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2" r:id="rId4"/>
    <p:sldId id="264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261" r:id="rId30"/>
    <p:sldId id="265" r:id="rId31"/>
    <p:sldId id="266" r:id="rId32"/>
    <p:sldId id="267" r:id="rId33"/>
    <p:sldId id="311" r:id="rId34"/>
    <p:sldId id="312" r:id="rId35"/>
    <p:sldId id="313" r:id="rId36"/>
    <p:sldId id="314" r:id="rId37"/>
    <p:sldId id="268" r:id="rId38"/>
    <p:sldId id="269" r:id="rId39"/>
    <p:sldId id="262" r:id="rId40"/>
    <p:sldId id="270" r:id="rId41"/>
    <p:sldId id="271" r:id="rId42"/>
    <p:sldId id="272" r:id="rId43"/>
    <p:sldId id="273" r:id="rId44"/>
    <p:sldId id="274" r:id="rId45"/>
    <p:sldId id="275" r:id="rId46"/>
    <p:sldId id="322" r:id="rId47"/>
    <p:sldId id="263" r:id="rId48"/>
    <p:sldId id="276" r:id="rId49"/>
    <p:sldId id="277" r:id="rId50"/>
    <p:sldId id="278" r:id="rId51"/>
    <p:sldId id="279" r:id="rId52"/>
    <p:sldId id="280" r:id="rId53"/>
    <p:sldId id="342" r:id="rId5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66FF"/>
    <a:srgbClr val="00FF00"/>
    <a:srgbClr val="FF0000"/>
    <a:srgbClr val="FFFF00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8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2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83.wmf"/><Relationship Id="rId7" Type="http://schemas.openxmlformats.org/officeDocument/2006/relationships/image" Target="../media/image87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86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4" Type="http://schemas.openxmlformats.org/officeDocument/2006/relationships/image" Target="../media/image92.w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3" Type="http://schemas.openxmlformats.org/officeDocument/2006/relationships/image" Target="../media/image93.wmf"/><Relationship Id="rId7" Type="http://schemas.openxmlformats.org/officeDocument/2006/relationships/image" Target="../media/image97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96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image" Target="../media/image100.wmf"/><Relationship Id="rId7" Type="http://schemas.openxmlformats.org/officeDocument/2006/relationships/image" Target="../media/image104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103.wmf"/><Relationship Id="rId5" Type="http://schemas.openxmlformats.org/officeDocument/2006/relationships/image" Target="../media/image102.wmf"/><Relationship Id="rId4" Type="http://schemas.openxmlformats.org/officeDocument/2006/relationships/image" Target="../media/image101.wmf"/><Relationship Id="rId9" Type="http://schemas.openxmlformats.org/officeDocument/2006/relationships/image" Target="../media/image106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111.wmf"/><Relationship Id="rId5" Type="http://schemas.openxmlformats.org/officeDocument/2006/relationships/image" Target="../media/image110.wmf"/><Relationship Id="rId4" Type="http://schemas.openxmlformats.org/officeDocument/2006/relationships/image" Target="../media/image109.w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wmf"/><Relationship Id="rId3" Type="http://schemas.openxmlformats.org/officeDocument/2006/relationships/image" Target="../media/image113.wmf"/><Relationship Id="rId7" Type="http://schemas.openxmlformats.org/officeDocument/2006/relationships/image" Target="../media/image117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116.wmf"/><Relationship Id="rId5" Type="http://schemas.openxmlformats.org/officeDocument/2006/relationships/image" Target="../media/image115.wmf"/><Relationship Id="rId4" Type="http://schemas.openxmlformats.org/officeDocument/2006/relationships/image" Target="../media/image114.wmf"/><Relationship Id="rId9" Type="http://schemas.openxmlformats.org/officeDocument/2006/relationships/image" Target="../media/image119.wmf"/></Relationships>
</file>

<file path=ppt/drawings/_rels/vmlDrawing3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image" Target="../media/image121.wmf"/><Relationship Id="rId7" Type="http://schemas.openxmlformats.org/officeDocument/2006/relationships/image" Target="../media/image125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124.wmf"/><Relationship Id="rId5" Type="http://schemas.openxmlformats.org/officeDocument/2006/relationships/image" Target="../media/image123.wmf"/><Relationship Id="rId4" Type="http://schemas.openxmlformats.org/officeDocument/2006/relationships/image" Target="../media/image122.wmf"/><Relationship Id="rId9" Type="http://schemas.openxmlformats.org/officeDocument/2006/relationships/image" Target="../media/image127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4" Type="http://schemas.openxmlformats.org/officeDocument/2006/relationships/image" Target="../media/image132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6" Type="http://schemas.openxmlformats.org/officeDocument/2006/relationships/image" Target="../media/image138.wmf"/><Relationship Id="rId5" Type="http://schemas.openxmlformats.org/officeDocument/2006/relationships/image" Target="../media/image137.wmf"/><Relationship Id="rId4" Type="http://schemas.openxmlformats.org/officeDocument/2006/relationships/image" Target="../media/image136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wmf"/><Relationship Id="rId2" Type="http://schemas.openxmlformats.org/officeDocument/2006/relationships/image" Target="../media/image140.wmf"/><Relationship Id="rId1" Type="http://schemas.openxmlformats.org/officeDocument/2006/relationships/image" Target="../media/image139.wmf"/><Relationship Id="rId4" Type="http://schemas.openxmlformats.org/officeDocument/2006/relationships/image" Target="../media/image142.w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wmf"/><Relationship Id="rId2" Type="http://schemas.openxmlformats.org/officeDocument/2006/relationships/image" Target="../media/image143.wmf"/><Relationship Id="rId1" Type="http://schemas.openxmlformats.org/officeDocument/2006/relationships/image" Target="../media/image140.wmf"/><Relationship Id="rId6" Type="http://schemas.openxmlformats.org/officeDocument/2006/relationships/image" Target="../media/image147.wmf"/><Relationship Id="rId5" Type="http://schemas.openxmlformats.org/officeDocument/2006/relationships/image" Target="../media/image146.wmf"/><Relationship Id="rId4" Type="http://schemas.openxmlformats.org/officeDocument/2006/relationships/image" Target="../media/image145.wmf"/></Relationships>
</file>

<file path=ppt/drawings/_rels/vmlDrawing3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wmf"/><Relationship Id="rId3" Type="http://schemas.openxmlformats.org/officeDocument/2006/relationships/image" Target="../media/image150.wmf"/><Relationship Id="rId7" Type="http://schemas.openxmlformats.org/officeDocument/2006/relationships/image" Target="../media/image154.wmf"/><Relationship Id="rId2" Type="http://schemas.openxmlformats.org/officeDocument/2006/relationships/image" Target="../media/image149.wmf"/><Relationship Id="rId1" Type="http://schemas.openxmlformats.org/officeDocument/2006/relationships/image" Target="../media/image148.wmf"/><Relationship Id="rId6" Type="http://schemas.openxmlformats.org/officeDocument/2006/relationships/image" Target="../media/image153.wmf"/><Relationship Id="rId5" Type="http://schemas.openxmlformats.org/officeDocument/2006/relationships/image" Target="../media/image152.wmf"/><Relationship Id="rId4" Type="http://schemas.openxmlformats.org/officeDocument/2006/relationships/image" Target="../media/image151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wmf"/><Relationship Id="rId7" Type="http://schemas.openxmlformats.org/officeDocument/2006/relationships/image" Target="../media/image162.wmf"/><Relationship Id="rId2" Type="http://schemas.openxmlformats.org/officeDocument/2006/relationships/image" Target="../media/image157.wmf"/><Relationship Id="rId1" Type="http://schemas.openxmlformats.org/officeDocument/2006/relationships/image" Target="../media/image156.wmf"/><Relationship Id="rId6" Type="http://schemas.openxmlformats.org/officeDocument/2006/relationships/image" Target="../media/image161.wmf"/><Relationship Id="rId5" Type="http://schemas.openxmlformats.org/officeDocument/2006/relationships/image" Target="../media/image160.wmf"/><Relationship Id="rId4" Type="http://schemas.openxmlformats.org/officeDocument/2006/relationships/image" Target="../media/image15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wmf"/><Relationship Id="rId2" Type="http://schemas.openxmlformats.org/officeDocument/2006/relationships/image" Target="../media/image164.wmf"/><Relationship Id="rId1" Type="http://schemas.openxmlformats.org/officeDocument/2006/relationships/image" Target="../media/image163.wmf"/><Relationship Id="rId6" Type="http://schemas.openxmlformats.org/officeDocument/2006/relationships/image" Target="../media/image168.wmf"/><Relationship Id="rId5" Type="http://schemas.openxmlformats.org/officeDocument/2006/relationships/image" Target="../media/image167.wmf"/><Relationship Id="rId4" Type="http://schemas.openxmlformats.org/officeDocument/2006/relationships/image" Target="../media/image166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wmf"/><Relationship Id="rId2" Type="http://schemas.openxmlformats.org/officeDocument/2006/relationships/image" Target="../media/image170.wmf"/><Relationship Id="rId1" Type="http://schemas.openxmlformats.org/officeDocument/2006/relationships/image" Target="../media/image169.wmf"/><Relationship Id="rId6" Type="http://schemas.openxmlformats.org/officeDocument/2006/relationships/image" Target="../media/image174.wmf"/><Relationship Id="rId5" Type="http://schemas.openxmlformats.org/officeDocument/2006/relationships/image" Target="../media/image173.wmf"/><Relationship Id="rId4" Type="http://schemas.openxmlformats.org/officeDocument/2006/relationships/image" Target="../media/image172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wmf"/><Relationship Id="rId2" Type="http://schemas.openxmlformats.org/officeDocument/2006/relationships/image" Target="../media/image176.wmf"/><Relationship Id="rId1" Type="http://schemas.openxmlformats.org/officeDocument/2006/relationships/image" Target="../media/image175.wmf"/><Relationship Id="rId6" Type="http://schemas.openxmlformats.org/officeDocument/2006/relationships/image" Target="../media/image180.wmf"/><Relationship Id="rId5" Type="http://schemas.openxmlformats.org/officeDocument/2006/relationships/image" Target="../media/image179.wmf"/><Relationship Id="rId4" Type="http://schemas.openxmlformats.org/officeDocument/2006/relationships/image" Target="../media/image178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wmf"/><Relationship Id="rId7" Type="http://schemas.openxmlformats.org/officeDocument/2006/relationships/image" Target="../media/image186.wmf"/><Relationship Id="rId2" Type="http://schemas.openxmlformats.org/officeDocument/2006/relationships/image" Target="../media/image181.wmf"/><Relationship Id="rId1" Type="http://schemas.openxmlformats.org/officeDocument/2006/relationships/image" Target="../media/image176.wmf"/><Relationship Id="rId6" Type="http://schemas.openxmlformats.org/officeDocument/2006/relationships/image" Target="../media/image185.wmf"/><Relationship Id="rId5" Type="http://schemas.openxmlformats.org/officeDocument/2006/relationships/image" Target="../media/image184.wmf"/><Relationship Id="rId4" Type="http://schemas.openxmlformats.org/officeDocument/2006/relationships/image" Target="../media/image183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wmf"/><Relationship Id="rId7" Type="http://schemas.openxmlformats.org/officeDocument/2006/relationships/image" Target="../media/image194.wmf"/><Relationship Id="rId2" Type="http://schemas.openxmlformats.org/officeDocument/2006/relationships/image" Target="../media/image189.wmf"/><Relationship Id="rId1" Type="http://schemas.openxmlformats.org/officeDocument/2006/relationships/image" Target="../media/image188.wmf"/><Relationship Id="rId6" Type="http://schemas.openxmlformats.org/officeDocument/2006/relationships/image" Target="../media/image193.wmf"/><Relationship Id="rId5" Type="http://schemas.openxmlformats.org/officeDocument/2006/relationships/image" Target="../media/image192.wmf"/><Relationship Id="rId4" Type="http://schemas.openxmlformats.org/officeDocument/2006/relationships/image" Target="../media/image191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wmf"/><Relationship Id="rId2" Type="http://schemas.openxmlformats.org/officeDocument/2006/relationships/image" Target="../media/image189.wmf"/><Relationship Id="rId1" Type="http://schemas.openxmlformats.org/officeDocument/2006/relationships/image" Target="../media/image188.wmf"/><Relationship Id="rId6" Type="http://schemas.openxmlformats.org/officeDocument/2006/relationships/image" Target="../media/image198.wmf"/><Relationship Id="rId5" Type="http://schemas.openxmlformats.org/officeDocument/2006/relationships/image" Target="../media/image197.wmf"/><Relationship Id="rId4" Type="http://schemas.openxmlformats.org/officeDocument/2006/relationships/image" Target="../media/image196.wmf"/></Relationships>
</file>

<file path=ppt/drawings/_rels/vmlDrawing4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6.wmf"/><Relationship Id="rId3" Type="http://schemas.openxmlformats.org/officeDocument/2006/relationships/image" Target="../media/image201.wmf"/><Relationship Id="rId7" Type="http://schemas.openxmlformats.org/officeDocument/2006/relationships/image" Target="../media/image205.wmf"/><Relationship Id="rId2" Type="http://schemas.openxmlformats.org/officeDocument/2006/relationships/image" Target="../media/image200.wmf"/><Relationship Id="rId1" Type="http://schemas.openxmlformats.org/officeDocument/2006/relationships/image" Target="../media/image199.wmf"/><Relationship Id="rId6" Type="http://schemas.openxmlformats.org/officeDocument/2006/relationships/image" Target="../media/image204.wmf"/><Relationship Id="rId5" Type="http://schemas.openxmlformats.org/officeDocument/2006/relationships/image" Target="../media/image203.wmf"/><Relationship Id="rId4" Type="http://schemas.openxmlformats.org/officeDocument/2006/relationships/image" Target="../media/image202.wmf"/><Relationship Id="rId9" Type="http://schemas.openxmlformats.org/officeDocument/2006/relationships/image" Target="../media/image207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wmf"/><Relationship Id="rId2" Type="http://schemas.openxmlformats.org/officeDocument/2006/relationships/image" Target="../media/image209.wmf"/><Relationship Id="rId1" Type="http://schemas.openxmlformats.org/officeDocument/2006/relationships/image" Target="../media/image208.wmf"/><Relationship Id="rId4" Type="http://schemas.openxmlformats.org/officeDocument/2006/relationships/image" Target="../media/image211.w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wmf"/><Relationship Id="rId2" Type="http://schemas.openxmlformats.org/officeDocument/2006/relationships/image" Target="../media/image213.wmf"/><Relationship Id="rId1" Type="http://schemas.openxmlformats.org/officeDocument/2006/relationships/image" Target="../media/image212.wmf"/><Relationship Id="rId5" Type="http://schemas.openxmlformats.org/officeDocument/2006/relationships/image" Target="../media/image216.wmf"/><Relationship Id="rId4" Type="http://schemas.openxmlformats.org/officeDocument/2006/relationships/image" Target="../media/image215.wmf"/></Relationships>
</file>

<file path=ppt/drawings/_rels/vmlDrawing4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4.wmf"/><Relationship Id="rId3" Type="http://schemas.openxmlformats.org/officeDocument/2006/relationships/image" Target="../media/image219.wmf"/><Relationship Id="rId7" Type="http://schemas.openxmlformats.org/officeDocument/2006/relationships/image" Target="../media/image223.wmf"/><Relationship Id="rId2" Type="http://schemas.openxmlformats.org/officeDocument/2006/relationships/image" Target="../media/image218.wmf"/><Relationship Id="rId1" Type="http://schemas.openxmlformats.org/officeDocument/2006/relationships/image" Target="../media/image217.wmf"/><Relationship Id="rId6" Type="http://schemas.openxmlformats.org/officeDocument/2006/relationships/image" Target="../media/image222.wmf"/><Relationship Id="rId5" Type="http://schemas.openxmlformats.org/officeDocument/2006/relationships/image" Target="../media/image221.wmf"/><Relationship Id="rId4" Type="http://schemas.openxmlformats.org/officeDocument/2006/relationships/image" Target="../media/image220.wmf"/><Relationship Id="rId9" Type="http://schemas.openxmlformats.org/officeDocument/2006/relationships/image" Target="../media/image22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3.wmf"/><Relationship Id="rId13" Type="http://schemas.openxmlformats.org/officeDocument/2006/relationships/image" Target="../media/image238.wmf"/><Relationship Id="rId3" Type="http://schemas.openxmlformats.org/officeDocument/2006/relationships/image" Target="../media/image228.wmf"/><Relationship Id="rId7" Type="http://schemas.openxmlformats.org/officeDocument/2006/relationships/image" Target="../media/image232.wmf"/><Relationship Id="rId12" Type="http://schemas.openxmlformats.org/officeDocument/2006/relationships/image" Target="../media/image237.wmf"/><Relationship Id="rId2" Type="http://schemas.openxmlformats.org/officeDocument/2006/relationships/image" Target="../media/image227.wmf"/><Relationship Id="rId16" Type="http://schemas.openxmlformats.org/officeDocument/2006/relationships/image" Target="../media/image241.wmf"/><Relationship Id="rId1" Type="http://schemas.openxmlformats.org/officeDocument/2006/relationships/image" Target="../media/image226.wmf"/><Relationship Id="rId6" Type="http://schemas.openxmlformats.org/officeDocument/2006/relationships/image" Target="../media/image231.wmf"/><Relationship Id="rId11" Type="http://schemas.openxmlformats.org/officeDocument/2006/relationships/image" Target="../media/image236.wmf"/><Relationship Id="rId5" Type="http://schemas.openxmlformats.org/officeDocument/2006/relationships/image" Target="../media/image230.wmf"/><Relationship Id="rId15" Type="http://schemas.openxmlformats.org/officeDocument/2006/relationships/image" Target="../media/image240.wmf"/><Relationship Id="rId10" Type="http://schemas.openxmlformats.org/officeDocument/2006/relationships/image" Target="../media/image235.wmf"/><Relationship Id="rId4" Type="http://schemas.openxmlformats.org/officeDocument/2006/relationships/image" Target="../media/image229.wmf"/><Relationship Id="rId9" Type="http://schemas.openxmlformats.org/officeDocument/2006/relationships/image" Target="../media/image234.wmf"/><Relationship Id="rId14" Type="http://schemas.openxmlformats.org/officeDocument/2006/relationships/image" Target="../media/image23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65B34-07B3-47CD-9E8A-F0BDF2E32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5DF2A-45A4-4114-A192-234F2D07B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072F6-5030-4C85-B31C-516CC60F8D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045F-A1F4-424A-A25F-70B7009CB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7A459-4C20-40C1-AD0A-589A17800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B1BB8-B347-4E08-B4BE-5F2DEEE95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81408-C6BD-4780-AF96-FEC1A0E74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320FC-5D13-49D9-B2D2-510020C44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729C3-71D4-42B3-8FE2-3F0B92DDE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523FE-8CE4-4A85-BB08-5EC0AD5AE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76EFA-5692-43B9-9B61-B950806FD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DF7D5-7EA9-4419-8399-716035039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28F53-7083-47F8-B6F2-0349E132D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06A4150A-043A-4F0A-953D-38771B09D8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3" Type="http://schemas.openxmlformats.org/officeDocument/2006/relationships/slide" Target="slide6.xml"/><Relationship Id="rId7" Type="http://schemas.openxmlformats.org/officeDocument/2006/relationships/slide" Target="slide4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9.xml"/><Relationship Id="rId5" Type="http://schemas.openxmlformats.org/officeDocument/2006/relationships/slide" Target="slide29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2.png"/><Relationship Id="rId4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2.png"/><Relationship Id="rId4" Type="http://schemas.openxmlformats.org/officeDocument/2006/relationships/oleObject" Target="../embeddings/oleObject2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10" Type="http://schemas.openxmlformats.org/officeDocument/2006/relationships/slide" Target="slide1.xml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3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slide" Target="slide1.xml"/><Relationship Id="rId4" Type="http://schemas.openxmlformats.org/officeDocument/2006/relationships/oleObject" Target="../embeddings/oleObject35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7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7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" Target="slide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7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7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5.bin"/><Relationship Id="rId11" Type="http://schemas.openxmlformats.org/officeDocument/2006/relationships/slide" Target="slide1.xml"/><Relationship Id="rId5" Type="http://schemas.openxmlformats.org/officeDocument/2006/relationships/oleObject" Target="../embeddings/oleObject54.bin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3.bin"/><Relationship Id="rId9" Type="http://schemas.openxmlformats.org/officeDocument/2006/relationships/oleObject" Target="../embeddings/oleObject58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4.bin"/><Relationship Id="rId5" Type="http://schemas.openxmlformats.org/officeDocument/2006/relationships/oleObject" Target="../embeddings/oleObject63.bin"/><Relationship Id="rId4" Type="http://schemas.openxmlformats.org/officeDocument/2006/relationships/oleObject" Target="../embeddings/oleObject6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67.bin"/><Relationship Id="rId5" Type="http://schemas.openxmlformats.org/officeDocument/2006/relationships/oleObject" Target="../embeddings/oleObject66.bin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68.bin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7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70.bin"/><Relationship Id="rId5" Type="http://schemas.openxmlformats.org/officeDocument/2006/relationships/oleObject" Target="../embeddings/oleObject69.bin"/><Relationship Id="rId4" Type="http://schemas.openxmlformats.org/officeDocument/2006/relationships/image" Target="../media/image7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73.bin"/><Relationship Id="rId5" Type="http://schemas.openxmlformats.org/officeDocument/2006/relationships/oleObject" Target="../embeddings/oleObject72.bin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78.bin"/><Relationship Id="rId5" Type="http://schemas.openxmlformats.org/officeDocument/2006/relationships/oleObject" Target="../embeddings/oleObject77.bin"/><Relationship Id="rId4" Type="http://schemas.openxmlformats.org/officeDocument/2006/relationships/oleObject" Target="../embeddings/oleObject76.bin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84.bin"/><Relationship Id="rId11" Type="http://schemas.openxmlformats.org/officeDocument/2006/relationships/slide" Target="slide1.xml"/><Relationship Id="rId5" Type="http://schemas.openxmlformats.org/officeDocument/2006/relationships/oleObject" Target="../embeddings/oleObject83.bin"/><Relationship Id="rId10" Type="http://schemas.openxmlformats.org/officeDocument/2006/relationships/oleObject" Target="../embeddings/oleObject88.bin"/><Relationship Id="rId4" Type="http://schemas.openxmlformats.org/officeDocument/2006/relationships/oleObject" Target="../embeddings/oleObject82.bin"/><Relationship Id="rId9" Type="http://schemas.openxmlformats.org/officeDocument/2006/relationships/oleObject" Target="../embeddings/oleObject8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91.bin"/><Relationship Id="rId5" Type="http://schemas.openxmlformats.org/officeDocument/2006/relationships/oleObject" Target="../embeddings/oleObject90.bin"/><Relationship Id="rId4" Type="http://schemas.openxmlformats.org/officeDocument/2006/relationships/oleObject" Target="../embeddings/oleObject89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3" Type="http://schemas.openxmlformats.org/officeDocument/2006/relationships/slide" Target="slide1.xml"/><Relationship Id="rId7" Type="http://schemas.openxmlformats.org/officeDocument/2006/relationships/oleObject" Target="../embeddings/oleObject95.bin"/><Relationship Id="rId12" Type="http://schemas.openxmlformats.org/officeDocument/2006/relationships/oleObject" Target="../embeddings/oleObject10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99.png"/><Relationship Id="rId11" Type="http://schemas.openxmlformats.org/officeDocument/2006/relationships/oleObject" Target="../embeddings/oleObject99.bin"/><Relationship Id="rId5" Type="http://schemas.openxmlformats.org/officeDocument/2006/relationships/oleObject" Target="../embeddings/oleObject94.bin"/><Relationship Id="rId10" Type="http://schemas.openxmlformats.org/officeDocument/2006/relationships/oleObject" Target="../embeddings/oleObject98.bin"/><Relationship Id="rId4" Type="http://schemas.openxmlformats.org/officeDocument/2006/relationships/oleObject" Target="../embeddings/oleObject93.bin"/><Relationship Id="rId9" Type="http://schemas.openxmlformats.org/officeDocument/2006/relationships/oleObject" Target="../embeddings/oleObject97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13" Type="http://schemas.openxmlformats.org/officeDocument/2006/relationships/oleObject" Target="../embeddings/oleObject109.bin"/><Relationship Id="rId3" Type="http://schemas.openxmlformats.org/officeDocument/2006/relationships/slide" Target="slide1.xml"/><Relationship Id="rId7" Type="http://schemas.openxmlformats.org/officeDocument/2006/relationships/oleObject" Target="../embeddings/oleObject103.bin"/><Relationship Id="rId12" Type="http://schemas.openxmlformats.org/officeDocument/2006/relationships/oleObject" Target="../embeddings/oleObject10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07.png"/><Relationship Id="rId11" Type="http://schemas.openxmlformats.org/officeDocument/2006/relationships/oleObject" Target="../embeddings/oleObject107.bin"/><Relationship Id="rId5" Type="http://schemas.openxmlformats.org/officeDocument/2006/relationships/oleObject" Target="../embeddings/oleObject102.bin"/><Relationship Id="rId10" Type="http://schemas.openxmlformats.org/officeDocument/2006/relationships/oleObject" Target="../embeddings/oleObject106.bin"/><Relationship Id="rId4" Type="http://schemas.openxmlformats.org/officeDocument/2006/relationships/oleObject" Target="../embeddings/oleObject101.bin"/><Relationship Id="rId9" Type="http://schemas.openxmlformats.org/officeDocument/2006/relationships/oleObject" Target="../embeddings/oleObject105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3.bin"/><Relationship Id="rId3" Type="http://schemas.openxmlformats.org/officeDocument/2006/relationships/slide" Target="slide1.xml"/><Relationship Id="rId7" Type="http://schemas.openxmlformats.org/officeDocument/2006/relationships/oleObject" Target="../embeddings/oleObject1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12.png"/><Relationship Id="rId11" Type="http://schemas.openxmlformats.org/officeDocument/2006/relationships/oleObject" Target="../embeddings/oleObject116.bin"/><Relationship Id="rId5" Type="http://schemas.openxmlformats.org/officeDocument/2006/relationships/oleObject" Target="../embeddings/oleObject111.bin"/><Relationship Id="rId10" Type="http://schemas.openxmlformats.org/officeDocument/2006/relationships/oleObject" Target="../embeddings/oleObject115.bin"/><Relationship Id="rId4" Type="http://schemas.openxmlformats.org/officeDocument/2006/relationships/oleObject" Target="../embeddings/oleObject110.bin"/><Relationship Id="rId9" Type="http://schemas.openxmlformats.org/officeDocument/2006/relationships/oleObject" Target="../embeddings/oleObject114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0.bin"/><Relationship Id="rId13" Type="http://schemas.openxmlformats.org/officeDocument/2006/relationships/oleObject" Target="../embeddings/oleObject125.bin"/><Relationship Id="rId3" Type="http://schemas.openxmlformats.org/officeDocument/2006/relationships/slide" Target="slide1.xml"/><Relationship Id="rId7" Type="http://schemas.openxmlformats.org/officeDocument/2006/relationships/oleObject" Target="../embeddings/oleObject119.bin"/><Relationship Id="rId12" Type="http://schemas.openxmlformats.org/officeDocument/2006/relationships/oleObject" Target="../embeddings/oleObject1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20.png"/><Relationship Id="rId11" Type="http://schemas.openxmlformats.org/officeDocument/2006/relationships/oleObject" Target="../embeddings/oleObject123.bin"/><Relationship Id="rId5" Type="http://schemas.openxmlformats.org/officeDocument/2006/relationships/oleObject" Target="../embeddings/oleObject118.bin"/><Relationship Id="rId10" Type="http://schemas.openxmlformats.org/officeDocument/2006/relationships/oleObject" Target="../embeddings/oleObject122.bin"/><Relationship Id="rId4" Type="http://schemas.openxmlformats.org/officeDocument/2006/relationships/oleObject" Target="../embeddings/oleObject117.bin"/><Relationship Id="rId9" Type="http://schemas.openxmlformats.org/officeDocument/2006/relationships/oleObject" Target="../embeddings/oleObject121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9.bin"/><Relationship Id="rId13" Type="http://schemas.openxmlformats.org/officeDocument/2006/relationships/oleObject" Target="../embeddings/oleObject134.bin"/><Relationship Id="rId3" Type="http://schemas.openxmlformats.org/officeDocument/2006/relationships/slide" Target="slide1.xml"/><Relationship Id="rId7" Type="http://schemas.openxmlformats.org/officeDocument/2006/relationships/oleObject" Target="../embeddings/oleObject128.bin"/><Relationship Id="rId12" Type="http://schemas.openxmlformats.org/officeDocument/2006/relationships/oleObject" Target="../embeddings/oleObject1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28.png"/><Relationship Id="rId11" Type="http://schemas.openxmlformats.org/officeDocument/2006/relationships/oleObject" Target="../embeddings/oleObject132.bin"/><Relationship Id="rId5" Type="http://schemas.openxmlformats.org/officeDocument/2006/relationships/oleObject" Target="../embeddings/oleObject127.bin"/><Relationship Id="rId10" Type="http://schemas.openxmlformats.org/officeDocument/2006/relationships/oleObject" Target="../embeddings/oleObject131.bin"/><Relationship Id="rId4" Type="http://schemas.openxmlformats.org/officeDocument/2006/relationships/oleObject" Target="../embeddings/oleObject126.bin"/><Relationship Id="rId9" Type="http://schemas.openxmlformats.org/officeDocument/2006/relationships/oleObject" Target="../embeddings/oleObject13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13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37.bin"/><Relationship Id="rId5" Type="http://schemas.openxmlformats.org/officeDocument/2006/relationships/oleObject" Target="../embeddings/oleObject136.bin"/><Relationship Id="rId4" Type="http://schemas.openxmlformats.org/officeDocument/2006/relationships/oleObject" Target="../embeddings/oleObject135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3.bin"/><Relationship Id="rId3" Type="http://schemas.openxmlformats.org/officeDocument/2006/relationships/slide" Target="slide1.xml"/><Relationship Id="rId7" Type="http://schemas.openxmlformats.org/officeDocument/2006/relationships/oleObject" Target="../embeddings/oleObject14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141.bin"/><Relationship Id="rId5" Type="http://schemas.openxmlformats.org/officeDocument/2006/relationships/oleObject" Target="../embeddings/oleObject140.bin"/><Relationship Id="rId4" Type="http://schemas.openxmlformats.org/officeDocument/2006/relationships/oleObject" Target="../embeddings/oleObject139.bin"/><Relationship Id="rId9" Type="http://schemas.openxmlformats.org/officeDocument/2006/relationships/oleObject" Target="../embeddings/oleObject144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14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147.bin"/><Relationship Id="rId5" Type="http://schemas.openxmlformats.org/officeDocument/2006/relationships/oleObject" Target="../embeddings/oleObject146.bin"/><Relationship Id="rId4" Type="http://schemas.openxmlformats.org/officeDocument/2006/relationships/oleObject" Target="../embeddings/oleObject14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3.bin"/><Relationship Id="rId3" Type="http://schemas.openxmlformats.org/officeDocument/2006/relationships/slide" Target="slide1.xml"/><Relationship Id="rId7" Type="http://schemas.openxmlformats.org/officeDocument/2006/relationships/oleObject" Target="../embeddings/oleObject15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151.bin"/><Relationship Id="rId5" Type="http://schemas.openxmlformats.org/officeDocument/2006/relationships/oleObject" Target="../embeddings/oleObject150.bin"/><Relationship Id="rId4" Type="http://schemas.openxmlformats.org/officeDocument/2006/relationships/oleObject" Target="../embeddings/oleObject149.bin"/><Relationship Id="rId9" Type="http://schemas.openxmlformats.org/officeDocument/2006/relationships/oleObject" Target="../embeddings/oleObject154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9.bin"/><Relationship Id="rId3" Type="http://schemas.openxmlformats.org/officeDocument/2006/relationships/slide" Target="slide1.xml"/><Relationship Id="rId7" Type="http://schemas.openxmlformats.org/officeDocument/2006/relationships/oleObject" Target="../embeddings/oleObject15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157.bin"/><Relationship Id="rId11" Type="http://schemas.openxmlformats.org/officeDocument/2006/relationships/oleObject" Target="../embeddings/oleObject162.bin"/><Relationship Id="rId5" Type="http://schemas.openxmlformats.org/officeDocument/2006/relationships/oleObject" Target="../embeddings/oleObject156.bin"/><Relationship Id="rId10" Type="http://schemas.openxmlformats.org/officeDocument/2006/relationships/oleObject" Target="../embeddings/oleObject161.bin"/><Relationship Id="rId4" Type="http://schemas.openxmlformats.org/officeDocument/2006/relationships/oleObject" Target="../embeddings/oleObject155.bin"/><Relationship Id="rId9" Type="http://schemas.openxmlformats.org/officeDocument/2006/relationships/oleObject" Target="../embeddings/oleObject160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7.bin"/><Relationship Id="rId3" Type="http://schemas.openxmlformats.org/officeDocument/2006/relationships/slide" Target="slide1.xml"/><Relationship Id="rId7" Type="http://schemas.openxmlformats.org/officeDocument/2006/relationships/oleObject" Target="../embeddings/oleObject16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165.bin"/><Relationship Id="rId5" Type="http://schemas.openxmlformats.org/officeDocument/2006/relationships/oleObject" Target="../embeddings/oleObject164.bin"/><Relationship Id="rId10" Type="http://schemas.openxmlformats.org/officeDocument/2006/relationships/oleObject" Target="../embeddings/oleObject169.bin"/><Relationship Id="rId4" Type="http://schemas.openxmlformats.org/officeDocument/2006/relationships/oleObject" Target="../embeddings/oleObject163.bin"/><Relationship Id="rId9" Type="http://schemas.openxmlformats.org/officeDocument/2006/relationships/oleObject" Target="../embeddings/oleObject168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4.bin"/><Relationship Id="rId3" Type="http://schemas.openxmlformats.org/officeDocument/2006/relationships/slide" Target="slide1.xml"/><Relationship Id="rId7" Type="http://schemas.openxmlformats.org/officeDocument/2006/relationships/oleObject" Target="../embeddings/oleObject17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172.bin"/><Relationship Id="rId5" Type="http://schemas.openxmlformats.org/officeDocument/2006/relationships/oleObject" Target="../embeddings/oleObject171.bin"/><Relationship Id="rId4" Type="http://schemas.openxmlformats.org/officeDocument/2006/relationships/oleObject" Target="../embeddings/oleObject170.bin"/><Relationship Id="rId9" Type="http://schemas.openxmlformats.org/officeDocument/2006/relationships/oleObject" Target="../embeddings/oleObject175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0.bin"/><Relationship Id="rId3" Type="http://schemas.openxmlformats.org/officeDocument/2006/relationships/slide" Target="slide1.xml"/><Relationship Id="rId7" Type="http://schemas.openxmlformats.org/officeDocument/2006/relationships/oleObject" Target="../embeddings/oleObject17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178.bin"/><Relationship Id="rId5" Type="http://schemas.openxmlformats.org/officeDocument/2006/relationships/oleObject" Target="../embeddings/oleObject177.bin"/><Relationship Id="rId4" Type="http://schemas.openxmlformats.org/officeDocument/2006/relationships/oleObject" Target="../embeddings/oleObject176.bin"/><Relationship Id="rId9" Type="http://schemas.openxmlformats.org/officeDocument/2006/relationships/oleObject" Target="../embeddings/oleObject181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6.bin"/><Relationship Id="rId3" Type="http://schemas.openxmlformats.org/officeDocument/2006/relationships/slide" Target="slide1.xml"/><Relationship Id="rId7" Type="http://schemas.openxmlformats.org/officeDocument/2006/relationships/oleObject" Target="../embeddings/oleObject18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184.bin"/><Relationship Id="rId5" Type="http://schemas.openxmlformats.org/officeDocument/2006/relationships/oleObject" Target="../embeddings/oleObject183.bin"/><Relationship Id="rId4" Type="http://schemas.openxmlformats.org/officeDocument/2006/relationships/oleObject" Target="../embeddings/oleObject182.bin"/><Relationship Id="rId9" Type="http://schemas.openxmlformats.org/officeDocument/2006/relationships/oleObject" Target="../embeddings/oleObject187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1.bin"/><Relationship Id="rId3" Type="http://schemas.openxmlformats.org/officeDocument/2006/relationships/slide" Target="slide1.xml"/><Relationship Id="rId7" Type="http://schemas.openxmlformats.org/officeDocument/2006/relationships/oleObject" Target="../embeddings/oleObject19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189.bin"/><Relationship Id="rId11" Type="http://schemas.openxmlformats.org/officeDocument/2006/relationships/oleObject" Target="../embeddings/oleObject194.bin"/><Relationship Id="rId5" Type="http://schemas.openxmlformats.org/officeDocument/2006/relationships/image" Target="../media/image187.png"/><Relationship Id="rId10" Type="http://schemas.openxmlformats.org/officeDocument/2006/relationships/oleObject" Target="../embeddings/oleObject193.bin"/><Relationship Id="rId4" Type="http://schemas.openxmlformats.org/officeDocument/2006/relationships/oleObject" Target="../embeddings/oleObject188.bin"/><Relationship Id="rId9" Type="http://schemas.openxmlformats.org/officeDocument/2006/relationships/oleObject" Target="../embeddings/oleObject192.bin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9.bin"/><Relationship Id="rId3" Type="http://schemas.openxmlformats.org/officeDocument/2006/relationships/slide" Target="slide1.xml"/><Relationship Id="rId7" Type="http://schemas.openxmlformats.org/officeDocument/2006/relationships/oleObject" Target="../embeddings/oleObject1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197.bin"/><Relationship Id="rId5" Type="http://schemas.openxmlformats.org/officeDocument/2006/relationships/oleObject" Target="../embeddings/oleObject196.bin"/><Relationship Id="rId10" Type="http://schemas.openxmlformats.org/officeDocument/2006/relationships/oleObject" Target="../embeddings/oleObject201.bin"/><Relationship Id="rId4" Type="http://schemas.openxmlformats.org/officeDocument/2006/relationships/oleObject" Target="../embeddings/oleObject195.bin"/><Relationship Id="rId9" Type="http://schemas.openxmlformats.org/officeDocument/2006/relationships/oleObject" Target="../embeddings/oleObject200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6.bin"/><Relationship Id="rId3" Type="http://schemas.openxmlformats.org/officeDocument/2006/relationships/slide" Target="slide1.xml"/><Relationship Id="rId7" Type="http://schemas.openxmlformats.org/officeDocument/2006/relationships/oleObject" Target="../embeddings/oleObject20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204.bin"/><Relationship Id="rId5" Type="http://schemas.openxmlformats.org/officeDocument/2006/relationships/oleObject" Target="../embeddings/oleObject203.bin"/><Relationship Id="rId4" Type="http://schemas.openxmlformats.org/officeDocument/2006/relationships/oleObject" Target="../embeddings/oleObject202.bin"/><Relationship Id="rId9" Type="http://schemas.openxmlformats.org/officeDocument/2006/relationships/oleObject" Target="../embeddings/oleObject207.bin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2.bin"/><Relationship Id="rId13" Type="http://schemas.openxmlformats.org/officeDocument/2006/relationships/oleObject" Target="../embeddings/oleObject217.bin"/><Relationship Id="rId3" Type="http://schemas.openxmlformats.org/officeDocument/2006/relationships/slide" Target="slide1.xml"/><Relationship Id="rId7" Type="http://schemas.openxmlformats.org/officeDocument/2006/relationships/oleObject" Target="../embeddings/oleObject211.bin"/><Relationship Id="rId12" Type="http://schemas.openxmlformats.org/officeDocument/2006/relationships/oleObject" Target="../embeddings/oleObject2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210.bin"/><Relationship Id="rId11" Type="http://schemas.openxmlformats.org/officeDocument/2006/relationships/oleObject" Target="../embeddings/oleObject215.bin"/><Relationship Id="rId5" Type="http://schemas.openxmlformats.org/officeDocument/2006/relationships/oleObject" Target="../embeddings/oleObject209.bin"/><Relationship Id="rId10" Type="http://schemas.openxmlformats.org/officeDocument/2006/relationships/oleObject" Target="../embeddings/oleObject214.bin"/><Relationship Id="rId4" Type="http://schemas.openxmlformats.org/officeDocument/2006/relationships/oleObject" Target="../embeddings/oleObject208.bin"/><Relationship Id="rId9" Type="http://schemas.openxmlformats.org/officeDocument/2006/relationships/oleObject" Target="../embeddings/oleObject21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oleObject" Target="../embeddings/oleObject2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220.bin"/><Relationship Id="rId5" Type="http://schemas.openxmlformats.org/officeDocument/2006/relationships/oleObject" Target="../embeddings/oleObject219.bin"/><Relationship Id="rId4" Type="http://schemas.openxmlformats.org/officeDocument/2006/relationships/oleObject" Target="../embeddings/oleObject218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6.bin"/><Relationship Id="rId3" Type="http://schemas.openxmlformats.org/officeDocument/2006/relationships/slide" Target="slide1.xml"/><Relationship Id="rId7" Type="http://schemas.openxmlformats.org/officeDocument/2006/relationships/oleObject" Target="../embeddings/oleObject2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224.bin"/><Relationship Id="rId5" Type="http://schemas.openxmlformats.org/officeDocument/2006/relationships/oleObject" Target="../embeddings/oleObject223.bin"/><Relationship Id="rId4" Type="http://schemas.openxmlformats.org/officeDocument/2006/relationships/oleObject" Target="../embeddings/oleObject222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1.bin"/><Relationship Id="rId3" Type="http://schemas.openxmlformats.org/officeDocument/2006/relationships/slide" Target="slide1.xml"/><Relationship Id="rId7" Type="http://schemas.openxmlformats.org/officeDocument/2006/relationships/oleObject" Target="../embeddings/oleObject230.bin"/><Relationship Id="rId12" Type="http://schemas.openxmlformats.org/officeDocument/2006/relationships/oleObject" Target="../embeddings/oleObject2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229.bin"/><Relationship Id="rId11" Type="http://schemas.openxmlformats.org/officeDocument/2006/relationships/oleObject" Target="../embeddings/oleObject234.bin"/><Relationship Id="rId5" Type="http://schemas.openxmlformats.org/officeDocument/2006/relationships/oleObject" Target="../embeddings/oleObject228.bin"/><Relationship Id="rId10" Type="http://schemas.openxmlformats.org/officeDocument/2006/relationships/oleObject" Target="../embeddings/oleObject233.bin"/><Relationship Id="rId4" Type="http://schemas.openxmlformats.org/officeDocument/2006/relationships/oleObject" Target="../embeddings/oleObject227.bin"/><Relationship Id="rId9" Type="http://schemas.openxmlformats.org/officeDocument/2006/relationships/oleObject" Target="../embeddings/oleObject232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0.bin"/><Relationship Id="rId13" Type="http://schemas.openxmlformats.org/officeDocument/2006/relationships/oleObject" Target="../embeddings/oleObject245.bin"/><Relationship Id="rId18" Type="http://schemas.openxmlformats.org/officeDocument/2006/relationships/oleObject" Target="../embeddings/oleObject250.bin"/><Relationship Id="rId3" Type="http://schemas.openxmlformats.org/officeDocument/2006/relationships/slide" Target="slide1.xml"/><Relationship Id="rId7" Type="http://schemas.openxmlformats.org/officeDocument/2006/relationships/oleObject" Target="../embeddings/oleObject239.bin"/><Relationship Id="rId12" Type="http://schemas.openxmlformats.org/officeDocument/2006/relationships/oleObject" Target="../embeddings/oleObject244.bin"/><Relationship Id="rId17" Type="http://schemas.openxmlformats.org/officeDocument/2006/relationships/oleObject" Target="../embeddings/oleObject249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48.bin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238.bin"/><Relationship Id="rId11" Type="http://schemas.openxmlformats.org/officeDocument/2006/relationships/oleObject" Target="../embeddings/oleObject243.bin"/><Relationship Id="rId5" Type="http://schemas.openxmlformats.org/officeDocument/2006/relationships/oleObject" Target="../embeddings/oleObject237.bin"/><Relationship Id="rId15" Type="http://schemas.openxmlformats.org/officeDocument/2006/relationships/oleObject" Target="../embeddings/oleObject247.bin"/><Relationship Id="rId10" Type="http://schemas.openxmlformats.org/officeDocument/2006/relationships/oleObject" Target="../embeddings/oleObject242.bin"/><Relationship Id="rId19" Type="http://schemas.openxmlformats.org/officeDocument/2006/relationships/oleObject" Target="../embeddings/oleObject251.bin"/><Relationship Id="rId4" Type="http://schemas.openxmlformats.org/officeDocument/2006/relationships/oleObject" Target="../embeddings/oleObject236.bin"/><Relationship Id="rId9" Type="http://schemas.openxmlformats.org/officeDocument/2006/relationships/oleObject" Target="../embeddings/oleObject241.bin"/><Relationship Id="rId14" Type="http://schemas.openxmlformats.org/officeDocument/2006/relationships/oleObject" Target="../embeddings/oleObject24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5.jpeg"/><Relationship Id="rId4" Type="http://schemas.openxmlformats.org/officeDocument/2006/relationships/oleObject" Target="../embeddings/oleObject1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5.jpeg"/><Relationship Id="rId4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81534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Arial Rounded MT Bold" pitchFamily="34" charset="0"/>
              </a:rPr>
              <a:t>1.  </a:t>
            </a:r>
            <a:r>
              <a:rPr lang="en-US" sz="3200" b="1">
                <a:solidFill>
                  <a:schemeClr val="bg1"/>
                </a:solidFill>
                <a:latin typeface="Arial Rounded MT Bold" pitchFamily="34" charset="0"/>
                <a:hlinkClick r:id="rId2" action="ppaction://hlinksldjump"/>
              </a:rPr>
              <a:t>Exponential Growth</a:t>
            </a:r>
            <a:endParaRPr lang="en-US" sz="3200" b="1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b="1">
                <a:solidFill>
                  <a:schemeClr val="bg1"/>
                </a:solidFill>
                <a:latin typeface="Arial Rounded MT Bold" pitchFamily="34" charset="0"/>
              </a:rPr>
              <a:t>2.  </a:t>
            </a:r>
            <a:r>
              <a:rPr lang="en-US" sz="3200" b="1">
                <a:solidFill>
                  <a:schemeClr val="bg1"/>
                </a:solidFill>
                <a:latin typeface="Arial Rounded MT Bold" pitchFamily="34" charset="0"/>
                <a:hlinkClick r:id="rId3" action="ppaction://hlinksldjump"/>
              </a:rPr>
              <a:t>Exponential Decay</a:t>
            </a:r>
            <a:endParaRPr lang="en-US" sz="3200" b="1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b="1">
                <a:solidFill>
                  <a:schemeClr val="bg1"/>
                </a:solidFill>
                <a:latin typeface="Arial Rounded MT Bold" pitchFamily="34" charset="0"/>
              </a:rPr>
              <a:t>3.  </a:t>
            </a:r>
            <a:r>
              <a:rPr lang="en-US" sz="3200" b="1">
                <a:solidFill>
                  <a:schemeClr val="bg1"/>
                </a:solidFill>
                <a:latin typeface="Arial Rounded MT Bold" pitchFamily="34" charset="0"/>
                <a:hlinkClick r:id="rId4" action="ppaction://hlinksldjump"/>
              </a:rPr>
              <a:t>e</a:t>
            </a:r>
            <a:endParaRPr lang="en-US" sz="3200" b="1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b="1">
                <a:solidFill>
                  <a:schemeClr val="bg1"/>
                </a:solidFill>
                <a:latin typeface="Arial Rounded MT Bold" pitchFamily="34" charset="0"/>
              </a:rPr>
              <a:t>4.  </a:t>
            </a:r>
            <a:r>
              <a:rPr lang="en-US" sz="3200" b="1">
                <a:solidFill>
                  <a:schemeClr val="bg1"/>
                </a:solidFill>
                <a:latin typeface="Arial Rounded MT Bold" pitchFamily="34" charset="0"/>
                <a:hlinkClick r:id="rId5" action="ppaction://hlinksldjump"/>
              </a:rPr>
              <a:t>Logarithmic Functions</a:t>
            </a:r>
            <a:endParaRPr lang="en-US" sz="3200" b="1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b="1">
                <a:solidFill>
                  <a:schemeClr val="bg1"/>
                </a:solidFill>
                <a:latin typeface="Arial Rounded MT Bold" pitchFamily="34" charset="0"/>
              </a:rPr>
              <a:t>5.  </a:t>
            </a:r>
            <a:r>
              <a:rPr lang="en-US" sz="3200" b="1">
                <a:solidFill>
                  <a:schemeClr val="bg1"/>
                </a:solidFill>
                <a:latin typeface="Arial Rounded MT Bold" pitchFamily="34" charset="0"/>
                <a:hlinkClick r:id="rId6" action="ppaction://hlinksldjump"/>
              </a:rPr>
              <a:t>Properties of Logarithms</a:t>
            </a:r>
            <a:endParaRPr lang="en-US" sz="3200" b="1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b="1">
                <a:solidFill>
                  <a:schemeClr val="bg1"/>
                </a:solidFill>
                <a:latin typeface="Arial Rounded MT Bold" pitchFamily="34" charset="0"/>
              </a:rPr>
              <a:t>6.  </a:t>
            </a:r>
            <a:r>
              <a:rPr lang="en-US" sz="3200" b="1">
                <a:solidFill>
                  <a:schemeClr val="bg1"/>
                </a:solidFill>
                <a:latin typeface="Arial Rounded MT Bold" pitchFamily="34" charset="0"/>
                <a:hlinkClick r:id="rId7" action="ppaction://hlinksldjump"/>
              </a:rPr>
              <a:t>Solving Exponential and Logarithmic    </a:t>
            </a:r>
            <a:endParaRPr lang="en-US" sz="3200" b="1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b="1">
                <a:solidFill>
                  <a:schemeClr val="bg1"/>
                </a:solidFill>
                <a:latin typeface="Arial Rounded MT Bold" pitchFamily="34" charset="0"/>
              </a:rPr>
              <a:t>      </a:t>
            </a:r>
            <a:r>
              <a:rPr lang="en-US" sz="3200" b="1">
                <a:solidFill>
                  <a:schemeClr val="bg1"/>
                </a:solidFill>
                <a:latin typeface="Arial Rounded MT Bold" pitchFamily="34" charset="0"/>
                <a:hlinkClick r:id="rId7" action="ppaction://hlinksldjump"/>
              </a:rPr>
              <a:t>Equations</a:t>
            </a:r>
            <a:endParaRPr lang="en-US" sz="3200" b="1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b="1">
                <a:solidFill>
                  <a:schemeClr val="bg1"/>
                </a:solidFill>
                <a:latin typeface="Arial Rounded MT Bold" pitchFamily="34" charset="0"/>
              </a:rPr>
              <a:t>A.  </a:t>
            </a:r>
            <a:r>
              <a:rPr lang="en-US" sz="3200" b="1">
                <a:solidFill>
                  <a:schemeClr val="bg1"/>
                </a:solidFill>
                <a:latin typeface="Arial Rounded MT Bold" pitchFamily="34" charset="0"/>
                <a:hlinkClick r:id="rId8" action="ppaction://hlinksldjump"/>
              </a:rPr>
              <a:t>appendix</a:t>
            </a:r>
            <a:endParaRPr lang="en-US" sz="3200" b="1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62467" name="AutoShape 6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Growth, Decay, e, and Logs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28600" y="9144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GRAPHING growth and decay functions</a:t>
            </a:r>
          </a:p>
        </p:txBody>
      </p:sp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304800" y="1524000"/>
          <a:ext cx="2514600" cy="693738"/>
        </p:xfrm>
        <a:graphic>
          <a:graphicData uri="http://schemas.openxmlformats.org/presentationml/2006/ole">
            <p:oleObj spid="_x0000_s9218" name="Equation" r:id="rId4" imgW="876240" imgH="241200" progId="Equation.3">
              <p:embed/>
            </p:oleObj>
          </a:graphicData>
        </a:graphic>
      </p:graphicFrame>
      <p:pic>
        <p:nvPicPr>
          <p:cNvPr id="41999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67050" y="1411288"/>
            <a:ext cx="6076950" cy="437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0" name="Line 16"/>
          <p:cNvSpPr>
            <a:spLocks noChangeShapeType="1"/>
          </p:cNvSpPr>
          <p:nvPr/>
        </p:nvSpPr>
        <p:spPr bwMode="auto">
          <a:xfrm>
            <a:off x="3048000" y="3386138"/>
            <a:ext cx="6096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304800" y="2286000"/>
            <a:ext cx="1905000" cy="2133600"/>
            <a:chOff x="192" y="1440"/>
            <a:chExt cx="1200" cy="1344"/>
          </a:xfrm>
        </p:grpSpPr>
        <p:sp>
          <p:nvSpPr>
            <p:cNvPr id="9236" name="Text Box 17"/>
            <p:cNvSpPr txBox="1">
              <a:spLocks noChangeArrowheads="1"/>
            </p:cNvSpPr>
            <p:nvPr/>
          </p:nvSpPr>
          <p:spPr bwMode="auto">
            <a:xfrm>
              <a:off x="278" y="1799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9237" name="Text Box 37"/>
            <p:cNvSpPr txBox="1">
              <a:spLocks noChangeArrowheads="1"/>
            </p:cNvSpPr>
            <p:nvPr/>
          </p:nvSpPr>
          <p:spPr bwMode="auto">
            <a:xfrm>
              <a:off x="192" y="1488"/>
              <a:ext cx="1200" cy="1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 b="1"/>
                <a:t>X	Y</a:t>
              </a:r>
              <a:r>
                <a:rPr lang="en-US" sz="1200" b="1"/>
                <a:t>	</a:t>
              </a:r>
              <a:endParaRPr lang="en-US" sz="1200"/>
            </a:p>
            <a:p>
              <a:r>
                <a:rPr lang="en-US" sz="1200"/>
                <a:t>		</a:t>
              </a:r>
            </a:p>
            <a:p>
              <a:r>
                <a:rPr lang="en-US" sz="1200"/>
                <a:t>		</a:t>
              </a:r>
            </a:p>
            <a:p>
              <a:r>
                <a:rPr lang="en-US" sz="1200"/>
                <a:t>		</a:t>
              </a:r>
            </a:p>
            <a:p>
              <a:endParaRPr lang="en-US"/>
            </a:p>
          </p:txBody>
        </p:sp>
        <p:sp>
          <p:nvSpPr>
            <p:cNvPr id="9238" name="Line 38"/>
            <p:cNvSpPr>
              <a:spLocks noChangeShapeType="1"/>
            </p:cNvSpPr>
            <p:nvPr/>
          </p:nvSpPr>
          <p:spPr bwMode="auto">
            <a:xfrm>
              <a:off x="768" y="1440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9" name="Line 39"/>
            <p:cNvSpPr>
              <a:spLocks noChangeShapeType="1"/>
            </p:cNvSpPr>
            <p:nvPr/>
          </p:nvSpPr>
          <p:spPr bwMode="auto">
            <a:xfrm>
              <a:off x="192" y="1728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0" name="Line 40"/>
            <p:cNvSpPr>
              <a:spLocks noChangeShapeType="1"/>
            </p:cNvSpPr>
            <p:nvPr/>
          </p:nvSpPr>
          <p:spPr bwMode="auto">
            <a:xfrm>
              <a:off x="192" y="201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1" name="Line 41"/>
            <p:cNvSpPr>
              <a:spLocks noChangeShapeType="1"/>
            </p:cNvSpPr>
            <p:nvPr/>
          </p:nvSpPr>
          <p:spPr bwMode="auto">
            <a:xfrm>
              <a:off x="192" y="2352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2" name="Text Box 42"/>
            <p:cNvSpPr txBox="1">
              <a:spLocks noChangeArrowheads="1"/>
            </p:cNvSpPr>
            <p:nvPr/>
          </p:nvSpPr>
          <p:spPr bwMode="auto">
            <a:xfrm>
              <a:off x="288" y="2066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/>
                <a:t>0</a:t>
              </a:r>
            </a:p>
          </p:txBody>
        </p:sp>
        <p:sp>
          <p:nvSpPr>
            <p:cNvPr id="9243" name="Text Box 43"/>
            <p:cNvSpPr txBox="1">
              <a:spLocks noChangeArrowheads="1"/>
            </p:cNvSpPr>
            <p:nvPr/>
          </p:nvSpPr>
          <p:spPr bwMode="auto">
            <a:xfrm>
              <a:off x="288" y="1728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/>
                <a:t>-1</a:t>
              </a:r>
            </a:p>
          </p:txBody>
        </p:sp>
        <p:sp>
          <p:nvSpPr>
            <p:cNvPr id="9244" name="Text Box 44"/>
            <p:cNvSpPr txBox="1">
              <a:spLocks noChangeArrowheads="1"/>
            </p:cNvSpPr>
            <p:nvPr/>
          </p:nvSpPr>
          <p:spPr bwMode="auto">
            <a:xfrm>
              <a:off x="288" y="2352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0" y="3657600"/>
            <a:ext cx="4800600" cy="2270125"/>
            <a:chOff x="0" y="2304"/>
            <a:chExt cx="3024" cy="1430"/>
          </a:xfrm>
        </p:grpSpPr>
        <p:sp>
          <p:nvSpPr>
            <p:cNvPr id="9234" name="Line 46"/>
            <p:cNvSpPr>
              <a:spLocks noChangeShapeType="1"/>
            </p:cNvSpPr>
            <p:nvPr/>
          </p:nvSpPr>
          <p:spPr bwMode="auto">
            <a:xfrm flipH="1" flipV="1">
              <a:off x="432" y="2304"/>
              <a:ext cx="336" cy="96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5" name="Text Box 47"/>
            <p:cNvSpPr txBox="1">
              <a:spLocks noChangeArrowheads="1"/>
            </p:cNvSpPr>
            <p:nvPr/>
          </p:nvSpPr>
          <p:spPr bwMode="auto">
            <a:xfrm>
              <a:off x="0" y="3216"/>
              <a:ext cx="3024" cy="51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  <a:latin typeface="Arial Rounded MT Bold" pitchFamily="34" charset="0"/>
                </a:rPr>
                <a:t>Always pick the number that will make the exponent zero</a:t>
              </a:r>
            </a:p>
          </p:txBody>
        </p:sp>
      </p:grpSp>
      <p:sp>
        <p:nvSpPr>
          <p:cNvPr id="42033" name="Text Box 49"/>
          <p:cNvSpPr txBox="1">
            <a:spLocks noChangeArrowheads="1"/>
          </p:cNvSpPr>
          <p:nvPr/>
        </p:nvSpPr>
        <p:spPr bwMode="auto">
          <a:xfrm>
            <a:off x="1447800" y="2743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42034" name="Text Box 50"/>
          <p:cNvSpPr txBox="1">
            <a:spLocks noChangeArrowheads="1"/>
          </p:cNvSpPr>
          <p:nvPr/>
        </p:nvSpPr>
        <p:spPr bwMode="auto">
          <a:xfrm>
            <a:off x="1447800" y="3276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42035" name="Text Box 51"/>
          <p:cNvSpPr txBox="1">
            <a:spLocks noChangeArrowheads="1"/>
          </p:cNvSpPr>
          <p:nvPr/>
        </p:nvSpPr>
        <p:spPr bwMode="auto">
          <a:xfrm>
            <a:off x="1447800" y="3733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42036" name="Oval 52"/>
          <p:cNvSpPr>
            <a:spLocks noChangeArrowheads="1"/>
          </p:cNvSpPr>
          <p:nvPr/>
        </p:nvSpPr>
        <p:spPr bwMode="auto">
          <a:xfrm>
            <a:off x="5715000" y="2862263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7" name="Oval 53"/>
          <p:cNvSpPr>
            <a:spLocks noChangeArrowheads="1"/>
          </p:cNvSpPr>
          <p:nvPr/>
        </p:nvSpPr>
        <p:spPr bwMode="auto">
          <a:xfrm>
            <a:off x="6019800" y="2424113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8" name="Oval 54"/>
          <p:cNvSpPr>
            <a:spLocks noChangeArrowheads="1"/>
          </p:cNvSpPr>
          <p:nvPr/>
        </p:nvSpPr>
        <p:spPr bwMode="auto">
          <a:xfrm>
            <a:off x="6324600" y="1566863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44" name="Freeform 60"/>
          <p:cNvSpPr>
            <a:spLocks/>
          </p:cNvSpPr>
          <p:nvPr/>
        </p:nvSpPr>
        <p:spPr bwMode="auto">
          <a:xfrm>
            <a:off x="3124200" y="1371600"/>
            <a:ext cx="3276600" cy="1981200"/>
          </a:xfrm>
          <a:custGeom>
            <a:avLst/>
            <a:gdLst>
              <a:gd name="T0" fmla="*/ 0 w 2064"/>
              <a:gd name="T1" fmla="*/ 2147483647 h 1248"/>
              <a:gd name="T2" fmla="*/ 2147483647 w 2064"/>
              <a:gd name="T3" fmla="*/ 2147483647 h 1248"/>
              <a:gd name="T4" fmla="*/ 2147483647 w 2064"/>
              <a:gd name="T5" fmla="*/ 2147483647 h 1248"/>
              <a:gd name="T6" fmla="*/ 2147483647 w 2064"/>
              <a:gd name="T7" fmla="*/ 2147483647 h 1248"/>
              <a:gd name="T8" fmla="*/ 2147483647 w 2064"/>
              <a:gd name="T9" fmla="*/ 2147483647 h 1248"/>
              <a:gd name="T10" fmla="*/ 2147483647 w 2064"/>
              <a:gd name="T11" fmla="*/ 2147483647 h 1248"/>
              <a:gd name="T12" fmla="*/ 2147483647 w 2064"/>
              <a:gd name="T13" fmla="*/ 2147483647 h 1248"/>
              <a:gd name="T14" fmla="*/ 2147483647 w 2064"/>
              <a:gd name="T15" fmla="*/ 2147483647 h 1248"/>
              <a:gd name="T16" fmla="*/ 2147483647 w 2064"/>
              <a:gd name="T17" fmla="*/ 2147483647 h 1248"/>
              <a:gd name="T18" fmla="*/ 2147483647 w 2064"/>
              <a:gd name="T19" fmla="*/ 0 h 12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64"/>
              <a:gd name="T31" fmla="*/ 0 h 1248"/>
              <a:gd name="T32" fmla="*/ 2064 w 2064"/>
              <a:gd name="T33" fmla="*/ 1248 h 12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64" h="1248">
                <a:moveTo>
                  <a:pt x="0" y="1248"/>
                </a:moveTo>
                <a:lnTo>
                  <a:pt x="912" y="1248"/>
                </a:lnTo>
                <a:lnTo>
                  <a:pt x="1248" y="1200"/>
                </a:lnTo>
                <a:lnTo>
                  <a:pt x="1440" y="1152"/>
                </a:lnTo>
                <a:lnTo>
                  <a:pt x="1680" y="960"/>
                </a:lnTo>
                <a:lnTo>
                  <a:pt x="1872" y="720"/>
                </a:lnTo>
                <a:lnTo>
                  <a:pt x="1968" y="528"/>
                </a:lnTo>
                <a:lnTo>
                  <a:pt x="2064" y="336"/>
                </a:lnTo>
                <a:lnTo>
                  <a:pt x="2064" y="144"/>
                </a:lnTo>
                <a:lnTo>
                  <a:pt x="2064" y="0"/>
                </a:ln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5" name="Text Box 61"/>
          <p:cNvSpPr txBox="1">
            <a:spLocks noChangeArrowheads="1"/>
          </p:cNvSpPr>
          <p:nvPr/>
        </p:nvSpPr>
        <p:spPr bwMode="auto">
          <a:xfrm>
            <a:off x="7315200" y="3048000"/>
            <a:ext cx="1219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solidFill>
                  <a:srgbClr val="FF0000"/>
                </a:solidFill>
                <a:latin typeface="Arial Rounded MT Bold" pitchFamily="34" charset="0"/>
              </a:rPr>
              <a:t>Y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0" grpId="0" animBg="1"/>
      <p:bldP spid="42033" grpId="0"/>
      <p:bldP spid="42034" grpId="0"/>
      <p:bldP spid="42035" grpId="0"/>
      <p:bldP spid="42036" grpId="0" animBg="1"/>
      <p:bldP spid="42037" grpId="0" animBg="1"/>
      <p:bldP spid="42038" grpId="0" animBg="1"/>
      <p:bldP spid="42044" grpId="0" animBg="1"/>
      <p:bldP spid="420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228600" y="9144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GRAPHING growth and decay functions</a:t>
            </a:r>
          </a:p>
        </p:txBody>
      </p:sp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141288" y="1524000"/>
          <a:ext cx="2843212" cy="693738"/>
        </p:xfrm>
        <a:graphic>
          <a:graphicData uri="http://schemas.openxmlformats.org/presentationml/2006/ole">
            <p:oleObj spid="_x0000_s10242" name="Equation" r:id="rId4" imgW="990360" imgH="241200" progId="Equation.3">
              <p:embed/>
            </p:oleObj>
          </a:graphicData>
        </a:graphic>
      </p:graphicFrame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67050" y="1411288"/>
            <a:ext cx="6076950" cy="437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3048000" y="4467225"/>
            <a:ext cx="60960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04800" y="2286000"/>
            <a:ext cx="1905000" cy="2133600"/>
            <a:chOff x="192" y="1440"/>
            <a:chExt cx="1200" cy="1344"/>
          </a:xfrm>
        </p:grpSpPr>
        <p:sp>
          <p:nvSpPr>
            <p:cNvPr id="10257" name="Text Box 9"/>
            <p:cNvSpPr txBox="1">
              <a:spLocks noChangeArrowheads="1"/>
            </p:cNvSpPr>
            <p:nvPr/>
          </p:nvSpPr>
          <p:spPr bwMode="auto">
            <a:xfrm>
              <a:off x="278" y="1799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0258" name="Text Box 10"/>
            <p:cNvSpPr txBox="1">
              <a:spLocks noChangeArrowheads="1"/>
            </p:cNvSpPr>
            <p:nvPr/>
          </p:nvSpPr>
          <p:spPr bwMode="auto">
            <a:xfrm>
              <a:off x="192" y="1488"/>
              <a:ext cx="1200" cy="12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 b="1"/>
                <a:t>X	Y</a:t>
              </a:r>
              <a:r>
                <a:rPr lang="en-US" sz="1200" b="1"/>
                <a:t>	</a:t>
              </a:r>
              <a:endParaRPr lang="en-US" sz="1200"/>
            </a:p>
            <a:p>
              <a:r>
                <a:rPr lang="en-US" sz="1200"/>
                <a:t>		</a:t>
              </a:r>
            </a:p>
            <a:p>
              <a:r>
                <a:rPr lang="en-US" sz="1200"/>
                <a:t>		</a:t>
              </a:r>
            </a:p>
            <a:p>
              <a:r>
                <a:rPr lang="en-US" sz="1200"/>
                <a:t>		</a:t>
              </a:r>
            </a:p>
            <a:p>
              <a:endParaRPr lang="en-US"/>
            </a:p>
          </p:txBody>
        </p:sp>
        <p:sp>
          <p:nvSpPr>
            <p:cNvPr id="10259" name="Line 11"/>
            <p:cNvSpPr>
              <a:spLocks noChangeShapeType="1"/>
            </p:cNvSpPr>
            <p:nvPr/>
          </p:nvSpPr>
          <p:spPr bwMode="auto">
            <a:xfrm>
              <a:off x="768" y="1440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0" name="Line 12"/>
            <p:cNvSpPr>
              <a:spLocks noChangeShapeType="1"/>
            </p:cNvSpPr>
            <p:nvPr/>
          </p:nvSpPr>
          <p:spPr bwMode="auto">
            <a:xfrm>
              <a:off x="192" y="1728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Line 13"/>
            <p:cNvSpPr>
              <a:spLocks noChangeShapeType="1"/>
            </p:cNvSpPr>
            <p:nvPr/>
          </p:nvSpPr>
          <p:spPr bwMode="auto">
            <a:xfrm>
              <a:off x="192" y="201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2" name="Line 14"/>
            <p:cNvSpPr>
              <a:spLocks noChangeShapeType="1"/>
            </p:cNvSpPr>
            <p:nvPr/>
          </p:nvSpPr>
          <p:spPr bwMode="auto">
            <a:xfrm>
              <a:off x="192" y="2352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Text Box 15"/>
            <p:cNvSpPr txBox="1">
              <a:spLocks noChangeArrowheads="1"/>
            </p:cNvSpPr>
            <p:nvPr/>
          </p:nvSpPr>
          <p:spPr bwMode="auto">
            <a:xfrm>
              <a:off x="288" y="2066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  <p:sp>
          <p:nvSpPr>
            <p:cNvPr id="10264" name="Text Box 16"/>
            <p:cNvSpPr txBox="1">
              <a:spLocks noChangeArrowheads="1"/>
            </p:cNvSpPr>
            <p:nvPr/>
          </p:nvSpPr>
          <p:spPr bwMode="auto">
            <a:xfrm>
              <a:off x="288" y="172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  <p:sp>
          <p:nvSpPr>
            <p:cNvPr id="10265" name="Text Box 17"/>
            <p:cNvSpPr txBox="1">
              <a:spLocks noChangeArrowheads="1"/>
            </p:cNvSpPr>
            <p:nvPr/>
          </p:nvSpPr>
          <p:spPr bwMode="auto">
            <a:xfrm>
              <a:off x="288" y="2352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/>
                <a:t>6</a:t>
              </a:r>
            </a:p>
          </p:txBody>
        </p:sp>
      </p:grp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1447800" y="2743200"/>
            <a:ext cx="709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-2.5</a:t>
            </a: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1447800" y="32766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44055" name="Text Box 23"/>
          <p:cNvSpPr txBox="1">
            <a:spLocks noChangeArrowheads="1"/>
          </p:cNvSpPr>
          <p:nvPr/>
        </p:nvSpPr>
        <p:spPr bwMode="auto">
          <a:xfrm>
            <a:off x="1447800" y="3733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4056" name="Oval 24"/>
          <p:cNvSpPr>
            <a:spLocks noChangeArrowheads="1"/>
          </p:cNvSpPr>
          <p:nvPr/>
        </p:nvSpPr>
        <p:spPr bwMode="auto">
          <a:xfrm>
            <a:off x="7239000" y="4038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7" name="Oval 25"/>
          <p:cNvSpPr>
            <a:spLocks noChangeArrowheads="1"/>
          </p:cNvSpPr>
          <p:nvPr/>
        </p:nvSpPr>
        <p:spPr bwMode="auto">
          <a:xfrm>
            <a:off x="7543800" y="3733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8" name="Oval 26"/>
          <p:cNvSpPr>
            <a:spLocks noChangeArrowheads="1"/>
          </p:cNvSpPr>
          <p:nvPr/>
        </p:nvSpPr>
        <p:spPr bwMode="auto">
          <a:xfrm>
            <a:off x="7848600" y="3124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7239000" y="4114800"/>
            <a:ext cx="1219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solidFill>
                  <a:srgbClr val="FF0000"/>
                </a:solidFill>
                <a:latin typeface="Arial Rounded MT Bold" pitchFamily="34" charset="0"/>
              </a:rPr>
              <a:t>Y = -4</a:t>
            </a:r>
          </a:p>
        </p:txBody>
      </p:sp>
      <p:sp>
        <p:nvSpPr>
          <p:cNvPr id="44061" name="Freeform 29"/>
          <p:cNvSpPr>
            <a:spLocks/>
          </p:cNvSpPr>
          <p:nvPr/>
        </p:nvSpPr>
        <p:spPr bwMode="auto">
          <a:xfrm>
            <a:off x="3048000" y="1447800"/>
            <a:ext cx="5105400" cy="2971800"/>
          </a:xfrm>
          <a:custGeom>
            <a:avLst/>
            <a:gdLst>
              <a:gd name="T0" fmla="*/ 0 w 3216"/>
              <a:gd name="T1" fmla="*/ 2147483647 h 1872"/>
              <a:gd name="T2" fmla="*/ 2147483647 w 3216"/>
              <a:gd name="T3" fmla="*/ 2147483647 h 1872"/>
              <a:gd name="T4" fmla="*/ 2147483647 w 3216"/>
              <a:gd name="T5" fmla="*/ 2147483647 h 1872"/>
              <a:gd name="T6" fmla="*/ 2147483647 w 3216"/>
              <a:gd name="T7" fmla="*/ 2147483647 h 1872"/>
              <a:gd name="T8" fmla="*/ 2147483647 w 3216"/>
              <a:gd name="T9" fmla="*/ 2147483647 h 1872"/>
              <a:gd name="T10" fmla="*/ 2147483647 w 3216"/>
              <a:gd name="T11" fmla="*/ 2147483647 h 1872"/>
              <a:gd name="T12" fmla="*/ 2147483647 w 3216"/>
              <a:gd name="T13" fmla="*/ 2147483647 h 1872"/>
              <a:gd name="T14" fmla="*/ 2147483647 w 3216"/>
              <a:gd name="T15" fmla="*/ 2147483647 h 1872"/>
              <a:gd name="T16" fmla="*/ 2147483647 w 3216"/>
              <a:gd name="T17" fmla="*/ 0 h 18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16"/>
              <a:gd name="T28" fmla="*/ 0 h 1872"/>
              <a:gd name="T29" fmla="*/ 3216 w 3216"/>
              <a:gd name="T30" fmla="*/ 1872 h 18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16" h="1872">
                <a:moveTo>
                  <a:pt x="0" y="1872"/>
                </a:moveTo>
                <a:lnTo>
                  <a:pt x="2016" y="1872"/>
                </a:lnTo>
                <a:lnTo>
                  <a:pt x="2352" y="1872"/>
                </a:lnTo>
                <a:lnTo>
                  <a:pt x="2592" y="1776"/>
                </a:lnTo>
                <a:lnTo>
                  <a:pt x="2928" y="1488"/>
                </a:lnTo>
                <a:lnTo>
                  <a:pt x="3024" y="1248"/>
                </a:lnTo>
                <a:lnTo>
                  <a:pt x="3072" y="1104"/>
                </a:lnTo>
                <a:lnTo>
                  <a:pt x="3120" y="864"/>
                </a:lnTo>
                <a:lnTo>
                  <a:pt x="3216" y="0"/>
                </a:ln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 animBg="1"/>
      <p:bldP spid="44053" grpId="0"/>
      <p:bldP spid="44054" grpId="0"/>
      <p:bldP spid="44055" grpId="0"/>
      <p:bldP spid="44056" grpId="0" animBg="1"/>
      <p:bldP spid="44057" grpId="0" animBg="1"/>
      <p:bldP spid="44058" grpId="0" animBg="1"/>
      <p:bldP spid="44060" grpId="0"/>
      <p:bldP spid="4406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grpSp>
        <p:nvGrpSpPr>
          <p:cNvPr id="11270" name="Group 25"/>
          <p:cNvGrpSpPr>
            <a:grpSpLocks/>
          </p:cNvGrpSpPr>
          <p:nvPr/>
        </p:nvGrpSpPr>
        <p:grpSpPr bwMode="auto">
          <a:xfrm>
            <a:off x="4953000" y="798513"/>
            <a:ext cx="4114800" cy="3313112"/>
            <a:chOff x="3048000" y="1411288"/>
            <a:chExt cx="6096000" cy="4379912"/>
          </a:xfrm>
        </p:grpSpPr>
        <p:pic>
          <p:nvPicPr>
            <p:cNvPr id="11283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67050" y="1411288"/>
              <a:ext cx="6076950" cy="4379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4" name="Line 7"/>
            <p:cNvSpPr>
              <a:spLocks noChangeShapeType="1"/>
            </p:cNvSpPr>
            <p:nvPr/>
          </p:nvSpPr>
          <p:spPr bwMode="auto">
            <a:xfrm>
              <a:off x="3048000" y="4467225"/>
              <a:ext cx="60960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85" name="Oval 24"/>
            <p:cNvSpPr>
              <a:spLocks noChangeArrowheads="1"/>
            </p:cNvSpPr>
            <p:nvPr/>
          </p:nvSpPr>
          <p:spPr bwMode="auto">
            <a:xfrm>
              <a:off x="7239000" y="40386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6" name="Oval 25"/>
            <p:cNvSpPr>
              <a:spLocks noChangeArrowheads="1"/>
            </p:cNvSpPr>
            <p:nvPr/>
          </p:nvSpPr>
          <p:spPr bwMode="auto">
            <a:xfrm>
              <a:off x="7543800" y="37338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7" name="Oval 26"/>
            <p:cNvSpPr>
              <a:spLocks noChangeArrowheads="1"/>
            </p:cNvSpPr>
            <p:nvPr/>
          </p:nvSpPr>
          <p:spPr bwMode="auto">
            <a:xfrm>
              <a:off x="7848600" y="31242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8" name="Text Box 28"/>
            <p:cNvSpPr txBox="1">
              <a:spLocks noChangeArrowheads="1"/>
            </p:cNvSpPr>
            <p:nvPr/>
          </p:nvSpPr>
          <p:spPr bwMode="auto">
            <a:xfrm>
              <a:off x="7238999" y="3977954"/>
              <a:ext cx="1679222" cy="569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 b="1">
                  <a:solidFill>
                    <a:srgbClr val="FF0000"/>
                  </a:solidFill>
                  <a:latin typeface="Arial Rounded MT Bold" pitchFamily="34" charset="0"/>
                </a:rPr>
                <a:t>Y = -4</a:t>
              </a:r>
            </a:p>
          </p:txBody>
        </p:sp>
        <p:sp>
          <p:nvSpPr>
            <p:cNvPr id="11289" name="Freeform 29"/>
            <p:cNvSpPr>
              <a:spLocks/>
            </p:cNvSpPr>
            <p:nvPr/>
          </p:nvSpPr>
          <p:spPr bwMode="auto">
            <a:xfrm>
              <a:off x="3048000" y="1447800"/>
              <a:ext cx="5105400" cy="2971800"/>
            </a:xfrm>
            <a:custGeom>
              <a:avLst/>
              <a:gdLst>
                <a:gd name="T0" fmla="*/ 0 w 3216"/>
                <a:gd name="T1" fmla="*/ 2147483647 h 1872"/>
                <a:gd name="T2" fmla="*/ 2147483647 w 3216"/>
                <a:gd name="T3" fmla="*/ 2147483647 h 1872"/>
                <a:gd name="T4" fmla="*/ 2147483647 w 3216"/>
                <a:gd name="T5" fmla="*/ 2147483647 h 1872"/>
                <a:gd name="T6" fmla="*/ 2147483647 w 3216"/>
                <a:gd name="T7" fmla="*/ 2147483647 h 1872"/>
                <a:gd name="T8" fmla="*/ 2147483647 w 3216"/>
                <a:gd name="T9" fmla="*/ 2147483647 h 1872"/>
                <a:gd name="T10" fmla="*/ 2147483647 w 3216"/>
                <a:gd name="T11" fmla="*/ 2147483647 h 1872"/>
                <a:gd name="T12" fmla="*/ 2147483647 w 3216"/>
                <a:gd name="T13" fmla="*/ 2147483647 h 1872"/>
                <a:gd name="T14" fmla="*/ 2147483647 w 3216"/>
                <a:gd name="T15" fmla="*/ 2147483647 h 1872"/>
                <a:gd name="T16" fmla="*/ 2147483647 w 3216"/>
                <a:gd name="T17" fmla="*/ 0 h 18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16"/>
                <a:gd name="T28" fmla="*/ 0 h 1872"/>
                <a:gd name="T29" fmla="*/ 3216 w 3216"/>
                <a:gd name="T30" fmla="*/ 1872 h 187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16" h="1872">
                  <a:moveTo>
                    <a:pt x="0" y="1872"/>
                  </a:moveTo>
                  <a:lnTo>
                    <a:pt x="2016" y="1872"/>
                  </a:lnTo>
                  <a:lnTo>
                    <a:pt x="2352" y="1872"/>
                  </a:lnTo>
                  <a:lnTo>
                    <a:pt x="2592" y="1776"/>
                  </a:lnTo>
                  <a:lnTo>
                    <a:pt x="2928" y="1488"/>
                  </a:lnTo>
                  <a:lnTo>
                    <a:pt x="3024" y="1248"/>
                  </a:lnTo>
                  <a:lnTo>
                    <a:pt x="3072" y="1104"/>
                  </a:lnTo>
                  <a:lnTo>
                    <a:pt x="3120" y="864"/>
                  </a:lnTo>
                  <a:lnTo>
                    <a:pt x="3216" y="0"/>
                  </a:lnTo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271" name="Group 34"/>
          <p:cNvGrpSpPr>
            <a:grpSpLocks/>
          </p:cNvGrpSpPr>
          <p:nvPr/>
        </p:nvGrpSpPr>
        <p:grpSpPr bwMode="auto">
          <a:xfrm>
            <a:off x="57150" y="762000"/>
            <a:ext cx="4667250" cy="3352800"/>
            <a:chOff x="-171450" y="2438400"/>
            <a:chExt cx="6096000" cy="4419600"/>
          </a:xfrm>
        </p:grpSpPr>
        <p:pic>
          <p:nvPicPr>
            <p:cNvPr id="11276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52400" y="2478088"/>
              <a:ext cx="6076950" cy="4379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7" name="Line 16"/>
            <p:cNvSpPr>
              <a:spLocks noChangeShapeType="1"/>
            </p:cNvSpPr>
            <p:nvPr/>
          </p:nvSpPr>
          <p:spPr bwMode="auto">
            <a:xfrm>
              <a:off x="-171450" y="4452938"/>
              <a:ext cx="60960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8" name="Oval 52"/>
            <p:cNvSpPr>
              <a:spLocks noChangeArrowheads="1"/>
            </p:cNvSpPr>
            <p:nvPr/>
          </p:nvSpPr>
          <p:spPr bwMode="auto">
            <a:xfrm>
              <a:off x="2495550" y="3929063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9" name="Oval 53"/>
            <p:cNvSpPr>
              <a:spLocks noChangeArrowheads="1"/>
            </p:cNvSpPr>
            <p:nvPr/>
          </p:nvSpPr>
          <p:spPr bwMode="auto">
            <a:xfrm>
              <a:off x="2800350" y="3490913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0" name="Oval 54"/>
            <p:cNvSpPr>
              <a:spLocks noChangeArrowheads="1"/>
            </p:cNvSpPr>
            <p:nvPr/>
          </p:nvSpPr>
          <p:spPr bwMode="auto">
            <a:xfrm>
              <a:off x="3105150" y="2633663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1" name="Freeform 60"/>
            <p:cNvSpPr>
              <a:spLocks/>
            </p:cNvSpPr>
            <p:nvPr/>
          </p:nvSpPr>
          <p:spPr bwMode="auto">
            <a:xfrm>
              <a:off x="-95250" y="2438400"/>
              <a:ext cx="3276600" cy="1981200"/>
            </a:xfrm>
            <a:custGeom>
              <a:avLst/>
              <a:gdLst>
                <a:gd name="T0" fmla="*/ 0 w 2064"/>
                <a:gd name="T1" fmla="*/ 2147483647 h 1248"/>
                <a:gd name="T2" fmla="*/ 2147483647 w 2064"/>
                <a:gd name="T3" fmla="*/ 2147483647 h 1248"/>
                <a:gd name="T4" fmla="*/ 2147483647 w 2064"/>
                <a:gd name="T5" fmla="*/ 2147483647 h 1248"/>
                <a:gd name="T6" fmla="*/ 2147483647 w 2064"/>
                <a:gd name="T7" fmla="*/ 2147483647 h 1248"/>
                <a:gd name="T8" fmla="*/ 2147483647 w 2064"/>
                <a:gd name="T9" fmla="*/ 2147483647 h 1248"/>
                <a:gd name="T10" fmla="*/ 2147483647 w 2064"/>
                <a:gd name="T11" fmla="*/ 2147483647 h 1248"/>
                <a:gd name="T12" fmla="*/ 2147483647 w 2064"/>
                <a:gd name="T13" fmla="*/ 2147483647 h 1248"/>
                <a:gd name="T14" fmla="*/ 2147483647 w 2064"/>
                <a:gd name="T15" fmla="*/ 2147483647 h 1248"/>
                <a:gd name="T16" fmla="*/ 2147483647 w 2064"/>
                <a:gd name="T17" fmla="*/ 2147483647 h 1248"/>
                <a:gd name="T18" fmla="*/ 2147483647 w 2064"/>
                <a:gd name="T19" fmla="*/ 0 h 12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64"/>
                <a:gd name="T31" fmla="*/ 0 h 1248"/>
                <a:gd name="T32" fmla="*/ 2064 w 2064"/>
                <a:gd name="T33" fmla="*/ 1248 h 12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64" h="1248">
                  <a:moveTo>
                    <a:pt x="0" y="1248"/>
                  </a:moveTo>
                  <a:lnTo>
                    <a:pt x="912" y="1248"/>
                  </a:lnTo>
                  <a:lnTo>
                    <a:pt x="1248" y="1200"/>
                  </a:lnTo>
                  <a:lnTo>
                    <a:pt x="1440" y="1152"/>
                  </a:lnTo>
                  <a:lnTo>
                    <a:pt x="1680" y="960"/>
                  </a:lnTo>
                  <a:lnTo>
                    <a:pt x="1872" y="720"/>
                  </a:lnTo>
                  <a:lnTo>
                    <a:pt x="1968" y="528"/>
                  </a:lnTo>
                  <a:lnTo>
                    <a:pt x="2064" y="336"/>
                  </a:lnTo>
                  <a:lnTo>
                    <a:pt x="2064" y="144"/>
                  </a:lnTo>
                  <a:lnTo>
                    <a:pt x="2064" y="0"/>
                  </a:lnTo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82" name="Text Box 61"/>
            <p:cNvSpPr txBox="1">
              <a:spLocks noChangeArrowheads="1"/>
            </p:cNvSpPr>
            <p:nvPr/>
          </p:nvSpPr>
          <p:spPr bwMode="auto">
            <a:xfrm>
              <a:off x="4095750" y="4114800"/>
              <a:ext cx="1219200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 b="1">
                  <a:solidFill>
                    <a:srgbClr val="FF0000"/>
                  </a:solidFill>
                  <a:latin typeface="Arial Rounded MT Bold" pitchFamily="34" charset="0"/>
                </a:rPr>
                <a:t>Y = 1</a:t>
              </a:r>
            </a:p>
          </p:txBody>
        </p:sp>
      </p:grp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0" y="798513"/>
          <a:ext cx="2514600" cy="693737"/>
        </p:xfrm>
        <a:graphic>
          <a:graphicData uri="http://schemas.openxmlformats.org/presentationml/2006/ole">
            <p:oleObj spid="_x0000_s11266" name="Equation" r:id="rId5" imgW="876240" imgH="241200" progId="Equation.DSMT4">
              <p:embed/>
            </p:oleObj>
          </a:graphicData>
        </a:graphic>
      </p:graphicFrame>
      <p:graphicFrame>
        <p:nvGraphicFramePr>
          <p:cNvPr id="11267" name="Object 2"/>
          <p:cNvGraphicFramePr>
            <a:graphicFrameLocks noChangeAspect="1"/>
          </p:cNvGraphicFramePr>
          <p:nvPr/>
        </p:nvGraphicFramePr>
        <p:xfrm>
          <a:off x="4953000" y="798513"/>
          <a:ext cx="2843213" cy="693737"/>
        </p:xfrm>
        <a:graphic>
          <a:graphicData uri="http://schemas.openxmlformats.org/presentationml/2006/ole">
            <p:oleObj spid="_x0000_s11267" name="Equation" r:id="rId6" imgW="990360" imgH="241200" progId="Equation.3">
              <p:embed/>
            </p:oleObj>
          </a:graphicData>
        </a:graphic>
      </p:graphicFrame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228600" y="4191000"/>
            <a:ext cx="1828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Domain:</a:t>
            </a:r>
          </a:p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Range:</a:t>
            </a: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4953000" y="4191000"/>
            <a:ext cx="1828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Domain:</a:t>
            </a:r>
          </a:p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Range:</a:t>
            </a:r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1676400" y="4191000"/>
            <a:ext cx="1828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All Real</a:t>
            </a:r>
          </a:p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Y &gt; 1</a:t>
            </a: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6477000" y="4191000"/>
            <a:ext cx="1828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All Real</a:t>
            </a:r>
          </a:p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Y &gt; -4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/>
          <a:lstStyle/>
          <a:p>
            <a:pPr eaLnBrk="1" hangingPunct="1"/>
            <a:r>
              <a:rPr lang="en-US" smtClean="0"/>
              <a:t>“e”</a:t>
            </a:r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3810000" y="1524000"/>
            <a:ext cx="38862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latin typeface="Arial Black" pitchFamily="34" charset="0"/>
              </a:rPr>
              <a:t>N=</a:t>
            </a:r>
          </a:p>
          <a:p>
            <a:pPr eaLnBrk="0" hangingPunct="0"/>
            <a:r>
              <a:rPr lang="en-US" sz="2800">
                <a:latin typeface="Arial Black" pitchFamily="34" charset="0"/>
              </a:rPr>
              <a:t>10</a:t>
            </a:r>
          </a:p>
          <a:p>
            <a:pPr eaLnBrk="0" hangingPunct="0"/>
            <a:r>
              <a:rPr lang="en-US" sz="2800">
                <a:latin typeface="Arial Black" pitchFamily="34" charset="0"/>
              </a:rPr>
              <a:t>100</a:t>
            </a:r>
          </a:p>
          <a:p>
            <a:pPr eaLnBrk="0" hangingPunct="0"/>
            <a:r>
              <a:rPr lang="en-US" sz="2800">
                <a:latin typeface="Arial Black" pitchFamily="34" charset="0"/>
              </a:rPr>
              <a:t>1,000</a:t>
            </a:r>
          </a:p>
          <a:p>
            <a:pPr eaLnBrk="0" hangingPunct="0"/>
            <a:r>
              <a:rPr lang="en-US" sz="2800">
                <a:latin typeface="Arial Black" pitchFamily="34" charset="0"/>
              </a:rPr>
              <a:t>10,000</a:t>
            </a:r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>
            <p:ph idx="1"/>
          </p:nvPr>
        </p:nvGraphicFramePr>
        <p:xfrm>
          <a:off x="838200" y="1341438"/>
          <a:ext cx="1905000" cy="1677987"/>
        </p:xfrm>
        <a:graphic>
          <a:graphicData uri="http://schemas.openxmlformats.org/presentationml/2006/ole">
            <p:oleObj spid="_x0000_s12290" name="Equation" r:id="rId3" imgW="533160" imgH="469800" progId="Equation.3">
              <p:embed/>
            </p:oleObj>
          </a:graphicData>
        </a:graphic>
      </p:graphicFrame>
      <p:sp>
        <p:nvSpPr>
          <p:cNvPr id="198663" name="Rectangle 7"/>
          <p:cNvSpPr>
            <a:spLocks noChangeArrowheads="1"/>
          </p:cNvSpPr>
          <p:nvPr/>
        </p:nvSpPr>
        <p:spPr bwMode="auto">
          <a:xfrm>
            <a:off x="3810000" y="1524000"/>
            <a:ext cx="3810000" cy="2209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8664" name="Line 8"/>
          <p:cNvSpPr>
            <a:spLocks noChangeShapeType="1"/>
          </p:cNvSpPr>
          <p:nvPr/>
        </p:nvSpPr>
        <p:spPr bwMode="auto">
          <a:xfrm>
            <a:off x="5638800" y="1524000"/>
            <a:ext cx="0" cy="2209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8665" name="Line 9"/>
          <p:cNvSpPr>
            <a:spLocks noChangeShapeType="1"/>
          </p:cNvSpPr>
          <p:nvPr/>
        </p:nvSpPr>
        <p:spPr bwMode="auto">
          <a:xfrm>
            <a:off x="3810000" y="1981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8666" name="Line 10"/>
          <p:cNvSpPr>
            <a:spLocks noChangeShapeType="1"/>
          </p:cNvSpPr>
          <p:nvPr/>
        </p:nvSpPr>
        <p:spPr bwMode="auto">
          <a:xfrm>
            <a:off x="3810000" y="24384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8667" name="Line 11"/>
          <p:cNvSpPr>
            <a:spLocks noChangeShapeType="1"/>
          </p:cNvSpPr>
          <p:nvPr/>
        </p:nvSpPr>
        <p:spPr bwMode="auto">
          <a:xfrm>
            <a:off x="3810000" y="28194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8668" name="Line 12"/>
          <p:cNvSpPr>
            <a:spLocks noChangeShapeType="1"/>
          </p:cNvSpPr>
          <p:nvPr/>
        </p:nvSpPr>
        <p:spPr bwMode="auto">
          <a:xfrm>
            <a:off x="3810000" y="32766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8669" name="Object 3"/>
          <p:cNvGraphicFramePr>
            <a:graphicFrameLocks noChangeAspect="1"/>
          </p:cNvGraphicFramePr>
          <p:nvPr/>
        </p:nvGraphicFramePr>
        <p:xfrm>
          <a:off x="5791200" y="1981200"/>
          <a:ext cx="1182688" cy="447675"/>
        </p:xfrm>
        <a:graphic>
          <a:graphicData uri="http://schemas.openxmlformats.org/presentationml/2006/ole">
            <p:oleObj spid="_x0000_s12291" name="Equation" r:id="rId4" imgW="469800" imgH="177480" progId="Equation.3">
              <p:embed/>
            </p:oleObj>
          </a:graphicData>
        </a:graphic>
      </p:graphicFrame>
      <p:graphicFrame>
        <p:nvGraphicFramePr>
          <p:cNvPr id="198670" name="Object 4"/>
          <p:cNvGraphicFramePr>
            <a:graphicFrameLocks noChangeAspect="1"/>
          </p:cNvGraphicFramePr>
          <p:nvPr/>
        </p:nvGraphicFramePr>
        <p:xfrm>
          <a:off x="5791200" y="2438400"/>
          <a:ext cx="1182688" cy="447675"/>
        </p:xfrm>
        <a:graphic>
          <a:graphicData uri="http://schemas.openxmlformats.org/presentationml/2006/ole">
            <p:oleObj spid="_x0000_s12292" name="Equation" r:id="rId5" imgW="469800" imgH="177480" progId="Equation.3">
              <p:embed/>
            </p:oleObj>
          </a:graphicData>
        </a:graphic>
      </p:graphicFrame>
      <p:graphicFrame>
        <p:nvGraphicFramePr>
          <p:cNvPr id="198671" name="Object 5"/>
          <p:cNvGraphicFramePr>
            <a:graphicFrameLocks noChangeAspect="1"/>
          </p:cNvGraphicFramePr>
          <p:nvPr/>
        </p:nvGraphicFramePr>
        <p:xfrm>
          <a:off x="5791200" y="2819400"/>
          <a:ext cx="1182688" cy="447675"/>
        </p:xfrm>
        <a:graphic>
          <a:graphicData uri="http://schemas.openxmlformats.org/presentationml/2006/ole">
            <p:oleObj spid="_x0000_s12293" name="Equation" r:id="rId6" imgW="469800" imgH="177480" progId="Equation.3">
              <p:embed/>
            </p:oleObj>
          </a:graphicData>
        </a:graphic>
      </p:graphicFrame>
      <p:graphicFrame>
        <p:nvGraphicFramePr>
          <p:cNvPr id="198672" name="Object 6"/>
          <p:cNvGraphicFramePr>
            <a:graphicFrameLocks noChangeAspect="1"/>
          </p:cNvGraphicFramePr>
          <p:nvPr/>
        </p:nvGraphicFramePr>
        <p:xfrm>
          <a:off x="5807075" y="3276600"/>
          <a:ext cx="1150938" cy="447675"/>
        </p:xfrm>
        <a:graphic>
          <a:graphicData uri="http://schemas.openxmlformats.org/presentationml/2006/ole">
            <p:oleObj spid="_x0000_s12294" name="Equation" r:id="rId7" imgW="457200" imgH="177480" progId="Equation.3">
              <p:embed/>
            </p:oleObj>
          </a:graphicData>
        </a:graphic>
      </p:graphicFrame>
      <p:sp>
        <p:nvSpPr>
          <p:cNvPr id="198673" name="Rectangle 17"/>
          <p:cNvSpPr>
            <a:spLocks noChangeArrowheads="1"/>
          </p:cNvSpPr>
          <p:nvPr/>
        </p:nvSpPr>
        <p:spPr bwMode="auto">
          <a:xfrm>
            <a:off x="3810000" y="3733800"/>
            <a:ext cx="3810000" cy="533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8674" name="Line 18"/>
          <p:cNvSpPr>
            <a:spLocks noChangeShapeType="1"/>
          </p:cNvSpPr>
          <p:nvPr/>
        </p:nvSpPr>
        <p:spPr bwMode="auto">
          <a:xfrm>
            <a:off x="5638800" y="37338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8675" name="Object 7"/>
          <p:cNvGraphicFramePr>
            <a:graphicFrameLocks noChangeAspect="1"/>
          </p:cNvGraphicFramePr>
          <p:nvPr/>
        </p:nvGraphicFramePr>
        <p:xfrm>
          <a:off x="3810000" y="3733800"/>
          <a:ext cx="1828800" cy="533400"/>
        </p:xfrm>
        <a:graphic>
          <a:graphicData uri="http://schemas.openxmlformats.org/presentationml/2006/ole">
            <p:oleObj spid="_x0000_s12295" name="Equation" r:id="rId8" imgW="698400" imgH="177480" progId="Equation.DSMT4">
              <p:embed/>
            </p:oleObj>
          </a:graphicData>
        </a:graphic>
      </p:graphicFrame>
      <p:graphicFrame>
        <p:nvGraphicFramePr>
          <p:cNvPr id="198676" name="Object 8"/>
          <p:cNvGraphicFramePr>
            <a:graphicFrameLocks noChangeAspect="1"/>
          </p:cNvGraphicFramePr>
          <p:nvPr/>
        </p:nvGraphicFramePr>
        <p:xfrm>
          <a:off x="5638800" y="3733800"/>
          <a:ext cx="1981200" cy="533400"/>
        </p:xfrm>
        <a:graphic>
          <a:graphicData uri="http://schemas.openxmlformats.org/presentationml/2006/ole">
            <p:oleObj spid="_x0000_s12296" name="Equation" r:id="rId9" imgW="533160" imgH="177480" progId="Equation.3">
              <p:embed/>
            </p:oleObj>
          </a:graphicData>
        </a:graphic>
      </p:graphicFrame>
      <p:sp>
        <p:nvSpPr>
          <p:cNvPr id="198677" name="AutoShape 21"/>
          <p:cNvSpPr>
            <a:spLocks noChangeArrowheads="1"/>
          </p:cNvSpPr>
          <p:nvPr/>
        </p:nvSpPr>
        <p:spPr bwMode="auto">
          <a:xfrm rot="-1466637">
            <a:off x="2895600" y="4267200"/>
            <a:ext cx="1295400" cy="228600"/>
          </a:xfrm>
          <a:prstGeom prst="rightArrow">
            <a:avLst>
              <a:gd name="adj1" fmla="val 50000"/>
              <a:gd name="adj2" fmla="val 141667"/>
            </a:avLst>
          </a:prstGeom>
          <a:solidFill>
            <a:srgbClr val="FF00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8678" name="Text Box 22"/>
          <p:cNvSpPr txBox="1">
            <a:spLocks noChangeArrowheads="1"/>
          </p:cNvSpPr>
          <p:nvPr/>
        </p:nvSpPr>
        <p:spPr bwMode="auto">
          <a:xfrm>
            <a:off x="762000" y="4648200"/>
            <a:ext cx="388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rgbClr val="FF0000"/>
                </a:solidFill>
                <a:latin typeface="Arial Black" pitchFamily="34" charset="0"/>
              </a:rPr>
              <a:t>Hey, how’d you put infinity in?</a:t>
            </a:r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  </a:t>
            </a:r>
          </a:p>
        </p:txBody>
      </p:sp>
      <p:sp>
        <p:nvSpPr>
          <p:cNvPr id="198679" name="Text Box 23"/>
          <p:cNvSpPr txBox="1">
            <a:spLocks noChangeArrowheads="1"/>
          </p:cNvSpPr>
          <p:nvPr/>
        </p:nvSpPr>
        <p:spPr bwMode="auto">
          <a:xfrm>
            <a:off x="4953000" y="4876800"/>
            <a:ext cx="2438400" cy="5286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rgbClr val="FF0000"/>
                </a:solidFill>
                <a:latin typeface="Arial Black" pitchFamily="34" charset="0"/>
              </a:rPr>
              <a:t>CALCULUS</a:t>
            </a:r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  </a:t>
            </a:r>
          </a:p>
        </p:txBody>
      </p:sp>
      <p:sp>
        <p:nvSpPr>
          <p:cNvPr id="12312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12313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10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8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8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8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8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8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8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8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8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8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9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9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9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9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9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9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9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0" grpId="0"/>
      <p:bldP spid="198663" grpId="0" animBg="1"/>
      <p:bldP spid="198664" grpId="0" animBg="1"/>
      <p:bldP spid="198665" grpId="0" animBg="1"/>
      <p:bldP spid="198666" grpId="0" animBg="1"/>
      <p:bldP spid="198667" grpId="0" animBg="1"/>
      <p:bldP spid="198668" grpId="0" animBg="1"/>
      <p:bldP spid="198673" grpId="0" animBg="1"/>
      <p:bldP spid="198674" grpId="0" animBg="1"/>
      <p:bldP spid="198677" grpId="0" animBg="1"/>
      <p:bldP spid="198678" grpId="0"/>
      <p:bldP spid="1986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838200"/>
            <a:ext cx="8001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 what’s the deal with “e”</a:t>
            </a:r>
          </a:p>
        </p:txBody>
      </p:sp>
      <p:graphicFrame>
        <p:nvGraphicFramePr>
          <p:cNvPr id="223239" name="Object 2"/>
          <p:cNvGraphicFramePr>
            <a:graphicFrameLocks noChangeAspect="1"/>
          </p:cNvGraphicFramePr>
          <p:nvPr>
            <p:ph idx="1"/>
          </p:nvPr>
        </p:nvGraphicFramePr>
        <p:xfrm>
          <a:off x="2133600" y="2268538"/>
          <a:ext cx="5024438" cy="1389062"/>
        </p:xfrm>
        <a:graphic>
          <a:graphicData uri="http://schemas.openxmlformats.org/presentationml/2006/ole">
            <p:oleObj spid="_x0000_s13314" name="Equation" r:id="rId3" imgW="1473120" imgH="469800" progId="Equation.3">
              <p:embed/>
            </p:oleObj>
          </a:graphicData>
        </a:graphic>
      </p:graphicFrame>
      <p:sp>
        <p:nvSpPr>
          <p:cNvPr id="13317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277938"/>
            <a:ext cx="8001000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So what’s the deal with “e”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609600" y="2192338"/>
            <a:ext cx="78486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The growth problems you have done were all “annual appreciation”, “compounded daily” or “decreases 5% per year”</a:t>
            </a:r>
          </a:p>
          <a:p>
            <a:pPr eaLnBrk="0" hangingPunct="0"/>
            <a:endParaRPr lang="en-US" sz="2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03799" name="Text Box 23"/>
          <p:cNvSpPr txBox="1">
            <a:spLocks noChangeArrowheads="1"/>
          </p:cNvSpPr>
          <p:nvPr/>
        </p:nvSpPr>
        <p:spPr bwMode="auto">
          <a:xfrm>
            <a:off x="2438400" y="2579688"/>
            <a:ext cx="152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rgbClr val="FF0000"/>
                </a:solidFill>
                <a:latin typeface="Arial Black" pitchFamily="34" charset="0"/>
              </a:rPr>
              <a:t>annual</a:t>
            </a:r>
          </a:p>
        </p:txBody>
      </p:sp>
      <p:sp>
        <p:nvSpPr>
          <p:cNvPr id="203800" name="Text Box 24"/>
          <p:cNvSpPr txBox="1">
            <a:spLocks noChangeArrowheads="1"/>
          </p:cNvSpPr>
          <p:nvPr/>
        </p:nvSpPr>
        <p:spPr bwMode="auto">
          <a:xfrm>
            <a:off x="3352800" y="3036888"/>
            <a:ext cx="152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rgbClr val="FF0000"/>
                </a:solidFill>
                <a:latin typeface="Arial Black" pitchFamily="34" charset="0"/>
              </a:rPr>
              <a:t>daily</a:t>
            </a:r>
          </a:p>
        </p:txBody>
      </p:sp>
      <p:sp>
        <p:nvSpPr>
          <p:cNvPr id="203801" name="Text Box 25"/>
          <p:cNvSpPr txBox="1">
            <a:spLocks noChangeArrowheads="1"/>
          </p:cNvSpPr>
          <p:nvPr/>
        </p:nvSpPr>
        <p:spPr bwMode="auto">
          <a:xfrm>
            <a:off x="1371600" y="3494088"/>
            <a:ext cx="152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rgbClr val="FF0000"/>
                </a:solidFill>
                <a:latin typeface="Arial Black" pitchFamily="34" charset="0"/>
              </a:rPr>
              <a:t>year</a:t>
            </a:r>
          </a:p>
        </p:txBody>
      </p:sp>
      <p:sp>
        <p:nvSpPr>
          <p:cNvPr id="66567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66568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2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99" grpId="0" autoUpdateAnimBg="0"/>
      <p:bldP spid="203800" grpId="0" autoUpdateAnimBg="0"/>
      <p:bldP spid="20380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00100"/>
            <a:ext cx="8001000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So what’s the deal with “e”</a:t>
            </a:r>
          </a:p>
        </p:txBody>
      </p:sp>
      <p:sp>
        <p:nvSpPr>
          <p:cNvPr id="14342" name="Text Box 3"/>
          <p:cNvSpPr txBox="1">
            <a:spLocks noChangeArrowheads="1"/>
          </p:cNvSpPr>
          <p:nvPr/>
        </p:nvSpPr>
        <p:spPr bwMode="auto">
          <a:xfrm>
            <a:off x="609600" y="1714500"/>
            <a:ext cx="7848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But things that constantly grow or “happen all the time”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grow at the natural exponential rate: </a:t>
            </a:r>
          </a:p>
          <a:p>
            <a:pPr eaLnBrk="0" hangingPunct="0"/>
            <a:endParaRPr lang="en-US" sz="2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685800" y="4038600"/>
            <a:ext cx="7848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What     is to circles,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e is to growth. </a:t>
            </a:r>
          </a:p>
          <a:p>
            <a:pPr eaLnBrk="0" hangingPunct="0"/>
            <a:endParaRPr lang="en-US" sz="2800">
              <a:solidFill>
                <a:schemeClr val="bg1"/>
              </a:solidFill>
              <a:latin typeface="Arial Black" pitchFamily="34" charset="0"/>
            </a:endParaRPr>
          </a:p>
        </p:txBody>
      </p:sp>
      <p:graphicFrame>
        <p:nvGraphicFramePr>
          <p:cNvPr id="204808" name="Object 2"/>
          <p:cNvGraphicFramePr>
            <a:graphicFrameLocks noChangeAspect="1"/>
          </p:cNvGraphicFramePr>
          <p:nvPr>
            <p:ph idx="1"/>
          </p:nvPr>
        </p:nvGraphicFramePr>
        <p:xfrm>
          <a:off x="1828800" y="4038600"/>
          <a:ext cx="501650" cy="501650"/>
        </p:xfrm>
        <a:graphic>
          <a:graphicData uri="http://schemas.openxmlformats.org/presentationml/2006/ole">
            <p:oleObj spid="_x0000_s14338" name="Equation" r:id="rId3" imgW="139680" imgH="139680" progId="Equation.3">
              <p:embed/>
            </p:oleObj>
          </a:graphicData>
        </a:graphic>
      </p:graphicFrame>
      <p:sp>
        <p:nvSpPr>
          <p:cNvPr id="204809" name="Text Box 9"/>
          <p:cNvSpPr txBox="1">
            <a:spLocks noChangeArrowheads="1"/>
          </p:cNvSpPr>
          <p:nvPr/>
        </p:nvSpPr>
        <p:spPr bwMode="auto">
          <a:xfrm>
            <a:off x="609600" y="5334000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It just how things grow. </a:t>
            </a:r>
          </a:p>
          <a:p>
            <a:pPr eaLnBrk="0" hangingPunct="0"/>
            <a:endParaRPr lang="en-US" sz="2800">
              <a:solidFill>
                <a:schemeClr val="bg1"/>
              </a:solidFill>
              <a:latin typeface="Arial Black" pitchFamily="34" charset="0"/>
            </a:endParaRPr>
          </a:p>
        </p:txBody>
      </p:sp>
      <p:graphicFrame>
        <p:nvGraphicFramePr>
          <p:cNvPr id="204810" name="Object 3"/>
          <p:cNvGraphicFramePr>
            <a:graphicFrameLocks noChangeAspect="1"/>
          </p:cNvGraphicFramePr>
          <p:nvPr/>
        </p:nvGraphicFramePr>
        <p:xfrm>
          <a:off x="4191000" y="3009900"/>
          <a:ext cx="587375" cy="723900"/>
        </p:xfrm>
        <a:graphic>
          <a:graphicData uri="http://schemas.openxmlformats.org/presentationml/2006/ole">
            <p:oleObj spid="_x0000_s14339" name="Equation" r:id="rId4" imgW="164880" imgH="203040" progId="Equation.3">
              <p:embed/>
            </p:oleObj>
          </a:graphicData>
        </a:graphic>
      </p:graphicFrame>
      <p:sp>
        <p:nvSpPr>
          <p:cNvPr id="14345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14346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5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7" grpId="0" autoUpdateAnimBg="0"/>
      <p:bldP spid="20480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88988"/>
            <a:ext cx="8001000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So what’s the deal with “e”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09600" y="1703388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What grows/shrinks continuously? </a:t>
            </a:r>
          </a:p>
          <a:p>
            <a:pPr eaLnBrk="0" hangingPunct="0"/>
            <a:endParaRPr lang="en-US" sz="2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7588" name="Text Box 8"/>
          <p:cNvSpPr txBox="1">
            <a:spLocks noChangeArrowheads="1"/>
          </p:cNvSpPr>
          <p:nvPr/>
        </p:nvSpPr>
        <p:spPr bwMode="auto">
          <a:xfrm>
            <a:off x="685800" y="2693988"/>
            <a:ext cx="78486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u="sng">
                <a:solidFill>
                  <a:srgbClr val="FF0000"/>
                </a:solidFill>
                <a:latin typeface="Arial Black" pitchFamily="34" charset="0"/>
              </a:rPr>
              <a:t>Life</a:t>
            </a:r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: populations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Bacteria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Cells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Rabbits 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People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Virus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Shrubberies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Radioactive stuff</a:t>
            </a:r>
          </a:p>
          <a:p>
            <a:pPr eaLnBrk="0" hangingPunct="0"/>
            <a:endParaRPr lang="en-US" sz="2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67590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2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Text Box 3"/>
          <p:cNvSpPr txBox="1">
            <a:spLocks noChangeArrowheads="1"/>
          </p:cNvSpPr>
          <p:nvPr/>
        </p:nvSpPr>
        <p:spPr bwMode="auto">
          <a:xfrm>
            <a:off x="381000" y="885825"/>
            <a:ext cx="8458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You invest $100 at 6% annual interest. 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After 3 years how much will you have if it is compounded once per year?</a:t>
            </a:r>
          </a:p>
        </p:txBody>
      </p:sp>
      <p:graphicFrame>
        <p:nvGraphicFramePr>
          <p:cNvPr id="230407" name="Object 2"/>
          <p:cNvGraphicFramePr>
            <a:graphicFrameLocks noChangeAspect="1"/>
          </p:cNvGraphicFramePr>
          <p:nvPr/>
        </p:nvGraphicFramePr>
        <p:xfrm>
          <a:off x="3886200" y="2435225"/>
          <a:ext cx="3297238" cy="941388"/>
        </p:xfrm>
        <a:graphic>
          <a:graphicData uri="http://schemas.openxmlformats.org/presentationml/2006/ole">
            <p:oleObj spid="_x0000_s15362" name="Equation" r:id="rId3" imgW="799920" imgH="228600" progId="Equation.DSMT4">
              <p:embed/>
            </p:oleObj>
          </a:graphicData>
        </a:graphic>
      </p:graphicFrame>
      <p:sp>
        <p:nvSpPr>
          <p:cNvPr id="230411" name="Text Box 11"/>
          <p:cNvSpPr txBox="1">
            <a:spLocks noChangeArrowheads="1"/>
          </p:cNvSpPr>
          <p:nvPr/>
        </p:nvSpPr>
        <p:spPr bwMode="auto">
          <a:xfrm>
            <a:off x="685800" y="2790825"/>
            <a:ext cx="1219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P=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r =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t = </a:t>
            </a: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2057400" y="2790825"/>
            <a:ext cx="1219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100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0.06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3</a:t>
            </a:r>
          </a:p>
        </p:txBody>
      </p:sp>
      <p:graphicFrame>
        <p:nvGraphicFramePr>
          <p:cNvPr id="230413" name="Object 3"/>
          <p:cNvGraphicFramePr>
            <a:graphicFrameLocks noChangeAspect="1"/>
          </p:cNvGraphicFramePr>
          <p:nvPr/>
        </p:nvGraphicFramePr>
        <p:xfrm>
          <a:off x="3700463" y="3498850"/>
          <a:ext cx="4605337" cy="947738"/>
        </p:xfrm>
        <a:graphic>
          <a:graphicData uri="http://schemas.openxmlformats.org/presentationml/2006/ole">
            <p:oleObj spid="_x0000_s15363" name="Equation" r:id="rId4" imgW="1117440" imgH="228600" progId="Equation.3">
              <p:embed/>
            </p:oleObj>
          </a:graphicData>
        </a:graphic>
      </p:graphicFrame>
      <p:graphicFrame>
        <p:nvGraphicFramePr>
          <p:cNvPr id="230414" name="Object 4"/>
          <p:cNvGraphicFramePr>
            <a:graphicFrameLocks noChangeAspect="1"/>
          </p:cNvGraphicFramePr>
          <p:nvPr/>
        </p:nvGraphicFramePr>
        <p:xfrm>
          <a:off x="3733800" y="4697413"/>
          <a:ext cx="4762500" cy="790575"/>
        </p:xfrm>
        <a:graphic>
          <a:graphicData uri="http://schemas.openxmlformats.org/presentationml/2006/ole">
            <p:oleObj spid="_x0000_s15364" name="Equation" r:id="rId5" imgW="1155600" imgH="190440" progId="Equation.3">
              <p:embed/>
            </p:oleObj>
          </a:graphicData>
        </a:graphic>
      </p:graphicFrame>
      <p:graphicFrame>
        <p:nvGraphicFramePr>
          <p:cNvPr id="230415" name="Object 5"/>
          <p:cNvGraphicFramePr>
            <a:graphicFrameLocks noChangeAspect="1"/>
          </p:cNvGraphicFramePr>
          <p:nvPr/>
        </p:nvGraphicFramePr>
        <p:xfrm>
          <a:off x="3733800" y="5534025"/>
          <a:ext cx="3244850" cy="790575"/>
        </p:xfrm>
        <a:graphic>
          <a:graphicData uri="http://schemas.openxmlformats.org/presentationml/2006/ole">
            <p:oleObj spid="_x0000_s15365" name="Equation" r:id="rId6" imgW="787320" imgH="190440" progId="Equation.3">
              <p:embed/>
            </p:oleObj>
          </a:graphicData>
        </a:graphic>
      </p:graphicFrame>
      <p:sp>
        <p:nvSpPr>
          <p:cNvPr id="15370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15371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7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0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0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11" grpId="0" autoUpdateAnimBg="0"/>
      <p:bldP spid="23041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8458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You invest $100 at 6% annual interest. 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After 3 years how much will you have if it is compounded quarterly (4 times) per year?</a:t>
            </a:r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685800" y="2667000"/>
            <a:ext cx="1219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P=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r =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t = 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n = </a:t>
            </a: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2057400" y="2667000"/>
            <a:ext cx="1219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100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0.06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3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4</a:t>
            </a:r>
          </a:p>
        </p:txBody>
      </p:sp>
      <p:graphicFrame>
        <p:nvGraphicFramePr>
          <p:cNvPr id="231433" name="Object 2"/>
          <p:cNvGraphicFramePr>
            <a:graphicFrameLocks noChangeAspect="1"/>
          </p:cNvGraphicFramePr>
          <p:nvPr/>
        </p:nvGraphicFramePr>
        <p:xfrm>
          <a:off x="3962400" y="2108200"/>
          <a:ext cx="3508375" cy="1100138"/>
        </p:xfrm>
        <a:graphic>
          <a:graphicData uri="http://schemas.openxmlformats.org/presentationml/2006/ole">
            <p:oleObj spid="_x0000_s16386" name="Equation" r:id="rId3" imgW="850680" imgH="266400" progId="Equation.DSMT4">
              <p:embed/>
            </p:oleObj>
          </a:graphicData>
        </a:graphic>
      </p:graphicFrame>
      <p:graphicFrame>
        <p:nvGraphicFramePr>
          <p:cNvPr id="231434" name="Object 3"/>
          <p:cNvGraphicFramePr>
            <a:graphicFrameLocks noChangeAspect="1"/>
          </p:cNvGraphicFramePr>
          <p:nvPr/>
        </p:nvGraphicFramePr>
        <p:xfrm>
          <a:off x="3810000" y="3505200"/>
          <a:ext cx="4713288" cy="1047750"/>
        </p:xfrm>
        <a:graphic>
          <a:graphicData uri="http://schemas.openxmlformats.org/presentationml/2006/ole">
            <p:oleObj spid="_x0000_s16387" name="Equation" r:id="rId4" imgW="1143000" imgH="253800" progId="Equation.3">
              <p:embed/>
            </p:oleObj>
          </a:graphicData>
        </a:graphic>
      </p:graphicFrame>
      <p:graphicFrame>
        <p:nvGraphicFramePr>
          <p:cNvPr id="231435" name="Object 4"/>
          <p:cNvGraphicFramePr>
            <a:graphicFrameLocks noChangeAspect="1"/>
          </p:cNvGraphicFramePr>
          <p:nvPr/>
        </p:nvGraphicFramePr>
        <p:xfrm>
          <a:off x="3825875" y="4800600"/>
          <a:ext cx="5394325" cy="790575"/>
        </p:xfrm>
        <a:graphic>
          <a:graphicData uri="http://schemas.openxmlformats.org/presentationml/2006/ole">
            <p:oleObj spid="_x0000_s16388" name="Equation" r:id="rId5" imgW="1307880" imgH="190440" progId="Equation.3">
              <p:embed/>
            </p:oleObj>
          </a:graphicData>
        </a:graphic>
      </p:graphicFrame>
      <p:graphicFrame>
        <p:nvGraphicFramePr>
          <p:cNvPr id="231436" name="Object 5"/>
          <p:cNvGraphicFramePr>
            <a:graphicFrameLocks noChangeAspect="1"/>
          </p:cNvGraphicFramePr>
          <p:nvPr/>
        </p:nvGraphicFramePr>
        <p:xfrm>
          <a:off x="3733800" y="5867400"/>
          <a:ext cx="3246438" cy="790575"/>
        </p:xfrm>
        <a:graphic>
          <a:graphicData uri="http://schemas.openxmlformats.org/presentationml/2006/ole">
            <p:oleObj spid="_x0000_s16389" name="Equation" r:id="rId6" imgW="787320" imgH="190440" progId="Equation.3">
              <p:embed/>
            </p:oleObj>
          </a:graphicData>
        </a:graphic>
      </p:graphicFrame>
      <p:sp>
        <p:nvSpPr>
          <p:cNvPr id="16394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16395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7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1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8" grpId="0" autoUpdateAnimBg="0"/>
      <p:bldP spid="23142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1031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1000" y="1295400"/>
            <a:ext cx="5029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You invest $10,000 in a mutual fund that pays 6% interest each year.  How much will your investment be worth in 1 year? </a:t>
            </a:r>
          </a:p>
        </p:txBody>
      </p:sp>
      <p:pic>
        <p:nvPicPr>
          <p:cNvPr id="4103" name="Picture 7" descr="MCBS00558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914400"/>
            <a:ext cx="2947988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8"/>
          <p:cNvGraphicFramePr>
            <a:graphicFrameLocks noChangeAspect="1"/>
          </p:cNvGraphicFramePr>
          <p:nvPr>
            <p:ph/>
          </p:nvPr>
        </p:nvGraphicFramePr>
        <p:xfrm>
          <a:off x="762000" y="2971800"/>
          <a:ext cx="4343400" cy="606425"/>
        </p:xfrm>
        <a:graphic>
          <a:graphicData uri="http://schemas.openxmlformats.org/presentationml/2006/ole">
            <p:oleObj spid="_x0000_s1026" name="Equation" r:id="rId5" imgW="1638000" imgH="228600" progId="Equation.3">
              <p:embed/>
            </p:oleObj>
          </a:graphicData>
        </a:graphic>
      </p:graphicFrame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762000" y="3657600"/>
          <a:ext cx="1885950" cy="606425"/>
        </p:xfrm>
        <a:graphic>
          <a:graphicData uri="http://schemas.openxmlformats.org/presentationml/2006/ole">
            <p:oleObj spid="_x0000_s1027" name="Equation" r:id="rId6" imgW="711000" imgH="228600" progId="Equation.3">
              <p:embed/>
            </p:oleObj>
          </a:graphicData>
        </a:graphic>
      </p:graphicFrame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3657600" y="2971800"/>
            <a:ext cx="1600200" cy="533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762000" y="2971800"/>
            <a:ext cx="2819400" cy="533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457200" y="4314825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What if you leave that investment in for 7 years?</a:t>
            </a:r>
          </a:p>
        </p:txBody>
      </p:sp>
      <p:graphicFrame>
        <p:nvGraphicFramePr>
          <p:cNvPr id="4110" name="Object 14"/>
          <p:cNvGraphicFramePr>
            <a:graphicFrameLocks noChangeAspect="1"/>
          </p:cNvGraphicFramePr>
          <p:nvPr/>
        </p:nvGraphicFramePr>
        <p:xfrm>
          <a:off x="363538" y="4800600"/>
          <a:ext cx="8780462" cy="549275"/>
        </p:xfrm>
        <a:graphic>
          <a:graphicData uri="http://schemas.openxmlformats.org/presentationml/2006/ole">
            <p:oleObj spid="_x0000_s1028" name="Equation" r:id="rId7" imgW="3657600" imgH="228600" progId="Equation.DSMT4">
              <p:embed/>
            </p:oleObj>
          </a:graphicData>
        </a:graphic>
      </p:graphicFrame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350838" y="5562600"/>
          <a:ext cx="3154362" cy="574675"/>
        </p:xfrm>
        <a:graphic>
          <a:graphicData uri="http://schemas.openxmlformats.org/presentationml/2006/ole">
            <p:oleObj spid="_x0000_s1029" name="Equation" r:id="rId8" imgW="12571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7" grpId="0" animBg="1"/>
      <p:bldP spid="4108" grpId="0" animBg="1"/>
      <p:bldP spid="410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2"/>
          <p:cNvSpPr txBox="1">
            <a:spLocks noChangeArrowheads="1"/>
          </p:cNvSpPr>
          <p:nvPr/>
        </p:nvSpPr>
        <p:spPr bwMode="auto">
          <a:xfrm>
            <a:off x="381000" y="809625"/>
            <a:ext cx="8458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You invest $100 at 6% annual interest. 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After 3 years how much will you have if it is compounded monthly (12 times) per year?</a:t>
            </a:r>
          </a:p>
        </p:txBody>
      </p:sp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685800" y="2714625"/>
            <a:ext cx="1219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P=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r =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t = 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n = </a:t>
            </a:r>
          </a:p>
        </p:txBody>
      </p:sp>
      <p:sp>
        <p:nvSpPr>
          <p:cNvPr id="232452" name="Text Box 4"/>
          <p:cNvSpPr txBox="1">
            <a:spLocks noChangeArrowheads="1"/>
          </p:cNvSpPr>
          <p:nvPr/>
        </p:nvSpPr>
        <p:spPr bwMode="auto">
          <a:xfrm>
            <a:off x="2057400" y="2714625"/>
            <a:ext cx="1219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100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0.06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3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12</a:t>
            </a:r>
          </a:p>
        </p:txBody>
      </p:sp>
      <p:graphicFrame>
        <p:nvGraphicFramePr>
          <p:cNvPr id="232453" name="Object 2"/>
          <p:cNvGraphicFramePr>
            <a:graphicFrameLocks noChangeAspect="1"/>
          </p:cNvGraphicFramePr>
          <p:nvPr/>
        </p:nvGraphicFramePr>
        <p:xfrm>
          <a:off x="3997325" y="2155825"/>
          <a:ext cx="3508375" cy="1100138"/>
        </p:xfrm>
        <a:graphic>
          <a:graphicData uri="http://schemas.openxmlformats.org/presentationml/2006/ole">
            <p:oleObj spid="_x0000_s17410" name="Equation" r:id="rId3" imgW="850680" imgH="266400" progId="Equation.DSMT4">
              <p:embed/>
            </p:oleObj>
          </a:graphicData>
        </a:graphic>
      </p:graphicFrame>
      <p:graphicFrame>
        <p:nvGraphicFramePr>
          <p:cNvPr id="232454" name="Object 3"/>
          <p:cNvGraphicFramePr>
            <a:graphicFrameLocks noChangeAspect="1"/>
          </p:cNvGraphicFramePr>
          <p:nvPr/>
        </p:nvGraphicFramePr>
        <p:xfrm>
          <a:off x="3886200" y="3400425"/>
          <a:ext cx="4870450" cy="1047750"/>
        </p:xfrm>
        <a:graphic>
          <a:graphicData uri="http://schemas.openxmlformats.org/presentationml/2006/ole">
            <p:oleObj spid="_x0000_s17411" name="Equation" r:id="rId4" imgW="1180800" imgH="253800" progId="Equation.3">
              <p:embed/>
            </p:oleObj>
          </a:graphicData>
        </a:graphic>
      </p:graphicFrame>
      <p:graphicFrame>
        <p:nvGraphicFramePr>
          <p:cNvPr id="232455" name="Object 4"/>
          <p:cNvGraphicFramePr>
            <a:graphicFrameLocks noChangeAspect="1"/>
          </p:cNvGraphicFramePr>
          <p:nvPr/>
        </p:nvGraphicFramePr>
        <p:xfrm>
          <a:off x="3902075" y="4543425"/>
          <a:ext cx="5394325" cy="790575"/>
        </p:xfrm>
        <a:graphic>
          <a:graphicData uri="http://schemas.openxmlformats.org/presentationml/2006/ole">
            <p:oleObj spid="_x0000_s17412" name="Equation" r:id="rId5" imgW="1307880" imgH="190440" progId="Equation.3">
              <p:embed/>
            </p:oleObj>
          </a:graphicData>
        </a:graphic>
      </p:graphicFrame>
      <p:graphicFrame>
        <p:nvGraphicFramePr>
          <p:cNvPr id="232456" name="Object 5"/>
          <p:cNvGraphicFramePr>
            <a:graphicFrameLocks noChangeAspect="1"/>
          </p:cNvGraphicFramePr>
          <p:nvPr/>
        </p:nvGraphicFramePr>
        <p:xfrm>
          <a:off x="3886200" y="5457825"/>
          <a:ext cx="3246438" cy="790575"/>
        </p:xfrm>
        <a:graphic>
          <a:graphicData uri="http://schemas.openxmlformats.org/presentationml/2006/ole">
            <p:oleObj spid="_x0000_s17413" name="Equation" r:id="rId6" imgW="787320" imgH="190440" progId="Equation.3">
              <p:embed/>
            </p:oleObj>
          </a:graphicData>
        </a:graphic>
      </p:graphicFrame>
      <p:sp>
        <p:nvSpPr>
          <p:cNvPr id="17418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17419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7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2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2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1" grpId="0" autoUpdateAnimBg="0"/>
      <p:bldP spid="23245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Text Box 2"/>
          <p:cNvSpPr txBox="1">
            <a:spLocks noChangeArrowheads="1"/>
          </p:cNvSpPr>
          <p:nvPr/>
        </p:nvSpPr>
        <p:spPr bwMode="auto">
          <a:xfrm>
            <a:off x="381000" y="809625"/>
            <a:ext cx="8458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You invest $100 at 6% annual interest. 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After 3 years how much will you have if it is compounded </a:t>
            </a:r>
            <a:r>
              <a:rPr lang="en-US" sz="2800" u="sng">
                <a:solidFill>
                  <a:schemeClr val="bg1"/>
                </a:solidFill>
                <a:latin typeface="Arial Black" pitchFamily="34" charset="0"/>
              </a:rPr>
              <a:t>CONTINUOUSLY?</a:t>
            </a:r>
            <a:endParaRPr lang="en-US" sz="2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685800" y="2714625"/>
            <a:ext cx="1219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P=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r =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t = </a:t>
            </a:r>
          </a:p>
          <a:p>
            <a:pPr eaLnBrk="0" hangingPunct="0"/>
            <a:endParaRPr lang="en-US" sz="2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2057400" y="2714625"/>
            <a:ext cx="1219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100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0.06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3</a:t>
            </a:r>
          </a:p>
          <a:p>
            <a:pPr eaLnBrk="0" hangingPunct="0"/>
            <a:endParaRPr lang="en-US" sz="2800">
              <a:solidFill>
                <a:schemeClr val="bg1"/>
              </a:solidFill>
              <a:latin typeface="Arial Black" pitchFamily="34" charset="0"/>
            </a:endParaRPr>
          </a:p>
        </p:txBody>
      </p:sp>
      <p:graphicFrame>
        <p:nvGraphicFramePr>
          <p:cNvPr id="233477" name="Object 2"/>
          <p:cNvGraphicFramePr>
            <a:graphicFrameLocks noChangeAspect="1"/>
          </p:cNvGraphicFramePr>
          <p:nvPr/>
        </p:nvGraphicFramePr>
        <p:xfrm>
          <a:off x="4246563" y="2284413"/>
          <a:ext cx="2246312" cy="838200"/>
        </p:xfrm>
        <a:graphic>
          <a:graphicData uri="http://schemas.openxmlformats.org/presentationml/2006/ole">
            <p:oleObj spid="_x0000_s18434" name="Equation" r:id="rId3" imgW="545760" imgH="203040" progId="Equation.DSMT4">
              <p:embed/>
            </p:oleObj>
          </a:graphicData>
        </a:graphic>
      </p:graphicFrame>
      <p:graphicFrame>
        <p:nvGraphicFramePr>
          <p:cNvPr id="233478" name="Object 3"/>
          <p:cNvGraphicFramePr>
            <a:graphicFrameLocks noChangeAspect="1"/>
          </p:cNvGraphicFramePr>
          <p:nvPr/>
        </p:nvGraphicFramePr>
        <p:xfrm>
          <a:off x="4133850" y="3095625"/>
          <a:ext cx="4765675" cy="947738"/>
        </p:xfrm>
        <a:graphic>
          <a:graphicData uri="http://schemas.openxmlformats.org/presentationml/2006/ole">
            <p:oleObj spid="_x0000_s18435" name="Equation" r:id="rId4" imgW="1155600" imgH="228600" progId="Equation.3">
              <p:embed/>
            </p:oleObj>
          </a:graphicData>
        </a:graphic>
      </p:graphicFrame>
      <p:graphicFrame>
        <p:nvGraphicFramePr>
          <p:cNvPr id="233479" name="Object 4"/>
          <p:cNvGraphicFramePr>
            <a:graphicFrameLocks noChangeAspect="1"/>
          </p:cNvGraphicFramePr>
          <p:nvPr/>
        </p:nvGraphicFramePr>
        <p:xfrm>
          <a:off x="4064000" y="4294188"/>
          <a:ext cx="5080000" cy="790575"/>
        </p:xfrm>
        <a:graphic>
          <a:graphicData uri="http://schemas.openxmlformats.org/presentationml/2006/ole">
            <p:oleObj spid="_x0000_s18436" name="Equation" r:id="rId5" imgW="1231560" imgH="190440" progId="Equation.3">
              <p:embed/>
            </p:oleObj>
          </a:graphicData>
        </a:graphic>
      </p:graphicFrame>
      <p:graphicFrame>
        <p:nvGraphicFramePr>
          <p:cNvPr id="233480" name="Object 5"/>
          <p:cNvGraphicFramePr>
            <a:graphicFrameLocks noChangeAspect="1"/>
          </p:cNvGraphicFramePr>
          <p:nvPr/>
        </p:nvGraphicFramePr>
        <p:xfrm>
          <a:off x="4038600" y="5153025"/>
          <a:ext cx="3246438" cy="790575"/>
        </p:xfrm>
        <a:graphic>
          <a:graphicData uri="http://schemas.openxmlformats.org/presentationml/2006/ole">
            <p:oleObj spid="_x0000_s18437" name="Equation" r:id="rId6" imgW="787320" imgH="190440" progId="Equation.3">
              <p:embed/>
            </p:oleObj>
          </a:graphicData>
        </a:graphic>
      </p:graphicFrame>
      <p:sp>
        <p:nvSpPr>
          <p:cNvPr id="18442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18443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7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3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3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3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autoUpdateAnimBg="0"/>
      <p:bldP spid="23347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3370263" y="1928813"/>
          <a:ext cx="2859087" cy="896937"/>
        </p:xfrm>
        <a:graphic>
          <a:graphicData uri="http://schemas.openxmlformats.org/presentationml/2006/ole">
            <p:oleObj spid="_x0000_s19458" name="Equation" r:id="rId3" imgW="850680" imgH="266400" progId="Equation.DSMT4">
              <p:embed/>
            </p:oleObj>
          </a:graphicData>
        </a:graphic>
      </p:graphicFrame>
      <p:sp>
        <p:nvSpPr>
          <p:cNvPr id="19467" name="Text Box 4"/>
          <p:cNvSpPr txBox="1">
            <a:spLocks noChangeArrowheads="1"/>
          </p:cNvSpPr>
          <p:nvPr/>
        </p:nvSpPr>
        <p:spPr bwMode="auto">
          <a:xfrm>
            <a:off x="304800" y="3321050"/>
            <a:ext cx="2819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Compounded </a:t>
            </a:r>
          </a:p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Monthly </a:t>
            </a:r>
          </a:p>
        </p:txBody>
      </p:sp>
      <p:sp>
        <p:nvSpPr>
          <p:cNvPr id="19468" name="Text Box 5"/>
          <p:cNvSpPr txBox="1">
            <a:spLocks noChangeArrowheads="1"/>
          </p:cNvSpPr>
          <p:nvPr/>
        </p:nvSpPr>
        <p:spPr bwMode="auto">
          <a:xfrm>
            <a:off x="304800" y="2178050"/>
            <a:ext cx="335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Compounded quarterly </a:t>
            </a:r>
          </a:p>
        </p:txBody>
      </p:sp>
      <p:sp>
        <p:nvSpPr>
          <p:cNvPr id="19469" name="Text Box 6"/>
          <p:cNvSpPr txBox="1">
            <a:spLocks noChangeArrowheads="1"/>
          </p:cNvSpPr>
          <p:nvPr/>
        </p:nvSpPr>
        <p:spPr bwMode="auto">
          <a:xfrm>
            <a:off x="304800" y="1035050"/>
            <a:ext cx="3200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Standard interest </a:t>
            </a: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443288" y="1055688"/>
          <a:ext cx="2638425" cy="754062"/>
        </p:xfrm>
        <a:graphic>
          <a:graphicData uri="http://schemas.openxmlformats.org/presentationml/2006/ole">
            <p:oleObj spid="_x0000_s19459" name="Equation" r:id="rId4" imgW="799920" imgH="228600" progId="Equation.DSMT4">
              <p:embed/>
            </p:oleObj>
          </a:graphicData>
        </a:graphic>
      </p:graphicFrame>
      <p:sp>
        <p:nvSpPr>
          <p:cNvPr id="19470" name="Text Box 8"/>
          <p:cNvSpPr txBox="1">
            <a:spLocks noChangeArrowheads="1"/>
          </p:cNvSpPr>
          <p:nvPr/>
        </p:nvSpPr>
        <p:spPr bwMode="auto">
          <a:xfrm>
            <a:off x="304800" y="4768850"/>
            <a:ext cx="457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Compounded continuously </a:t>
            </a: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3294063" y="3148013"/>
          <a:ext cx="2859087" cy="896937"/>
        </p:xfrm>
        <a:graphic>
          <a:graphicData uri="http://schemas.openxmlformats.org/presentationml/2006/ole">
            <p:oleObj spid="_x0000_s19460" name="Equation" r:id="rId5" imgW="850680" imgH="266400" progId="Equation.DSMT4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3403600" y="4984750"/>
          <a:ext cx="1830388" cy="682625"/>
        </p:xfrm>
        <a:graphic>
          <a:graphicData uri="http://schemas.openxmlformats.org/presentationml/2006/ole">
            <p:oleObj spid="_x0000_s19461" name="Equation" r:id="rId6" imgW="545760" imgH="203040" progId="Equation.DSMT4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7178675" y="1192213"/>
          <a:ext cx="1416050" cy="631825"/>
        </p:xfrm>
        <a:graphic>
          <a:graphicData uri="http://schemas.openxmlformats.org/presentationml/2006/ole">
            <p:oleObj spid="_x0000_s19462" name="Equation" r:id="rId7" imgW="507960" imgH="190440" progId="Equation.3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7162800" y="2178050"/>
          <a:ext cx="1416050" cy="631825"/>
        </p:xfrm>
        <a:graphic>
          <a:graphicData uri="http://schemas.openxmlformats.org/presentationml/2006/ole">
            <p:oleObj spid="_x0000_s19463" name="Equation" r:id="rId8" imgW="507960" imgH="190440" progId="Equation.3">
              <p:embed/>
            </p:oleObj>
          </a:graphicData>
        </a:graphic>
      </p:graphicFrame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7086600" y="3397250"/>
          <a:ext cx="1416050" cy="631825"/>
        </p:xfrm>
        <a:graphic>
          <a:graphicData uri="http://schemas.openxmlformats.org/presentationml/2006/ole">
            <p:oleObj spid="_x0000_s19464" name="Equation" r:id="rId9" imgW="507960" imgH="190440" progId="Equation.3">
              <p:embed/>
            </p:oleObj>
          </a:graphicData>
        </a:graphic>
      </p:graphicFrame>
      <p:graphicFrame>
        <p:nvGraphicFramePr>
          <p:cNvPr id="19465" name="Object 9"/>
          <p:cNvGraphicFramePr>
            <a:graphicFrameLocks noChangeAspect="1"/>
          </p:cNvGraphicFramePr>
          <p:nvPr/>
        </p:nvGraphicFramePr>
        <p:xfrm>
          <a:off x="7086600" y="4997450"/>
          <a:ext cx="1416050" cy="631825"/>
        </p:xfrm>
        <a:graphic>
          <a:graphicData uri="http://schemas.openxmlformats.org/presentationml/2006/ole">
            <p:oleObj spid="_x0000_s19465" name="Equation" r:id="rId10" imgW="507960" imgH="190440" progId="Equation.3">
              <p:embed/>
            </p:oleObj>
          </a:graphicData>
        </a:graphic>
      </p:graphicFrame>
      <p:sp>
        <p:nvSpPr>
          <p:cNvPr id="19471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19472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11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112838"/>
            <a:ext cx="8001000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How to use “e”</a:t>
            </a:r>
          </a:p>
        </p:txBody>
      </p:sp>
      <p:graphicFrame>
        <p:nvGraphicFramePr>
          <p:cNvPr id="206853" name="Object 2"/>
          <p:cNvGraphicFramePr>
            <a:graphicFrameLocks noChangeAspect="1"/>
          </p:cNvGraphicFramePr>
          <p:nvPr>
            <p:ph idx="1"/>
          </p:nvPr>
        </p:nvGraphicFramePr>
        <p:xfrm>
          <a:off x="3429000" y="3067050"/>
          <a:ext cx="2406650" cy="895350"/>
        </p:xfrm>
        <a:graphic>
          <a:graphicData uri="http://schemas.openxmlformats.org/presentationml/2006/ole">
            <p:oleObj spid="_x0000_s20482" name="Equation" r:id="rId3" imgW="545760" imgH="203040" progId="Equation.DSMT4">
              <p:embed/>
            </p:oleObj>
          </a:graphicData>
        </a:graphic>
      </p:graphicFrame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381000" y="2255838"/>
            <a:ext cx="845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Arial Black" pitchFamily="34" charset="0"/>
              </a:rPr>
              <a:t>If something is growing continuously: </a:t>
            </a:r>
          </a:p>
        </p:txBody>
      </p:sp>
      <p:sp>
        <p:nvSpPr>
          <p:cNvPr id="20486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20487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6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>
            <p:ph idx="1"/>
          </p:nvPr>
        </p:nvGraphicFramePr>
        <p:xfrm>
          <a:off x="5372100" y="3019425"/>
          <a:ext cx="2406650" cy="895350"/>
        </p:xfrm>
        <a:graphic>
          <a:graphicData uri="http://schemas.openxmlformats.org/presentationml/2006/ole">
            <p:oleObj spid="_x0000_s21506" name="Equation" r:id="rId3" imgW="545760" imgH="203040" progId="Equation.DSMT4">
              <p:embed/>
            </p:oleObj>
          </a:graphicData>
        </a:graphic>
      </p:graphicFrame>
      <p:graphicFrame>
        <p:nvGraphicFramePr>
          <p:cNvPr id="224264" name="Object 3"/>
          <p:cNvGraphicFramePr>
            <a:graphicFrameLocks noChangeAspect="1"/>
          </p:cNvGraphicFramePr>
          <p:nvPr/>
        </p:nvGraphicFramePr>
        <p:xfrm>
          <a:off x="5386388" y="1879600"/>
          <a:ext cx="3509962" cy="1100138"/>
        </p:xfrm>
        <a:graphic>
          <a:graphicData uri="http://schemas.openxmlformats.org/presentationml/2006/ole">
            <p:oleObj spid="_x0000_s21507" name="Equation" r:id="rId4" imgW="850680" imgH="266400" progId="Equation.DSMT4">
              <p:embed/>
            </p:oleObj>
          </a:graphicData>
        </a:graphic>
      </p:graphicFrame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533400" y="3046413"/>
            <a:ext cx="457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latin typeface="Arial Black" pitchFamily="34" charset="0"/>
              </a:rPr>
              <a:t>Compounded continuously:</a:t>
            </a:r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1513" name="Text Box 11"/>
          <p:cNvSpPr txBox="1">
            <a:spLocks noChangeArrowheads="1"/>
          </p:cNvSpPr>
          <p:nvPr/>
        </p:nvSpPr>
        <p:spPr bwMode="auto">
          <a:xfrm>
            <a:off x="457200" y="1979613"/>
            <a:ext cx="457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latin typeface="Arial Black" pitchFamily="34" charset="0"/>
              </a:rPr>
              <a:t>Compounded “n” times per time span</a:t>
            </a:r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1514" name="Text Box 12"/>
          <p:cNvSpPr txBox="1">
            <a:spLocks noChangeArrowheads="1"/>
          </p:cNvSpPr>
          <p:nvPr/>
        </p:nvSpPr>
        <p:spPr bwMode="auto">
          <a:xfrm>
            <a:off x="533400" y="762000"/>
            <a:ext cx="457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latin typeface="Arial Black" pitchFamily="34" charset="0"/>
              </a:rPr>
              <a:t>Regular interest</a:t>
            </a:r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</p:txBody>
      </p:sp>
      <p:graphicFrame>
        <p:nvGraphicFramePr>
          <p:cNvPr id="224269" name="Object 4"/>
          <p:cNvGraphicFramePr>
            <a:graphicFrameLocks noChangeAspect="1"/>
          </p:cNvGraphicFramePr>
          <p:nvPr/>
        </p:nvGraphicFramePr>
        <p:xfrm>
          <a:off x="5391150" y="863600"/>
          <a:ext cx="3298825" cy="942975"/>
        </p:xfrm>
        <a:graphic>
          <a:graphicData uri="http://schemas.openxmlformats.org/presentationml/2006/ole">
            <p:oleObj spid="_x0000_s21508" name="Equation" r:id="rId5" imgW="799920" imgH="228600" progId="Equation.DSMT4">
              <p:embed/>
            </p:oleObj>
          </a:graphicData>
        </a:graphic>
      </p:graphicFrame>
      <p:sp>
        <p:nvSpPr>
          <p:cNvPr id="21515" name="Text Box 14"/>
          <p:cNvSpPr txBox="1">
            <a:spLocks noChangeArrowheads="1"/>
          </p:cNvSpPr>
          <p:nvPr/>
        </p:nvSpPr>
        <p:spPr bwMode="auto">
          <a:xfrm>
            <a:off x="533400" y="418941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latin typeface="Arial Black" pitchFamily="34" charset="0"/>
              </a:rPr>
              <a:t>Given the half-life</a:t>
            </a:r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</p:txBody>
      </p:sp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5367338" y="3949700"/>
          <a:ext cx="2659062" cy="1270000"/>
        </p:xfrm>
        <a:graphic>
          <a:graphicData uri="http://schemas.openxmlformats.org/presentationml/2006/ole">
            <p:oleObj spid="_x0000_s21509" name="Equation" r:id="rId6" imgW="685800" imgH="380880" progId="Equation.DSMT4">
              <p:embed/>
            </p:oleObj>
          </a:graphicData>
        </a:graphic>
      </p:graphicFrame>
      <p:sp>
        <p:nvSpPr>
          <p:cNvPr id="21516" name="Text Box 16"/>
          <p:cNvSpPr txBox="1">
            <a:spLocks noChangeArrowheads="1"/>
          </p:cNvSpPr>
          <p:nvPr/>
        </p:nvSpPr>
        <p:spPr bwMode="auto">
          <a:xfrm>
            <a:off x="533400" y="5256213"/>
            <a:ext cx="4572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latin typeface="Arial Black" pitchFamily="34" charset="0"/>
              </a:rPr>
              <a:t>Rule of 72</a:t>
            </a:r>
          </a:p>
          <a:p>
            <a:pPr eaLnBrk="0" hangingPunct="0"/>
            <a:r>
              <a:rPr lang="en-US" sz="2800">
                <a:latin typeface="Arial Black" pitchFamily="34" charset="0"/>
              </a:rPr>
              <a:t>time it takes to double or half</a:t>
            </a:r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 </a:t>
            </a:r>
          </a:p>
        </p:txBody>
      </p:sp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5359400" y="5319713"/>
          <a:ext cx="1970088" cy="547687"/>
        </p:xfrm>
        <a:graphic>
          <a:graphicData uri="http://schemas.openxmlformats.org/presentationml/2006/ole">
            <p:oleObj spid="_x0000_s21510" name="Equation" r:id="rId7" imgW="507960" imgH="164880" progId="Equation.3">
              <p:embed/>
            </p:oleObj>
          </a:graphicData>
        </a:graphic>
      </p:graphicFrame>
      <p:sp>
        <p:nvSpPr>
          <p:cNvPr id="21517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>
                <a:latin typeface="Arial Rounded MT Bold" pitchFamily="34" charset="0"/>
              </a:rPr>
              <a:t>e</a:t>
            </a:r>
          </a:p>
        </p:txBody>
      </p:sp>
      <p:sp>
        <p:nvSpPr>
          <p:cNvPr id="21518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8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e</a:t>
            </a: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Some Practice Problems:</a:t>
            </a: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295400"/>
            <a:ext cx="80438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1219200" y="2836863"/>
          <a:ext cx="1347788" cy="439737"/>
        </p:xfrm>
        <a:graphic>
          <a:graphicData uri="http://schemas.openxmlformats.org/presentationml/2006/ole">
            <p:oleObj spid="_x0000_s22530" name="Equation" r:id="rId5" imgW="545760" imgH="177480" progId="Equation.DSMT4">
              <p:embed/>
            </p:oleObj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4724400" y="2803525"/>
          <a:ext cx="815975" cy="471488"/>
        </p:xfrm>
        <a:graphic>
          <a:graphicData uri="http://schemas.openxmlformats.org/presentationml/2006/ole">
            <p:oleObj spid="_x0000_s22531" name="Equation" r:id="rId6" imgW="330120" imgH="19044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e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23557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Some Practice Problems:</a:t>
            </a: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143000"/>
            <a:ext cx="87820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66800" y="2438400"/>
            <a:ext cx="3048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72000" y="1905000"/>
            <a:ext cx="685800" cy="1066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86600" y="2438400"/>
            <a:ext cx="304800" cy="3048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135063" y="4227513"/>
            <a:ext cx="67135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If the base is more than 1, it is growth.</a:t>
            </a:r>
          </a:p>
          <a:p>
            <a:r>
              <a:rPr lang="en-US" sz="2800" b="1">
                <a:solidFill>
                  <a:srgbClr val="FF0000"/>
                </a:solidFill>
              </a:rPr>
              <a:t>If the base is less than 1, it is decay.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90600" y="3059113"/>
            <a:ext cx="877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growth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572000" y="3124200"/>
            <a:ext cx="800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decay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010400" y="2819400"/>
            <a:ext cx="800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decay</a:t>
            </a:r>
          </a:p>
        </p:txBody>
      </p:sp>
      <p:graphicFrame>
        <p:nvGraphicFramePr>
          <p:cNvPr id="7178" name="Object 4"/>
          <p:cNvGraphicFramePr>
            <a:graphicFrameLocks noChangeAspect="1"/>
          </p:cNvGraphicFramePr>
          <p:nvPr/>
        </p:nvGraphicFramePr>
        <p:xfrm>
          <a:off x="7834313" y="2133600"/>
          <a:ext cx="1081087" cy="838200"/>
        </p:xfrm>
        <a:graphic>
          <a:graphicData uri="http://schemas.openxmlformats.org/presentationml/2006/ole">
            <p:oleObj spid="_x0000_s23554" name="Equation" r:id="rId5" imgW="672840" imgH="52056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/>
      <p:bldP spid="11" grpId="1"/>
      <p:bldP spid="12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e</a:t>
            </a:r>
          </a:p>
        </p:txBody>
      </p:sp>
      <p:sp>
        <p:nvSpPr>
          <p:cNvPr id="24582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Some Practice Problems:</a:t>
            </a: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219200"/>
            <a:ext cx="819308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373188" y="3414713"/>
          <a:ext cx="1827212" cy="776287"/>
        </p:xfrm>
        <a:graphic>
          <a:graphicData uri="http://schemas.openxmlformats.org/presentationml/2006/ole">
            <p:oleObj spid="_x0000_s24578" name="Equation" r:id="rId5" imgW="507960" imgH="215640" progId="Equation.DSMT4">
              <p:embed/>
            </p:oleObj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1373188" y="4405313"/>
          <a:ext cx="2284412" cy="776287"/>
        </p:xfrm>
        <a:graphic>
          <a:graphicData uri="http://schemas.openxmlformats.org/presentationml/2006/ole">
            <p:oleObj spid="_x0000_s24579" name="Equation" r:id="rId6" imgW="634680" imgH="215640" progId="Equation.DSMT4">
              <p:embed/>
            </p:oleObj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5060950" y="3429000"/>
          <a:ext cx="1917700" cy="776288"/>
        </p:xfrm>
        <a:graphic>
          <a:graphicData uri="http://schemas.openxmlformats.org/presentationml/2006/ole">
            <p:oleObj spid="_x0000_s24580" name="Equation" r:id="rId7" imgW="533160" imgH="21564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e</a:t>
            </a:r>
          </a:p>
        </p:txBody>
      </p:sp>
      <p:sp>
        <p:nvSpPr>
          <p:cNvPr id="25606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Some Practice Problems:</a:t>
            </a: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143000"/>
            <a:ext cx="85026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357313" y="2895600"/>
          <a:ext cx="2100262" cy="776288"/>
        </p:xfrm>
        <a:graphic>
          <a:graphicData uri="http://schemas.openxmlformats.org/presentationml/2006/ole">
            <p:oleObj spid="_x0000_s25602" name="Equation" r:id="rId5" imgW="583920" imgH="215640" progId="Equation.DSMT4">
              <p:embed/>
            </p:oleObj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4648200" y="2667000"/>
          <a:ext cx="1022350" cy="1241425"/>
        </p:xfrm>
        <a:graphic>
          <a:graphicData uri="http://schemas.openxmlformats.org/presentationml/2006/ole">
            <p:oleObj spid="_x0000_s25603" name="Equation" r:id="rId6" imgW="355320" imgH="431640" progId="Equation.DSMT4">
              <p:embed/>
            </p:oleObj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7010400" y="2684463"/>
          <a:ext cx="1752600" cy="1204912"/>
        </p:xfrm>
        <a:graphic>
          <a:graphicData uri="http://schemas.openxmlformats.org/presentationml/2006/ole">
            <p:oleObj spid="_x0000_s25604" name="Equation" r:id="rId7" imgW="609480" imgH="41904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sp>
        <p:nvSpPr>
          <p:cNvPr id="26633" name="Text Box 4"/>
          <p:cNvSpPr txBox="1">
            <a:spLocks noChangeArrowheads="1"/>
          </p:cNvSpPr>
          <p:nvPr/>
        </p:nvSpPr>
        <p:spPr bwMode="auto">
          <a:xfrm>
            <a:off x="0" y="12954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CCFF"/>
                </a:solidFill>
                <a:latin typeface="Arial Rounded MT Bold" pitchFamily="34" charset="0"/>
              </a:rPr>
              <a:t>Logarithms are a way of asking for an exponent.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>
            <p:ph/>
          </p:nvPr>
        </p:nvGraphicFramePr>
        <p:xfrm>
          <a:off x="876300" y="1887538"/>
          <a:ext cx="1905000" cy="1008062"/>
        </p:xfrm>
        <a:graphic>
          <a:graphicData uri="http://schemas.openxmlformats.org/presentationml/2006/ole">
            <p:oleObj spid="_x0000_s26626" name="Equation" r:id="rId3" imgW="431640" imgH="228600" progId="Equation.3">
              <p:embed/>
            </p:oleObj>
          </a:graphicData>
        </a:graphic>
      </p:graphicFrame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2857500" y="2268538"/>
            <a:ext cx="2743200" cy="1524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5753100" y="1887538"/>
          <a:ext cx="2857500" cy="1008062"/>
        </p:xfrm>
        <a:graphic>
          <a:graphicData uri="http://schemas.openxmlformats.org/presentationml/2006/ole">
            <p:oleObj spid="_x0000_s26627" name="Equation" r:id="rId4" imgW="647640" imgH="228600" progId="Equation.3">
              <p:embed/>
            </p:oleObj>
          </a:graphicData>
        </a:graphic>
      </p:graphicFrame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09600" y="3048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Use this formula to rewrite each of the following as a logarithmic equation</a:t>
            </a:r>
          </a:p>
        </p:txBody>
      </p:sp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838200" y="4038600"/>
          <a:ext cx="1363663" cy="1968500"/>
        </p:xfrm>
        <a:graphic>
          <a:graphicData uri="http://schemas.openxmlformats.org/presentationml/2006/ole">
            <p:oleObj spid="_x0000_s26628" name="Equation" r:id="rId5" imgW="482400" imgH="698400" progId="Equation.3">
              <p:embed/>
            </p:oleObj>
          </a:graphicData>
        </a:graphic>
      </p:graphicFrame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2438400" y="4343400"/>
            <a:ext cx="1371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3962400" y="4038600"/>
          <a:ext cx="1758950" cy="642938"/>
        </p:xfrm>
        <a:graphic>
          <a:graphicData uri="http://schemas.openxmlformats.org/presentationml/2006/ole">
            <p:oleObj spid="_x0000_s26629" name="Equation" r:id="rId6" imgW="622080" imgH="228600" progId="Equation.3">
              <p:embed/>
            </p:oleObj>
          </a:graphicData>
        </a:graphic>
      </p:graphicFrame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2438400" y="5105400"/>
            <a:ext cx="1371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7184" name="Object 16"/>
          <p:cNvGraphicFramePr>
            <a:graphicFrameLocks noChangeAspect="1"/>
          </p:cNvGraphicFramePr>
          <p:nvPr/>
        </p:nvGraphicFramePr>
        <p:xfrm>
          <a:off x="3962400" y="4800600"/>
          <a:ext cx="1973263" cy="608013"/>
        </p:xfrm>
        <a:graphic>
          <a:graphicData uri="http://schemas.openxmlformats.org/presentationml/2006/ole">
            <p:oleObj spid="_x0000_s26630" name="Equation" r:id="rId7" imgW="698400" imgH="215640" progId="Equation.3">
              <p:embed/>
            </p:oleObj>
          </a:graphicData>
        </a:graphic>
      </p:graphicFrame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2438400" y="5791200"/>
            <a:ext cx="1371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7186" name="Object 18"/>
          <p:cNvGraphicFramePr>
            <a:graphicFrameLocks noChangeAspect="1"/>
          </p:cNvGraphicFramePr>
          <p:nvPr/>
        </p:nvGraphicFramePr>
        <p:xfrm>
          <a:off x="3970338" y="5503863"/>
          <a:ext cx="1973262" cy="608012"/>
        </p:xfrm>
        <a:graphic>
          <a:graphicData uri="http://schemas.openxmlformats.org/presentationml/2006/ole">
            <p:oleObj spid="_x0000_s26631" name="Equation" r:id="rId8" imgW="698400" imgH="215640" progId="Equation.3">
              <p:embed/>
            </p:oleObj>
          </a:graphicData>
        </a:graphic>
      </p:graphicFrame>
      <p:sp>
        <p:nvSpPr>
          <p:cNvPr id="26639" name="Text Box 19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9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nimBg="1"/>
      <p:bldP spid="7179" grpId="0"/>
      <p:bldP spid="7181" grpId="0" animBg="1"/>
      <p:bldP spid="7183" grpId="0" animBg="1"/>
      <p:bldP spid="71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3733800" y="1143000"/>
            <a:ext cx="5029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You invest $10,000 in a mutual fund that pays 6% interest each year.  How much will your investment be worth in 7 years? </a:t>
            </a:r>
          </a:p>
        </p:txBody>
      </p:sp>
      <p:pic>
        <p:nvPicPr>
          <p:cNvPr id="2056" name="Picture 5" descr="MCBS00558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838200"/>
            <a:ext cx="2947988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3803" name="Object 11"/>
          <p:cNvGraphicFramePr>
            <a:graphicFrameLocks noChangeAspect="1"/>
          </p:cNvGraphicFramePr>
          <p:nvPr/>
        </p:nvGraphicFramePr>
        <p:xfrm>
          <a:off x="3810000" y="3616325"/>
          <a:ext cx="2262188" cy="574675"/>
        </p:xfrm>
        <a:graphic>
          <a:graphicData uri="http://schemas.openxmlformats.org/presentationml/2006/ole">
            <p:oleObj spid="_x0000_s2050" name="Equation" r:id="rId5" imgW="901440" imgH="228600" progId="Equation.3">
              <p:embed/>
            </p:oleObj>
          </a:graphicData>
        </a:graphic>
      </p:graphicFrame>
      <p:graphicFrame>
        <p:nvGraphicFramePr>
          <p:cNvPr id="33804" name="Object 12"/>
          <p:cNvGraphicFramePr>
            <a:graphicFrameLocks noChangeAspect="1"/>
          </p:cNvGraphicFramePr>
          <p:nvPr/>
        </p:nvGraphicFramePr>
        <p:xfrm>
          <a:off x="3810000" y="2971800"/>
          <a:ext cx="3154363" cy="574675"/>
        </p:xfrm>
        <a:graphic>
          <a:graphicData uri="http://schemas.openxmlformats.org/presentationml/2006/ole">
            <p:oleObj spid="_x0000_s2051" name="Equation" r:id="rId6" imgW="1257120" imgH="228600" progId="Equation.3">
              <p:embed/>
            </p:oleObj>
          </a:graphicData>
        </a:graphic>
      </p:graphicFrame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3733800" y="4495800"/>
            <a:ext cx="5029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A = Amount (new value)</a:t>
            </a:r>
          </a:p>
          <a:p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P =  Principle (original value)</a:t>
            </a:r>
          </a:p>
          <a:p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r  =  Rate (appreciation or 	depreciation as a decimal)</a:t>
            </a:r>
          </a:p>
          <a:p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T = Time (How many times 	interest is calculated)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4938713" y="3725863"/>
            <a:ext cx="776287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0" y="4114800"/>
            <a:ext cx="3048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 Rounded MT Bold" pitchFamily="34" charset="0"/>
              </a:rPr>
              <a:t>1+R is also sometimes called the </a:t>
            </a:r>
            <a:r>
              <a:rPr lang="en-US" sz="2400" b="1" u="sng">
                <a:solidFill>
                  <a:srgbClr val="FF0000"/>
                </a:solidFill>
                <a:latin typeface="Arial Rounded MT Bold" pitchFamily="34" charset="0"/>
              </a:rPr>
              <a:t>Growth Factor</a:t>
            </a:r>
            <a:endParaRPr lang="en-US" sz="2400" b="1">
              <a:solidFill>
                <a:srgbClr val="FF0000"/>
              </a:solidFill>
              <a:latin typeface="Arial Rounded MT Bold" pitchFamily="34" charset="0"/>
            </a:endParaRPr>
          </a:p>
          <a:p>
            <a:r>
              <a:rPr lang="en-US" sz="2400" b="1">
                <a:solidFill>
                  <a:srgbClr val="FF0000"/>
                </a:solidFill>
                <a:latin typeface="Arial Rounded MT Bold" pitchFamily="34" charset="0"/>
              </a:rPr>
              <a:t>or </a:t>
            </a:r>
            <a:r>
              <a:rPr lang="en-US" sz="2400" b="1" u="sng">
                <a:solidFill>
                  <a:srgbClr val="FF0000"/>
                </a:solidFill>
                <a:latin typeface="Arial Rounded MT Bold" pitchFamily="34" charset="0"/>
              </a:rPr>
              <a:t>Decay Factor</a:t>
            </a:r>
            <a:r>
              <a:rPr lang="en-US" sz="2400" b="1">
                <a:solidFill>
                  <a:srgbClr val="FF0000"/>
                </a:solidFill>
                <a:latin typeface="Arial Rounded MT Bold" pitchFamily="34" charset="0"/>
              </a:rPr>
              <a:t> </a:t>
            </a:r>
          </a:p>
        </p:txBody>
      </p:sp>
      <p:graphicFrame>
        <p:nvGraphicFramePr>
          <p:cNvPr id="33810" name="Object 18"/>
          <p:cNvGraphicFramePr>
            <a:graphicFrameLocks noChangeAspect="1"/>
          </p:cNvGraphicFramePr>
          <p:nvPr/>
        </p:nvGraphicFramePr>
        <p:xfrm>
          <a:off x="6650038" y="3581400"/>
          <a:ext cx="2198687" cy="574675"/>
        </p:xfrm>
        <a:graphic>
          <a:graphicData uri="http://schemas.openxmlformats.org/presentationml/2006/ole">
            <p:oleObj spid="_x0000_s2052" name="Equation" r:id="rId7" imgW="8762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6" grpId="0"/>
      <p:bldP spid="33807" grpId="0" animBg="1"/>
      <p:bldP spid="3380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8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graphicFrame>
        <p:nvGraphicFramePr>
          <p:cNvPr id="27650" name="Object 4"/>
          <p:cNvGraphicFramePr>
            <a:graphicFrameLocks noChangeAspect="1"/>
          </p:cNvGraphicFramePr>
          <p:nvPr>
            <p:ph/>
          </p:nvPr>
        </p:nvGraphicFramePr>
        <p:xfrm>
          <a:off x="876300" y="685800"/>
          <a:ext cx="1905000" cy="1008063"/>
        </p:xfrm>
        <a:graphic>
          <a:graphicData uri="http://schemas.openxmlformats.org/presentationml/2006/ole">
            <p:oleObj spid="_x0000_s27650" name="Equation" r:id="rId3" imgW="431640" imgH="228600" progId="Equation.3">
              <p:embed/>
            </p:oleObj>
          </a:graphicData>
        </a:graphic>
      </p:graphicFrame>
      <p:sp>
        <p:nvSpPr>
          <p:cNvPr id="27659" name="AutoShape 5"/>
          <p:cNvSpPr>
            <a:spLocks noChangeArrowheads="1"/>
          </p:cNvSpPr>
          <p:nvPr/>
        </p:nvSpPr>
        <p:spPr bwMode="auto">
          <a:xfrm>
            <a:off x="2857500" y="1066800"/>
            <a:ext cx="2743200" cy="1524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7651" name="Object 6"/>
          <p:cNvGraphicFramePr>
            <a:graphicFrameLocks noChangeAspect="1"/>
          </p:cNvGraphicFramePr>
          <p:nvPr/>
        </p:nvGraphicFramePr>
        <p:xfrm>
          <a:off x="5753100" y="685800"/>
          <a:ext cx="2857500" cy="1008063"/>
        </p:xfrm>
        <a:graphic>
          <a:graphicData uri="http://schemas.openxmlformats.org/presentationml/2006/ole">
            <p:oleObj spid="_x0000_s27651" name="Equation" r:id="rId4" imgW="647640" imgH="228600" progId="Equation.3">
              <p:embed/>
            </p:oleObj>
          </a:graphicData>
        </a:graphic>
      </p:graphicFrame>
      <p:sp>
        <p:nvSpPr>
          <p:cNvPr id="27660" name="Text Box 7"/>
          <p:cNvSpPr txBox="1">
            <a:spLocks noChangeArrowheads="1"/>
          </p:cNvSpPr>
          <p:nvPr/>
        </p:nvSpPr>
        <p:spPr bwMode="auto">
          <a:xfrm>
            <a:off x="609600" y="16764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Use this formula to rewrite each of the following as a Exponential equation</a:t>
            </a:r>
          </a:p>
        </p:txBody>
      </p:sp>
      <p:graphicFrame>
        <p:nvGraphicFramePr>
          <p:cNvPr id="13320" name="Object 8"/>
          <p:cNvGraphicFramePr>
            <a:graphicFrameLocks noChangeAspect="1"/>
          </p:cNvGraphicFramePr>
          <p:nvPr/>
        </p:nvGraphicFramePr>
        <p:xfrm>
          <a:off x="4876800" y="3048000"/>
          <a:ext cx="1543050" cy="571500"/>
        </p:xfrm>
        <a:graphic>
          <a:graphicData uri="http://schemas.openxmlformats.org/presentationml/2006/ole">
            <p:oleObj spid="_x0000_s27652" name="Equation" r:id="rId5" imgW="545760" imgH="203040" progId="Equation.3">
              <p:embed/>
            </p:oleObj>
          </a:graphicData>
        </a:graphic>
      </p:graphicFrame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3276600" y="3352800"/>
            <a:ext cx="1371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3322" name="Object 10"/>
          <p:cNvGraphicFramePr>
            <a:graphicFrameLocks noChangeAspect="1"/>
          </p:cNvGraphicFramePr>
          <p:nvPr/>
        </p:nvGraphicFramePr>
        <p:xfrm>
          <a:off x="1066800" y="3124200"/>
          <a:ext cx="2117725" cy="642938"/>
        </p:xfrm>
        <a:graphic>
          <a:graphicData uri="http://schemas.openxmlformats.org/presentationml/2006/ole">
            <p:oleObj spid="_x0000_s27653" name="Equation" r:id="rId6" imgW="749160" imgH="228600" progId="Equation.3">
              <p:embed/>
            </p:oleObj>
          </a:graphicData>
        </a:graphic>
      </p:graphicFrame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3276600" y="4419600"/>
            <a:ext cx="1371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3324" name="Object 12"/>
          <p:cNvGraphicFramePr>
            <a:graphicFrameLocks noChangeAspect="1"/>
          </p:cNvGraphicFramePr>
          <p:nvPr/>
        </p:nvGraphicFramePr>
        <p:xfrm>
          <a:off x="1066800" y="4191000"/>
          <a:ext cx="1936750" cy="644525"/>
        </p:xfrm>
        <a:graphic>
          <a:graphicData uri="http://schemas.openxmlformats.org/presentationml/2006/ole">
            <p:oleObj spid="_x0000_s27654" name="Equation" r:id="rId7" imgW="685800" imgH="228600" progId="Equation.3">
              <p:embed/>
            </p:oleObj>
          </a:graphicData>
        </a:graphic>
      </p:graphicFrame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3276600" y="5486400"/>
            <a:ext cx="1371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3326" name="Object 14"/>
          <p:cNvGraphicFramePr>
            <a:graphicFrameLocks noChangeAspect="1"/>
          </p:cNvGraphicFramePr>
          <p:nvPr/>
        </p:nvGraphicFramePr>
        <p:xfrm>
          <a:off x="1066800" y="5222875"/>
          <a:ext cx="2189163" cy="644525"/>
        </p:xfrm>
        <a:graphic>
          <a:graphicData uri="http://schemas.openxmlformats.org/presentationml/2006/ole">
            <p:oleObj spid="_x0000_s27655" name="Equation" r:id="rId8" imgW="774360" imgH="228600" progId="Equation.3">
              <p:embed/>
            </p:oleObj>
          </a:graphicData>
        </a:graphic>
      </p:graphicFrame>
      <p:graphicFrame>
        <p:nvGraphicFramePr>
          <p:cNvPr id="13327" name="Object 15"/>
          <p:cNvGraphicFramePr>
            <a:graphicFrameLocks noChangeAspect="1"/>
          </p:cNvGraphicFramePr>
          <p:nvPr/>
        </p:nvGraphicFramePr>
        <p:xfrm>
          <a:off x="4906963" y="4114800"/>
          <a:ext cx="1328737" cy="571500"/>
        </p:xfrm>
        <a:graphic>
          <a:graphicData uri="http://schemas.openxmlformats.org/presentationml/2006/ole">
            <p:oleObj spid="_x0000_s27656" name="Equation" r:id="rId9" imgW="469800" imgH="203040" progId="Equation.3">
              <p:embed/>
            </p:oleObj>
          </a:graphicData>
        </a:graphic>
      </p:graphicFrame>
      <p:graphicFrame>
        <p:nvGraphicFramePr>
          <p:cNvPr id="13328" name="Object 16"/>
          <p:cNvGraphicFramePr>
            <a:graphicFrameLocks noChangeAspect="1"/>
          </p:cNvGraphicFramePr>
          <p:nvPr/>
        </p:nvGraphicFramePr>
        <p:xfrm>
          <a:off x="4895850" y="5257800"/>
          <a:ext cx="1581150" cy="571500"/>
        </p:xfrm>
        <a:graphic>
          <a:graphicData uri="http://schemas.openxmlformats.org/presentationml/2006/ole">
            <p:oleObj spid="_x0000_s27657" name="Equation" r:id="rId10" imgW="558720" imgH="203040" progId="Equation.3">
              <p:embed/>
            </p:oleObj>
          </a:graphicData>
        </a:graphic>
      </p:graphicFrame>
      <p:sp>
        <p:nvSpPr>
          <p:cNvPr id="27664" name="Text Box 17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11" action="ppaction://hlinksldjump"/>
              </a:rPr>
              <a:t>Menu</a:t>
            </a:r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animBg="1"/>
      <p:bldP spid="13323" grpId="0" animBg="1"/>
      <p:bldP spid="1332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sp>
        <p:nvSpPr>
          <p:cNvPr id="28679" name="Text Box 16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28680" name="Text Box 4"/>
          <p:cNvSpPr txBox="1">
            <a:spLocks noChangeArrowheads="1"/>
          </p:cNvSpPr>
          <p:nvPr/>
        </p:nvSpPr>
        <p:spPr bwMode="auto">
          <a:xfrm>
            <a:off x="0" y="1312863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CCFF"/>
                </a:solidFill>
                <a:latin typeface="Arial Rounded MT Bold" pitchFamily="34" charset="0"/>
              </a:rPr>
              <a:t>Some  common shortcuts:</a:t>
            </a: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>
            <p:ph/>
          </p:nvPr>
        </p:nvGraphicFramePr>
        <p:xfrm>
          <a:off x="228600" y="1752600"/>
          <a:ext cx="1905000" cy="976313"/>
        </p:xfrm>
        <a:graphic>
          <a:graphicData uri="http://schemas.openxmlformats.org/presentationml/2006/ole">
            <p:oleObj spid="_x0000_s28674" name="Equation" r:id="rId4" imgW="495000" imgH="253800" progId="Equation.DSMT4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590800" y="1752600"/>
          <a:ext cx="6553200" cy="836613"/>
        </p:xfrm>
        <a:graphic>
          <a:graphicData uri="http://schemas.openxmlformats.org/presentationml/2006/ole">
            <p:oleObj spid="_x0000_s28675" name="Equation" r:id="rId5" imgW="1790640" imgH="22860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8600" y="4114800"/>
          <a:ext cx="1757363" cy="976313"/>
        </p:xfrm>
        <a:graphic>
          <a:graphicData uri="http://schemas.openxmlformats.org/presentationml/2006/ole">
            <p:oleObj spid="_x0000_s28676" name="Equation" r:id="rId6" imgW="457200" imgH="2538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133600" y="4191000"/>
          <a:ext cx="7010400" cy="690563"/>
        </p:xfrm>
        <a:graphic>
          <a:graphicData uri="http://schemas.openxmlformats.org/presentationml/2006/ole">
            <p:oleObj spid="_x0000_s28677" name="Equation" r:id="rId7" imgW="2323800" imgH="228600" progId="Equation.DSMT4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6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sp>
        <p:nvSpPr>
          <p:cNvPr id="29707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29708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Some Practice Problems: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914400" y="1143000"/>
          <a:ext cx="1905000" cy="1008063"/>
        </p:xfrm>
        <a:graphic>
          <a:graphicData uri="http://schemas.openxmlformats.org/presentationml/2006/ole">
            <p:oleObj spid="_x0000_s29698" name="Equation" r:id="rId4" imgW="431640" imgH="228600" progId="Equation.3">
              <p:embed/>
            </p:oleObj>
          </a:graphicData>
        </a:graphic>
      </p:graphicFrame>
      <p:sp>
        <p:nvSpPr>
          <p:cNvPr id="29709" name="AutoShape 9"/>
          <p:cNvSpPr>
            <a:spLocks noChangeArrowheads="1"/>
          </p:cNvSpPr>
          <p:nvPr/>
        </p:nvSpPr>
        <p:spPr bwMode="auto">
          <a:xfrm>
            <a:off x="2895600" y="1524000"/>
            <a:ext cx="2743200" cy="1524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5791200" y="1143000"/>
          <a:ext cx="2857500" cy="1008063"/>
        </p:xfrm>
        <a:graphic>
          <a:graphicData uri="http://schemas.openxmlformats.org/presentationml/2006/ole">
            <p:oleObj spid="_x0000_s29699" name="Equation" r:id="rId5" imgW="647640" imgH="228600" progId="Equation.3">
              <p:embed/>
            </p:oleObj>
          </a:graphicData>
        </a:graphic>
      </p:graphicFrame>
      <p:pic>
        <p:nvPicPr>
          <p:cNvPr id="5530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2057400"/>
            <a:ext cx="7010400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700" name="Object 12"/>
          <p:cNvGraphicFramePr>
            <a:graphicFrameLocks noChangeAspect="1"/>
          </p:cNvGraphicFramePr>
          <p:nvPr/>
        </p:nvGraphicFramePr>
        <p:xfrm>
          <a:off x="0" y="3190875"/>
          <a:ext cx="1000125" cy="476250"/>
        </p:xfrm>
        <a:graphic>
          <a:graphicData uri="http://schemas.openxmlformats.org/presentationml/2006/ole">
            <p:oleObj spid="_x0000_s29700" name="Equation" r:id="rId7" imgW="431613" imgH="203112" progId="Equation.3">
              <p:embed/>
            </p:oleObj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2895600" y="2057400"/>
          <a:ext cx="852488" cy="554038"/>
        </p:xfrm>
        <a:graphic>
          <a:graphicData uri="http://schemas.openxmlformats.org/presentationml/2006/ole">
            <p:oleObj spid="_x0000_s29701" name="Equation" r:id="rId8" imgW="253800" imgH="164880" progId="Equation.3">
              <p:embed/>
            </p:oleObj>
          </a:graphicData>
        </a:graphic>
      </p:graphicFrame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2916238" y="3103563"/>
          <a:ext cx="809625" cy="596900"/>
        </p:xfrm>
        <a:graphic>
          <a:graphicData uri="http://schemas.openxmlformats.org/presentationml/2006/ole">
            <p:oleObj spid="_x0000_s29702" name="Equation" r:id="rId9" imgW="241200" imgH="177480" progId="Equation.3">
              <p:embed/>
            </p:oleObj>
          </a:graphicData>
        </a:graphic>
      </p:graphicFrame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2819400" y="4114800"/>
          <a:ext cx="852488" cy="554038"/>
        </p:xfrm>
        <a:graphic>
          <a:graphicData uri="http://schemas.openxmlformats.org/presentationml/2006/ole">
            <p:oleObj spid="_x0000_s29703" name="Equation" r:id="rId10" imgW="253800" imgH="164880" progId="Equation.3">
              <p:embed/>
            </p:oleObj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2916238" y="5084763"/>
          <a:ext cx="809625" cy="596900"/>
        </p:xfrm>
        <a:graphic>
          <a:graphicData uri="http://schemas.openxmlformats.org/presentationml/2006/ole">
            <p:oleObj spid="_x0000_s29704" name="Equation" r:id="rId11" imgW="241200" imgH="177480" progId="Equation.3">
              <p:embed/>
            </p:oleObj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3048000" y="6019800"/>
          <a:ext cx="852488" cy="554038"/>
        </p:xfrm>
        <a:graphic>
          <a:graphicData uri="http://schemas.openxmlformats.org/presentationml/2006/ole">
            <p:oleObj spid="_x0000_s29705" name="Equation" r:id="rId12" imgW="253800" imgH="164880" progId="Equation.3">
              <p:embed/>
            </p:oleObj>
          </a:graphicData>
        </a:graphic>
      </p:graphicFrame>
      <p:sp>
        <p:nvSpPr>
          <p:cNvPr id="55319" name="Text Box 23"/>
          <p:cNvSpPr txBox="1">
            <a:spLocks noChangeArrowheads="1"/>
          </p:cNvSpPr>
          <p:nvPr/>
        </p:nvSpPr>
        <p:spPr bwMode="auto">
          <a:xfrm>
            <a:off x="2743200" y="2667000"/>
            <a:ext cx="506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What power do we raise 5 to, in order to get 25?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9" grpId="0"/>
      <p:bldP spid="55319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1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sp>
        <p:nvSpPr>
          <p:cNvPr id="30732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30733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Some Practice Problems: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914400" y="1143000"/>
          <a:ext cx="1905000" cy="1008063"/>
        </p:xfrm>
        <a:graphic>
          <a:graphicData uri="http://schemas.openxmlformats.org/presentationml/2006/ole">
            <p:oleObj spid="_x0000_s30722" name="Equation" r:id="rId4" imgW="431640" imgH="228600" progId="Equation.3">
              <p:embed/>
            </p:oleObj>
          </a:graphicData>
        </a:graphic>
      </p:graphicFrame>
      <p:sp>
        <p:nvSpPr>
          <p:cNvPr id="30734" name="AutoShape 9"/>
          <p:cNvSpPr>
            <a:spLocks noChangeArrowheads="1"/>
          </p:cNvSpPr>
          <p:nvPr/>
        </p:nvSpPr>
        <p:spPr bwMode="auto">
          <a:xfrm>
            <a:off x="2895600" y="1524000"/>
            <a:ext cx="2743200" cy="1524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5791200" y="1143000"/>
          <a:ext cx="2857500" cy="1008063"/>
        </p:xfrm>
        <a:graphic>
          <a:graphicData uri="http://schemas.openxmlformats.org/presentationml/2006/ole">
            <p:oleObj spid="_x0000_s30723" name="Equation" r:id="rId5" imgW="647640" imgH="228600" progId="Equation.3">
              <p:embed/>
            </p:oleObj>
          </a:graphicData>
        </a:graphic>
      </p:graphicFrame>
      <p:pic>
        <p:nvPicPr>
          <p:cNvPr id="3073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2057400"/>
            <a:ext cx="62484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2514600" y="2133600"/>
          <a:ext cx="852488" cy="477838"/>
        </p:xfrm>
        <a:graphic>
          <a:graphicData uri="http://schemas.openxmlformats.org/presentationml/2006/ole">
            <p:oleObj spid="_x0000_s30724" name="Equation" r:id="rId7" imgW="253800" imgH="164880" progId="Equation.3">
              <p:embed/>
            </p:oleObj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2438400" y="3124200"/>
          <a:ext cx="852488" cy="554038"/>
        </p:xfrm>
        <a:graphic>
          <a:graphicData uri="http://schemas.openxmlformats.org/presentationml/2006/ole">
            <p:oleObj spid="_x0000_s30725" name="Equation" r:id="rId8" imgW="253800" imgH="164880" progId="Equation.3">
              <p:embed/>
            </p:oleObj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2743200" y="4114800"/>
          <a:ext cx="1406525" cy="596900"/>
        </p:xfrm>
        <a:graphic>
          <a:graphicData uri="http://schemas.openxmlformats.org/presentationml/2006/ole">
            <p:oleObj spid="_x0000_s30726" name="Equation" r:id="rId9" imgW="419040" imgH="177480" progId="Equation.3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4116388" y="4094163"/>
          <a:ext cx="1065212" cy="596900"/>
        </p:xfrm>
        <a:graphic>
          <a:graphicData uri="http://schemas.openxmlformats.org/presentationml/2006/ole">
            <p:oleObj spid="_x0000_s30727" name="Equation" r:id="rId10" imgW="317160" imgH="177480" progId="Equation.3">
              <p:embed/>
            </p:oleObj>
          </a:graphicData>
        </a:graphic>
      </p:graphicFrame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3168650" y="5049838"/>
          <a:ext cx="1619250" cy="596900"/>
        </p:xfrm>
        <a:graphic>
          <a:graphicData uri="http://schemas.openxmlformats.org/presentationml/2006/ole">
            <p:oleObj spid="_x0000_s30728" name="Equation" r:id="rId11" imgW="482400" imgH="177480" progId="Equation.3">
              <p:embed/>
            </p:oleObj>
          </a:graphicData>
        </a:graphic>
      </p:graphicFrame>
      <p:graphicFrame>
        <p:nvGraphicFramePr>
          <p:cNvPr id="7" name="Object 9"/>
          <p:cNvGraphicFramePr>
            <a:graphicFrameLocks noChangeAspect="1"/>
          </p:cNvGraphicFramePr>
          <p:nvPr/>
        </p:nvGraphicFramePr>
        <p:xfrm>
          <a:off x="4876800" y="5029200"/>
          <a:ext cx="809625" cy="596900"/>
        </p:xfrm>
        <a:graphic>
          <a:graphicData uri="http://schemas.openxmlformats.org/presentationml/2006/ole">
            <p:oleObj spid="_x0000_s30729" name="Equation" r:id="rId12" imgW="241200" imgH="177480" progId="Equation.3">
              <p:embed/>
            </p:oleObj>
          </a:graphicData>
        </a:graphic>
      </p:graphicFrame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2895600" y="6096000"/>
          <a:ext cx="809625" cy="596900"/>
        </p:xfrm>
        <a:graphic>
          <a:graphicData uri="http://schemas.openxmlformats.org/presentationml/2006/ole">
            <p:oleObj spid="_x0000_s30730" name="Equation" r:id="rId13" imgW="241200" imgH="17748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3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sp>
        <p:nvSpPr>
          <p:cNvPr id="31754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31755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Some Practice Problems: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914400" y="1143000"/>
          <a:ext cx="1905000" cy="1008063"/>
        </p:xfrm>
        <a:graphic>
          <a:graphicData uri="http://schemas.openxmlformats.org/presentationml/2006/ole">
            <p:oleObj spid="_x0000_s31746" name="Equation" r:id="rId4" imgW="431640" imgH="228600" progId="Equation.3">
              <p:embed/>
            </p:oleObj>
          </a:graphicData>
        </a:graphic>
      </p:graphicFrame>
      <p:sp>
        <p:nvSpPr>
          <p:cNvPr id="31756" name="AutoShape 9"/>
          <p:cNvSpPr>
            <a:spLocks noChangeArrowheads="1"/>
          </p:cNvSpPr>
          <p:nvPr/>
        </p:nvSpPr>
        <p:spPr bwMode="auto">
          <a:xfrm>
            <a:off x="2895600" y="1524000"/>
            <a:ext cx="2743200" cy="1524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5791200" y="1143000"/>
          <a:ext cx="2857500" cy="1008063"/>
        </p:xfrm>
        <a:graphic>
          <a:graphicData uri="http://schemas.openxmlformats.org/presentationml/2006/ole">
            <p:oleObj spid="_x0000_s31747" name="Equation" r:id="rId5" imgW="647640" imgH="228600" progId="Equation.3">
              <p:embed/>
            </p:oleObj>
          </a:graphicData>
        </a:graphic>
      </p:graphicFrame>
      <p:pic>
        <p:nvPicPr>
          <p:cNvPr id="6964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2057400"/>
            <a:ext cx="6324600" cy="483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2697163" y="2133600"/>
          <a:ext cx="850900" cy="596900"/>
        </p:xfrm>
        <a:graphic>
          <a:graphicData uri="http://schemas.openxmlformats.org/presentationml/2006/ole">
            <p:oleObj spid="_x0000_s31748" name="Equation" r:id="rId7" imgW="253800" imgH="177480" progId="Equation.3">
              <p:embed/>
            </p:oleObj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2633663" y="3068638"/>
          <a:ext cx="765175" cy="554037"/>
        </p:xfrm>
        <a:graphic>
          <a:graphicData uri="http://schemas.openxmlformats.org/presentationml/2006/ole">
            <p:oleObj spid="_x0000_s31749" name="Equation" r:id="rId8" imgW="228600" imgH="164880" progId="Equation.3">
              <p:embed/>
            </p:oleObj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2670175" y="4038600"/>
          <a:ext cx="1063625" cy="554038"/>
        </p:xfrm>
        <a:graphic>
          <a:graphicData uri="http://schemas.openxmlformats.org/presentationml/2006/ole">
            <p:oleObj spid="_x0000_s31750" name="Equation" r:id="rId9" imgW="317160" imgH="164880" progId="Equation.3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2743200" y="5029200"/>
          <a:ext cx="765175" cy="554038"/>
        </p:xfrm>
        <a:graphic>
          <a:graphicData uri="http://schemas.openxmlformats.org/presentationml/2006/ole">
            <p:oleObj spid="_x0000_s31751" name="Equation" r:id="rId10" imgW="228600" imgH="164880" progId="Equation.3">
              <p:embed/>
            </p:oleObj>
          </a:graphicData>
        </a:graphic>
      </p:graphicFrame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2628900" y="6075363"/>
          <a:ext cx="1104900" cy="596900"/>
        </p:xfrm>
        <a:graphic>
          <a:graphicData uri="http://schemas.openxmlformats.org/presentationml/2006/ole">
            <p:oleObj spid="_x0000_s31752" name="Equation" r:id="rId11" imgW="330120" imgH="17748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sp>
        <p:nvSpPr>
          <p:cNvPr id="32780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32781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Some Practice Problems: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914400" y="1143000"/>
          <a:ext cx="1905000" cy="1008063"/>
        </p:xfrm>
        <a:graphic>
          <a:graphicData uri="http://schemas.openxmlformats.org/presentationml/2006/ole">
            <p:oleObj spid="_x0000_s32770" name="Equation" r:id="rId4" imgW="431640" imgH="228600" progId="Equation.3">
              <p:embed/>
            </p:oleObj>
          </a:graphicData>
        </a:graphic>
      </p:graphicFrame>
      <p:sp>
        <p:nvSpPr>
          <p:cNvPr id="32782" name="AutoShape 9"/>
          <p:cNvSpPr>
            <a:spLocks noChangeArrowheads="1"/>
          </p:cNvSpPr>
          <p:nvPr/>
        </p:nvSpPr>
        <p:spPr bwMode="auto">
          <a:xfrm>
            <a:off x="2895600" y="1524000"/>
            <a:ext cx="2743200" cy="1524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5791200" y="1143000"/>
          <a:ext cx="2857500" cy="1008063"/>
        </p:xfrm>
        <a:graphic>
          <a:graphicData uri="http://schemas.openxmlformats.org/presentationml/2006/ole">
            <p:oleObj spid="_x0000_s32771" name="Equation" r:id="rId5" imgW="647640" imgH="228600" progId="Equation.3">
              <p:embed/>
            </p:oleObj>
          </a:graphicData>
        </a:graphic>
      </p:graphicFrame>
      <p:pic>
        <p:nvPicPr>
          <p:cNvPr id="7066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2057400"/>
            <a:ext cx="6705600" cy="481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5791200" y="2133600"/>
          <a:ext cx="809625" cy="596900"/>
        </p:xfrm>
        <a:graphic>
          <a:graphicData uri="http://schemas.openxmlformats.org/presentationml/2006/ole">
            <p:oleObj spid="_x0000_s32772" name="Equation" r:id="rId7" imgW="241200" imgH="177480" progId="Equation.3">
              <p:embed/>
            </p:oleObj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2659063" y="3090863"/>
          <a:ext cx="979487" cy="511175"/>
        </p:xfrm>
        <a:graphic>
          <a:graphicData uri="http://schemas.openxmlformats.org/presentationml/2006/ole">
            <p:oleObj spid="_x0000_s32773" name="Equation" r:id="rId8" imgW="291960" imgH="152280" progId="Equation.3">
              <p:embed/>
            </p:oleObj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2700338" y="4094163"/>
          <a:ext cx="1065212" cy="554037"/>
        </p:xfrm>
        <a:graphic>
          <a:graphicData uri="http://schemas.openxmlformats.org/presentationml/2006/ole">
            <p:oleObj spid="_x0000_s32774" name="Equation" r:id="rId9" imgW="317160" imgH="164880" progId="Equation.3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2819400" y="5008563"/>
          <a:ext cx="1066800" cy="595312"/>
        </p:xfrm>
        <a:graphic>
          <a:graphicData uri="http://schemas.openxmlformats.org/presentationml/2006/ole">
            <p:oleObj spid="_x0000_s32775" name="Equation" r:id="rId10" imgW="317160" imgH="177480" progId="Equation.3">
              <p:embed/>
            </p:oleObj>
          </a:graphicData>
        </a:graphic>
      </p:graphicFrame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4724400" y="6019800"/>
          <a:ext cx="854075" cy="595313"/>
        </p:xfrm>
        <a:graphic>
          <a:graphicData uri="http://schemas.openxmlformats.org/presentationml/2006/ole">
            <p:oleObj spid="_x0000_s32776" name="Equation" r:id="rId11" imgW="253800" imgH="177480" progId="Equation.3">
              <p:embed/>
            </p:oleObj>
          </a:graphicData>
        </a:graphic>
      </p:graphicFrame>
      <p:graphicFrame>
        <p:nvGraphicFramePr>
          <p:cNvPr id="7" name="Object 9"/>
          <p:cNvGraphicFramePr>
            <a:graphicFrameLocks noChangeAspect="1"/>
          </p:cNvGraphicFramePr>
          <p:nvPr/>
        </p:nvGraphicFramePr>
        <p:xfrm>
          <a:off x="2819400" y="2057400"/>
          <a:ext cx="2473325" cy="768350"/>
        </p:xfrm>
        <a:graphic>
          <a:graphicData uri="http://schemas.openxmlformats.org/presentationml/2006/ole">
            <p:oleObj spid="_x0000_s32777" name="Equation" r:id="rId12" imgW="736560" imgH="228600" progId="Equation.3">
              <p:embed/>
            </p:oleObj>
          </a:graphicData>
        </a:graphic>
      </p:graphicFrame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2362200" y="5894388"/>
          <a:ext cx="2003425" cy="811212"/>
        </p:xfrm>
        <a:graphic>
          <a:graphicData uri="http://schemas.openxmlformats.org/presentationml/2006/ole">
            <p:oleObj spid="_x0000_s32778" name="Equation" r:id="rId13" imgW="596880" imgH="241200" progId="Equation.3">
              <p:embed/>
            </p:oleObj>
          </a:graphicData>
        </a:graphic>
      </p:graphicFrame>
      <p:sp>
        <p:nvSpPr>
          <p:cNvPr id="70674" name="Rectangle 18"/>
          <p:cNvSpPr>
            <a:spLocks noChangeArrowheads="1"/>
          </p:cNvSpPr>
          <p:nvPr/>
        </p:nvSpPr>
        <p:spPr bwMode="auto">
          <a:xfrm>
            <a:off x="2166938" y="2162175"/>
            <a:ext cx="381000" cy="30480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4" grpId="0" animBg="1"/>
      <p:bldP spid="70674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3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sp>
        <p:nvSpPr>
          <p:cNvPr id="33804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33805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815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Some Practice Problems: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914400" y="1143000"/>
          <a:ext cx="1905000" cy="1008063"/>
        </p:xfrm>
        <a:graphic>
          <a:graphicData uri="http://schemas.openxmlformats.org/presentationml/2006/ole">
            <p:oleObj spid="_x0000_s33794" name="Equation" r:id="rId4" imgW="431640" imgH="228600" progId="Equation.3">
              <p:embed/>
            </p:oleObj>
          </a:graphicData>
        </a:graphic>
      </p:graphicFrame>
      <p:sp>
        <p:nvSpPr>
          <p:cNvPr id="33806" name="AutoShape 9"/>
          <p:cNvSpPr>
            <a:spLocks noChangeArrowheads="1"/>
          </p:cNvSpPr>
          <p:nvPr/>
        </p:nvSpPr>
        <p:spPr bwMode="auto">
          <a:xfrm>
            <a:off x="2895600" y="1524000"/>
            <a:ext cx="2743200" cy="1524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5791200" y="1143000"/>
          <a:ext cx="2857500" cy="1008063"/>
        </p:xfrm>
        <a:graphic>
          <a:graphicData uri="http://schemas.openxmlformats.org/presentationml/2006/ole">
            <p:oleObj spid="_x0000_s33795" name="Equation" r:id="rId5" imgW="647640" imgH="228600" progId="Equation.3">
              <p:embed/>
            </p:oleObj>
          </a:graphicData>
        </a:graphic>
      </p:graphicFrame>
      <p:pic>
        <p:nvPicPr>
          <p:cNvPr id="33807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2133600"/>
            <a:ext cx="6629400" cy="473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3505200" y="6019800"/>
          <a:ext cx="2428875" cy="596900"/>
        </p:xfrm>
        <a:graphic>
          <a:graphicData uri="http://schemas.openxmlformats.org/presentationml/2006/ole">
            <p:oleObj spid="_x0000_s33796" name="Equation" r:id="rId7" imgW="723600" imgH="177480" progId="Equation.3">
              <p:embed/>
            </p:oleObj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3733800" y="2286000"/>
          <a:ext cx="1108075" cy="596900"/>
        </p:xfrm>
        <a:graphic>
          <a:graphicData uri="http://schemas.openxmlformats.org/presentationml/2006/ole">
            <p:oleObj spid="_x0000_s33797" name="Equation" r:id="rId8" imgW="330120" imgH="177480" progId="Equation.3">
              <p:embed/>
            </p:oleObj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2687638" y="3200400"/>
          <a:ext cx="1066800" cy="596900"/>
        </p:xfrm>
        <a:graphic>
          <a:graphicData uri="http://schemas.openxmlformats.org/presentationml/2006/ole">
            <p:oleObj spid="_x0000_s33798" name="Equation" r:id="rId9" imgW="317160" imgH="177480" progId="Equation.3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2590800" y="4114800"/>
          <a:ext cx="1066800" cy="596900"/>
        </p:xfrm>
        <a:graphic>
          <a:graphicData uri="http://schemas.openxmlformats.org/presentationml/2006/ole">
            <p:oleObj spid="_x0000_s33799" name="Equation" r:id="rId10" imgW="317160" imgH="177480" progId="Equation.3">
              <p:embed/>
            </p:oleObj>
          </a:graphicData>
        </a:graphic>
      </p:graphicFrame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2468563" y="5105400"/>
          <a:ext cx="854075" cy="596900"/>
        </p:xfrm>
        <a:graphic>
          <a:graphicData uri="http://schemas.openxmlformats.org/presentationml/2006/ole">
            <p:oleObj spid="_x0000_s33800" name="Equation" r:id="rId11" imgW="253800" imgH="177480" progId="Equation.3">
              <p:embed/>
            </p:oleObj>
          </a:graphicData>
        </a:graphic>
      </p:graphicFrame>
      <p:graphicFrame>
        <p:nvGraphicFramePr>
          <p:cNvPr id="7" name="Object 9"/>
          <p:cNvGraphicFramePr>
            <a:graphicFrameLocks noChangeAspect="1"/>
          </p:cNvGraphicFramePr>
          <p:nvPr/>
        </p:nvGraphicFramePr>
        <p:xfrm>
          <a:off x="5969000" y="6019800"/>
          <a:ext cx="1109663" cy="596900"/>
        </p:xfrm>
        <a:graphic>
          <a:graphicData uri="http://schemas.openxmlformats.org/presentationml/2006/ole">
            <p:oleObj spid="_x0000_s33801" name="Equation" r:id="rId12" imgW="330120" imgH="177480" progId="Equation.3">
              <p:embed/>
            </p:oleObj>
          </a:graphicData>
        </a:graphic>
      </p:graphicFrame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2590800" y="2209800"/>
          <a:ext cx="979488" cy="682625"/>
        </p:xfrm>
        <a:graphic>
          <a:graphicData uri="http://schemas.openxmlformats.org/presentationml/2006/ole">
            <p:oleObj spid="_x0000_s33802" name="Equation" r:id="rId13" imgW="291960" imgH="203040" progId="Equation.3">
              <p:embed/>
            </p:oleObj>
          </a:graphicData>
        </a:graphic>
      </p:graphicFrame>
      <p:sp>
        <p:nvSpPr>
          <p:cNvPr id="71701" name="Rectangle 21"/>
          <p:cNvSpPr>
            <a:spLocks noChangeArrowheads="1"/>
          </p:cNvSpPr>
          <p:nvPr/>
        </p:nvSpPr>
        <p:spPr bwMode="auto">
          <a:xfrm>
            <a:off x="1828800" y="2286000"/>
            <a:ext cx="609600" cy="228600"/>
          </a:xfrm>
          <a:prstGeom prst="rect">
            <a:avLst/>
          </a:prstGeom>
          <a:solidFill>
            <a:srgbClr val="FF0000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1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1" grpId="0" animBg="1"/>
      <p:bldP spid="71701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sp>
        <p:nvSpPr>
          <p:cNvPr id="34823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34824" name="Text Box 4"/>
          <p:cNvSpPr txBox="1">
            <a:spLocks noChangeArrowheads="1"/>
          </p:cNvSpPr>
          <p:nvPr/>
        </p:nvSpPr>
        <p:spPr bwMode="auto">
          <a:xfrm>
            <a:off x="609600" y="8382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Finding the inverse of a logarithm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81000" y="1524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Rounded MT Bold" pitchFamily="34" charset="0"/>
              </a:rPr>
              <a:t>Finding the inverse of a Logarithmic function is the same for any other function… </a:t>
            </a:r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>
            <p:ph/>
          </p:nvPr>
        </p:nvGraphicFramePr>
        <p:xfrm>
          <a:off x="762000" y="3200400"/>
          <a:ext cx="3557588" cy="1255713"/>
        </p:xfrm>
        <a:graphic>
          <a:graphicData uri="http://schemas.openxmlformats.org/presentationml/2006/ole">
            <p:oleObj spid="_x0000_s34818" name="Equation" r:id="rId4" imgW="647640" imgH="228600" progId="Equation.3">
              <p:embed/>
            </p:oleObj>
          </a:graphicData>
        </a:graphic>
      </p:graphicFrame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85800" y="2851150"/>
            <a:ext cx="6324600" cy="457200"/>
            <a:chOff x="432" y="1556"/>
            <a:chExt cx="3984" cy="288"/>
          </a:xfrm>
        </p:grpSpPr>
        <p:sp>
          <p:nvSpPr>
            <p:cNvPr id="34830" name="AutoShape 9"/>
            <p:cNvSpPr>
              <a:spLocks noChangeArrowheads="1"/>
            </p:cNvSpPr>
            <p:nvPr/>
          </p:nvSpPr>
          <p:spPr bwMode="auto">
            <a:xfrm>
              <a:off x="432" y="1584"/>
              <a:ext cx="960" cy="2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/>
                <a:t>Example</a:t>
              </a:r>
            </a:p>
          </p:txBody>
        </p:sp>
        <p:sp>
          <p:nvSpPr>
            <p:cNvPr id="34831" name="Text Box 10"/>
            <p:cNvSpPr txBox="1">
              <a:spLocks noChangeArrowheads="1"/>
            </p:cNvSpPr>
            <p:nvPr/>
          </p:nvSpPr>
          <p:spPr bwMode="auto">
            <a:xfrm>
              <a:off x="1392" y="1556"/>
              <a:ext cx="30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</a:rPr>
                <a:t>Find the inverse of this function</a:t>
              </a:r>
            </a:p>
          </p:txBody>
        </p:sp>
      </p:grp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724400" y="3505200"/>
            <a:ext cx="266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CCFF"/>
                </a:solidFill>
                <a:latin typeface="Arial Rounded MT Bold" pitchFamily="34" charset="0"/>
              </a:rPr>
              <a:t>Just switch x and y, then resolve for y</a:t>
            </a:r>
          </a:p>
        </p:txBody>
      </p:sp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990600" y="4572000"/>
          <a:ext cx="2590800" cy="914400"/>
        </p:xfrm>
        <a:graphic>
          <a:graphicData uri="http://schemas.openxmlformats.org/presentationml/2006/ole">
            <p:oleObj spid="_x0000_s34819" name="Equation" r:id="rId5" imgW="647640" imgH="228600" progId="Equation.3">
              <p:embed/>
            </p:oleObj>
          </a:graphicData>
        </a:graphic>
      </p:graphicFrame>
      <p:sp>
        <p:nvSpPr>
          <p:cNvPr id="16398" name="Line 14"/>
          <p:cNvSpPr>
            <a:spLocks noChangeShapeType="1"/>
          </p:cNvSpPr>
          <p:nvPr/>
        </p:nvSpPr>
        <p:spPr bwMode="auto">
          <a:xfrm>
            <a:off x="3733800" y="5029200"/>
            <a:ext cx="1371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6399" name="Object 15"/>
          <p:cNvGraphicFramePr>
            <a:graphicFrameLocks noChangeAspect="1"/>
          </p:cNvGraphicFramePr>
          <p:nvPr/>
        </p:nvGraphicFramePr>
        <p:xfrm>
          <a:off x="5410200" y="4572000"/>
          <a:ext cx="1676400" cy="914400"/>
        </p:xfrm>
        <a:graphic>
          <a:graphicData uri="http://schemas.openxmlformats.org/presentationml/2006/ole">
            <p:oleObj spid="_x0000_s34820" name="Equation" r:id="rId6" imgW="419040" imgH="228600" progId="Equation.3">
              <p:embed/>
            </p:oleObj>
          </a:graphicData>
        </a:graphic>
      </p:graphicFrame>
      <p:graphicFrame>
        <p:nvGraphicFramePr>
          <p:cNvPr id="16400" name="Object 16"/>
          <p:cNvGraphicFramePr>
            <a:graphicFrameLocks noChangeAspect="1"/>
          </p:cNvGraphicFramePr>
          <p:nvPr/>
        </p:nvGraphicFramePr>
        <p:xfrm>
          <a:off x="5486400" y="5715000"/>
          <a:ext cx="1625600" cy="914400"/>
        </p:xfrm>
        <a:graphic>
          <a:graphicData uri="http://schemas.openxmlformats.org/presentationml/2006/ole">
            <p:oleObj spid="_x0000_s34821" name="Equation" r:id="rId7" imgW="406080" imgH="228600" progId="Equation.3">
              <p:embed/>
            </p:oleObj>
          </a:graphicData>
        </a:graphic>
      </p:graphicFrame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5943600" y="5486400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CCFF"/>
                </a:solidFill>
                <a:latin typeface="Arial Rounded MT Bold" pitchFamily="34" charset="0"/>
              </a:rPr>
              <a:t>OR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6" grpId="0"/>
      <p:bldP spid="16398" grpId="0" animBg="1"/>
      <p:bldP spid="1640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Logarithmic Functions</a:t>
            </a:r>
          </a:p>
        </p:txBody>
      </p:sp>
      <p:sp>
        <p:nvSpPr>
          <p:cNvPr id="35849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>
            <p:ph/>
          </p:nvPr>
        </p:nvGraphicFramePr>
        <p:xfrm>
          <a:off x="1676400" y="1447800"/>
          <a:ext cx="2971800" cy="723900"/>
        </p:xfrm>
        <a:graphic>
          <a:graphicData uri="http://schemas.openxmlformats.org/presentationml/2006/ole">
            <p:oleObj spid="_x0000_s35842" name="Equation" r:id="rId4" imgW="939600" imgH="228600" progId="Equation.3">
              <p:embed/>
            </p:oleObj>
          </a:graphicData>
        </a:graphic>
      </p:graphicFrame>
      <p:sp>
        <p:nvSpPr>
          <p:cNvPr id="35850" name="AutoShape 8"/>
          <p:cNvSpPr>
            <a:spLocks noChangeArrowheads="1"/>
          </p:cNvSpPr>
          <p:nvPr/>
        </p:nvSpPr>
        <p:spPr bwMode="auto">
          <a:xfrm>
            <a:off x="228600" y="882650"/>
            <a:ext cx="1524000" cy="3810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Problems</a:t>
            </a:r>
          </a:p>
        </p:txBody>
      </p:sp>
      <p:sp>
        <p:nvSpPr>
          <p:cNvPr id="35851" name="Text Box 9"/>
          <p:cNvSpPr txBox="1">
            <a:spLocks noChangeArrowheads="1"/>
          </p:cNvSpPr>
          <p:nvPr/>
        </p:nvSpPr>
        <p:spPr bwMode="auto">
          <a:xfrm>
            <a:off x="1752600" y="838200"/>
            <a:ext cx="2519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Find the inverse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4800600" y="1371600"/>
            <a:ext cx="4343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400">
                <a:solidFill>
                  <a:srgbClr val="00CCFF"/>
                </a:solidFill>
                <a:latin typeface="Arial Rounded MT Bold" pitchFamily="34" charset="0"/>
              </a:rPr>
              <a:t>Switch X and Y</a:t>
            </a:r>
          </a:p>
          <a:p>
            <a:pPr marL="342900" indent="-342900">
              <a:buFontTx/>
              <a:buAutoNum type="arabicPeriod" startAt="2"/>
            </a:pPr>
            <a:r>
              <a:rPr lang="en-US" sz="2400">
                <a:solidFill>
                  <a:srgbClr val="00CCFF"/>
                </a:solidFill>
                <a:latin typeface="Arial Rounded MT Bold" pitchFamily="34" charset="0"/>
              </a:rPr>
              <a:t>Rewrite as an exponential equation</a:t>
            </a:r>
          </a:p>
          <a:p>
            <a:pPr marL="342900" indent="-342900"/>
            <a:r>
              <a:rPr lang="en-US" sz="2400">
                <a:solidFill>
                  <a:srgbClr val="00CCFF"/>
                </a:solidFill>
                <a:latin typeface="Arial Rounded MT Bold" pitchFamily="34" charset="0"/>
              </a:rPr>
              <a:t>3.  Solve for Y</a:t>
            </a:r>
          </a:p>
        </p:txBody>
      </p:sp>
      <p:graphicFrame>
        <p:nvGraphicFramePr>
          <p:cNvPr id="17425" name="Object 17"/>
          <p:cNvGraphicFramePr>
            <a:graphicFrameLocks noChangeAspect="1"/>
          </p:cNvGraphicFramePr>
          <p:nvPr/>
        </p:nvGraphicFramePr>
        <p:xfrm>
          <a:off x="1676400" y="3200400"/>
          <a:ext cx="2905125" cy="706438"/>
        </p:xfrm>
        <a:graphic>
          <a:graphicData uri="http://schemas.openxmlformats.org/presentationml/2006/ole">
            <p:oleObj spid="_x0000_s35843" name="Equation" r:id="rId5" imgW="939600" imgH="228600" progId="Equation.3">
              <p:embed/>
            </p:oleObj>
          </a:graphicData>
        </a:graphic>
      </p:graphicFrame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4648200" y="3581400"/>
            <a:ext cx="1371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7427" name="Object 19"/>
          <p:cNvGraphicFramePr>
            <a:graphicFrameLocks noChangeAspect="1"/>
          </p:cNvGraphicFramePr>
          <p:nvPr/>
        </p:nvGraphicFramePr>
        <p:xfrm>
          <a:off x="6324600" y="3200400"/>
          <a:ext cx="2411413" cy="747713"/>
        </p:xfrm>
        <a:graphic>
          <a:graphicData uri="http://schemas.openxmlformats.org/presentationml/2006/ole">
            <p:oleObj spid="_x0000_s35844" name="Equation" r:id="rId6" imgW="736560" imgH="228600" progId="Equation.3">
              <p:embed/>
            </p:oleObj>
          </a:graphicData>
        </a:graphic>
      </p:graphicFrame>
      <p:graphicFrame>
        <p:nvGraphicFramePr>
          <p:cNvPr id="17428" name="Object 20"/>
          <p:cNvGraphicFramePr>
            <a:graphicFrameLocks noChangeAspect="1"/>
          </p:cNvGraphicFramePr>
          <p:nvPr/>
        </p:nvGraphicFramePr>
        <p:xfrm>
          <a:off x="6489700" y="4038600"/>
          <a:ext cx="2079625" cy="747713"/>
        </p:xfrm>
        <a:graphic>
          <a:graphicData uri="http://schemas.openxmlformats.org/presentationml/2006/ole">
            <p:oleObj spid="_x0000_s35845" name="Equation" r:id="rId7" imgW="634680" imgH="228600" progId="Equation.3">
              <p:embed/>
            </p:oleObj>
          </a:graphicData>
        </a:graphic>
      </p:graphicFrame>
      <p:graphicFrame>
        <p:nvGraphicFramePr>
          <p:cNvPr id="17429" name="Object 21"/>
          <p:cNvGraphicFramePr>
            <a:graphicFrameLocks noChangeAspect="1"/>
          </p:cNvGraphicFramePr>
          <p:nvPr/>
        </p:nvGraphicFramePr>
        <p:xfrm>
          <a:off x="6477000" y="4876800"/>
          <a:ext cx="2079625" cy="747713"/>
        </p:xfrm>
        <a:graphic>
          <a:graphicData uri="http://schemas.openxmlformats.org/presentationml/2006/ole">
            <p:oleObj spid="_x0000_s35846" name="Equation" r:id="rId8" imgW="634680" imgH="228600" progId="Equation.3">
              <p:embed/>
            </p:oleObj>
          </a:graphicData>
        </a:graphic>
      </p:graphicFrame>
      <p:graphicFrame>
        <p:nvGraphicFramePr>
          <p:cNvPr id="17430" name="Object 22"/>
          <p:cNvGraphicFramePr>
            <a:graphicFrameLocks noChangeAspect="1"/>
          </p:cNvGraphicFramePr>
          <p:nvPr/>
        </p:nvGraphicFramePr>
        <p:xfrm>
          <a:off x="6477000" y="5638800"/>
          <a:ext cx="2079625" cy="747713"/>
        </p:xfrm>
        <a:graphic>
          <a:graphicData uri="http://schemas.openxmlformats.org/presentationml/2006/ole">
            <p:oleObj spid="_x0000_s35847" name="Equation" r:id="rId9" imgW="634680" imgH="22860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4" grpId="0"/>
      <p:bldP spid="1742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Properties of Logarithms</a:t>
            </a:r>
          </a:p>
        </p:txBody>
      </p:sp>
      <p:sp>
        <p:nvSpPr>
          <p:cNvPr id="36871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81000" y="281940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400">
                <a:solidFill>
                  <a:srgbClr val="FF0000"/>
                </a:solidFill>
                <a:latin typeface="Arial Rounded MT Bold" pitchFamily="34" charset="0"/>
              </a:rPr>
              <a:t>There are 3 basic rules for logarithms that we will use to expand or condense a logarithmic expression:</a:t>
            </a:r>
          </a:p>
        </p:txBody>
      </p:sp>
      <p:sp>
        <p:nvSpPr>
          <p:cNvPr id="36873" name="AutoShape 6"/>
          <p:cNvSpPr>
            <a:spLocks noChangeArrowheads="1"/>
          </p:cNvSpPr>
          <p:nvPr/>
        </p:nvSpPr>
        <p:spPr bwMode="auto">
          <a:xfrm>
            <a:off x="228600" y="882650"/>
            <a:ext cx="1524000" cy="3810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Problems</a:t>
            </a:r>
          </a:p>
        </p:txBody>
      </p:sp>
      <p:sp>
        <p:nvSpPr>
          <p:cNvPr id="36874" name="Text Box 7"/>
          <p:cNvSpPr txBox="1">
            <a:spLocks noChangeArrowheads="1"/>
          </p:cNvSpPr>
          <p:nvPr/>
        </p:nvSpPr>
        <p:spPr bwMode="auto">
          <a:xfrm>
            <a:off x="1752600" y="838200"/>
            <a:ext cx="360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Expand this expression</a:t>
            </a:r>
          </a:p>
        </p:txBody>
      </p:sp>
      <p:graphicFrame>
        <p:nvGraphicFramePr>
          <p:cNvPr id="36866" name="Object 8"/>
          <p:cNvGraphicFramePr>
            <a:graphicFrameLocks noChangeAspect="1"/>
          </p:cNvGraphicFramePr>
          <p:nvPr>
            <p:ph/>
          </p:nvPr>
        </p:nvGraphicFramePr>
        <p:xfrm>
          <a:off x="1828800" y="1219200"/>
          <a:ext cx="2066925" cy="1482725"/>
        </p:xfrm>
        <a:graphic>
          <a:graphicData uri="http://schemas.openxmlformats.org/presentationml/2006/ole">
            <p:oleObj spid="_x0000_s36866" name="Equation" r:id="rId4" imgW="583920" imgH="419040" progId="Equation.3">
              <p:embed/>
            </p:oleObj>
          </a:graphicData>
        </a:graphic>
      </p:graphicFrame>
      <p:graphicFrame>
        <p:nvGraphicFramePr>
          <p:cNvPr id="8202" name="Object 10"/>
          <p:cNvGraphicFramePr>
            <a:graphicFrameLocks noChangeAspect="1"/>
          </p:cNvGraphicFramePr>
          <p:nvPr/>
        </p:nvGraphicFramePr>
        <p:xfrm>
          <a:off x="4800600" y="3810000"/>
          <a:ext cx="4267200" cy="679450"/>
        </p:xfrm>
        <a:graphic>
          <a:graphicData uri="http://schemas.openxmlformats.org/presentationml/2006/ole">
            <p:oleObj spid="_x0000_s36867" name="Equation" r:id="rId5" imgW="1434960" imgH="228600" progId="Equation.3">
              <p:embed/>
            </p:oleObj>
          </a:graphicData>
        </a:graphic>
      </p:graphicFrame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676400" y="3886200"/>
            <a:ext cx="267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Product Property</a:t>
            </a:r>
          </a:p>
        </p:txBody>
      </p:sp>
      <p:graphicFrame>
        <p:nvGraphicFramePr>
          <p:cNvPr id="8204" name="Object 12"/>
          <p:cNvGraphicFramePr>
            <a:graphicFrameLocks noChangeAspect="1"/>
          </p:cNvGraphicFramePr>
          <p:nvPr/>
        </p:nvGraphicFramePr>
        <p:xfrm>
          <a:off x="4929188" y="4468813"/>
          <a:ext cx="4191000" cy="1169987"/>
        </p:xfrm>
        <a:graphic>
          <a:graphicData uri="http://schemas.openxmlformats.org/presentationml/2006/ole">
            <p:oleObj spid="_x0000_s36868" name="Equation" r:id="rId6" imgW="1409400" imgH="393480" progId="Equation.3">
              <p:embed/>
            </p:oleObj>
          </a:graphicData>
        </a:graphic>
      </p:graphicFrame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676400" y="4865688"/>
            <a:ext cx="2773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Quotient Property</a:t>
            </a:r>
          </a:p>
        </p:txBody>
      </p:sp>
      <p:graphicFrame>
        <p:nvGraphicFramePr>
          <p:cNvPr id="8206" name="Object 14"/>
          <p:cNvGraphicFramePr>
            <a:graphicFrameLocks noChangeAspect="1"/>
          </p:cNvGraphicFramePr>
          <p:nvPr/>
        </p:nvGraphicFramePr>
        <p:xfrm>
          <a:off x="4810125" y="5791200"/>
          <a:ext cx="3097213" cy="717550"/>
        </p:xfrm>
        <a:graphic>
          <a:graphicData uri="http://schemas.openxmlformats.org/presentationml/2006/ole">
            <p:oleObj spid="_x0000_s36869" name="Equation" r:id="rId7" imgW="1041120" imgH="241200" progId="Equation.3">
              <p:embed/>
            </p:oleObj>
          </a:graphicData>
        </a:graphic>
      </p:graphicFrame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676400" y="5932488"/>
            <a:ext cx="290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Exponent Property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419600" y="1371600"/>
            <a:ext cx="403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This is the type of problem we want to be able to do.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172200" y="3962400"/>
            <a:ext cx="29718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172200" y="4724400"/>
            <a:ext cx="297180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096000" y="5867400"/>
            <a:ext cx="266700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203" grpId="0"/>
      <p:bldP spid="8205" grpId="0"/>
      <p:bldP spid="8207" grpId="0"/>
      <p:bldP spid="8208" grpId="0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3079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04800" y="990600"/>
            <a:ext cx="8458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COMPOUND INTEREST:</a:t>
            </a:r>
          </a:p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You invest $10,000 in a mutual fund that pays 6% interest per year, </a:t>
            </a:r>
            <a:r>
              <a:rPr lang="en-US" sz="2400" b="1" u="sng">
                <a:solidFill>
                  <a:srgbClr val="00FF00"/>
                </a:solidFill>
                <a:latin typeface="Arial Rounded MT Bold" pitchFamily="34" charset="0"/>
              </a:rPr>
              <a:t>compounded monthly</a:t>
            </a:r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.  How much will that investment be worth in 7 years?</a:t>
            </a:r>
            <a:endParaRPr lang="en-US" sz="2400" b="1" u="sng">
              <a:solidFill>
                <a:srgbClr val="00FF00"/>
              </a:solidFill>
              <a:latin typeface="Arial Rounded MT Bold" pitchFamily="34" charset="0"/>
            </a:endParaRP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>
            <p:ph/>
          </p:nvPr>
        </p:nvGraphicFramePr>
        <p:xfrm>
          <a:off x="533400" y="2667000"/>
          <a:ext cx="2165350" cy="935038"/>
        </p:xfrm>
        <a:graphic>
          <a:graphicData uri="http://schemas.openxmlformats.org/presentationml/2006/ole">
            <p:oleObj spid="_x0000_s3074" name="Equation" r:id="rId4" imgW="1028520" imgH="444240" progId="Equation.3">
              <p:embed/>
            </p:oleObj>
          </a:graphicData>
        </a:graphic>
      </p:graphicFrame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581400" y="2667000"/>
            <a:ext cx="502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solidFill>
                  <a:schemeClr val="bg1"/>
                </a:solidFill>
                <a:latin typeface="Arial Rounded MT Bold" pitchFamily="34" charset="0"/>
              </a:rPr>
              <a:t>This is almost the same formula.  </a:t>
            </a:r>
          </a:p>
          <a:p>
            <a:r>
              <a:rPr lang="en-US" sz="2200" b="1">
                <a:solidFill>
                  <a:schemeClr val="bg1"/>
                </a:solidFill>
                <a:latin typeface="Arial Rounded MT Bold" pitchFamily="34" charset="0"/>
              </a:rPr>
              <a:t>“n” represents how many times the interest is recalculated in a cycle.</a:t>
            </a:r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3733800" y="4038600"/>
          <a:ext cx="1522413" cy="2324100"/>
        </p:xfrm>
        <a:graphic>
          <a:graphicData uri="http://schemas.openxmlformats.org/presentationml/2006/ole">
            <p:oleObj spid="_x0000_s3075" name="Equation" r:id="rId5" imgW="723600" imgH="1104840" progId="Equation.3">
              <p:embed/>
            </p:oleObj>
          </a:graphicData>
        </a:graphic>
      </p:graphicFrame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267200" y="4495800"/>
            <a:ext cx="10668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4267200" y="4953000"/>
            <a:ext cx="10668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4267200" y="5486400"/>
            <a:ext cx="10668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267200" y="6019800"/>
            <a:ext cx="106680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533400" y="4043363"/>
          <a:ext cx="3019425" cy="909637"/>
        </p:xfrm>
        <a:graphic>
          <a:graphicData uri="http://schemas.openxmlformats.org/presentationml/2006/ole">
            <p:oleObj spid="_x0000_s3076" name="Equation" r:id="rId6" imgW="1434960" imgH="431640" progId="Equation.3">
              <p:embed/>
            </p:oleObj>
          </a:graphicData>
        </a:graphic>
      </p:graphicFrame>
      <p:graphicFrame>
        <p:nvGraphicFramePr>
          <p:cNvPr id="10254" name="Object 14"/>
          <p:cNvGraphicFramePr>
            <a:graphicFrameLocks noChangeAspect="1"/>
          </p:cNvGraphicFramePr>
          <p:nvPr/>
        </p:nvGraphicFramePr>
        <p:xfrm>
          <a:off x="898525" y="5241925"/>
          <a:ext cx="1844675" cy="482600"/>
        </p:xfrm>
        <a:graphic>
          <a:graphicData uri="http://schemas.openxmlformats.org/presentationml/2006/ole">
            <p:oleObj spid="_x0000_s3077" name="Equation" r:id="rId7" imgW="8762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7" grpId="0"/>
      <p:bldP spid="10249" grpId="0" animBg="1"/>
      <p:bldP spid="10250" grpId="0" animBg="1"/>
      <p:bldP spid="10251" grpId="0" animBg="1"/>
      <p:bldP spid="1025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6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Properties of Logarithms</a:t>
            </a:r>
          </a:p>
        </p:txBody>
      </p:sp>
      <p:sp>
        <p:nvSpPr>
          <p:cNvPr id="37897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graphicFrame>
        <p:nvGraphicFramePr>
          <p:cNvPr id="37890" name="Object 8"/>
          <p:cNvGraphicFramePr>
            <a:graphicFrameLocks noChangeAspect="1"/>
          </p:cNvGraphicFramePr>
          <p:nvPr/>
        </p:nvGraphicFramePr>
        <p:xfrm>
          <a:off x="3886200" y="762000"/>
          <a:ext cx="4267200" cy="679450"/>
        </p:xfrm>
        <a:graphic>
          <a:graphicData uri="http://schemas.openxmlformats.org/presentationml/2006/ole">
            <p:oleObj spid="_x0000_s37890" name="Equation" r:id="rId4" imgW="1434960" imgH="228600" progId="Equation.3">
              <p:embed/>
            </p:oleObj>
          </a:graphicData>
        </a:graphic>
      </p:graphicFrame>
      <p:sp>
        <p:nvSpPr>
          <p:cNvPr id="37898" name="Text Box 9"/>
          <p:cNvSpPr txBox="1">
            <a:spLocks noChangeArrowheads="1"/>
          </p:cNvSpPr>
          <p:nvPr/>
        </p:nvSpPr>
        <p:spPr bwMode="auto">
          <a:xfrm>
            <a:off x="762000" y="838200"/>
            <a:ext cx="267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Product Property</a:t>
            </a:r>
          </a:p>
        </p:txBody>
      </p:sp>
      <p:sp>
        <p:nvSpPr>
          <p:cNvPr id="19473" name="AutoShape 17"/>
          <p:cNvSpPr>
            <a:spLocks noChangeArrowheads="1"/>
          </p:cNvSpPr>
          <p:nvPr/>
        </p:nvSpPr>
        <p:spPr bwMode="auto">
          <a:xfrm>
            <a:off x="762000" y="1949450"/>
            <a:ext cx="1524000" cy="3810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Examples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2286000" y="1905000"/>
            <a:ext cx="368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Expand the expressions</a:t>
            </a:r>
          </a:p>
        </p:txBody>
      </p:sp>
      <p:graphicFrame>
        <p:nvGraphicFramePr>
          <p:cNvPr id="19475" name="Object 19"/>
          <p:cNvGraphicFramePr>
            <a:graphicFrameLocks noChangeAspect="1"/>
          </p:cNvGraphicFramePr>
          <p:nvPr/>
        </p:nvGraphicFramePr>
        <p:xfrm>
          <a:off x="1295400" y="2667000"/>
          <a:ext cx="1295400" cy="3733800"/>
        </p:xfrm>
        <a:graphic>
          <a:graphicData uri="http://schemas.openxmlformats.org/presentationml/2006/ole">
            <p:oleObj spid="_x0000_s37891" name="Equation" r:id="rId5" imgW="495000" imgH="1549080" progId="Equation.3">
              <p:embed/>
            </p:oleObj>
          </a:graphicData>
        </a:graphic>
      </p:graphicFrame>
      <p:graphicFrame>
        <p:nvGraphicFramePr>
          <p:cNvPr id="19476" name="Object 20"/>
          <p:cNvGraphicFramePr>
            <a:graphicFrameLocks noChangeAspect="1"/>
          </p:cNvGraphicFramePr>
          <p:nvPr/>
        </p:nvGraphicFramePr>
        <p:xfrm>
          <a:off x="3657600" y="2590800"/>
          <a:ext cx="2606675" cy="679450"/>
        </p:xfrm>
        <a:graphic>
          <a:graphicData uri="http://schemas.openxmlformats.org/presentationml/2006/ole">
            <p:oleObj spid="_x0000_s37892" name="Equation" r:id="rId6" imgW="876240" imgH="228600" progId="Equation.3">
              <p:embed/>
            </p:oleObj>
          </a:graphicData>
        </a:graphic>
      </p:graphicFrame>
      <p:sp>
        <p:nvSpPr>
          <p:cNvPr id="19477" name="Line 21"/>
          <p:cNvSpPr>
            <a:spLocks noChangeShapeType="1"/>
          </p:cNvSpPr>
          <p:nvPr/>
        </p:nvSpPr>
        <p:spPr bwMode="auto">
          <a:xfrm>
            <a:off x="2590800" y="28956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9478" name="Object 22"/>
          <p:cNvGraphicFramePr>
            <a:graphicFrameLocks noChangeAspect="1"/>
          </p:cNvGraphicFramePr>
          <p:nvPr/>
        </p:nvGraphicFramePr>
        <p:xfrm>
          <a:off x="3600450" y="3733800"/>
          <a:ext cx="2720975" cy="679450"/>
        </p:xfrm>
        <a:graphic>
          <a:graphicData uri="http://schemas.openxmlformats.org/presentationml/2006/ole">
            <p:oleObj spid="_x0000_s37893" name="Equation" r:id="rId7" imgW="914400" imgH="228600" progId="Equation.3">
              <p:embed/>
            </p:oleObj>
          </a:graphicData>
        </a:graphic>
      </p:graphicFrame>
      <p:sp>
        <p:nvSpPr>
          <p:cNvPr id="19479" name="Line 23"/>
          <p:cNvSpPr>
            <a:spLocks noChangeShapeType="1"/>
          </p:cNvSpPr>
          <p:nvPr/>
        </p:nvSpPr>
        <p:spPr bwMode="auto">
          <a:xfrm>
            <a:off x="2590800" y="40386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9480" name="Object 24"/>
          <p:cNvGraphicFramePr>
            <a:graphicFrameLocks noChangeAspect="1"/>
          </p:cNvGraphicFramePr>
          <p:nvPr/>
        </p:nvGraphicFramePr>
        <p:xfrm>
          <a:off x="3657600" y="4800600"/>
          <a:ext cx="2303463" cy="603250"/>
        </p:xfrm>
        <a:graphic>
          <a:graphicData uri="http://schemas.openxmlformats.org/presentationml/2006/ole">
            <p:oleObj spid="_x0000_s37894" name="Equation" r:id="rId8" imgW="774360" imgH="203040" progId="Equation.3">
              <p:embed/>
            </p:oleObj>
          </a:graphicData>
        </a:graphic>
      </p:graphicFrame>
      <p:sp>
        <p:nvSpPr>
          <p:cNvPr id="19481" name="Line 25"/>
          <p:cNvSpPr>
            <a:spLocks noChangeShapeType="1"/>
          </p:cNvSpPr>
          <p:nvPr/>
        </p:nvSpPr>
        <p:spPr bwMode="auto">
          <a:xfrm>
            <a:off x="2590800" y="51054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9482" name="Object 26"/>
          <p:cNvGraphicFramePr>
            <a:graphicFrameLocks noChangeAspect="1"/>
          </p:cNvGraphicFramePr>
          <p:nvPr/>
        </p:nvGraphicFramePr>
        <p:xfrm>
          <a:off x="3657600" y="5961063"/>
          <a:ext cx="1812925" cy="490537"/>
        </p:xfrm>
        <a:graphic>
          <a:graphicData uri="http://schemas.openxmlformats.org/presentationml/2006/ole">
            <p:oleObj spid="_x0000_s37895" name="Equation" r:id="rId9" imgW="609480" imgH="164880" progId="Equation.3">
              <p:embed/>
            </p:oleObj>
          </a:graphicData>
        </a:graphic>
      </p:graphicFrame>
      <p:sp>
        <p:nvSpPr>
          <p:cNvPr id="19483" name="Line 27"/>
          <p:cNvSpPr>
            <a:spLocks noChangeShapeType="1"/>
          </p:cNvSpPr>
          <p:nvPr/>
        </p:nvSpPr>
        <p:spPr bwMode="auto">
          <a:xfrm>
            <a:off x="2590800" y="61722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3" grpId="0" animBg="1"/>
      <p:bldP spid="19474" grpId="0"/>
      <p:bldP spid="19477" grpId="0" animBg="1"/>
      <p:bldP spid="19479" grpId="0" animBg="1"/>
      <p:bldP spid="19481" grpId="0" animBg="1"/>
      <p:bldP spid="1948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2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Properties of Logarithms</a:t>
            </a:r>
          </a:p>
        </p:txBody>
      </p:sp>
      <p:sp>
        <p:nvSpPr>
          <p:cNvPr id="38923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762000" y="1949450"/>
            <a:ext cx="1524000" cy="3810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Examples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286000" y="1905000"/>
            <a:ext cx="368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Expand the expressions</a:t>
            </a:r>
          </a:p>
        </p:txBody>
      </p:sp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1377950" y="2544763"/>
          <a:ext cx="1130300" cy="3978275"/>
        </p:xfrm>
        <a:graphic>
          <a:graphicData uri="http://schemas.openxmlformats.org/presentationml/2006/ole">
            <p:oleObj spid="_x0000_s38914" name="Equation" r:id="rId4" imgW="431640" imgH="1650960" progId="Equation.3">
              <p:embed/>
            </p:oleObj>
          </a:graphicData>
        </a:graphic>
      </p:graphicFrame>
      <p:graphicFrame>
        <p:nvGraphicFramePr>
          <p:cNvPr id="20489" name="Object 9"/>
          <p:cNvGraphicFramePr>
            <a:graphicFrameLocks noChangeAspect="1"/>
          </p:cNvGraphicFramePr>
          <p:nvPr/>
        </p:nvGraphicFramePr>
        <p:xfrm>
          <a:off x="4098925" y="2752725"/>
          <a:ext cx="2335213" cy="600075"/>
        </p:xfrm>
        <a:graphic>
          <a:graphicData uri="http://schemas.openxmlformats.org/presentationml/2006/ole">
            <p:oleObj spid="_x0000_s38915" name="Equation" r:id="rId5" imgW="888840" imgH="228600" progId="Equation.3">
              <p:embed/>
            </p:oleObj>
          </a:graphicData>
        </a:graphic>
      </p:graphicFrame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2895600" y="30480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4130675" y="3733800"/>
          <a:ext cx="2251075" cy="569913"/>
        </p:xfrm>
        <a:graphic>
          <a:graphicData uri="http://schemas.openxmlformats.org/presentationml/2006/ole">
            <p:oleObj spid="_x0000_s38916" name="Equation" r:id="rId6" imgW="901440" imgH="228600" progId="Equation.3">
              <p:embed/>
            </p:oleObj>
          </a:graphicData>
        </a:graphic>
      </p:graphicFrame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2895600" y="40386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0493" name="Object 13"/>
          <p:cNvGraphicFramePr>
            <a:graphicFrameLocks noChangeAspect="1"/>
          </p:cNvGraphicFramePr>
          <p:nvPr/>
        </p:nvGraphicFramePr>
        <p:xfrm>
          <a:off x="4108450" y="4724400"/>
          <a:ext cx="2163763" cy="523875"/>
        </p:xfrm>
        <a:graphic>
          <a:graphicData uri="http://schemas.openxmlformats.org/presentationml/2006/ole">
            <p:oleObj spid="_x0000_s38917" name="Equation" r:id="rId7" imgW="838080" imgH="203040" progId="Equation.3">
              <p:embed/>
            </p:oleObj>
          </a:graphicData>
        </a:graphic>
      </p:graphicFrame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2895600" y="50292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0495" name="Object 15"/>
          <p:cNvGraphicFramePr>
            <a:graphicFrameLocks noChangeAspect="1"/>
          </p:cNvGraphicFramePr>
          <p:nvPr/>
        </p:nvGraphicFramePr>
        <p:xfrm>
          <a:off x="4175125" y="5867400"/>
          <a:ext cx="1539875" cy="439738"/>
        </p:xfrm>
        <a:graphic>
          <a:graphicData uri="http://schemas.openxmlformats.org/presentationml/2006/ole">
            <p:oleObj spid="_x0000_s38918" name="Equation" r:id="rId8" imgW="622080" imgH="177480" progId="Equation.3">
              <p:embed/>
            </p:oleObj>
          </a:graphicData>
        </a:graphic>
      </p:graphicFrame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2895600" y="60960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8919" name="Object 17"/>
          <p:cNvGraphicFramePr>
            <a:graphicFrameLocks noChangeAspect="1"/>
          </p:cNvGraphicFramePr>
          <p:nvPr/>
        </p:nvGraphicFramePr>
        <p:xfrm>
          <a:off x="4114800" y="685800"/>
          <a:ext cx="4530725" cy="1169988"/>
        </p:xfrm>
        <a:graphic>
          <a:graphicData uri="http://schemas.openxmlformats.org/presentationml/2006/ole">
            <p:oleObj spid="_x0000_s38919" name="Equation" r:id="rId9" imgW="1523880" imgH="393480" progId="Equation.3">
              <p:embed/>
            </p:oleObj>
          </a:graphicData>
        </a:graphic>
      </p:graphicFrame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952500" y="1082675"/>
            <a:ext cx="2773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Quotient Property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34000" y="2667000"/>
            <a:ext cx="1066800" cy="685800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6691313" y="2709863"/>
          <a:ext cx="2068512" cy="666750"/>
        </p:xfrm>
        <a:graphic>
          <a:graphicData uri="http://schemas.openxmlformats.org/presentationml/2006/ole">
            <p:oleObj spid="_x0000_s38920" name="Equation" r:id="rId10" imgW="787320" imgH="253800" progId="Equation.DSMT4">
              <p:embed/>
            </p:oleObj>
          </a:graphicData>
        </a:graphic>
      </p:graphicFrame>
      <p:sp>
        <p:nvSpPr>
          <p:cNvPr id="19" name="Rectangle 18"/>
          <p:cNvSpPr/>
          <p:nvPr/>
        </p:nvSpPr>
        <p:spPr>
          <a:xfrm>
            <a:off x="4114800" y="5791200"/>
            <a:ext cx="671513" cy="685800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0" name="Object 18"/>
          <p:cNvGraphicFramePr>
            <a:graphicFrameLocks noChangeAspect="1"/>
          </p:cNvGraphicFramePr>
          <p:nvPr/>
        </p:nvGraphicFramePr>
        <p:xfrm>
          <a:off x="5984875" y="5824538"/>
          <a:ext cx="1600200" cy="500062"/>
        </p:xfrm>
        <a:graphic>
          <a:graphicData uri="http://schemas.openxmlformats.org/presentationml/2006/ole">
            <p:oleObj spid="_x0000_s38921" name="Equation" r:id="rId11" imgW="609480" imgH="1904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87" grpId="0"/>
      <p:bldP spid="20490" grpId="0" animBg="1"/>
      <p:bldP spid="20492" grpId="0" animBg="1"/>
      <p:bldP spid="20494" grpId="0" animBg="1"/>
      <p:bldP spid="20496" grpId="0" animBg="1"/>
      <p:bldP spid="17" grpId="0" animBg="1"/>
      <p:bldP spid="1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5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Properties of Logarithms</a:t>
            </a:r>
          </a:p>
        </p:txBody>
      </p:sp>
      <p:sp>
        <p:nvSpPr>
          <p:cNvPr id="39946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762000" y="1949450"/>
            <a:ext cx="1524000" cy="3810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Examples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286000" y="1905000"/>
            <a:ext cx="368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Expand the expressions</a:t>
            </a:r>
          </a:p>
        </p:txBody>
      </p:sp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1311275" y="2560638"/>
          <a:ext cx="1263650" cy="3946525"/>
        </p:xfrm>
        <a:graphic>
          <a:graphicData uri="http://schemas.openxmlformats.org/presentationml/2006/ole">
            <p:oleObj spid="_x0000_s39938" name="Equation" r:id="rId4" imgW="482400" imgH="1638000" progId="Equation.3">
              <p:embed/>
            </p:oleObj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4038600" y="2590800"/>
          <a:ext cx="1676400" cy="600075"/>
        </p:xfrm>
        <a:graphic>
          <a:graphicData uri="http://schemas.openxmlformats.org/presentationml/2006/ole">
            <p:oleObj spid="_x0000_s39939" name="Equation" r:id="rId5" imgW="495000" imgH="228600" progId="Equation.3">
              <p:embed/>
            </p:oleObj>
          </a:graphicData>
        </a:graphic>
      </p:graphicFrame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2819400" y="28956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4038600" y="3733800"/>
          <a:ext cx="1531938" cy="569913"/>
        </p:xfrm>
        <a:graphic>
          <a:graphicData uri="http://schemas.openxmlformats.org/presentationml/2006/ole">
            <p:oleObj spid="_x0000_s39940" name="Equation" r:id="rId6" imgW="507960" imgH="228600" progId="Equation.3">
              <p:embed/>
            </p:oleObj>
          </a:graphicData>
        </a:graphic>
      </p:graphicFrame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2819400" y="40386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4114800" y="4876800"/>
          <a:ext cx="1655763" cy="523875"/>
        </p:xfrm>
        <a:graphic>
          <a:graphicData uri="http://schemas.openxmlformats.org/presentationml/2006/ole">
            <p:oleObj spid="_x0000_s39941" name="Equation" r:id="rId7" imgW="507960" imgH="203040" progId="Equation.3">
              <p:embed/>
            </p:oleObj>
          </a:graphicData>
        </a:graphic>
      </p:graphicFrame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2819400" y="51816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>
          <a:off x="4114800" y="6037263"/>
          <a:ext cx="1211263" cy="439737"/>
        </p:xfrm>
        <a:graphic>
          <a:graphicData uri="http://schemas.openxmlformats.org/presentationml/2006/ole">
            <p:oleObj spid="_x0000_s39942" name="Equation" r:id="rId8" imgW="368280" imgH="177480" progId="Equation.3">
              <p:embed/>
            </p:oleObj>
          </a:graphicData>
        </a:graphic>
      </p:graphicFrame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2819400" y="6324600"/>
            <a:ext cx="914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9943" name="Object 17"/>
          <p:cNvGraphicFramePr>
            <a:graphicFrameLocks noChangeAspect="1"/>
          </p:cNvGraphicFramePr>
          <p:nvPr/>
        </p:nvGraphicFramePr>
        <p:xfrm>
          <a:off x="4876800" y="838200"/>
          <a:ext cx="3625850" cy="717550"/>
        </p:xfrm>
        <a:graphic>
          <a:graphicData uri="http://schemas.openxmlformats.org/presentationml/2006/ole">
            <p:oleObj spid="_x0000_s39943" name="Equation" r:id="rId9" imgW="1218960" imgH="241200" progId="Equation.3">
              <p:embed/>
            </p:oleObj>
          </a:graphicData>
        </a:graphic>
      </p:graphicFrame>
      <p:sp>
        <p:nvSpPr>
          <p:cNvPr id="39953" name="Text Box 18"/>
          <p:cNvSpPr txBox="1">
            <a:spLocks noChangeArrowheads="1"/>
          </p:cNvSpPr>
          <p:nvPr/>
        </p:nvSpPr>
        <p:spPr bwMode="auto">
          <a:xfrm>
            <a:off x="1600200" y="979488"/>
            <a:ext cx="290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Exponent Property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95800" y="6019800"/>
            <a:ext cx="914400" cy="457200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5715000" y="6110288"/>
          <a:ext cx="733425" cy="366712"/>
        </p:xfrm>
        <a:graphic>
          <a:graphicData uri="http://schemas.openxmlformats.org/presentationml/2006/ole">
            <p:oleObj spid="_x0000_s39944" name="Equation" r:id="rId10" imgW="27936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/>
      <p:bldP spid="21512" grpId="0" animBg="1"/>
      <p:bldP spid="21514" grpId="0" animBg="1"/>
      <p:bldP spid="21516" grpId="0" animBg="1"/>
      <p:bldP spid="21518" grpId="0" animBg="1"/>
      <p:bldP spid="1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8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Properties of Logarithms</a:t>
            </a:r>
          </a:p>
        </p:txBody>
      </p:sp>
      <p:sp>
        <p:nvSpPr>
          <p:cNvPr id="40969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40970" name="AutoShape 5"/>
          <p:cNvSpPr>
            <a:spLocks noChangeArrowheads="1"/>
          </p:cNvSpPr>
          <p:nvPr/>
        </p:nvSpPr>
        <p:spPr bwMode="auto">
          <a:xfrm>
            <a:off x="228600" y="882650"/>
            <a:ext cx="1524000" cy="3810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Problems</a:t>
            </a:r>
          </a:p>
        </p:txBody>
      </p:sp>
      <p:sp>
        <p:nvSpPr>
          <p:cNvPr id="40971" name="Text Box 6"/>
          <p:cNvSpPr txBox="1">
            <a:spLocks noChangeArrowheads="1"/>
          </p:cNvSpPr>
          <p:nvPr/>
        </p:nvSpPr>
        <p:spPr bwMode="auto">
          <a:xfrm>
            <a:off x="1752600" y="838200"/>
            <a:ext cx="4029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Expand these expressions</a:t>
            </a:r>
          </a:p>
        </p:txBody>
      </p:sp>
      <p:graphicFrame>
        <p:nvGraphicFramePr>
          <p:cNvPr id="40962" name="Object 7"/>
          <p:cNvGraphicFramePr>
            <a:graphicFrameLocks noChangeAspect="1"/>
          </p:cNvGraphicFramePr>
          <p:nvPr>
            <p:ph/>
          </p:nvPr>
        </p:nvGraphicFramePr>
        <p:xfrm>
          <a:off x="381000" y="1447800"/>
          <a:ext cx="1905000" cy="571500"/>
        </p:xfrm>
        <a:graphic>
          <a:graphicData uri="http://schemas.openxmlformats.org/presentationml/2006/ole">
            <p:oleObj spid="_x0000_s40962" name="Equation" r:id="rId4" imgW="761760" imgH="228600" progId="Equation.3">
              <p:embed/>
            </p:oleObj>
          </a:graphicData>
        </a:graphic>
      </p:graphicFrame>
      <p:graphicFrame>
        <p:nvGraphicFramePr>
          <p:cNvPr id="40963" name="Object 24"/>
          <p:cNvGraphicFramePr>
            <a:graphicFrameLocks noChangeAspect="1"/>
          </p:cNvGraphicFramePr>
          <p:nvPr/>
        </p:nvGraphicFramePr>
        <p:xfrm>
          <a:off x="365125" y="2533650"/>
          <a:ext cx="1873250" cy="984250"/>
        </p:xfrm>
        <a:graphic>
          <a:graphicData uri="http://schemas.openxmlformats.org/presentationml/2006/ole">
            <p:oleObj spid="_x0000_s40963" name="Equation" r:id="rId5" imgW="749160" imgH="393480" progId="Equation.3">
              <p:embed/>
            </p:oleObj>
          </a:graphicData>
        </a:graphic>
      </p:graphicFrame>
      <p:graphicFrame>
        <p:nvGraphicFramePr>
          <p:cNvPr id="40964" name="Object 25"/>
          <p:cNvGraphicFramePr>
            <a:graphicFrameLocks noChangeAspect="1"/>
          </p:cNvGraphicFramePr>
          <p:nvPr/>
        </p:nvGraphicFramePr>
        <p:xfrm>
          <a:off x="288925" y="3905250"/>
          <a:ext cx="2190750" cy="1047750"/>
        </p:xfrm>
        <a:graphic>
          <a:graphicData uri="http://schemas.openxmlformats.org/presentationml/2006/ole">
            <p:oleObj spid="_x0000_s40964" name="Equation" r:id="rId6" imgW="876240" imgH="419040" progId="Equation.3">
              <p:embed/>
            </p:oleObj>
          </a:graphicData>
        </a:graphic>
      </p:graphicFrame>
      <p:graphicFrame>
        <p:nvGraphicFramePr>
          <p:cNvPr id="22554" name="Object 26"/>
          <p:cNvGraphicFramePr>
            <a:graphicFrameLocks noChangeAspect="1"/>
          </p:cNvGraphicFramePr>
          <p:nvPr/>
        </p:nvGraphicFramePr>
        <p:xfrm>
          <a:off x="2908300" y="1463675"/>
          <a:ext cx="3263900" cy="630238"/>
        </p:xfrm>
        <a:graphic>
          <a:graphicData uri="http://schemas.openxmlformats.org/presentationml/2006/ole">
            <p:oleObj spid="_x0000_s40965" name="Equation" r:id="rId7" imgW="1117440" imgH="215640" progId="Equation.3">
              <p:embed/>
            </p:oleObj>
          </a:graphicData>
        </a:graphic>
      </p:graphicFrame>
      <p:graphicFrame>
        <p:nvGraphicFramePr>
          <p:cNvPr id="22555" name="Object 27"/>
          <p:cNvGraphicFramePr>
            <a:graphicFrameLocks noChangeAspect="1"/>
          </p:cNvGraphicFramePr>
          <p:nvPr/>
        </p:nvGraphicFramePr>
        <p:xfrm>
          <a:off x="2895600" y="2647950"/>
          <a:ext cx="3448050" cy="704850"/>
        </p:xfrm>
        <a:graphic>
          <a:graphicData uri="http://schemas.openxmlformats.org/presentationml/2006/ole">
            <p:oleObj spid="_x0000_s40966" name="Equation" r:id="rId8" imgW="1180800" imgH="241200" progId="Equation.3">
              <p:embed/>
            </p:oleObj>
          </a:graphicData>
        </a:graphic>
      </p:graphicFrame>
      <p:graphicFrame>
        <p:nvGraphicFramePr>
          <p:cNvPr id="22556" name="Object 28"/>
          <p:cNvGraphicFramePr>
            <a:graphicFrameLocks noChangeAspect="1"/>
          </p:cNvGraphicFramePr>
          <p:nvPr/>
        </p:nvGraphicFramePr>
        <p:xfrm>
          <a:off x="2971800" y="4114800"/>
          <a:ext cx="5302250" cy="666750"/>
        </p:xfrm>
        <a:graphic>
          <a:graphicData uri="http://schemas.openxmlformats.org/presentationml/2006/ole">
            <p:oleObj spid="_x0000_s40967" name="Equation" r:id="rId9" imgW="18158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Properties of Logarithms</a:t>
            </a:r>
          </a:p>
        </p:txBody>
      </p:sp>
      <p:sp>
        <p:nvSpPr>
          <p:cNvPr id="41993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41994" name="AutoShape 4"/>
          <p:cNvSpPr>
            <a:spLocks noChangeArrowheads="1"/>
          </p:cNvSpPr>
          <p:nvPr/>
        </p:nvSpPr>
        <p:spPr bwMode="auto">
          <a:xfrm>
            <a:off x="228600" y="882650"/>
            <a:ext cx="1524000" cy="3810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Problems</a:t>
            </a:r>
          </a:p>
        </p:txBody>
      </p:sp>
      <p:sp>
        <p:nvSpPr>
          <p:cNvPr id="41995" name="Text Box 5"/>
          <p:cNvSpPr txBox="1">
            <a:spLocks noChangeArrowheads="1"/>
          </p:cNvSpPr>
          <p:nvPr/>
        </p:nvSpPr>
        <p:spPr bwMode="auto">
          <a:xfrm>
            <a:off x="1752600" y="838200"/>
            <a:ext cx="440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Condense these expressions</a:t>
            </a:r>
          </a:p>
        </p:txBody>
      </p:sp>
      <p:graphicFrame>
        <p:nvGraphicFramePr>
          <p:cNvPr id="41986" name="Object 6"/>
          <p:cNvGraphicFramePr>
            <a:graphicFrameLocks noChangeAspect="1"/>
          </p:cNvGraphicFramePr>
          <p:nvPr>
            <p:ph/>
          </p:nvPr>
        </p:nvGraphicFramePr>
        <p:xfrm>
          <a:off x="381000" y="1557338"/>
          <a:ext cx="4191000" cy="777875"/>
        </p:xfrm>
        <a:graphic>
          <a:graphicData uri="http://schemas.openxmlformats.org/presentationml/2006/ole">
            <p:oleObj spid="_x0000_s41986" name="Equation" r:id="rId4" imgW="1231560" imgH="228600" progId="Equation.3">
              <p:embed/>
            </p:oleObj>
          </a:graphicData>
        </a:graphic>
      </p:graphicFrame>
      <p:graphicFrame>
        <p:nvGraphicFramePr>
          <p:cNvPr id="41987" name="Object 12"/>
          <p:cNvGraphicFramePr>
            <a:graphicFrameLocks noChangeAspect="1"/>
          </p:cNvGraphicFramePr>
          <p:nvPr/>
        </p:nvGraphicFramePr>
        <p:xfrm>
          <a:off x="381000" y="2786063"/>
          <a:ext cx="3622675" cy="698500"/>
        </p:xfrm>
        <a:graphic>
          <a:graphicData uri="http://schemas.openxmlformats.org/presentationml/2006/ole">
            <p:oleObj spid="_x0000_s41987" name="Equation" r:id="rId5" imgW="1054080" imgH="203040" progId="Equation.3">
              <p:embed/>
            </p:oleObj>
          </a:graphicData>
        </a:graphic>
      </p:graphicFrame>
      <p:graphicFrame>
        <p:nvGraphicFramePr>
          <p:cNvPr id="41988" name="Object 13"/>
          <p:cNvGraphicFramePr>
            <a:graphicFrameLocks noChangeAspect="1"/>
          </p:cNvGraphicFramePr>
          <p:nvPr/>
        </p:nvGraphicFramePr>
        <p:xfrm>
          <a:off x="344488" y="4114800"/>
          <a:ext cx="6589712" cy="785813"/>
        </p:xfrm>
        <a:graphic>
          <a:graphicData uri="http://schemas.openxmlformats.org/presentationml/2006/ole">
            <p:oleObj spid="_x0000_s41988" name="Equation" r:id="rId6" imgW="1917360" imgH="228600" progId="Equation.3">
              <p:embed/>
            </p:oleObj>
          </a:graphicData>
        </a:graphic>
      </p:graphicFrame>
      <p:graphicFrame>
        <p:nvGraphicFramePr>
          <p:cNvPr id="23566" name="Object 14"/>
          <p:cNvGraphicFramePr>
            <a:graphicFrameLocks noChangeAspect="1"/>
          </p:cNvGraphicFramePr>
          <p:nvPr/>
        </p:nvGraphicFramePr>
        <p:xfrm>
          <a:off x="4724400" y="1524000"/>
          <a:ext cx="2246313" cy="822325"/>
        </p:xfrm>
        <a:graphic>
          <a:graphicData uri="http://schemas.openxmlformats.org/presentationml/2006/ole">
            <p:oleObj spid="_x0000_s41989" name="Equation" r:id="rId7" imgW="660240" imgH="241200" progId="Equation.3">
              <p:embed/>
            </p:oleObj>
          </a:graphicData>
        </a:graphic>
      </p:graphicFrame>
      <p:graphicFrame>
        <p:nvGraphicFramePr>
          <p:cNvPr id="23567" name="Object 15"/>
          <p:cNvGraphicFramePr>
            <a:graphicFrameLocks noChangeAspect="1"/>
          </p:cNvGraphicFramePr>
          <p:nvPr/>
        </p:nvGraphicFramePr>
        <p:xfrm>
          <a:off x="4492625" y="2320925"/>
          <a:ext cx="1641475" cy="1514475"/>
        </p:xfrm>
        <a:graphic>
          <a:graphicData uri="http://schemas.openxmlformats.org/presentationml/2006/ole">
            <p:oleObj spid="_x0000_s41990" name="Equation" r:id="rId8" imgW="482400" imgH="444240" progId="Equation.DSMT4">
              <p:embed/>
            </p:oleObj>
          </a:graphicData>
        </a:graphic>
      </p:graphicFrame>
      <p:graphicFrame>
        <p:nvGraphicFramePr>
          <p:cNvPr id="23568" name="Object 16"/>
          <p:cNvGraphicFramePr>
            <a:graphicFrameLocks noChangeAspect="1"/>
          </p:cNvGraphicFramePr>
          <p:nvPr/>
        </p:nvGraphicFramePr>
        <p:xfrm>
          <a:off x="5943600" y="4897438"/>
          <a:ext cx="2592388" cy="1427162"/>
        </p:xfrm>
        <a:graphic>
          <a:graphicData uri="http://schemas.openxmlformats.org/presentationml/2006/ole">
            <p:oleObj spid="_x0000_s41991" name="Equation" r:id="rId9" imgW="76176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Properties of Logarithms</a:t>
            </a:r>
          </a:p>
        </p:txBody>
      </p:sp>
      <p:sp>
        <p:nvSpPr>
          <p:cNvPr id="43017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43018" name="Text Box 5"/>
          <p:cNvSpPr txBox="1">
            <a:spLocks noChangeArrowheads="1"/>
          </p:cNvSpPr>
          <p:nvPr/>
        </p:nvSpPr>
        <p:spPr bwMode="auto">
          <a:xfrm>
            <a:off x="762000" y="762000"/>
            <a:ext cx="4360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Comic Sans MS" pitchFamily="66" charset="0"/>
              </a:rPr>
              <a:t>The change of base formula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381000" y="1600200"/>
            <a:ext cx="5410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In order to evaluate a logarithm with a base that is not 10 or e…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381000" y="2514600"/>
            <a:ext cx="5105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(In other words, you can’t just type it in your calculator, but you want a numeric answer)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304800" y="3581400"/>
            <a:ext cx="533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You can evaluate it using the CHANGE OF BASE formula</a:t>
            </a:r>
          </a:p>
        </p:txBody>
      </p:sp>
      <p:graphicFrame>
        <p:nvGraphicFramePr>
          <p:cNvPr id="24592" name="Object 16"/>
          <p:cNvGraphicFramePr>
            <a:graphicFrameLocks noChangeAspect="1"/>
          </p:cNvGraphicFramePr>
          <p:nvPr>
            <p:ph/>
          </p:nvPr>
        </p:nvGraphicFramePr>
        <p:xfrm>
          <a:off x="5638800" y="1447800"/>
          <a:ext cx="3124200" cy="800100"/>
        </p:xfrm>
        <a:graphic>
          <a:graphicData uri="http://schemas.openxmlformats.org/presentationml/2006/ole">
            <p:oleObj spid="_x0000_s43010" name="Equation" r:id="rId4" imgW="609480" imgH="228600" progId="Equation.DSMT4">
              <p:embed/>
            </p:oleObj>
          </a:graphicData>
        </a:graphic>
      </p:graphicFrame>
      <p:graphicFrame>
        <p:nvGraphicFramePr>
          <p:cNvPr id="24593" name="Object 17"/>
          <p:cNvGraphicFramePr>
            <a:graphicFrameLocks noChangeAspect="1"/>
          </p:cNvGraphicFramePr>
          <p:nvPr/>
        </p:nvGraphicFramePr>
        <p:xfrm>
          <a:off x="838200" y="4572000"/>
          <a:ext cx="3394075" cy="1423988"/>
        </p:xfrm>
        <a:graphic>
          <a:graphicData uri="http://schemas.openxmlformats.org/presentationml/2006/ole">
            <p:oleObj spid="_x0000_s43011" name="Equation" r:id="rId5" imgW="1028520" imgH="431640" progId="Equation.DSMT4">
              <p:embed/>
            </p:oleObj>
          </a:graphicData>
        </a:graphic>
      </p:graphicFrame>
      <p:graphicFrame>
        <p:nvGraphicFramePr>
          <p:cNvPr id="24594" name="Object 18"/>
          <p:cNvGraphicFramePr>
            <a:graphicFrameLocks noChangeAspect="1"/>
          </p:cNvGraphicFramePr>
          <p:nvPr/>
        </p:nvGraphicFramePr>
        <p:xfrm>
          <a:off x="5638800" y="2743200"/>
          <a:ext cx="1370013" cy="1371600"/>
        </p:xfrm>
        <a:graphic>
          <a:graphicData uri="http://schemas.openxmlformats.org/presentationml/2006/ole">
            <p:oleObj spid="_x0000_s43012" name="Equation" r:id="rId6" imgW="431640" imgH="431640" progId="Equation.DSMT4">
              <p:embed/>
            </p:oleObj>
          </a:graphicData>
        </a:graphic>
      </p:graphicFrame>
      <p:graphicFrame>
        <p:nvGraphicFramePr>
          <p:cNvPr id="24597" name="Object 21"/>
          <p:cNvGraphicFramePr>
            <a:graphicFrameLocks noChangeAspect="1"/>
          </p:cNvGraphicFramePr>
          <p:nvPr/>
        </p:nvGraphicFramePr>
        <p:xfrm>
          <a:off x="5599113" y="4343400"/>
          <a:ext cx="1450975" cy="1371600"/>
        </p:xfrm>
        <a:graphic>
          <a:graphicData uri="http://schemas.openxmlformats.org/presentationml/2006/ole">
            <p:oleObj spid="_x0000_s43013" name="Equation" r:id="rId7" imgW="457200" imgH="431640" progId="Equation.DSMT4">
              <p:embed/>
            </p:oleObj>
          </a:graphicData>
        </a:graphic>
      </p:graphicFrame>
      <p:graphicFrame>
        <p:nvGraphicFramePr>
          <p:cNvPr id="24598" name="Object 22"/>
          <p:cNvGraphicFramePr>
            <a:graphicFrameLocks noChangeAspect="1"/>
          </p:cNvGraphicFramePr>
          <p:nvPr/>
        </p:nvGraphicFramePr>
        <p:xfrm>
          <a:off x="7334250" y="4343400"/>
          <a:ext cx="1330325" cy="1371600"/>
        </p:xfrm>
        <a:graphic>
          <a:graphicData uri="http://schemas.openxmlformats.org/presentationml/2006/ole">
            <p:oleObj spid="_x0000_s43014" name="Equation" r:id="rId8" imgW="419040" imgH="431640" progId="Equation.DSMT4">
              <p:embed/>
            </p:oleObj>
          </a:graphicData>
        </a:graphic>
      </p:graphicFrame>
      <p:graphicFrame>
        <p:nvGraphicFramePr>
          <p:cNvPr id="24599" name="Object 23"/>
          <p:cNvGraphicFramePr>
            <a:graphicFrameLocks noChangeAspect="1"/>
          </p:cNvGraphicFramePr>
          <p:nvPr/>
        </p:nvGraphicFramePr>
        <p:xfrm>
          <a:off x="5783263" y="6292850"/>
          <a:ext cx="1531937" cy="565150"/>
        </p:xfrm>
        <a:graphic>
          <a:graphicData uri="http://schemas.openxmlformats.org/presentationml/2006/ole">
            <p:oleObj spid="_x0000_s43015" name="Equation" r:id="rId9" imgW="482400" imgH="177480" progId="Equation.DSMT4">
              <p:embed/>
            </p:oleObj>
          </a:graphicData>
        </a:graphic>
      </p:graphicFrame>
      <p:sp>
        <p:nvSpPr>
          <p:cNvPr id="43022" name="TextBox 13"/>
          <p:cNvSpPr txBox="1">
            <a:spLocks noChangeArrowheads="1"/>
          </p:cNvSpPr>
          <p:nvPr/>
        </p:nvSpPr>
        <p:spPr bwMode="auto">
          <a:xfrm rot="1219152">
            <a:off x="7567613" y="1033463"/>
            <a:ext cx="1335087" cy="276225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FF00"/>
                </a:solidFill>
                <a:hlinkClick r:id="" action="ppaction://noaction"/>
              </a:rPr>
              <a:t>Table estimate?</a:t>
            </a:r>
            <a:endParaRPr lang="en-US" sz="1200" b="1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9" grpId="0"/>
      <p:bldP spid="24590" grpId="0"/>
      <p:bldP spid="2459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latin typeface="Arial Rounded MT Bold" pitchFamily="34" charset="0"/>
              </a:rPr>
              <a:t>Properties of Logarithms</a:t>
            </a:r>
          </a:p>
        </p:txBody>
      </p:sp>
      <p:sp>
        <p:nvSpPr>
          <p:cNvPr id="44042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44043" name="Text Box 5"/>
          <p:cNvSpPr txBox="1">
            <a:spLocks noChangeArrowheads="1"/>
          </p:cNvSpPr>
          <p:nvPr/>
        </p:nvSpPr>
        <p:spPr bwMode="auto">
          <a:xfrm>
            <a:off x="609600" y="990600"/>
            <a:ext cx="4360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The change of base formula</a:t>
            </a:r>
          </a:p>
        </p:txBody>
      </p:sp>
      <p:graphicFrame>
        <p:nvGraphicFramePr>
          <p:cNvPr id="24593" name="Object 17"/>
          <p:cNvGraphicFramePr>
            <a:graphicFrameLocks noChangeAspect="1"/>
          </p:cNvGraphicFramePr>
          <p:nvPr/>
        </p:nvGraphicFramePr>
        <p:xfrm>
          <a:off x="5029200" y="762000"/>
          <a:ext cx="2543175" cy="1066800"/>
        </p:xfrm>
        <a:graphic>
          <a:graphicData uri="http://schemas.openxmlformats.org/presentationml/2006/ole">
            <p:oleObj spid="_x0000_s44034" name="Equation" r:id="rId4" imgW="1028520" imgH="431640" progId="Equation.DSMT4">
              <p:embed/>
            </p:oleObj>
          </a:graphicData>
        </a:graphic>
      </p:graphicFrame>
      <p:pic>
        <p:nvPicPr>
          <p:cNvPr id="4404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1905000"/>
            <a:ext cx="7848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Object 18"/>
          <p:cNvGraphicFramePr>
            <a:graphicFrameLocks noChangeAspect="1"/>
          </p:cNvGraphicFramePr>
          <p:nvPr/>
        </p:nvGraphicFramePr>
        <p:xfrm>
          <a:off x="2971800" y="2514600"/>
          <a:ext cx="1601788" cy="1068388"/>
        </p:xfrm>
        <a:graphic>
          <a:graphicData uri="http://schemas.openxmlformats.org/presentationml/2006/ole">
            <p:oleObj spid="_x0000_s44035" name="Equation" r:id="rId6" imgW="647640" imgH="431640" progId="Equation.DSMT4">
              <p:embed/>
            </p:oleObj>
          </a:graphicData>
        </a:graphic>
      </p:graphicFrame>
      <p:graphicFrame>
        <p:nvGraphicFramePr>
          <p:cNvPr id="20" name="Object 13"/>
          <p:cNvGraphicFramePr>
            <a:graphicFrameLocks noChangeAspect="1"/>
          </p:cNvGraphicFramePr>
          <p:nvPr/>
        </p:nvGraphicFramePr>
        <p:xfrm>
          <a:off x="4819650" y="2760663"/>
          <a:ext cx="1443038" cy="439737"/>
        </p:xfrm>
        <a:graphic>
          <a:graphicData uri="http://schemas.openxmlformats.org/presentationml/2006/ole">
            <p:oleObj spid="_x0000_s44036" name="Equation" r:id="rId7" imgW="583920" imgH="177480" progId="Equation.DSMT4">
              <p:embed/>
            </p:oleObj>
          </a:graphicData>
        </a:graphic>
      </p:graphicFrame>
      <p:graphicFrame>
        <p:nvGraphicFramePr>
          <p:cNvPr id="21" name="Object 14"/>
          <p:cNvGraphicFramePr>
            <a:graphicFrameLocks noChangeAspect="1"/>
          </p:cNvGraphicFramePr>
          <p:nvPr/>
        </p:nvGraphicFramePr>
        <p:xfrm>
          <a:off x="3041650" y="3935413"/>
          <a:ext cx="1790700" cy="1068387"/>
        </p:xfrm>
        <a:graphic>
          <a:graphicData uri="http://schemas.openxmlformats.org/presentationml/2006/ole">
            <p:oleObj spid="_x0000_s44037" name="Equation" r:id="rId8" imgW="723600" imgH="431640" progId="Equation.DSMT4">
              <p:embed/>
            </p:oleObj>
          </a:graphicData>
        </a:graphic>
      </p:graphicFrame>
      <p:graphicFrame>
        <p:nvGraphicFramePr>
          <p:cNvPr id="23" name="Object 16"/>
          <p:cNvGraphicFramePr>
            <a:graphicFrameLocks noChangeAspect="1"/>
          </p:cNvGraphicFramePr>
          <p:nvPr/>
        </p:nvGraphicFramePr>
        <p:xfrm>
          <a:off x="4957763" y="4191000"/>
          <a:ext cx="1443037" cy="439738"/>
        </p:xfrm>
        <a:graphic>
          <a:graphicData uri="http://schemas.openxmlformats.org/presentationml/2006/ole">
            <p:oleObj spid="_x0000_s44038" name="Equation" r:id="rId9" imgW="583920" imgH="177480" progId="Equation.DSMT4">
              <p:embed/>
            </p:oleObj>
          </a:graphicData>
        </a:graphic>
      </p:graphicFrame>
      <p:graphicFrame>
        <p:nvGraphicFramePr>
          <p:cNvPr id="24" name="Object 7"/>
          <p:cNvGraphicFramePr>
            <a:graphicFrameLocks noChangeAspect="1"/>
          </p:cNvGraphicFramePr>
          <p:nvPr/>
        </p:nvGraphicFramePr>
        <p:xfrm>
          <a:off x="3489325" y="5410200"/>
          <a:ext cx="2073275" cy="1068388"/>
        </p:xfrm>
        <a:graphic>
          <a:graphicData uri="http://schemas.openxmlformats.org/presentationml/2006/ole">
            <p:oleObj spid="_x0000_s44039" name="Equation" r:id="rId10" imgW="838080" imgH="431640" progId="Equation.DSMT4">
              <p:embed/>
            </p:oleObj>
          </a:graphicData>
        </a:graphic>
      </p:graphicFrame>
      <p:graphicFrame>
        <p:nvGraphicFramePr>
          <p:cNvPr id="26" name="Object 19"/>
          <p:cNvGraphicFramePr>
            <a:graphicFrameLocks noChangeAspect="1"/>
          </p:cNvGraphicFramePr>
          <p:nvPr/>
        </p:nvGraphicFramePr>
        <p:xfrm>
          <a:off x="5719763" y="5638800"/>
          <a:ext cx="1443037" cy="439738"/>
        </p:xfrm>
        <a:graphic>
          <a:graphicData uri="http://schemas.openxmlformats.org/presentationml/2006/ole">
            <p:oleObj spid="_x0000_s44040" name="Equation" r:id="rId11" imgW="5839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5" name="AutoShape 3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CC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          Solving Exponential and </a:t>
            </a:r>
            <a:r>
              <a:rPr lang="en-US" sz="2200" b="1">
                <a:latin typeface="Arial Rounded MT Bold" pitchFamily="34" charset="0"/>
              </a:rPr>
              <a:t>Logarithmic</a:t>
            </a:r>
            <a:r>
              <a:rPr lang="en-US" sz="2400" b="1">
                <a:latin typeface="Arial Rounded MT Bold" pitchFamily="34" charset="0"/>
              </a:rPr>
              <a:t> Functions</a:t>
            </a:r>
          </a:p>
        </p:txBody>
      </p:sp>
      <p:sp>
        <p:nvSpPr>
          <p:cNvPr id="45066" name="Text Box 4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graphicFrame>
        <p:nvGraphicFramePr>
          <p:cNvPr id="45058" name="Object 5"/>
          <p:cNvGraphicFramePr>
            <a:graphicFrameLocks noChangeAspect="1"/>
          </p:cNvGraphicFramePr>
          <p:nvPr/>
        </p:nvGraphicFramePr>
        <p:xfrm>
          <a:off x="1090613" y="1909763"/>
          <a:ext cx="1774825" cy="603250"/>
        </p:xfrm>
        <a:graphic>
          <a:graphicData uri="http://schemas.openxmlformats.org/presentationml/2006/ole">
            <p:oleObj spid="_x0000_s45058" name="Equation" r:id="rId4" imgW="596880" imgH="203040" progId="Equation.DSMT4">
              <p:embed/>
            </p:oleObj>
          </a:graphicData>
        </a:graphic>
      </p:graphicFrame>
      <p:sp>
        <p:nvSpPr>
          <p:cNvPr id="45067" name="Text Box 6"/>
          <p:cNvSpPr txBox="1">
            <a:spLocks noChangeArrowheads="1"/>
          </p:cNvSpPr>
          <p:nvPr/>
        </p:nvSpPr>
        <p:spPr bwMode="auto">
          <a:xfrm>
            <a:off x="1036638" y="1528763"/>
            <a:ext cx="1858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Solve for X.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495800" y="1604963"/>
            <a:ext cx="464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C00FF"/>
                </a:solidFill>
              </a:rPr>
              <a:t>Since the two sides are equal, we can take the log of both.</a:t>
            </a:r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444500" y="2709863"/>
          <a:ext cx="3021013" cy="679450"/>
        </p:xfrm>
        <a:graphic>
          <a:graphicData uri="http://schemas.openxmlformats.org/presentationml/2006/ole">
            <p:oleObj spid="_x0000_s45059" name="Equation" r:id="rId5" imgW="1015920" imgH="228600" progId="Equation.DSMT4">
              <p:embed/>
            </p:oleObj>
          </a:graphicData>
        </a:graphic>
      </p:graphicFrame>
      <p:graphicFrame>
        <p:nvGraphicFramePr>
          <p:cNvPr id="9225" name="Object 9"/>
          <p:cNvGraphicFramePr>
            <a:graphicFrameLocks noChangeAspect="1"/>
          </p:cNvGraphicFramePr>
          <p:nvPr/>
        </p:nvGraphicFramePr>
        <p:xfrm>
          <a:off x="339725" y="3514725"/>
          <a:ext cx="3927475" cy="604838"/>
        </p:xfrm>
        <a:graphic>
          <a:graphicData uri="http://schemas.openxmlformats.org/presentationml/2006/ole">
            <p:oleObj spid="_x0000_s45060" name="Equation" r:id="rId6" imgW="1320480" imgH="203040" progId="Equation.DSMT4">
              <p:embed/>
            </p:oleObj>
          </a:graphicData>
        </a:graphic>
      </p:graphicFrame>
      <p:graphicFrame>
        <p:nvGraphicFramePr>
          <p:cNvPr id="9226" name="Object 10"/>
          <p:cNvGraphicFramePr>
            <a:graphicFrameLocks noChangeAspect="1"/>
          </p:cNvGraphicFramePr>
          <p:nvPr/>
        </p:nvGraphicFramePr>
        <p:xfrm>
          <a:off x="152400" y="4200525"/>
          <a:ext cx="4305300" cy="604838"/>
        </p:xfrm>
        <a:graphic>
          <a:graphicData uri="http://schemas.openxmlformats.org/presentationml/2006/ole">
            <p:oleObj spid="_x0000_s45061" name="Equation" r:id="rId7" imgW="1447560" imgH="203040" progId="Equation.DSMT4">
              <p:embed/>
            </p:oleObj>
          </a:graphicData>
        </a:graphic>
      </p:graphicFrame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530225" y="4919663"/>
          <a:ext cx="3965575" cy="528637"/>
        </p:xfrm>
        <a:graphic>
          <a:graphicData uri="http://schemas.openxmlformats.org/presentationml/2006/ole">
            <p:oleObj spid="_x0000_s45062" name="Equation" r:id="rId8" imgW="1333440" imgH="177480" progId="Equation.DSMT4">
              <p:embed/>
            </p:oleObj>
          </a:graphicData>
        </a:graphic>
      </p:graphicFrame>
      <p:graphicFrame>
        <p:nvGraphicFramePr>
          <p:cNvPr id="9228" name="Object 12"/>
          <p:cNvGraphicFramePr>
            <a:graphicFrameLocks noChangeAspect="1"/>
          </p:cNvGraphicFramePr>
          <p:nvPr/>
        </p:nvGraphicFramePr>
        <p:xfrm>
          <a:off x="762000" y="5567363"/>
          <a:ext cx="2341563" cy="528637"/>
        </p:xfrm>
        <a:graphic>
          <a:graphicData uri="http://schemas.openxmlformats.org/presentationml/2006/ole">
            <p:oleObj spid="_x0000_s45063" name="Equation" r:id="rId9" imgW="787320" imgH="177480" progId="Equation.DSMT4">
              <p:embed/>
            </p:oleObj>
          </a:graphicData>
        </a:graphic>
      </p:graphicFrame>
      <p:graphicFrame>
        <p:nvGraphicFramePr>
          <p:cNvPr id="9229" name="Object 13"/>
          <p:cNvGraphicFramePr>
            <a:graphicFrameLocks noChangeAspect="1"/>
          </p:cNvGraphicFramePr>
          <p:nvPr/>
        </p:nvGraphicFramePr>
        <p:xfrm>
          <a:off x="1524000" y="6253163"/>
          <a:ext cx="982663" cy="528637"/>
        </p:xfrm>
        <a:graphic>
          <a:graphicData uri="http://schemas.openxmlformats.org/presentationml/2006/ole">
            <p:oleObj spid="_x0000_s45064" name="Equation" r:id="rId10" imgW="330120" imgH="177480" progId="Equation.DSMT4">
              <p:embed/>
            </p:oleObj>
          </a:graphicData>
        </a:graphic>
      </p:graphicFrame>
      <p:sp>
        <p:nvSpPr>
          <p:cNvPr id="45069" name="AutoShape 14"/>
          <p:cNvSpPr>
            <a:spLocks noChangeArrowheads="1"/>
          </p:cNvSpPr>
          <p:nvPr/>
        </p:nvSpPr>
        <p:spPr bwMode="auto">
          <a:xfrm>
            <a:off x="1066800" y="838200"/>
            <a:ext cx="1752600" cy="3365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Example 1A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8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CC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          Solving Exponential and </a:t>
            </a:r>
            <a:r>
              <a:rPr lang="en-US" sz="2200" b="1">
                <a:latin typeface="Arial Rounded MT Bold" pitchFamily="34" charset="0"/>
              </a:rPr>
              <a:t>Logarithmic</a:t>
            </a:r>
            <a:r>
              <a:rPr lang="en-US" sz="2400" b="1">
                <a:latin typeface="Arial Rounded MT Bold" pitchFamily="34" charset="0"/>
              </a:rPr>
              <a:t> Functions</a:t>
            </a:r>
          </a:p>
        </p:txBody>
      </p:sp>
      <p:sp>
        <p:nvSpPr>
          <p:cNvPr id="46089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graphicFrame>
        <p:nvGraphicFramePr>
          <p:cNvPr id="46082" name="Object 4"/>
          <p:cNvGraphicFramePr>
            <a:graphicFrameLocks noChangeAspect="1"/>
          </p:cNvGraphicFramePr>
          <p:nvPr/>
        </p:nvGraphicFramePr>
        <p:xfrm>
          <a:off x="1090613" y="1757363"/>
          <a:ext cx="1774825" cy="603250"/>
        </p:xfrm>
        <a:graphic>
          <a:graphicData uri="http://schemas.openxmlformats.org/presentationml/2006/ole">
            <p:oleObj spid="_x0000_s46082" name="Equation" r:id="rId4" imgW="596880" imgH="203040" progId="Equation.DSMT4">
              <p:embed/>
            </p:oleObj>
          </a:graphicData>
        </a:graphic>
      </p:graphicFrame>
      <p:sp>
        <p:nvSpPr>
          <p:cNvPr id="46090" name="Text Box 5"/>
          <p:cNvSpPr txBox="1">
            <a:spLocks noChangeArrowheads="1"/>
          </p:cNvSpPr>
          <p:nvPr/>
        </p:nvSpPr>
        <p:spPr bwMode="auto">
          <a:xfrm>
            <a:off x="1036638" y="1376363"/>
            <a:ext cx="1858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Solve for X.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495800" y="2443163"/>
            <a:ext cx="464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C00FF"/>
                </a:solidFill>
              </a:rPr>
              <a:t>Since 8 and 4 are both powers of 2…</a:t>
            </a:r>
          </a:p>
        </p:txBody>
      </p:sp>
      <p:graphicFrame>
        <p:nvGraphicFramePr>
          <p:cNvPr id="46083" name="Object 7"/>
          <p:cNvGraphicFramePr>
            <a:graphicFrameLocks noChangeAspect="1"/>
          </p:cNvGraphicFramePr>
          <p:nvPr/>
        </p:nvGraphicFramePr>
        <p:xfrm>
          <a:off x="444500" y="2557463"/>
          <a:ext cx="3021013" cy="679450"/>
        </p:xfrm>
        <a:graphic>
          <a:graphicData uri="http://schemas.openxmlformats.org/presentationml/2006/ole">
            <p:oleObj spid="_x0000_s46083" name="Equation" r:id="rId5" imgW="1015920" imgH="228600" progId="Equation.DSMT4">
              <p:embed/>
            </p:oleObj>
          </a:graphicData>
        </a:graphic>
      </p:graphicFrame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495800" y="3357563"/>
            <a:ext cx="464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C00FF"/>
                </a:solidFill>
              </a:rPr>
              <a:t>We can solve this without the calculator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4495800" y="4271963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C00FF"/>
                </a:solidFill>
              </a:rPr>
              <a:t>Rewrite both as a power of 2</a:t>
            </a:r>
          </a:p>
        </p:txBody>
      </p:sp>
      <p:graphicFrame>
        <p:nvGraphicFramePr>
          <p:cNvPr id="25615" name="Object 15"/>
          <p:cNvGraphicFramePr>
            <a:graphicFrameLocks noChangeAspect="1"/>
          </p:cNvGraphicFramePr>
          <p:nvPr/>
        </p:nvGraphicFramePr>
        <p:xfrm>
          <a:off x="4763" y="4119563"/>
          <a:ext cx="3927475" cy="679450"/>
        </p:xfrm>
        <a:graphic>
          <a:graphicData uri="http://schemas.openxmlformats.org/presentationml/2006/ole">
            <p:oleObj spid="_x0000_s46084" name="Equation" r:id="rId6" imgW="1320480" imgH="228600" progId="Equation.DSMT4">
              <p:embed/>
            </p:oleObj>
          </a:graphicData>
        </a:graphic>
      </p:graphicFrame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4495800" y="4881563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C00FF"/>
                </a:solidFill>
              </a:rPr>
              <a:t>Simplify</a:t>
            </a:r>
          </a:p>
        </p:txBody>
      </p:sp>
      <p:graphicFrame>
        <p:nvGraphicFramePr>
          <p:cNvPr id="25617" name="Object 17"/>
          <p:cNvGraphicFramePr>
            <a:graphicFrameLocks noChangeAspect="1"/>
          </p:cNvGraphicFramePr>
          <p:nvPr/>
        </p:nvGraphicFramePr>
        <p:xfrm>
          <a:off x="457200" y="4729163"/>
          <a:ext cx="3248025" cy="679450"/>
        </p:xfrm>
        <a:graphic>
          <a:graphicData uri="http://schemas.openxmlformats.org/presentationml/2006/ole">
            <p:oleObj spid="_x0000_s46085" name="Equation" r:id="rId7" imgW="1091880" imgH="228600" progId="Equation.DSMT4">
              <p:embed/>
            </p:oleObj>
          </a:graphicData>
        </a:graphic>
      </p:graphicFrame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4495800" y="5491163"/>
            <a:ext cx="464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C00FF"/>
                </a:solidFill>
              </a:rPr>
              <a:t>If they are equal, the exponents must be equal!</a:t>
            </a:r>
          </a:p>
        </p:txBody>
      </p:sp>
      <p:graphicFrame>
        <p:nvGraphicFramePr>
          <p:cNvPr id="25620" name="Object 20"/>
          <p:cNvGraphicFramePr>
            <a:graphicFrameLocks noChangeAspect="1"/>
          </p:cNvGraphicFramePr>
          <p:nvPr/>
        </p:nvGraphicFramePr>
        <p:xfrm>
          <a:off x="1219200" y="5641975"/>
          <a:ext cx="2078038" cy="528638"/>
        </p:xfrm>
        <a:graphic>
          <a:graphicData uri="http://schemas.openxmlformats.org/presentationml/2006/ole">
            <p:oleObj spid="_x0000_s46086" name="Equation" r:id="rId8" imgW="698400" imgH="177480" progId="Equation.DSMT4">
              <p:embed/>
            </p:oleObj>
          </a:graphicData>
        </a:graphic>
      </p:graphicFrame>
      <p:graphicFrame>
        <p:nvGraphicFramePr>
          <p:cNvPr id="25621" name="Object 21"/>
          <p:cNvGraphicFramePr>
            <a:graphicFrameLocks noChangeAspect="1"/>
          </p:cNvGraphicFramePr>
          <p:nvPr/>
        </p:nvGraphicFramePr>
        <p:xfrm>
          <a:off x="1447800" y="6253163"/>
          <a:ext cx="982663" cy="528637"/>
        </p:xfrm>
        <a:graphic>
          <a:graphicData uri="http://schemas.openxmlformats.org/presentationml/2006/ole">
            <p:oleObj spid="_x0000_s46087" name="Equation" r:id="rId9" imgW="330120" imgH="177480" progId="Equation.DSMT4">
              <p:embed/>
            </p:oleObj>
          </a:graphicData>
        </a:graphic>
      </p:graphicFrame>
      <p:sp>
        <p:nvSpPr>
          <p:cNvPr id="46096" name="AutoShape 22"/>
          <p:cNvSpPr>
            <a:spLocks noChangeArrowheads="1"/>
          </p:cNvSpPr>
          <p:nvPr/>
        </p:nvSpPr>
        <p:spPr bwMode="auto">
          <a:xfrm>
            <a:off x="1066800" y="838200"/>
            <a:ext cx="1752600" cy="3365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Example 1B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13" grpId="0"/>
      <p:bldP spid="25614" grpId="0"/>
      <p:bldP spid="25616" grpId="0"/>
      <p:bldP spid="2561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6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CC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          Solving Exponential and </a:t>
            </a:r>
            <a:r>
              <a:rPr lang="en-US" sz="2200" b="1">
                <a:latin typeface="Arial Rounded MT Bold" pitchFamily="34" charset="0"/>
              </a:rPr>
              <a:t>Logarithmic</a:t>
            </a:r>
            <a:r>
              <a:rPr lang="en-US" sz="2400" b="1">
                <a:latin typeface="Arial Rounded MT Bold" pitchFamily="34" charset="0"/>
              </a:rPr>
              <a:t> Functions</a:t>
            </a:r>
          </a:p>
        </p:txBody>
      </p:sp>
      <p:sp>
        <p:nvSpPr>
          <p:cNvPr id="47117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graphicFrame>
        <p:nvGraphicFramePr>
          <p:cNvPr id="47106" name="Object 4"/>
          <p:cNvGraphicFramePr>
            <a:graphicFrameLocks noChangeAspect="1"/>
          </p:cNvGraphicFramePr>
          <p:nvPr/>
        </p:nvGraphicFramePr>
        <p:xfrm>
          <a:off x="6781800" y="1371600"/>
          <a:ext cx="1246188" cy="603250"/>
        </p:xfrm>
        <a:graphic>
          <a:graphicData uri="http://schemas.openxmlformats.org/presentationml/2006/ole">
            <p:oleObj spid="_x0000_s47106" name="Equation" r:id="rId4" imgW="419040" imgH="203040" progId="Equation.DSMT4">
              <p:embed/>
            </p:oleObj>
          </a:graphicData>
        </a:graphic>
      </p:graphicFrame>
      <p:sp>
        <p:nvSpPr>
          <p:cNvPr id="47118" name="Text Box 5"/>
          <p:cNvSpPr txBox="1">
            <a:spLocks noChangeArrowheads="1"/>
          </p:cNvSpPr>
          <p:nvPr/>
        </p:nvSpPr>
        <p:spPr bwMode="auto">
          <a:xfrm>
            <a:off x="6523038" y="762000"/>
            <a:ext cx="1858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Solve for X.</a:t>
            </a:r>
          </a:p>
        </p:txBody>
      </p:sp>
      <p:sp>
        <p:nvSpPr>
          <p:cNvPr id="47119" name="AutoShape 16"/>
          <p:cNvSpPr>
            <a:spLocks noChangeArrowheads="1"/>
          </p:cNvSpPr>
          <p:nvPr/>
        </p:nvSpPr>
        <p:spPr bwMode="auto">
          <a:xfrm>
            <a:off x="4459288" y="838200"/>
            <a:ext cx="1752600" cy="3365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Example 2</a:t>
            </a:r>
          </a:p>
        </p:txBody>
      </p:sp>
      <p:graphicFrame>
        <p:nvGraphicFramePr>
          <p:cNvPr id="26642" name="Object 18"/>
          <p:cNvGraphicFramePr>
            <a:graphicFrameLocks noChangeAspect="1"/>
          </p:cNvGraphicFramePr>
          <p:nvPr/>
        </p:nvGraphicFramePr>
        <p:xfrm>
          <a:off x="6027738" y="2378075"/>
          <a:ext cx="2908300" cy="715963"/>
        </p:xfrm>
        <a:graphic>
          <a:graphicData uri="http://schemas.openxmlformats.org/presentationml/2006/ole">
            <p:oleObj spid="_x0000_s47107" name="Equation" r:id="rId5" imgW="977760" imgH="241200" progId="Equation.DSMT4">
              <p:embed/>
            </p:oleObj>
          </a:graphicData>
        </a:graphic>
      </p:graphicFrame>
      <p:graphicFrame>
        <p:nvGraphicFramePr>
          <p:cNvPr id="26643" name="Object 19"/>
          <p:cNvGraphicFramePr>
            <a:graphicFrameLocks noChangeAspect="1"/>
          </p:cNvGraphicFramePr>
          <p:nvPr/>
        </p:nvGraphicFramePr>
        <p:xfrm>
          <a:off x="5983288" y="3138488"/>
          <a:ext cx="2982912" cy="677862"/>
        </p:xfrm>
        <a:graphic>
          <a:graphicData uri="http://schemas.openxmlformats.org/presentationml/2006/ole">
            <p:oleObj spid="_x0000_s47108" name="Equation" r:id="rId6" imgW="1002960" imgH="228600" progId="Equation.DSMT4">
              <p:embed/>
            </p:oleObj>
          </a:graphicData>
        </a:graphic>
      </p:graphicFrame>
      <p:graphicFrame>
        <p:nvGraphicFramePr>
          <p:cNvPr id="26644" name="Object 20"/>
          <p:cNvGraphicFramePr>
            <a:graphicFrameLocks noChangeAspect="1"/>
          </p:cNvGraphicFramePr>
          <p:nvPr/>
        </p:nvGraphicFramePr>
        <p:xfrm>
          <a:off x="7104063" y="3881438"/>
          <a:ext cx="1887537" cy="677862"/>
        </p:xfrm>
        <a:graphic>
          <a:graphicData uri="http://schemas.openxmlformats.org/presentationml/2006/ole">
            <p:oleObj spid="_x0000_s47109" name="Equation" r:id="rId7" imgW="634680" imgH="228600" progId="Equation.DSMT4">
              <p:embed/>
            </p:oleObj>
          </a:graphicData>
        </a:graphic>
      </p:graphicFrame>
      <p:graphicFrame>
        <p:nvGraphicFramePr>
          <p:cNvPr id="26645" name="Object 21"/>
          <p:cNvGraphicFramePr>
            <a:graphicFrameLocks noChangeAspect="1"/>
          </p:cNvGraphicFramePr>
          <p:nvPr/>
        </p:nvGraphicFramePr>
        <p:xfrm>
          <a:off x="7143750" y="4543425"/>
          <a:ext cx="1773238" cy="1243013"/>
        </p:xfrm>
        <a:graphic>
          <a:graphicData uri="http://schemas.openxmlformats.org/presentationml/2006/ole">
            <p:oleObj spid="_x0000_s47110" name="Equation" r:id="rId8" imgW="596880" imgH="419040" progId="Equation.DSMT4">
              <p:embed/>
            </p:oleObj>
          </a:graphicData>
        </a:graphic>
      </p:graphicFrame>
      <p:graphicFrame>
        <p:nvGraphicFramePr>
          <p:cNvPr id="26646" name="Object 22"/>
          <p:cNvGraphicFramePr>
            <a:graphicFrameLocks noChangeAspect="1"/>
          </p:cNvGraphicFramePr>
          <p:nvPr/>
        </p:nvGraphicFramePr>
        <p:xfrm>
          <a:off x="7296150" y="6019800"/>
          <a:ext cx="1847850" cy="527050"/>
        </p:xfrm>
        <a:graphic>
          <a:graphicData uri="http://schemas.openxmlformats.org/presentationml/2006/ole">
            <p:oleObj spid="_x0000_s47111" name="Equation" r:id="rId9" imgW="622080" imgH="177480" progId="Equation.DSMT4">
              <p:embed/>
            </p:oleObj>
          </a:graphicData>
        </a:graphic>
      </p:graphicFrame>
      <p:graphicFrame>
        <p:nvGraphicFramePr>
          <p:cNvPr id="47112" name="Object 14"/>
          <p:cNvGraphicFramePr>
            <a:graphicFrameLocks noChangeAspect="1"/>
          </p:cNvGraphicFramePr>
          <p:nvPr/>
        </p:nvGraphicFramePr>
        <p:xfrm>
          <a:off x="1081088" y="1447800"/>
          <a:ext cx="1246187" cy="603250"/>
        </p:xfrm>
        <a:graphic>
          <a:graphicData uri="http://schemas.openxmlformats.org/presentationml/2006/ole">
            <p:oleObj spid="_x0000_s47112" name="Equation" r:id="rId10" imgW="419040" imgH="203040" progId="Equation.DSMT4">
              <p:embed/>
            </p:oleObj>
          </a:graphicData>
        </a:graphic>
      </p:graphicFrame>
      <p:graphicFrame>
        <p:nvGraphicFramePr>
          <p:cNvPr id="47113" name="Object 15"/>
          <p:cNvGraphicFramePr>
            <a:graphicFrameLocks noChangeAspect="1"/>
          </p:cNvGraphicFramePr>
          <p:nvPr/>
        </p:nvGraphicFramePr>
        <p:xfrm>
          <a:off x="439738" y="2368550"/>
          <a:ext cx="2530475" cy="679450"/>
        </p:xfrm>
        <a:graphic>
          <a:graphicData uri="http://schemas.openxmlformats.org/presentationml/2006/ole">
            <p:oleObj spid="_x0000_s47113" name="Equation" r:id="rId11" imgW="850680" imgH="228600" progId="Equation.DSMT4">
              <p:embed/>
            </p:oleObj>
          </a:graphicData>
        </a:graphic>
      </p:graphicFrame>
      <p:graphicFrame>
        <p:nvGraphicFramePr>
          <p:cNvPr id="47114" name="Object 16"/>
          <p:cNvGraphicFramePr>
            <a:graphicFrameLocks noChangeAspect="1"/>
          </p:cNvGraphicFramePr>
          <p:nvPr/>
        </p:nvGraphicFramePr>
        <p:xfrm>
          <a:off x="381000" y="3206750"/>
          <a:ext cx="2605088" cy="603250"/>
        </p:xfrm>
        <a:graphic>
          <a:graphicData uri="http://schemas.openxmlformats.org/presentationml/2006/ole">
            <p:oleObj spid="_x0000_s47114" name="Equation" r:id="rId12" imgW="876240" imgH="203040" progId="Equation.DSMT4">
              <p:embed/>
            </p:oleObj>
          </a:graphicData>
        </a:graphic>
      </p:graphicFrame>
      <p:graphicFrame>
        <p:nvGraphicFramePr>
          <p:cNvPr id="47115" name="Object 17"/>
          <p:cNvGraphicFramePr>
            <a:graphicFrameLocks noChangeAspect="1"/>
          </p:cNvGraphicFramePr>
          <p:nvPr/>
        </p:nvGraphicFramePr>
        <p:xfrm>
          <a:off x="817563" y="4470400"/>
          <a:ext cx="1774825" cy="1244600"/>
        </p:xfrm>
        <a:graphic>
          <a:graphicData uri="http://schemas.openxmlformats.org/presentationml/2006/ole">
            <p:oleObj spid="_x0000_s47115" name="Equation" r:id="rId13" imgW="596880" imgH="419040" progId="Equation.DSMT4">
              <p:embed/>
            </p:oleObj>
          </a:graphicData>
        </a:graphic>
      </p:graphicFrame>
      <p:cxnSp>
        <p:nvCxnSpPr>
          <p:cNvPr id="17" name="Straight Connector 16"/>
          <p:cNvCxnSpPr/>
          <p:nvPr/>
        </p:nvCxnSpPr>
        <p:spPr>
          <a:xfrm rot="5400000">
            <a:off x="1904207" y="4039394"/>
            <a:ext cx="5029200" cy="15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164013" y="3429000"/>
            <a:ext cx="530225" cy="369888"/>
          </a:xfrm>
          <a:prstGeom prst="rect">
            <a:avLst/>
          </a:prstGeom>
          <a:solidFill>
            <a:schemeClr val="tx1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OR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3200" y="5105400"/>
            <a:ext cx="3962400" cy="762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4103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4104" name="Text Box 4"/>
          <p:cNvSpPr txBox="1">
            <a:spLocks noChangeArrowheads="1"/>
          </p:cNvSpPr>
          <p:nvPr/>
        </p:nvSpPr>
        <p:spPr bwMode="auto">
          <a:xfrm>
            <a:off x="152400" y="3810000"/>
            <a:ext cx="8458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COMPOUND INTEREST:</a:t>
            </a:r>
          </a:p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You invest $10,000 in a mutual fund that pays 6% interest per year, </a:t>
            </a:r>
            <a:r>
              <a:rPr lang="en-US" sz="2400" b="1" u="sng">
                <a:solidFill>
                  <a:srgbClr val="00FF00"/>
                </a:solidFill>
                <a:latin typeface="Arial Rounded MT Bold" pitchFamily="34" charset="0"/>
              </a:rPr>
              <a:t>compounded monthly</a:t>
            </a:r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.  How much will that investment be worth in 7 years?</a:t>
            </a:r>
            <a:endParaRPr lang="en-US" sz="2400" b="1" u="sng">
              <a:solidFill>
                <a:srgbClr val="00FF00"/>
              </a:solidFill>
              <a:latin typeface="Arial Rounded MT Bold" pitchFamily="34" charset="0"/>
            </a:endParaRPr>
          </a:p>
        </p:txBody>
      </p:sp>
      <p:graphicFrame>
        <p:nvGraphicFramePr>
          <p:cNvPr id="4098" name="Object 13"/>
          <p:cNvGraphicFramePr>
            <a:graphicFrameLocks noChangeAspect="1"/>
          </p:cNvGraphicFramePr>
          <p:nvPr/>
        </p:nvGraphicFramePr>
        <p:xfrm>
          <a:off x="4800600" y="5486400"/>
          <a:ext cx="2514600" cy="657225"/>
        </p:xfrm>
        <a:graphic>
          <a:graphicData uri="http://schemas.openxmlformats.org/presentationml/2006/ole">
            <p:oleObj spid="_x0000_s4098" name="Equation" r:id="rId4" imgW="876240" imgH="228600" progId="Equation.3">
              <p:embed/>
            </p:oleObj>
          </a:graphicData>
        </a:graphic>
      </p:graphicFrame>
      <p:sp>
        <p:nvSpPr>
          <p:cNvPr id="4105" name="Text Box 15"/>
          <p:cNvSpPr txBox="1">
            <a:spLocks noChangeArrowheads="1"/>
          </p:cNvSpPr>
          <p:nvPr/>
        </p:nvSpPr>
        <p:spPr bwMode="auto">
          <a:xfrm>
            <a:off x="152400" y="914400"/>
            <a:ext cx="8534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STANDARD (Simple) INTEREST:</a:t>
            </a:r>
          </a:p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You invest $10,000 in a mutual fund that pays 6% interest each year.  How much will your investment be worth in 7 years? </a:t>
            </a:r>
          </a:p>
        </p:txBody>
      </p:sp>
      <p:graphicFrame>
        <p:nvGraphicFramePr>
          <p:cNvPr id="4099" name="Object 16"/>
          <p:cNvGraphicFramePr>
            <a:graphicFrameLocks noChangeAspect="1"/>
          </p:cNvGraphicFramePr>
          <p:nvPr/>
        </p:nvGraphicFramePr>
        <p:xfrm>
          <a:off x="533400" y="2743200"/>
          <a:ext cx="3154363" cy="574675"/>
        </p:xfrm>
        <a:graphic>
          <a:graphicData uri="http://schemas.openxmlformats.org/presentationml/2006/ole">
            <p:oleObj spid="_x0000_s4099" name="Equation" r:id="rId5" imgW="1257120" imgH="228600" progId="Equation.3">
              <p:embed/>
            </p:oleObj>
          </a:graphicData>
        </a:graphic>
      </p:graphicFrame>
      <p:graphicFrame>
        <p:nvGraphicFramePr>
          <p:cNvPr id="4100" name="Object 17"/>
          <p:cNvGraphicFramePr>
            <a:graphicFrameLocks noChangeAspect="1"/>
          </p:cNvGraphicFramePr>
          <p:nvPr/>
        </p:nvGraphicFramePr>
        <p:xfrm>
          <a:off x="4724400" y="2743200"/>
          <a:ext cx="2198688" cy="574675"/>
        </p:xfrm>
        <a:graphic>
          <a:graphicData uri="http://schemas.openxmlformats.org/presentationml/2006/ole">
            <p:oleObj spid="_x0000_s4100" name="Equation" r:id="rId6" imgW="876240" imgH="228600" progId="Equation.3">
              <p:embed/>
            </p:oleObj>
          </a:graphicData>
        </a:graphic>
      </p:graphicFrame>
      <p:graphicFrame>
        <p:nvGraphicFramePr>
          <p:cNvPr id="4101" name="Object 18"/>
          <p:cNvGraphicFramePr>
            <a:graphicFrameLocks noChangeAspect="1"/>
          </p:cNvGraphicFramePr>
          <p:nvPr>
            <p:ph/>
          </p:nvPr>
        </p:nvGraphicFramePr>
        <p:xfrm>
          <a:off x="533400" y="5334000"/>
          <a:ext cx="3581400" cy="1076325"/>
        </p:xfrm>
        <a:graphic>
          <a:graphicData uri="http://schemas.openxmlformats.org/presentationml/2006/ole">
            <p:oleObj spid="_x0000_s4101" name="Equation" r:id="rId7" imgW="14349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4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CC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          Solving Exponential and </a:t>
            </a:r>
            <a:r>
              <a:rPr lang="en-US" sz="2200" b="1">
                <a:latin typeface="Arial Rounded MT Bold" pitchFamily="34" charset="0"/>
              </a:rPr>
              <a:t>Logarithmic</a:t>
            </a:r>
            <a:r>
              <a:rPr lang="en-US" sz="2400" b="1">
                <a:latin typeface="Arial Rounded MT Bold" pitchFamily="34" charset="0"/>
              </a:rPr>
              <a:t> Functions</a:t>
            </a:r>
          </a:p>
        </p:txBody>
      </p:sp>
      <p:sp>
        <p:nvSpPr>
          <p:cNvPr id="48135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graphicFrame>
        <p:nvGraphicFramePr>
          <p:cNvPr id="48130" name="Object 4"/>
          <p:cNvGraphicFramePr>
            <a:graphicFrameLocks noChangeAspect="1"/>
          </p:cNvGraphicFramePr>
          <p:nvPr/>
        </p:nvGraphicFramePr>
        <p:xfrm>
          <a:off x="4343400" y="762000"/>
          <a:ext cx="4606925" cy="679450"/>
        </p:xfrm>
        <a:graphic>
          <a:graphicData uri="http://schemas.openxmlformats.org/presentationml/2006/ole">
            <p:oleObj spid="_x0000_s48130" name="Equation" r:id="rId4" imgW="1549080" imgH="228600" progId="Equation.DSMT4">
              <p:embed/>
            </p:oleObj>
          </a:graphicData>
        </a:graphic>
      </p:graphicFrame>
      <p:sp>
        <p:nvSpPr>
          <p:cNvPr id="48136" name="Text Box 5"/>
          <p:cNvSpPr txBox="1">
            <a:spLocks noChangeArrowheads="1"/>
          </p:cNvSpPr>
          <p:nvPr/>
        </p:nvSpPr>
        <p:spPr bwMode="auto">
          <a:xfrm>
            <a:off x="2216150" y="762000"/>
            <a:ext cx="185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Solve for X.</a:t>
            </a:r>
          </a:p>
        </p:txBody>
      </p:sp>
      <p:sp>
        <p:nvSpPr>
          <p:cNvPr id="48137" name="AutoShape 6"/>
          <p:cNvSpPr>
            <a:spLocks noChangeArrowheads="1"/>
          </p:cNvSpPr>
          <p:nvPr/>
        </p:nvSpPr>
        <p:spPr bwMode="auto">
          <a:xfrm>
            <a:off x="381000" y="838200"/>
            <a:ext cx="1752600" cy="3365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Example 3</a:t>
            </a:r>
          </a:p>
        </p:txBody>
      </p:sp>
      <p:graphicFrame>
        <p:nvGraphicFramePr>
          <p:cNvPr id="27661" name="Object 13"/>
          <p:cNvGraphicFramePr>
            <a:graphicFrameLocks noChangeAspect="1"/>
          </p:cNvGraphicFramePr>
          <p:nvPr/>
        </p:nvGraphicFramePr>
        <p:xfrm>
          <a:off x="5118100" y="1485900"/>
          <a:ext cx="3057525" cy="603250"/>
        </p:xfrm>
        <a:graphic>
          <a:graphicData uri="http://schemas.openxmlformats.org/presentationml/2006/ole">
            <p:oleObj spid="_x0000_s48131" name="Equation" r:id="rId5" imgW="1028520" imgH="203040" progId="Equation.DSMT4">
              <p:embed/>
            </p:oleObj>
          </a:graphicData>
        </a:graphic>
      </p:graphicFrame>
      <p:graphicFrame>
        <p:nvGraphicFramePr>
          <p:cNvPr id="27662" name="Object 14"/>
          <p:cNvGraphicFramePr>
            <a:graphicFrameLocks noChangeAspect="1"/>
          </p:cNvGraphicFramePr>
          <p:nvPr/>
        </p:nvGraphicFramePr>
        <p:xfrm>
          <a:off x="5407025" y="2170113"/>
          <a:ext cx="2452688" cy="528637"/>
        </p:xfrm>
        <a:graphic>
          <a:graphicData uri="http://schemas.openxmlformats.org/presentationml/2006/ole">
            <p:oleObj spid="_x0000_s48132" name="Equation" r:id="rId6" imgW="825480" imgH="177480" progId="Equation.DSMT4">
              <p:embed/>
            </p:oleObj>
          </a:graphicData>
        </a:graphic>
      </p:graphicFrame>
      <p:sp>
        <p:nvSpPr>
          <p:cNvPr id="27663" name="Freeform 15"/>
          <p:cNvSpPr>
            <a:spLocks/>
          </p:cNvSpPr>
          <p:nvPr/>
        </p:nvSpPr>
        <p:spPr bwMode="auto">
          <a:xfrm>
            <a:off x="6238875" y="2801938"/>
            <a:ext cx="698500" cy="1871662"/>
          </a:xfrm>
          <a:custGeom>
            <a:avLst/>
            <a:gdLst>
              <a:gd name="T0" fmla="*/ 2147483647 w 440"/>
              <a:gd name="T1" fmla="*/ 0 h 1179"/>
              <a:gd name="T2" fmla="*/ 2147483647 w 440"/>
              <a:gd name="T3" fmla="*/ 2147483647 h 1179"/>
              <a:gd name="T4" fmla="*/ 2147483647 w 440"/>
              <a:gd name="T5" fmla="*/ 2147483647 h 1179"/>
              <a:gd name="T6" fmla="*/ 2147483647 w 440"/>
              <a:gd name="T7" fmla="*/ 2147483647 h 1179"/>
              <a:gd name="T8" fmla="*/ 2147483647 w 440"/>
              <a:gd name="T9" fmla="*/ 2147483647 h 1179"/>
              <a:gd name="T10" fmla="*/ 2147483647 w 440"/>
              <a:gd name="T11" fmla="*/ 2147483647 h 1179"/>
              <a:gd name="T12" fmla="*/ 2147483647 w 440"/>
              <a:gd name="T13" fmla="*/ 2147483647 h 1179"/>
              <a:gd name="T14" fmla="*/ 2147483647 w 440"/>
              <a:gd name="T15" fmla="*/ 2147483647 h 1179"/>
              <a:gd name="T16" fmla="*/ 2147483647 w 440"/>
              <a:gd name="T17" fmla="*/ 2147483647 h 1179"/>
              <a:gd name="T18" fmla="*/ 2147483647 w 440"/>
              <a:gd name="T19" fmla="*/ 2147483647 h 1179"/>
              <a:gd name="T20" fmla="*/ 2147483647 w 440"/>
              <a:gd name="T21" fmla="*/ 2147483647 h 1179"/>
              <a:gd name="T22" fmla="*/ 2147483647 w 440"/>
              <a:gd name="T23" fmla="*/ 2147483647 h 1179"/>
              <a:gd name="T24" fmla="*/ 2147483647 w 440"/>
              <a:gd name="T25" fmla="*/ 2147483647 h 1179"/>
              <a:gd name="T26" fmla="*/ 2147483647 w 440"/>
              <a:gd name="T27" fmla="*/ 2147483647 h 117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40"/>
              <a:gd name="T43" fmla="*/ 0 h 1179"/>
              <a:gd name="T44" fmla="*/ 440 w 440"/>
              <a:gd name="T45" fmla="*/ 1179 h 117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40" h="1179">
                <a:moveTo>
                  <a:pt x="312" y="0"/>
                </a:moveTo>
                <a:cubicBezTo>
                  <a:pt x="305" y="1"/>
                  <a:pt x="235" y="11"/>
                  <a:pt x="221" y="18"/>
                </a:cubicBezTo>
                <a:cubicBezTo>
                  <a:pt x="139" y="58"/>
                  <a:pt x="34" y="139"/>
                  <a:pt x="1" y="228"/>
                </a:cubicBezTo>
                <a:cubicBezTo>
                  <a:pt x="4" y="262"/>
                  <a:pt x="0" y="297"/>
                  <a:pt x="11" y="329"/>
                </a:cubicBezTo>
                <a:cubicBezTo>
                  <a:pt x="23" y="365"/>
                  <a:pt x="81" y="387"/>
                  <a:pt x="111" y="402"/>
                </a:cubicBezTo>
                <a:cubicBezTo>
                  <a:pt x="137" y="415"/>
                  <a:pt x="158" y="436"/>
                  <a:pt x="184" y="448"/>
                </a:cubicBezTo>
                <a:cubicBezTo>
                  <a:pt x="224" y="466"/>
                  <a:pt x="264" y="473"/>
                  <a:pt x="303" y="493"/>
                </a:cubicBezTo>
                <a:cubicBezTo>
                  <a:pt x="327" y="518"/>
                  <a:pt x="353" y="528"/>
                  <a:pt x="385" y="539"/>
                </a:cubicBezTo>
                <a:cubicBezTo>
                  <a:pt x="407" y="560"/>
                  <a:pt x="423" y="578"/>
                  <a:pt x="440" y="603"/>
                </a:cubicBezTo>
                <a:cubicBezTo>
                  <a:pt x="437" y="658"/>
                  <a:pt x="438" y="713"/>
                  <a:pt x="431" y="768"/>
                </a:cubicBezTo>
                <a:cubicBezTo>
                  <a:pt x="423" y="826"/>
                  <a:pt x="354" y="842"/>
                  <a:pt x="321" y="877"/>
                </a:cubicBezTo>
                <a:cubicBezTo>
                  <a:pt x="286" y="913"/>
                  <a:pt x="249" y="954"/>
                  <a:pt x="221" y="996"/>
                </a:cubicBezTo>
                <a:cubicBezTo>
                  <a:pt x="212" y="1024"/>
                  <a:pt x="186" y="1040"/>
                  <a:pt x="184" y="1069"/>
                </a:cubicBezTo>
                <a:cubicBezTo>
                  <a:pt x="182" y="1106"/>
                  <a:pt x="184" y="1142"/>
                  <a:pt x="184" y="1179"/>
                </a:cubicBezTo>
              </a:path>
            </a:pathLst>
          </a:cu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7664" name="Object 16"/>
          <p:cNvGraphicFramePr>
            <a:graphicFrameLocks noChangeAspect="1"/>
          </p:cNvGraphicFramePr>
          <p:nvPr/>
        </p:nvGraphicFramePr>
        <p:xfrm>
          <a:off x="6181725" y="4652963"/>
          <a:ext cx="1057275" cy="528637"/>
        </p:xfrm>
        <a:graphic>
          <a:graphicData uri="http://schemas.openxmlformats.org/presentationml/2006/ole">
            <p:oleObj spid="_x0000_s48133" name="Equation" r:id="rId7" imgW="355320" imgH="17748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CC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          Solving Exponential and </a:t>
            </a:r>
            <a:r>
              <a:rPr lang="en-US" sz="2200" b="1">
                <a:latin typeface="Arial Rounded MT Bold" pitchFamily="34" charset="0"/>
              </a:rPr>
              <a:t>Logarithmic</a:t>
            </a:r>
            <a:r>
              <a:rPr lang="en-US" sz="2400" b="1">
                <a:latin typeface="Arial Rounded MT Bold" pitchFamily="34" charset="0"/>
              </a:rPr>
              <a:t> Functions</a:t>
            </a:r>
          </a:p>
        </p:txBody>
      </p:sp>
      <p:sp>
        <p:nvSpPr>
          <p:cNvPr id="49160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graphicFrame>
        <p:nvGraphicFramePr>
          <p:cNvPr id="49154" name="Object 4"/>
          <p:cNvGraphicFramePr>
            <a:graphicFrameLocks noChangeAspect="1"/>
          </p:cNvGraphicFramePr>
          <p:nvPr/>
        </p:nvGraphicFramePr>
        <p:xfrm>
          <a:off x="1249363" y="1339850"/>
          <a:ext cx="2868612" cy="679450"/>
        </p:xfrm>
        <a:graphic>
          <a:graphicData uri="http://schemas.openxmlformats.org/presentationml/2006/ole">
            <p:oleObj spid="_x0000_s49154" name="Equation" r:id="rId4" imgW="965160" imgH="228600" progId="Equation.DSMT4">
              <p:embed/>
            </p:oleObj>
          </a:graphicData>
        </a:graphic>
      </p:graphicFrame>
      <p:sp>
        <p:nvSpPr>
          <p:cNvPr id="49161" name="Text Box 5"/>
          <p:cNvSpPr txBox="1">
            <a:spLocks noChangeArrowheads="1"/>
          </p:cNvSpPr>
          <p:nvPr/>
        </p:nvSpPr>
        <p:spPr bwMode="auto">
          <a:xfrm>
            <a:off x="2216150" y="762000"/>
            <a:ext cx="185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Solve for X.</a:t>
            </a:r>
          </a:p>
        </p:txBody>
      </p:sp>
      <p:sp>
        <p:nvSpPr>
          <p:cNvPr id="49162" name="AutoShape 6"/>
          <p:cNvSpPr>
            <a:spLocks noChangeArrowheads="1"/>
          </p:cNvSpPr>
          <p:nvPr/>
        </p:nvSpPr>
        <p:spPr bwMode="auto">
          <a:xfrm>
            <a:off x="381000" y="838200"/>
            <a:ext cx="1752600" cy="3365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Example 4</a:t>
            </a:r>
          </a:p>
        </p:txBody>
      </p:sp>
      <p:graphicFrame>
        <p:nvGraphicFramePr>
          <p:cNvPr id="28679" name="Object 7"/>
          <p:cNvGraphicFramePr>
            <a:graphicFrameLocks noChangeAspect="1"/>
          </p:cNvGraphicFramePr>
          <p:nvPr/>
        </p:nvGraphicFramePr>
        <p:xfrm>
          <a:off x="3009900" y="2063750"/>
          <a:ext cx="1962150" cy="603250"/>
        </p:xfrm>
        <a:graphic>
          <a:graphicData uri="http://schemas.openxmlformats.org/presentationml/2006/ole">
            <p:oleObj spid="_x0000_s49155" name="Equation" r:id="rId5" imgW="660240" imgH="203040" progId="Equation.DSMT4">
              <p:embed/>
            </p:oleObj>
          </a:graphicData>
        </a:graphic>
      </p:graphicFrame>
      <p:graphicFrame>
        <p:nvGraphicFramePr>
          <p:cNvPr id="28683" name="Object 11"/>
          <p:cNvGraphicFramePr>
            <a:graphicFrameLocks noChangeAspect="1"/>
          </p:cNvGraphicFramePr>
          <p:nvPr/>
        </p:nvGraphicFramePr>
        <p:xfrm>
          <a:off x="2989263" y="2855913"/>
          <a:ext cx="2039937" cy="528637"/>
        </p:xfrm>
        <a:graphic>
          <a:graphicData uri="http://schemas.openxmlformats.org/presentationml/2006/ole">
            <p:oleObj spid="_x0000_s49156" name="Equation" r:id="rId6" imgW="685800" imgH="177480" progId="Equation.DSMT4">
              <p:embed/>
            </p:oleObj>
          </a:graphicData>
        </a:graphic>
      </p:graphicFrame>
      <p:graphicFrame>
        <p:nvGraphicFramePr>
          <p:cNvPr id="28685" name="Object 13"/>
          <p:cNvGraphicFramePr>
            <a:graphicFrameLocks noChangeAspect="1"/>
          </p:cNvGraphicFramePr>
          <p:nvPr/>
        </p:nvGraphicFramePr>
        <p:xfrm>
          <a:off x="2946400" y="3657600"/>
          <a:ext cx="1473200" cy="528638"/>
        </p:xfrm>
        <a:graphic>
          <a:graphicData uri="http://schemas.openxmlformats.org/presentationml/2006/ole">
            <p:oleObj spid="_x0000_s49157" name="Equation" r:id="rId7" imgW="495000" imgH="177480" progId="Equation.DSMT4">
              <p:embed/>
            </p:oleObj>
          </a:graphicData>
        </a:graphic>
      </p:graphicFrame>
      <p:graphicFrame>
        <p:nvGraphicFramePr>
          <p:cNvPr id="28686" name="Object 14"/>
          <p:cNvGraphicFramePr>
            <a:graphicFrameLocks noChangeAspect="1"/>
          </p:cNvGraphicFramePr>
          <p:nvPr/>
        </p:nvGraphicFramePr>
        <p:xfrm>
          <a:off x="3198813" y="4343400"/>
          <a:ext cx="1019175" cy="528638"/>
        </p:xfrm>
        <a:graphic>
          <a:graphicData uri="http://schemas.openxmlformats.org/presentationml/2006/ole">
            <p:oleObj spid="_x0000_s49158" name="Equation" r:id="rId8" imgW="342720" imgH="17748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7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CC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          Solving Exponential and </a:t>
            </a:r>
            <a:r>
              <a:rPr lang="en-US" sz="2200" b="1">
                <a:latin typeface="Arial Rounded MT Bold" pitchFamily="34" charset="0"/>
              </a:rPr>
              <a:t>Logarithmic</a:t>
            </a:r>
            <a:r>
              <a:rPr lang="en-US" sz="2400" b="1">
                <a:latin typeface="Arial Rounded MT Bold" pitchFamily="34" charset="0"/>
              </a:rPr>
              <a:t> Functions</a:t>
            </a:r>
          </a:p>
        </p:txBody>
      </p:sp>
      <p:sp>
        <p:nvSpPr>
          <p:cNvPr id="50188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graphicFrame>
        <p:nvGraphicFramePr>
          <p:cNvPr id="50178" name="Object 4"/>
          <p:cNvGraphicFramePr>
            <a:graphicFrameLocks noChangeAspect="1"/>
          </p:cNvGraphicFramePr>
          <p:nvPr/>
        </p:nvGraphicFramePr>
        <p:xfrm>
          <a:off x="4740275" y="1376363"/>
          <a:ext cx="3963988" cy="604837"/>
        </p:xfrm>
        <a:graphic>
          <a:graphicData uri="http://schemas.openxmlformats.org/presentationml/2006/ole">
            <p:oleObj spid="_x0000_s50178" name="Equation" r:id="rId4" imgW="1333440" imgH="203040" progId="Equation.DSMT4">
              <p:embed/>
            </p:oleObj>
          </a:graphicData>
        </a:graphic>
      </p:graphicFrame>
      <p:sp>
        <p:nvSpPr>
          <p:cNvPr id="50189" name="Text Box 5"/>
          <p:cNvSpPr txBox="1">
            <a:spLocks noChangeArrowheads="1"/>
          </p:cNvSpPr>
          <p:nvPr/>
        </p:nvSpPr>
        <p:spPr bwMode="auto">
          <a:xfrm>
            <a:off x="6254750" y="762000"/>
            <a:ext cx="185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Solve for X.</a:t>
            </a:r>
          </a:p>
        </p:txBody>
      </p:sp>
      <p:sp>
        <p:nvSpPr>
          <p:cNvPr id="50190" name="AutoShape 6"/>
          <p:cNvSpPr>
            <a:spLocks noChangeArrowheads="1"/>
          </p:cNvSpPr>
          <p:nvPr/>
        </p:nvSpPr>
        <p:spPr bwMode="auto">
          <a:xfrm>
            <a:off x="4419600" y="838200"/>
            <a:ext cx="1752600" cy="3365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Example 5</a:t>
            </a:r>
          </a:p>
        </p:txBody>
      </p:sp>
      <p:graphicFrame>
        <p:nvGraphicFramePr>
          <p:cNvPr id="29707" name="Object 11"/>
          <p:cNvGraphicFramePr>
            <a:graphicFrameLocks noChangeAspect="1"/>
          </p:cNvGraphicFramePr>
          <p:nvPr/>
        </p:nvGraphicFramePr>
        <p:xfrm>
          <a:off x="5513388" y="1981200"/>
          <a:ext cx="3206750" cy="604838"/>
        </p:xfrm>
        <a:graphic>
          <a:graphicData uri="http://schemas.openxmlformats.org/presentationml/2006/ole">
            <p:oleObj spid="_x0000_s50179" name="Equation" r:id="rId5" imgW="1079280" imgH="203040" progId="Equation.DSMT4">
              <p:embed/>
            </p:oleObj>
          </a:graphicData>
        </a:graphic>
      </p:graphicFrame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5819775" y="2667000"/>
          <a:ext cx="2943225" cy="681038"/>
        </p:xfrm>
        <a:graphic>
          <a:graphicData uri="http://schemas.openxmlformats.org/presentationml/2006/ole">
            <p:oleObj spid="_x0000_s50180" name="Equation" r:id="rId6" imgW="990360" imgH="228600" progId="Equation.DSMT4">
              <p:embed/>
            </p:oleObj>
          </a:graphicData>
        </a:graphic>
      </p:graphicFrame>
      <p:graphicFrame>
        <p:nvGraphicFramePr>
          <p:cNvPr id="29709" name="Object 13"/>
          <p:cNvGraphicFramePr>
            <a:graphicFrameLocks noChangeAspect="1"/>
          </p:cNvGraphicFramePr>
          <p:nvPr/>
        </p:nvGraphicFramePr>
        <p:xfrm>
          <a:off x="1268413" y="3205163"/>
          <a:ext cx="2678112" cy="604837"/>
        </p:xfrm>
        <a:graphic>
          <a:graphicData uri="http://schemas.openxmlformats.org/presentationml/2006/ole">
            <p:oleObj spid="_x0000_s50181" name="Equation" r:id="rId7" imgW="901440" imgH="203040" progId="Equation.DSMT4">
              <p:embed/>
            </p:oleObj>
          </a:graphicData>
        </a:graphic>
      </p:graphicFrame>
      <p:graphicFrame>
        <p:nvGraphicFramePr>
          <p:cNvPr id="29710" name="Object 14"/>
          <p:cNvGraphicFramePr>
            <a:graphicFrameLocks noChangeAspect="1"/>
          </p:cNvGraphicFramePr>
          <p:nvPr/>
        </p:nvGraphicFramePr>
        <p:xfrm>
          <a:off x="1219200" y="3810000"/>
          <a:ext cx="2716213" cy="604838"/>
        </p:xfrm>
        <a:graphic>
          <a:graphicData uri="http://schemas.openxmlformats.org/presentationml/2006/ole">
            <p:oleObj spid="_x0000_s50182" name="Equation" r:id="rId8" imgW="914400" imgH="203040" progId="Equation.DSMT4">
              <p:embed/>
            </p:oleObj>
          </a:graphicData>
        </a:graphic>
      </p:graphicFrame>
      <p:graphicFrame>
        <p:nvGraphicFramePr>
          <p:cNvPr id="29711" name="Object 15"/>
          <p:cNvGraphicFramePr>
            <a:graphicFrameLocks noChangeAspect="1"/>
          </p:cNvGraphicFramePr>
          <p:nvPr/>
        </p:nvGraphicFramePr>
        <p:xfrm>
          <a:off x="1606550" y="4419600"/>
          <a:ext cx="3319463" cy="604838"/>
        </p:xfrm>
        <a:graphic>
          <a:graphicData uri="http://schemas.openxmlformats.org/presentationml/2006/ole">
            <p:oleObj spid="_x0000_s50183" name="Equation" r:id="rId9" imgW="1117440" imgH="203040" progId="Equation.DSMT4">
              <p:embed/>
            </p:oleObj>
          </a:graphicData>
        </a:graphic>
      </p:graphicFrame>
      <p:graphicFrame>
        <p:nvGraphicFramePr>
          <p:cNvPr id="29712" name="Object 16"/>
          <p:cNvGraphicFramePr>
            <a:graphicFrameLocks noChangeAspect="1"/>
          </p:cNvGraphicFramePr>
          <p:nvPr/>
        </p:nvGraphicFramePr>
        <p:xfrm>
          <a:off x="1600200" y="5033963"/>
          <a:ext cx="2716213" cy="604837"/>
        </p:xfrm>
        <a:graphic>
          <a:graphicData uri="http://schemas.openxmlformats.org/presentationml/2006/ole">
            <p:oleObj spid="_x0000_s50184" name="Equation" r:id="rId10" imgW="914400" imgH="203040" progId="Equation.DSMT4">
              <p:embed/>
            </p:oleObj>
          </a:graphicData>
        </a:graphic>
      </p:graphicFrame>
      <p:graphicFrame>
        <p:nvGraphicFramePr>
          <p:cNvPr id="29713" name="Object 17"/>
          <p:cNvGraphicFramePr>
            <a:graphicFrameLocks noChangeAspect="1"/>
          </p:cNvGraphicFramePr>
          <p:nvPr/>
        </p:nvGraphicFramePr>
        <p:xfrm>
          <a:off x="1593850" y="5567363"/>
          <a:ext cx="3130550" cy="604837"/>
        </p:xfrm>
        <a:graphic>
          <a:graphicData uri="http://schemas.openxmlformats.org/presentationml/2006/ole">
            <p:oleObj spid="_x0000_s50185" name="Equation" r:id="rId11" imgW="1054080" imgH="203040" progId="Equation.DSMT4">
              <p:embed/>
            </p:oleObj>
          </a:graphicData>
        </a:graphic>
      </p:graphicFrame>
      <p:graphicFrame>
        <p:nvGraphicFramePr>
          <p:cNvPr id="29714" name="Object 18"/>
          <p:cNvGraphicFramePr>
            <a:graphicFrameLocks noChangeAspect="1"/>
          </p:cNvGraphicFramePr>
          <p:nvPr/>
        </p:nvGraphicFramePr>
        <p:xfrm>
          <a:off x="6877050" y="5567363"/>
          <a:ext cx="1733550" cy="604837"/>
        </p:xfrm>
        <a:graphic>
          <a:graphicData uri="http://schemas.openxmlformats.org/presentationml/2006/ole">
            <p:oleObj spid="_x0000_s50186" name="Equation" r:id="rId12" imgW="583920" imgH="203040" progId="Equation.DSMT4">
              <p:embed/>
            </p:oleObj>
          </a:graphicData>
        </a:graphic>
      </p:graphicFrame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696200" y="5562600"/>
            <a:ext cx="4413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>
                <a:solidFill>
                  <a:srgbClr val="FF0000"/>
                </a:solidFill>
              </a:rPr>
              <a:t>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9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CC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          Solving Exponential and </a:t>
            </a:r>
            <a:r>
              <a:rPr lang="en-US" sz="2200" b="1">
                <a:latin typeface="Arial Rounded MT Bold" pitchFamily="34" charset="0"/>
              </a:rPr>
              <a:t>Logarithmic</a:t>
            </a:r>
            <a:r>
              <a:rPr lang="en-US" sz="2400" b="1">
                <a:latin typeface="Arial Rounded MT Bold" pitchFamily="34" charset="0"/>
              </a:rPr>
              <a:t> Functions</a:t>
            </a:r>
          </a:p>
        </p:txBody>
      </p:sp>
      <p:sp>
        <p:nvSpPr>
          <p:cNvPr id="51220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51221" name="Text Box 5"/>
          <p:cNvSpPr txBox="1">
            <a:spLocks noChangeArrowheads="1"/>
          </p:cNvSpPr>
          <p:nvPr/>
        </p:nvSpPr>
        <p:spPr bwMode="auto">
          <a:xfrm>
            <a:off x="6254750" y="762000"/>
            <a:ext cx="185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Solve for X.</a:t>
            </a:r>
          </a:p>
        </p:txBody>
      </p:sp>
      <p:sp>
        <p:nvSpPr>
          <p:cNvPr id="51222" name="TextBox 14"/>
          <p:cNvSpPr txBox="1">
            <a:spLocks noChangeArrowheads="1"/>
          </p:cNvSpPr>
          <p:nvPr/>
        </p:nvSpPr>
        <p:spPr bwMode="auto">
          <a:xfrm>
            <a:off x="0" y="685800"/>
            <a:ext cx="8494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					2.				</a:t>
            </a:r>
          </a:p>
        </p:txBody>
      </p:sp>
      <p:graphicFrame>
        <p:nvGraphicFramePr>
          <p:cNvPr id="51202" name="Object 11"/>
          <p:cNvGraphicFramePr>
            <a:graphicFrameLocks noChangeAspect="1"/>
          </p:cNvGraphicFramePr>
          <p:nvPr/>
        </p:nvGraphicFramePr>
        <p:xfrm>
          <a:off x="454025" y="685800"/>
          <a:ext cx="3279775" cy="533400"/>
        </p:xfrm>
        <a:graphic>
          <a:graphicData uri="http://schemas.openxmlformats.org/presentationml/2006/ole">
            <p:oleObj spid="_x0000_s51202" name="Equation" r:id="rId4" imgW="1562040" imgH="253800" progId="Equation.DSMT4">
              <p:embed/>
            </p:oleObj>
          </a:graphicData>
        </a:graphic>
      </p:graphicFrame>
      <p:graphicFrame>
        <p:nvGraphicFramePr>
          <p:cNvPr id="51203" name="Object 11"/>
          <p:cNvGraphicFramePr>
            <a:graphicFrameLocks noChangeAspect="1"/>
          </p:cNvGraphicFramePr>
          <p:nvPr/>
        </p:nvGraphicFramePr>
        <p:xfrm>
          <a:off x="5259388" y="698500"/>
          <a:ext cx="3278187" cy="508000"/>
        </p:xfrm>
        <a:graphic>
          <a:graphicData uri="http://schemas.openxmlformats.org/presentationml/2006/ole">
            <p:oleObj spid="_x0000_s51203" name="Equation" r:id="rId5" imgW="1562040" imgH="241200" progId="Equation.DSMT4">
              <p:embed/>
            </p:oleObj>
          </a:graphicData>
        </a:graphic>
      </p:graphicFrame>
      <p:graphicFrame>
        <p:nvGraphicFramePr>
          <p:cNvPr id="23566" name="Object 14"/>
          <p:cNvGraphicFramePr>
            <a:graphicFrameLocks noChangeAspect="1"/>
          </p:cNvGraphicFramePr>
          <p:nvPr/>
        </p:nvGraphicFramePr>
        <p:xfrm>
          <a:off x="1066800" y="1219200"/>
          <a:ext cx="2654300" cy="542925"/>
        </p:xfrm>
        <a:graphic>
          <a:graphicData uri="http://schemas.openxmlformats.org/presentationml/2006/ole">
            <p:oleObj spid="_x0000_s51204" name="Equation" r:id="rId6" imgW="1244520" imgH="253800" progId="Equation.DSMT4">
              <p:embed/>
            </p:oleObj>
          </a:graphicData>
        </a:graphic>
      </p:graphicFrame>
      <p:graphicFrame>
        <p:nvGraphicFramePr>
          <p:cNvPr id="2" name="Object 14"/>
          <p:cNvGraphicFramePr>
            <a:graphicFrameLocks noChangeAspect="1"/>
          </p:cNvGraphicFramePr>
          <p:nvPr/>
        </p:nvGraphicFramePr>
        <p:xfrm>
          <a:off x="1160463" y="1654175"/>
          <a:ext cx="2573337" cy="569913"/>
        </p:xfrm>
        <a:graphic>
          <a:graphicData uri="http://schemas.openxmlformats.org/presentationml/2006/ole">
            <p:oleObj spid="_x0000_s51205" name="Equation" r:id="rId7" imgW="1206360" imgH="266400" progId="Equation.DSMT4">
              <p:embed/>
            </p:oleObj>
          </a:graphicData>
        </a:graphic>
      </p:graphicFrame>
      <p:graphicFrame>
        <p:nvGraphicFramePr>
          <p:cNvPr id="3" name="Object 14"/>
          <p:cNvGraphicFramePr>
            <a:graphicFrameLocks noChangeAspect="1"/>
          </p:cNvGraphicFramePr>
          <p:nvPr/>
        </p:nvGraphicFramePr>
        <p:xfrm>
          <a:off x="1454150" y="2433638"/>
          <a:ext cx="1949450" cy="461962"/>
        </p:xfrm>
        <a:graphic>
          <a:graphicData uri="http://schemas.openxmlformats.org/presentationml/2006/ole">
            <p:oleObj spid="_x0000_s51206" name="Equation" r:id="rId8" imgW="914400" imgH="215640" progId="Equation.DSMT4">
              <p:embed/>
            </p:oleObj>
          </a:graphicData>
        </a:graphic>
      </p:graphicFrame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1420813" y="2895600"/>
          <a:ext cx="2003425" cy="461963"/>
        </p:xfrm>
        <a:graphic>
          <a:graphicData uri="http://schemas.openxmlformats.org/presentationml/2006/ole">
            <p:oleObj spid="_x0000_s51207" name="Equation" r:id="rId9" imgW="939600" imgH="215640" progId="Equation.DSMT4">
              <p:embed/>
            </p:oleObj>
          </a:graphicData>
        </a:graphic>
      </p:graphicFrame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063625" y="3729038"/>
          <a:ext cx="2517775" cy="461962"/>
        </p:xfrm>
        <a:graphic>
          <a:graphicData uri="http://schemas.openxmlformats.org/presentationml/2006/ole">
            <p:oleObj spid="_x0000_s51208" name="Equation" r:id="rId10" imgW="1180800" imgH="215640" progId="Equation.DSMT4">
              <p:embed/>
            </p:oleObj>
          </a:graphicData>
        </a:graphic>
      </p:graphicFrame>
      <p:graphicFrame>
        <p:nvGraphicFramePr>
          <p:cNvPr id="6" name="Object 14"/>
          <p:cNvGraphicFramePr>
            <a:graphicFrameLocks noChangeAspect="1"/>
          </p:cNvGraphicFramePr>
          <p:nvPr/>
        </p:nvGraphicFramePr>
        <p:xfrm>
          <a:off x="819150" y="4267200"/>
          <a:ext cx="2762250" cy="461963"/>
        </p:xfrm>
        <a:graphic>
          <a:graphicData uri="http://schemas.openxmlformats.org/presentationml/2006/ole">
            <p:oleObj spid="_x0000_s51209" name="Equation" r:id="rId11" imgW="1295280" imgH="215640" progId="Equation.DSMT4">
              <p:embed/>
            </p:oleObj>
          </a:graphicData>
        </a:graphic>
      </p:graphicFrame>
      <p:graphicFrame>
        <p:nvGraphicFramePr>
          <p:cNvPr id="7" name="Object 14"/>
          <p:cNvGraphicFramePr>
            <a:graphicFrameLocks noChangeAspect="1"/>
          </p:cNvGraphicFramePr>
          <p:nvPr/>
        </p:nvGraphicFramePr>
        <p:xfrm>
          <a:off x="1744663" y="5100638"/>
          <a:ext cx="1760537" cy="461962"/>
        </p:xfrm>
        <a:graphic>
          <a:graphicData uri="http://schemas.openxmlformats.org/presentationml/2006/ole">
            <p:oleObj spid="_x0000_s51210" name="Equation" r:id="rId12" imgW="825480" imgH="215640" progId="Equation.DSMT4">
              <p:embed/>
            </p:oleObj>
          </a:graphicData>
        </a:graphic>
      </p:graphicFrame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514600" y="5008563"/>
            <a:ext cx="4413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/>
              <a:t>X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5715000" y="1066800"/>
          <a:ext cx="2971800" cy="569913"/>
        </p:xfrm>
        <a:graphic>
          <a:graphicData uri="http://schemas.openxmlformats.org/presentationml/2006/ole">
            <p:oleObj spid="_x0000_s51211" name="Equation" r:id="rId13" imgW="1257120" imgH="241200" progId="Equation.DSMT4">
              <p:embed/>
            </p:oleObj>
          </a:graphicData>
        </a:graphic>
      </p:graphicFrame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5775325" y="1549400"/>
          <a:ext cx="2851150" cy="600075"/>
        </p:xfrm>
        <a:graphic>
          <a:graphicData uri="http://schemas.openxmlformats.org/presentationml/2006/ole">
            <p:oleObj spid="_x0000_s51212" name="Equation" r:id="rId14" imgW="1206360" imgH="253800" progId="Equation.DSMT4">
              <p:embed/>
            </p:oleObj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6091238" y="2438400"/>
          <a:ext cx="2401887" cy="569913"/>
        </p:xfrm>
        <a:graphic>
          <a:graphicData uri="http://schemas.openxmlformats.org/presentationml/2006/ole">
            <p:oleObj spid="_x0000_s51213" name="Equation" r:id="rId15" imgW="1015920" imgH="241200" progId="Equation.DSMT4">
              <p:embed/>
            </p:oleObj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6230938" y="2865438"/>
          <a:ext cx="2132012" cy="509587"/>
        </p:xfrm>
        <a:graphic>
          <a:graphicData uri="http://schemas.openxmlformats.org/presentationml/2006/ole">
            <p:oleObj spid="_x0000_s51214" name="Equation" r:id="rId16" imgW="901440" imgH="215640" progId="Equation.DSMT4">
              <p:embed/>
            </p:oleObj>
          </a:graphicData>
        </a:graphic>
      </p:graphicFrame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5965825" y="3757613"/>
          <a:ext cx="2701925" cy="509587"/>
        </p:xfrm>
        <a:graphic>
          <a:graphicData uri="http://schemas.openxmlformats.org/presentationml/2006/ole">
            <p:oleObj spid="_x0000_s51215" name="Equation" r:id="rId17" imgW="1143000" imgH="215640" progId="Equation.DSMT4">
              <p:embed/>
            </p:oleObj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5715000" y="4214813"/>
          <a:ext cx="2913063" cy="509587"/>
        </p:xfrm>
        <a:graphic>
          <a:graphicData uri="http://schemas.openxmlformats.org/presentationml/2006/ole">
            <p:oleObj spid="_x0000_s51216" name="Equation" r:id="rId18" imgW="1231560" imgH="215640" progId="Equation.DSMT4">
              <p:embed/>
            </p:oleObj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6164263" y="5029200"/>
          <a:ext cx="1862137" cy="509588"/>
        </p:xfrm>
        <a:graphic>
          <a:graphicData uri="http://schemas.openxmlformats.org/presentationml/2006/ole">
            <p:oleObj spid="_x0000_s51217" name="Equation" r:id="rId19" imgW="787320" imgH="215640" progId="Equation.DSMT4">
              <p:embed/>
            </p:oleObj>
          </a:graphicData>
        </a:graphic>
      </p:graphicFrame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543800" y="4953000"/>
            <a:ext cx="4413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000"/>
              <a:t>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1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6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52400" y="914400"/>
            <a:ext cx="8534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STANDARD INTEREST (decay / depreciation):</a:t>
            </a:r>
          </a:p>
          <a:p>
            <a:endParaRPr lang="en-US" sz="2400" b="1">
              <a:solidFill>
                <a:srgbClr val="00FF00"/>
              </a:solidFill>
              <a:latin typeface="Arial Rounded MT Bold" pitchFamily="34" charset="0"/>
            </a:endParaRPr>
          </a:p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You buy a $50,000 sports car.  That car depreciates at a rate of 15% per year.  How much will the car be worth after 8 years? </a:t>
            </a:r>
          </a:p>
        </p:txBody>
      </p:sp>
      <p:graphicFrame>
        <p:nvGraphicFramePr>
          <p:cNvPr id="36871" name="Object 7"/>
          <p:cNvGraphicFramePr>
            <a:graphicFrameLocks noChangeAspect="1"/>
          </p:cNvGraphicFramePr>
          <p:nvPr/>
        </p:nvGraphicFramePr>
        <p:xfrm>
          <a:off x="533400" y="3006725"/>
          <a:ext cx="3154363" cy="574675"/>
        </p:xfrm>
        <a:graphic>
          <a:graphicData uri="http://schemas.openxmlformats.org/presentationml/2006/ole">
            <p:oleObj spid="_x0000_s5122" name="Equation" r:id="rId4" imgW="1257120" imgH="228600" progId="Equation.3">
              <p:embed/>
            </p:oleObj>
          </a:graphicData>
        </a:graphic>
      </p:graphicFrame>
      <p:pic>
        <p:nvPicPr>
          <p:cNvPr id="5127" name="Picture 12" descr="MPj0438724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6550" y="4059238"/>
            <a:ext cx="3727450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6877" name="Object 13"/>
          <p:cNvGraphicFramePr>
            <a:graphicFrameLocks noChangeAspect="1"/>
          </p:cNvGraphicFramePr>
          <p:nvPr/>
        </p:nvGraphicFramePr>
        <p:xfrm>
          <a:off x="4125913" y="3810000"/>
          <a:ext cx="2198687" cy="574675"/>
        </p:xfrm>
        <a:graphic>
          <a:graphicData uri="http://schemas.openxmlformats.org/presentationml/2006/ole">
            <p:oleObj spid="_x0000_s5123" name="Equation" r:id="rId6" imgW="8762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152400" y="914400"/>
            <a:ext cx="8534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STANDARD INTEREST (decay / depreciation):</a:t>
            </a:r>
          </a:p>
          <a:p>
            <a:endParaRPr lang="en-US" sz="2400" b="1">
              <a:solidFill>
                <a:srgbClr val="00FF00"/>
              </a:solidFill>
              <a:latin typeface="Arial Rounded MT Bold" pitchFamily="34" charset="0"/>
            </a:endParaRPr>
          </a:p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You buy a $50,000 sports car.  That car depreciates at a rate of 15% per year.  How much will the car be worth after 8 years? </a:t>
            </a:r>
          </a:p>
        </p:txBody>
      </p:sp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5926138" y="2971800"/>
          <a:ext cx="3217862" cy="574675"/>
        </p:xfrm>
        <a:graphic>
          <a:graphicData uri="http://schemas.openxmlformats.org/presentationml/2006/ole">
            <p:oleObj spid="_x0000_s6146" name="Equation" r:id="rId4" imgW="1282680" imgH="228600" progId="Equation.3">
              <p:embed/>
            </p:oleObj>
          </a:graphicData>
        </a:graphic>
      </p:graphicFrame>
      <p:pic>
        <p:nvPicPr>
          <p:cNvPr id="38918" name="Picture 6" descr="MPj0438724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6550" y="4059238"/>
            <a:ext cx="3727450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52400" y="29718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Graph the value of the car over time: </a:t>
            </a:r>
          </a:p>
        </p:txBody>
      </p:sp>
      <p:graphicFrame>
        <p:nvGraphicFramePr>
          <p:cNvPr id="38921" name="Object 9"/>
          <p:cNvGraphicFramePr>
            <a:graphicFrameLocks noChangeAspect="1"/>
          </p:cNvGraphicFramePr>
          <p:nvPr/>
        </p:nvGraphicFramePr>
        <p:xfrm>
          <a:off x="5989638" y="3565525"/>
          <a:ext cx="3089275" cy="606425"/>
        </p:xfrm>
        <a:graphic>
          <a:graphicData uri="http://schemas.openxmlformats.org/presentationml/2006/ole">
            <p:oleObj spid="_x0000_s6147" name="Equation" r:id="rId6" imgW="1231560" imgH="241200" progId="Equation.3">
              <p:embed/>
            </p:oleObj>
          </a:graphicData>
        </a:graphic>
      </p:graphicFrame>
      <p:pic>
        <p:nvPicPr>
          <p:cNvPr id="3892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795338"/>
            <a:ext cx="9144000" cy="606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pic>
        <p:nvPicPr>
          <p:cNvPr id="717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95338"/>
            <a:ext cx="9144000" cy="606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9946" name="Object 10"/>
          <p:cNvGraphicFramePr>
            <a:graphicFrameLocks noChangeAspect="1"/>
          </p:cNvGraphicFramePr>
          <p:nvPr>
            <p:ph/>
          </p:nvPr>
        </p:nvGraphicFramePr>
        <p:xfrm>
          <a:off x="1676400" y="914400"/>
          <a:ext cx="2641600" cy="539750"/>
        </p:xfrm>
        <a:graphic>
          <a:graphicData uri="http://schemas.openxmlformats.org/presentationml/2006/ole">
            <p:oleObj spid="_x0000_s7170" name="Equation" r:id="rId5" imgW="1180800" imgH="241200" progId="Equation.3">
              <p:embed/>
            </p:oleObj>
          </a:graphicData>
        </a:graphic>
      </p:graphicFrame>
      <p:sp>
        <p:nvSpPr>
          <p:cNvPr id="39948" name="AutoShape 12"/>
          <p:cNvSpPr>
            <a:spLocks noChangeArrowheads="1"/>
          </p:cNvSpPr>
          <p:nvPr/>
        </p:nvSpPr>
        <p:spPr bwMode="auto">
          <a:xfrm rot="1680742">
            <a:off x="5334000" y="4876800"/>
            <a:ext cx="457200" cy="1066800"/>
          </a:xfrm>
          <a:prstGeom prst="downArrow">
            <a:avLst>
              <a:gd name="adj1" fmla="val 50000"/>
              <a:gd name="adj2" fmla="val 5833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3581400" y="3657600"/>
            <a:ext cx="55626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solidFill>
                  <a:srgbClr val="FF0000"/>
                </a:solidFill>
                <a:latin typeface="Arial Rounded MT Bold" pitchFamily="34" charset="0"/>
              </a:rPr>
              <a:t>Notice: as we go farther to the right, the graph gets closer to 0 but never reaches it.  This is an asymptote.</a:t>
            </a:r>
          </a:p>
          <a:p>
            <a:r>
              <a:rPr lang="en-US" sz="2200" b="1">
                <a:solidFill>
                  <a:srgbClr val="FF0000"/>
                </a:solidFill>
                <a:latin typeface="Arial Rounded MT Bold" pitchFamily="34" charset="0"/>
              </a:rPr>
              <a:t>			Y=0</a:t>
            </a:r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>
            <a:off x="0" y="6505575"/>
            <a:ext cx="9144000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1371600" y="6096000"/>
            <a:ext cx="1219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solidFill>
                  <a:srgbClr val="FF0000"/>
                </a:solidFill>
                <a:latin typeface="Arial Rounded MT Bold" pitchFamily="34" charset="0"/>
              </a:rPr>
              <a:t>Y = 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 animBg="1"/>
      <p:bldP spid="39949" grpId="0"/>
      <p:bldP spid="39950" grpId="0" animBg="1"/>
      <p:bldP spid="39951" grpId="0"/>
      <p:bldP spid="3995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AutoShape 2"/>
          <p:cNvSpPr>
            <a:spLocks noChangeArrowheads="1"/>
          </p:cNvSpPr>
          <p:nvPr/>
        </p:nvSpPr>
        <p:spPr bwMode="auto">
          <a:xfrm flipH="1">
            <a:off x="0" y="0"/>
            <a:ext cx="9144000" cy="685800"/>
          </a:xfrm>
          <a:prstGeom prst="flowChartOnlineStorag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Arial Rounded MT Bold" pitchFamily="34" charset="0"/>
              </a:rPr>
              <a:t>Exponential Growth and Decay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0" y="123825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 action="ppaction://hlinksldjump"/>
              </a:rPr>
              <a:t>Menu</a:t>
            </a:r>
            <a:endParaRPr lang="en-US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33400" y="9144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FF00"/>
                </a:solidFill>
                <a:latin typeface="Arial Rounded MT Bold" pitchFamily="34" charset="0"/>
              </a:rPr>
              <a:t>GRAPHING growth and decay functions</a:t>
            </a:r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838200" y="2819400"/>
          <a:ext cx="5181600" cy="1281113"/>
        </p:xfrm>
        <a:graphic>
          <a:graphicData uri="http://schemas.openxmlformats.org/presentationml/2006/ole">
            <p:oleObj spid="_x0000_s8194" name="Equation" r:id="rId4" imgW="977760" imgH="241200" progId="Equation.3">
              <p:embed/>
            </p:oleObj>
          </a:graphicData>
        </a:graphic>
      </p:graphicFrame>
      <p:sp>
        <p:nvSpPr>
          <p:cNvPr id="40968" name="Line 8"/>
          <p:cNvSpPr>
            <a:spLocks noChangeShapeType="1"/>
          </p:cNvSpPr>
          <p:nvPr/>
        </p:nvSpPr>
        <p:spPr bwMode="auto">
          <a:xfrm>
            <a:off x="2667000" y="21336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1981200" y="1676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 Rounded MT Bold" pitchFamily="34" charset="0"/>
              </a:rPr>
              <a:t>Principle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514600" y="4495800"/>
            <a:ext cx="2819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 Rounded MT Bold" pitchFamily="34" charset="0"/>
              </a:rPr>
              <a:t>Base </a:t>
            </a:r>
          </a:p>
          <a:p>
            <a:r>
              <a:rPr lang="en-US" sz="2400" b="1">
                <a:solidFill>
                  <a:srgbClr val="FF0000"/>
                </a:solidFill>
                <a:latin typeface="Arial Rounded MT Bold" pitchFamily="34" charset="0"/>
              </a:rPr>
              <a:t>or</a:t>
            </a:r>
          </a:p>
          <a:p>
            <a:r>
              <a:rPr lang="en-US" sz="2400" b="1">
                <a:solidFill>
                  <a:srgbClr val="FF0000"/>
                </a:solidFill>
                <a:latin typeface="Arial Rounded MT Bold" pitchFamily="34" charset="0"/>
              </a:rPr>
              <a:t>Growth Factor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5867400" y="4572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 Rounded MT Bold" pitchFamily="34" charset="0"/>
              </a:rPr>
              <a:t>Asymptote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4419600" y="1905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 Rounded MT Bold" pitchFamily="34" charset="0"/>
              </a:rPr>
              <a:t>Exponent</a:t>
            </a:r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 flipH="1">
            <a:off x="4343400" y="2286000"/>
            <a:ext cx="762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 flipV="1">
            <a:off x="3505200" y="3886200"/>
            <a:ext cx="1524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 flipH="1" flipV="1">
            <a:off x="5943600" y="3581400"/>
            <a:ext cx="8382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8" grpId="0" animBg="1"/>
      <p:bldP spid="40969" grpId="0"/>
      <p:bldP spid="40970" grpId="0"/>
      <p:bldP spid="40971" grpId="0"/>
      <p:bldP spid="40972" grpId="0"/>
      <p:bldP spid="40973" grpId="0" animBg="1"/>
      <p:bldP spid="40974" grpId="0" animBg="1"/>
      <p:bldP spid="4097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8F8F8"/>
      </a:hlink>
      <a:folHlink>
        <a:srgbClr val="9900CC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5892</TotalTime>
  <Words>1376</Words>
  <Application>Microsoft Office PowerPoint</Application>
  <PresentationFormat>On-screen Show (4:3)</PresentationFormat>
  <Paragraphs>341</Paragraphs>
  <Slides>53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63" baseType="lpstr">
      <vt:lpstr>Arial</vt:lpstr>
      <vt:lpstr>Calibri</vt:lpstr>
      <vt:lpstr>Arial Black</vt:lpstr>
      <vt:lpstr>Arial Rounded MT Bold</vt:lpstr>
      <vt:lpstr>Comic Sans MS</vt:lpstr>
      <vt:lpstr>Century Gothic</vt:lpstr>
      <vt:lpstr>Bauhaus 93</vt:lpstr>
      <vt:lpstr>Default Design</vt:lpstr>
      <vt:lpstr>Microsoft Equation 3.0</vt:lpstr>
      <vt:lpstr>MathType 6.0 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“e”</vt:lpstr>
      <vt:lpstr>So what’s the deal with “e”</vt:lpstr>
      <vt:lpstr>So what’s the deal with “e”</vt:lpstr>
      <vt:lpstr>So what’s the deal with “e”</vt:lpstr>
      <vt:lpstr>So what’s the deal with “e”</vt:lpstr>
      <vt:lpstr>Slide 18</vt:lpstr>
      <vt:lpstr>Slide 19</vt:lpstr>
      <vt:lpstr>Slide 20</vt:lpstr>
      <vt:lpstr>Slide 21</vt:lpstr>
      <vt:lpstr>Slide 22</vt:lpstr>
      <vt:lpstr>How to use “e”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</vt:vector>
  </TitlesOfParts>
  <Company>bolan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</dc:creator>
  <cp:lastModifiedBy>TBolan</cp:lastModifiedBy>
  <cp:revision>169</cp:revision>
  <dcterms:created xsi:type="dcterms:W3CDTF">2008-05-04T17:35:30Z</dcterms:created>
  <dcterms:modified xsi:type="dcterms:W3CDTF">2011-05-02T14:14:05Z</dcterms:modified>
</cp:coreProperties>
</file>