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395" r:id="rId11"/>
    <p:sldId id="265" r:id="rId12"/>
    <p:sldId id="266" r:id="rId13"/>
    <p:sldId id="268" r:id="rId14"/>
    <p:sldId id="269" r:id="rId15"/>
    <p:sldId id="267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92" r:id="rId30"/>
    <p:sldId id="283" r:id="rId31"/>
    <p:sldId id="284" r:id="rId32"/>
    <p:sldId id="285" r:id="rId33"/>
    <p:sldId id="286" r:id="rId34"/>
    <p:sldId id="287" r:id="rId35"/>
    <p:sldId id="288" r:id="rId36"/>
    <p:sldId id="293" r:id="rId37"/>
    <p:sldId id="294" r:id="rId38"/>
    <p:sldId id="290" r:id="rId39"/>
    <p:sldId id="291" r:id="rId40"/>
    <p:sldId id="296" r:id="rId41"/>
    <p:sldId id="295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41" r:id="rId80"/>
    <p:sldId id="334" r:id="rId81"/>
    <p:sldId id="335" r:id="rId82"/>
    <p:sldId id="337" r:id="rId83"/>
    <p:sldId id="338" r:id="rId84"/>
    <p:sldId id="339" r:id="rId85"/>
    <p:sldId id="344" r:id="rId86"/>
    <p:sldId id="345" r:id="rId87"/>
    <p:sldId id="346" r:id="rId88"/>
    <p:sldId id="347" r:id="rId89"/>
    <p:sldId id="348" r:id="rId90"/>
    <p:sldId id="349" r:id="rId91"/>
    <p:sldId id="350" r:id="rId92"/>
    <p:sldId id="351" r:id="rId93"/>
    <p:sldId id="352" r:id="rId94"/>
    <p:sldId id="353" r:id="rId95"/>
    <p:sldId id="355" r:id="rId96"/>
    <p:sldId id="354" r:id="rId97"/>
    <p:sldId id="356" r:id="rId98"/>
    <p:sldId id="357" r:id="rId99"/>
    <p:sldId id="358" r:id="rId100"/>
    <p:sldId id="359" r:id="rId101"/>
    <p:sldId id="360" r:id="rId102"/>
    <p:sldId id="361" r:id="rId103"/>
    <p:sldId id="362" r:id="rId104"/>
    <p:sldId id="363" r:id="rId105"/>
    <p:sldId id="364" r:id="rId106"/>
    <p:sldId id="366" r:id="rId107"/>
    <p:sldId id="367" r:id="rId108"/>
    <p:sldId id="369" r:id="rId109"/>
    <p:sldId id="373" r:id="rId110"/>
    <p:sldId id="372" r:id="rId111"/>
    <p:sldId id="374" r:id="rId112"/>
    <p:sldId id="375" r:id="rId113"/>
    <p:sldId id="376" r:id="rId114"/>
    <p:sldId id="377" r:id="rId115"/>
    <p:sldId id="378" r:id="rId116"/>
    <p:sldId id="379" r:id="rId117"/>
    <p:sldId id="380" r:id="rId118"/>
    <p:sldId id="381" r:id="rId119"/>
    <p:sldId id="371" r:id="rId120"/>
    <p:sldId id="382" r:id="rId121"/>
    <p:sldId id="383" r:id="rId122"/>
    <p:sldId id="384" r:id="rId123"/>
    <p:sldId id="385" r:id="rId124"/>
    <p:sldId id="386" r:id="rId125"/>
    <p:sldId id="387" r:id="rId126"/>
    <p:sldId id="388" r:id="rId127"/>
    <p:sldId id="389" r:id="rId128"/>
    <p:sldId id="390" r:id="rId129"/>
    <p:sldId id="391" r:id="rId130"/>
    <p:sldId id="392" r:id="rId131"/>
    <p:sldId id="393" r:id="rId132"/>
    <p:sldId id="394" r:id="rId1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9FF99"/>
    <a:srgbClr val="33CCFF"/>
    <a:srgbClr val="FF99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50" autoAdjust="0"/>
    <p:restoredTop sz="94660"/>
  </p:normalViewPr>
  <p:slideViewPr>
    <p:cSldViewPr>
      <p:cViewPr varScale="1">
        <p:scale>
          <a:sx n="69" d="100"/>
          <a:sy n="69" d="100"/>
        </p:scale>
        <p:origin x="-17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slide" Target="slides/slide125.xml"/><Relationship Id="rId13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03.xml"/><Relationship Id="rId13" Type="http://schemas.openxmlformats.org/officeDocument/2006/relationships/slide" Target="../slides/slide127.xml"/><Relationship Id="rId3" Type="http://schemas.openxmlformats.org/officeDocument/2006/relationships/slide" Target="../slides/slide12.xml"/><Relationship Id="rId7" Type="http://schemas.openxmlformats.org/officeDocument/2006/relationships/slide" Target="../slides/slide90.xml"/><Relationship Id="rId12" Type="http://schemas.openxmlformats.org/officeDocument/2006/relationships/slide" Target="../slides/slide120.xml"/><Relationship Id="rId2" Type="http://schemas.openxmlformats.org/officeDocument/2006/relationships/slide" Target="../slides/slide5.xml"/><Relationship Id="rId1" Type="http://schemas.openxmlformats.org/officeDocument/2006/relationships/slide" Target="../slides/slide2.xml"/><Relationship Id="rId6" Type="http://schemas.openxmlformats.org/officeDocument/2006/relationships/slide" Target="../slides/slide65.xml"/><Relationship Id="rId11" Type="http://schemas.openxmlformats.org/officeDocument/2006/relationships/slide" Target="../slides/slide119.xml"/><Relationship Id="rId5" Type="http://schemas.openxmlformats.org/officeDocument/2006/relationships/slide" Target="../slides/slide41.xml"/><Relationship Id="rId10" Type="http://schemas.openxmlformats.org/officeDocument/2006/relationships/slide" Target="../slides/slide116.xml"/><Relationship Id="rId4" Type="http://schemas.openxmlformats.org/officeDocument/2006/relationships/slide" Target="../slides/slide26.xml"/><Relationship Id="rId9" Type="http://schemas.openxmlformats.org/officeDocument/2006/relationships/slide" Target="../slides/slide1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507F39-A418-4226-A605-D7041C1C2E85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DA267729-BF24-4768-9247-930A09A0F652}">
      <dgm:prSet phldrT="[Text]" custT="1"/>
      <dgm:spPr>
        <a:solidFill>
          <a:srgbClr val="FFFF00">
            <a:alpha val="99000"/>
          </a:srgbClr>
        </a:solidFill>
      </dgm:spPr>
      <dgm:t>
        <a:bodyPr/>
        <a:lstStyle/>
        <a:p>
          <a:r>
            <a:rPr lang="en-US" sz="1600" dirty="0" smtClean="0">
              <a:latin typeface="Comic Sans MS" pitchFamily="66" charset="0"/>
            </a:rPr>
            <a:t>TRIGONOMETRY</a:t>
          </a:r>
          <a:endParaRPr lang="en-US" sz="1600" dirty="0">
            <a:latin typeface="Comic Sans MS" pitchFamily="66" charset="0"/>
          </a:endParaRPr>
        </a:p>
      </dgm:t>
    </dgm:pt>
    <dgm:pt modelId="{2659B43F-D2B2-47D2-8634-85AD40CFD78A}" type="parTrans" cxnId="{52965409-0C20-4B7A-B734-3EAA43ECE0D7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E1692DF0-B9DA-4C69-AED9-B25FC6162216}" type="sibTrans" cxnId="{52965409-0C20-4B7A-B734-3EAA43ECE0D7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DE92F889-657E-40AA-BD52-964FE79E02A3}">
      <dgm:prSet phldrT="[Text]" custT="1"/>
      <dgm:spPr>
        <a:solidFill>
          <a:srgbClr val="FFFF00">
            <a:alpha val="99000"/>
          </a:srgbClr>
        </a:solidFill>
      </dgm:spPr>
      <dgm:t>
        <a:bodyPr/>
        <a:lstStyle/>
        <a:p>
          <a:r>
            <a:rPr lang="en-US" sz="1600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Part1 	Similarity Review</a:t>
          </a:r>
          <a:endParaRPr lang="en-US" sz="1600" dirty="0">
            <a:latin typeface="Comic Sans MS" pitchFamily="66" charset="0"/>
          </a:endParaRPr>
        </a:p>
      </dgm:t>
    </dgm:pt>
    <dgm:pt modelId="{92A19613-BC8B-4D7C-981D-2F780623BA14}" type="parTrans" cxnId="{F1DB9D4A-7FAF-461B-8949-424CA2AF02E6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CFF8050A-467C-4DCE-85C2-E15E4CAE1AEF}" type="sibTrans" cxnId="{F1DB9D4A-7FAF-461B-8949-424CA2AF02E6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0DDE5CE5-4169-4364-84EF-8741D58CA37B}">
      <dgm:prSet phldrT="[Text]" custT="1"/>
      <dgm:spPr>
        <a:solidFill>
          <a:srgbClr val="FFFF00">
            <a:alpha val="99000"/>
          </a:srgbClr>
        </a:solidFill>
      </dgm:spPr>
      <dgm:t>
        <a:bodyPr/>
        <a:lstStyle/>
        <a:p>
          <a:r>
            <a:rPr lang="en-US" sz="1600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Part2   Ratios of ~ Triangles</a:t>
          </a:r>
          <a:endParaRPr lang="en-US" sz="1600" dirty="0">
            <a:latin typeface="Comic Sans MS" pitchFamily="66" charset="0"/>
          </a:endParaRPr>
        </a:p>
      </dgm:t>
    </dgm:pt>
    <dgm:pt modelId="{6B25F215-E358-4909-89E7-4CD1EE501AD4}" type="parTrans" cxnId="{F1079BD1-0C8A-480B-803F-9D30AA6A3696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A4AD8B2D-C215-4F2D-9A48-6488FEF44066}" type="sibTrans" cxnId="{F1079BD1-0C8A-480B-803F-9D30AA6A3696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366C6B8A-633E-4524-8B39-D8E0689E0D69}">
      <dgm:prSet phldrT="[Text]" custT="1"/>
      <dgm:spPr>
        <a:solidFill>
          <a:srgbClr val="FFFF00">
            <a:alpha val="99000"/>
          </a:srgbClr>
        </a:solidFill>
      </dgm:spPr>
      <dgm:t>
        <a:bodyPr/>
        <a:lstStyle/>
        <a:p>
          <a:r>
            <a:rPr lang="en-US" sz="1600" dirty="0" smtClean="0">
              <a:latin typeface="Comic Sans MS" pitchFamily="66" charset="0"/>
              <a:hlinkClick xmlns:r="http://schemas.openxmlformats.org/officeDocument/2006/relationships" r:id="rId3" action="ppaction://hlinksldjump"/>
            </a:rPr>
            <a:t>Part3   Creating ~ Triangles</a:t>
          </a:r>
          <a:endParaRPr lang="en-US" sz="1600" dirty="0">
            <a:latin typeface="Comic Sans MS" pitchFamily="66" charset="0"/>
          </a:endParaRPr>
        </a:p>
      </dgm:t>
    </dgm:pt>
    <dgm:pt modelId="{D92B9D3C-D617-452E-86C8-D3D01059F20E}" type="parTrans" cxnId="{89BEE660-6FFF-4761-B86F-779A2B34A6C0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B503BF40-60C8-4F9F-8123-EC93FEC1440F}" type="sibTrans" cxnId="{89BEE660-6FFF-4761-B86F-779A2B34A6C0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4B42FFBC-D7D1-4243-9B30-DD7C6E6FA4BD}">
      <dgm:prSet phldrT="[Text]" custT="1"/>
      <dgm:spPr>
        <a:solidFill>
          <a:srgbClr val="FFFF00">
            <a:alpha val="99000"/>
          </a:srgbClr>
        </a:solidFill>
      </dgm:spPr>
      <dgm:t>
        <a:bodyPr/>
        <a:lstStyle/>
        <a:p>
          <a:r>
            <a:rPr lang="en-US" sz="1600" dirty="0" smtClean="0">
              <a:latin typeface="Comic Sans MS" pitchFamily="66" charset="0"/>
              <a:hlinkClick xmlns:r="http://schemas.openxmlformats.org/officeDocument/2006/relationships" r:id="rId4" action="ppaction://hlinksldjump"/>
            </a:rPr>
            <a:t>Part4   O, A and H</a:t>
          </a:r>
          <a:endParaRPr lang="en-US" sz="1600" dirty="0">
            <a:latin typeface="Comic Sans MS" pitchFamily="66" charset="0"/>
          </a:endParaRPr>
        </a:p>
      </dgm:t>
    </dgm:pt>
    <dgm:pt modelId="{79092FD7-2044-4C2C-8EB5-8BA284811802}" type="parTrans" cxnId="{4A1597E4-A182-4277-8064-92787BBBB45F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7CB9C9E4-ADF3-47EC-BC9B-198C24595051}" type="sibTrans" cxnId="{4A1597E4-A182-4277-8064-92787BBBB45F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87981C09-564E-4163-A8F5-FC580CA70ED8}">
      <dgm:prSet phldrT="[Text]" custT="1"/>
      <dgm:spPr>
        <a:solidFill>
          <a:srgbClr val="FFFF00">
            <a:alpha val="99000"/>
          </a:srgbClr>
        </a:solidFill>
      </dgm:spPr>
      <dgm:t>
        <a:bodyPr/>
        <a:lstStyle/>
        <a:p>
          <a:r>
            <a:rPr lang="en-US" sz="1600" dirty="0" smtClean="0">
              <a:latin typeface="Comic Sans MS" pitchFamily="66" charset="0"/>
              <a:hlinkClick xmlns:r="http://schemas.openxmlformats.org/officeDocument/2006/relationships" r:id="rId5" action="ppaction://hlinksldjump"/>
            </a:rPr>
            <a:t>Part5   Solving with ~ Triangles</a:t>
          </a:r>
          <a:endParaRPr lang="en-US" sz="1600" dirty="0">
            <a:latin typeface="Comic Sans MS" pitchFamily="66" charset="0"/>
          </a:endParaRPr>
        </a:p>
      </dgm:t>
    </dgm:pt>
    <dgm:pt modelId="{F3E67720-C84F-43F3-A57F-BBC6D08AB77D}" type="parTrans" cxnId="{DBBEB6A4-06AA-412A-B932-C29D31ECC74A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3FB0E9FA-DDCE-4AE3-85A0-E052A0C4B27B}" type="sibTrans" cxnId="{DBBEB6A4-06AA-412A-B932-C29D31ECC74A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2BF5884B-EFDC-41DA-B0CE-231F885CE039}">
      <dgm:prSet phldrT="[Text]" custT="1"/>
      <dgm:spPr>
        <a:solidFill>
          <a:srgbClr val="FFFF00">
            <a:alpha val="99000"/>
          </a:srgbClr>
        </a:solidFill>
      </dgm:spPr>
      <dgm:t>
        <a:bodyPr/>
        <a:lstStyle/>
        <a:p>
          <a:r>
            <a:rPr lang="en-US" sz="1600" dirty="0" smtClean="0">
              <a:latin typeface="Comic Sans MS" pitchFamily="66" charset="0"/>
              <a:hlinkClick xmlns:r="http://schemas.openxmlformats.org/officeDocument/2006/relationships" r:id="rId6" action="ppaction://hlinksldjump"/>
            </a:rPr>
            <a:t>Part6   Using ~ Triangles</a:t>
          </a:r>
          <a:endParaRPr lang="en-US" sz="1600" dirty="0">
            <a:latin typeface="Comic Sans MS" pitchFamily="66" charset="0"/>
          </a:endParaRPr>
        </a:p>
      </dgm:t>
    </dgm:pt>
    <dgm:pt modelId="{B6E93316-1094-4938-94BA-680C79E1CC90}" type="parTrans" cxnId="{5F09EF4E-3E29-47D9-BAC8-C30C72936407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AE408233-5020-42A2-82A1-054D08D37BFD}" type="sibTrans" cxnId="{5F09EF4E-3E29-47D9-BAC8-C30C72936407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5A4F7BF6-CCFC-480C-9F31-50468E878752}">
      <dgm:prSet phldrT="[Text]" custT="1"/>
      <dgm:spPr>
        <a:solidFill>
          <a:srgbClr val="FFFF00">
            <a:alpha val="99000"/>
          </a:srgbClr>
        </a:solidFill>
      </dgm:spPr>
      <dgm:t>
        <a:bodyPr/>
        <a:lstStyle/>
        <a:p>
          <a:r>
            <a:rPr lang="en-US" sz="1600" dirty="0" smtClean="0">
              <a:latin typeface="Comic Sans MS" pitchFamily="66" charset="0"/>
              <a:hlinkClick xmlns:r="http://schemas.openxmlformats.org/officeDocument/2006/relationships" r:id="rId7" action="ppaction://hlinksldjump"/>
            </a:rPr>
            <a:t>Part7   SOH-CAH-TOA</a:t>
          </a:r>
          <a:endParaRPr lang="en-US" sz="1600" dirty="0">
            <a:latin typeface="Comic Sans MS" pitchFamily="66" charset="0"/>
          </a:endParaRPr>
        </a:p>
      </dgm:t>
    </dgm:pt>
    <dgm:pt modelId="{83CA823B-AD31-49FF-B01A-3DAA9B5935FA}" type="parTrans" cxnId="{9EDCF3B3-E990-4D17-81B8-5C626321F5C9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C7E1D259-4AC2-49C9-BDB6-1F81682E1C7E}" type="sibTrans" cxnId="{9EDCF3B3-E990-4D17-81B8-5C626321F5C9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699D98B3-D017-4293-82A7-F2A285323675}">
      <dgm:prSet phldrT="[Text]" custT="1"/>
      <dgm:spPr>
        <a:solidFill>
          <a:srgbClr val="FFFF00">
            <a:alpha val="99000"/>
          </a:srgbClr>
        </a:solidFill>
      </dgm:spPr>
      <dgm:t>
        <a:bodyPr/>
        <a:lstStyle/>
        <a:p>
          <a:r>
            <a:rPr lang="en-US" sz="1600" dirty="0" smtClean="0">
              <a:latin typeface="Comic Sans MS" pitchFamily="66" charset="0"/>
              <a:hlinkClick xmlns:r="http://schemas.openxmlformats.org/officeDocument/2006/relationships" r:id="rId8" action="ppaction://hlinksldjump"/>
            </a:rPr>
            <a:t>Part8   Using Sine, Cosine, Tangent</a:t>
          </a:r>
          <a:endParaRPr lang="en-US" sz="1600" dirty="0">
            <a:latin typeface="Comic Sans MS" pitchFamily="66" charset="0"/>
          </a:endParaRPr>
        </a:p>
      </dgm:t>
    </dgm:pt>
    <dgm:pt modelId="{FFC60AFA-E32C-4EBF-8FED-4D5463D76485}" type="parTrans" cxnId="{D2E47485-04C5-4E96-89F4-43E5C92FB93E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6F19262B-59CF-4741-BCB4-D764B9F1F334}" type="sibTrans" cxnId="{D2E47485-04C5-4E96-89F4-43E5C92FB93E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7D5415E2-6C83-4587-AFA8-71ED3DDF1291}">
      <dgm:prSet phldrT="[Text]" custT="1"/>
      <dgm:spPr>
        <a:solidFill>
          <a:srgbClr val="FFFF00">
            <a:alpha val="99000"/>
          </a:srgbClr>
        </a:solidFill>
      </dgm:spPr>
      <dgm:t>
        <a:bodyPr/>
        <a:lstStyle/>
        <a:p>
          <a:r>
            <a:rPr lang="en-US" sz="1600" dirty="0" smtClean="0">
              <a:latin typeface="Comic Sans MS" pitchFamily="66" charset="0"/>
              <a:hlinkClick xmlns:r="http://schemas.openxmlformats.org/officeDocument/2006/relationships" r:id="rId9" action="ppaction://hlinksldjump"/>
            </a:rPr>
            <a:t>Part9   Solving from Either Angle</a:t>
          </a:r>
          <a:endParaRPr lang="en-US" sz="1600" dirty="0">
            <a:latin typeface="Comic Sans MS" pitchFamily="66" charset="0"/>
          </a:endParaRPr>
        </a:p>
      </dgm:t>
    </dgm:pt>
    <dgm:pt modelId="{A6731ADE-BFA8-4D0A-A291-ED5BEB3D39E5}" type="parTrans" cxnId="{E70A1678-950B-457A-82D6-E93B6D5F4BAF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1B81A3E0-E46A-4A2F-A26A-753B90294513}" type="sibTrans" cxnId="{E70A1678-950B-457A-82D6-E93B6D5F4BAF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036AE497-7759-4A78-98DD-1839A0C9FE5A}">
      <dgm:prSet phldrT="[Text]" custT="1"/>
      <dgm:spPr>
        <a:solidFill>
          <a:srgbClr val="FFFF00">
            <a:alpha val="99000"/>
          </a:srgbClr>
        </a:solidFill>
      </dgm:spPr>
      <dgm:t>
        <a:bodyPr/>
        <a:lstStyle/>
        <a:p>
          <a:r>
            <a:rPr lang="en-US" sz="1600" dirty="0" smtClean="0">
              <a:latin typeface="Comic Sans MS" pitchFamily="66" charset="0"/>
              <a:hlinkClick xmlns:r="http://schemas.openxmlformats.org/officeDocument/2006/relationships" r:id="rId10" action="ppaction://hlinksldjump"/>
            </a:rPr>
            <a:t>Part10  Algebra Review</a:t>
          </a:r>
          <a:endParaRPr lang="en-US" sz="1600" dirty="0">
            <a:latin typeface="Comic Sans MS" pitchFamily="66" charset="0"/>
          </a:endParaRPr>
        </a:p>
      </dgm:t>
    </dgm:pt>
    <dgm:pt modelId="{7C836819-A39A-40CE-B8B4-01B2AF2CE8CE}" type="parTrans" cxnId="{EE89957B-4A65-45E3-AB0F-CF0489CAD4DC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4497C9C5-F75C-47BD-9642-3466205C5DFB}" type="sibTrans" cxnId="{EE89957B-4A65-45E3-AB0F-CF0489CAD4DC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4E411929-6BA4-4257-9971-949C85C165B5}">
      <dgm:prSet phldrT="[Text]" custT="1"/>
      <dgm:spPr>
        <a:solidFill>
          <a:srgbClr val="FFFF00">
            <a:alpha val="99000"/>
          </a:srgbClr>
        </a:solidFill>
      </dgm:spPr>
      <dgm:t>
        <a:bodyPr/>
        <a:lstStyle/>
        <a:p>
          <a:r>
            <a:rPr lang="en-US" sz="1600" dirty="0" smtClean="0">
              <a:latin typeface="Comic Sans MS" pitchFamily="66" charset="0"/>
              <a:hlinkClick xmlns:r="http://schemas.openxmlformats.org/officeDocument/2006/relationships" r:id="rId11" action="ppaction://hlinksldjump"/>
            </a:rPr>
            <a:t>Part11  Solving with X in the Denominator</a:t>
          </a:r>
          <a:endParaRPr lang="en-US" sz="1600" dirty="0">
            <a:latin typeface="Comic Sans MS" pitchFamily="66" charset="0"/>
          </a:endParaRPr>
        </a:p>
      </dgm:t>
    </dgm:pt>
    <dgm:pt modelId="{0EF7DB75-6795-4569-B2AA-506EDBAED97C}" type="parTrans" cxnId="{F74E9E46-2514-4D91-9AD4-C80CD0A361FF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B801B108-5821-453E-84C1-F9C941468767}" type="sibTrans" cxnId="{F74E9E46-2514-4D91-9AD4-C80CD0A361FF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A3CD9B56-7B9A-4DB6-8168-7EF83D355747}">
      <dgm:prSet phldrT="[Text]" custT="1"/>
      <dgm:spPr>
        <a:solidFill>
          <a:srgbClr val="FFFF00">
            <a:alpha val="99000"/>
          </a:srgbClr>
        </a:solidFill>
      </dgm:spPr>
      <dgm:t>
        <a:bodyPr/>
        <a:lstStyle/>
        <a:p>
          <a:r>
            <a:rPr lang="en-US" sz="1600" dirty="0" smtClean="0">
              <a:latin typeface="Comic Sans MS" pitchFamily="66" charset="0"/>
              <a:hlinkClick xmlns:r="http://schemas.openxmlformats.org/officeDocument/2006/relationships" r:id="rId12" action="ppaction://hlinksldjump"/>
            </a:rPr>
            <a:t>Part12  Finding the Angles</a:t>
          </a:r>
          <a:endParaRPr lang="en-US" sz="1600" dirty="0">
            <a:latin typeface="Comic Sans MS" pitchFamily="66" charset="0"/>
          </a:endParaRPr>
        </a:p>
      </dgm:t>
    </dgm:pt>
    <dgm:pt modelId="{FD7F5684-494A-4A52-856B-851637E3A74B}" type="parTrans" cxnId="{6EB97DF2-5FBC-4D7E-A966-90027C5E25D8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2EDC70AF-2CB6-44A5-82EC-1A98A2757CA3}" type="sibTrans" cxnId="{6EB97DF2-5FBC-4D7E-A966-90027C5E25D8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2104934C-60C8-4D7C-92B8-42613F0306AE}">
      <dgm:prSet phldrT="[Text]" custT="1"/>
      <dgm:spPr>
        <a:solidFill>
          <a:srgbClr val="FFFF00">
            <a:alpha val="99000"/>
          </a:srgbClr>
        </a:solidFill>
      </dgm:spPr>
      <dgm:t>
        <a:bodyPr/>
        <a:lstStyle/>
        <a:p>
          <a:r>
            <a:rPr lang="en-US" sz="1600" dirty="0" smtClean="0">
              <a:latin typeface="Comic Sans MS" pitchFamily="66" charset="0"/>
              <a:hlinkClick xmlns:r="http://schemas.openxmlformats.org/officeDocument/2006/relationships" r:id="rId13" action="ppaction://hlinksldjump"/>
            </a:rPr>
            <a:t>Part13  Inverses</a:t>
          </a:r>
          <a:endParaRPr lang="en-US" sz="1600" dirty="0">
            <a:latin typeface="Comic Sans MS" pitchFamily="66" charset="0"/>
          </a:endParaRPr>
        </a:p>
      </dgm:t>
    </dgm:pt>
    <dgm:pt modelId="{33A8712D-954D-4C67-BFBA-374ACC77DDC8}" type="parTrans" cxnId="{629DD00C-C2FC-4FA6-A870-89CCB589910A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0A127DEA-580D-4848-B138-2CA5DF5A0ECC}" type="sibTrans" cxnId="{629DD00C-C2FC-4FA6-A870-89CCB589910A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7F480FEF-FE7C-4D19-B515-3C9674EAE01F}">
      <dgm:prSet phldrT="[Text]" custT="1"/>
      <dgm:spPr>
        <a:solidFill>
          <a:srgbClr val="FFFF00">
            <a:alpha val="99000"/>
          </a:srgbClr>
        </a:solidFill>
      </dgm:spPr>
      <dgm:t>
        <a:bodyPr/>
        <a:lstStyle/>
        <a:p>
          <a:r>
            <a:rPr lang="en-US" sz="1600" dirty="0" smtClean="0">
              <a:latin typeface="Comic Sans MS" pitchFamily="66" charset="0"/>
            </a:rPr>
            <a:t>Part14  Special Triangles</a:t>
          </a:r>
          <a:endParaRPr lang="en-US" sz="1600" dirty="0">
            <a:latin typeface="Comic Sans MS" pitchFamily="66" charset="0"/>
          </a:endParaRPr>
        </a:p>
      </dgm:t>
    </dgm:pt>
    <dgm:pt modelId="{CDCF3314-A4BD-4D2C-80B8-1EBBECEF62C5}" type="parTrans" cxnId="{84C199F5-FEF7-4D95-9978-456D276EE6D2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DF1E1736-4657-47B9-AF77-5A668E4B0A0E}" type="sibTrans" cxnId="{84C199F5-FEF7-4D95-9978-456D276EE6D2}">
      <dgm:prSet/>
      <dgm:spPr/>
      <dgm:t>
        <a:bodyPr/>
        <a:lstStyle/>
        <a:p>
          <a:endParaRPr lang="en-US" sz="1600">
            <a:latin typeface="Comic Sans MS" pitchFamily="66" charset="0"/>
          </a:endParaRPr>
        </a:p>
      </dgm:t>
    </dgm:pt>
    <dgm:pt modelId="{C47CBC12-8302-4AB6-B9FE-2FEFFC76E9B3}" type="pres">
      <dgm:prSet presAssocID="{62507F39-A418-4226-A605-D7041C1C2E8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B75043-4811-458B-B2CF-FC0747D3AE2B}" type="pres">
      <dgm:prSet presAssocID="{DA267729-BF24-4768-9247-930A09A0F652}" presName="parentLin" presStyleCnt="0"/>
      <dgm:spPr/>
    </dgm:pt>
    <dgm:pt modelId="{BD012FB7-D049-4006-9857-9130F42BF06E}" type="pres">
      <dgm:prSet presAssocID="{DA267729-BF24-4768-9247-930A09A0F652}" presName="parentLeftMargin" presStyleLbl="node1" presStyleIdx="0" presStyleCnt="15"/>
      <dgm:spPr/>
      <dgm:t>
        <a:bodyPr/>
        <a:lstStyle/>
        <a:p>
          <a:endParaRPr lang="en-US"/>
        </a:p>
      </dgm:t>
    </dgm:pt>
    <dgm:pt modelId="{DD13025B-1B8A-4C60-B7C6-C96090FF3B77}" type="pres">
      <dgm:prSet presAssocID="{DA267729-BF24-4768-9247-930A09A0F652}" presName="parentText" presStyleLbl="node1" presStyleIdx="0" presStyleCnt="15" custScaleX="1339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6F1DB6-A962-47B3-9F73-B45461344DFC}" type="pres">
      <dgm:prSet presAssocID="{DA267729-BF24-4768-9247-930A09A0F652}" presName="negativeSpace" presStyleCnt="0"/>
      <dgm:spPr/>
    </dgm:pt>
    <dgm:pt modelId="{B0EC022C-684F-4F64-B0C8-2872FC0E6754}" type="pres">
      <dgm:prSet presAssocID="{DA267729-BF24-4768-9247-930A09A0F652}" presName="childText" presStyleLbl="conFgAcc1" presStyleIdx="0" presStyleCnt="15">
        <dgm:presLayoutVars>
          <dgm:bulletEnabled val="1"/>
        </dgm:presLayoutVars>
      </dgm:prSet>
      <dgm:spPr/>
    </dgm:pt>
    <dgm:pt modelId="{8E05AAB7-BE5E-41CE-A3A2-6FDE8FCE29CE}" type="pres">
      <dgm:prSet presAssocID="{E1692DF0-B9DA-4C69-AED9-B25FC6162216}" presName="spaceBetweenRectangles" presStyleCnt="0"/>
      <dgm:spPr/>
    </dgm:pt>
    <dgm:pt modelId="{7746FB2C-DFFB-4A64-A5F2-485F07141230}" type="pres">
      <dgm:prSet presAssocID="{DE92F889-657E-40AA-BD52-964FE79E02A3}" presName="parentLin" presStyleCnt="0"/>
      <dgm:spPr/>
    </dgm:pt>
    <dgm:pt modelId="{7CD81973-3012-438F-BBD3-A1AFA413049D}" type="pres">
      <dgm:prSet presAssocID="{DE92F889-657E-40AA-BD52-964FE79E02A3}" presName="parentLeftMargin" presStyleLbl="node1" presStyleIdx="0" presStyleCnt="15"/>
      <dgm:spPr/>
      <dgm:t>
        <a:bodyPr/>
        <a:lstStyle/>
        <a:p>
          <a:endParaRPr lang="en-US"/>
        </a:p>
      </dgm:t>
    </dgm:pt>
    <dgm:pt modelId="{C03D2841-1142-46F2-800E-64DA6895FC3F}" type="pres">
      <dgm:prSet presAssocID="{DE92F889-657E-40AA-BD52-964FE79E02A3}" presName="parentText" presStyleLbl="node1" presStyleIdx="1" presStyleCnt="15" custScaleX="1339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C53421-DDB0-4318-93D0-AFB3607019DC}" type="pres">
      <dgm:prSet presAssocID="{DE92F889-657E-40AA-BD52-964FE79E02A3}" presName="negativeSpace" presStyleCnt="0"/>
      <dgm:spPr/>
    </dgm:pt>
    <dgm:pt modelId="{09B08037-DC76-458D-9A10-43C708A31CBB}" type="pres">
      <dgm:prSet presAssocID="{DE92F889-657E-40AA-BD52-964FE79E02A3}" presName="childText" presStyleLbl="conFgAcc1" presStyleIdx="1" presStyleCnt="15">
        <dgm:presLayoutVars>
          <dgm:bulletEnabled val="1"/>
        </dgm:presLayoutVars>
      </dgm:prSet>
      <dgm:spPr/>
    </dgm:pt>
    <dgm:pt modelId="{0AF7531E-3E6B-45A8-AA0B-30CD91723224}" type="pres">
      <dgm:prSet presAssocID="{CFF8050A-467C-4DCE-85C2-E15E4CAE1AEF}" presName="spaceBetweenRectangles" presStyleCnt="0"/>
      <dgm:spPr/>
    </dgm:pt>
    <dgm:pt modelId="{84A57F5E-7184-42A9-80FC-9397B73A3CED}" type="pres">
      <dgm:prSet presAssocID="{0DDE5CE5-4169-4364-84EF-8741D58CA37B}" presName="parentLin" presStyleCnt="0"/>
      <dgm:spPr/>
    </dgm:pt>
    <dgm:pt modelId="{FB2B824A-BDC6-4F83-B76A-91AFE626FFF6}" type="pres">
      <dgm:prSet presAssocID="{0DDE5CE5-4169-4364-84EF-8741D58CA37B}" presName="parentLeftMargin" presStyleLbl="node1" presStyleIdx="1" presStyleCnt="15"/>
      <dgm:spPr/>
      <dgm:t>
        <a:bodyPr/>
        <a:lstStyle/>
        <a:p>
          <a:endParaRPr lang="en-US"/>
        </a:p>
      </dgm:t>
    </dgm:pt>
    <dgm:pt modelId="{C9B16B30-73A6-4C85-BC13-CD48A91C4FE3}" type="pres">
      <dgm:prSet presAssocID="{0DDE5CE5-4169-4364-84EF-8741D58CA37B}" presName="parentText" presStyleLbl="node1" presStyleIdx="2" presStyleCnt="15" custScaleX="1339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BF6766-07B7-426A-AA6F-3122065DFDAB}" type="pres">
      <dgm:prSet presAssocID="{0DDE5CE5-4169-4364-84EF-8741D58CA37B}" presName="negativeSpace" presStyleCnt="0"/>
      <dgm:spPr/>
    </dgm:pt>
    <dgm:pt modelId="{FE34A917-7528-47B2-BEC2-E19C21070B7B}" type="pres">
      <dgm:prSet presAssocID="{0DDE5CE5-4169-4364-84EF-8741D58CA37B}" presName="childText" presStyleLbl="conFgAcc1" presStyleIdx="2" presStyleCnt="15">
        <dgm:presLayoutVars>
          <dgm:bulletEnabled val="1"/>
        </dgm:presLayoutVars>
      </dgm:prSet>
      <dgm:spPr/>
    </dgm:pt>
    <dgm:pt modelId="{A07907EA-ABB3-4FCD-9E4E-2156A0CDA71C}" type="pres">
      <dgm:prSet presAssocID="{A4AD8B2D-C215-4F2D-9A48-6488FEF44066}" presName="spaceBetweenRectangles" presStyleCnt="0"/>
      <dgm:spPr/>
    </dgm:pt>
    <dgm:pt modelId="{2F5FFF39-5BF8-4450-810B-C72D9F40B849}" type="pres">
      <dgm:prSet presAssocID="{366C6B8A-633E-4524-8B39-D8E0689E0D69}" presName="parentLin" presStyleCnt="0"/>
      <dgm:spPr/>
    </dgm:pt>
    <dgm:pt modelId="{38A3CA6D-BE74-4DD7-A4F8-C1682B7A9785}" type="pres">
      <dgm:prSet presAssocID="{366C6B8A-633E-4524-8B39-D8E0689E0D69}" presName="parentLeftMargin" presStyleLbl="node1" presStyleIdx="2" presStyleCnt="15"/>
      <dgm:spPr/>
      <dgm:t>
        <a:bodyPr/>
        <a:lstStyle/>
        <a:p>
          <a:endParaRPr lang="en-US"/>
        </a:p>
      </dgm:t>
    </dgm:pt>
    <dgm:pt modelId="{6F4C9C1A-1F34-4350-B79A-90FCA40864BE}" type="pres">
      <dgm:prSet presAssocID="{366C6B8A-633E-4524-8B39-D8E0689E0D69}" presName="parentText" presStyleLbl="node1" presStyleIdx="3" presStyleCnt="15" custScaleX="1339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42FD75-EF3A-4E8E-85BB-78C7C83A1328}" type="pres">
      <dgm:prSet presAssocID="{366C6B8A-633E-4524-8B39-D8E0689E0D69}" presName="negativeSpace" presStyleCnt="0"/>
      <dgm:spPr/>
    </dgm:pt>
    <dgm:pt modelId="{C52B3277-B139-4668-A847-24689B63CBAF}" type="pres">
      <dgm:prSet presAssocID="{366C6B8A-633E-4524-8B39-D8E0689E0D69}" presName="childText" presStyleLbl="conFgAcc1" presStyleIdx="3" presStyleCnt="15">
        <dgm:presLayoutVars>
          <dgm:bulletEnabled val="1"/>
        </dgm:presLayoutVars>
      </dgm:prSet>
      <dgm:spPr/>
    </dgm:pt>
    <dgm:pt modelId="{079AA2D7-B114-48E4-B4D2-B6FFCFA7E166}" type="pres">
      <dgm:prSet presAssocID="{B503BF40-60C8-4F9F-8123-EC93FEC1440F}" presName="spaceBetweenRectangles" presStyleCnt="0"/>
      <dgm:spPr/>
    </dgm:pt>
    <dgm:pt modelId="{7B545140-C101-4BB4-BB41-E032A3A36277}" type="pres">
      <dgm:prSet presAssocID="{4B42FFBC-D7D1-4243-9B30-DD7C6E6FA4BD}" presName="parentLin" presStyleCnt="0"/>
      <dgm:spPr/>
    </dgm:pt>
    <dgm:pt modelId="{00AE9027-797E-4983-992C-13F35B0671E4}" type="pres">
      <dgm:prSet presAssocID="{4B42FFBC-D7D1-4243-9B30-DD7C6E6FA4BD}" presName="parentLeftMargin" presStyleLbl="node1" presStyleIdx="3" presStyleCnt="15"/>
      <dgm:spPr/>
      <dgm:t>
        <a:bodyPr/>
        <a:lstStyle/>
        <a:p>
          <a:endParaRPr lang="en-US"/>
        </a:p>
      </dgm:t>
    </dgm:pt>
    <dgm:pt modelId="{4A7EFA92-EE61-4568-8172-17582BB6A689}" type="pres">
      <dgm:prSet presAssocID="{4B42FFBC-D7D1-4243-9B30-DD7C6E6FA4BD}" presName="parentText" presStyleLbl="node1" presStyleIdx="4" presStyleCnt="15" custScaleX="1339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5AE2E0-03CF-4A93-8130-40C0095F09CA}" type="pres">
      <dgm:prSet presAssocID="{4B42FFBC-D7D1-4243-9B30-DD7C6E6FA4BD}" presName="negativeSpace" presStyleCnt="0"/>
      <dgm:spPr/>
    </dgm:pt>
    <dgm:pt modelId="{5F8B7AD9-977E-4B78-A5AF-06305DF39ED6}" type="pres">
      <dgm:prSet presAssocID="{4B42FFBC-D7D1-4243-9B30-DD7C6E6FA4BD}" presName="childText" presStyleLbl="conFgAcc1" presStyleIdx="4" presStyleCnt="15">
        <dgm:presLayoutVars>
          <dgm:bulletEnabled val="1"/>
        </dgm:presLayoutVars>
      </dgm:prSet>
      <dgm:spPr/>
    </dgm:pt>
    <dgm:pt modelId="{EC211FF9-95A5-4260-B436-1E4CDF62FC32}" type="pres">
      <dgm:prSet presAssocID="{7CB9C9E4-ADF3-47EC-BC9B-198C24595051}" presName="spaceBetweenRectangles" presStyleCnt="0"/>
      <dgm:spPr/>
    </dgm:pt>
    <dgm:pt modelId="{30684BA1-4ED7-491D-81BE-EA913C769FCF}" type="pres">
      <dgm:prSet presAssocID="{87981C09-564E-4163-A8F5-FC580CA70ED8}" presName="parentLin" presStyleCnt="0"/>
      <dgm:spPr/>
    </dgm:pt>
    <dgm:pt modelId="{B09668D1-2891-4A7F-BB96-F0D544BC266C}" type="pres">
      <dgm:prSet presAssocID="{87981C09-564E-4163-A8F5-FC580CA70ED8}" presName="parentLeftMargin" presStyleLbl="node1" presStyleIdx="4" presStyleCnt="15"/>
      <dgm:spPr/>
      <dgm:t>
        <a:bodyPr/>
        <a:lstStyle/>
        <a:p>
          <a:endParaRPr lang="en-US"/>
        </a:p>
      </dgm:t>
    </dgm:pt>
    <dgm:pt modelId="{F4CE7C65-F026-4255-BA2A-78C590DC0793}" type="pres">
      <dgm:prSet presAssocID="{87981C09-564E-4163-A8F5-FC580CA70ED8}" presName="parentText" presStyleLbl="node1" presStyleIdx="5" presStyleCnt="15" custScaleX="1339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2ECBDF-7041-4A13-BB84-4C8F83083A02}" type="pres">
      <dgm:prSet presAssocID="{87981C09-564E-4163-A8F5-FC580CA70ED8}" presName="negativeSpace" presStyleCnt="0"/>
      <dgm:spPr/>
    </dgm:pt>
    <dgm:pt modelId="{F9BD1AB1-E4E0-49D7-921F-EBD7282DFACA}" type="pres">
      <dgm:prSet presAssocID="{87981C09-564E-4163-A8F5-FC580CA70ED8}" presName="childText" presStyleLbl="conFgAcc1" presStyleIdx="5" presStyleCnt="15">
        <dgm:presLayoutVars>
          <dgm:bulletEnabled val="1"/>
        </dgm:presLayoutVars>
      </dgm:prSet>
      <dgm:spPr/>
    </dgm:pt>
    <dgm:pt modelId="{9E5C4DAD-B9A0-4FBA-82DD-C25A6C0A7F2B}" type="pres">
      <dgm:prSet presAssocID="{3FB0E9FA-DDCE-4AE3-85A0-E052A0C4B27B}" presName="spaceBetweenRectangles" presStyleCnt="0"/>
      <dgm:spPr/>
    </dgm:pt>
    <dgm:pt modelId="{E4D74462-FEF7-4E50-94CA-DBC18EE777C7}" type="pres">
      <dgm:prSet presAssocID="{2BF5884B-EFDC-41DA-B0CE-231F885CE039}" presName="parentLin" presStyleCnt="0"/>
      <dgm:spPr/>
    </dgm:pt>
    <dgm:pt modelId="{8A8EF93F-A03F-4581-B62D-D59AC4F23427}" type="pres">
      <dgm:prSet presAssocID="{2BF5884B-EFDC-41DA-B0CE-231F885CE039}" presName="parentLeftMargin" presStyleLbl="node1" presStyleIdx="5" presStyleCnt="15"/>
      <dgm:spPr/>
      <dgm:t>
        <a:bodyPr/>
        <a:lstStyle/>
        <a:p>
          <a:endParaRPr lang="en-US"/>
        </a:p>
      </dgm:t>
    </dgm:pt>
    <dgm:pt modelId="{7F7CF039-B7EF-4545-8F01-1BDC995C6A60}" type="pres">
      <dgm:prSet presAssocID="{2BF5884B-EFDC-41DA-B0CE-231F885CE039}" presName="parentText" presStyleLbl="node1" presStyleIdx="6" presStyleCnt="15" custScaleX="1339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98D5FD-52F9-4249-AC6B-7662B622FF2E}" type="pres">
      <dgm:prSet presAssocID="{2BF5884B-EFDC-41DA-B0CE-231F885CE039}" presName="negativeSpace" presStyleCnt="0"/>
      <dgm:spPr/>
    </dgm:pt>
    <dgm:pt modelId="{7D55629B-1322-4845-8A0A-733BB42A0282}" type="pres">
      <dgm:prSet presAssocID="{2BF5884B-EFDC-41DA-B0CE-231F885CE039}" presName="childText" presStyleLbl="conFgAcc1" presStyleIdx="6" presStyleCnt="15">
        <dgm:presLayoutVars>
          <dgm:bulletEnabled val="1"/>
        </dgm:presLayoutVars>
      </dgm:prSet>
      <dgm:spPr/>
    </dgm:pt>
    <dgm:pt modelId="{6E01508B-3433-4614-B95A-C2172D10FAB2}" type="pres">
      <dgm:prSet presAssocID="{AE408233-5020-42A2-82A1-054D08D37BFD}" presName="spaceBetweenRectangles" presStyleCnt="0"/>
      <dgm:spPr/>
    </dgm:pt>
    <dgm:pt modelId="{92E0E12C-C7A9-45AD-B043-C564E4A49D59}" type="pres">
      <dgm:prSet presAssocID="{5A4F7BF6-CCFC-480C-9F31-50468E878752}" presName="parentLin" presStyleCnt="0"/>
      <dgm:spPr/>
    </dgm:pt>
    <dgm:pt modelId="{F2E1808F-CD26-4B9C-B0A0-F015CD0E8D3B}" type="pres">
      <dgm:prSet presAssocID="{5A4F7BF6-CCFC-480C-9F31-50468E878752}" presName="parentLeftMargin" presStyleLbl="node1" presStyleIdx="6" presStyleCnt="15"/>
      <dgm:spPr/>
      <dgm:t>
        <a:bodyPr/>
        <a:lstStyle/>
        <a:p>
          <a:endParaRPr lang="en-US"/>
        </a:p>
      </dgm:t>
    </dgm:pt>
    <dgm:pt modelId="{E944DEB1-AB81-49DA-9DDE-CE3FF8C77A6A}" type="pres">
      <dgm:prSet presAssocID="{5A4F7BF6-CCFC-480C-9F31-50468E878752}" presName="parentText" presStyleLbl="node1" presStyleIdx="7" presStyleCnt="15" custScaleX="1339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C5309B-2874-4C16-BDCA-6BE8163A1A4B}" type="pres">
      <dgm:prSet presAssocID="{5A4F7BF6-CCFC-480C-9F31-50468E878752}" presName="negativeSpace" presStyleCnt="0"/>
      <dgm:spPr/>
    </dgm:pt>
    <dgm:pt modelId="{CEBC9A11-1274-4233-AF85-0DB17832AAC4}" type="pres">
      <dgm:prSet presAssocID="{5A4F7BF6-CCFC-480C-9F31-50468E878752}" presName="childText" presStyleLbl="conFgAcc1" presStyleIdx="7" presStyleCnt="15">
        <dgm:presLayoutVars>
          <dgm:bulletEnabled val="1"/>
        </dgm:presLayoutVars>
      </dgm:prSet>
      <dgm:spPr/>
    </dgm:pt>
    <dgm:pt modelId="{07253716-E9E1-417A-8A67-3305CF209059}" type="pres">
      <dgm:prSet presAssocID="{C7E1D259-4AC2-49C9-BDB6-1F81682E1C7E}" presName="spaceBetweenRectangles" presStyleCnt="0"/>
      <dgm:spPr/>
    </dgm:pt>
    <dgm:pt modelId="{4AAB6BD7-9E29-4877-984C-772A74F5B343}" type="pres">
      <dgm:prSet presAssocID="{699D98B3-D017-4293-82A7-F2A285323675}" presName="parentLin" presStyleCnt="0"/>
      <dgm:spPr/>
    </dgm:pt>
    <dgm:pt modelId="{E0265E0E-C54B-49D9-BBC2-0E5888ACE423}" type="pres">
      <dgm:prSet presAssocID="{699D98B3-D017-4293-82A7-F2A285323675}" presName="parentLeftMargin" presStyleLbl="node1" presStyleIdx="7" presStyleCnt="15"/>
      <dgm:spPr/>
      <dgm:t>
        <a:bodyPr/>
        <a:lstStyle/>
        <a:p>
          <a:endParaRPr lang="en-US"/>
        </a:p>
      </dgm:t>
    </dgm:pt>
    <dgm:pt modelId="{FE9A0B09-4EB9-4C87-9075-371A9331411A}" type="pres">
      <dgm:prSet presAssocID="{699D98B3-D017-4293-82A7-F2A285323675}" presName="parentText" presStyleLbl="node1" presStyleIdx="8" presStyleCnt="15" custScaleX="1339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950547-39AD-4381-B6FA-2301AF28A5DB}" type="pres">
      <dgm:prSet presAssocID="{699D98B3-D017-4293-82A7-F2A285323675}" presName="negativeSpace" presStyleCnt="0"/>
      <dgm:spPr/>
    </dgm:pt>
    <dgm:pt modelId="{3D9DB52C-CCBF-4DF4-A65A-6486979DB4D8}" type="pres">
      <dgm:prSet presAssocID="{699D98B3-D017-4293-82A7-F2A285323675}" presName="childText" presStyleLbl="conFgAcc1" presStyleIdx="8" presStyleCnt="15">
        <dgm:presLayoutVars>
          <dgm:bulletEnabled val="1"/>
        </dgm:presLayoutVars>
      </dgm:prSet>
      <dgm:spPr/>
    </dgm:pt>
    <dgm:pt modelId="{F58489B7-6444-48FF-95F4-09B25AA647CF}" type="pres">
      <dgm:prSet presAssocID="{6F19262B-59CF-4741-BCB4-D764B9F1F334}" presName="spaceBetweenRectangles" presStyleCnt="0"/>
      <dgm:spPr/>
    </dgm:pt>
    <dgm:pt modelId="{6F973CD2-382A-4342-BE0B-1387CB4B6B05}" type="pres">
      <dgm:prSet presAssocID="{7D5415E2-6C83-4587-AFA8-71ED3DDF1291}" presName="parentLin" presStyleCnt="0"/>
      <dgm:spPr/>
    </dgm:pt>
    <dgm:pt modelId="{142A64FB-45BD-47E6-8E96-6C1F2200D19E}" type="pres">
      <dgm:prSet presAssocID="{7D5415E2-6C83-4587-AFA8-71ED3DDF1291}" presName="parentLeftMargin" presStyleLbl="node1" presStyleIdx="8" presStyleCnt="15"/>
      <dgm:spPr/>
      <dgm:t>
        <a:bodyPr/>
        <a:lstStyle/>
        <a:p>
          <a:endParaRPr lang="en-US"/>
        </a:p>
      </dgm:t>
    </dgm:pt>
    <dgm:pt modelId="{DBCD1C97-44C2-4597-92B7-E4C00691BBA2}" type="pres">
      <dgm:prSet presAssocID="{7D5415E2-6C83-4587-AFA8-71ED3DDF1291}" presName="parentText" presStyleLbl="node1" presStyleIdx="9" presStyleCnt="15" custScaleX="1339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3FF3FF-C408-4034-B8A8-ADDEF5571C8F}" type="pres">
      <dgm:prSet presAssocID="{7D5415E2-6C83-4587-AFA8-71ED3DDF1291}" presName="negativeSpace" presStyleCnt="0"/>
      <dgm:spPr/>
    </dgm:pt>
    <dgm:pt modelId="{041B4A0F-B744-453F-AF27-F586A0E257E2}" type="pres">
      <dgm:prSet presAssocID="{7D5415E2-6C83-4587-AFA8-71ED3DDF1291}" presName="childText" presStyleLbl="conFgAcc1" presStyleIdx="9" presStyleCnt="15">
        <dgm:presLayoutVars>
          <dgm:bulletEnabled val="1"/>
        </dgm:presLayoutVars>
      </dgm:prSet>
      <dgm:spPr/>
    </dgm:pt>
    <dgm:pt modelId="{80D18F7C-1B46-4E4F-A909-DC09F326821A}" type="pres">
      <dgm:prSet presAssocID="{1B81A3E0-E46A-4A2F-A26A-753B90294513}" presName="spaceBetweenRectangles" presStyleCnt="0"/>
      <dgm:spPr/>
    </dgm:pt>
    <dgm:pt modelId="{43B4AACE-82C7-4C31-BF53-A29AFF69C7F7}" type="pres">
      <dgm:prSet presAssocID="{036AE497-7759-4A78-98DD-1839A0C9FE5A}" presName="parentLin" presStyleCnt="0"/>
      <dgm:spPr/>
    </dgm:pt>
    <dgm:pt modelId="{27F06E73-A8E2-4F88-AD63-77B1203B3A83}" type="pres">
      <dgm:prSet presAssocID="{036AE497-7759-4A78-98DD-1839A0C9FE5A}" presName="parentLeftMargin" presStyleLbl="node1" presStyleIdx="9" presStyleCnt="15"/>
      <dgm:spPr/>
      <dgm:t>
        <a:bodyPr/>
        <a:lstStyle/>
        <a:p>
          <a:endParaRPr lang="en-US"/>
        </a:p>
      </dgm:t>
    </dgm:pt>
    <dgm:pt modelId="{AAC54E11-9AED-4538-A20B-1CFDEDBB03B2}" type="pres">
      <dgm:prSet presAssocID="{036AE497-7759-4A78-98DD-1839A0C9FE5A}" presName="parentText" presStyleLbl="node1" presStyleIdx="10" presStyleCnt="15" custScaleX="1339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82B772-ECA0-4FBC-A77F-49600BD89015}" type="pres">
      <dgm:prSet presAssocID="{036AE497-7759-4A78-98DD-1839A0C9FE5A}" presName="negativeSpace" presStyleCnt="0"/>
      <dgm:spPr/>
    </dgm:pt>
    <dgm:pt modelId="{E967F343-EB66-42D1-B851-E7CDB7D09E9F}" type="pres">
      <dgm:prSet presAssocID="{036AE497-7759-4A78-98DD-1839A0C9FE5A}" presName="childText" presStyleLbl="conFgAcc1" presStyleIdx="10" presStyleCnt="15">
        <dgm:presLayoutVars>
          <dgm:bulletEnabled val="1"/>
        </dgm:presLayoutVars>
      </dgm:prSet>
      <dgm:spPr/>
    </dgm:pt>
    <dgm:pt modelId="{D68E09FF-EED9-47BE-857F-F2EC563F30E9}" type="pres">
      <dgm:prSet presAssocID="{4497C9C5-F75C-47BD-9642-3466205C5DFB}" presName="spaceBetweenRectangles" presStyleCnt="0"/>
      <dgm:spPr/>
    </dgm:pt>
    <dgm:pt modelId="{8110BB31-4CC3-4001-B5D5-95081EE63F66}" type="pres">
      <dgm:prSet presAssocID="{4E411929-6BA4-4257-9971-949C85C165B5}" presName="parentLin" presStyleCnt="0"/>
      <dgm:spPr/>
    </dgm:pt>
    <dgm:pt modelId="{3BC93E01-0BB6-4083-8337-CB1658C80E9C}" type="pres">
      <dgm:prSet presAssocID="{4E411929-6BA4-4257-9971-949C85C165B5}" presName="parentLeftMargin" presStyleLbl="node1" presStyleIdx="10" presStyleCnt="15"/>
      <dgm:spPr/>
      <dgm:t>
        <a:bodyPr/>
        <a:lstStyle/>
        <a:p>
          <a:endParaRPr lang="en-US"/>
        </a:p>
      </dgm:t>
    </dgm:pt>
    <dgm:pt modelId="{F6F22CBD-A7DD-489D-B5B5-F5F6ED377646}" type="pres">
      <dgm:prSet presAssocID="{4E411929-6BA4-4257-9971-949C85C165B5}" presName="parentText" presStyleLbl="node1" presStyleIdx="11" presStyleCnt="15" custScaleX="1339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EFC700-5238-45D8-9067-D058F5B79361}" type="pres">
      <dgm:prSet presAssocID="{4E411929-6BA4-4257-9971-949C85C165B5}" presName="negativeSpace" presStyleCnt="0"/>
      <dgm:spPr/>
    </dgm:pt>
    <dgm:pt modelId="{46728DD8-1097-4E92-985F-2A39C03BDFEA}" type="pres">
      <dgm:prSet presAssocID="{4E411929-6BA4-4257-9971-949C85C165B5}" presName="childText" presStyleLbl="conFgAcc1" presStyleIdx="11" presStyleCnt="15">
        <dgm:presLayoutVars>
          <dgm:bulletEnabled val="1"/>
        </dgm:presLayoutVars>
      </dgm:prSet>
      <dgm:spPr/>
    </dgm:pt>
    <dgm:pt modelId="{778EBBA8-12E3-4826-B8C0-8F495F76A6C9}" type="pres">
      <dgm:prSet presAssocID="{B801B108-5821-453E-84C1-F9C941468767}" presName="spaceBetweenRectangles" presStyleCnt="0"/>
      <dgm:spPr/>
    </dgm:pt>
    <dgm:pt modelId="{BE25CCF7-CE45-4D12-8AB3-05B34E9EF5DD}" type="pres">
      <dgm:prSet presAssocID="{A3CD9B56-7B9A-4DB6-8168-7EF83D355747}" presName="parentLin" presStyleCnt="0"/>
      <dgm:spPr/>
    </dgm:pt>
    <dgm:pt modelId="{FFFAE63A-D9EE-48B1-81B5-12520983CAEB}" type="pres">
      <dgm:prSet presAssocID="{A3CD9B56-7B9A-4DB6-8168-7EF83D355747}" presName="parentLeftMargin" presStyleLbl="node1" presStyleIdx="11" presStyleCnt="15"/>
      <dgm:spPr/>
      <dgm:t>
        <a:bodyPr/>
        <a:lstStyle/>
        <a:p>
          <a:endParaRPr lang="en-US"/>
        </a:p>
      </dgm:t>
    </dgm:pt>
    <dgm:pt modelId="{7497A4A8-B9BA-4042-A58C-3E64764C65C8}" type="pres">
      <dgm:prSet presAssocID="{A3CD9B56-7B9A-4DB6-8168-7EF83D355747}" presName="parentText" presStyleLbl="node1" presStyleIdx="12" presStyleCnt="15" custScaleX="1339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A83996-7DAB-451B-B558-3BDD5AEEB194}" type="pres">
      <dgm:prSet presAssocID="{A3CD9B56-7B9A-4DB6-8168-7EF83D355747}" presName="negativeSpace" presStyleCnt="0"/>
      <dgm:spPr/>
    </dgm:pt>
    <dgm:pt modelId="{5DAB79BB-CFE7-4842-BB58-A5195B6C445F}" type="pres">
      <dgm:prSet presAssocID="{A3CD9B56-7B9A-4DB6-8168-7EF83D355747}" presName="childText" presStyleLbl="conFgAcc1" presStyleIdx="12" presStyleCnt="15">
        <dgm:presLayoutVars>
          <dgm:bulletEnabled val="1"/>
        </dgm:presLayoutVars>
      </dgm:prSet>
      <dgm:spPr/>
    </dgm:pt>
    <dgm:pt modelId="{D67B1DA8-03D0-49AF-AF1A-76B1BAE3E1E5}" type="pres">
      <dgm:prSet presAssocID="{2EDC70AF-2CB6-44A5-82EC-1A98A2757CA3}" presName="spaceBetweenRectangles" presStyleCnt="0"/>
      <dgm:spPr/>
    </dgm:pt>
    <dgm:pt modelId="{46B1A8F5-7142-4002-84A2-5CEA6CAA142E}" type="pres">
      <dgm:prSet presAssocID="{2104934C-60C8-4D7C-92B8-42613F0306AE}" presName="parentLin" presStyleCnt="0"/>
      <dgm:spPr/>
    </dgm:pt>
    <dgm:pt modelId="{324A725A-297F-41F9-8A6A-FF3CD1CB58CB}" type="pres">
      <dgm:prSet presAssocID="{2104934C-60C8-4D7C-92B8-42613F0306AE}" presName="parentLeftMargin" presStyleLbl="node1" presStyleIdx="12" presStyleCnt="15"/>
      <dgm:spPr/>
      <dgm:t>
        <a:bodyPr/>
        <a:lstStyle/>
        <a:p>
          <a:endParaRPr lang="en-US"/>
        </a:p>
      </dgm:t>
    </dgm:pt>
    <dgm:pt modelId="{2479766C-DCF8-48C3-B8CC-0036547D08AA}" type="pres">
      <dgm:prSet presAssocID="{2104934C-60C8-4D7C-92B8-42613F0306AE}" presName="parentText" presStyleLbl="node1" presStyleIdx="13" presStyleCnt="15" custScaleX="1339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BFD7C9-C1CF-4082-9FE1-1D13BAA18259}" type="pres">
      <dgm:prSet presAssocID="{2104934C-60C8-4D7C-92B8-42613F0306AE}" presName="negativeSpace" presStyleCnt="0"/>
      <dgm:spPr/>
    </dgm:pt>
    <dgm:pt modelId="{CB57BE84-A2CD-4A86-A2BF-465F886345C8}" type="pres">
      <dgm:prSet presAssocID="{2104934C-60C8-4D7C-92B8-42613F0306AE}" presName="childText" presStyleLbl="conFgAcc1" presStyleIdx="13" presStyleCnt="15">
        <dgm:presLayoutVars>
          <dgm:bulletEnabled val="1"/>
        </dgm:presLayoutVars>
      </dgm:prSet>
      <dgm:spPr/>
    </dgm:pt>
    <dgm:pt modelId="{635E6C1F-464A-472A-9554-E443DB926B7C}" type="pres">
      <dgm:prSet presAssocID="{0A127DEA-580D-4848-B138-2CA5DF5A0ECC}" presName="spaceBetweenRectangles" presStyleCnt="0"/>
      <dgm:spPr/>
    </dgm:pt>
    <dgm:pt modelId="{00F86316-4EAE-487B-B0F1-8B96FD9BF9D8}" type="pres">
      <dgm:prSet presAssocID="{7F480FEF-FE7C-4D19-B515-3C9674EAE01F}" presName="parentLin" presStyleCnt="0"/>
      <dgm:spPr/>
    </dgm:pt>
    <dgm:pt modelId="{882D4A39-98FD-4951-ADB7-D459695252B0}" type="pres">
      <dgm:prSet presAssocID="{7F480FEF-FE7C-4D19-B515-3C9674EAE01F}" presName="parentLeftMargin" presStyleLbl="node1" presStyleIdx="13" presStyleCnt="15"/>
      <dgm:spPr/>
      <dgm:t>
        <a:bodyPr/>
        <a:lstStyle/>
        <a:p>
          <a:endParaRPr lang="en-US"/>
        </a:p>
      </dgm:t>
    </dgm:pt>
    <dgm:pt modelId="{0C66422B-CFAC-48AE-B26C-AE58E4A7CFF1}" type="pres">
      <dgm:prSet presAssocID="{7F480FEF-FE7C-4D19-B515-3C9674EAE01F}" presName="parentText" presStyleLbl="node1" presStyleIdx="14" presStyleCnt="15" custScaleX="1339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402A68-1216-4822-A60F-AEB696FE6C5E}" type="pres">
      <dgm:prSet presAssocID="{7F480FEF-FE7C-4D19-B515-3C9674EAE01F}" presName="negativeSpace" presStyleCnt="0"/>
      <dgm:spPr/>
    </dgm:pt>
    <dgm:pt modelId="{53FEB9E0-D176-4373-B96D-4CB8B5FBC1E7}" type="pres">
      <dgm:prSet presAssocID="{7F480FEF-FE7C-4D19-B515-3C9674EAE01F}" presName="childText" presStyleLbl="conFgAcc1" presStyleIdx="14" presStyleCnt="15">
        <dgm:presLayoutVars>
          <dgm:bulletEnabled val="1"/>
        </dgm:presLayoutVars>
      </dgm:prSet>
      <dgm:spPr/>
    </dgm:pt>
  </dgm:ptLst>
  <dgm:cxnLst>
    <dgm:cxn modelId="{E1EB118A-86AC-48EC-A029-F105F5FAD2C2}" type="presOf" srcId="{036AE497-7759-4A78-98DD-1839A0C9FE5A}" destId="{27F06E73-A8E2-4F88-AD63-77B1203B3A83}" srcOrd="0" destOrd="0" presId="urn:microsoft.com/office/officeart/2005/8/layout/list1"/>
    <dgm:cxn modelId="{C8EDB719-464D-4FE6-9EA7-4C34F7E72EE6}" type="presOf" srcId="{87981C09-564E-4163-A8F5-FC580CA70ED8}" destId="{F4CE7C65-F026-4255-BA2A-78C590DC0793}" srcOrd="1" destOrd="0" presId="urn:microsoft.com/office/officeart/2005/8/layout/list1"/>
    <dgm:cxn modelId="{964C7AE5-17BC-42A0-9520-FD7F6A12B5F6}" type="presOf" srcId="{699D98B3-D017-4293-82A7-F2A285323675}" destId="{E0265E0E-C54B-49D9-BBC2-0E5888ACE423}" srcOrd="0" destOrd="0" presId="urn:microsoft.com/office/officeart/2005/8/layout/list1"/>
    <dgm:cxn modelId="{5F09EF4E-3E29-47D9-BAC8-C30C72936407}" srcId="{62507F39-A418-4226-A605-D7041C1C2E85}" destId="{2BF5884B-EFDC-41DA-B0CE-231F885CE039}" srcOrd="6" destOrd="0" parTransId="{B6E93316-1094-4938-94BA-680C79E1CC90}" sibTransId="{AE408233-5020-42A2-82A1-054D08D37BFD}"/>
    <dgm:cxn modelId="{2EC18CCF-B338-4EAE-AB45-28B59763D4C2}" type="presOf" srcId="{0DDE5CE5-4169-4364-84EF-8741D58CA37B}" destId="{FB2B824A-BDC6-4F83-B76A-91AFE626FFF6}" srcOrd="0" destOrd="0" presId="urn:microsoft.com/office/officeart/2005/8/layout/list1"/>
    <dgm:cxn modelId="{E1AF8046-AC15-4A0F-8F27-138B7D01BD85}" type="presOf" srcId="{4E411929-6BA4-4257-9971-949C85C165B5}" destId="{F6F22CBD-A7DD-489D-B5B5-F5F6ED377646}" srcOrd="1" destOrd="0" presId="urn:microsoft.com/office/officeart/2005/8/layout/list1"/>
    <dgm:cxn modelId="{A62AA46D-1F7B-4662-9864-799F4FEB2B0E}" type="presOf" srcId="{4B42FFBC-D7D1-4243-9B30-DD7C6E6FA4BD}" destId="{4A7EFA92-EE61-4568-8172-17582BB6A689}" srcOrd="1" destOrd="0" presId="urn:microsoft.com/office/officeart/2005/8/layout/list1"/>
    <dgm:cxn modelId="{D2E47485-04C5-4E96-89F4-43E5C92FB93E}" srcId="{62507F39-A418-4226-A605-D7041C1C2E85}" destId="{699D98B3-D017-4293-82A7-F2A285323675}" srcOrd="8" destOrd="0" parTransId="{FFC60AFA-E32C-4EBF-8FED-4D5463D76485}" sibTransId="{6F19262B-59CF-4741-BCB4-D764B9F1F334}"/>
    <dgm:cxn modelId="{89BEE660-6FFF-4761-B86F-779A2B34A6C0}" srcId="{62507F39-A418-4226-A605-D7041C1C2E85}" destId="{366C6B8A-633E-4524-8B39-D8E0689E0D69}" srcOrd="3" destOrd="0" parTransId="{D92B9D3C-D617-452E-86C8-D3D01059F20E}" sibTransId="{B503BF40-60C8-4F9F-8123-EC93FEC1440F}"/>
    <dgm:cxn modelId="{9EDCF3B3-E990-4D17-81B8-5C626321F5C9}" srcId="{62507F39-A418-4226-A605-D7041C1C2E85}" destId="{5A4F7BF6-CCFC-480C-9F31-50468E878752}" srcOrd="7" destOrd="0" parTransId="{83CA823B-AD31-49FF-B01A-3DAA9B5935FA}" sibTransId="{C7E1D259-4AC2-49C9-BDB6-1F81682E1C7E}"/>
    <dgm:cxn modelId="{4A1597E4-A182-4277-8064-92787BBBB45F}" srcId="{62507F39-A418-4226-A605-D7041C1C2E85}" destId="{4B42FFBC-D7D1-4243-9B30-DD7C6E6FA4BD}" srcOrd="4" destOrd="0" parTransId="{79092FD7-2044-4C2C-8EB5-8BA284811802}" sibTransId="{7CB9C9E4-ADF3-47EC-BC9B-198C24595051}"/>
    <dgm:cxn modelId="{9F1D39CC-D410-48B6-92C1-E4E8C34A9AF2}" type="presOf" srcId="{4B42FFBC-D7D1-4243-9B30-DD7C6E6FA4BD}" destId="{00AE9027-797E-4983-992C-13F35B0671E4}" srcOrd="0" destOrd="0" presId="urn:microsoft.com/office/officeart/2005/8/layout/list1"/>
    <dgm:cxn modelId="{43D2ACE8-67C4-45A0-B6EF-F52188B40E8A}" type="presOf" srcId="{87981C09-564E-4163-A8F5-FC580CA70ED8}" destId="{B09668D1-2891-4A7F-BB96-F0D544BC266C}" srcOrd="0" destOrd="0" presId="urn:microsoft.com/office/officeart/2005/8/layout/list1"/>
    <dgm:cxn modelId="{3199BF4E-A500-4441-9CF7-52216EF15099}" type="presOf" srcId="{7D5415E2-6C83-4587-AFA8-71ED3DDF1291}" destId="{DBCD1C97-44C2-4597-92B7-E4C00691BBA2}" srcOrd="1" destOrd="0" presId="urn:microsoft.com/office/officeart/2005/8/layout/list1"/>
    <dgm:cxn modelId="{F74E9E46-2514-4D91-9AD4-C80CD0A361FF}" srcId="{62507F39-A418-4226-A605-D7041C1C2E85}" destId="{4E411929-6BA4-4257-9971-949C85C165B5}" srcOrd="11" destOrd="0" parTransId="{0EF7DB75-6795-4569-B2AA-506EDBAED97C}" sibTransId="{B801B108-5821-453E-84C1-F9C941468767}"/>
    <dgm:cxn modelId="{2FAEE9CC-C9AC-4DFE-9E3D-834E2DD66A06}" type="presOf" srcId="{366C6B8A-633E-4524-8B39-D8E0689E0D69}" destId="{6F4C9C1A-1F34-4350-B79A-90FCA40864BE}" srcOrd="1" destOrd="0" presId="urn:microsoft.com/office/officeart/2005/8/layout/list1"/>
    <dgm:cxn modelId="{EF887E1A-79DE-45A3-B6E4-BF20108C3DB3}" type="presOf" srcId="{2BF5884B-EFDC-41DA-B0CE-231F885CE039}" destId="{8A8EF93F-A03F-4581-B62D-D59AC4F23427}" srcOrd="0" destOrd="0" presId="urn:microsoft.com/office/officeart/2005/8/layout/list1"/>
    <dgm:cxn modelId="{84C199F5-FEF7-4D95-9978-456D276EE6D2}" srcId="{62507F39-A418-4226-A605-D7041C1C2E85}" destId="{7F480FEF-FE7C-4D19-B515-3C9674EAE01F}" srcOrd="14" destOrd="0" parTransId="{CDCF3314-A4BD-4D2C-80B8-1EBBECEF62C5}" sibTransId="{DF1E1736-4657-47B9-AF77-5A668E4B0A0E}"/>
    <dgm:cxn modelId="{23AA51CC-F84E-4C29-A2FB-05A7EC659516}" type="presOf" srcId="{5A4F7BF6-CCFC-480C-9F31-50468E878752}" destId="{E944DEB1-AB81-49DA-9DDE-CE3FF8C77A6A}" srcOrd="1" destOrd="0" presId="urn:microsoft.com/office/officeart/2005/8/layout/list1"/>
    <dgm:cxn modelId="{629DD00C-C2FC-4FA6-A870-89CCB589910A}" srcId="{62507F39-A418-4226-A605-D7041C1C2E85}" destId="{2104934C-60C8-4D7C-92B8-42613F0306AE}" srcOrd="13" destOrd="0" parTransId="{33A8712D-954D-4C67-BFBA-374ACC77DDC8}" sibTransId="{0A127DEA-580D-4848-B138-2CA5DF5A0ECC}"/>
    <dgm:cxn modelId="{52965409-0C20-4B7A-B734-3EAA43ECE0D7}" srcId="{62507F39-A418-4226-A605-D7041C1C2E85}" destId="{DA267729-BF24-4768-9247-930A09A0F652}" srcOrd="0" destOrd="0" parTransId="{2659B43F-D2B2-47D2-8634-85AD40CFD78A}" sibTransId="{E1692DF0-B9DA-4C69-AED9-B25FC6162216}"/>
    <dgm:cxn modelId="{2B5BBE64-3206-49D9-AFBF-FD656FE4EDCF}" type="presOf" srcId="{7D5415E2-6C83-4587-AFA8-71ED3DDF1291}" destId="{142A64FB-45BD-47E6-8E96-6C1F2200D19E}" srcOrd="0" destOrd="0" presId="urn:microsoft.com/office/officeart/2005/8/layout/list1"/>
    <dgm:cxn modelId="{00B34D05-43A4-473E-B586-C6E041259E45}" type="presOf" srcId="{366C6B8A-633E-4524-8B39-D8E0689E0D69}" destId="{38A3CA6D-BE74-4DD7-A4F8-C1682B7A9785}" srcOrd="0" destOrd="0" presId="urn:microsoft.com/office/officeart/2005/8/layout/list1"/>
    <dgm:cxn modelId="{5D3DCD25-3859-469D-A959-61859F13F2EF}" type="presOf" srcId="{DA267729-BF24-4768-9247-930A09A0F652}" destId="{DD13025B-1B8A-4C60-B7C6-C96090FF3B77}" srcOrd="1" destOrd="0" presId="urn:microsoft.com/office/officeart/2005/8/layout/list1"/>
    <dgm:cxn modelId="{EE40C131-C18F-4556-AA27-560D8C4A6AB1}" type="presOf" srcId="{0DDE5CE5-4169-4364-84EF-8741D58CA37B}" destId="{C9B16B30-73A6-4C85-BC13-CD48A91C4FE3}" srcOrd="1" destOrd="0" presId="urn:microsoft.com/office/officeart/2005/8/layout/list1"/>
    <dgm:cxn modelId="{A55D6B69-2381-4DDA-BF89-5AFC59D9093E}" type="presOf" srcId="{036AE497-7759-4A78-98DD-1839A0C9FE5A}" destId="{AAC54E11-9AED-4538-A20B-1CFDEDBB03B2}" srcOrd="1" destOrd="0" presId="urn:microsoft.com/office/officeart/2005/8/layout/list1"/>
    <dgm:cxn modelId="{0D0C4A1B-D7D4-484B-AD4C-D448EA73EAA9}" type="presOf" srcId="{7F480FEF-FE7C-4D19-B515-3C9674EAE01F}" destId="{0C66422B-CFAC-48AE-B26C-AE58E4A7CFF1}" srcOrd="1" destOrd="0" presId="urn:microsoft.com/office/officeart/2005/8/layout/list1"/>
    <dgm:cxn modelId="{FE4DE0B3-268B-4284-8277-98D357B953D0}" type="presOf" srcId="{2104934C-60C8-4D7C-92B8-42613F0306AE}" destId="{2479766C-DCF8-48C3-B8CC-0036547D08AA}" srcOrd="1" destOrd="0" presId="urn:microsoft.com/office/officeart/2005/8/layout/list1"/>
    <dgm:cxn modelId="{7A3E7267-C629-44AE-BB07-9C83E069F1F7}" type="presOf" srcId="{62507F39-A418-4226-A605-D7041C1C2E85}" destId="{C47CBC12-8302-4AB6-B9FE-2FEFFC76E9B3}" srcOrd="0" destOrd="0" presId="urn:microsoft.com/office/officeart/2005/8/layout/list1"/>
    <dgm:cxn modelId="{DB832CF0-7DC5-40C1-91E7-61BDAC7E6E32}" type="presOf" srcId="{2BF5884B-EFDC-41DA-B0CE-231F885CE039}" destId="{7F7CF039-B7EF-4545-8F01-1BDC995C6A60}" srcOrd="1" destOrd="0" presId="urn:microsoft.com/office/officeart/2005/8/layout/list1"/>
    <dgm:cxn modelId="{88680551-8AC4-438F-B9D2-E51F953C20FC}" type="presOf" srcId="{A3CD9B56-7B9A-4DB6-8168-7EF83D355747}" destId="{7497A4A8-B9BA-4042-A58C-3E64764C65C8}" srcOrd="1" destOrd="0" presId="urn:microsoft.com/office/officeart/2005/8/layout/list1"/>
    <dgm:cxn modelId="{6862AF58-8776-4B93-8384-12E016A4EA01}" type="presOf" srcId="{DE92F889-657E-40AA-BD52-964FE79E02A3}" destId="{7CD81973-3012-438F-BBD3-A1AFA413049D}" srcOrd="0" destOrd="0" presId="urn:microsoft.com/office/officeart/2005/8/layout/list1"/>
    <dgm:cxn modelId="{76C549CB-5039-47F8-8E6C-72F3E15D67C0}" type="presOf" srcId="{A3CD9B56-7B9A-4DB6-8168-7EF83D355747}" destId="{FFFAE63A-D9EE-48B1-81B5-12520983CAEB}" srcOrd="0" destOrd="0" presId="urn:microsoft.com/office/officeart/2005/8/layout/list1"/>
    <dgm:cxn modelId="{F1DB9D4A-7FAF-461B-8949-424CA2AF02E6}" srcId="{62507F39-A418-4226-A605-D7041C1C2E85}" destId="{DE92F889-657E-40AA-BD52-964FE79E02A3}" srcOrd="1" destOrd="0" parTransId="{92A19613-BC8B-4D7C-981D-2F780623BA14}" sibTransId="{CFF8050A-467C-4DCE-85C2-E15E4CAE1AEF}"/>
    <dgm:cxn modelId="{6EB97DF2-5FBC-4D7E-A966-90027C5E25D8}" srcId="{62507F39-A418-4226-A605-D7041C1C2E85}" destId="{A3CD9B56-7B9A-4DB6-8168-7EF83D355747}" srcOrd="12" destOrd="0" parTransId="{FD7F5684-494A-4A52-856B-851637E3A74B}" sibTransId="{2EDC70AF-2CB6-44A5-82EC-1A98A2757CA3}"/>
    <dgm:cxn modelId="{F1079BD1-0C8A-480B-803F-9D30AA6A3696}" srcId="{62507F39-A418-4226-A605-D7041C1C2E85}" destId="{0DDE5CE5-4169-4364-84EF-8741D58CA37B}" srcOrd="2" destOrd="0" parTransId="{6B25F215-E358-4909-89E7-4CD1EE501AD4}" sibTransId="{A4AD8B2D-C215-4F2D-9A48-6488FEF44066}"/>
    <dgm:cxn modelId="{E70A1678-950B-457A-82D6-E93B6D5F4BAF}" srcId="{62507F39-A418-4226-A605-D7041C1C2E85}" destId="{7D5415E2-6C83-4587-AFA8-71ED3DDF1291}" srcOrd="9" destOrd="0" parTransId="{A6731ADE-BFA8-4D0A-A291-ED5BEB3D39E5}" sibTransId="{1B81A3E0-E46A-4A2F-A26A-753B90294513}"/>
    <dgm:cxn modelId="{8945D2D3-61B5-4539-A071-B39C057F243D}" type="presOf" srcId="{DA267729-BF24-4768-9247-930A09A0F652}" destId="{BD012FB7-D049-4006-9857-9130F42BF06E}" srcOrd="0" destOrd="0" presId="urn:microsoft.com/office/officeart/2005/8/layout/list1"/>
    <dgm:cxn modelId="{3F58F542-CFFB-43E9-B896-567DE67D5BFC}" type="presOf" srcId="{7F480FEF-FE7C-4D19-B515-3C9674EAE01F}" destId="{882D4A39-98FD-4951-ADB7-D459695252B0}" srcOrd="0" destOrd="0" presId="urn:microsoft.com/office/officeart/2005/8/layout/list1"/>
    <dgm:cxn modelId="{DBBEB6A4-06AA-412A-B932-C29D31ECC74A}" srcId="{62507F39-A418-4226-A605-D7041C1C2E85}" destId="{87981C09-564E-4163-A8F5-FC580CA70ED8}" srcOrd="5" destOrd="0" parTransId="{F3E67720-C84F-43F3-A57F-BBC6D08AB77D}" sibTransId="{3FB0E9FA-DDCE-4AE3-85A0-E052A0C4B27B}"/>
    <dgm:cxn modelId="{341B88E1-52FF-4DA9-AF9B-C5330F7C506C}" type="presOf" srcId="{DE92F889-657E-40AA-BD52-964FE79E02A3}" destId="{C03D2841-1142-46F2-800E-64DA6895FC3F}" srcOrd="1" destOrd="0" presId="urn:microsoft.com/office/officeart/2005/8/layout/list1"/>
    <dgm:cxn modelId="{EE89957B-4A65-45E3-AB0F-CF0489CAD4DC}" srcId="{62507F39-A418-4226-A605-D7041C1C2E85}" destId="{036AE497-7759-4A78-98DD-1839A0C9FE5A}" srcOrd="10" destOrd="0" parTransId="{7C836819-A39A-40CE-B8B4-01B2AF2CE8CE}" sibTransId="{4497C9C5-F75C-47BD-9642-3466205C5DFB}"/>
    <dgm:cxn modelId="{E1C7C05C-D311-4AC1-ABE5-CEFB8E590E9F}" type="presOf" srcId="{699D98B3-D017-4293-82A7-F2A285323675}" destId="{FE9A0B09-4EB9-4C87-9075-371A9331411A}" srcOrd="1" destOrd="0" presId="urn:microsoft.com/office/officeart/2005/8/layout/list1"/>
    <dgm:cxn modelId="{7325CABB-B476-4BF3-B915-5A87C0E4D05C}" type="presOf" srcId="{2104934C-60C8-4D7C-92B8-42613F0306AE}" destId="{324A725A-297F-41F9-8A6A-FF3CD1CB58CB}" srcOrd="0" destOrd="0" presId="urn:microsoft.com/office/officeart/2005/8/layout/list1"/>
    <dgm:cxn modelId="{080286FE-EFB1-495D-8ABC-10D52868949C}" type="presOf" srcId="{5A4F7BF6-CCFC-480C-9F31-50468E878752}" destId="{F2E1808F-CD26-4B9C-B0A0-F015CD0E8D3B}" srcOrd="0" destOrd="0" presId="urn:microsoft.com/office/officeart/2005/8/layout/list1"/>
    <dgm:cxn modelId="{BCC3328F-43C5-4FEB-971F-7624BE8395C7}" type="presOf" srcId="{4E411929-6BA4-4257-9971-949C85C165B5}" destId="{3BC93E01-0BB6-4083-8337-CB1658C80E9C}" srcOrd="0" destOrd="0" presId="urn:microsoft.com/office/officeart/2005/8/layout/list1"/>
    <dgm:cxn modelId="{708C0B7E-C856-4F2E-A55E-11840C116D9D}" type="presParOf" srcId="{C47CBC12-8302-4AB6-B9FE-2FEFFC76E9B3}" destId="{14B75043-4811-458B-B2CF-FC0747D3AE2B}" srcOrd="0" destOrd="0" presId="urn:microsoft.com/office/officeart/2005/8/layout/list1"/>
    <dgm:cxn modelId="{C0AC7398-2102-40AF-9AA2-9AE8BACDA8B1}" type="presParOf" srcId="{14B75043-4811-458B-B2CF-FC0747D3AE2B}" destId="{BD012FB7-D049-4006-9857-9130F42BF06E}" srcOrd="0" destOrd="0" presId="urn:microsoft.com/office/officeart/2005/8/layout/list1"/>
    <dgm:cxn modelId="{A5C09EB2-6638-4B1E-8BE7-00086837EB09}" type="presParOf" srcId="{14B75043-4811-458B-B2CF-FC0747D3AE2B}" destId="{DD13025B-1B8A-4C60-B7C6-C96090FF3B77}" srcOrd="1" destOrd="0" presId="urn:microsoft.com/office/officeart/2005/8/layout/list1"/>
    <dgm:cxn modelId="{5B0CC5FD-3C8D-4B82-B074-5BBB5EC00096}" type="presParOf" srcId="{C47CBC12-8302-4AB6-B9FE-2FEFFC76E9B3}" destId="{FE6F1DB6-A962-47B3-9F73-B45461344DFC}" srcOrd="1" destOrd="0" presId="urn:microsoft.com/office/officeart/2005/8/layout/list1"/>
    <dgm:cxn modelId="{B3130315-58EB-4F39-9751-0152739FF5B5}" type="presParOf" srcId="{C47CBC12-8302-4AB6-B9FE-2FEFFC76E9B3}" destId="{B0EC022C-684F-4F64-B0C8-2872FC0E6754}" srcOrd="2" destOrd="0" presId="urn:microsoft.com/office/officeart/2005/8/layout/list1"/>
    <dgm:cxn modelId="{AD3B47C9-B6E9-4633-9871-9431D90D0AD8}" type="presParOf" srcId="{C47CBC12-8302-4AB6-B9FE-2FEFFC76E9B3}" destId="{8E05AAB7-BE5E-41CE-A3A2-6FDE8FCE29CE}" srcOrd="3" destOrd="0" presId="urn:microsoft.com/office/officeart/2005/8/layout/list1"/>
    <dgm:cxn modelId="{DC24BD60-CDDF-4994-8C7D-417857E89C4F}" type="presParOf" srcId="{C47CBC12-8302-4AB6-B9FE-2FEFFC76E9B3}" destId="{7746FB2C-DFFB-4A64-A5F2-485F07141230}" srcOrd="4" destOrd="0" presId="urn:microsoft.com/office/officeart/2005/8/layout/list1"/>
    <dgm:cxn modelId="{7AF4589B-9288-46D4-AA4F-C73D525E5FF1}" type="presParOf" srcId="{7746FB2C-DFFB-4A64-A5F2-485F07141230}" destId="{7CD81973-3012-438F-BBD3-A1AFA413049D}" srcOrd="0" destOrd="0" presId="urn:microsoft.com/office/officeart/2005/8/layout/list1"/>
    <dgm:cxn modelId="{F7A1F871-E49F-45B3-AB15-7E65E8D8DCCA}" type="presParOf" srcId="{7746FB2C-DFFB-4A64-A5F2-485F07141230}" destId="{C03D2841-1142-46F2-800E-64DA6895FC3F}" srcOrd="1" destOrd="0" presId="urn:microsoft.com/office/officeart/2005/8/layout/list1"/>
    <dgm:cxn modelId="{C14AC46A-F522-46AD-BE1E-64081F3BBCA4}" type="presParOf" srcId="{C47CBC12-8302-4AB6-B9FE-2FEFFC76E9B3}" destId="{37C53421-DDB0-4318-93D0-AFB3607019DC}" srcOrd="5" destOrd="0" presId="urn:microsoft.com/office/officeart/2005/8/layout/list1"/>
    <dgm:cxn modelId="{C1DFB223-8FAD-4AED-AF7F-D7A0E017FB35}" type="presParOf" srcId="{C47CBC12-8302-4AB6-B9FE-2FEFFC76E9B3}" destId="{09B08037-DC76-458D-9A10-43C708A31CBB}" srcOrd="6" destOrd="0" presId="urn:microsoft.com/office/officeart/2005/8/layout/list1"/>
    <dgm:cxn modelId="{C6B1C847-0030-4DA6-B020-39ED85E3E0EB}" type="presParOf" srcId="{C47CBC12-8302-4AB6-B9FE-2FEFFC76E9B3}" destId="{0AF7531E-3E6B-45A8-AA0B-30CD91723224}" srcOrd="7" destOrd="0" presId="urn:microsoft.com/office/officeart/2005/8/layout/list1"/>
    <dgm:cxn modelId="{88D1EFC6-9A24-4679-83A8-B4807254A1B2}" type="presParOf" srcId="{C47CBC12-8302-4AB6-B9FE-2FEFFC76E9B3}" destId="{84A57F5E-7184-42A9-80FC-9397B73A3CED}" srcOrd="8" destOrd="0" presId="urn:microsoft.com/office/officeart/2005/8/layout/list1"/>
    <dgm:cxn modelId="{2AADF4BA-BE42-4278-B763-AF6FF4A996F3}" type="presParOf" srcId="{84A57F5E-7184-42A9-80FC-9397B73A3CED}" destId="{FB2B824A-BDC6-4F83-B76A-91AFE626FFF6}" srcOrd="0" destOrd="0" presId="urn:microsoft.com/office/officeart/2005/8/layout/list1"/>
    <dgm:cxn modelId="{92AE5305-8081-4E29-8C0D-0F0DD6E2A0E6}" type="presParOf" srcId="{84A57F5E-7184-42A9-80FC-9397B73A3CED}" destId="{C9B16B30-73A6-4C85-BC13-CD48A91C4FE3}" srcOrd="1" destOrd="0" presId="urn:microsoft.com/office/officeart/2005/8/layout/list1"/>
    <dgm:cxn modelId="{07975B0D-740F-426B-829D-989DAFBD37D7}" type="presParOf" srcId="{C47CBC12-8302-4AB6-B9FE-2FEFFC76E9B3}" destId="{E9BF6766-07B7-426A-AA6F-3122065DFDAB}" srcOrd="9" destOrd="0" presId="urn:microsoft.com/office/officeart/2005/8/layout/list1"/>
    <dgm:cxn modelId="{2866E44F-AC93-451C-B0D0-BFA0ED6FB983}" type="presParOf" srcId="{C47CBC12-8302-4AB6-B9FE-2FEFFC76E9B3}" destId="{FE34A917-7528-47B2-BEC2-E19C21070B7B}" srcOrd="10" destOrd="0" presId="urn:microsoft.com/office/officeart/2005/8/layout/list1"/>
    <dgm:cxn modelId="{D73E0AC5-E19E-416D-94F9-7BA2C8E0B775}" type="presParOf" srcId="{C47CBC12-8302-4AB6-B9FE-2FEFFC76E9B3}" destId="{A07907EA-ABB3-4FCD-9E4E-2156A0CDA71C}" srcOrd="11" destOrd="0" presId="urn:microsoft.com/office/officeart/2005/8/layout/list1"/>
    <dgm:cxn modelId="{3B809127-8522-4D6D-B856-0FAC41E6827A}" type="presParOf" srcId="{C47CBC12-8302-4AB6-B9FE-2FEFFC76E9B3}" destId="{2F5FFF39-5BF8-4450-810B-C72D9F40B849}" srcOrd="12" destOrd="0" presId="urn:microsoft.com/office/officeart/2005/8/layout/list1"/>
    <dgm:cxn modelId="{31F2E694-D72A-4348-80A7-098460F89FC2}" type="presParOf" srcId="{2F5FFF39-5BF8-4450-810B-C72D9F40B849}" destId="{38A3CA6D-BE74-4DD7-A4F8-C1682B7A9785}" srcOrd="0" destOrd="0" presId="urn:microsoft.com/office/officeart/2005/8/layout/list1"/>
    <dgm:cxn modelId="{F120E9BF-BF53-4E9A-87E7-2C7449318257}" type="presParOf" srcId="{2F5FFF39-5BF8-4450-810B-C72D9F40B849}" destId="{6F4C9C1A-1F34-4350-B79A-90FCA40864BE}" srcOrd="1" destOrd="0" presId="urn:microsoft.com/office/officeart/2005/8/layout/list1"/>
    <dgm:cxn modelId="{1B802D08-1C1E-4F87-BCDE-81BD2C0C1CE6}" type="presParOf" srcId="{C47CBC12-8302-4AB6-B9FE-2FEFFC76E9B3}" destId="{5542FD75-EF3A-4E8E-85BB-78C7C83A1328}" srcOrd="13" destOrd="0" presId="urn:microsoft.com/office/officeart/2005/8/layout/list1"/>
    <dgm:cxn modelId="{05161EC0-9DB8-4DE5-B089-A5DD9F8AFF81}" type="presParOf" srcId="{C47CBC12-8302-4AB6-B9FE-2FEFFC76E9B3}" destId="{C52B3277-B139-4668-A847-24689B63CBAF}" srcOrd="14" destOrd="0" presId="urn:microsoft.com/office/officeart/2005/8/layout/list1"/>
    <dgm:cxn modelId="{D94EABA9-8D18-47C3-BC05-D92809FE593C}" type="presParOf" srcId="{C47CBC12-8302-4AB6-B9FE-2FEFFC76E9B3}" destId="{079AA2D7-B114-48E4-B4D2-B6FFCFA7E166}" srcOrd="15" destOrd="0" presId="urn:microsoft.com/office/officeart/2005/8/layout/list1"/>
    <dgm:cxn modelId="{6F002CFC-0D24-4438-AE56-12D5F0A6B15F}" type="presParOf" srcId="{C47CBC12-8302-4AB6-B9FE-2FEFFC76E9B3}" destId="{7B545140-C101-4BB4-BB41-E032A3A36277}" srcOrd="16" destOrd="0" presId="urn:microsoft.com/office/officeart/2005/8/layout/list1"/>
    <dgm:cxn modelId="{87F963C6-C3BE-4233-89F5-3A80EF19617F}" type="presParOf" srcId="{7B545140-C101-4BB4-BB41-E032A3A36277}" destId="{00AE9027-797E-4983-992C-13F35B0671E4}" srcOrd="0" destOrd="0" presId="urn:microsoft.com/office/officeart/2005/8/layout/list1"/>
    <dgm:cxn modelId="{1D599638-F8D2-4702-955C-2CA66D366031}" type="presParOf" srcId="{7B545140-C101-4BB4-BB41-E032A3A36277}" destId="{4A7EFA92-EE61-4568-8172-17582BB6A689}" srcOrd="1" destOrd="0" presId="urn:microsoft.com/office/officeart/2005/8/layout/list1"/>
    <dgm:cxn modelId="{66B9193E-4C9E-48BF-AA31-F780368822E8}" type="presParOf" srcId="{C47CBC12-8302-4AB6-B9FE-2FEFFC76E9B3}" destId="{535AE2E0-03CF-4A93-8130-40C0095F09CA}" srcOrd="17" destOrd="0" presId="urn:microsoft.com/office/officeart/2005/8/layout/list1"/>
    <dgm:cxn modelId="{452C2AA8-03DE-4C0C-B25F-2EE4B7E50290}" type="presParOf" srcId="{C47CBC12-8302-4AB6-B9FE-2FEFFC76E9B3}" destId="{5F8B7AD9-977E-4B78-A5AF-06305DF39ED6}" srcOrd="18" destOrd="0" presId="urn:microsoft.com/office/officeart/2005/8/layout/list1"/>
    <dgm:cxn modelId="{4510B274-4E12-495C-9CF7-1F7B70AD76A9}" type="presParOf" srcId="{C47CBC12-8302-4AB6-B9FE-2FEFFC76E9B3}" destId="{EC211FF9-95A5-4260-B436-1E4CDF62FC32}" srcOrd="19" destOrd="0" presId="urn:microsoft.com/office/officeart/2005/8/layout/list1"/>
    <dgm:cxn modelId="{C87FD326-C8F9-4A07-9359-A13223712AA8}" type="presParOf" srcId="{C47CBC12-8302-4AB6-B9FE-2FEFFC76E9B3}" destId="{30684BA1-4ED7-491D-81BE-EA913C769FCF}" srcOrd="20" destOrd="0" presId="urn:microsoft.com/office/officeart/2005/8/layout/list1"/>
    <dgm:cxn modelId="{82808730-A3BD-4550-9DE3-B1B06079E7B3}" type="presParOf" srcId="{30684BA1-4ED7-491D-81BE-EA913C769FCF}" destId="{B09668D1-2891-4A7F-BB96-F0D544BC266C}" srcOrd="0" destOrd="0" presId="urn:microsoft.com/office/officeart/2005/8/layout/list1"/>
    <dgm:cxn modelId="{07E727BF-55E4-49B7-AEF0-93CDCEC4D2FF}" type="presParOf" srcId="{30684BA1-4ED7-491D-81BE-EA913C769FCF}" destId="{F4CE7C65-F026-4255-BA2A-78C590DC0793}" srcOrd="1" destOrd="0" presId="urn:microsoft.com/office/officeart/2005/8/layout/list1"/>
    <dgm:cxn modelId="{93645B3E-3E7E-4A60-A6F9-7D8C45F19D15}" type="presParOf" srcId="{C47CBC12-8302-4AB6-B9FE-2FEFFC76E9B3}" destId="{DB2ECBDF-7041-4A13-BB84-4C8F83083A02}" srcOrd="21" destOrd="0" presId="urn:microsoft.com/office/officeart/2005/8/layout/list1"/>
    <dgm:cxn modelId="{10210E59-6DA8-474F-BFBC-C7EB3510410D}" type="presParOf" srcId="{C47CBC12-8302-4AB6-B9FE-2FEFFC76E9B3}" destId="{F9BD1AB1-E4E0-49D7-921F-EBD7282DFACA}" srcOrd="22" destOrd="0" presId="urn:microsoft.com/office/officeart/2005/8/layout/list1"/>
    <dgm:cxn modelId="{48201DFA-07E5-4484-976E-C8412F2A1FC2}" type="presParOf" srcId="{C47CBC12-8302-4AB6-B9FE-2FEFFC76E9B3}" destId="{9E5C4DAD-B9A0-4FBA-82DD-C25A6C0A7F2B}" srcOrd="23" destOrd="0" presId="urn:microsoft.com/office/officeart/2005/8/layout/list1"/>
    <dgm:cxn modelId="{8B70922E-9F55-49BA-886C-9307C9128609}" type="presParOf" srcId="{C47CBC12-8302-4AB6-B9FE-2FEFFC76E9B3}" destId="{E4D74462-FEF7-4E50-94CA-DBC18EE777C7}" srcOrd="24" destOrd="0" presId="urn:microsoft.com/office/officeart/2005/8/layout/list1"/>
    <dgm:cxn modelId="{F333638E-C9C3-45F5-A0B8-952F51DF8E39}" type="presParOf" srcId="{E4D74462-FEF7-4E50-94CA-DBC18EE777C7}" destId="{8A8EF93F-A03F-4581-B62D-D59AC4F23427}" srcOrd="0" destOrd="0" presId="urn:microsoft.com/office/officeart/2005/8/layout/list1"/>
    <dgm:cxn modelId="{EC56C53B-E52E-48FE-A891-4AE23CAE78A8}" type="presParOf" srcId="{E4D74462-FEF7-4E50-94CA-DBC18EE777C7}" destId="{7F7CF039-B7EF-4545-8F01-1BDC995C6A60}" srcOrd="1" destOrd="0" presId="urn:microsoft.com/office/officeart/2005/8/layout/list1"/>
    <dgm:cxn modelId="{1FA308E6-182B-47AA-8088-0083FC26AD63}" type="presParOf" srcId="{C47CBC12-8302-4AB6-B9FE-2FEFFC76E9B3}" destId="{5698D5FD-52F9-4249-AC6B-7662B622FF2E}" srcOrd="25" destOrd="0" presId="urn:microsoft.com/office/officeart/2005/8/layout/list1"/>
    <dgm:cxn modelId="{59EF0A34-E296-4A0E-93C5-92CD6D4C7F38}" type="presParOf" srcId="{C47CBC12-8302-4AB6-B9FE-2FEFFC76E9B3}" destId="{7D55629B-1322-4845-8A0A-733BB42A0282}" srcOrd="26" destOrd="0" presId="urn:microsoft.com/office/officeart/2005/8/layout/list1"/>
    <dgm:cxn modelId="{23962314-2956-48E8-8F0D-80B60EC9A1C6}" type="presParOf" srcId="{C47CBC12-8302-4AB6-B9FE-2FEFFC76E9B3}" destId="{6E01508B-3433-4614-B95A-C2172D10FAB2}" srcOrd="27" destOrd="0" presId="urn:microsoft.com/office/officeart/2005/8/layout/list1"/>
    <dgm:cxn modelId="{755E48A6-EB87-411D-A156-033DE9A5AD48}" type="presParOf" srcId="{C47CBC12-8302-4AB6-B9FE-2FEFFC76E9B3}" destId="{92E0E12C-C7A9-45AD-B043-C564E4A49D59}" srcOrd="28" destOrd="0" presId="urn:microsoft.com/office/officeart/2005/8/layout/list1"/>
    <dgm:cxn modelId="{EF380083-4418-4514-97E5-498614CD235E}" type="presParOf" srcId="{92E0E12C-C7A9-45AD-B043-C564E4A49D59}" destId="{F2E1808F-CD26-4B9C-B0A0-F015CD0E8D3B}" srcOrd="0" destOrd="0" presId="urn:microsoft.com/office/officeart/2005/8/layout/list1"/>
    <dgm:cxn modelId="{D15261B8-9386-47BF-87F4-F224F6E8CE54}" type="presParOf" srcId="{92E0E12C-C7A9-45AD-B043-C564E4A49D59}" destId="{E944DEB1-AB81-49DA-9DDE-CE3FF8C77A6A}" srcOrd="1" destOrd="0" presId="urn:microsoft.com/office/officeart/2005/8/layout/list1"/>
    <dgm:cxn modelId="{C3F74303-8F3E-4BD6-B71A-974EFE6A5B0C}" type="presParOf" srcId="{C47CBC12-8302-4AB6-B9FE-2FEFFC76E9B3}" destId="{31C5309B-2874-4C16-BDCA-6BE8163A1A4B}" srcOrd="29" destOrd="0" presId="urn:microsoft.com/office/officeart/2005/8/layout/list1"/>
    <dgm:cxn modelId="{5862841E-9BB6-41EE-AF94-7E93C2196EB6}" type="presParOf" srcId="{C47CBC12-8302-4AB6-B9FE-2FEFFC76E9B3}" destId="{CEBC9A11-1274-4233-AF85-0DB17832AAC4}" srcOrd="30" destOrd="0" presId="urn:microsoft.com/office/officeart/2005/8/layout/list1"/>
    <dgm:cxn modelId="{660DBCF9-CF14-4925-8655-B7A0144AB270}" type="presParOf" srcId="{C47CBC12-8302-4AB6-B9FE-2FEFFC76E9B3}" destId="{07253716-E9E1-417A-8A67-3305CF209059}" srcOrd="31" destOrd="0" presId="urn:microsoft.com/office/officeart/2005/8/layout/list1"/>
    <dgm:cxn modelId="{B16E3131-C444-4437-80F1-B9EEB3B2E889}" type="presParOf" srcId="{C47CBC12-8302-4AB6-B9FE-2FEFFC76E9B3}" destId="{4AAB6BD7-9E29-4877-984C-772A74F5B343}" srcOrd="32" destOrd="0" presId="urn:microsoft.com/office/officeart/2005/8/layout/list1"/>
    <dgm:cxn modelId="{507B1A82-FD98-4982-A0B6-5066BA3DEFE2}" type="presParOf" srcId="{4AAB6BD7-9E29-4877-984C-772A74F5B343}" destId="{E0265E0E-C54B-49D9-BBC2-0E5888ACE423}" srcOrd="0" destOrd="0" presId="urn:microsoft.com/office/officeart/2005/8/layout/list1"/>
    <dgm:cxn modelId="{A9327147-6764-4698-8E8A-EA9019E3097D}" type="presParOf" srcId="{4AAB6BD7-9E29-4877-984C-772A74F5B343}" destId="{FE9A0B09-4EB9-4C87-9075-371A9331411A}" srcOrd="1" destOrd="0" presId="urn:microsoft.com/office/officeart/2005/8/layout/list1"/>
    <dgm:cxn modelId="{F7343E1B-FB42-4AFE-B5EB-068C8E90F0E8}" type="presParOf" srcId="{C47CBC12-8302-4AB6-B9FE-2FEFFC76E9B3}" destId="{12950547-39AD-4381-B6FA-2301AF28A5DB}" srcOrd="33" destOrd="0" presId="urn:microsoft.com/office/officeart/2005/8/layout/list1"/>
    <dgm:cxn modelId="{4AE207C4-FC28-413C-8ADB-EC0DFCDBB0B1}" type="presParOf" srcId="{C47CBC12-8302-4AB6-B9FE-2FEFFC76E9B3}" destId="{3D9DB52C-CCBF-4DF4-A65A-6486979DB4D8}" srcOrd="34" destOrd="0" presId="urn:microsoft.com/office/officeart/2005/8/layout/list1"/>
    <dgm:cxn modelId="{B2DDEE16-459B-4190-A7DD-D571C688A4D5}" type="presParOf" srcId="{C47CBC12-8302-4AB6-B9FE-2FEFFC76E9B3}" destId="{F58489B7-6444-48FF-95F4-09B25AA647CF}" srcOrd="35" destOrd="0" presId="urn:microsoft.com/office/officeart/2005/8/layout/list1"/>
    <dgm:cxn modelId="{A47EE673-3224-499E-8A93-D964A85DC9E9}" type="presParOf" srcId="{C47CBC12-8302-4AB6-B9FE-2FEFFC76E9B3}" destId="{6F973CD2-382A-4342-BE0B-1387CB4B6B05}" srcOrd="36" destOrd="0" presId="urn:microsoft.com/office/officeart/2005/8/layout/list1"/>
    <dgm:cxn modelId="{BDA158C6-D1D6-4C34-8EEE-08B9AD1FE1AA}" type="presParOf" srcId="{6F973CD2-382A-4342-BE0B-1387CB4B6B05}" destId="{142A64FB-45BD-47E6-8E96-6C1F2200D19E}" srcOrd="0" destOrd="0" presId="urn:microsoft.com/office/officeart/2005/8/layout/list1"/>
    <dgm:cxn modelId="{B8509503-E6AD-48D0-90E0-D1BD5340082C}" type="presParOf" srcId="{6F973CD2-382A-4342-BE0B-1387CB4B6B05}" destId="{DBCD1C97-44C2-4597-92B7-E4C00691BBA2}" srcOrd="1" destOrd="0" presId="urn:microsoft.com/office/officeart/2005/8/layout/list1"/>
    <dgm:cxn modelId="{CD32B4EB-0BAA-402E-8A3E-4E35A027DA01}" type="presParOf" srcId="{C47CBC12-8302-4AB6-B9FE-2FEFFC76E9B3}" destId="{D53FF3FF-C408-4034-B8A8-ADDEF5571C8F}" srcOrd="37" destOrd="0" presId="urn:microsoft.com/office/officeart/2005/8/layout/list1"/>
    <dgm:cxn modelId="{EA27001A-EC7F-4D30-AE46-9317A7A77424}" type="presParOf" srcId="{C47CBC12-8302-4AB6-B9FE-2FEFFC76E9B3}" destId="{041B4A0F-B744-453F-AF27-F586A0E257E2}" srcOrd="38" destOrd="0" presId="urn:microsoft.com/office/officeart/2005/8/layout/list1"/>
    <dgm:cxn modelId="{C220EB21-AE70-462F-9942-90134228BA84}" type="presParOf" srcId="{C47CBC12-8302-4AB6-B9FE-2FEFFC76E9B3}" destId="{80D18F7C-1B46-4E4F-A909-DC09F326821A}" srcOrd="39" destOrd="0" presId="urn:microsoft.com/office/officeart/2005/8/layout/list1"/>
    <dgm:cxn modelId="{8C1718CF-6F9D-4C62-89DA-7F06018D0B1B}" type="presParOf" srcId="{C47CBC12-8302-4AB6-B9FE-2FEFFC76E9B3}" destId="{43B4AACE-82C7-4C31-BF53-A29AFF69C7F7}" srcOrd="40" destOrd="0" presId="urn:microsoft.com/office/officeart/2005/8/layout/list1"/>
    <dgm:cxn modelId="{C8600334-B4F9-4BB5-AB1B-C693766ADC11}" type="presParOf" srcId="{43B4AACE-82C7-4C31-BF53-A29AFF69C7F7}" destId="{27F06E73-A8E2-4F88-AD63-77B1203B3A83}" srcOrd="0" destOrd="0" presId="urn:microsoft.com/office/officeart/2005/8/layout/list1"/>
    <dgm:cxn modelId="{17439E58-9E72-4781-8A86-F9753E55A5A3}" type="presParOf" srcId="{43B4AACE-82C7-4C31-BF53-A29AFF69C7F7}" destId="{AAC54E11-9AED-4538-A20B-1CFDEDBB03B2}" srcOrd="1" destOrd="0" presId="urn:microsoft.com/office/officeart/2005/8/layout/list1"/>
    <dgm:cxn modelId="{887311CE-05F9-47CD-BC13-E85CB021117A}" type="presParOf" srcId="{C47CBC12-8302-4AB6-B9FE-2FEFFC76E9B3}" destId="{2682B772-ECA0-4FBC-A77F-49600BD89015}" srcOrd="41" destOrd="0" presId="urn:microsoft.com/office/officeart/2005/8/layout/list1"/>
    <dgm:cxn modelId="{7B6A3234-1147-491C-AE9D-F05A89021858}" type="presParOf" srcId="{C47CBC12-8302-4AB6-B9FE-2FEFFC76E9B3}" destId="{E967F343-EB66-42D1-B851-E7CDB7D09E9F}" srcOrd="42" destOrd="0" presId="urn:microsoft.com/office/officeart/2005/8/layout/list1"/>
    <dgm:cxn modelId="{60097955-3627-4219-AA7E-668C1E83CBFD}" type="presParOf" srcId="{C47CBC12-8302-4AB6-B9FE-2FEFFC76E9B3}" destId="{D68E09FF-EED9-47BE-857F-F2EC563F30E9}" srcOrd="43" destOrd="0" presId="urn:microsoft.com/office/officeart/2005/8/layout/list1"/>
    <dgm:cxn modelId="{D071C692-32AA-42AE-AFBC-C048EDD05377}" type="presParOf" srcId="{C47CBC12-8302-4AB6-B9FE-2FEFFC76E9B3}" destId="{8110BB31-4CC3-4001-B5D5-95081EE63F66}" srcOrd="44" destOrd="0" presId="urn:microsoft.com/office/officeart/2005/8/layout/list1"/>
    <dgm:cxn modelId="{619D8302-E2A1-496C-8F83-12A780FFF109}" type="presParOf" srcId="{8110BB31-4CC3-4001-B5D5-95081EE63F66}" destId="{3BC93E01-0BB6-4083-8337-CB1658C80E9C}" srcOrd="0" destOrd="0" presId="urn:microsoft.com/office/officeart/2005/8/layout/list1"/>
    <dgm:cxn modelId="{5F16683D-D2DE-482F-9926-ACC563DABF54}" type="presParOf" srcId="{8110BB31-4CC3-4001-B5D5-95081EE63F66}" destId="{F6F22CBD-A7DD-489D-B5B5-F5F6ED377646}" srcOrd="1" destOrd="0" presId="urn:microsoft.com/office/officeart/2005/8/layout/list1"/>
    <dgm:cxn modelId="{0BA8D229-FFEF-477A-9612-8326DFD754D9}" type="presParOf" srcId="{C47CBC12-8302-4AB6-B9FE-2FEFFC76E9B3}" destId="{0CEFC700-5238-45D8-9067-D058F5B79361}" srcOrd="45" destOrd="0" presId="urn:microsoft.com/office/officeart/2005/8/layout/list1"/>
    <dgm:cxn modelId="{50B91E01-E374-47D3-A2F4-7A97B727991F}" type="presParOf" srcId="{C47CBC12-8302-4AB6-B9FE-2FEFFC76E9B3}" destId="{46728DD8-1097-4E92-985F-2A39C03BDFEA}" srcOrd="46" destOrd="0" presId="urn:microsoft.com/office/officeart/2005/8/layout/list1"/>
    <dgm:cxn modelId="{5F6BAE87-F970-4117-8CFF-DA17E4838571}" type="presParOf" srcId="{C47CBC12-8302-4AB6-B9FE-2FEFFC76E9B3}" destId="{778EBBA8-12E3-4826-B8C0-8F495F76A6C9}" srcOrd="47" destOrd="0" presId="urn:microsoft.com/office/officeart/2005/8/layout/list1"/>
    <dgm:cxn modelId="{4E463B42-86C6-41DF-BED9-7A1A9FD44DA3}" type="presParOf" srcId="{C47CBC12-8302-4AB6-B9FE-2FEFFC76E9B3}" destId="{BE25CCF7-CE45-4D12-8AB3-05B34E9EF5DD}" srcOrd="48" destOrd="0" presId="urn:microsoft.com/office/officeart/2005/8/layout/list1"/>
    <dgm:cxn modelId="{BE9441F6-2C27-4627-B466-9BCACA8429D2}" type="presParOf" srcId="{BE25CCF7-CE45-4D12-8AB3-05B34E9EF5DD}" destId="{FFFAE63A-D9EE-48B1-81B5-12520983CAEB}" srcOrd="0" destOrd="0" presId="urn:microsoft.com/office/officeart/2005/8/layout/list1"/>
    <dgm:cxn modelId="{767AA3C3-9376-4AB9-9BF8-D7C1904ECBA3}" type="presParOf" srcId="{BE25CCF7-CE45-4D12-8AB3-05B34E9EF5DD}" destId="{7497A4A8-B9BA-4042-A58C-3E64764C65C8}" srcOrd="1" destOrd="0" presId="urn:microsoft.com/office/officeart/2005/8/layout/list1"/>
    <dgm:cxn modelId="{1FFCD86F-1EB1-4BCE-94E5-9B004D64C526}" type="presParOf" srcId="{C47CBC12-8302-4AB6-B9FE-2FEFFC76E9B3}" destId="{6BA83996-7DAB-451B-B558-3BDD5AEEB194}" srcOrd="49" destOrd="0" presId="urn:microsoft.com/office/officeart/2005/8/layout/list1"/>
    <dgm:cxn modelId="{6BC36E46-DF06-4007-8951-653C79550584}" type="presParOf" srcId="{C47CBC12-8302-4AB6-B9FE-2FEFFC76E9B3}" destId="{5DAB79BB-CFE7-4842-BB58-A5195B6C445F}" srcOrd="50" destOrd="0" presId="urn:microsoft.com/office/officeart/2005/8/layout/list1"/>
    <dgm:cxn modelId="{3F9101C6-C68D-4B49-B077-287D686ECD98}" type="presParOf" srcId="{C47CBC12-8302-4AB6-B9FE-2FEFFC76E9B3}" destId="{D67B1DA8-03D0-49AF-AF1A-76B1BAE3E1E5}" srcOrd="51" destOrd="0" presId="urn:microsoft.com/office/officeart/2005/8/layout/list1"/>
    <dgm:cxn modelId="{3F9F262B-6684-4D94-8BEF-C06EE060693F}" type="presParOf" srcId="{C47CBC12-8302-4AB6-B9FE-2FEFFC76E9B3}" destId="{46B1A8F5-7142-4002-84A2-5CEA6CAA142E}" srcOrd="52" destOrd="0" presId="urn:microsoft.com/office/officeart/2005/8/layout/list1"/>
    <dgm:cxn modelId="{0882DB10-CC3C-4FA2-BBB8-272F33194823}" type="presParOf" srcId="{46B1A8F5-7142-4002-84A2-5CEA6CAA142E}" destId="{324A725A-297F-41F9-8A6A-FF3CD1CB58CB}" srcOrd="0" destOrd="0" presId="urn:microsoft.com/office/officeart/2005/8/layout/list1"/>
    <dgm:cxn modelId="{24734C16-81F8-4BE0-8632-FDB47B334CCC}" type="presParOf" srcId="{46B1A8F5-7142-4002-84A2-5CEA6CAA142E}" destId="{2479766C-DCF8-48C3-B8CC-0036547D08AA}" srcOrd="1" destOrd="0" presId="urn:microsoft.com/office/officeart/2005/8/layout/list1"/>
    <dgm:cxn modelId="{777FB2C1-307D-40EA-BA75-1C12E6C650C1}" type="presParOf" srcId="{C47CBC12-8302-4AB6-B9FE-2FEFFC76E9B3}" destId="{C4BFD7C9-C1CF-4082-9FE1-1D13BAA18259}" srcOrd="53" destOrd="0" presId="urn:microsoft.com/office/officeart/2005/8/layout/list1"/>
    <dgm:cxn modelId="{97DA5E4A-ED3F-4781-A069-6B7377F00D76}" type="presParOf" srcId="{C47CBC12-8302-4AB6-B9FE-2FEFFC76E9B3}" destId="{CB57BE84-A2CD-4A86-A2BF-465F886345C8}" srcOrd="54" destOrd="0" presId="urn:microsoft.com/office/officeart/2005/8/layout/list1"/>
    <dgm:cxn modelId="{6EB9B8FC-C037-4801-8957-7F0B97D2E435}" type="presParOf" srcId="{C47CBC12-8302-4AB6-B9FE-2FEFFC76E9B3}" destId="{635E6C1F-464A-472A-9554-E443DB926B7C}" srcOrd="55" destOrd="0" presId="urn:microsoft.com/office/officeart/2005/8/layout/list1"/>
    <dgm:cxn modelId="{EA2A87AE-AA63-43C9-8543-254A053193C3}" type="presParOf" srcId="{C47CBC12-8302-4AB6-B9FE-2FEFFC76E9B3}" destId="{00F86316-4EAE-487B-B0F1-8B96FD9BF9D8}" srcOrd="56" destOrd="0" presId="urn:microsoft.com/office/officeart/2005/8/layout/list1"/>
    <dgm:cxn modelId="{5FAD4463-4021-453F-8002-41FB4DCD62E6}" type="presParOf" srcId="{00F86316-4EAE-487B-B0F1-8B96FD9BF9D8}" destId="{882D4A39-98FD-4951-ADB7-D459695252B0}" srcOrd="0" destOrd="0" presId="urn:microsoft.com/office/officeart/2005/8/layout/list1"/>
    <dgm:cxn modelId="{065CF060-68F3-4443-8E04-1B38BE2AE803}" type="presParOf" srcId="{00F86316-4EAE-487B-B0F1-8B96FD9BF9D8}" destId="{0C66422B-CFAC-48AE-B26C-AE58E4A7CFF1}" srcOrd="1" destOrd="0" presId="urn:microsoft.com/office/officeart/2005/8/layout/list1"/>
    <dgm:cxn modelId="{AD7B4171-7C15-469E-80B9-EB24401E68C4}" type="presParOf" srcId="{C47CBC12-8302-4AB6-B9FE-2FEFFC76E9B3}" destId="{E3402A68-1216-4822-A60F-AEB696FE6C5E}" srcOrd="57" destOrd="0" presId="urn:microsoft.com/office/officeart/2005/8/layout/list1"/>
    <dgm:cxn modelId="{800A21D3-2D2D-4D32-AAA2-1B9A16F87CEC}" type="presParOf" srcId="{C47CBC12-8302-4AB6-B9FE-2FEFFC76E9B3}" destId="{53FEB9E0-D176-4373-B96D-4CB8B5FBC1E7}" srcOrd="5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EC022C-684F-4F64-B0C8-2872FC0E6754}">
      <dsp:nvSpPr>
        <dsp:cNvPr id="0" name=""/>
        <dsp:cNvSpPr/>
      </dsp:nvSpPr>
      <dsp:spPr>
        <a:xfrm>
          <a:off x="0" y="143340"/>
          <a:ext cx="4648200" cy="226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13025B-1B8A-4C60-B7C6-C96090FF3B77}">
      <dsp:nvSpPr>
        <dsp:cNvPr id="0" name=""/>
        <dsp:cNvSpPr/>
      </dsp:nvSpPr>
      <dsp:spPr>
        <a:xfrm>
          <a:off x="232410" y="10500"/>
          <a:ext cx="4358645" cy="265680"/>
        </a:xfrm>
        <a:prstGeom prst="roundRect">
          <a:avLst/>
        </a:prstGeom>
        <a:solidFill>
          <a:srgbClr val="FFFF00">
            <a:alpha val="99000"/>
          </a:srgb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984" tIns="0" rIns="1229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Comic Sans MS" pitchFamily="66" charset="0"/>
            </a:rPr>
            <a:t>TRIGONOMETRY</a:t>
          </a:r>
          <a:endParaRPr lang="en-US" sz="1600" kern="1200" dirty="0">
            <a:latin typeface="Comic Sans MS" pitchFamily="66" charset="0"/>
          </a:endParaRPr>
        </a:p>
      </dsp:txBody>
      <dsp:txXfrm>
        <a:off x="245379" y="23469"/>
        <a:ext cx="4332707" cy="239742"/>
      </dsp:txXfrm>
    </dsp:sp>
    <dsp:sp modelId="{09B08037-DC76-458D-9A10-43C708A31CBB}">
      <dsp:nvSpPr>
        <dsp:cNvPr id="0" name=""/>
        <dsp:cNvSpPr/>
      </dsp:nvSpPr>
      <dsp:spPr>
        <a:xfrm>
          <a:off x="0" y="551580"/>
          <a:ext cx="4648200" cy="226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3D2841-1142-46F2-800E-64DA6895FC3F}">
      <dsp:nvSpPr>
        <dsp:cNvPr id="0" name=""/>
        <dsp:cNvSpPr/>
      </dsp:nvSpPr>
      <dsp:spPr>
        <a:xfrm>
          <a:off x="232410" y="418740"/>
          <a:ext cx="4358645" cy="265680"/>
        </a:xfrm>
        <a:prstGeom prst="roundRect">
          <a:avLst/>
        </a:prstGeom>
        <a:solidFill>
          <a:srgbClr val="FFFF00">
            <a:alpha val="99000"/>
          </a:srgb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984" tIns="0" rIns="1229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Part1 	Similarity Review</a:t>
          </a:r>
          <a:endParaRPr lang="en-US" sz="1600" kern="1200" dirty="0">
            <a:latin typeface="Comic Sans MS" pitchFamily="66" charset="0"/>
          </a:endParaRPr>
        </a:p>
      </dsp:txBody>
      <dsp:txXfrm>
        <a:off x="245379" y="431709"/>
        <a:ext cx="4332707" cy="239742"/>
      </dsp:txXfrm>
    </dsp:sp>
    <dsp:sp modelId="{FE34A917-7528-47B2-BEC2-E19C21070B7B}">
      <dsp:nvSpPr>
        <dsp:cNvPr id="0" name=""/>
        <dsp:cNvSpPr/>
      </dsp:nvSpPr>
      <dsp:spPr>
        <a:xfrm>
          <a:off x="0" y="959820"/>
          <a:ext cx="4648200" cy="226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B16B30-73A6-4C85-BC13-CD48A91C4FE3}">
      <dsp:nvSpPr>
        <dsp:cNvPr id="0" name=""/>
        <dsp:cNvSpPr/>
      </dsp:nvSpPr>
      <dsp:spPr>
        <a:xfrm>
          <a:off x="232410" y="826980"/>
          <a:ext cx="4358645" cy="265680"/>
        </a:xfrm>
        <a:prstGeom prst="roundRect">
          <a:avLst/>
        </a:prstGeom>
        <a:solidFill>
          <a:srgbClr val="FFFF00">
            <a:alpha val="99000"/>
          </a:srgb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984" tIns="0" rIns="1229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Part2   Ratios of ~ Triangles</a:t>
          </a:r>
          <a:endParaRPr lang="en-US" sz="1600" kern="1200" dirty="0">
            <a:latin typeface="Comic Sans MS" pitchFamily="66" charset="0"/>
          </a:endParaRPr>
        </a:p>
      </dsp:txBody>
      <dsp:txXfrm>
        <a:off x="245379" y="839949"/>
        <a:ext cx="4332707" cy="239742"/>
      </dsp:txXfrm>
    </dsp:sp>
    <dsp:sp modelId="{C52B3277-B139-4668-A847-24689B63CBAF}">
      <dsp:nvSpPr>
        <dsp:cNvPr id="0" name=""/>
        <dsp:cNvSpPr/>
      </dsp:nvSpPr>
      <dsp:spPr>
        <a:xfrm>
          <a:off x="0" y="1368060"/>
          <a:ext cx="4648200" cy="226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4C9C1A-1F34-4350-B79A-90FCA40864BE}">
      <dsp:nvSpPr>
        <dsp:cNvPr id="0" name=""/>
        <dsp:cNvSpPr/>
      </dsp:nvSpPr>
      <dsp:spPr>
        <a:xfrm>
          <a:off x="232410" y="1235220"/>
          <a:ext cx="4358645" cy="265680"/>
        </a:xfrm>
        <a:prstGeom prst="roundRect">
          <a:avLst/>
        </a:prstGeom>
        <a:solidFill>
          <a:srgbClr val="FFFF00">
            <a:alpha val="99000"/>
          </a:srgb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984" tIns="0" rIns="1229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Part3   Creating ~ Triangles</a:t>
          </a:r>
          <a:endParaRPr lang="en-US" sz="1600" kern="1200" dirty="0">
            <a:latin typeface="Comic Sans MS" pitchFamily="66" charset="0"/>
          </a:endParaRPr>
        </a:p>
      </dsp:txBody>
      <dsp:txXfrm>
        <a:off x="245379" y="1248189"/>
        <a:ext cx="4332707" cy="239742"/>
      </dsp:txXfrm>
    </dsp:sp>
    <dsp:sp modelId="{5F8B7AD9-977E-4B78-A5AF-06305DF39ED6}">
      <dsp:nvSpPr>
        <dsp:cNvPr id="0" name=""/>
        <dsp:cNvSpPr/>
      </dsp:nvSpPr>
      <dsp:spPr>
        <a:xfrm>
          <a:off x="0" y="1776300"/>
          <a:ext cx="4648200" cy="226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7EFA92-EE61-4568-8172-17582BB6A689}">
      <dsp:nvSpPr>
        <dsp:cNvPr id="0" name=""/>
        <dsp:cNvSpPr/>
      </dsp:nvSpPr>
      <dsp:spPr>
        <a:xfrm>
          <a:off x="232410" y="1643460"/>
          <a:ext cx="4358645" cy="265680"/>
        </a:xfrm>
        <a:prstGeom prst="roundRect">
          <a:avLst/>
        </a:prstGeom>
        <a:solidFill>
          <a:srgbClr val="FFFF00">
            <a:alpha val="99000"/>
          </a:srgb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984" tIns="0" rIns="1229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Part4   O, A and H</a:t>
          </a:r>
          <a:endParaRPr lang="en-US" sz="1600" kern="1200" dirty="0">
            <a:latin typeface="Comic Sans MS" pitchFamily="66" charset="0"/>
          </a:endParaRPr>
        </a:p>
      </dsp:txBody>
      <dsp:txXfrm>
        <a:off x="245379" y="1656429"/>
        <a:ext cx="4332707" cy="239742"/>
      </dsp:txXfrm>
    </dsp:sp>
    <dsp:sp modelId="{F9BD1AB1-E4E0-49D7-921F-EBD7282DFACA}">
      <dsp:nvSpPr>
        <dsp:cNvPr id="0" name=""/>
        <dsp:cNvSpPr/>
      </dsp:nvSpPr>
      <dsp:spPr>
        <a:xfrm>
          <a:off x="0" y="2184540"/>
          <a:ext cx="4648200" cy="226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CE7C65-F026-4255-BA2A-78C590DC0793}">
      <dsp:nvSpPr>
        <dsp:cNvPr id="0" name=""/>
        <dsp:cNvSpPr/>
      </dsp:nvSpPr>
      <dsp:spPr>
        <a:xfrm>
          <a:off x="232410" y="2051700"/>
          <a:ext cx="4358645" cy="265680"/>
        </a:xfrm>
        <a:prstGeom prst="roundRect">
          <a:avLst/>
        </a:prstGeom>
        <a:solidFill>
          <a:srgbClr val="FFFF00">
            <a:alpha val="99000"/>
          </a:srgb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984" tIns="0" rIns="1229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Part5   Solving with ~ Triangles</a:t>
          </a:r>
          <a:endParaRPr lang="en-US" sz="1600" kern="1200" dirty="0">
            <a:latin typeface="Comic Sans MS" pitchFamily="66" charset="0"/>
          </a:endParaRPr>
        </a:p>
      </dsp:txBody>
      <dsp:txXfrm>
        <a:off x="245379" y="2064669"/>
        <a:ext cx="4332707" cy="239742"/>
      </dsp:txXfrm>
    </dsp:sp>
    <dsp:sp modelId="{7D55629B-1322-4845-8A0A-733BB42A0282}">
      <dsp:nvSpPr>
        <dsp:cNvPr id="0" name=""/>
        <dsp:cNvSpPr/>
      </dsp:nvSpPr>
      <dsp:spPr>
        <a:xfrm>
          <a:off x="0" y="2592780"/>
          <a:ext cx="4648200" cy="226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7CF039-B7EF-4545-8F01-1BDC995C6A60}">
      <dsp:nvSpPr>
        <dsp:cNvPr id="0" name=""/>
        <dsp:cNvSpPr/>
      </dsp:nvSpPr>
      <dsp:spPr>
        <a:xfrm>
          <a:off x="232410" y="2459940"/>
          <a:ext cx="4358645" cy="265680"/>
        </a:xfrm>
        <a:prstGeom prst="roundRect">
          <a:avLst/>
        </a:prstGeom>
        <a:solidFill>
          <a:srgbClr val="FFFF00">
            <a:alpha val="99000"/>
          </a:srgb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984" tIns="0" rIns="1229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Part6   Using ~ Triangles</a:t>
          </a:r>
          <a:endParaRPr lang="en-US" sz="1600" kern="1200" dirty="0">
            <a:latin typeface="Comic Sans MS" pitchFamily="66" charset="0"/>
          </a:endParaRPr>
        </a:p>
      </dsp:txBody>
      <dsp:txXfrm>
        <a:off x="245379" y="2472909"/>
        <a:ext cx="4332707" cy="239742"/>
      </dsp:txXfrm>
    </dsp:sp>
    <dsp:sp modelId="{CEBC9A11-1274-4233-AF85-0DB17832AAC4}">
      <dsp:nvSpPr>
        <dsp:cNvPr id="0" name=""/>
        <dsp:cNvSpPr/>
      </dsp:nvSpPr>
      <dsp:spPr>
        <a:xfrm>
          <a:off x="0" y="3001020"/>
          <a:ext cx="4648200" cy="226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44DEB1-AB81-49DA-9DDE-CE3FF8C77A6A}">
      <dsp:nvSpPr>
        <dsp:cNvPr id="0" name=""/>
        <dsp:cNvSpPr/>
      </dsp:nvSpPr>
      <dsp:spPr>
        <a:xfrm>
          <a:off x="232410" y="2868180"/>
          <a:ext cx="4358645" cy="265680"/>
        </a:xfrm>
        <a:prstGeom prst="roundRect">
          <a:avLst/>
        </a:prstGeom>
        <a:solidFill>
          <a:srgbClr val="FFFF00">
            <a:alpha val="99000"/>
          </a:srgb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984" tIns="0" rIns="1229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Part7   SOH-CAH-TOA</a:t>
          </a:r>
          <a:endParaRPr lang="en-US" sz="1600" kern="1200" dirty="0">
            <a:latin typeface="Comic Sans MS" pitchFamily="66" charset="0"/>
          </a:endParaRPr>
        </a:p>
      </dsp:txBody>
      <dsp:txXfrm>
        <a:off x="245379" y="2881149"/>
        <a:ext cx="4332707" cy="239742"/>
      </dsp:txXfrm>
    </dsp:sp>
    <dsp:sp modelId="{3D9DB52C-CCBF-4DF4-A65A-6486979DB4D8}">
      <dsp:nvSpPr>
        <dsp:cNvPr id="0" name=""/>
        <dsp:cNvSpPr/>
      </dsp:nvSpPr>
      <dsp:spPr>
        <a:xfrm>
          <a:off x="0" y="3409260"/>
          <a:ext cx="4648200" cy="226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9A0B09-4EB9-4C87-9075-371A9331411A}">
      <dsp:nvSpPr>
        <dsp:cNvPr id="0" name=""/>
        <dsp:cNvSpPr/>
      </dsp:nvSpPr>
      <dsp:spPr>
        <a:xfrm>
          <a:off x="232410" y="3276420"/>
          <a:ext cx="4358645" cy="265680"/>
        </a:xfrm>
        <a:prstGeom prst="roundRect">
          <a:avLst/>
        </a:prstGeom>
        <a:solidFill>
          <a:srgbClr val="FFFF00">
            <a:alpha val="99000"/>
          </a:srgb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984" tIns="0" rIns="1229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Part8   Using Sine, Cosine, Tangent</a:t>
          </a:r>
          <a:endParaRPr lang="en-US" sz="1600" kern="1200" dirty="0">
            <a:latin typeface="Comic Sans MS" pitchFamily="66" charset="0"/>
          </a:endParaRPr>
        </a:p>
      </dsp:txBody>
      <dsp:txXfrm>
        <a:off x="245379" y="3289389"/>
        <a:ext cx="4332707" cy="239742"/>
      </dsp:txXfrm>
    </dsp:sp>
    <dsp:sp modelId="{041B4A0F-B744-453F-AF27-F586A0E257E2}">
      <dsp:nvSpPr>
        <dsp:cNvPr id="0" name=""/>
        <dsp:cNvSpPr/>
      </dsp:nvSpPr>
      <dsp:spPr>
        <a:xfrm>
          <a:off x="0" y="3817500"/>
          <a:ext cx="4648200" cy="226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CD1C97-44C2-4597-92B7-E4C00691BBA2}">
      <dsp:nvSpPr>
        <dsp:cNvPr id="0" name=""/>
        <dsp:cNvSpPr/>
      </dsp:nvSpPr>
      <dsp:spPr>
        <a:xfrm>
          <a:off x="232410" y="3684660"/>
          <a:ext cx="4358645" cy="265680"/>
        </a:xfrm>
        <a:prstGeom prst="roundRect">
          <a:avLst/>
        </a:prstGeom>
        <a:solidFill>
          <a:srgbClr val="FFFF00">
            <a:alpha val="99000"/>
          </a:srgb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984" tIns="0" rIns="1229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Part9   Solving from Either Angle</a:t>
          </a:r>
          <a:endParaRPr lang="en-US" sz="1600" kern="1200" dirty="0">
            <a:latin typeface="Comic Sans MS" pitchFamily="66" charset="0"/>
          </a:endParaRPr>
        </a:p>
      </dsp:txBody>
      <dsp:txXfrm>
        <a:off x="245379" y="3697629"/>
        <a:ext cx="4332707" cy="239742"/>
      </dsp:txXfrm>
    </dsp:sp>
    <dsp:sp modelId="{E967F343-EB66-42D1-B851-E7CDB7D09E9F}">
      <dsp:nvSpPr>
        <dsp:cNvPr id="0" name=""/>
        <dsp:cNvSpPr/>
      </dsp:nvSpPr>
      <dsp:spPr>
        <a:xfrm>
          <a:off x="0" y="4225739"/>
          <a:ext cx="4648200" cy="226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C54E11-9AED-4538-A20B-1CFDEDBB03B2}">
      <dsp:nvSpPr>
        <dsp:cNvPr id="0" name=""/>
        <dsp:cNvSpPr/>
      </dsp:nvSpPr>
      <dsp:spPr>
        <a:xfrm>
          <a:off x="232410" y="4092899"/>
          <a:ext cx="4358645" cy="265680"/>
        </a:xfrm>
        <a:prstGeom prst="roundRect">
          <a:avLst/>
        </a:prstGeom>
        <a:solidFill>
          <a:srgbClr val="FFFF00">
            <a:alpha val="99000"/>
          </a:srgb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984" tIns="0" rIns="1229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Part10  Algebra Review</a:t>
          </a:r>
          <a:endParaRPr lang="en-US" sz="1600" kern="1200" dirty="0">
            <a:latin typeface="Comic Sans MS" pitchFamily="66" charset="0"/>
          </a:endParaRPr>
        </a:p>
      </dsp:txBody>
      <dsp:txXfrm>
        <a:off x="245379" y="4105868"/>
        <a:ext cx="4332707" cy="239742"/>
      </dsp:txXfrm>
    </dsp:sp>
    <dsp:sp modelId="{46728DD8-1097-4E92-985F-2A39C03BDFEA}">
      <dsp:nvSpPr>
        <dsp:cNvPr id="0" name=""/>
        <dsp:cNvSpPr/>
      </dsp:nvSpPr>
      <dsp:spPr>
        <a:xfrm>
          <a:off x="0" y="4633979"/>
          <a:ext cx="4648200" cy="226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F22CBD-A7DD-489D-B5B5-F5F6ED377646}">
      <dsp:nvSpPr>
        <dsp:cNvPr id="0" name=""/>
        <dsp:cNvSpPr/>
      </dsp:nvSpPr>
      <dsp:spPr>
        <a:xfrm>
          <a:off x="232410" y="4501139"/>
          <a:ext cx="4358645" cy="265680"/>
        </a:xfrm>
        <a:prstGeom prst="roundRect">
          <a:avLst/>
        </a:prstGeom>
        <a:solidFill>
          <a:srgbClr val="FFFF00">
            <a:alpha val="99000"/>
          </a:srgb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984" tIns="0" rIns="1229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Part11  Solving with X in the Denominator</a:t>
          </a:r>
          <a:endParaRPr lang="en-US" sz="1600" kern="1200" dirty="0">
            <a:latin typeface="Comic Sans MS" pitchFamily="66" charset="0"/>
          </a:endParaRPr>
        </a:p>
      </dsp:txBody>
      <dsp:txXfrm>
        <a:off x="245379" y="4514108"/>
        <a:ext cx="4332707" cy="239742"/>
      </dsp:txXfrm>
    </dsp:sp>
    <dsp:sp modelId="{5DAB79BB-CFE7-4842-BB58-A5195B6C445F}">
      <dsp:nvSpPr>
        <dsp:cNvPr id="0" name=""/>
        <dsp:cNvSpPr/>
      </dsp:nvSpPr>
      <dsp:spPr>
        <a:xfrm>
          <a:off x="0" y="5042219"/>
          <a:ext cx="4648200" cy="226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97A4A8-B9BA-4042-A58C-3E64764C65C8}">
      <dsp:nvSpPr>
        <dsp:cNvPr id="0" name=""/>
        <dsp:cNvSpPr/>
      </dsp:nvSpPr>
      <dsp:spPr>
        <a:xfrm>
          <a:off x="232410" y="4909379"/>
          <a:ext cx="4358645" cy="265680"/>
        </a:xfrm>
        <a:prstGeom prst="roundRect">
          <a:avLst/>
        </a:prstGeom>
        <a:solidFill>
          <a:srgbClr val="FFFF00">
            <a:alpha val="99000"/>
          </a:srgb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984" tIns="0" rIns="1229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Part12  Finding the Angles</a:t>
          </a:r>
          <a:endParaRPr lang="en-US" sz="1600" kern="1200" dirty="0">
            <a:latin typeface="Comic Sans MS" pitchFamily="66" charset="0"/>
          </a:endParaRPr>
        </a:p>
      </dsp:txBody>
      <dsp:txXfrm>
        <a:off x="245379" y="4922348"/>
        <a:ext cx="4332707" cy="239742"/>
      </dsp:txXfrm>
    </dsp:sp>
    <dsp:sp modelId="{CB57BE84-A2CD-4A86-A2BF-465F886345C8}">
      <dsp:nvSpPr>
        <dsp:cNvPr id="0" name=""/>
        <dsp:cNvSpPr/>
      </dsp:nvSpPr>
      <dsp:spPr>
        <a:xfrm>
          <a:off x="0" y="5450459"/>
          <a:ext cx="4648200" cy="226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79766C-DCF8-48C3-B8CC-0036547D08AA}">
      <dsp:nvSpPr>
        <dsp:cNvPr id="0" name=""/>
        <dsp:cNvSpPr/>
      </dsp:nvSpPr>
      <dsp:spPr>
        <a:xfrm>
          <a:off x="232410" y="5317619"/>
          <a:ext cx="4358645" cy="265680"/>
        </a:xfrm>
        <a:prstGeom prst="roundRect">
          <a:avLst/>
        </a:prstGeom>
        <a:solidFill>
          <a:srgbClr val="FFFF00">
            <a:alpha val="99000"/>
          </a:srgb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984" tIns="0" rIns="1229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Comic Sans MS" pitchFamily="66" charset="0"/>
              <a:hlinkClick xmlns:r="http://schemas.openxmlformats.org/officeDocument/2006/relationships" r:id="" action="ppaction://hlinksldjump"/>
            </a:rPr>
            <a:t>Part13  Inverses</a:t>
          </a:r>
          <a:endParaRPr lang="en-US" sz="1600" kern="1200" dirty="0">
            <a:latin typeface="Comic Sans MS" pitchFamily="66" charset="0"/>
          </a:endParaRPr>
        </a:p>
      </dsp:txBody>
      <dsp:txXfrm>
        <a:off x="245379" y="5330588"/>
        <a:ext cx="4332707" cy="239742"/>
      </dsp:txXfrm>
    </dsp:sp>
    <dsp:sp modelId="{53FEB9E0-D176-4373-B96D-4CB8B5FBC1E7}">
      <dsp:nvSpPr>
        <dsp:cNvPr id="0" name=""/>
        <dsp:cNvSpPr/>
      </dsp:nvSpPr>
      <dsp:spPr>
        <a:xfrm>
          <a:off x="0" y="5858699"/>
          <a:ext cx="4648200" cy="226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66422B-CFAC-48AE-B26C-AE58E4A7CFF1}">
      <dsp:nvSpPr>
        <dsp:cNvPr id="0" name=""/>
        <dsp:cNvSpPr/>
      </dsp:nvSpPr>
      <dsp:spPr>
        <a:xfrm>
          <a:off x="232410" y="5725859"/>
          <a:ext cx="4358645" cy="265680"/>
        </a:xfrm>
        <a:prstGeom prst="roundRect">
          <a:avLst/>
        </a:prstGeom>
        <a:solidFill>
          <a:srgbClr val="FFFF00">
            <a:alpha val="99000"/>
          </a:srgb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984" tIns="0" rIns="1229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Comic Sans MS" pitchFamily="66" charset="0"/>
            </a:rPr>
            <a:t>Part14  Special Triangles</a:t>
          </a:r>
          <a:endParaRPr lang="en-US" sz="1600" kern="1200" dirty="0">
            <a:latin typeface="Comic Sans MS" pitchFamily="66" charset="0"/>
          </a:endParaRPr>
        </a:p>
      </dsp:txBody>
      <dsp:txXfrm>
        <a:off x="245379" y="5738828"/>
        <a:ext cx="4332707" cy="2397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6" Type="http://schemas.openxmlformats.org/officeDocument/2006/relationships/image" Target="../media/image62.wmf"/><Relationship Id="rId5" Type="http://schemas.openxmlformats.org/officeDocument/2006/relationships/image" Target="../media/image61.wmf"/><Relationship Id="rId4" Type="http://schemas.openxmlformats.org/officeDocument/2006/relationships/image" Target="../media/image60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3" Type="http://schemas.openxmlformats.org/officeDocument/2006/relationships/image" Target="../media/image65.wmf"/><Relationship Id="rId7" Type="http://schemas.openxmlformats.org/officeDocument/2006/relationships/image" Target="../media/image69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Relationship Id="rId6" Type="http://schemas.openxmlformats.org/officeDocument/2006/relationships/image" Target="../media/image68.wmf"/><Relationship Id="rId5" Type="http://schemas.openxmlformats.org/officeDocument/2006/relationships/image" Target="../media/image67.wmf"/><Relationship Id="rId4" Type="http://schemas.openxmlformats.org/officeDocument/2006/relationships/image" Target="../media/image6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78.wmf"/><Relationship Id="rId3" Type="http://schemas.openxmlformats.org/officeDocument/2006/relationships/image" Target="../media/image73.wmf"/><Relationship Id="rId7" Type="http://schemas.openxmlformats.org/officeDocument/2006/relationships/image" Target="../media/image77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Relationship Id="rId6" Type="http://schemas.openxmlformats.org/officeDocument/2006/relationships/image" Target="../media/image76.wmf"/><Relationship Id="rId5" Type="http://schemas.openxmlformats.org/officeDocument/2006/relationships/image" Target="../media/image75.wmf"/><Relationship Id="rId4" Type="http://schemas.openxmlformats.org/officeDocument/2006/relationships/image" Target="../media/image74.wmf"/></Relationships>
</file>

<file path=ppt/drawings/_rels/vmlDrawing2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6.wmf"/><Relationship Id="rId3" Type="http://schemas.openxmlformats.org/officeDocument/2006/relationships/image" Target="../media/image81.wmf"/><Relationship Id="rId7" Type="http://schemas.openxmlformats.org/officeDocument/2006/relationships/image" Target="../media/image85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Relationship Id="rId6" Type="http://schemas.openxmlformats.org/officeDocument/2006/relationships/image" Target="../media/image84.wmf"/><Relationship Id="rId5" Type="http://schemas.openxmlformats.org/officeDocument/2006/relationships/image" Target="../media/image83.wmf"/><Relationship Id="rId4" Type="http://schemas.openxmlformats.org/officeDocument/2006/relationships/image" Target="../media/image82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8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9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8.wmf"/><Relationship Id="rId1" Type="http://schemas.openxmlformats.org/officeDocument/2006/relationships/image" Target="../media/image89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1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2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96.wmf"/><Relationship Id="rId2" Type="http://schemas.openxmlformats.org/officeDocument/2006/relationships/image" Target="../media/image95.wmf"/><Relationship Id="rId1" Type="http://schemas.openxmlformats.org/officeDocument/2006/relationships/image" Target="../media/image94.wmf"/><Relationship Id="rId6" Type="http://schemas.openxmlformats.org/officeDocument/2006/relationships/image" Target="../media/image99.wmf"/><Relationship Id="rId5" Type="http://schemas.openxmlformats.org/officeDocument/2006/relationships/image" Target="../media/image98.wmf"/><Relationship Id="rId4" Type="http://schemas.openxmlformats.org/officeDocument/2006/relationships/image" Target="../media/image97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1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wmf"/><Relationship Id="rId1" Type="http://schemas.openxmlformats.org/officeDocument/2006/relationships/image" Target="../media/image10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wmf"/><Relationship Id="rId1" Type="http://schemas.openxmlformats.org/officeDocument/2006/relationships/image" Target="../media/image101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2" Type="http://schemas.openxmlformats.org/officeDocument/2006/relationships/image" Target="../media/image104.wmf"/><Relationship Id="rId1" Type="http://schemas.openxmlformats.org/officeDocument/2006/relationships/image" Target="../media/image103.w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wmf"/><Relationship Id="rId2" Type="http://schemas.openxmlformats.org/officeDocument/2006/relationships/image" Target="../media/image107.wmf"/><Relationship Id="rId1" Type="http://schemas.openxmlformats.org/officeDocument/2006/relationships/image" Target="../media/image106.wmf"/><Relationship Id="rId4" Type="http://schemas.openxmlformats.org/officeDocument/2006/relationships/image" Target="../media/image109.w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wmf"/><Relationship Id="rId2" Type="http://schemas.openxmlformats.org/officeDocument/2006/relationships/image" Target="../media/image111.wmf"/><Relationship Id="rId1" Type="http://schemas.openxmlformats.org/officeDocument/2006/relationships/image" Target="../media/image110.wmf"/><Relationship Id="rId4" Type="http://schemas.openxmlformats.org/officeDocument/2006/relationships/image" Target="../media/image113.wmf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wmf"/><Relationship Id="rId2" Type="http://schemas.openxmlformats.org/officeDocument/2006/relationships/image" Target="../media/image115.wmf"/><Relationship Id="rId1" Type="http://schemas.openxmlformats.org/officeDocument/2006/relationships/image" Target="../media/image114.wmf"/><Relationship Id="rId4" Type="http://schemas.openxmlformats.org/officeDocument/2006/relationships/image" Target="../media/image1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01C9-B1C7-4508-B138-4AED821A55A8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301C9-B1C7-4508-B138-4AED821A55A8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73918-F7BA-4740-932C-999D4B394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/url?sa=i&amp;rct=j&amp;q=&amp;esrc=s&amp;source=images&amp;cd=&amp;cad=rja&amp;uact=8&amp;ved=0CAcQjRw&amp;url=http://mathworld.wolfram.com/Trigonometry.html&amp;ei=0-OmVIqOJYSMyASWooKQAw&amp;bvm=bv.82001339,d.aWw&amp;psig=AFQjCNEGlpMHp7PXm_ZTOkVoGioeELxk5A&amp;ust=1420309717200436" TargetMode="External"/><Relationship Id="rId13" Type="http://schemas.openxmlformats.org/officeDocument/2006/relationships/diagramColors" Target="../diagrams/colors1.xml"/><Relationship Id="rId3" Type="http://schemas.openxmlformats.org/officeDocument/2006/relationships/image" Target="../media/image1.png"/><Relationship Id="rId7" Type="http://schemas.openxmlformats.org/officeDocument/2006/relationships/image" Target="../media/image3.jpeg"/><Relationship Id="rId12" Type="http://schemas.openxmlformats.org/officeDocument/2006/relationships/diagramQuickStyle" Target="../diagrams/quickStyle1.xml"/><Relationship Id="rId2" Type="http://schemas.openxmlformats.org/officeDocument/2006/relationships/hyperlink" Target="http://www.google.com/url?sa=i&amp;rct=j&amp;q=&amp;esrc=s&amp;source=images&amp;cd=&amp;cad=rja&amp;uact=8&amp;ved=0CAcQjRw&amp;url=http://edupln.ning.com/profiles/blogs/basic-concepts-of-trigonometry&amp;ei=MeSmVJvlD4-cygSct4CgAw&amp;bvm=bv.82001339,d.aWw&amp;psig=AFQjCNEGlpMHp7PXm_ZTOkVoGioeELxk5A&amp;ust=1420309717200436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google.com/url?sa=i&amp;rct=j&amp;q=&amp;esrc=s&amp;source=images&amp;cd=&amp;cad=rja&amp;uact=8&amp;ved=0CAcQjRw&amp;url=http://trigonometry5.blogspot.com/&amp;ei=leOmVNqSE4GwyASdu4GoAw&amp;bvm=bv.82001339,d.aWw&amp;psig=AFQjCNEGlpMHp7PXm_ZTOkVoGioeELxk5A&amp;ust=1420309717200436" TargetMode="External"/><Relationship Id="rId11" Type="http://schemas.openxmlformats.org/officeDocument/2006/relationships/diagramLayout" Target="../diagrams/layout1.xml"/><Relationship Id="rId5" Type="http://schemas.openxmlformats.org/officeDocument/2006/relationships/image" Target="../media/image2.jpeg"/><Relationship Id="rId10" Type="http://schemas.openxmlformats.org/officeDocument/2006/relationships/diagramData" Target="../diagrams/data1.xml"/><Relationship Id="rId4" Type="http://schemas.openxmlformats.org/officeDocument/2006/relationships/hyperlink" Target="http://www.google.com/url?sa=i&amp;rct=j&amp;q=&amp;esrc=s&amp;source=images&amp;cd=&amp;cad=rja&amp;uact=8&amp;ved=0CAcQjRw&amp;url=http://www.wikihow.com/Use-Right-Angled-Trigonometry&amp;ei=r-OmVKukL4KZyAST7YKoAw&amp;bvm=bv.82001339,d.aWw&amp;psig=AFQjCNEGlpMHp7PXm_ZTOkVoGioeELxk5A&amp;ust=1420309717200436" TargetMode="External"/><Relationship Id="rId9" Type="http://schemas.openxmlformats.org/officeDocument/2006/relationships/image" Target="../media/image4.png"/><Relationship Id="rId14" Type="http://schemas.microsoft.com/office/2007/relationships/diagramDrawing" Target="../diagrams/drawin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1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13" Type="http://schemas.openxmlformats.org/officeDocument/2006/relationships/oleObject" Target="../embeddings/oleObject25.bin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6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58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5" Type="http://schemas.openxmlformats.org/officeDocument/2006/relationships/slide" Target="slide1.xml"/><Relationship Id="rId10" Type="http://schemas.openxmlformats.org/officeDocument/2006/relationships/image" Target="../media/image60.wmf"/><Relationship Id="rId4" Type="http://schemas.openxmlformats.org/officeDocument/2006/relationships/image" Target="../media/image57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62.wmf"/></Relationships>
</file>

<file path=ppt/slides/_rels/slide10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13" Type="http://schemas.openxmlformats.org/officeDocument/2006/relationships/oleObject" Target="../embeddings/oleObject31.bin"/><Relationship Id="rId18" Type="http://schemas.openxmlformats.org/officeDocument/2006/relationships/image" Target="../media/image70.wmf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12" Type="http://schemas.openxmlformats.org/officeDocument/2006/relationships/image" Target="../media/image67.wmf"/><Relationship Id="rId17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9.wmf"/><Relationship Id="rId1" Type="http://schemas.openxmlformats.org/officeDocument/2006/relationships/vmlDrawing" Target="../drawings/vmlDrawing19.vml"/><Relationship Id="rId6" Type="http://schemas.openxmlformats.org/officeDocument/2006/relationships/image" Target="../media/image64.wmf"/><Relationship Id="rId11" Type="http://schemas.openxmlformats.org/officeDocument/2006/relationships/oleObject" Target="../embeddings/oleObject30.bin"/><Relationship Id="rId5" Type="http://schemas.openxmlformats.org/officeDocument/2006/relationships/oleObject" Target="../embeddings/oleObject27.bin"/><Relationship Id="rId15" Type="http://schemas.openxmlformats.org/officeDocument/2006/relationships/oleObject" Target="../embeddings/oleObject32.bin"/><Relationship Id="rId10" Type="http://schemas.openxmlformats.org/officeDocument/2006/relationships/image" Target="../media/image66.wmf"/><Relationship Id="rId19" Type="http://schemas.openxmlformats.org/officeDocument/2006/relationships/slide" Target="slide1.xml"/><Relationship Id="rId4" Type="http://schemas.openxmlformats.org/officeDocument/2006/relationships/image" Target="../media/image63.wmf"/><Relationship Id="rId9" Type="http://schemas.openxmlformats.org/officeDocument/2006/relationships/oleObject" Target="../embeddings/oleObject29.bin"/><Relationship Id="rId14" Type="http://schemas.openxmlformats.org/officeDocument/2006/relationships/image" Target="../media/image68.wmf"/></Relationships>
</file>

<file path=ppt/slides/_rels/slide10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13" Type="http://schemas.openxmlformats.org/officeDocument/2006/relationships/oleObject" Target="../embeddings/oleObject39.bin"/><Relationship Id="rId18" Type="http://schemas.openxmlformats.org/officeDocument/2006/relationships/image" Target="../media/image78.wmf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12" Type="http://schemas.openxmlformats.org/officeDocument/2006/relationships/image" Target="../media/image75.wmf"/><Relationship Id="rId17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7.wmf"/><Relationship Id="rId1" Type="http://schemas.openxmlformats.org/officeDocument/2006/relationships/vmlDrawing" Target="../drawings/vmlDrawing20.vml"/><Relationship Id="rId6" Type="http://schemas.openxmlformats.org/officeDocument/2006/relationships/image" Target="../media/image72.wmf"/><Relationship Id="rId11" Type="http://schemas.openxmlformats.org/officeDocument/2006/relationships/oleObject" Target="../embeddings/oleObject38.bin"/><Relationship Id="rId5" Type="http://schemas.openxmlformats.org/officeDocument/2006/relationships/oleObject" Target="../embeddings/oleObject35.bin"/><Relationship Id="rId15" Type="http://schemas.openxmlformats.org/officeDocument/2006/relationships/oleObject" Target="../embeddings/oleObject40.bin"/><Relationship Id="rId10" Type="http://schemas.openxmlformats.org/officeDocument/2006/relationships/image" Target="../media/image74.wmf"/><Relationship Id="rId19" Type="http://schemas.openxmlformats.org/officeDocument/2006/relationships/slide" Target="slide1.xml"/><Relationship Id="rId4" Type="http://schemas.openxmlformats.org/officeDocument/2006/relationships/image" Target="../media/image71.wmf"/><Relationship Id="rId9" Type="http://schemas.openxmlformats.org/officeDocument/2006/relationships/oleObject" Target="../embeddings/oleObject37.bin"/><Relationship Id="rId14" Type="http://schemas.openxmlformats.org/officeDocument/2006/relationships/image" Target="../media/image76.wmf"/></Relationships>
</file>

<file path=ppt/slides/_rels/slide10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wmf"/><Relationship Id="rId13" Type="http://schemas.openxmlformats.org/officeDocument/2006/relationships/oleObject" Target="../embeddings/oleObject47.bin"/><Relationship Id="rId18" Type="http://schemas.openxmlformats.org/officeDocument/2006/relationships/image" Target="../media/image86.wmf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4.bin"/><Relationship Id="rId12" Type="http://schemas.openxmlformats.org/officeDocument/2006/relationships/image" Target="../media/image83.wmf"/><Relationship Id="rId17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5.wmf"/><Relationship Id="rId1" Type="http://schemas.openxmlformats.org/officeDocument/2006/relationships/vmlDrawing" Target="../drawings/vmlDrawing21.vml"/><Relationship Id="rId6" Type="http://schemas.openxmlformats.org/officeDocument/2006/relationships/image" Target="../media/image80.wmf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3.bin"/><Relationship Id="rId15" Type="http://schemas.openxmlformats.org/officeDocument/2006/relationships/oleObject" Target="../embeddings/oleObject48.bin"/><Relationship Id="rId10" Type="http://schemas.openxmlformats.org/officeDocument/2006/relationships/image" Target="../media/image82.wmf"/><Relationship Id="rId19" Type="http://schemas.openxmlformats.org/officeDocument/2006/relationships/slide" Target="slide1.xml"/><Relationship Id="rId4" Type="http://schemas.openxmlformats.org/officeDocument/2006/relationships/image" Target="../media/image79.wmf"/><Relationship Id="rId9" Type="http://schemas.openxmlformats.org/officeDocument/2006/relationships/oleObject" Target="../embeddings/oleObject45.bin"/><Relationship Id="rId14" Type="http://schemas.openxmlformats.org/officeDocument/2006/relationships/image" Target="../media/image84.wmf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88.wmf"/><Relationship Id="rId5" Type="http://schemas.openxmlformats.org/officeDocument/2006/relationships/oleObject" Target="../embeddings/oleObject50.bin"/><Relationship Id="rId4" Type="http://schemas.openxmlformats.org/officeDocument/2006/relationships/image" Target="../media/image87.png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89.wmf"/><Relationship Id="rId5" Type="http://schemas.openxmlformats.org/officeDocument/2006/relationships/oleObject" Target="../embeddings/oleObject51.bin"/><Relationship Id="rId4" Type="http://schemas.openxmlformats.org/officeDocument/2006/relationships/image" Target="../media/image87.png"/></Relationships>
</file>

<file path=ppt/slides/_rels/slide1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wmf"/><Relationship Id="rId3" Type="http://schemas.openxmlformats.org/officeDocument/2006/relationships/slide" Target="slide1.xml"/><Relationship Id="rId7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89.wmf"/><Relationship Id="rId5" Type="http://schemas.openxmlformats.org/officeDocument/2006/relationships/oleObject" Target="../embeddings/oleObject52.bin"/><Relationship Id="rId4" Type="http://schemas.openxmlformats.org/officeDocument/2006/relationships/image" Target="../media/image87.png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91.wmf"/><Relationship Id="rId5" Type="http://schemas.openxmlformats.org/officeDocument/2006/relationships/oleObject" Target="../embeddings/oleObject54.bin"/><Relationship Id="rId4" Type="http://schemas.openxmlformats.org/officeDocument/2006/relationships/image" Target="../media/image90.png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92.wmf"/><Relationship Id="rId5" Type="http://schemas.openxmlformats.org/officeDocument/2006/relationships/oleObject" Target="../embeddings/oleObject55.bin"/><Relationship Id="rId4" Type="http://schemas.openxmlformats.org/officeDocument/2006/relationships/slide" Target="slide1.xml"/></Relationships>
</file>

<file path=ppt/slides/_rels/slide1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wmf"/><Relationship Id="rId13" Type="http://schemas.openxmlformats.org/officeDocument/2006/relationships/oleObject" Target="../embeddings/oleObject61.bin"/><Relationship Id="rId3" Type="http://schemas.openxmlformats.org/officeDocument/2006/relationships/oleObject" Target="../embeddings/oleObject56.bin"/><Relationship Id="rId7" Type="http://schemas.openxmlformats.org/officeDocument/2006/relationships/oleObject" Target="../embeddings/oleObject58.bin"/><Relationship Id="rId12" Type="http://schemas.openxmlformats.org/officeDocument/2006/relationships/image" Target="../media/image9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95.wmf"/><Relationship Id="rId11" Type="http://schemas.openxmlformats.org/officeDocument/2006/relationships/oleObject" Target="../embeddings/oleObject60.bin"/><Relationship Id="rId5" Type="http://schemas.openxmlformats.org/officeDocument/2006/relationships/oleObject" Target="../embeddings/oleObject57.bin"/><Relationship Id="rId15" Type="http://schemas.openxmlformats.org/officeDocument/2006/relationships/slide" Target="slide1.xml"/><Relationship Id="rId10" Type="http://schemas.openxmlformats.org/officeDocument/2006/relationships/image" Target="../media/image97.wmf"/><Relationship Id="rId4" Type="http://schemas.openxmlformats.org/officeDocument/2006/relationships/image" Target="../media/image94.wmf"/><Relationship Id="rId9" Type="http://schemas.openxmlformats.org/officeDocument/2006/relationships/oleObject" Target="../embeddings/oleObject59.bin"/><Relationship Id="rId14" Type="http://schemas.openxmlformats.org/officeDocument/2006/relationships/image" Target="../media/image99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101.wmf"/><Relationship Id="rId5" Type="http://schemas.openxmlformats.org/officeDocument/2006/relationships/oleObject" Target="../embeddings/oleObject62.bin"/><Relationship Id="rId4" Type="http://schemas.openxmlformats.org/officeDocument/2006/relationships/image" Target="../media/image100.png"/></Relationships>
</file>

<file path=ppt/slides/_rels/slide1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wmf"/><Relationship Id="rId3" Type="http://schemas.openxmlformats.org/officeDocument/2006/relationships/slide" Target="slide1.xml"/><Relationship Id="rId7" Type="http://schemas.openxmlformats.org/officeDocument/2006/relationships/oleObject" Target="../embeddings/oleObject6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101.wmf"/><Relationship Id="rId5" Type="http://schemas.openxmlformats.org/officeDocument/2006/relationships/oleObject" Target="../embeddings/oleObject63.bin"/><Relationship Id="rId4" Type="http://schemas.openxmlformats.org/officeDocument/2006/relationships/image" Target="../media/image100.png"/></Relationships>
</file>

<file path=ppt/slides/_rels/slide1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wmf"/><Relationship Id="rId3" Type="http://schemas.openxmlformats.org/officeDocument/2006/relationships/slide" Target="slide1.xml"/><Relationship Id="rId7" Type="http://schemas.openxmlformats.org/officeDocument/2006/relationships/oleObject" Target="../embeddings/oleObject6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01.wmf"/><Relationship Id="rId5" Type="http://schemas.openxmlformats.org/officeDocument/2006/relationships/oleObject" Target="../embeddings/oleObject65.bin"/><Relationship Id="rId4" Type="http://schemas.openxmlformats.org/officeDocument/2006/relationships/image" Target="../media/image100.png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9.bin"/><Relationship Id="rId3" Type="http://schemas.openxmlformats.org/officeDocument/2006/relationships/slide" Target="slide1.xml"/><Relationship Id="rId7" Type="http://schemas.openxmlformats.org/officeDocument/2006/relationships/image" Target="../media/image10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68.bin"/><Relationship Id="rId5" Type="http://schemas.openxmlformats.org/officeDocument/2006/relationships/image" Target="../media/image103.wmf"/><Relationship Id="rId4" Type="http://schemas.openxmlformats.org/officeDocument/2006/relationships/oleObject" Target="../embeddings/oleObject67.bin"/><Relationship Id="rId9" Type="http://schemas.openxmlformats.org/officeDocument/2006/relationships/image" Target="../media/image105.wmf"/></Relationships>
</file>

<file path=ppt/slides/_rels/slide1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wmf"/><Relationship Id="rId3" Type="http://schemas.openxmlformats.org/officeDocument/2006/relationships/oleObject" Target="../embeddings/oleObject70.bin"/><Relationship Id="rId7" Type="http://schemas.openxmlformats.org/officeDocument/2006/relationships/oleObject" Target="../embeddings/oleObject7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07.wmf"/><Relationship Id="rId11" Type="http://schemas.openxmlformats.org/officeDocument/2006/relationships/slide" Target="slide1.xml"/><Relationship Id="rId5" Type="http://schemas.openxmlformats.org/officeDocument/2006/relationships/oleObject" Target="../embeddings/oleObject71.bin"/><Relationship Id="rId10" Type="http://schemas.openxmlformats.org/officeDocument/2006/relationships/image" Target="../media/image109.wmf"/><Relationship Id="rId4" Type="http://schemas.openxmlformats.org/officeDocument/2006/relationships/image" Target="../media/image106.wmf"/><Relationship Id="rId9" Type="http://schemas.openxmlformats.org/officeDocument/2006/relationships/oleObject" Target="../embeddings/oleObject73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wmf"/><Relationship Id="rId3" Type="http://schemas.openxmlformats.org/officeDocument/2006/relationships/oleObject" Target="../embeddings/oleObject74.bin"/><Relationship Id="rId7" Type="http://schemas.openxmlformats.org/officeDocument/2006/relationships/oleObject" Target="../embeddings/oleObject7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111.wmf"/><Relationship Id="rId11" Type="http://schemas.openxmlformats.org/officeDocument/2006/relationships/slide" Target="slide1.xml"/><Relationship Id="rId5" Type="http://schemas.openxmlformats.org/officeDocument/2006/relationships/oleObject" Target="../embeddings/oleObject75.bin"/><Relationship Id="rId10" Type="http://schemas.openxmlformats.org/officeDocument/2006/relationships/image" Target="../media/image113.wmf"/><Relationship Id="rId4" Type="http://schemas.openxmlformats.org/officeDocument/2006/relationships/image" Target="../media/image110.wmf"/><Relationship Id="rId9" Type="http://schemas.openxmlformats.org/officeDocument/2006/relationships/oleObject" Target="../embeddings/oleObject77.bin"/></Relationships>
</file>

<file path=ppt/slides/_rels/slide1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wmf"/><Relationship Id="rId3" Type="http://schemas.openxmlformats.org/officeDocument/2006/relationships/oleObject" Target="../embeddings/oleObject78.bin"/><Relationship Id="rId7" Type="http://schemas.openxmlformats.org/officeDocument/2006/relationships/oleObject" Target="../embeddings/oleObject8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115.wmf"/><Relationship Id="rId11" Type="http://schemas.openxmlformats.org/officeDocument/2006/relationships/slide" Target="slide1.xml"/><Relationship Id="rId5" Type="http://schemas.openxmlformats.org/officeDocument/2006/relationships/oleObject" Target="../embeddings/oleObject79.bin"/><Relationship Id="rId10" Type="http://schemas.openxmlformats.org/officeDocument/2006/relationships/image" Target="../media/image117.wmf"/><Relationship Id="rId4" Type="http://schemas.openxmlformats.org/officeDocument/2006/relationships/image" Target="../media/image114.wmf"/><Relationship Id="rId9" Type="http://schemas.openxmlformats.org/officeDocument/2006/relationships/oleObject" Target="../embeddings/oleObject81.bin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source=images&amp;cd=&amp;cad=rja&amp;uact=8&amp;ved=0CAcQjRw&amp;url=http://www.regentsprep.org/regents/math/geometry/gt3/similar.htm&amp;ei=t-umVPC4Fo_-yQS464GgAw&amp;bvm=bv.82001339,d.aWw&amp;psig=AFQjCNGAuQYwahgoeCfmdw8AB8z4G34Nbg&amp;ust=1420311749304121" TargetMode="Externa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slide" Target="slide1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7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24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32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35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37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39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41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42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42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42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47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46.png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slide" Target="slide1.xml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47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46.png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1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image" Target="../media/image5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52.wmf"/><Relationship Id="rId4" Type="http://schemas.openxmlformats.org/officeDocument/2006/relationships/oleObject" Target="../embeddings/oleObject19.bin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8" name="Picture 14" descr="http://api.ning.com/files/LzTY94yzCcJnhOj7dlBRclO85uDplPAXljpFCMejWdkg5OM0l9q8-XBeN5Z6VG*uxaJTuMa6HD-BXTFhdK0liYA3BivgsNm4/trigwordle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85800" y="0"/>
            <a:ext cx="10203539" cy="5334000"/>
          </a:xfrm>
          <a:prstGeom prst="rect">
            <a:avLst/>
          </a:prstGeom>
          <a:noFill/>
        </p:spPr>
      </p:pic>
      <p:pic>
        <p:nvPicPr>
          <p:cNvPr id="11272" name="Picture 8" descr="https://encrypted-tbn2.gstatic.com/images?q=tbn:ANd9GcRSb4jRAs5tWmNfAz1Z8KUgOSxdR9oMm_bCj5rOad_KV72s7QzU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5334000"/>
            <a:ext cx="4474544" cy="3362325"/>
          </a:xfrm>
          <a:prstGeom prst="rect">
            <a:avLst/>
          </a:prstGeom>
          <a:noFill/>
        </p:spPr>
      </p:pic>
      <p:pic>
        <p:nvPicPr>
          <p:cNvPr id="11270" name="Picture 6" descr="https://encrypted-tbn3.gstatic.com/images?q=tbn:ANd9GcT9nG0ZyzcE3Lzj7zXADBDZq7ARiRm0EtTSHaeePZ0Zb5nKSPxQO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143374"/>
            <a:ext cx="3810000" cy="2714626"/>
          </a:xfrm>
          <a:prstGeom prst="rect">
            <a:avLst/>
          </a:prstGeom>
          <a:noFill/>
        </p:spPr>
      </p:pic>
      <p:pic>
        <p:nvPicPr>
          <p:cNvPr id="11274" name="Picture 10" descr="https://encrypted-tbn1.gstatic.com/images?q=tbn:ANd9GcRHQJgx0g3wGwk9k7kbDkTQlTzeshjtbbVRen_XrNKHAB-pUHwP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24600" y="0"/>
            <a:ext cx="3095625" cy="1009650"/>
          </a:xfrm>
          <a:prstGeom prst="rect">
            <a:avLst/>
          </a:prstGeom>
          <a:noFill/>
        </p:spPr>
      </p:pic>
      <p:graphicFrame>
        <p:nvGraphicFramePr>
          <p:cNvPr id="5" name="Diagram 4"/>
          <p:cNvGraphicFramePr/>
          <p:nvPr/>
        </p:nvGraphicFramePr>
        <p:xfrm>
          <a:off x="1600200" y="228600"/>
          <a:ext cx="46482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2	Ratios in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886200" y="762000"/>
            <a:ext cx="12360819" cy="58187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 rot="19544594">
            <a:off x="-2913345" y="2401586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3.7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2590800" y="35052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5400000">
            <a:off x="-1735551" y="2649951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2.1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4343400" y="2362200"/>
          <a:ext cx="444500" cy="3852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37" name="Equation" r:id="rId5" imgW="190440" imgH="164880" progId="Equation.3">
                  <p:embed/>
                </p:oleObj>
              </mc:Choice>
              <mc:Fallback>
                <p:oleObj name="Equation" r:id="rId5" imgW="19044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2362200"/>
                        <a:ext cx="444500" cy="38523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733800" y="2286000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2.1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00600" y="2297668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3.7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24600" y="2209800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0.57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7824" y="4419600"/>
            <a:ext cx="3593609" cy="1200329"/>
          </a:xfrm>
          <a:prstGeom prst="rect">
            <a:avLst/>
          </a:prstGeom>
          <a:solidFill>
            <a:srgbClr val="00B0F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After you complete the table for the small triangle, measure the sides of the large triangle and complete the 2</a:t>
            </a:r>
            <a:r>
              <a:rPr lang="en-US" baseline="30000" dirty="0" smtClean="0">
                <a:latin typeface="Comic Sans MS" pitchFamily="66" charset="0"/>
              </a:rPr>
              <a:t>nd</a:t>
            </a:r>
            <a:r>
              <a:rPr lang="en-US" dirty="0" smtClean="0">
                <a:latin typeface="Comic Sans MS" pitchFamily="66" charset="0"/>
              </a:rPr>
              <a:t> table.</a:t>
            </a:r>
            <a:endParaRPr lang="en-US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39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-1295400"/>
            <a:ext cx="12184468" cy="12184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08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7	</a:t>
            </a:r>
            <a:r>
              <a:rPr lang="en-US" dirty="0" err="1" smtClean="0">
                <a:solidFill>
                  <a:schemeClr val="bg1"/>
                </a:solidFill>
              </a:rPr>
              <a:t>Soh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Cah</a:t>
            </a:r>
            <a:r>
              <a:rPr lang="en-US" dirty="0" smtClean="0">
                <a:solidFill>
                  <a:schemeClr val="bg1"/>
                </a:solidFill>
              </a:rPr>
              <a:t> Toa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800" y="3429000"/>
            <a:ext cx="2819400" cy="338554"/>
          </a:xfrm>
          <a:prstGeom prst="rect">
            <a:avLst/>
          </a:prstGeom>
          <a:solidFill>
            <a:srgbClr val="FF99FF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Press the “trig” button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381000"/>
            <a:ext cx="358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If you want to know the sine of 32</a:t>
            </a:r>
            <a:r>
              <a:rPr lang="en-US" sz="2400" baseline="30000" dirty="0" smtClean="0">
                <a:latin typeface="Comic Sans MS" pitchFamily="66" charset="0"/>
              </a:rPr>
              <a:t>0</a:t>
            </a:r>
            <a:r>
              <a:rPr lang="en-US" sz="2400" dirty="0" smtClean="0">
                <a:latin typeface="Comic Sans MS" pitchFamily="66" charset="0"/>
              </a:rPr>
              <a:t>…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19600" y="838200"/>
            <a:ext cx="3505200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648200" y="5977804"/>
            <a:ext cx="457200" cy="252455"/>
          </a:xfrm>
          <a:prstGeom prst="rect">
            <a:avLst/>
          </a:prstGeom>
          <a:solidFill>
            <a:srgbClr val="FF3399">
              <a:alpha val="4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>
            <a:stCxn id="14" idx="2"/>
          </p:cNvCxnSpPr>
          <p:nvPr/>
        </p:nvCxnSpPr>
        <p:spPr>
          <a:xfrm>
            <a:off x="2095500" y="3767554"/>
            <a:ext cx="2628900" cy="2176046"/>
          </a:xfrm>
          <a:prstGeom prst="straightConnector1">
            <a:avLst/>
          </a:prstGeom>
          <a:ln w="38100">
            <a:solidFill>
              <a:srgbClr val="FF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-1295400"/>
            <a:ext cx="12184468" cy="12184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08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7	</a:t>
            </a:r>
            <a:r>
              <a:rPr lang="en-US" dirty="0" err="1" smtClean="0">
                <a:solidFill>
                  <a:schemeClr val="bg1"/>
                </a:solidFill>
              </a:rPr>
              <a:t>Soh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Cah</a:t>
            </a:r>
            <a:r>
              <a:rPr lang="en-US" dirty="0" smtClean="0">
                <a:solidFill>
                  <a:schemeClr val="bg1"/>
                </a:solidFill>
              </a:rPr>
              <a:t> Toa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381000"/>
            <a:ext cx="358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If you want to know the sine of 32</a:t>
            </a:r>
            <a:r>
              <a:rPr lang="en-US" sz="2400" baseline="30000" dirty="0" smtClean="0">
                <a:latin typeface="Comic Sans MS" pitchFamily="66" charset="0"/>
              </a:rPr>
              <a:t>0</a:t>
            </a:r>
            <a:r>
              <a:rPr lang="en-US" sz="2400" dirty="0" smtClean="0">
                <a:latin typeface="Comic Sans MS" pitchFamily="66" charset="0"/>
              </a:rPr>
              <a:t>…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19600" y="838200"/>
            <a:ext cx="3505200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673950"/>
              </p:ext>
            </p:extLst>
          </p:nvPr>
        </p:nvGraphicFramePr>
        <p:xfrm>
          <a:off x="4454434" y="2294751"/>
          <a:ext cx="3276600" cy="609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100"/>
                <a:gridCol w="546100"/>
                <a:gridCol w="546100"/>
                <a:gridCol w="546100"/>
                <a:gridCol w="546100"/>
                <a:gridCol w="5461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Sin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Tan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Csc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Cot</a:t>
                      </a:r>
                      <a:endParaRPr lang="en-US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Sin</a:t>
                      </a:r>
                      <a:r>
                        <a:rPr lang="en-US" sz="1400" baseline="30000" dirty="0" smtClean="0"/>
                        <a:t>-1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Cos</a:t>
                      </a:r>
                      <a:r>
                        <a:rPr lang="en-US" sz="1400" baseline="30000" dirty="0" smtClean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Tan</a:t>
                      </a:r>
                      <a:r>
                        <a:rPr lang="en-US" sz="1400" baseline="30000" dirty="0" smtClean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Csc</a:t>
                      </a:r>
                      <a:r>
                        <a:rPr lang="en-US" sz="1400" baseline="30000" dirty="0" smtClean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Sec</a:t>
                      </a:r>
                      <a:r>
                        <a:rPr lang="en-US" sz="1400" baseline="30000" dirty="0" smtClean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Cot</a:t>
                      </a:r>
                      <a:r>
                        <a:rPr lang="en-US" sz="1400" baseline="30000" dirty="0" smtClean="0"/>
                        <a:t>-1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4648200" y="5977804"/>
            <a:ext cx="457200" cy="252455"/>
          </a:xfrm>
          <a:prstGeom prst="rect">
            <a:avLst/>
          </a:prstGeom>
          <a:solidFill>
            <a:srgbClr val="FF3399">
              <a:alpha val="4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495800" y="2286000"/>
            <a:ext cx="457200" cy="252455"/>
          </a:xfrm>
          <a:prstGeom prst="rect">
            <a:avLst/>
          </a:prstGeom>
          <a:solidFill>
            <a:srgbClr val="FF3399">
              <a:alpha val="4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600200" y="3352800"/>
            <a:ext cx="1371600" cy="338554"/>
          </a:xfrm>
          <a:prstGeom prst="rect">
            <a:avLst/>
          </a:prstGeom>
          <a:solidFill>
            <a:srgbClr val="FF99FF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Pick “sin”</a:t>
            </a:r>
            <a:endParaRPr lang="en-US" sz="1600" u="sng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-1295400"/>
            <a:ext cx="12184468" cy="12184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08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7	</a:t>
            </a:r>
            <a:r>
              <a:rPr lang="en-US" dirty="0" err="1" smtClean="0">
                <a:solidFill>
                  <a:schemeClr val="bg1"/>
                </a:solidFill>
              </a:rPr>
              <a:t>Soh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Cah</a:t>
            </a:r>
            <a:r>
              <a:rPr lang="en-US" dirty="0" smtClean="0">
                <a:solidFill>
                  <a:schemeClr val="bg1"/>
                </a:solidFill>
              </a:rPr>
              <a:t> Toa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381000"/>
            <a:ext cx="358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If you want to know the sine of 32</a:t>
            </a:r>
            <a:r>
              <a:rPr lang="en-US" sz="2400" baseline="30000" dirty="0" smtClean="0">
                <a:latin typeface="Comic Sans MS" pitchFamily="66" charset="0"/>
              </a:rPr>
              <a:t>0</a:t>
            </a:r>
            <a:r>
              <a:rPr lang="en-US" sz="2400" dirty="0" smtClean="0">
                <a:latin typeface="Comic Sans MS" pitchFamily="66" charset="0"/>
              </a:rPr>
              <a:t>…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19600" y="838200"/>
            <a:ext cx="3505200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648200" y="5977804"/>
            <a:ext cx="457200" cy="252455"/>
          </a:xfrm>
          <a:prstGeom prst="rect">
            <a:avLst/>
          </a:prstGeom>
          <a:solidFill>
            <a:srgbClr val="FF3399">
              <a:alpha val="4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600200" y="1752600"/>
            <a:ext cx="2057400" cy="584775"/>
          </a:xfrm>
          <a:prstGeom prst="rect">
            <a:avLst/>
          </a:prstGeom>
          <a:solidFill>
            <a:srgbClr val="FF99FF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Type in the angle and hit “enter”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19600" y="838200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Sin(32)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419600" y="1219200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latin typeface="Comic Sans MS" pitchFamily="66" charset="0"/>
              </a:rPr>
              <a:t>=0.5299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5800" y="3810000"/>
            <a:ext cx="11430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Do this.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19200" y="4495800"/>
            <a:ext cx="27432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If you get a different answer, bring the calculator to the teacher</a:t>
            </a:r>
            <a:endParaRPr lang="en-US" sz="1600" u="sng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41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8	Using Sin, Cos and Tan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28194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Now we are going to put this all together to solve some problems using trig functions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1143000" y="609600"/>
            <a:ext cx="6789679" cy="762000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SOH CAH TOA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762000" y="2819400"/>
            <a:ext cx="1524000" cy="1524000"/>
            <a:chOff x="1584" y="1296"/>
            <a:chExt cx="672" cy="960"/>
          </a:xfrm>
        </p:grpSpPr>
        <p:sp>
          <p:nvSpPr>
            <p:cNvPr id="41" name="Line 5"/>
            <p:cNvSpPr>
              <a:spLocks noChangeShapeType="1"/>
            </p:cNvSpPr>
            <p:nvPr/>
          </p:nvSpPr>
          <p:spPr bwMode="auto">
            <a:xfrm flipV="1">
              <a:off x="1584" y="1296"/>
              <a:ext cx="672" cy="96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6"/>
            <p:cNvSpPr>
              <a:spLocks noChangeShapeType="1"/>
            </p:cNvSpPr>
            <p:nvPr/>
          </p:nvSpPr>
          <p:spPr bwMode="auto">
            <a:xfrm>
              <a:off x="2256" y="1296"/>
              <a:ext cx="0" cy="96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7"/>
            <p:cNvSpPr>
              <a:spLocks noChangeShapeType="1"/>
            </p:cNvSpPr>
            <p:nvPr/>
          </p:nvSpPr>
          <p:spPr bwMode="auto">
            <a:xfrm flipH="1">
              <a:off x="1584" y="2256"/>
              <a:ext cx="672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Arc 8"/>
            <p:cNvSpPr>
              <a:spLocks/>
            </p:cNvSpPr>
            <p:nvPr/>
          </p:nvSpPr>
          <p:spPr bwMode="auto">
            <a:xfrm>
              <a:off x="1776" y="2016"/>
              <a:ext cx="96" cy="24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5" name="Text Box 9"/>
          <p:cNvSpPr txBox="1">
            <a:spLocks noChangeArrowheads="1"/>
          </p:cNvSpPr>
          <p:nvPr/>
        </p:nvSpPr>
        <p:spPr bwMode="auto">
          <a:xfrm>
            <a:off x="415925" y="3124200"/>
            <a:ext cx="12186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</a:rPr>
              <a:t>11.31</a:t>
            </a:r>
          </a:p>
        </p:txBody>
      </p:sp>
      <p:sp>
        <p:nvSpPr>
          <p:cNvPr id="46" name="Text Box 10"/>
          <p:cNvSpPr txBox="1">
            <a:spLocks noChangeArrowheads="1"/>
          </p:cNvSpPr>
          <p:nvPr/>
        </p:nvSpPr>
        <p:spPr bwMode="auto">
          <a:xfrm>
            <a:off x="2362200" y="3352800"/>
            <a:ext cx="3962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</a:rPr>
              <a:t>x</a:t>
            </a:r>
          </a:p>
        </p:txBody>
      </p:sp>
      <p:sp>
        <p:nvSpPr>
          <p:cNvPr id="47" name="Line 12"/>
          <p:cNvSpPr>
            <a:spLocks noChangeShapeType="1"/>
          </p:cNvSpPr>
          <p:nvPr/>
        </p:nvSpPr>
        <p:spPr bwMode="auto">
          <a:xfrm flipV="1">
            <a:off x="2133600" y="4191000"/>
            <a:ext cx="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" name="Line 13"/>
          <p:cNvSpPr>
            <a:spLocks noChangeShapeType="1"/>
          </p:cNvSpPr>
          <p:nvPr/>
        </p:nvSpPr>
        <p:spPr bwMode="auto">
          <a:xfrm>
            <a:off x="2133600" y="4191000"/>
            <a:ext cx="152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Text Box 14"/>
          <p:cNvSpPr txBox="1">
            <a:spLocks noChangeArrowheads="1"/>
          </p:cNvSpPr>
          <p:nvPr/>
        </p:nvSpPr>
        <p:spPr bwMode="auto">
          <a:xfrm>
            <a:off x="886188" y="4006427"/>
            <a:ext cx="4988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50" name="Text Box 15"/>
          <p:cNvSpPr txBox="1">
            <a:spLocks noChangeArrowheads="1"/>
          </p:cNvSpPr>
          <p:nvPr/>
        </p:nvSpPr>
        <p:spPr bwMode="auto">
          <a:xfrm>
            <a:off x="457200" y="1600200"/>
            <a:ext cx="10550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Find X: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1" name="Text Box 18"/>
          <p:cNvSpPr txBox="1">
            <a:spLocks noChangeArrowheads="1"/>
          </p:cNvSpPr>
          <p:nvPr/>
        </p:nvSpPr>
        <p:spPr bwMode="auto">
          <a:xfrm>
            <a:off x="3962400" y="2362200"/>
            <a:ext cx="29380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X is the Opposite side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52" name="Text Box 19"/>
          <p:cNvSpPr txBox="1">
            <a:spLocks noChangeArrowheads="1"/>
          </p:cNvSpPr>
          <p:nvPr/>
        </p:nvSpPr>
        <p:spPr bwMode="auto">
          <a:xfrm>
            <a:off x="3962400" y="2895600"/>
            <a:ext cx="32602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11.31 is the Hypotenuse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53" name="Text Box 20"/>
          <p:cNvSpPr txBox="1">
            <a:spLocks noChangeArrowheads="1"/>
          </p:cNvSpPr>
          <p:nvPr/>
        </p:nvSpPr>
        <p:spPr bwMode="auto">
          <a:xfrm>
            <a:off x="3962400" y="3581400"/>
            <a:ext cx="42466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Which trig function uses O &amp; H?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54" name="Text Box 21"/>
          <p:cNvSpPr txBox="1">
            <a:spLocks noChangeArrowheads="1"/>
          </p:cNvSpPr>
          <p:nvPr/>
        </p:nvSpPr>
        <p:spPr bwMode="auto">
          <a:xfrm>
            <a:off x="3962400" y="4191000"/>
            <a:ext cx="5485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sin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0" y="0"/>
            <a:ext cx="5041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8	Using Sin, Cos and Tan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53" grpId="0"/>
      <p:bldP spid="54" grpId="0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" name="Object 1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0202585"/>
              </p:ext>
            </p:extLst>
          </p:nvPr>
        </p:nvGraphicFramePr>
        <p:xfrm>
          <a:off x="5029200" y="1752600"/>
          <a:ext cx="2093913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60" name="Equation" r:id="rId3" imgW="977760" imgH="431640" progId="">
                  <p:embed/>
                </p:oleObj>
              </mc:Choice>
              <mc:Fallback>
                <p:oleObj name="Equation" r:id="rId3" imgW="977760" imgH="431640" progId="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1752600"/>
                        <a:ext cx="2093913" cy="92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4160253"/>
              </p:ext>
            </p:extLst>
          </p:nvPr>
        </p:nvGraphicFramePr>
        <p:xfrm>
          <a:off x="4818063" y="2849562"/>
          <a:ext cx="2482850" cy="101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61" name="Equation" r:id="rId5" imgW="1054080" imgH="431640" progId="">
                  <p:embed/>
                </p:oleObj>
              </mc:Choice>
              <mc:Fallback>
                <p:oleObj name="Equation" r:id="rId5" imgW="1054080" imgH="43164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8063" y="2849562"/>
                        <a:ext cx="2482850" cy="1017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4827866"/>
              </p:ext>
            </p:extLst>
          </p:nvPr>
        </p:nvGraphicFramePr>
        <p:xfrm>
          <a:off x="7381875" y="3160712"/>
          <a:ext cx="107632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62" name="Equation" r:id="rId7" imgW="457200" imgH="177480" progId="">
                  <p:embed/>
                </p:oleObj>
              </mc:Choice>
              <mc:Fallback>
                <p:oleObj name="Equation" r:id="rId7" imgW="457200" imgH="17748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1875" y="3160712"/>
                        <a:ext cx="1076325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6676704"/>
              </p:ext>
            </p:extLst>
          </p:nvPr>
        </p:nvGraphicFramePr>
        <p:xfrm>
          <a:off x="3703638" y="3122612"/>
          <a:ext cx="11366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63" name="Equation" r:id="rId9" imgW="482400" imgH="177480" progId="">
                  <p:embed/>
                </p:oleObj>
              </mc:Choice>
              <mc:Fallback>
                <p:oleObj name="Equation" r:id="rId9" imgW="482400" imgH="17748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3638" y="3122612"/>
                        <a:ext cx="113665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Line 21"/>
          <p:cNvSpPr>
            <a:spLocks noChangeShapeType="1"/>
          </p:cNvSpPr>
          <p:nvPr/>
        </p:nvSpPr>
        <p:spPr bwMode="auto">
          <a:xfrm flipV="1">
            <a:off x="6477000" y="3160712"/>
            <a:ext cx="1981200" cy="539549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55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4228531"/>
              </p:ext>
            </p:extLst>
          </p:nvPr>
        </p:nvGraphicFramePr>
        <p:xfrm>
          <a:off x="5413375" y="4494212"/>
          <a:ext cx="1763713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64" name="Equation" r:id="rId11" imgW="749160" imgH="177480" progId="">
                  <p:embed/>
                </p:oleObj>
              </mc:Choice>
              <mc:Fallback>
                <p:oleObj name="Equation" r:id="rId11" imgW="749160" imgH="17748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3375" y="4494212"/>
                        <a:ext cx="1763713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6393720"/>
              </p:ext>
            </p:extLst>
          </p:nvPr>
        </p:nvGraphicFramePr>
        <p:xfrm>
          <a:off x="5762625" y="5256212"/>
          <a:ext cx="101758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65" name="Equation" r:id="rId13" imgW="431640" imgH="177480" progId="">
                  <p:embed/>
                </p:oleObj>
              </mc:Choice>
              <mc:Fallback>
                <p:oleObj name="Equation" r:id="rId13" imgW="431640" imgH="17748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2625" y="5256212"/>
                        <a:ext cx="1017588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Text Box 24"/>
          <p:cNvSpPr txBox="1">
            <a:spLocks noChangeArrowheads="1"/>
          </p:cNvSpPr>
          <p:nvPr/>
        </p:nvSpPr>
        <p:spPr bwMode="auto">
          <a:xfrm>
            <a:off x="3276600" y="5180012"/>
            <a:ext cx="18957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Round a little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143000" y="609600"/>
            <a:ext cx="6789679" cy="762000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SOH CAH TOA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0" y="0"/>
            <a:ext cx="5041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8	Using Sin, Cos and Tan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15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63" name="Group 4"/>
          <p:cNvGrpSpPr>
            <a:grpSpLocks/>
          </p:cNvGrpSpPr>
          <p:nvPr/>
        </p:nvGrpSpPr>
        <p:grpSpPr bwMode="auto">
          <a:xfrm>
            <a:off x="762000" y="2819400"/>
            <a:ext cx="1524000" cy="1524000"/>
            <a:chOff x="1584" y="1296"/>
            <a:chExt cx="672" cy="960"/>
          </a:xfrm>
        </p:grpSpPr>
        <p:sp>
          <p:nvSpPr>
            <p:cNvPr id="64" name="Line 5"/>
            <p:cNvSpPr>
              <a:spLocks noChangeShapeType="1"/>
            </p:cNvSpPr>
            <p:nvPr/>
          </p:nvSpPr>
          <p:spPr bwMode="auto">
            <a:xfrm flipV="1">
              <a:off x="1584" y="1296"/>
              <a:ext cx="672" cy="96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Line 6"/>
            <p:cNvSpPr>
              <a:spLocks noChangeShapeType="1"/>
            </p:cNvSpPr>
            <p:nvPr/>
          </p:nvSpPr>
          <p:spPr bwMode="auto">
            <a:xfrm>
              <a:off x="2256" y="1296"/>
              <a:ext cx="0" cy="96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Line 7"/>
            <p:cNvSpPr>
              <a:spLocks noChangeShapeType="1"/>
            </p:cNvSpPr>
            <p:nvPr/>
          </p:nvSpPr>
          <p:spPr bwMode="auto">
            <a:xfrm flipH="1">
              <a:off x="1584" y="2256"/>
              <a:ext cx="672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Arc 8"/>
            <p:cNvSpPr>
              <a:spLocks/>
            </p:cNvSpPr>
            <p:nvPr/>
          </p:nvSpPr>
          <p:spPr bwMode="auto">
            <a:xfrm>
              <a:off x="1776" y="2016"/>
              <a:ext cx="96" cy="24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8" name="Text Box 9"/>
          <p:cNvSpPr txBox="1">
            <a:spLocks noChangeArrowheads="1"/>
          </p:cNvSpPr>
          <p:nvPr/>
        </p:nvSpPr>
        <p:spPr bwMode="auto">
          <a:xfrm>
            <a:off x="415925" y="3124200"/>
            <a:ext cx="12186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</a:rPr>
              <a:t>11.31</a:t>
            </a:r>
          </a:p>
        </p:txBody>
      </p:sp>
      <p:sp>
        <p:nvSpPr>
          <p:cNvPr id="69" name="Text Box 10"/>
          <p:cNvSpPr txBox="1">
            <a:spLocks noChangeArrowheads="1"/>
          </p:cNvSpPr>
          <p:nvPr/>
        </p:nvSpPr>
        <p:spPr bwMode="auto">
          <a:xfrm>
            <a:off x="2362200" y="3352800"/>
            <a:ext cx="3962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</a:rPr>
              <a:t>x</a:t>
            </a:r>
          </a:p>
        </p:txBody>
      </p:sp>
      <p:sp>
        <p:nvSpPr>
          <p:cNvPr id="70" name="Line 12"/>
          <p:cNvSpPr>
            <a:spLocks noChangeShapeType="1"/>
          </p:cNvSpPr>
          <p:nvPr/>
        </p:nvSpPr>
        <p:spPr bwMode="auto">
          <a:xfrm flipV="1">
            <a:off x="2133600" y="4191000"/>
            <a:ext cx="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" name="Line 13"/>
          <p:cNvSpPr>
            <a:spLocks noChangeShapeType="1"/>
          </p:cNvSpPr>
          <p:nvPr/>
        </p:nvSpPr>
        <p:spPr bwMode="auto">
          <a:xfrm>
            <a:off x="2133600" y="4191000"/>
            <a:ext cx="152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" name="Text Box 14"/>
          <p:cNvSpPr txBox="1">
            <a:spLocks noChangeArrowheads="1"/>
          </p:cNvSpPr>
          <p:nvPr/>
        </p:nvSpPr>
        <p:spPr bwMode="auto">
          <a:xfrm>
            <a:off x="886188" y="4006427"/>
            <a:ext cx="4988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omic Sans MS" pitchFamily="66" charset="0"/>
              </a:rPr>
              <a:t>45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7" grpId="0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762000" y="2362200"/>
            <a:ext cx="2057400" cy="2667000"/>
            <a:chOff x="1584" y="1296"/>
            <a:chExt cx="672" cy="960"/>
          </a:xfrm>
        </p:grpSpPr>
        <p:sp>
          <p:nvSpPr>
            <p:cNvPr id="27" name="Line 3"/>
            <p:cNvSpPr>
              <a:spLocks noChangeShapeType="1"/>
            </p:cNvSpPr>
            <p:nvPr/>
          </p:nvSpPr>
          <p:spPr bwMode="auto">
            <a:xfrm flipV="1">
              <a:off x="1584" y="1296"/>
              <a:ext cx="672" cy="96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2256" y="1296"/>
              <a:ext cx="0" cy="96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 flipH="1">
              <a:off x="1584" y="2256"/>
              <a:ext cx="672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Arc 6"/>
            <p:cNvSpPr>
              <a:spLocks/>
            </p:cNvSpPr>
            <p:nvPr/>
          </p:nvSpPr>
          <p:spPr bwMode="auto">
            <a:xfrm>
              <a:off x="1776" y="2016"/>
              <a:ext cx="96" cy="24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" name="Text Box 7"/>
          <p:cNvSpPr txBox="1">
            <a:spLocks noChangeArrowheads="1"/>
          </p:cNvSpPr>
          <p:nvPr/>
        </p:nvSpPr>
        <p:spPr bwMode="auto">
          <a:xfrm>
            <a:off x="1219200" y="3048000"/>
            <a:ext cx="6238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3" name="Text Box 8"/>
          <p:cNvSpPr txBox="1">
            <a:spLocks noChangeArrowheads="1"/>
          </p:cNvSpPr>
          <p:nvPr/>
        </p:nvSpPr>
        <p:spPr bwMode="auto">
          <a:xfrm>
            <a:off x="1752600" y="51054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Garamond" pitchFamily="18" charset="0"/>
              </a:rPr>
              <a:t>x</a:t>
            </a:r>
          </a:p>
        </p:txBody>
      </p:sp>
      <p:sp>
        <p:nvSpPr>
          <p:cNvPr id="34" name="Line 9"/>
          <p:cNvSpPr>
            <a:spLocks noChangeShapeType="1"/>
          </p:cNvSpPr>
          <p:nvPr/>
        </p:nvSpPr>
        <p:spPr bwMode="auto">
          <a:xfrm flipV="1">
            <a:off x="2590800" y="4800600"/>
            <a:ext cx="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" name="Line 10"/>
          <p:cNvSpPr>
            <a:spLocks noChangeShapeType="1"/>
          </p:cNvSpPr>
          <p:nvPr/>
        </p:nvSpPr>
        <p:spPr bwMode="auto">
          <a:xfrm>
            <a:off x="2590800" y="4800600"/>
            <a:ext cx="152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977537" y="4548052"/>
            <a:ext cx="65274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000" b="1" dirty="0">
                <a:solidFill>
                  <a:srgbClr val="FF0000"/>
                </a:solidFill>
                <a:latin typeface="Comic Sans MS" pitchFamily="66" charset="0"/>
              </a:rPr>
              <a:t>65</a:t>
            </a:r>
          </a:p>
        </p:txBody>
      </p:sp>
      <p:graphicFrame>
        <p:nvGraphicFramePr>
          <p:cNvPr id="38" name="Object 1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2502894"/>
              </p:ext>
            </p:extLst>
          </p:nvPr>
        </p:nvGraphicFramePr>
        <p:xfrm>
          <a:off x="5257800" y="2563813"/>
          <a:ext cx="1704975" cy="82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94" name="Equation" r:id="rId3" imgW="863280" imgH="419040" progId="">
                  <p:embed/>
                </p:oleObj>
              </mc:Choice>
              <mc:Fallback>
                <p:oleObj name="Equation" r:id="rId3" imgW="863280" imgH="419040" progId="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2563813"/>
                        <a:ext cx="1704975" cy="827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0309868"/>
              </p:ext>
            </p:extLst>
          </p:nvPr>
        </p:nvGraphicFramePr>
        <p:xfrm>
          <a:off x="5030788" y="3551238"/>
          <a:ext cx="2035175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95" name="Equation" r:id="rId5" imgW="863280" imgH="419040" progId="">
                  <p:embed/>
                </p:oleObj>
              </mc:Choice>
              <mc:Fallback>
                <p:oleObj name="Equation" r:id="rId5" imgW="863280" imgH="41904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0788" y="3551238"/>
                        <a:ext cx="2035175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5991884"/>
              </p:ext>
            </p:extLst>
          </p:nvPr>
        </p:nvGraphicFramePr>
        <p:xfrm>
          <a:off x="7173913" y="3810000"/>
          <a:ext cx="7493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96" name="Equation" r:id="rId7" imgW="317160" imgH="177480" progId="">
                  <p:embed/>
                </p:oleObj>
              </mc:Choice>
              <mc:Fallback>
                <p:oleObj name="Equation" r:id="rId7" imgW="317160" imgH="17748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3913" y="3810000"/>
                        <a:ext cx="74930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7089481"/>
              </p:ext>
            </p:extLst>
          </p:nvPr>
        </p:nvGraphicFramePr>
        <p:xfrm>
          <a:off x="4283075" y="3810000"/>
          <a:ext cx="80803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97" name="Equation" r:id="rId9" imgW="342720" imgH="177480" progId="">
                  <p:embed/>
                </p:oleObj>
              </mc:Choice>
              <mc:Fallback>
                <p:oleObj name="Equation" r:id="rId9" imgW="342720" imgH="17748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075" y="3810000"/>
                        <a:ext cx="808038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Line 16"/>
          <p:cNvSpPr>
            <a:spLocks noChangeShapeType="1"/>
          </p:cNvSpPr>
          <p:nvPr/>
        </p:nvSpPr>
        <p:spPr bwMode="auto">
          <a:xfrm flipV="1">
            <a:off x="6172200" y="3810000"/>
            <a:ext cx="1981200" cy="685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43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6388271"/>
              </p:ext>
            </p:extLst>
          </p:nvPr>
        </p:nvGraphicFramePr>
        <p:xfrm>
          <a:off x="4267200" y="4724400"/>
          <a:ext cx="2601913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98" name="Equation" r:id="rId11" imgW="1104840" imgH="177480" progId="">
                  <p:embed/>
                </p:oleObj>
              </mc:Choice>
              <mc:Fallback>
                <p:oleObj name="Equation" r:id="rId11" imgW="1104840" imgH="17748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4724400"/>
                        <a:ext cx="2601913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 Box 18"/>
          <p:cNvSpPr txBox="1">
            <a:spLocks noChangeArrowheads="1"/>
          </p:cNvSpPr>
          <p:nvPr/>
        </p:nvSpPr>
        <p:spPr bwMode="auto">
          <a:xfrm>
            <a:off x="228600" y="1524000"/>
            <a:ext cx="12907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Comic Sans MS" pitchFamily="66" charset="0"/>
              </a:rPr>
              <a:t>Find X: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5" name="Text Box 19"/>
          <p:cNvSpPr txBox="1">
            <a:spLocks noChangeArrowheads="1"/>
          </p:cNvSpPr>
          <p:nvPr/>
        </p:nvSpPr>
        <p:spPr bwMode="auto">
          <a:xfrm>
            <a:off x="5105400" y="1828800"/>
            <a:ext cx="2084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Comic Sans MS" pitchFamily="66" charset="0"/>
              </a:rPr>
              <a:t>A &amp; H is </a:t>
            </a:r>
            <a:r>
              <a:rPr lang="en-US" sz="2400" b="1" dirty="0" err="1">
                <a:solidFill>
                  <a:schemeClr val="bg1"/>
                </a:solidFill>
                <a:latin typeface="Comic Sans MS" pitchFamily="66" charset="0"/>
              </a:rPr>
              <a:t>cos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aphicFrame>
        <p:nvGraphicFramePr>
          <p:cNvPr id="46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6832676"/>
              </p:ext>
            </p:extLst>
          </p:nvPr>
        </p:nvGraphicFramePr>
        <p:xfrm>
          <a:off x="4800600" y="5410200"/>
          <a:ext cx="2062162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99" name="Equation" r:id="rId13" imgW="876240" imgH="177480" progId="">
                  <p:embed/>
                </p:oleObj>
              </mc:Choice>
              <mc:Fallback>
                <p:oleObj name="Equation" r:id="rId13" imgW="876240" imgH="17748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5410200"/>
                        <a:ext cx="2062162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211664"/>
              </p:ext>
            </p:extLst>
          </p:nvPr>
        </p:nvGraphicFramePr>
        <p:xfrm>
          <a:off x="5424488" y="5943600"/>
          <a:ext cx="1404937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00" name="Equation" r:id="rId15" imgW="596880" imgH="177480" progId="">
                  <p:embed/>
                </p:oleObj>
              </mc:Choice>
              <mc:Fallback>
                <p:oleObj name="Equation" r:id="rId15" imgW="596880" imgH="177480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4488" y="5943600"/>
                        <a:ext cx="1404937" cy="4191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967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9973849"/>
              </p:ext>
            </p:extLst>
          </p:nvPr>
        </p:nvGraphicFramePr>
        <p:xfrm>
          <a:off x="1643743" y="5205413"/>
          <a:ext cx="72072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01" name="Equation" r:id="rId17" imgW="304560" imgH="177480" progId="">
                  <p:embed/>
                </p:oleObj>
              </mc:Choice>
              <mc:Fallback>
                <p:oleObj name="Equation" r:id="rId17" imgW="304560" imgH="177480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743" y="5205413"/>
                        <a:ext cx="720725" cy="419100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1143000" y="609600"/>
            <a:ext cx="6789679" cy="762000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SOH CAH TOA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0" y="0"/>
            <a:ext cx="5041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8	Using Sin, Cos and Tan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19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9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4" grpId="0"/>
      <p:bldP spid="45" grpId="0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 Box 7"/>
          <p:cNvSpPr txBox="1">
            <a:spLocks noChangeArrowheads="1"/>
          </p:cNvSpPr>
          <p:nvPr/>
        </p:nvSpPr>
        <p:spPr bwMode="auto">
          <a:xfrm>
            <a:off x="1905000" y="4953000"/>
            <a:ext cx="492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Garamond" pitchFamily="18" charset="0"/>
              </a:rPr>
              <a:t>12</a:t>
            </a:r>
          </a:p>
        </p:txBody>
      </p:sp>
      <p:sp>
        <p:nvSpPr>
          <p:cNvPr id="41" name="Text Box 8"/>
          <p:cNvSpPr txBox="1">
            <a:spLocks noChangeArrowheads="1"/>
          </p:cNvSpPr>
          <p:nvPr/>
        </p:nvSpPr>
        <p:spPr bwMode="auto">
          <a:xfrm>
            <a:off x="990600" y="35052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Garamond" pitchFamily="18" charset="0"/>
              </a:rPr>
              <a:t>x</a:t>
            </a:r>
          </a:p>
        </p:txBody>
      </p:sp>
      <p:grpSp>
        <p:nvGrpSpPr>
          <p:cNvPr id="4" name="Group 23"/>
          <p:cNvGrpSpPr>
            <a:grpSpLocks/>
          </p:cNvGrpSpPr>
          <p:nvPr/>
        </p:nvGrpSpPr>
        <p:grpSpPr bwMode="auto">
          <a:xfrm flipH="1">
            <a:off x="1447800" y="2209800"/>
            <a:ext cx="1676400" cy="2667000"/>
            <a:chOff x="1296" y="480"/>
            <a:chExt cx="1296" cy="1680"/>
          </a:xfrm>
        </p:grpSpPr>
        <p:grpSp>
          <p:nvGrpSpPr>
            <p:cNvPr id="22" name="Group 2"/>
            <p:cNvGrpSpPr>
              <a:grpSpLocks/>
            </p:cNvGrpSpPr>
            <p:nvPr/>
          </p:nvGrpSpPr>
          <p:grpSpPr bwMode="auto">
            <a:xfrm>
              <a:off x="1296" y="480"/>
              <a:ext cx="1296" cy="1680"/>
              <a:chOff x="1584" y="1296"/>
              <a:chExt cx="672" cy="960"/>
            </a:xfrm>
          </p:grpSpPr>
          <p:sp>
            <p:nvSpPr>
              <p:cNvPr id="46" name="Line 3"/>
              <p:cNvSpPr>
                <a:spLocks noChangeShapeType="1"/>
              </p:cNvSpPr>
              <p:nvPr/>
            </p:nvSpPr>
            <p:spPr bwMode="auto">
              <a:xfrm flipV="1">
                <a:off x="1584" y="1296"/>
                <a:ext cx="672" cy="96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4"/>
              <p:cNvSpPr>
                <a:spLocks noChangeShapeType="1"/>
              </p:cNvSpPr>
              <p:nvPr/>
            </p:nvSpPr>
            <p:spPr bwMode="auto">
              <a:xfrm>
                <a:off x="2256" y="1296"/>
                <a:ext cx="0" cy="96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Line 5"/>
              <p:cNvSpPr>
                <a:spLocks noChangeShapeType="1"/>
              </p:cNvSpPr>
              <p:nvPr/>
            </p:nvSpPr>
            <p:spPr bwMode="auto">
              <a:xfrm flipH="1">
                <a:off x="1584" y="2256"/>
                <a:ext cx="672" cy="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Arc 6"/>
              <p:cNvSpPr>
                <a:spLocks/>
              </p:cNvSpPr>
              <p:nvPr/>
            </p:nvSpPr>
            <p:spPr bwMode="auto">
              <a:xfrm>
                <a:off x="1776" y="2016"/>
                <a:ext cx="96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4" name="Line 9"/>
            <p:cNvSpPr>
              <a:spLocks noChangeShapeType="1"/>
            </p:cNvSpPr>
            <p:nvPr/>
          </p:nvSpPr>
          <p:spPr bwMode="auto">
            <a:xfrm flipV="1">
              <a:off x="2448" y="2016"/>
              <a:ext cx="0" cy="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10"/>
            <p:cNvSpPr>
              <a:spLocks noChangeShapeType="1"/>
            </p:cNvSpPr>
            <p:nvPr/>
          </p:nvSpPr>
          <p:spPr bwMode="auto">
            <a:xfrm>
              <a:off x="2448" y="2016"/>
              <a:ext cx="96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0" name="Text Box 11"/>
          <p:cNvSpPr txBox="1">
            <a:spLocks noChangeArrowheads="1"/>
          </p:cNvSpPr>
          <p:nvPr/>
        </p:nvSpPr>
        <p:spPr bwMode="auto">
          <a:xfrm>
            <a:off x="2456171" y="4460557"/>
            <a:ext cx="591829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FF0000"/>
                </a:solidFill>
                <a:latin typeface="Comic Sans MS" pitchFamily="66" charset="0"/>
              </a:rPr>
              <a:t>71</a:t>
            </a:r>
          </a:p>
        </p:txBody>
      </p:sp>
      <p:graphicFrame>
        <p:nvGraphicFramePr>
          <p:cNvPr id="51" name="Object 1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6270083"/>
              </p:ext>
            </p:extLst>
          </p:nvPr>
        </p:nvGraphicFramePr>
        <p:xfrm>
          <a:off x="5743575" y="2698750"/>
          <a:ext cx="1646238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18" name="Equation" r:id="rId3" imgW="799920" imgH="419040" progId="">
                  <p:embed/>
                </p:oleObj>
              </mc:Choice>
              <mc:Fallback>
                <p:oleObj name="Equation" r:id="rId3" imgW="799920" imgH="419040" progId="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3575" y="2698750"/>
                        <a:ext cx="1646238" cy="862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0659169"/>
              </p:ext>
            </p:extLst>
          </p:nvPr>
        </p:nvGraphicFramePr>
        <p:xfrm>
          <a:off x="5562600" y="3703638"/>
          <a:ext cx="1884363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19" name="Equation" r:id="rId5" imgW="799920" imgH="419040" progId="">
                  <p:embed/>
                </p:oleObj>
              </mc:Choice>
              <mc:Fallback>
                <p:oleObj name="Equation" r:id="rId5" imgW="799920" imgH="41904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3703638"/>
                        <a:ext cx="1884363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7632939"/>
              </p:ext>
            </p:extLst>
          </p:nvPr>
        </p:nvGraphicFramePr>
        <p:xfrm>
          <a:off x="7675563" y="3976688"/>
          <a:ext cx="658812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20" name="Equation" r:id="rId7" imgW="279360" imgH="164880" progId="">
                  <p:embed/>
                </p:oleObj>
              </mc:Choice>
              <mc:Fallback>
                <p:oleObj name="Equation" r:id="rId7" imgW="279360" imgH="16488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75563" y="3976688"/>
                        <a:ext cx="658812" cy="388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2374857"/>
              </p:ext>
            </p:extLst>
          </p:nvPr>
        </p:nvGraphicFramePr>
        <p:xfrm>
          <a:off x="4784725" y="3976688"/>
          <a:ext cx="717550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21" name="Equation" r:id="rId9" imgW="304560" imgH="164880" progId="">
                  <p:embed/>
                </p:oleObj>
              </mc:Choice>
              <mc:Fallback>
                <p:oleObj name="Equation" r:id="rId9" imgW="304560" imgH="16488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4725" y="3976688"/>
                        <a:ext cx="717550" cy="388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Line 16"/>
          <p:cNvSpPr>
            <a:spLocks noChangeShapeType="1"/>
          </p:cNvSpPr>
          <p:nvPr/>
        </p:nvSpPr>
        <p:spPr bwMode="auto">
          <a:xfrm flipV="1">
            <a:off x="6629400" y="3962400"/>
            <a:ext cx="1981200" cy="685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56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0512801"/>
              </p:ext>
            </p:extLst>
          </p:nvPr>
        </p:nvGraphicFramePr>
        <p:xfrm>
          <a:off x="4876800" y="4876800"/>
          <a:ext cx="2449513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22" name="Equation" r:id="rId11" imgW="1041120" imgH="177480" progId="">
                  <p:embed/>
                </p:oleObj>
              </mc:Choice>
              <mc:Fallback>
                <p:oleObj name="Equation" r:id="rId11" imgW="1041120" imgH="17748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4876800"/>
                        <a:ext cx="2449513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Text Box 18"/>
          <p:cNvSpPr txBox="1">
            <a:spLocks noChangeArrowheads="1"/>
          </p:cNvSpPr>
          <p:nvPr/>
        </p:nvSpPr>
        <p:spPr bwMode="auto">
          <a:xfrm>
            <a:off x="152400" y="1600200"/>
            <a:ext cx="10550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Find X: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8" name="Text Box 19"/>
          <p:cNvSpPr txBox="1">
            <a:spLocks noChangeArrowheads="1"/>
          </p:cNvSpPr>
          <p:nvPr/>
        </p:nvSpPr>
        <p:spPr bwMode="auto">
          <a:xfrm>
            <a:off x="5715000" y="1981200"/>
            <a:ext cx="16916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O &amp; A is tan</a:t>
            </a:r>
            <a:endParaRPr lang="en-US">
              <a:solidFill>
                <a:schemeClr val="bg1"/>
              </a:solidFill>
            </a:endParaRPr>
          </a:p>
        </p:txBody>
      </p:sp>
      <p:graphicFrame>
        <p:nvGraphicFramePr>
          <p:cNvPr id="59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0447965"/>
              </p:ext>
            </p:extLst>
          </p:nvPr>
        </p:nvGraphicFramePr>
        <p:xfrm>
          <a:off x="5105400" y="5548313"/>
          <a:ext cx="218440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23" name="Equation" r:id="rId13" imgW="927000" imgH="190440" progId="">
                  <p:embed/>
                </p:oleObj>
              </mc:Choice>
              <mc:Fallback>
                <p:oleObj name="Equation" r:id="rId13" imgW="927000" imgH="19044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5548313"/>
                        <a:ext cx="2184400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9647262"/>
              </p:ext>
            </p:extLst>
          </p:nvPr>
        </p:nvGraphicFramePr>
        <p:xfrm>
          <a:off x="5822950" y="6081713"/>
          <a:ext cx="152400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24" name="Equation" r:id="rId15" imgW="647640" imgH="190440" progId="">
                  <p:embed/>
                </p:oleObj>
              </mc:Choice>
              <mc:Fallback>
                <p:oleObj name="Equation" r:id="rId15" imgW="647640" imgH="190440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22950" y="6081713"/>
                        <a:ext cx="1524000" cy="4476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069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1784215"/>
              </p:ext>
            </p:extLst>
          </p:nvPr>
        </p:nvGraphicFramePr>
        <p:xfrm>
          <a:off x="512762" y="3575051"/>
          <a:ext cx="839788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25" name="Equation" r:id="rId17" imgW="355320" imgH="190440" progId="">
                  <p:embed/>
                </p:oleObj>
              </mc:Choice>
              <mc:Fallback>
                <p:oleObj name="Equation" r:id="rId17" imgW="355320" imgH="190440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762" y="3575051"/>
                        <a:ext cx="839788" cy="449262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TextBox 61"/>
          <p:cNvSpPr txBox="1"/>
          <p:nvPr/>
        </p:nvSpPr>
        <p:spPr>
          <a:xfrm>
            <a:off x="1143000" y="609600"/>
            <a:ext cx="6789679" cy="762000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SOH CAH TOA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0" y="0"/>
            <a:ext cx="5041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8	Using Sin, Cos and Tan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19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70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7" grpId="0"/>
      <p:bldP spid="58" grpId="0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52400" y="2819400"/>
            <a:ext cx="2971800" cy="1524000"/>
            <a:chOff x="1584" y="1296"/>
            <a:chExt cx="672" cy="960"/>
          </a:xfrm>
        </p:grpSpPr>
        <p:sp>
          <p:nvSpPr>
            <p:cNvPr id="41" name="Line 3"/>
            <p:cNvSpPr>
              <a:spLocks noChangeShapeType="1"/>
            </p:cNvSpPr>
            <p:nvPr/>
          </p:nvSpPr>
          <p:spPr bwMode="auto">
            <a:xfrm flipV="1">
              <a:off x="1584" y="1296"/>
              <a:ext cx="672" cy="96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4"/>
            <p:cNvSpPr>
              <a:spLocks noChangeShapeType="1"/>
            </p:cNvSpPr>
            <p:nvPr/>
          </p:nvSpPr>
          <p:spPr bwMode="auto">
            <a:xfrm>
              <a:off x="2256" y="1296"/>
              <a:ext cx="0" cy="96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5"/>
            <p:cNvSpPr>
              <a:spLocks noChangeShapeType="1"/>
            </p:cNvSpPr>
            <p:nvPr/>
          </p:nvSpPr>
          <p:spPr bwMode="auto">
            <a:xfrm flipH="1">
              <a:off x="1584" y="2256"/>
              <a:ext cx="672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Arc 6"/>
            <p:cNvSpPr>
              <a:spLocks/>
            </p:cNvSpPr>
            <p:nvPr/>
          </p:nvSpPr>
          <p:spPr bwMode="auto">
            <a:xfrm>
              <a:off x="1776" y="2016"/>
              <a:ext cx="96" cy="24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5" name="Text Box 7"/>
          <p:cNvSpPr txBox="1">
            <a:spLocks noChangeArrowheads="1"/>
          </p:cNvSpPr>
          <p:nvPr/>
        </p:nvSpPr>
        <p:spPr bwMode="auto">
          <a:xfrm>
            <a:off x="914400" y="3048000"/>
            <a:ext cx="517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Garamond" pitchFamily="18" charset="0"/>
              </a:rPr>
              <a:t>20</a:t>
            </a:r>
          </a:p>
        </p:txBody>
      </p:sp>
      <p:sp>
        <p:nvSpPr>
          <p:cNvPr id="46" name="Text Box 8"/>
          <p:cNvSpPr txBox="1">
            <a:spLocks noChangeArrowheads="1"/>
          </p:cNvSpPr>
          <p:nvPr/>
        </p:nvSpPr>
        <p:spPr bwMode="auto">
          <a:xfrm>
            <a:off x="3581400" y="33528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Garamond" pitchFamily="18" charset="0"/>
              </a:rPr>
              <a:t>x</a:t>
            </a:r>
          </a:p>
        </p:txBody>
      </p:sp>
      <p:sp>
        <p:nvSpPr>
          <p:cNvPr id="47" name="Line 9"/>
          <p:cNvSpPr>
            <a:spLocks noChangeShapeType="1"/>
          </p:cNvSpPr>
          <p:nvPr/>
        </p:nvSpPr>
        <p:spPr bwMode="auto">
          <a:xfrm flipV="1">
            <a:off x="2971800" y="4191000"/>
            <a:ext cx="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" name="Line 10"/>
          <p:cNvSpPr>
            <a:spLocks noChangeShapeType="1"/>
          </p:cNvSpPr>
          <p:nvPr/>
        </p:nvSpPr>
        <p:spPr bwMode="auto">
          <a:xfrm>
            <a:off x="2971800" y="4191000"/>
            <a:ext cx="152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Text Box 11"/>
          <p:cNvSpPr txBox="1">
            <a:spLocks noChangeArrowheads="1"/>
          </p:cNvSpPr>
          <p:nvPr/>
        </p:nvSpPr>
        <p:spPr bwMode="auto">
          <a:xfrm>
            <a:off x="609600" y="3912326"/>
            <a:ext cx="65274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32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50" name="Object 1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6679928"/>
              </p:ext>
            </p:extLst>
          </p:nvPr>
        </p:nvGraphicFramePr>
        <p:xfrm>
          <a:off x="6248400" y="2620963"/>
          <a:ext cx="1704975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42" name="Equation" r:id="rId3" imgW="825480" imgH="419040" progId="">
                  <p:embed/>
                </p:oleObj>
              </mc:Choice>
              <mc:Fallback>
                <p:oleObj name="Equation" r:id="rId3" imgW="825480" imgH="419040" progId="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2620963"/>
                        <a:ext cx="1704975" cy="865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967886"/>
              </p:ext>
            </p:extLst>
          </p:nvPr>
        </p:nvGraphicFramePr>
        <p:xfrm>
          <a:off x="6065838" y="3627438"/>
          <a:ext cx="1944687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43" name="Equation" r:id="rId5" imgW="825480" imgH="419040" progId="">
                  <p:embed/>
                </p:oleObj>
              </mc:Choice>
              <mc:Fallback>
                <p:oleObj name="Equation" r:id="rId5" imgW="825480" imgH="41904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5838" y="3627438"/>
                        <a:ext cx="1944687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7401128"/>
              </p:ext>
            </p:extLst>
          </p:nvPr>
        </p:nvGraphicFramePr>
        <p:xfrm>
          <a:off x="8164513" y="3886200"/>
          <a:ext cx="7493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44" name="Equation" r:id="rId7" imgW="317160" imgH="177480" progId="">
                  <p:embed/>
                </p:oleObj>
              </mc:Choice>
              <mc:Fallback>
                <p:oleObj name="Equation" r:id="rId7" imgW="317160" imgH="17748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64513" y="3886200"/>
                        <a:ext cx="74930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9752704"/>
              </p:ext>
            </p:extLst>
          </p:nvPr>
        </p:nvGraphicFramePr>
        <p:xfrm>
          <a:off x="5289550" y="3886200"/>
          <a:ext cx="77628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45" name="Equation" r:id="rId9" imgW="330120" imgH="177480" progId="">
                  <p:embed/>
                </p:oleObj>
              </mc:Choice>
              <mc:Fallback>
                <p:oleObj name="Equation" r:id="rId9" imgW="330120" imgH="17748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9550" y="3886200"/>
                        <a:ext cx="776288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Line 16"/>
          <p:cNvSpPr>
            <a:spLocks noChangeShapeType="1"/>
          </p:cNvSpPr>
          <p:nvPr/>
        </p:nvSpPr>
        <p:spPr bwMode="auto">
          <a:xfrm flipV="1">
            <a:off x="7162800" y="3886200"/>
            <a:ext cx="1981200" cy="685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5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9345615"/>
              </p:ext>
            </p:extLst>
          </p:nvPr>
        </p:nvGraphicFramePr>
        <p:xfrm>
          <a:off x="5367338" y="4800600"/>
          <a:ext cx="2481262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46" name="Equation" r:id="rId11" imgW="1054080" imgH="177480" progId="">
                  <p:embed/>
                </p:oleObj>
              </mc:Choice>
              <mc:Fallback>
                <p:oleObj name="Equation" r:id="rId11" imgW="1054080" imgH="17748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7338" y="4800600"/>
                        <a:ext cx="2481262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Text Box 19"/>
          <p:cNvSpPr txBox="1">
            <a:spLocks noChangeArrowheads="1"/>
          </p:cNvSpPr>
          <p:nvPr/>
        </p:nvSpPr>
        <p:spPr bwMode="auto">
          <a:xfrm>
            <a:off x="228600" y="1600200"/>
            <a:ext cx="10550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Find X: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7" name="Text Box 20"/>
          <p:cNvSpPr txBox="1">
            <a:spLocks noChangeArrowheads="1"/>
          </p:cNvSpPr>
          <p:nvPr/>
        </p:nvSpPr>
        <p:spPr bwMode="auto">
          <a:xfrm>
            <a:off x="6248400" y="1905000"/>
            <a:ext cx="16417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O &amp; H is sin</a:t>
            </a:r>
            <a:endParaRPr lang="en-US">
              <a:solidFill>
                <a:schemeClr val="bg1"/>
              </a:solidFill>
            </a:endParaRPr>
          </a:p>
        </p:txBody>
      </p:sp>
      <p:graphicFrame>
        <p:nvGraphicFramePr>
          <p:cNvPr id="58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3500524"/>
              </p:ext>
            </p:extLst>
          </p:nvPr>
        </p:nvGraphicFramePr>
        <p:xfrm>
          <a:off x="5943600" y="5486400"/>
          <a:ext cx="191293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47" name="Equation" r:id="rId13" imgW="812520" imgH="177480" progId="">
                  <p:embed/>
                </p:oleObj>
              </mc:Choice>
              <mc:Fallback>
                <p:oleObj name="Equation" r:id="rId13" imgW="812520" imgH="17748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5486400"/>
                        <a:ext cx="1912938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796813"/>
              </p:ext>
            </p:extLst>
          </p:nvPr>
        </p:nvGraphicFramePr>
        <p:xfrm>
          <a:off x="6384925" y="6019800"/>
          <a:ext cx="146367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48" name="Equation" r:id="rId15" imgW="622080" imgH="177480" progId="">
                  <p:embed/>
                </p:oleObj>
              </mc:Choice>
              <mc:Fallback>
                <p:oleObj name="Equation" r:id="rId15" imgW="622080" imgH="177480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4925" y="6019800"/>
                        <a:ext cx="1463675" cy="4191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4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8325514"/>
              </p:ext>
            </p:extLst>
          </p:nvPr>
        </p:nvGraphicFramePr>
        <p:xfrm>
          <a:off x="3371850" y="3412259"/>
          <a:ext cx="7810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49" name="Equation" r:id="rId17" imgW="330120" imgH="177480" progId="">
                  <p:embed/>
                </p:oleObj>
              </mc:Choice>
              <mc:Fallback>
                <p:oleObj name="Equation" r:id="rId17" imgW="330120" imgH="177480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1850" y="3412259"/>
                        <a:ext cx="781050" cy="419100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TextBox 60"/>
          <p:cNvSpPr txBox="1"/>
          <p:nvPr/>
        </p:nvSpPr>
        <p:spPr>
          <a:xfrm>
            <a:off x="1143000" y="609600"/>
            <a:ext cx="6789679" cy="762000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SOH CAH TOA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0" y="0"/>
            <a:ext cx="5041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8	Using Sin, Cos and Tan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19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8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6" grpId="0"/>
      <p:bldP spid="57" grpId="0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41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8	Using Sin, Cos and Tan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1676400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Follow these </a:t>
            </a:r>
            <a:r>
              <a:rPr lang="en-US" sz="2400" dirty="0">
                <a:latin typeface="Comic Sans MS" pitchFamily="66" charset="0"/>
              </a:rPr>
              <a:t>e</a:t>
            </a:r>
            <a:r>
              <a:rPr lang="en-US" sz="2400" dirty="0" smtClean="0">
                <a:latin typeface="Comic Sans MS" pitchFamily="66" charset="0"/>
              </a:rPr>
              <a:t>xamples to do 8-1 to 8-6 on p. 7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2	Ratios in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8200" y="1752600"/>
            <a:ext cx="69342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There is a simple pattern, identify it and answer questions 2-1 and 2-2 on page 2</a:t>
            </a: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304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9	Solving from Either Angle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295400"/>
            <a:ext cx="7772400" cy="5314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152400" y="457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The first problem on p,8 asks you to find x, but which angle do you use?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304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9	Solving from Either Angle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295400"/>
            <a:ext cx="7772400" cy="5314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152400" y="457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The first problem on p,8 asks you to find x, but which angle do you use?</a:t>
            </a:r>
          </a:p>
        </p:txBody>
      </p:sp>
      <p:sp>
        <p:nvSpPr>
          <p:cNvPr id="7" name="Arc 6"/>
          <p:cNvSpPr/>
          <p:nvPr/>
        </p:nvSpPr>
        <p:spPr>
          <a:xfrm>
            <a:off x="5181600" y="4343400"/>
            <a:ext cx="685800" cy="685800"/>
          </a:xfrm>
          <a:prstGeom prst="arc">
            <a:avLst>
              <a:gd name="adj1" fmla="val 10514180"/>
              <a:gd name="adj2" fmla="val 15178374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8600" y="2667000"/>
            <a:ext cx="2590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If we use the 50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angle…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3124200"/>
            <a:ext cx="2590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X is Opposite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657600"/>
            <a:ext cx="2590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25 is Hypotenuse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267200"/>
            <a:ext cx="2590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So we use sine</a:t>
            </a:r>
            <a:endParaRPr lang="en-US" sz="1600" u="sng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304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9	Solving from Either Angle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295400"/>
            <a:ext cx="7772400" cy="5314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152400" y="457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The first problem on p,8 asks you to find x, but which angle do you use?</a:t>
            </a:r>
          </a:p>
        </p:txBody>
      </p:sp>
      <p:sp>
        <p:nvSpPr>
          <p:cNvPr id="7" name="Arc 6"/>
          <p:cNvSpPr/>
          <p:nvPr/>
        </p:nvSpPr>
        <p:spPr>
          <a:xfrm>
            <a:off x="5181600" y="4343400"/>
            <a:ext cx="685800" cy="685800"/>
          </a:xfrm>
          <a:prstGeom prst="arc">
            <a:avLst>
              <a:gd name="adj1" fmla="val 10514180"/>
              <a:gd name="adj2" fmla="val 15178374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1066799" y="3429000"/>
          <a:ext cx="1703439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79" name="Equation" r:id="rId5" imgW="799920" imgH="393480" progId="Equation.3">
                  <p:embed/>
                </p:oleObj>
              </mc:Choice>
              <mc:Fallback>
                <p:oleObj name="Equation" r:id="rId5" imgW="79992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799" y="3429000"/>
                        <a:ext cx="1703439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28600" y="2667000"/>
            <a:ext cx="2590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Solve this equation for x:</a:t>
            </a:r>
            <a:endParaRPr lang="en-US" sz="1600" u="sng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304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9	Solving from Either Angle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295400"/>
            <a:ext cx="7772400" cy="5314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152400" y="457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The first problem on p,8 asks you to find x, but which angle do you use?</a:t>
            </a:r>
          </a:p>
        </p:txBody>
      </p:sp>
      <p:sp>
        <p:nvSpPr>
          <p:cNvPr id="7" name="Arc 6"/>
          <p:cNvSpPr/>
          <p:nvPr/>
        </p:nvSpPr>
        <p:spPr>
          <a:xfrm>
            <a:off x="3200400" y="2133600"/>
            <a:ext cx="762000" cy="685800"/>
          </a:xfrm>
          <a:prstGeom prst="arc">
            <a:avLst>
              <a:gd name="adj1" fmla="val 388588"/>
              <a:gd name="adj2" fmla="val 5371201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248400" y="2209800"/>
            <a:ext cx="2590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If we use the 40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angle…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48400" y="2667000"/>
            <a:ext cx="2590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X is Adjacent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48400" y="3200400"/>
            <a:ext cx="2590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25 is Hypotenuse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48400" y="3810000"/>
            <a:ext cx="2590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So we use cosine</a:t>
            </a:r>
            <a:endParaRPr lang="en-US" sz="1600" u="sng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304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9	Solving from Either Angle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295400"/>
            <a:ext cx="7772400" cy="5314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152400" y="457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The first problem on p,8 asks you to find x, but which angle do you use?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6361113" y="3581400"/>
          <a:ext cx="17843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03" name="Equation" r:id="rId5" imgW="838080" imgH="393480" progId="Equation.3">
                  <p:embed/>
                </p:oleObj>
              </mc:Choice>
              <mc:Fallback>
                <p:oleObj name="Equation" r:id="rId5" imgW="83808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1113" y="3581400"/>
                        <a:ext cx="178435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562600" y="2819400"/>
            <a:ext cx="2590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Solve this equation for x: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10" name="Arc 9"/>
          <p:cNvSpPr/>
          <p:nvPr/>
        </p:nvSpPr>
        <p:spPr>
          <a:xfrm>
            <a:off x="3200400" y="2133600"/>
            <a:ext cx="762000" cy="685800"/>
          </a:xfrm>
          <a:prstGeom prst="arc">
            <a:avLst>
              <a:gd name="adj1" fmla="val 388588"/>
              <a:gd name="adj2" fmla="val 5371201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304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9	Solving from Either Angle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295400"/>
            <a:ext cx="7772400" cy="5314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152400" y="457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The first problem on p,8 asks you to find x, but which angle do you use?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6248400" y="2819400"/>
          <a:ext cx="17843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32" name="Equation" r:id="rId5" imgW="838080" imgH="393480" progId="Equation.3">
                  <p:embed/>
                </p:oleObj>
              </mc:Choice>
              <mc:Fallback>
                <p:oleObj name="Equation" r:id="rId5" imgW="83808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2819400"/>
                        <a:ext cx="178435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3" name="Object 3"/>
          <p:cNvGraphicFramePr>
            <a:graphicFrameLocks noChangeAspect="1"/>
          </p:cNvGraphicFramePr>
          <p:nvPr/>
        </p:nvGraphicFramePr>
        <p:xfrm>
          <a:off x="1143000" y="2895600"/>
          <a:ext cx="1703388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33" name="Equation" r:id="rId7" imgW="799920" imgH="393480" progId="Equation.3">
                  <p:embed/>
                </p:oleObj>
              </mc:Choice>
              <mc:Fallback>
                <p:oleObj name="Equation" r:id="rId7" imgW="79992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895600"/>
                        <a:ext cx="1703388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81000" y="4191000"/>
            <a:ext cx="25908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So what do we do if we are given BOTH angles?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52600" y="5105400"/>
            <a:ext cx="25908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Pick one.  We get the same answer either way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72200" y="5867400"/>
            <a:ext cx="22860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Do p. 8, 9-1 to 9-5</a:t>
            </a:r>
            <a:endParaRPr lang="en-US" sz="1600" u="sng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395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10	Algebra Review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762000"/>
            <a:ext cx="7411774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381000" y="4191000"/>
            <a:ext cx="2895600" cy="584775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Comic Sans MS" pitchFamily="66" charset="0"/>
              </a:rPr>
              <a:t>The first problem is easy, just cross multiply to solve.</a:t>
            </a:r>
            <a:endParaRPr lang="en-US" sz="1600" u="sng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828800" y="2438400"/>
            <a:ext cx="533400" cy="17526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029200" y="4648200"/>
            <a:ext cx="2895600" cy="338554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Comic Sans MS" pitchFamily="66" charset="0"/>
              </a:rPr>
              <a:t>The second one looks harder </a:t>
            </a:r>
            <a:endParaRPr lang="en-US" sz="1600" u="sng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6477000" y="2514600"/>
            <a:ext cx="381000" cy="21336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029200" y="5105400"/>
            <a:ext cx="2895600" cy="830997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Comic Sans MS" pitchFamily="66" charset="0"/>
              </a:rPr>
              <a:t>It is different because x is on the bottom, and the other side is not a fraction.</a:t>
            </a:r>
            <a:endParaRPr lang="en-US" sz="1600" u="sng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395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10	Algebra Review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374804" y="762000"/>
            <a:ext cx="11548578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533400" y="2514600"/>
            <a:ext cx="2895600" cy="584775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Comic Sans MS" pitchFamily="66" charset="0"/>
              </a:rPr>
              <a:t>We make this problem easy by making one easy change:</a:t>
            </a:r>
            <a:endParaRPr lang="en-US" sz="1600" u="sng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553200" y="3124200"/>
            <a:ext cx="0" cy="6858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5943600" y="3886200"/>
          <a:ext cx="1181100" cy="871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75" name="Equation" r:id="rId5" imgW="533160" imgH="393480" progId="Equation.3">
                  <p:embed/>
                </p:oleObj>
              </mc:Choice>
              <mc:Fallback>
                <p:oleObj name="Equation" r:id="rId5" imgW="53316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3886200"/>
                        <a:ext cx="1181100" cy="8717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953000" y="5105400"/>
            <a:ext cx="2895600" cy="338554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Comic Sans MS" pitchFamily="66" charset="0"/>
              </a:rPr>
              <a:t>Now just cross-multiply.</a:t>
            </a:r>
            <a:endParaRPr lang="en-US" sz="1600" u="sng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34000" y="6248400"/>
            <a:ext cx="25146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Do p.8, 10-1 to 10-6</a:t>
            </a:r>
            <a:endParaRPr lang="en-US" sz="1600" u="sng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685799"/>
            <a:ext cx="6629400" cy="5768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117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11  	Solving with x in the Denominator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4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5588000" y="2971800"/>
          <a:ext cx="1435100" cy="871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999" name="Equation" r:id="rId5" imgW="647640" imgH="393480" progId="Equation.3">
                  <p:embed/>
                </p:oleObj>
              </mc:Choice>
              <mc:Fallback>
                <p:oleObj name="Equation" r:id="rId5" imgW="6476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8000" y="2971800"/>
                        <a:ext cx="1435100" cy="871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029200" y="1905000"/>
            <a:ext cx="25146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To solve this problem, we use sine.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600" y="4495800"/>
            <a:ext cx="25146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What do we do with x in the denominator?</a:t>
            </a:r>
            <a:endParaRPr lang="en-US" sz="1600" u="sng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838200" y="2514600"/>
            <a:ext cx="2971800" cy="2438400"/>
            <a:chOff x="1584" y="1296"/>
            <a:chExt cx="672" cy="960"/>
          </a:xfrm>
        </p:grpSpPr>
        <p:sp>
          <p:nvSpPr>
            <p:cNvPr id="41" name="Line 3"/>
            <p:cNvSpPr>
              <a:spLocks noChangeShapeType="1"/>
            </p:cNvSpPr>
            <p:nvPr/>
          </p:nvSpPr>
          <p:spPr bwMode="auto">
            <a:xfrm flipV="1">
              <a:off x="1584" y="1296"/>
              <a:ext cx="672" cy="96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4"/>
            <p:cNvSpPr>
              <a:spLocks noChangeShapeType="1"/>
            </p:cNvSpPr>
            <p:nvPr/>
          </p:nvSpPr>
          <p:spPr bwMode="auto">
            <a:xfrm>
              <a:off x="2256" y="1296"/>
              <a:ext cx="0" cy="96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5"/>
            <p:cNvSpPr>
              <a:spLocks noChangeShapeType="1"/>
            </p:cNvSpPr>
            <p:nvPr/>
          </p:nvSpPr>
          <p:spPr bwMode="auto">
            <a:xfrm flipH="1">
              <a:off x="1584" y="2256"/>
              <a:ext cx="672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Arc 6"/>
            <p:cNvSpPr>
              <a:spLocks/>
            </p:cNvSpPr>
            <p:nvPr/>
          </p:nvSpPr>
          <p:spPr bwMode="auto">
            <a:xfrm>
              <a:off x="1776" y="2016"/>
              <a:ext cx="96" cy="24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5" name="Text Box 7"/>
          <p:cNvSpPr txBox="1">
            <a:spLocks noChangeArrowheads="1"/>
          </p:cNvSpPr>
          <p:nvPr/>
        </p:nvSpPr>
        <p:spPr bwMode="auto">
          <a:xfrm>
            <a:off x="3886200" y="3581400"/>
            <a:ext cx="56618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18</a:t>
            </a:r>
            <a:endParaRPr lang="en-US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6" name="Text Box 8"/>
          <p:cNvSpPr txBox="1">
            <a:spLocks noChangeArrowheads="1"/>
          </p:cNvSpPr>
          <p:nvPr/>
        </p:nvSpPr>
        <p:spPr bwMode="auto">
          <a:xfrm>
            <a:off x="2057400" y="32766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Garamond" pitchFamily="18" charset="0"/>
              </a:rPr>
              <a:t>x</a:t>
            </a:r>
          </a:p>
        </p:txBody>
      </p:sp>
      <p:sp>
        <p:nvSpPr>
          <p:cNvPr id="47" name="Line 9"/>
          <p:cNvSpPr>
            <a:spLocks noChangeShapeType="1"/>
          </p:cNvSpPr>
          <p:nvPr/>
        </p:nvSpPr>
        <p:spPr bwMode="auto">
          <a:xfrm flipV="1">
            <a:off x="3657600" y="4800600"/>
            <a:ext cx="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" name="Line 10"/>
          <p:cNvSpPr>
            <a:spLocks noChangeShapeType="1"/>
          </p:cNvSpPr>
          <p:nvPr/>
        </p:nvSpPr>
        <p:spPr bwMode="auto">
          <a:xfrm>
            <a:off x="3657600" y="4800600"/>
            <a:ext cx="152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Text Box 11"/>
          <p:cNvSpPr txBox="1">
            <a:spLocks noChangeArrowheads="1"/>
          </p:cNvSpPr>
          <p:nvPr/>
        </p:nvSpPr>
        <p:spPr bwMode="auto">
          <a:xfrm>
            <a:off x="1371600" y="4475202"/>
            <a:ext cx="65274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41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50" name="Object 1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4487606"/>
              </p:ext>
            </p:extLst>
          </p:nvPr>
        </p:nvGraphicFramePr>
        <p:xfrm>
          <a:off x="5791200" y="990600"/>
          <a:ext cx="1704975" cy="922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56" name="Equation" r:id="rId3" imgW="774360" imgH="419040" progId="">
                  <p:embed/>
                </p:oleObj>
              </mc:Choice>
              <mc:Fallback>
                <p:oleObj name="Equation" r:id="rId3" imgW="774360" imgH="419040" progId="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990600"/>
                        <a:ext cx="1704975" cy="922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8331789"/>
              </p:ext>
            </p:extLst>
          </p:nvPr>
        </p:nvGraphicFramePr>
        <p:xfrm>
          <a:off x="6553200" y="5789612"/>
          <a:ext cx="1522413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57" name="Equation" r:id="rId5" imgW="647640" imgH="190440" progId="">
                  <p:embed/>
                </p:oleObj>
              </mc:Choice>
              <mc:Fallback>
                <p:oleObj name="Equation" r:id="rId5" imgW="647640" imgH="19044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5789612"/>
                        <a:ext cx="1522413" cy="44926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4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7620025"/>
              </p:ext>
            </p:extLst>
          </p:nvPr>
        </p:nvGraphicFramePr>
        <p:xfrm>
          <a:off x="1577975" y="3221862"/>
          <a:ext cx="841375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58" name="Equation" r:id="rId7" imgW="355320" imgH="190440" progId="">
                  <p:embed/>
                </p:oleObj>
              </mc:Choice>
              <mc:Fallback>
                <p:oleObj name="Equation" r:id="rId7" imgW="355320" imgH="19044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7975" y="3221862"/>
                        <a:ext cx="841375" cy="449262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9310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2163773"/>
              </p:ext>
            </p:extLst>
          </p:nvPr>
        </p:nvGraphicFramePr>
        <p:xfrm>
          <a:off x="5867400" y="2436812"/>
          <a:ext cx="1752600" cy="914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59" name="Equation" r:id="rId9" imgW="799920" imgH="419040" progId="">
                  <p:embed/>
                </p:oleObj>
              </mc:Choice>
              <mc:Fallback>
                <p:oleObj name="Equation" r:id="rId9" imgW="799920" imgH="41904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2436812"/>
                        <a:ext cx="1752600" cy="914528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9311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0704043"/>
              </p:ext>
            </p:extLst>
          </p:nvPr>
        </p:nvGraphicFramePr>
        <p:xfrm>
          <a:off x="5673725" y="3884612"/>
          <a:ext cx="1946275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60" name="Equation" r:id="rId11" imgW="888840" imgH="190440" progId="">
                  <p:embed/>
                </p:oleObj>
              </mc:Choice>
              <mc:Fallback>
                <p:oleObj name="Equation" r:id="rId11" imgW="888840" imgH="19044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3725" y="3884612"/>
                        <a:ext cx="1946275" cy="415925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9312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9988371"/>
              </p:ext>
            </p:extLst>
          </p:nvPr>
        </p:nvGraphicFramePr>
        <p:xfrm>
          <a:off x="6540500" y="4494212"/>
          <a:ext cx="16129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61" name="Equation" r:id="rId13" imgW="736560" imgH="419040" progId="">
                  <p:embed/>
                </p:oleObj>
              </mc:Choice>
              <mc:Fallback>
                <p:oleObj name="Equation" r:id="rId13" imgW="736560" imgH="41904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0500" y="4494212"/>
                        <a:ext cx="1612900" cy="914400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Line 16"/>
          <p:cNvSpPr>
            <a:spLocks noChangeShapeType="1"/>
          </p:cNvSpPr>
          <p:nvPr/>
        </p:nvSpPr>
        <p:spPr bwMode="auto">
          <a:xfrm flipV="1">
            <a:off x="6629400" y="2741612"/>
            <a:ext cx="6096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" name="Line 16"/>
          <p:cNvSpPr>
            <a:spLocks noChangeShapeType="1"/>
          </p:cNvSpPr>
          <p:nvPr/>
        </p:nvSpPr>
        <p:spPr bwMode="auto">
          <a:xfrm>
            <a:off x="6781800" y="2741612"/>
            <a:ext cx="5334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0" y="0"/>
            <a:ext cx="6159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11	Solving with X in the Denominator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15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81000" y="914400"/>
            <a:ext cx="25146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Here is an example like 11-1 and 11-2: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819400" y="6019800"/>
            <a:ext cx="25146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Follow this example to do 11-1 and 11-2:</a:t>
            </a:r>
            <a:endParaRPr lang="en-US" sz="1600" u="sng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39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39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39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68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6096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The pattern you should have identified in 2-1 and 2-2 is true for those triangles.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0" y="0"/>
            <a:ext cx="4293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12	Finding Angles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602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066800"/>
            <a:ext cx="6553200" cy="5599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TextBox 26"/>
          <p:cNvSpPr txBox="1"/>
          <p:nvPr/>
        </p:nvSpPr>
        <p:spPr>
          <a:xfrm>
            <a:off x="76200" y="45720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If we know the sides, we can work backwards to find the angles.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0" y="0"/>
            <a:ext cx="4293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12	Finding Angles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602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066800"/>
            <a:ext cx="6553200" cy="5599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TextBox 26"/>
          <p:cNvSpPr txBox="1"/>
          <p:nvPr/>
        </p:nvSpPr>
        <p:spPr>
          <a:xfrm>
            <a:off x="76200" y="45720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If we know the sides, we can work backwards to find the angles.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95800" y="2057400"/>
            <a:ext cx="43434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To find a:  </a:t>
            </a:r>
          </a:p>
          <a:p>
            <a:r>
              <a:rPr lang="en-US" sz="1600" dirty="0" smtClean="0">
                <a:latin typeface="Comic Sans MS" pitchFamily="66" charset="0"/>
              </a:rPr>
              <a:t>Pick 2 of the sides, and find the trig values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8" name="Arc 7"/>
          <p:cNvSpPr/>
          <p:nvPr/>
        </p:nvSpPr>
        <p:spPr>
          <a:xfrm>
            <a:off x="4724400" y="5105400"/>
            <a:ext cx="685800" cy="685800"/>
          </a:xfrm>
          <a:prstGeom prst="arc">
            <a:avLst>
              <a:gd name="adj1" fmla="val 10514180"/>
              <a:gd name="adj2" fmla="val 15178374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05000" y="38862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34290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0" y="0"/>
            <a:ext cx="4293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12	Finding Angles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602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066800"/>
            <a:ext cx="6553200" cy="5599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TextBox 26"/>
          <p:cNvSpPr txBox="1"/>
          <p:nvPr/>
        </p:nvSpPr>
        <p:spPr>
          <a:xfrm>
            <a:off x="76200" y="45720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If we know the sides, we can work backwards to find the angles.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29200" y="2743200"/>
            <a:ext cx="20574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O &amp; H gives us sine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8" name="Arc 7"/>
          <p:cNvSpPr/>
          <p:nvPr/>
        </p:nvSpPr>
        <p:spPr>
          <a:xfrm>
            <a:off x="4724400" y="5105400"/>
            <a:ext cx="685800" cy="685800"/>
          </a:xfrm>
          <a:prstGeom prst="arc">
            <a:avLst>
              <a:gd name="adj1" fmla="val 10514180"/>
              <a:gd name="adj2" fmla="val 15178374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05000" y="38862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34290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0" y="0"/>
            <a:ext cx="4293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12	Finding Angles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602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1066800"/>
            <a:ext cx="6553200" cy="5599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TextBox 26"/>
          <p:cNvSpPr txBox="1"/>
          <p:nvPr/>
        </p:nvSpPr>
        <p:spPr>
          <a:xfrm>
            <a:off x="76200" y="45720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If we know the sides, we can work backwards to find the angles.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29200" y="2743200"/>
            <a:ext cx="20574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O &amp; H gives us sine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8" name="Arc 7"/>
          <p:cNvSpPr/>
          <p:nvPr/>
        </p:nvSpPr>
        <p:spPr>
          <a:xfrm>
            <a:off x="4724400" y="5105400"/>
            <a:ext cx="685800" cy="685800"/>
          </a:xfrm>
          <a:prstGeom prst="arc">
            <a:avLst>
              <a:gd name="adj1" fmla="val 10514180"/>
              <a:gd name="adj2" fmla="val 15178374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05000" y="38862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34290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</a:p>
        </p:txBody>
      </p:sp>
      <p:graphicFrame>
        <p:nvGraphicFramePr>
          <p:cNvPr id="87042" name="Object 2"/>
          <p:cNvGraphicFramePr>
            <a:graphicFrameLocks noChangeAspect="1"/>
          </p:cNvGraphicFramePr>
          <p:nvPr/>
        </p:nvGraphicFramePr>
        <p:xfrm>
          <a:off x="5334000" y="3276600"/>
          <a:ext cx="17843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47" name="Equation" r:id="rId5" imgW="838080" imgH="393480" progId="Equation.3">
                  <p:embed/>
                </p:oleObj>
              </mc:Choice>
              <mc:Fallback>
                <p:oleObj name="Equation" r:id="rId5" imgW="83808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276600"/>
                        <a:ext cx="178435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0" y="0"/>
            <a:ext cx="4293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12	Finding Angles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602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1066800"/>
            <a:ext cx="6553200" cy="5599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TextBox 26"/>
          <p:cNvSpPr txBox="1"/>
          <p:nvPr/>
        </p:nvSpPr>
        <p:spPr>
          <a:xfrm>
            <a:off x="76200" y="45720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If we know the sides, we can work backwards to find the angles.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29200" y="2743200"/>
            <a:ext cx="20574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O &amp; H gives us sine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8" name="Arc 7"/>
          <p:cNvSpPr/>
          <p:nvPr/>
        </p:nvSpPr>
        <p:spPr>
          <a:xfrm>
            <a:off x="4724400" y="5105400"/>
            <a:ext cx="685800" cy="685800"/>
          </a:xfrm>
          <a:prstGeom prst="arc">
            <a:avLst>
              <a:gd name="adj1" fmla="val 10514180"/>
              <a:gd name="adj2" fmla="val 15178374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05000" y="38862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34290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</a:p>
        </p:txBody>
      </p:sp>
      <p:graphicFrame>
        <p:nvGraphicFramePr>
          <p:cNvPr id="87042" name="Object 2"/>
          <p:cNvGraphicFramePr>
            <a:graphicFrameLocks noChangeAspect="1"/>
          </p:cNvGraphicFramePr>
          <p:nvPr/>
        </p:nvGraphicFramePr>
        <p:xfrm>
          <a:off x="5334000" y="3276600"/>
          <a:ext cx="17843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076" name="Equation" r:id="rId5" imgW="838080" imgH="393480" progId="Equation.3">
                  <p:embed/>
                </p:oleObj>
              </mc:Choice>
              <mc:Fallback>
                <p:oleObj name="Equation" r:id="rId5" imgW="83808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276600"/>
                        <a:ext cx="178435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067" name="Object 3"/>
          <p:cNvGraphicFramePr>
            <a:graphicFrameLocks noChangeAspect="1"/>
          </p:cNvGraphicFramePr>
          <p:nvPr/>
        </p:nvGraphicFramePr>
        <p:xfrm>
          <a:off x="5943600" y="4191000"/>
          <a:ext cx="919163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077" name="Equation" r:id="rId7" imgW="431640" imgH="177480" progId="Equation.3">
                  <p:embed/>
                </p:oleObj>
              </mc:Choice>
              <mc:Fallback>
                <p:oleObj name="Equation" r:id="rId7" imgW="43164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4191000"/>
                        <a:ext cx="919163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0" y="0"/>
            <a:ext cx="4293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12	Finding Angles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602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1066800"/>
            <a:ext cx="6553200" cy="5599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TextBox 26"/>
          <p:cNvSpPr txBox="1"/>
          <p:nvPr/>
        </p:nvSpPr>
        <p:spPr>
          <a:xfrm>
            <a:off x="76200" y="45720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If we know the sides, we can work backwards to find the angles.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04800" y="5943600"/>
            <a:ext cx="27432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Look back at the triangles you drew on pages 2-5.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8" name="Arc 7"/>
          <p:cNvSpPr/>
          <p:nvPr/>
        </p:nvSpPr>
        <p:spPr>
          <a:xfrm>
            <a:off x="4724400" y="5105400"/>
            <a:ext cx="685800" cy="685800"/>
          </a:xfrm>
          <a:prstGeom prst="arc">
            <a:avLst>
              <a:gd name="adj1" fmla="val 10514180"/>
              <a:gd name="adj2" fmla="val 15178374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05000" y="38862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34290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</a:p>
        </p:txBody>
      </p:sp>
      <p:graphicFrame>
        <p:nvGraphicFramePr>
          <p:cNvPr id="87042" name="Object 2"/>
          <p:cNvGraphicFramePr>
            <a:graphicFrameLocks noChangeAspect="1"/>
          </p:cNvGraphicFramePr>
          <p:nvPr/>
        </p:nvGraphicFramePr>
        <p:xfrm>
          <a:off x="5334000" y="3276600"/>
          <a:ext cx="17843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00" name="Equation" r:id="rId5" imgW="838080" imgH="393480" progId="Equation.3">
                  <p:embed/>
                </p:oleObj>
              </mc:Choice>
              <mc:Fallback>
                <p:oleObj name="Equation" r:id="rId5" imgW="83808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276600"/>
                        <a:ext cx="178435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067" name="Object 3"/>
          <p:cNvGraphicFramePr>
            <a:graphicFrameLocks noChangeAspect="1"/>
          </p:cNvGraphicFramePr>
          <p:nvPr/>
        </p:nvGraphicFramePr>
        <p:xfrm>
          <a:off x="5943600" y="4191000"/>
          <a:ext cx="919163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01" name="Equation" r:id="rId7" imgW="431640" imgH="177480" progId="Equation.3">
                  <p:embed/>
                </p:oleObj>
              </mc:Choice>
              <mc:Fallback>
                <p:oleObj name="Equation" r:id="rId7" imgW="43164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4191000"/>
                        <a:ext cx="919163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419600" y="5943600"/>
            <a:ext cx="32766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What angle had a sine of  0.87?</a:t>
            </a:r>
            <a:endParaRPr lang="en-US" sz="1600" u="sng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0" y="0"/>
            <a:ext cx="4293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12	Finding Angles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90800" y="2971800"/>
            <a:ext cx="4419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Comic Sans MS" pitchFamily="66" charset="0"/>
              </a:rPr>
              <a:t>Finish 12-1 and 12-2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94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13	Inverse Trigonometry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57200"/>
            <a:ext cx="876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Comic Sans MS" pitchFamily="66" charset="0"/>
              </a:rPr>
              <a:t>In math, </a:t>
            </a:r>
            <a:r>
              <a:rPr lang="en-US" sz="3000" b="1" dirty="0" smtClean="0">
                <a:latin typeface="Comic Sans MS" pitchFamily="66" charset="0"/>
              </a:rPr>
              <a:t>INVERSE</a:t>
            </a:r>
            <a:r>
              <a:rPr lang="en-US" sz="3000" dirty="0" smtClean="0">
                <a:latin typeface="Comic Sans MS" pitchFamily="66" charset="0"/>
              </a:rPr>
              <a:t> means to do something backwards.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8600" y="2133600"/>
            <a:ext cx="876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Comic Sans MS" pitchFamily="66" charset="0"/>
              </a:rPr>
              <a:t>In problems 12-1 and 12-2, you did the </a:t>
            </a:r>
            <a:r>
              <a:rPr lang="en-US" sz="3000" b="1" dirty="0" smtClean="0">
                <a:latin typeface="Comic Sans MS" pitchFamily="66" charset="0"/>
              </a:rPr>
              <a:t>INVERSE</a:t>
            </a:r>
            <a:r>
              <a:rPr lang="en-US" sz="3000" dirty="0" smtClean="0">
                <a:latin typeface="Comic Sans MS" pitchFamily="66" charset="0"/>
              </a:rPr>
              <a:t> of the problems we have been doing: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8600" y="3810000"/>
            <a:ext cx="8915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Comic Sans MS" pitchFamily="66" charset="0"/>
              </a:rPr>
              <a:t>Instead of using the angles to figure out the sides,</a:t>
            </a:r>
          </a:p>
          <a:p>
            <a:endParaRPr lang="en-US" sz="3000" dirty="0" smtClean="0">
              <a:latin typeface="Comic Sans MS" pitchFamily="66" charset="0"/>
            </a:endParaRPr>
          </a:p>
          <a:p>
            <a:r>
              <a:rPr lang="en-US" sz="3000" dirty="0">
                <a:latin typeface="Comic Sans MS" pitchFamily="66" charset="0"/>
              </a:rPr>
              <a:t>	</a:t>
            </a:r>
            <a:r>
              <a:rPr lang="en-US" sz="3000" dirty="0" smtClean="0">
                <a:latin typeface="Comic Sans MS" pitchFamily="66" charset="0"/>
              </a:rPr>
              <a:t>you used the sides to figure out the angles.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94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13	Inverse Trigonometry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57200"/>
            <a:ext cx="876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Comic Sans MS" pitchFamily="66" charset="0"/>
              </a:rPr>
              <a:t>We can do this with the calculator instead of looking at our drawings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600" y="2438400"/>
            <a:ext cx="876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If we know the sine and want the angle we use </a:t>
            </a:r>
            <a:r>
              <a:rPr lang="en-US" sz="2000" b="1" dirty="0" smtClean="0">
                <a:latin typeface="Comic Sans MS" pitchFamily="66" charset="0"/>
              </a:rPr>
              <a:t>inverse sine.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8600" y="3962400"/>
            <a:ext cx="876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If we know the cosine and want the angle we use </a:t>
            </a:r>
            <a:r>
              <a:rPr lang="en-US" sz="2000" b="1" dirty="0" smtClean="0">
                <a:latin typeface="Comic Sans MS" pitchFamily="66" charset="0"/>
              </a:rPr>
              <a:t>inverse cosine.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8600" y="5410200"/>
            <a:ext cx="876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If we know the tangent and want the angle we use </a:t>
            </a:r>
            <a:r>
              <a:rPr lang="en-US" sz="2000" b="1" dirty="0" smtClean="0">
                <a:latin typeface="Comic Sans MS" pitchFamily="66" charset="0"/>
              </a:rPr>
              <a:t>inverse tangent.</a:t>
            </a:r>
          </a:p>
        </p:txBody>
      </p:sp>
      <p:graphicFrame>
        <p:nvGraphicFramePr>
          <p:cNvPr id="91138" name="Object 2"/>
          <p:cNvGraphicFramePr>
            <a:graphicFrameLocks noChangeAspect="1"/>
          </p:cNvGraphicFramePr>
          <p:nvPr/>
        </p:nvGraphicFramePr>
        <p:xfrm>
          <a:off x="3581400" y="2590800"/>
          <a:ext cx="1350962" cy="862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53" name="Equation" r:id="rId4" imgW="317160" imgH="203040" progId="Equation.3">
                  <p:embed/>
                </p:oleObj>
              </mc:Choice>
              <mc:Fallback>
                <p:oleObj name="Equation" r:id="rId4" imgW="31716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2590800"/>
                        <a:ext cx="1350962" cy="8625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2"/>
          <p:cNvGraphicFramePr>
            <a:graphicFrameLocks noChangeAspect="1"/>
          </p:cNvGraphicFramePr>
          <p:nvPr/>
        </p:nvGraphicFramePr>
        <p:xfrm>
          <a:off x="3527425" y="4191000"/>
          <a:ext cx="1460500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54" name="Equation" r:id="rId6" imgW="342720" imgH="203040" progId="Equation.3">
                  <p:embed/>
                </p:oleObj>
              </mc:Choice>
              <mc:Fallback>
                <p:oleObj name="Equation" r:id="rId6" imgW="342720" imgH="2030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7425" y="4191000"/>
                        <a:ext cx="1460500" cy="862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2"/>
          <p:cNvGraphicFramePr>
            <a:graphicFrameLocks noChangeAspect="1"/>
          </p:cNvGraphicFramePr>
          <p:nvPr/>
        </p:nvGraphicFramePr>
        <p:xfrm>
          <a:off x="3451225" y="5638800"/>
          <a:ext cx="1458913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55" name="Equation" r:id="rId8" imgW="342720" imgH="203040" progId="Equation.3">
                  <p:embed/>
                </p:oleObj>
              </mc:Choice>
              <mc:Fallback>
                <p:oleObj name="Equation" r:id="rId8" imgW="34272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1225" y="5638800"/>
                        <a:ext cx="1458913" cy="862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81000"/>
            <a:ext cx="7451725" cy="1143000"/>
          </a:xfrm>
        </p:spPr>
        <p:txBody>
          <a:bodyPr/>
          <a:lstStyle/>
          <a:p>
            <a:r>
              <a:rPr lang="en-US" sz="5400" b="0" dirty="0">
                <a:solidFill>
                  <a:schemeClr val="bg1"/>
                </a:solidFill>
              </a:rPr>
              <a:t>Finding the Angle</a:t>
            </a: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2362200" y="2819400"/>
            <a:ext cx="4042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1371600" y="4191000"/>
            <a:ext cx="4042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Comic Sans MS" pitchFamily="66" charset="0"/>
              </a:rPr>
              <a:t>4</a:t>
            </a:r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762000" y="1981200"/>
            <a:ext cx="1524000" cy="2057400"/>
            <a:chOff x="1056" y="864"/>
            <a:chExt cx="960" cy="960"/>
          </a:xfrm>
        </p:grpSpPr>
        <p:grpSp>
          <p:nvGrpSpPr>
            <p:cNvPr id="22" name="Group 7"/>
            <p:cNvGrpSpPr>
              <a:grpSpLocks/>
            </p:cNvGrpSpPr>
            <p:nvPr/>
          </p:nvGrpSpPr>
          <p:grpSpPr bwMode="auto">
            <a:xfrm>
              <a:off x="1056" y="864"/>
              <a:ext cx="960" cy="960"/>
              <a:chOff x="1584" y="1296"/>
              <a:chExt cx="672" cy="960"/>
            </a:xfrm>
          </p:grpSpPr>
          <p:sp>
            <p:nvSpPr>
              <p:cNvPr id="33" name="Line 8"/>
              <p:cNvSpPr>
                <a:spLocks noChangeShapeType="1"/>
              </p:cNvSpPr>
              <p:nvPr/>
            </p:nvSpPr>
            <p:spPr bwMode="auto">
              <a:xfrm flipV="1">
                <a:off x="1584" y="1296"/>
                <a:ext cx="672" cy="96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Line 9"/>
              <p:cNvSpPr>
                <a:spLocks noChangeShapeType="1"/>
              </p:cNvSpPr>
              <p:nvPr/>
            </p:nvSpPr>
            <p:spPr bwMode="auto">
              <a:xfrm>
                <a:off x="2256" y="1296"/>
                <a:ext cx="0" cy="96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10"/>
              <p:cNvSpPr>
                <a:spLocks noChangeShapeType="1"/>
              </p:cNvSpPr>
              <p:nvPr/>
            </p:nvSpPr>
            <p:spPr bwMode="auto">
              <a:xfrm flipH="1">
                <a:off x="1584" y="2256"/>
                <a:ext cx="672" cy="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Arc 11"/>
              <p:cNvSpPr>
                <a:spLocks/>
              </p:cNvSpPr>
              <p:nvPr/>
            </p:nvSpPr>
            <p:spPr bwMode="auto">
              <a:xfrm>
                <a:off x="1776" y="2016"/>
                <a:ext cx="96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1" name="Line 12"/>
            <p:cNvSpPr>
              <a:spLocks noChangeShapeType="1"/>
            </p:cNvSpPr>
            <p:nvPr/>
          </p:nvSpPr>
          <p:spPr bwMode="auto">
            <a:xfrm flipV="1">
              <a:off x="1920" y="1728"/>
              <a:ext cx="0" cy="96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13"/>
            <p:cNvSpPr>
              <a:spLocks noChangeShapeType="1"/>
            </p:cNvSpPr>
            <p:nvPr/>
          </p:nvSpPr>
          <p:spPr bwMode="auto">
            <a:xfrm>
              <a:off x="1920" y="1728"/>
              <a:ext cx="96" cy="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" name="Text Box 14"/>
          <p:cNvSpPr txBox="1">
            <a:spLocks noChangeArrowheads="1"/>
          </p:cNvSpPr>
          <p:nvPr/>
        </p:nvSpPr>
        <p:spPr bwMode="auto">
          <a:xfrm>
            <a:off x="1295400" y="3505200"/>
            <a:ext cx="3706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Comic Sans MS" pitchFamily="66" charset="0"/>
              </a:rPr>
              <a:t>X</a:t>
            </a:r>
          </a:p>
        </p:txBody>
      </p:sp>
      <p:graphicFrame>
        <p:nvGraphicFramePr>
          <p:cNvPr id="38" name="Object 1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4206936"/>
              </p:ext>
            </p:extLst>
          </p:nvPr>
        </p:nvGraphicFramePr>
        <p:xfrm>
          <a:off x="4419600" y="3709988"/>
          <a:ext cx="1492250" cy="87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2" name="Equation" r:id="rId3" imgW="711000" imgH="419040" progId="">
                  <p:embed/>
                </p:oleObj>
              </mc:Choice>
              <mc:Fallback>
                <p:oleObj name="Equation" r:id="rId3" imgW="711000" imgH="419040" progId="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3709988"/>
                        <a:ext cx="1492250" cy="879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 Box 18"/>
          <p:cNvSpPr txBox="1">
            <a:spLocks noChangeArrowheads="1"/>
          </p:cNvSpPr>
          <p:nvPr/>
        </p:nvSpPr>
        <p:spPr bwMode="auto">
          <a:xfrm>
            <a:off x="4267200" y="1905000"/>
            <a:ext cx="328327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  <a:latin typeface="Comic Sans MS" pitchFamily="66" charset="0"/>
              </a:rPr>
              <a:t>7 is the Opposite</a:t>
            </a:r>
          </a:p>
          <a:p>
            <a:r>
              <a:rPr lang="en-US" sz="2800" b="1" dirty="0">
                <a:solidFill>
                  <a:srgbClr val="00B0F0"/>
                </a:solidFill>
                <a:latin typeface="Comic Sans MS" pitchFamily="66" charset="0"/>
              </a:rPr>
              <a:t>4 is the Adjacent</a:t>
            </a:r>
          </a:p>
        </p:txBody>
      </p:sp>
      <p:sp>
        <p:nvSpPr>
          <p:cNvPr id="40" name="Text Box 19"/>
          <p:cNvSpPr txBox="1">
            <a:spLocks noChangeArrowheads="1"/>
          </p:cNvSpPr>
          <p:nvPr/>
        </p:nvSpPr>
        <p:spPr bwMode="auto">
          <a:xfrm>
            <a:off x="4267200" y="2971800"/>
            <a:ext cx="286168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Comic Sans MS" pitchFamily="66" charset="0"/>
              </a:rPr>
              <a:t>O&amp;A is tangent</a:t>
            </a:r>
          </a:p>
        </p:txBody>
      </p:sp>
      <p:graphicFrame>
        <p:nvGraphicFramePr>
          <p:cNvPr id="4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423523"/>
              </p:ext>
            </p:extLst>
          </p:nvPr>
        </p:nvGraphicFramePr>
        <p:xfrm>
          <a:off x="4244975" y="4800600"/>
          <a:ext cx="219075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3" name="Equation" r:id="rId5" imgW="876240" imgH="177480" progId="">
                  <p:embed/>
                </p:oleObj>
              </mc:Choice>
              <mc:Fallback>
                <p:oleObj name="Equation" r:id="rId5" imgW="876240" imgH="17748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4975" y="4800600"/>
                        <a:ext cx="219075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416296"/>
              </p:ext>
            </p:extLst>
          </p:nvPr>
        </p:nvGraphicFramePr>
        <p:xfrm>
          <a:off x="4435475" y="5394325"/>
          <a:ext cx="19685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4" name="Equation" r:id="rId7" imgW="787320" imgH="241200" progId="">
                  <p:embed/>
                </p:oleObj>
              </mc:Choice>
              <mc:Fallback>
                <p:oleObj name="Equation" r:id="rId7" imgW="787320" imgH="2412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5475" y="5394325"/>
                        <a:ext cx="1968500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7190737"/>
              </p:ext>
            </p:extLst>
          </p:nvPr>
        </p:nvGraphicFramePr>
        <p:xfrm>
          <a:off x="4737100" y="6159500"/>
          <a:ext cx="136525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5" name="Equation" r:id="rId9" imgW="545760" imgH="177480" progId="">
                  <p:embed/>
                </p:oleObj>
              </mc:Choice>
              <mc:Fallback>
                <p:oleObj name="Equation" r:id="rId9" imgW="545760" imgH="17748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7100" y="6159500"/>
                        <a:ext cx="1365250" cy="4445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Rectangle 4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0" y="0"/>
            <a:ext cx="494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13	Inverse Trigonometry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11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6096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The pattern you should have identified in 2-1 and 2-2 is true for those triangles.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12954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Is it true for </a:t>
            </a:r>
            <a:r>
              <a:rPr lang="en-US" i="1" dirty="0" smtClean="0">
                <a:latin typeface="Comic Sans MS" pitchFamily="66" charset="0"/>
              </a:rPr>
              <a:t>any</a:t>
            </a:r>
            <a:r>
              <a:rPr lang="en-US" dirty="0" smtClean="0">
                <a:latin typeface="Comic Sans MS" pitchFamily="66" charset="0"/>
              </a:rPr>
              <a:t> similar triangle?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2667000" y="2438400"/>
            <a:ext cx="6238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2286000" y="4572000"/>
            <a:ext cx="6238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Comic Sans MS" pitchFamily="66" charset="0"/>
              </a:rPr>
              <a:t>11</a:t>
            </a: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 flipH="1">
            <a:off x="1600200" y="1371600"/>
            <a:ext cx="2133600" cy="3048000"/>
            <a:chOff x="1056" y="864"/>
            <a:chExt cx="960" cy="960"/>
          </a:xfrm>
        </p:grpSpPr>
        <p:grpSp>
          <p:nvGrpSpPr>
            <p:cNvPr id="22" name="Group 6"/>
            <p:cNvGrpSpPr>
              <a:grpSpLocks/>
            </p:cNvGrpSpPr>
            <p:nvPr/>
          </p:nvGrpSpPr>
          <p:grpSpPr bwMode="auto">
            <a:xfrm>
              <a:off x="1056" y="864"/>
              <a:ext cx="960" cy="960"/>
              <a:chOff x="1584" y="1296"/>
              <a:chExt cx="672" cy="960"/>
            </a:xfrm>
          </p:grpSpPr>
          <p:sp>
            <p:nvSpPr>
              <p:cNvPr id="32" name="Line 7"/>
              <p:cNvSpPr>
                <a:spLocks noChangeShapeType="1"/>
              </p:cNvSpPr>
              <p:nvPr/>
            </p:nvSpPr>
            <p:spPr bwMode="auto">
              <a:xfrm flipV="1">
                <a:off x="1584" y="1296"/>
                <a:ext cx="672" cy="96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Line 8"/>
              <p:cNvSpPr>
                <a:spLocks noChangeShapeType="1"/>
              </p:cNvSpPr>
              <p:nvPr/>
            </p:nvSpPr>
            <p:spPr bwMode="auto">
              <a:xfrm>
                <a:off x="2256" y="1296"/>
                <a:ext cx="0" cy="96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Line 9"/>
              <p:cNvSpPr>
                <a:spLocks noChangeShapeType="1"/>
              </p:cNvSpPr>
              <p:nvPr/>
            </p:nvSpPr>
            <p:spPr bwMode="auto">
              <a:xfrm flipH="1">
                <a:off x="1584" y="2256"/>
                <a:ext cx="672" cy="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Arc 10"/>
              <p:cNvSpPr>
                <a:spLocks/>
              </p:cNvSpPr>
              <p:nvPr/>
            </p:nvSpPr>
            <p:spPr bwMode="auto">
              <a:xfrm>
                <a:off x="1776" y="2016"/>
                <a:ext cx="96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9" name="Line 11"/>
            <p:cNvSpPr>
              <a:spLocks noChangeShapeType="1"/>
            </p:cNvSpPr>
            <p:nvPr/>
          </p:nvSpPr>
          <p:spPr bwMode="auto">
            <a:xfrm flipV="1">
              <a:off x="1920" y="1728"/>
              <a:ext cx="0" cy="96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12"/>
            <p:cNvSpPr>
              <a:spLocks noChangeShapeType="1"/>
            </p:cNvSpPr>
            <p:nvPr/>
          </p:nvSpPr>
          <p:spPr bwMode="auto">
            <a:xfrm>
              <a:off x="1920" y="1728"/>
              <a:ext cx="96" cy="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2438400" y="3810000"/>
            <a:ext cx="3706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Comic Sans MS" pitchFamily="66" charset="0"/>
              </a:rPr>
              <a:t>X</a:t>
            </a:r>
          </a:p>
        </p:txBody>
      </p:sp>
      <p:graphicFrame>
        <p:nvGraphicFramePr>
          <p:cNvPr id="37" name="Object 1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9920330"/>
              </p:ext>
            </p:extLst>
          </p:nvPr>
        </p:nvGraphicFramePr>
        <p:xfrm>
          <a:off x="5257800" y="3600450"/>
          <a:ext cx="1492250" cy="79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06" name="Equation" r:id="rId3" imgW="787320" imgH="419040" progId="">
                  <p:embed/>
                </p:oleObj>
              </mc:Choice>
              <mc:Fallback>
                <p:oleObj name="Equation" r:id="rId3" imgW="787320" imgH="419040" progId="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3600450"/>
                        <a:ext cx="1492250" cy="793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 Box 16"/>
          <p:cNvSpPr txBox="1">
            <a:spLocks noChangeArrowheads="1"/>
          </p:cNvSpPr>
          <p:nvPr/>
        </p:nvSpPr>
        <p:spPr bwMode="auto">
          <a:xfrm>
            <a:off x="5105400" y="1752600"/>
            <a:ext cx="391806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Comic Sans MS" pitchFamily="66" charset="0"/>
              </a:rPr>
              <a:t>22 is the Hypotenuse</a:t>
            </a:r>
          </a:p>
          <a:p>
            <a:r>
              <a:rPr lang="en-US" sz="2800" b="1">
                <a:solidFill>
                  <a:srgbClr val="00B0F0"/>
                </a:solidFill>
                <a:latin typeface="Comic Sans MS" pitchFamily="66" charset="0"/>
              </a:rPr>
              <a:t>11 is the Adjacent</a:t>
            </a:r>
          </a:p>
        </p:txBody>
      </p:sp>
      <p:sp>
        <p:nvSpPr>
          <p:cNvPr id="39" name="Text Box 17"/>
          <p:cNvSpPr txBox="1">
            <a:spLocks noChangeArrowheads="1"/>
          </p:cNvSpPr>
          <p:nvPr/>
        </p:nvSpPr>
        <p:spPr bwMode="auto">
          <a:xfrm>
            <a:off x="5105400" y="2819400"/>
            <a:ext cx="209384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Comic Sans MS" pitchFamily="66" charset="0"/>
              </a:rPr>
              <a:t>A&amp;H is cos</a:t>
            </a:r>
          </a:p>
        </p:txBody>
      </p:sp>
      <p:graphicFrame>
        <p:nvGraphicFramePr>
          <p:cNvPr id="40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3257635"/>
              </p:ext>
            </p:extLst>
          </p:nvPr>
        </p:nvGraphicFramePr>
        <p:xfrm>
          <a:off x="5162550" y="4648200"/>
          <a:ext cx="20320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07" name="Equation" r:id="rId5" imgW="812520" imgH="177480" progId="">
                  <p:embed/>
                </p:oleObj>
              </mc:Choice>
              <mc:Fallback>
                <p:oleObj name="Equation" r:id="rId5" imgW="812520" imgH="17748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2550" y="4648200"/>
                        <a:ext cx="20320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4192063"/>
              </p:ext>
            </p:extLst>
          </p:nvPr>
        </p:nvGraphicFramePr>
        <p:xfrm>
          <a:off x="5353050" y="5241925"/>
          <a:ext cx="180975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08" name="Equation" r:id="rId7" imgW="723600" imgH="241200" progId="">
                  <p:embed/>
                </p:oleObj>
              </mc:Choice>
              <mc:Fallback>
                <p:oleObj name="Equation" r:id="rId7" imgW="723600" imgH="2412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3050" y="5241925"/>
                        <a:ext cx="1809750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0603807"/>
              </p:ext>
            </p:extLst>
          </p:nvPr>
        </p:nvGraphicFramePr>
        <p:xfrm>
          <a:off x="5972175" y="6007100"/>
          <a:ext cx="5715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09" name="Equation" r:id="rId9" imgW="228600" imgH="177480" progId="">
                  <p:embed/>
                </p:oleObj>
              </mc:Choice>
              <mc:Fallback>
                <p:oleObj name="Equation" r:id="rId9" imgW="228600" imgH="17748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2175" y="6007100"/>
                        <a:ext cx="571500" cy="4445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 Box 22"/>
          <p:cNvSpPr txBox="1">
            <a:spLocks noChangeArrowheads="1"/>
          </p:cNvSpPr>
          <p:nvPr/>
        </p:nvSpPr>
        <p:spPr bwMode="auto">
          <a:xfrm>
            <a:off x="5105400" y="914400"/>
            <a:ext cx="14734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  <a:latin typeface="Comic Sans MS" pitchFamily="66" charset="0"/>
              </a:rPr>
              <a:t>Find X:</a:t>
            </a:r>
          </a:p>
        </p:txBody>
      </p:sp>
      <p:sp>
        <p:nvSpPr>
          <p:cNvPr id="44" name="Rectangle 4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0" y="0"/>
            <a:ext cx="494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13	Inverse Trigonometry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11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3" grpId="0"/>
    </p:bld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3124200" y="3048000"/>
            <a:ext cx="6238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1600200" y="3505200"/>
            <a:ext cx="6238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Comic Sans MS" pitchFamily="66" charset="0"/>
              </a:rPr>
              <a:t>51</a:t>
            </a: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 flipV="1">
            <a:off x="1143000" y="2057400"/>
            <a:ext cx="1981200" cy="2743200"/>
            <a:chOff x="1056" y="864"/>
            <a:chExt cx="960" cy="960"/>
          </a:xfrm>
        </p:grpSpPr>
        <p:grpSp>
          <p:nvGrpSpPr>
            <p:cNvPr id="22" name="Group 5"/>
            <p:cNvGrpSpPr>
              <a:grpSpLocks/>
            </p:cNvGrpSpPr>
            <p:nvPr/>
          </p:nvGrpSpPr>
          <p:grpSpPr bwMode="auto">
            <a:xfrm>
              <a:off x="1056" y="864"/>
              <a:ext cx="960" cy="960"/>
              <a:chOff x="1584" y="1296"/>
              <a:chExt cx="672" cy="960"/>
            </a:xfrm>
          </p:grpSpPr>
          <p:sp>
            <p:nvSpPr>
              <p:cNvPr id="32" name="Line 6"/>
              <p:cNvSpPr>
                <a:spLocks noChangeShapeType="1"/>
              </p:cNvSpPr>
              <p:nvPr/>
            </p:nvSpPr>
            <p:spPr bwMode="auto">
              <a:xfrm flipV="1">
                <a:off x="1584" y="1296"/>
                <a:ext cx="672" cy="96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Line 7"/>
              <p:cNvSpPr>
                <a:spLocks noChangeShapeType="1"/>
              </p:cNvSpPr>
              <p:nvPr/>
            </p:nvSpPr>
            <p:spPr bwMode="auto">
              <a:xfrm>
                <a:off x="2256" y="1296"/>
                <a:ext cx="0" cy="96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Line 8"/>
              <p:cNvSpPr>
                <a:spLocks noChangeShapeType="1"/>
              </p:cNvSpPr>
              <p:nvPr/>
            </p:nvSpPr>
            <p:spPr bwMode="auto">
              <a:xfrm flipH="1">
                <a:off x="1584" y="2256"/>
                <a:ext cx="672" cy="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Arc 9"/>
              <p:cNvSpPr>
                <a:spLocks/>
              </p:cNvSpPr>
              <p:nvPr/>
            </p:nvSpPr>
            <p:spPr bwMode="auto">
              <a:xfrm>
                <a:off x="1776" y="2016"/>
                <a:ext cx="96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9" name="Line 10"/>
            <p:cNvSpPr>
              <a:spLocks noChangeShapeType="1"/>
            </p:cNvSpPr>
            <p:nvPr/>
          </p:nvSpPr>
          <p:spPr bwMode="auto">
            <a:xfrm flipV="1">
              <a:off x="1920" y="1728"/>
              <a:ext cx="0" cy="96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11"/>
            <p:cNvSpPr>
              <a:spLocks noChangeShapeType="1"/>
            </p:cNvSpPr>
            <p:nvPr/>
          </p:nvSpPr>
          <p:spPr bwMode="auto">
            <a:xfrm>
              <a:off x="1920" y="1728"/>
              <a:ext cx="96" cy="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1905000" y="2362200"/>
            <a:ext cx="3706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Comic Sans MS" pitchFamily="66" charset="0"/>
              </a:rPr>
              <a:t>X</a:t>
            </a:r>
          </a:p>
        </p:txBody>
      </p:sp>
      <p:graphicFrame>
        <p:nvGraphicFramePr>
          <p:cNvPr id="37" name="Object 1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2810533"/>
              </p:ext>
            </p:extLst>
          </p:nvPr>
        </p:nvGraphicFramePr>
        <p:xfrm>
          <a:off x="5513388" y="3317875"/>
          <a:ext cx="1436687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30" name="Equation" r:id="rId3" imgW="761760" imgH="419040" progId="">
                  <p:embed/>
                </p:oleObj>
              </mc:Choice>
              <mc:Fallback>
                <p:oleObj name="Equation" r:id="rId3" imgW="761760" imgH="419040" progId="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3388" y="3317875"/>
                        <a:ext cx="1436687" cy="79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 Box 15"/>
          <p:cNvSpPr txBox="1">
            <a:spLocks noChangeArrowheads="1"/>
          </p:cNvSpPr>
          <p:nvPr/>
        </p:nvSpPr>
        <p:spPr bwMode="auto">
          <a:xfrm>
            <a:off x="5334000" y="1600200"/>
            <a:ext cx="391806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Comic Sans MS" pitchFamily="66" charset="0"/>
              </a:rPr>
              <a:t>32 is the Opposite</a:t>
            </a:r>
          </a:p>
          <a:p>
            <a:r>
              <a:rPr lang="en-US" sz="2800" b="1">
                <a:solidFill>
                  <a:srgbClr val="00B0F0"/>
                </a:solidFill>
                <a:latin typeface="Comic Sans MS" pitchFamily="66" charset="0"/>
              </a:rPr>
              <a:t>51 is the Hypotenuse</a:t>
            </a:r>
          </a:p>
        </p:txBody>
      </p:sp>
      <p:sp>
        <p:nvSpPr>
          <p:cNvPr id="39" name="Text Box 16"/>
          <p:cNvSpPr txBox="1">
            <a:spLocks noChangeArrowheads="1"/>
          </p:cNvSpPr>
          <p:nvPr/>
        </p:nvSpPr>
        <p:spPr bwMode="auto">
          <a:xfrm>
            <a:off x="5410200" y="2667000"/>
            <a:ext cx="20329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F0"/>
                </a:solidFill>
                <a:latin typeface="Comic Sans MS" pitchFamily="66" charset="0"/>
              </a:rPr>
              <a:t>O&amp;H is sin</a:t>
            </a:r>
          </a:p>
        </p:txBody>
      </p:sp>
      <p:graphicFrame>
        <p:nvGraphicFramePr>
          <p:cNvPr id="40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8675588"/>
              </p:ext>
            </p:extLst>
          </p:nvPr>
        </p:nvGraphicFramePr>
        <p:xfrm>
          <a:off x="4933950" y="4251325"/>
          <a:ext cx="26670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31" name="Equation" r:id="rId5" imgW="1066680" imgH="190440" progId="">
                  <p:embed/>
                </p:oleObj>
              </mc:Choice>
              <mc:Fallback>
                <p:oleObj name="Equation" r:id="rId5" imgW="1066680" imgH="19044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3950" y="4251325"/>
                        <a:ext cx="266700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0590855"/>
              </p:ext>
            </p:extLst>
          </p:nvPr>
        </p:nvGraphicFramePr>
        <p:xfrm>
          <a:off x="5089525" y="4860925"/>
          <a:ext cx="24130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32" name="Equation" r:id="rId7" imgW="965160" imgH="241200" progId="">
                  <p:embed/>
                </p:oleObj>
              </mc:Choice>
              <mc:Fallback>
                <p:oleObj name="Equation" r:id="rId7" imgW="965160" imgH="2412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9525" y="4860925"/>
                        <a:ext cx="2413000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>
                                <a:alpha val="38823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8045867"/>
              </p:ext>
            </p:extLst>
          </p:nvPr>
        </p:nvGraphicFramePr>
        <p:xfrm>
          <a:off x="5829300" y="5791200"/>
          <a:ext cx="8890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33" name="Equation" r:id="rId9" imgW="355320" imgH="177480" progId="">
                  <p:embed/>
                </p:oleObj>
              </mc:Choice>
              <mc:Fallback>
                <p:oleObj name="Equation" r:id="rId9" imgW="355320" imgH="17748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29300" y="5791200"/>
                        <a:ext cx="889000" cy="4445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5410200" y="838200"/>
            <a:ext cx="14734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  <a:latin typeface="Comic Sans MS" pitchFamily="66" charset="0"/>
              </a:rPr>
              <a:t>Find X:</a:t>
            </a:r>
          </a:p>
        </p:txBody>
      </p:sp>
      <p:sp>
        <p:nvSpPr>
          <p:cNvPr id="45" name="Rectangle 44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0" y="0"/>
            <a:ext cx="494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13	Inverse Trigonometry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11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3" grpId="0"/>
    </p:bld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94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13	Inverse Trigonometry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90800" y="3048000"/>
            <a:ext cx="3200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Comic Sans MS" pitchFamily="66" charset="0"/>
              </a:rPr>
              <a:t>Do 13-1 to 13-9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6096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The pattern you should have identified in 2-1 and 2-2 is true for those triangles.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12954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Is it true for </a:t>
            </a:r>
            <a:r>
              <a:rPr lang="en-US" i="1" dirty="0" smtClean="0">
                <a:latin typeface="Comic Sans MS" pitchFamily="66" charset="0"/>
              </a:rPr>
              <a:t>any</a:t>
            </a:r>
            <a:r>
              <a:rPr lang="en-US" dirty="0" smtClean="0">
                <a:latin typeface="Comic Sans MS" pitchFamily="66" charset="0"/>
              </a:rPr>
              <a:t> similar triangle?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19812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We are going to find out by creating another, larger similar triangle.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43000"/>
            <a:ext cx="7924800" cy="54606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457200"/>
            <a:ext cx="56388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Step 1: 	on page 2, Use a ruler to draw segment AB.</a:t>
            </a:r>
          </a:p>
          <a:p>
            <a:r>
              <a:rPr lang="en-US" sz="1600" dirty="0">
                <a:latin typeface="Comic Sans MS" pitchFamily="66" charset="0"/>
              </a:rPr>
              <a:t>	</a:t>
            </a:r>
            <a:r>
              <a:rPr lang="en-US" sz="1600" dirty="0" smtClean="0">
                <a:latin typeface="Comic Sans MS" pitchFamily="66" charset="0"/>
              </a:rPr>
              <a:t>Make it as long as you like.</a:t>
            </a:r>
          </a:p>
          <a:p>
            <a:r>
              <a:rPr lang="en-US" sz="1600" dirty="0">
                <a:latin typeface="Comic Sans MS" pitchFamily="66" charset="0"/>
              </a:rPr>
              <a:t>	W</a:t>
            </a:r>
            <a:r>
              <a:rPr lang="en-US" sz="1600" dirty="0" smtClean="0">
                <a:latin typeface="Comic Sans MS" pitchFamily="66" charset="0"/>
              </a:rPr>
              <a:t>rite the measurement beneath the segment</a:t>
            </a:r>
            <a:endParaRPr lang="en-US" sz="1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43000"/>
            <a:ext cx="7848600" cy="55200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38600" y="61722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15cm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43000"/>
            <a:ext cx="7848600" cy="55200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457200"/>
            <a:ext cx="3886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Step 2:  Create a 35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 at point A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38600" y="61722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15cm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7924800" cy="53971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457200"/>
            <a:ext cx="3886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Step 2:  Create a 35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 at point A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3962400"/>
            <a:ext cx="4648200" cy="338554"/>
          </a:xfrm>
          <a:prstGeom prst="rect">
            <a:avLst/>
          </a:prstGeom>
          <a:solidFill>
            <a:srgbClr val="FF99FF"/>
          </a:solidFill>
          <a:ln w="254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Line up the hole on the protractor with point A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524000" y="4267200"/>
            <a:ext cx="609600" cy="1752600"/>
          </a:xfrm>
          <a:prstGeom prst="straightConnector1">
            <a:avLst/>
          </a:prstGeom>
          <a:ln w="76200">
            <a:solidFill>
              <a:srgbClr val="FF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886200" y="5257800"/>
            <a:ext cx="4648200" cy="338554"/>
          </a:xfrm>
          <a:prstGeom prst="rect">
            <a:avLst/>
          </a:prstGeom>
          <a:solidFill>
            <a:srgbClr val="FF99FF"/>
          </a:solidFill>
          <a:ln w="254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Make sure segment AB passes through 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.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5105400" y="5562600"/>
            <a:ext cx="533400" cy="609600"/>
          </a:xfrm>
          <a:prstGeom prst="straightConnector1">
            <a:avLst/>
          </a:prstGeom>
          <a:ln w="76200">
            <a:solidFill>
              <a:srgbClr val="FF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7924800" cy="53971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457200"/>
            <a:ext cx="3886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Step 2:  Create a 35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 at point A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14800" y="3200400"/>
            <a:ext cx="2590800" cy="584775"/>
          </a:xfrm>
          <a:prstGeom prst="rect">
            <a:avLst/>
          </a:prstGeom>
          <a:solidFill>
            <a:srgbClr val="FF99FF"/>
          </a:solidFill>
          <a:ln w="254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Locate 35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, and put a mark on your paper there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4648200" y="3733800"/>
            <a:ext cx="838200" cy="609600"/>
          </a:xfrm>
          <a:prstGeom prst="straightConnector1">
            <a:avLst/>
          </a:prstGeom>
          <a:ln w="76200">
            <a:solidFill>
              <a:srgbClr val="FF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605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Trigonometry:  	Part 1	 Similarity Review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609600"/>
            <a:ext cx="6564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Last semester, we spent a lot of time with </a:t>
            </a:r>
            <a:r>
              <a:rPr lang="en-US" b="1" u="sng" dirty="0" smtClean="0">
                <a:latin typeface="Comic Sans MS" pitchFamily="66" charset="0"/>
              </a:rPr>
              <a:t>similar shapes</a:t>
            </a:r>
            <a:r>
              <a:rPr lang="en-US" dirty="0" smtClean="0">
                <a:latin typeface="Comic Sans MS" pitchFamily="66" charset="0"/>
              </a:rPr>
              <a:t>.  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4338" name="Picture 2" descr="https://encrypted-tbn3.gstatic.com/images?q=tbn:ANd9GcT_mOTLYuJAt_ZR0On1Ecd_NMraxdgY99lT-QnMvQUWItz2eZWNH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3733800"/>
            <a:ext cx="4610100" cy="235267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52401" y="12954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We use the word </a:t>
            </a:r>
            <a:r>
              <a:rPr lang="en-US" b="1" u="sng" dirty="0" smtClean="0">
                <a:latin typeface="Comic Sans MS" pitchFamily="66" charset="0"/>
              </a:rPr>
              <a:t>similar</a:t>
            </a:r>
            <a:r>
              <a:rPr lang="en-US" dirty="0" smtClean="0">
                <a:latin typeface="Comic Sans MS" pitchFamily="66" charset="0"/>
              </a:rPr>
              <a:t> to describe two figures that are the same shape, but different sizes.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2286000"/>
            <a:ext cx="876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Two triangles are </a:t>
            </a:r>
            <a:r>
              <a:rPr lang="en-US" b="1" u="sng" dirty="0" smtClean="0">
                <a:latin typeface="Comic Sans MS" pitchFamily="66" charset="0"/>
              </a:rPr>
              <a:t>similar</a:t>
            </a:r>
            <a:r>
              <a:rPr lang="en-US" dirty="0" smtClean="0">
                <a:latin typeface="Comic Sans MS" pitchFamily="66" charset="0"/>
              </a:rPr>
              <a:t> if the corresponding angles have the same measures.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7924800" cy="53971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457200"/>
            <a:ext cx="3886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Step 2:  Create a 35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 at point A</a:t>
            </a:r>
            <a:endParaRPr lang="en-US" sz="1600" dirty="0">
              <a:latin typeface="Comic Sans MS" pitchFamily="66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43000"/>
            <a:ext cx="7924800" cy="5648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 rot="19608879">
            <a:off x="3729264" y="3134462"/>
            <a:ext cx="2590800" cy="584775"/>
          </a:xfrm>
          <a:prstGeom prst="rect">
            <a:avLst/>
          </a:prstGeom>
          <a:solidFill>
            <a:srgbClr val="FF99FF"/>
          </a:solidFill>
          <a:ln w="254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Draw a ray from point a through that point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057400" y="2057400"/>
            <a:ext cx="5943600" cy="4038600"/>
          </a:xfrm>
          <a:prstGeom prst="straightConnector1">
            <a:avLst/>
          </a:prstGeom>
          <a:ln w="2540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362200" y="5791200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35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43000"/>
            <a:ext cx="7924800" cy="56486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0" y="2743200"/>
            <a:ext cx="3886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Step 3:  Create a 90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 at point B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057400" y="2057400"/>
            <a:ext cx="5943600" cy="4038600"/>
          </a:xfrm>
          <a:prstGeom prst="straightConnector1">
            <a:avLst/>
          </a:prstGeom>
          <a:ln w="2540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362200" y="5791200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35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7924800" cy="54736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533400"/>
            <a:ext cx="3886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Step 3:  Create a 90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 at point B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71600" y="6519446"/>
            <a:ext cx="4648200" cy="338554"/>
          </a:xfrm>
          <a:prstGeom prst="rect">
            <a:avLst/>
          </a:prstGeom>
          <a:solidFill>
            <a:srgbClr val="FF99FF"/>
          </a:solidFill>
          <a:ln w="254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Line up the hole on the protractor with point B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334000" y="6248400"/>
            <a:ext cx="1600200" cy="304800"/>
          </a:xfrm>
          <a:prstGeom prst="straightConnector1">
            <a:avLst/>
          </a:prstGeom>
          <a:ln w="76200">
            <a:solidFill>
              <a:srgbClr val="FF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8600" y="5181600"/>
            <a:ext cx="4648200" cy="338554"/>
          </a:xfrm>
          <a:prstGeom prst="rect">
            <a:avLst/>
          </a:prstGeom>
          <a:solidFill>
            <a:srgbClr val="FF99FF"/>
          </a:solidFill>
          <a:ln w="254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Make sure segment AB passes through 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.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733800" y="5486400"/>
            <a:ext cx="381000" cy="609600"/>
          </a:xfrm>
          <a:prstGeom prst="straightConnector1">
            <a:avLst/>
          </a:prstGeom>
          <a:ln w="76200">
            <a:solidFill>
              <a:srgbClr val="FF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362200" y="5867400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35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7924800" cy="54736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533400"/>
            <a:ext cx="3886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Step 3:  Create a 90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 at point B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57800" y="2133600"/>
            <a:ext cx="1905000" cy="338554"/>
          </a:xfrm>
          <a:prstGeom prst="rect">
            <a:avLst/>
          </a:prstGeom>
          <a:solidFill>
            <a:srgbClr val="FF99FF"/>
          </a:solidFill>
          <a:ln w="254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Put a mark at 90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.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934200" y="2438400"/>
            <a:ext cx="152400" cy="685800"/>
          </a:xfrm>
          <a:prstGeom prst="straightConnector1">
            <a:avLst/>
          </a:prstGeom>
          <a:ln w="76200">
            <a:solidFill>
              <a:srgbClr val="FF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362200" y="5867400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35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19200"/>
            <a:ext cx="7848600" cy="56150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533400"/>
            <a:ext cx="3886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Step 3:  Create a 90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 at point B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57400" y="1905000"/>
            <a:ext cx="3733800" cy="338554"/>
          </a:xfrm>
          <a:prstGeom prst="rect">
            <a:avLst/>
          </a:prstGeom>
          <a:solidFill>
            <a:srgbClr val="FF99FF"/>
          </a:solidFill>
          <a:ln w="254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Name the point where they touch C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562600" y="2209800"/>
            <a:ext cx="1295400" cy="457200"/>
          </a:xfrm>
          <a:prstGeom prst="straightConnector1">
            <a:avLst/>
          </a:prstGeom>
          <a:ln w="76200">
            <a:solidFill>
              <a:srgbClr val="FF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62200" y="5879068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35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77000" y="5867400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90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19200"/>
            <a:ext cx="7848600" cy="56150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6781800" y="1981200"/>
            <a:ext cx="457200" cy="76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086600" y="2362200"/>
            <a:ext cx="457200" cy="76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2040148" y="2743200"/>
            <a:ext cx="5046452" cy="348794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7044904" y="2743200"/>
            <a:ext cx="0" cy="3429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934200" y="228600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81000" y="1752600"/>
            <a:ext cx="49530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You have now created another 35-55-90 triangle that is similar to the two triangle  on page 1   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14400" y="2590800"/>
            <a:ext cx="32766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Measure the sides, fill out the table and answer 3-1 and 3-2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62200" y="5879068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35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77000" y="5867400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90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53200" y="3048000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55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4	O, A, H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6096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As we get to more complicated problems,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2400" y="12192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We will need to be able to describe the sides in a more clear way.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52400" y="19812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Instead of describing the sides with words like: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133600" y="3886200"/>
            <a:ext cx="3962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We will use the letters O, A and H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600200" y="27432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bottom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200400" y="25908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  <a:latin typeface="Comic Sans MS" pitchFamily="66" charset="0"/>
              </a:rPr>
              <a:t>side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553200" y="2743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l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ong leg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953000" y="28956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Comic Sans MS" pitchFamily="66" charset="0"/>
              </a:rPr>
              <a:t>short leg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52400" y="51816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Because </a:t>
            </a:r>
            <a:r>
              <a:rPr lang="en-US" dirty="0" smtClean="0">
                <a:latin typeface="Comic Sans MS" pitchFamily="66" charset="0"/>
              </a:rPr>
              <a:t>which </a:t>
            </a:r>
            <a:r>
              <a:rPr lang="en-US" u="sng" dirty="0" smtClean="0">
                <a:latin typeface="Comic Sans MS" pitchFamily="66" charset="0"/>
              </a:rPr>
              <a:t>side is </a:t>
            </a:r>
            <a:r>
              <a:rPr lang="en-US" u="sng" dirty="0" smtClean="0">
                <a:latin typeface="Comic Sans MS" pitchFamily="66" charset="0"/>
              </a:rPr>
              <a:t>longer</a:t>
            </a:r>
            <a:r>
              <a:rPr lang="en-US" dirty="0" smtClean="0">
                <a:latin typeface="Comic Sans MS" pitchFamily="66" charset="0"/>
              </a:rPr>
              <a:t>, </a:t>
            </a:r>
            <a:r>
              <a:rPr lang="en-US" dirty="0" smtClean="0">
                <a:latin typeface="Comic Sans MS" pitchFamily="66" charset="0"/>
              </a:rPr>
              <a:t>or </a:t>
            </a:r>
            <a:r>
              <a:rPr lang="en-US" u="sng" dirty="0" smtClean="0">
                <a:latin typeface="Comic Sans MS" pitchFamily="66" charset="0"/>
              </a:rPr>
              <a:t>on the </a:t>
            </a:r>
            <a:r>
              <a:rPr lang="en-US" u="sng" dirty="0" smtClean="0">
                <a:latin typeface="Comic Sans MS" pitchFamily="66" charset="0"/>
              </a:rPr>
              <a:t>bottom </a:t>
            </a:r>
            <a:r>
              <a:rPr lang="en-US" dirty="0" smtClean="0">
                <a:latin typeface="Comic Sans MS" pitchFamily="66" charset="0"/>
              </a:rPr>
              <a:t> will </a:t>
            </a:r>
            <a:r>
              <a:rPr lang="en-US" dirty="0" smtClean="0">
                <a:latin typeface="Comic Sans MS" pitchFamily="66" charset="0"/>
              </a:rPr>
              <a:t>change in every </a:t>
            </a:r>
            <a:r>
              <a:rPr lang="en-US" dirty="0" smtClean="0">
                <a:latin typeface="Comic Sans MS" pitchFamily="66" charset="0"/>
              </a:rPr>
              <a:t>problem </a:t>
            </a:r>
            <a:endParaRPr lang="en-US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4	O, A, H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447800"/>
            <a:ext cx="3762206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88625" y="1447800"/>
            <a:ext cx="37553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4724400"/>
            <a:ext cx="6226628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152400" y="381000"/>
            <a:ext cx="883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O is the opposite side</a:t>
            </a:r>
          </a:p>
          <a:p>
            <a:r>
              <a:rPr lang="en-US" dirty="0" smtClean="0">
                <a:latin typeface="Comic Sans MS" pitchFamily="66" charset="0"/>
              </a:rPr>
              <a:t>A is the adjacent side</a:t>
            </a:r>
          </a:p>
          <a:p>
            <a:r>
              <a:rPr lang="en-US" dirty="0" smtClean="0">
                <a:latin typeface="Comic Sans MS" pitchFamily="66" charset="0"/>
              </a:rPr>
              <a:t>H is the hypotenuse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038600" y="533400"/>
            <a:ext cx="32766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omic Sans MS" pitchFamily="66" charset="0"/>
              </a:rPr>
              <a:t>a</a:t>
            </a:r>
            <a:r>
              <a:rPr lang="en-US" sz="1600" dirty="0" smtClean="0">
                <a:latin typeface="Comic Sans MS" pitchFamily="66" charset="0"/>
              </a:rPr>
              <a:t>nd they are based on which angle we are looking at</a:t>
            </a:r>
            <a:endParaRPr lang="en-US" sz="1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 rot="16200000">
            <a:off x="4495800" y="1828800"/>
            <a:ext cx="5029200" cy="3200400"/>
            <a:chOff x="960" y="1488"/>
            <a:chExt cx="3168" cy="2016"/>
          </a:xfrm>
        </p:grpSpPr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960" y="1488"/>
              <a:ext cx="0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960" y="3504"/>
              <a:ext cx="3168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960" y="1488"/>
              <a:ext cx="3168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2" name="Group 14"/>
          <p:cNvGrpSpPr>
            <a:grpSpLocks/>
          </p:cNvGrpSpPr>
          <p:nvPr/>
        </p:nvGrpSpPr>
        <p:grpSpPr bwMode="auto">
          <a:xfrm rot="16200000">
            <a:off x="8115300" y="5448300"/>
            <a:ext cx="533400" cy="457200"/>
            <a:chOff x="5088" y="2784"/>
            <a:chExt cx="336" cy="28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5088" y="2784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5424" y="2784"/>
              <a:ext cx="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228600" y="609600"/>
            <a:ext cx="3889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First, start with a triangle.</a:t>
            </a:r>
          </a:p>
        </p:txBody>
      </p: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1158875" y="1027112"/>
            <a:ext cx="2705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A </a:t>
            </a:r>
            <a:r>
              <a:rPr lang="en-US" sz="2400" b="1" u="sng">
                <a:solidFill>
                  <a:srgbClr val="FF0000"/>
                </a:solidFill>
              </a:rPr>
              <a:t>RIGHT</a:t>
            </a:r>
            <a:r>
              <a:rPr lang="en-US" sz="2400" b="1">
                <a:solidFill>
                  <a:schemeClr val="bg1"/>
                </a:solidFill>
              </a:rPr>
              <a:t> triangle.</a:t>
            </a:r>
          </a:p>
        </p:txBody>
      </p:sp>
      <p:sp>
        <p:nvSpPr>
          <p:cNvPr id="37" name="Text Box 15"/>
          <p:cNvSpPr txBox="1">
            <a:spLocks noChangeArrowheads="1"/>
          </p:cNvSpPr>
          <p:nvPr/>
        </p:nvSpPr>
        <p:spPr bwMode="auto">
          <a:xfrm>
            <a:off x="2133600" y="2438400"/>
            <a:ext cx="2943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Next, pick an angle</a:t>
            </a:r>
          </a:p>
        </p:txBody>
      </p:sp>
      <p:sp>
        <p:nvSpPr>
          <p:cNvPr id="38" name="Text Box 16"/>
          <p:cNvSpPr txBox="1">
            <a:spLocks noChangeArrowheads="1"/>
          </p:cNvSpPr>
          <p:nvPr/>
        </p:nvSpPr>
        <p:spPr bwMode="auto">
          <a:xfrm>
            <a:off x="3124200" y="289560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(not the right angle)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  <p:sp>
        <p:nvSpPr>
          <p:cNvPr id="40" name="Rectangle 39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4	O, A, H	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 rot="16200000">
            <a:off x="4495800" y="1828800"/>
            <a:ext cx="5029200" cy="3200400"/>
            <a:chOff x="960" y="1488"/>
            <a:chExt cx="3168" cy="2016"/>
          </a:xfrm>
        </p:grpSpPr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960" y="1488"/>
              <a:ext cx="0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960" y="3504"/>
              <a:ext cx="3168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960" y="1488"/>
              <a:ext cx="3168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 rot="16200000">
            <a:off x="8115300" y="5448300"/>
            <a:ext cx="533400" cy="457200"/>
            <a:chOff x="5088" y="2784"/>
            <a:chExt cx="336" cy="28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5088" y="2784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5424" y="2784"/>
              <a:ext cx="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" name="Arc 10"/>
          <p:cNvSpPr>
            <a:spLocks/>
          </p:cNvSpPr>
          <p:nvPr/>
        </p:nvSpPr>
        <p:spPr bwMode="auto">
          <a:xfrm rot="6894709" flipH="1">
            <a:off x="6019800" y="5029200"/>
            <a:ext cx="5334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228600" y="609600"/>
            <a:ext cx="3889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First, start with a triangle.</a:t>
            </a:r>
          </a:p>
        </p:txBody>
      </p: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1158875" y="1027112"/>
            <a:ext cx="2705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A </a:t>
            </a:r>
            <a:r>
              <a:rPr lang="en-US" sz="2400" b="1" u="sng">
                <a:solidFill>
                  <a:srgbClr val="FF0000"/>
                </a:solidFill>
              </a:rPr>
              <a:t>RIGHT</a:t>
            </a:r>
            <a:r>
              <a:rPr lang="en-US" sz="2400" b="1">
                <a:solidFill>
                  <a:schemeClr val="bg1"/>
                </a:solidFill>
              </a:rPr>
              <a:t> triangle.</a:t>
            </a:r>
          </a:p>
        </p:txBody>
      </p:sp>
      <p:sp>
        <p:nvSpPr>
          <p:cNvPr id="37" name="Text Box 15"/>
          <p:cNvSpPr txBox="1">
            <a:spLocks noChangeArrowheads="1"/>
          </p:cNvSpPr>
          <p:nvPr/>
        </p:nvSpPr>
        <p:spPr bwMode="auto">
          <a:xfrm>
            <a:off x="2133600" y="2438400"/>
            <a:ext cx="2943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Next, pick an angle</a:t>
            </a:r>
          </a:p>
        </p:txBody>
      </p:sp>
      <p:sp>
        <p:nvSpPr>
          <p:cNvPr id="38" name="Text Box 16"/>
          <p:cNvSpPr txBox="1">
            <a:spLocks noChangeArrowheads="1"/>
          </p:cNvSpPr>
          <p:nvPr/>
        </p:nvSpPr>
        <p:spPr bwMode="auto">
          <a:xfrm>
            <a:off x="3124200" y="289560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(not the right angle)</a:t>
            </a:r>
          </a:p>
        </p:txBody>
      </p:sp>
      <p:sp>
        <p:nvSpPr>
          <p:cNvPr id="40" name="Rectangle 39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4	O, A, H	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605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Trigonometry:  	Part 1	 Similarity Review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4572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This is an example of a problem where we used the similarity to find missing measurements.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8" name="Picture 3" descr="C:\Users\Bolan\Desktop\junk\Similarity\Reventon_Fro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362200"/>
            <a:ext cx="3433906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4" descr="C:\Users\Bolan\Desktop\junk\Similarity\remote-control-lamborghini-reventon-car-rc-1-24-black~693073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2362199"/>
            <a:ext cx="3124200" cy="2299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685800" y="14478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real car is 48 inches high and 176 inches long.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14478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toy car is 3 inches high.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18288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long is it?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752600" y="5715000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Real Car</a:t>
            </a:r>
          </a:p>
          <a:p>
            <a:endParaRPr lang="en-US" dirty="0" smtClean="0"/>
          </a:p>
          <a:p>
            <a:r>
              <a:rPr lang="en-US" dirty="0" smtClean="0"/>
              <a:t>Toy Car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00400" y="52578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Height	     Length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276600" y="5638800"/>
            <a:ext cx="83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48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0" y="5638800"/>
            <a:ext cx="83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176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00400" y="6172200"/>
            <a:ext cx="83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  3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0" y="6172200"/>
            <a:ext cx="83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  X</a:t>
            </a:r>
            <a:endParaRPr lang="en-US" sz="3000" dirty="0">
              <a:solidFill>
                <a:srgbClr val="FF000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3276600" y="6172200"/>
            <a:ext cx="4572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724400" y="6172200"/>
            <a:ext cx="4572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114800" y="6096000"/>
            <a:ext cx="304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114800" y="6248400"/>
            <a:ext cx="304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Object 2"/>
          <p:cNvGraphicFramePr>
            <a:graphicFrameLocks noChangeAspect="1"/>
          </p:cNvGraphicFramePr>
          <p:nvPr/>
        </p:nvGraphicFramePr>
        <p:xfrm>
          <a:off x="6019800" y="5715000"/>
          <a:ext cx="1531938" cy="4207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2" name="Equation" r:id="rId6" imgW="647419" imgH="177723" progId="Equation.3">
                  <p:embed/>
                </p:oleObj>
              </mc:Choice>
              <mc:Fallback>
                <p:oleObj name="Equation" r:id="rId6" imgW="647419" imgH="177723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5715000"/>
                        <a:ext cx="1531938" cy="4207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"/>
          <p:cNvGraphicFramePr>
            <a:graphicFrameLocks noChangeAspect="1"/>
          </p:cNvGraphicFramePr>
          <p:nvPr/>
        </p:nvGraphicFramePr>
        <p:xfrm>
          <a:off x="6400800" y="6172200"/>
          <a:ext cx="960438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3" name="Equation" r:id="rId8" imgW="405872" imgH="177569" progId="Equation.3">
                  <p:embed/>
                </p:oleObj>
              </mc:Choice>
              <mc:Fallback>
                <p:oleObj name="Equation" r:id="rId8" imgW="405872" imgH="177569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6172200"/>
                        <a:ext cx="960438" cy="420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5029200" y="47244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11 inches long.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 rot="16200000">
            <a:off x="4495800" y="1828800"/>
            <a:ext cx="5029200" cy="3200400"/>
            <a:chOff x="960" y="1488"/>
            <a:chExt cx="3168" cy="2016"/>
          </a:xfrm>
        </p:grpSpPr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960" y="1488"/>
              <a:ext cx="0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960" y="3504"/>
              <a:ext cx="3168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960" y="1488"/>
              <a:ext cx="3168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2" name="Group 14"/>
          <p:cNvGrpSpPr>
            <a:grpSpLocks/>
          </p:cNvGrpSpPr>
          <p:nvPr/>
        </p:nvGrpSpPr>
        <p:grpSpPr bwMode="auto">
          <a:xfrm rot="16200000">
            <a:off x="8115300" y="5448300"/>
            <a:ext cx="533400" cy="457200"/>
            <a:chOff x="5088" y="2784"/>
            <a:chExt cx="336" cy="28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5088" y="2784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5424" y="2784"/>
              <a:ext cx="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" name="Arc 10"/>
          <p:cNvSpPr>
            <a:spLocks/>
          </p:cNvSpPr>
          <p:nvPr/>
        </p:nvSpPr>
        <p:spPr bwMode="auto">
          <a:xfrm rot="6894709" flipH="1">
            <a:off x="6019800" y="5029200"/>
            <a:ext cx="5334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Text Box 11"/>
          <p:cNvSpPr txBox="1">
            <a:spLocks noChangeArrowheads="1"/>
          </p:cNvSpPr>
          <p:nvPr/>
        </p:nvSpPr>
        <p:spPr bwMode="auto">
          <a:xfrm>
            <a:off x="746125" y="1030288"/>
            <a:ext cx="3787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Label the sides O, A or H</a:t>
            </a:r>
          </a:p>
        </p:txBody>
      </p:sp>
      <p:sp>
        <p:nvSpPr>
          <p:cNvPr id="36" name="Text Box 16"/>
          <p:cNvSpPr txBox="1">
            <a:spLocks noChangeArrowheads="1"/>
          </p:cNvSpPr>
          <p:nvPr/>
        </p:nvSpPr>
        <p:spPr bwMode="auto">
          <a:xfrm>
            <a:off x="762000" y="1676400"/>
            <a:ext cx="1587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O</a:t>
            </a:r>
            <a:r>
              <a:rPr lang="en-US" sz="2400" b="1">
                <a:solidFill>
                  <a:schemeClr val="bg1"/>
                </a:solidFill>
              </a:rPr>
              <a:t> pposite</a:t>
            </a:r>
          </a:p>
        </p:txBody>
      </p:sp>
      <p:sp>
        <p:nvSpPr>
          <p:cNvPr id="37" name="Text Box 17"/>
          <p:cNvSpPr txBox="1">
            <a:spLocks noChangeArrowheads="1"/>
          </p:cNvSpPr>
          <p:nvPr/>
        </p:nvSpPr>
        <p:spPr bwMode="auto">
          <a:xfrm>
            <a:off x="762000" y="2209800"/>
            <a:ext cx="1555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A</a:t>
            </a:r>
            <a:r>
              <a:rPr lang="en-US" sz="2400" b="1">
                <a:solidFill>
                  <a:schemeClr val="bg1"/>
                </a:solidFill>
              </a:rPr>
              <a:t> djacent</a:t>
            </a:r>
          </a:p>
        </p:txBody>
      </p:sp>
      <p:sp>
        <p:nvSpPr>
          <p:cNvPr id="38" name="Text Box 18"/>
          <p:cNvSpPr txBox="1">
            <a:spLocks noChangeArrowheads="1"/>
          </p:cNvSpPr>
          <p:nvPr/>
        </p:nvSpPr>
        <p:spPr bwMode="auto">
          <a:xfrm>
            <a:off x="762000" y="2819400"/>
            <a:ext cx="2012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H</a:t>
            </a:r>
            <a:r>
              <a:rPr lang="en-US" sz="2400" b="1">
                <a:solidFill>
                  <a:schemeClr val="bg1"/>
                </a:solidFill>
              </a:rPr>
              <a:t> ypotenuse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  <p:sp>
        <p:nvSpPr>
          <p:cNvPr id="40" name="Rectangle 39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4	O, A, H	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 rot="16200000">
            <a:off x="4495800" y="1828800"/>
            <a:ext cx="5029200" cy="3200400"/>
            <a:chOff x="960" y="1488"/>
            <a:chExt cx="3168" cy="2016"/>
          </a:xfrm>
        </p:grpSpPr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960" y="1488"/>
              <a:ext cx="0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960" y="3504"/>
              <a:ext cx="3168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960" y="1488"/>
              <a:ext cx="3168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2" name="Group 14"/>
          <p:cNvGrpSpPr>
            <a:grpSpLocks/>
          </p:cNvGrpSpPr>
          <p:nvPr/>
        </p:nvGrpSpPr>
        <p:grpSpPr bwMode="auto">
          <a:xfrm rot="16200000">
            <a:off x="8115300" y="5448300"/>
            <a:ext cx="533400" cy="457200"/>
            <a:chOff x="5088" y="2784"/>
            <a:chExt cx="336" cy="28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5088" y="2784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5424" y="2784"/>
              <a:ext cx="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" name="Arc 10"/>
          <p:cNvSpPr>
            <a:spLocks/>
          </p:cNvSpPr>
          <p:nvPr/>
        </p:nvSpPr>
        <p:spPr bwMode="auto">
          <a:xfrm rot="6894709" flipH="1">
            <a:off x="6019800" y="5029200"/>
            <a:ext cx="5334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457200" y="1371600"/>
            <a:ext cx="49037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O</a:t>
            </a:r>
            <a:r>
              <a:rPr lang="en-US" sz="2400" b="1" dirty="0">
                <a:solidFill>
                  <a:schemeClr val="bg1"/>
                </a:solidFill>
              </a:rPr>
              <a:t>pposite is always opposite the 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    chosen angle</a:t>
            </a:r>
          </a:p>
        </p:txBody>
      </p:sp>
      <p:sp>
        <p:nvSpPr>
          <p:cNvPr id="36" name="AutoShape 16"/>
          <p:cNvSpPr>
            <a:spLocks noChangeArrowheads="1"/>
          </p:cNvSpPr>
          <p:nvPr/>
        </p:nvSpPr>
        <p:spPr bwMode="auto">
          <a:xfrm rot="19295800">
            <a:off x="6179173" y="4449945"/>
            <a:ext cx="2438400" cy="381000"/>
          </a:xfrm>
          <a:prstGeom prst="rightArrow">
            <a:avLst>
              <a:gd name="adj1" fmla="val 55361"/>
              <a:gd name="adj2" fmla="val 171674"/>
            </a:avLst>
          </a:prstGeom>
          <a:solidFill>
            <a:srgbClr val="FF0000"/>
          </a:solidFill>
          <a:ln w="1905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Text Box 17"/>
          <p:cNvSpPr txBox="1">
            <a:spLocks noChangeArrowheads="1"/>
          </p:cNvSpPr>
          <p:nvPr/>
        </p:nvSpPr>
        <p:spPr bwMode="auto">
          <a:xfrm>
            <a:off x="8648700" y="3200400"/>
            <a:ext cx="495300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Tahoma" pitchFamily="34" charset="0"/>
              </a:rPr>
              <a:t>O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  <p:sp>
        <p:nvSpPr>
          <p:cNvPr id="39" name="Rectangle 38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4	O, A, H	</a:t>
            </a:r>
          </a:p>
          <a:p>
            <a:endParaRPr lang="en-US" dirty="0"/>
          </a:p>
        </p:txBody>
      </p:sp>
      <p:sp>
        <p:nvSpPr>
          <p:cNvPr id="41" name="Text Box 13"/>
          <p:cNvSpPr txBox="1">
            <a:spLocks noChangeArrowheads="1"/>
          </p:cNvSpPr>
          <p:nvPr/>
        </p:nvSpPr>
        <p:spPr bwMode="auto">
          <a:xfrm>
            <a:off x="457200" y="2819400"/>
            <a:ext cx="63841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It is the one side the chosen angle never touches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 rot="16200000">
            <a:off x="4495800" y="1828800"/>
            <a:ext cx="5029200" cy="3200400"/>
            <a:chOff x="960" y="1488"/>
            <a:chExt cx="3168" cy="2016"/>
          </a:xfrm>
        </p:grpSpPr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960" y="1488"/>
              <a:ext cx="0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960" y="3504"/>
              <a:ext cx="3168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960" y="1488"/>
              <a:ext cx="3168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2" name="Group 14"/>
          <p:cNvGrpSpPr>
            <a:grpSpLocks/>
          </p:cNvGrpSpPr>
          <p:nvPr/>
        </p:nvGrpSpPr>
        <p:grpSpPr bwMode="auto">
          <a:xfrm rot="16200000">
            <a:off x="8115300" y="5448300"/>
            <a:ext cx="533400" cy="457200"/>
            <a:chOff x="5088" y="2784"/>
            <a:chExt cx="336" cy="28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5088" y="2784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5424" y="2784"/>
              <a:ext cx="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" name="Arc 10"/>
          <p:cNvSpPr>
            <a:spLocks/>
          </p:cNvSpPr>
          <p:nvPr/>
        </p:nvSpPr>
        <p:spPr bwMode="auto">
          <a:xfrm rot="6894709" flipH="1">
            <a:off x="6019800" y="5029200"/>
            <a:ext cx="5334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457200" y="1066800"/>
            <a:ext cx="53292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H</a:t>
            </a:r>
            <a:r>
              <a:rPr lang="en-US" sz="2400" b="1" dirty="0">
                <a:solidFill>
                  <a:schemeClr val="bg1"/>
                </a:solidFill>
              </a:rPr>
              <a:t>ypotenuse is always opposite the 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    right angle</a:t>
            </a:r>
          </a:p>
        </p:txBody>
      </p:sp>
      <p:sp>
        <p:nvSpPr>
          <p:cNvPr id="37" name="AutoShape 12"/>
          <p:cNvSpPr>
            <a:spLocks noChangeArrowheads="1"/>
          </p:cNvSpPr>
          <p:nvPr/>
        </p:nvSpPr>
        <p:spPr bwMode="auto">
          <a:xfrm rot="13895800">
            <a:off x="6632042" y="4514128"/>
            <a:ext cx="1981200" cy="381000"/>
          </a:xfrm>
          <a:prstGeom prst="rightArrow">
            <a:avLst>
              <a:gd name="adj1" fmla="val 55361"/>
              <a:gd name="adj2" fmla="val 139485"/>
            </a:avLst>
          </a:prstGeom>
          <a:solidFill>
            <a:srgbClr val="FF0000"/>
          </a:solidFill>
          <a:ln w="1905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Text Box 13"/>
          <p:cNvSpPr txBox="1">
            <a:spLocks noChangeArrowheads="1"/>
          </p:cNvSpPr>
          <p:nvPr/>
        </p:nvSpPr>
        <p:spPr bwMode="auto">
          <a:xfrm>
            <a:off x="8648700" y="3200400"/>
            <a:ext cx="495300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ahoma" pitchFamily="34" charset="0"/>
              </a:rPr>
              <a:t>O</a:t>
            </a:r>
          </a:p>
        </p:txBody>
      </p:sp>
      <p:sp>
        <p:nvSpPr>
          <p:cNvPr id="39" name="Text Box 14"/>
          <p:cNvSpPr txBox="1">
            <a:spLocks noChangeArrowheads="1"/>
          </p:cNvSpPr>
          <p:nvPr/>
        </p:nvSpPr>
        <p:spPr bwMode="auto">
          <a:xfrm>
            <a:off x="6134100" y="2971800"/>
            <a:ext cx="495300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ahoma" pitchFamily="34" charset="0"/>
              </a:rPr>
              <a:t>H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  <p:sp>
        <p:nvSpPr>
          <p:cNvPr id="41" name="Rectangle 40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4	O, A, H	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 rot="16200000">
            <a:off x="4495800" y="1828800"/>
            <a:ext cx="5029200" cy="3200400"/>
            <a:chOff x="960" y="1488"/>
            <a:chExt cx="3168" cy="2016"/>
          </a:xfrm>
        </p:grpSpPr>
        <p:sp>
          <p:nvSpPr>
            <p:cNvPr id="27" name="Line 4"/>
            <p:cNvSpPr>
              <a:spLocks noChangeShapeType="1"/>
            </p:cNvSpPr>
            <p:nvPr/>
          </p:nvSpPr>
          <p:spPr bwMode="auto">
            <a:xfrm>
              <a:off x="960" y="1488"/>
              <a:ext cx="0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5"/>
            <p:cNvSpPr>
              <a:spLocks noChangeShapeType="1"/>
            </p:cNvSpPr>
            <p:nvPr/>
          </p:nvSpPr>
          <p:spPr bwMode="auto">
            <a:xfrm>
              <a:off x="960" y="3504"/>
              <a:ext cx="3168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6"/>
            <p:cNvSpPr>
              <a:spLocks noChangeShapeType="1"/>
            </p:cNvSpPr>
            <p:nvPr/>
          </p:nvSpPr>
          <p:spPr bwMode="auto">
            <a:xfrm>
              <a:off x="960" y="1488"/>
              <a:ext cx="3168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2" name="Group 14"/>
          <p:cNvGrpSpPr>
            <a:grpSpLocks/>
          </p:cNvGrpSpPr>
          <p:nvPr/>
        </p:nvGrpSpPr>
        <p:grpSpPr bwMode="auto">
          <a:xfrm rot="16200000">
            <a:off x="8115300" y="5448300"/>
            <a:ext cx="533400" cy="457200"/>
            <a:chOff x="5088" y="2784"/>
            <a:chExt cx="336" cy="28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5088" y="2784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5424" y="2784"/>
              <a:ext cx="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" name="Arc 10"/>
          <p:cNvSpPr>
            <a:spLocks/>
          </p:cNvSpPr>
          <p:nvPr/>
        </p:nvSpPr>
        <p:spPr bwMode="auto">
          <a:xfrm rot="6894709" flipH="1">
            <a:off x="6019800" y="5029200"/>
            <a:ext cx="5334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Text Box 11"/>
          <p:cNvSpPr txBox="1">
            <a:spLocks noChangeArrowheads="1"/>
          </p:cNvSpPr>
          <p:nvPr/>
        </p:nvSpPr>
        <p:spPr bwMode="auto">
          <a:xfrm>
            <a:off x="381000" y="762000"/>
            <a:ext cx="40608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A</a:t>
            </a:r>
            <a:r>
              <a:rPr lang="en-US" sz="2400" b="1" dirty="0">
                <a:solidFill>
                  <a:schemeClr val="bg1"/>
                </a:solidFill>
              </a:rPr>
              <a:t>djacent is always next to 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        the chosen angle</a:t>
            </a:r>
          </a:p>
        </p:txBody>
      </p:sp>
      <p:sp>
        <p:nvSpPr>
          <p:cNvPr id="38" name="Text Box 13"/>
          <p:cNvSpPr txBox="1">
            <a:spLocks noChangeArrowheads="1"/>
          </p:cNvSpPr>
          <p:nvPr/>
        </p:nvSpPr>
        <p:spPr bwMode="auto">
          <a:xfrm>
            <a:off x="8640580" y="3200400"/>
            <a:ext cx="495300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Tahoma" pitchFamily="34" charset="0"/>
              </a:rPr>
              <a:t>O</a:t>
            </a:r>
          </a:p>
        </p:txBody>
      </p:sp>
      <p:sp>
        <p:nvSpPr>
          <p:cNvPr id="39" name="Text Box 14"/>
          <p:cNvSpPr txBox="1">
            <a:spLocks noChangeArrowheads="1"/>
          </p:cNvSpPr>
          <p:nvPr/>
        </p:nvSpPr>
        <p:spPr bwMode="auto">
          <a:xfrm>
            <a:off x="6125980" y="2971800"/>
            <a:ext cx="495300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Tahoma" pitchFamily="34" charset="0"/>
              </a:rPr>
              <a:t>H</a:t>
            </a:r>
          </a:p>
        </p:txBody>
      </p:sp>
      <p:sp>
        <p:nvSpPr>
          <p:cNvPr id="40" name="AutoShape 15"/>
          <p:cNvSpPr>
            <a:spLocks noChangeArrowheads="1"/>
          </p:cNvSpPr>
          <p:nvPr/>
        </p:nvSpPr>
        <p:spPr bwMode="auto">
          <a:xfrm rot="1556537">
            <a:off x="6019800" y="4983162"/>
            <a:ext cx="1447800" cy="914400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799 w 21600"/>
              <a:gd name="T5" fmla="*/ 0 h 21600"/>
              <a:gd name="T6" fmla="*/ 2700 w 21600"/>
              <a:gd name="T7" fmla="*/ 10800 h 21600"/>
              <a:gd name="T8" fmla="*/ 10799 w 21600"/>
              <a:gd name="T9" fmla="*/ 5400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Text Box 16"/>
          <p:cNvSpPr txBox="1">
            <a:spLocks noChangeArrowheads="1"/>
          </p:cNvSpPr>
          <p:nvPr/>
        </p:nvSpPr>
        <p:spPr bwMode="auto">
          <a:xfrm>
            <a:off x="6950075" y="5897562"/>
            <a:ext cx="461963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ahoma" pitchFamily="34" charset="0"/>
              </a:rPr>
              <a:t>A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  <p:sp>
        <p:nvSpPr>
          <p:cNvPr id="43" name="Rectangle 42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4	O, A, H	</a:t>
            </a:r>
          </a:p>
          <a:p>
            <a:endParaRPr lang="en-US" dirty="0"/>
          </a:p>
        </p:txBody>
      </p:sp>
      <p:sp>
        <p:nvSpPr>
          <p:cNvPr id="45" name="Text Box 11"/>
          <p:cNvSpPr txBox="1">
            <a:spLocks noChangeArrowheads="1"/>
          </p:cNvSpPr>
          <p:nvPr/>
        </p:nvSpPr>
        <p:spPr bwMode="auto">
          <a:xfrm>
            <a:off x="1828800" y="2590800"/>
            <a:ext cx="3429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It is the side that connects the selected angle to the 90</a:t>
            </a:r>
            <a:r>
              <a:rPr lang="en-US" sz="2400" b="1" baseline="30000" dirty="0" smtClean="0">
                <a:solidFill>
                  <a:schemeClr val="bg1"/>
                </a:solidFill>
              </a:rPr>
              <a:t>0</a:t>
            </a:r>
            <a:r>
              <a:rPr lang="en-US" sz="2400" b="1" dirty="0" smtClean="0">
                <a:solidFill>
                  <a:schemeClr val="bg1"/>
                </a:solidFill>
              </a:rPr>
              <a:t> angle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 rot="16200000">
            <a:off x="4495800" y="1828800"/>
            <a:ext cx="5029200" cy="3200400"/>
            <a:chOff x="960" y="1488"/>
            <a:chExt cx="3168" cy="2016"/>
          </a:xfrm>
        </p:grpSpPr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960" y="1488"/>
              <a:ext cx="0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960" y="3504"/>
              <a:ext cx="3168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960" y="1488"/>
              <a:ext cx="3168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2" name="Group 14"/>
          <p:cNvGrpSpPr>
            <a:grpSpLocks/>
          </p:cNvGrpSpPr>
          <p:nvPr/>
        </p:nvGrpSpPr>
        <p:grpSpPr bwMode="auto">
          <a:xfrm rot="16200000">
            <a:off x="8115300" y="5448300"/>
            <a:ext cx="533400" cy="457200"/>
            <a:chOff x="5088" y="2784"/>
            <a:chExt cx="336" cy="28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5088" y="2784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5424" y="2784"/>
              <a:ext cx="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" name="Arc 10"/>
          <p:cNvSpPr>
            <a:spLocks/>
          </p:cNvSpPr>
          <p:nvPr/>
        </p:nvSpPr>
        <p:spPr bwMode="auto">
          <a:xfrm rot="6894709" flipH="1">
            <a:off x="6019800" y="5029200"/>
            <a:ext cx="5334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1790700" y="1447800"/>
            <a:ext cx="5191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What if we picked the other angle?</a:t>
            </a:r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8648700" y="3200400"/>
            <a:ext cx="495300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ahoma" pitchFamily="34" charset="0"/>
              </a:rPr>
              <a:t>O</a:t>
            </a:r>
          </a:p>
        </p:txBody>
      </p:sp>
      <p:sp>
        <p:nvSpPr>
          <p:cNvPr id="38" name="Text Box 13"/>
          <p:cNvSpPr txBox="1">
            <a:spLocks noChangeArrowheads="1"/>
          </p:cNvSpPr>
          <p:nvPr/>
        </p:nvSpPr>
        <p:spPr bwMode="auto">
          <a:xfrm>
            <a:off x="6210300" y="2971800"/>
            <a:ext cx="495300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Tahoma" pitchFamily="34" charset="0"/>
              </a:rPr>
              <a:t>H</a:t>
            </a:r>
          </a:p>
        </p:txBody>
      </p:sp>
      <p:sp>
        <p:nvSpPr>
          <p:cNvPr id="39" name="Text Box 15"/>
          <p:cNvSpPr txBox="1">
            <a:spLocks noChangeArrowheads="1"/>
          </p:cNvSpPr>
          <p:nvPr/>
        </p:nvSpPr>
        <p:spPr bwMode="auto">
          <a:xfrm>
            <a:off x="6911975" y="5867400"/>
            <a:ext cx="461963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ahoma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  <p:sp>
        <p:nvSpPr>
          <p:cNvPr id="41" name="Rectangle 40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4	O, A, H	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 rot="16200000">
            <a:off x="4495800" y="1828800"/>
            <a:ext cx="5029200" cy="3200400"/>
            <a:chOff x="960" y="1488"/>
            <a:chExt cx="3168" cy="2016"/>
          </a:xfrm>
        </p:grpSpPr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960" y="1488"/>
              <a:ext cx="0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960" y="3504"/>
              <a:ext cx="3168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960" y="1488"/>
              <a:ext cx="3168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2" name="Group 14"/>
          <p:cNvGrpSpPr>
            <a:grpSpLocks/>
          </p:cNvGrpSpPr>
          <p:nvPr/>
        </p:nvGrpSpPr>
        <p:grpSpPr bwMode="auto">
          <a:xfrm rot="16200000">
            <a:off x="8115300" y="5448300"/>
            <a:ext cx="533400" cy="457200"/>
            <a:chOff x="5088" y="2784"/>
            <a:chExt cx="336" cy="28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5088" y="2784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5424" y="2784"/>
              <a:ext cx="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381000" y="838200"/>
            <a:ext cx="5191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What if we picked the other angle?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  <p:sp>
        <p:nvSpPr>
          <p:cNvPr id="42" name="Rectangle 41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4	O, A, H	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 rot="16200000">
            <a:off x="4495800" y="1828800"/>
            <a:ext cx="5029200" cy="3200400"/>
            <a:chOff x="960" y="1488"/>
            <a:chExt cx="3168" cy="2016"/>
          </a:xfrm>
        </p:grpSpPr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960" y="1488"/>
              <a:ext cx="0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960" y="3504"/>
              <a:ext cx="3168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960" y="1488"/>
              <a:ext cx="3168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 rot="16200000">
            <a:off x="8115300" y="5448300"/>
            <a:ext cx="533400" cy="457200"/>
            <a:chOff x="5088" y="2784"/>
            <a:chExt cx="336" cy="28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5088" y="2784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5424" y="2784"/>
              <a:ext cx="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6" name="Arc 10"/>
          <p:cNvSpPr>
            <a:spLocks/>
          </p:cNvSpPr>
          <p:nvPr/>
        </p:nvSpPr>
        <p:spPr bwMode="auto">
          <a:xfrm rot="16786249" flipH="1">
            <a:off x="7978775" y="1972256"/>
            <a:ext cx="5334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381000" y="838200"/>
            <a:ext cx="5191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What if we picked the other angle?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  <p:sp>
        <p:nvSpPr>
          <p:cNvPr id="42" name="Rectangle 41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4	O, A, H	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 rot="16200000">
            <a:off x="4495800" y="1828800"/>
            <a:ext cx="5029200" cy="3200400"/>
            <a:chOff x="960" y="1488"/>
            <a:chExt cx="3168" cy="2016"/>
          </a:xfrm>
        </p:grpSpPr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960" y="1488"/>
              <a:ext cx="0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960" y="3504"/>
              <a:ext cx="3168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6"/>
            <p:cNvSpPr>
              <a:spLocks noChangeShapeType="1"/>
            </p:cNvSpPr>
            <p:nvPr/>
          </p:nvSpPr>
          <p:spPr bwMode="auto">
            <a:xfrm>
              <a:off x="960" y="1488"/>
              <a:ext cx="3168" cy="2016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 rot="16200000">
            <a:off x="8115300" y="5448300"/>
            <a:ext cx="533400" cy="457200"/>
            <a:chOff x="5088" y="2784"/>
            <a:chExt cx="336" cy="28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5088" y="2784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>
              <a:off x="5424" y="2784"/>
              <a:ext cx="0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6" name="Arc 10"/>
          <p:cNvSpPr>
            <a:spLocks/>
          </p:cNvSpPr>
          <p:nvPr/>
        </p:nvSpPr>
        <p:spPr bwMode="auto">
          <a:xfrm rot="16786249" flipH="1">
            <a:off x="7978775" y="1972256"/>
            <a:ext cx="5334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Text Box 14"/>
          <p:cNvSpPr txBox="1">
            <a:spLocks noChangeArrowheads="1"/>
          </p:cNvSpPr>
          <p:nvPr/>
        </p:nvSpPr>
        <p:spPr bwMode="auto">
          <a:xfrm>
            <a:off x="6742113" y="5934656"/>
            <a:ext cx="496887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ahoma" pitchFamily="34" charset="0"/>
              </a:rPr>
              <a:t>O</a:t>
            </a:r>
          </a:p>
        </p:txBody>
      </p:sp>
      <p:sp>
        <p:nvSpPr>
          <p:cNvPr id="38" name="Text Box 15"/>
          <p:cNvSpPr txBox="1">
            <a:spLocks noChangeArrowheads="1"/>
          </p:cNvSpPr>
          <p:nvPr/>
        </p:nvSpPr>
        <p:spPr bwMode="auto">
          <a:xfrm>
            <a:off x="8682038" y="3648656"/>
            <a:ext cx="461962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ahoma" pitchFamily="34" charset="0"/>
              </a:rPr>
              <a:t>A</a:t>
            </a:r>
          </a:p>
        </p:txBody>
      </p:sp>
      <p:sp>
        <p:nvSpPr>
          <p:cNvPr id="39" name="Text Box 16"/>
          <p:cNvSpPr txBox="1">
            <a:spLocks noChangeArrowheads="1"/>
          </p:cNvSpPr>
          <p:nvPr/>
        </p:nvSpPr>
        <p:spPr bwMode="auto">
          <a:xfrm>
            <a:off x="6134100" y="3115256"/>
            <a:ext cx="495300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  <a:latin typeface="Tahoma" pitchFamily="34" charset="0"/>
              </a:rPr>
              <a:t>H</a:t>
            </a:r>
          </a:p>
        </p:txBody>
      </p: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381000" y="838200"/>
            <a:ext cx="5191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What if we picked the other angle?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0" y="190500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SOH </a:t>
            </a:r>
          </a:p>
          <a:p>
            <a:pPr algn="ctr"/>
            <a:r>
              <a:rPr lang="en-US" b="1" dirty="0" smtClean="0"/>
              <a:t>CAH</a:t>
            </a:r>
          </a:p>
          <a:p>
            <a:pPr algn="ctr"/>
            <a:r>
              <a:rPr lang="en-US" b="1" dirty="0" smtClean="0"/>
              <a:t> TOA</a:t>
            </a:r>
            <a:endParaRPr lang="en-US" b="1" dirty="0"/>
          </a:p>
        </p:txBody>
      </p:sp>
      <p:sp>
        <p:nvSpPr>
          <p:cNvPr id="42" name="Rectangle 41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4	O, A, H	</a:t>
            </a:r>
          </a:p>
          <a:p>
            <a:endParaRPr lang="en-US" dirty="0"/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381000" y="1752600"/>
            <a:ext cx="233313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H stays the same</a:t>
            </a:r>
          </a:p>
          <a:p>
            <a:endParaRPr lang="en-US" sz="2400" b="1" dirty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O and A switch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AutoShape 3"/>
          <p:cNvSpPr>
            <a:spLocks noChangeArrowheads="1"/>
          </p:cNvSpPr>
          <p:nvPr/>
        </p:nvSpPr>
        <p:spPr bwMode="auto">
          <a:xfrm rot="10800000">
            <a:off x="1295400" y="2057400"/>
            <a:ext cx="2133600" cy="11430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AutoShape 4"/>
          <p:cNvSpPr>
            <a:spLocks noChangeArrowheads="1"/>
          </p:cNvSpPr>
          <p:nvPr/>
        </p:nvSpPr>
        <p:spPr bwMode="auto">
          <a:xfrm>
            <a:off x="4419600" y="1752600"/>
            <a:ext cx="1295400" cy="15240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AutoShape 5"/>
          <p:cNvSpPr>
            <a:spLocks noChangeArrowheads="1"/>
          </p:cNvSpPr>
          <p:nvPr/>
        </p:nvSpPr>
        <p:spPr bwMode="auto">
          <a:xfrm rot="16200000">
            <a:off x="6753225" y="1714500"/>
            <a:ext cx="1600200" cy="15240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AutoShape 6"/>
          <p:cNvSpPr>
            <a:spLocks noChangeArrowheads="1"/>
          </p:cNvSpPr>
          <p:nvPr/>
        </p:nvSpPr>
        <p:spPr bwMode="auto">
          <a:xfrm rot="5400000">
            <a:off x="1828800" y="4495800"/>
            <a:ext cx="1828800" cy="13716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AutoShape 7"/>
          <p:cNvSpPr>
            <a:spLocks noChangeArrowheads="1"/>
          </p:cNvSpPr>
          <p:nvPr/>
        </p:nvSpPr>
        <p:spPr bwMode="auto">
          <a:xfrm rot="16200000">
            <a:off x="4191000" y="4648200"/>
            <a:ext cx="1828800" cy="11430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AutoShape 8"/>
          <p:cNvSpPr>
            <a:spLocks noChangeArrowheads="1"/>
          </p:cNvSpPr>
          <p:nvPr/>
        </p:nvSpPr>
        <p:spPr bwMode="auto">
          <a:xfrm rot="8884747">
            <a:off x="6625139" y="4649420"/>
            <a:ext cx="1828800" cy="13716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Arc 9"/>
          <p:cNvSpPr>
            <a:spLocks/>
          </p:cNvSpPr>
          <p:nvPr/>
        </p:nvSpPr>
        <p:spPr bwMode="auto">
          <a:xfrm>
            <a:off x="1752600" y="2057400"/>
            <a:ext cx="762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Arc 10"/>
          <p:cNvSpPr>
            <a:spLocks/>
          </p:cNvSpPr>
          <p:nvPr/>
        </p:nvSpPr>
        <p:spPr bwMode="auto">
          <a:xfrm>
            <a:off x="4724400" y="5867400"/>
            <a:ext cx="762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Arc 11"/>
          <p:cNvSpPr>
            <a:spLocks/>
          </p:cNvSpPr>
          <p:nvPr/>
        </p:nvSpPr>
        <p:spPr bwMode="auto">
          <a:xfrm>
            <a:off x="7058025" y="3009900"/>
            <a:ext cx="762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Arc 12"/>
          <p:cNvSpPr>
            <a:spLocks/>
          </p:cNvSpPr>
          <p:nvPr/>
        </p:nvSpPr>
        <p:spPr bwMode="auto">
          <a:xfrm>
            <a:off x="6882314" y="4954220"/>
            <a:ext cx="1524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Arc 13"/>
          <p:cNvSpPr>
            <a:spLocks/>
          </p:cNvSpPr>
          <p:nvPr/>
        </p:nvSpPr>
        <p:spPr bwMode="auto">
          <a:xfrm flipH="1">
            <a:off x="5181600" y="2895600"/>
            <a:ext cx="228600" cy="381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Arc 14"/>
          <p:cNvSpPr>
            <a:spLocks/>
          </p:cNvSpPr>
          <p:nvPr/>
        </p:nvSpPr>
        <p:spPr bwMode="auto">
          <a:xfrm rot="17830377" flipH="1">
            <a:off x="2743200" y="4267200"/>
            <a:ext cx="381000" cy="533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Line 15"/>
          <p:cNvSpPr>
            <a:spLocks noChangeShapeType="1"/>
          </p:cNvSpPr>
          <p:nvPr/>
        </p:nvSpPr>
        <p:spPr bwMode="auto">
          <a:xfrm>
            <a:off x="2057400" y="4267200"/>
            <a:ext cx="0" cy="1828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Line 16"/>
          <p:cNvSpPr>
            <a:spLocks noChangeShapeType="1"/>
          </p:cNvSpPr>
          <p:nvPr/>
        </p:nvSpPr>
        <p:spPr bwMode="auto">
          <a:xfrm flipH="1">
            <a:off x="4495800" y="4267200"/>
            <a:ext cx="1219200" cy="1905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Line 17"/>
          <p:cNvSpPr>
            <a:spLocks noChangeShapeType="1"/>
          </p:cNvSpPr>
          <p:nvPr/>
        </p:nvSpPr>
        <p:spPr bwMode="auto">
          <a:xfrm>
            <a:off x="1219200" y="2057400"/>
            <a:ext cx="2209800" cy="1143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Line 18"/>
          <p:cNvSpPr>
            <a:spLocks noChangeShapeType="1"/>
          </p:cNvSpPr>
          <p:nvPr/>
        </p:nvSpPr>
        <p:spPr bwMode="auto">
          <a:xfrm>
            <a:off x="4419600" y="3276600"/>
            <a:ext cx="12954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Line 19"/>
          <p:cNvSpPr>
            <a:spLocks noChangeShapeType="1"/>
          </p:cNvSpPr>
          <p:nvPr/>
        </p:nvSpPr>
        <p:spPr bwMode="auto">
          <a:xfrm>
            <a:off x="8308455" y="1684520"/>
            <a:ext cx="0" cy="1600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Line 20"/>
          <p:cNvSpPr>
            <a:spLocks noChangeShapeType="1"/>
          </p:cNvSpPr>
          <p:nvPr/>
        </p:nvSpPr>
        <p:spPr bwMode="auto">
          <a:xfrm flipV="1">
            <a:off x="6400800" y="4268420"/>
            <a:ext cx="1548314" cy="98938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305800" cy="457200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>
                <a:solidFill>
                  <a:schemeClr val="bg1"/>
                </a:solidFill>
              </a:rPr>
              <a:t>Check to see if you got it:  Identify each highlighted side as O, A or H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066800" y="15240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886200" y="15240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781800" y="15240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219200" y="41910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962400" y="41910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781800" y="40386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4	O, A, H	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AutoShape 3"/>
          <p:cNvSpPr>
            <a:spLocks noChangeArrowheads="1"/>
          </p:cNvSpPr>
          <p:nvPr/>
        </p:nvSpPr>
        <p:spPr bwMode="auto">
          <a:xfrm rot="10800000">
            <a:off x="1295400" y="2057400"/>
            <a:ext cx="2133600" cy="11430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AutoShape 4"/>
          <p:cNvSpPr>
            <a:spLocks noChangeArrowheads="1"/>
          </p:cNvSpPr>
          <p:nvPr/>
        </p:nvSpPr>
        <p:spPr bwMode="auto">
          <a:xfrm>
            <a:off x="4419600" y="1752600"/>
            <a:ext cx="1295400" cy="15240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AutoShape 5"/>
          <p:cNvSpPr>
            <a:spLocks noChangeArrowheads="1"/>
          </p:cNvSpPr>
          <p:nvPr/>
        </p:nvSpPr>
        <p:spPr bwMode="auto">
          <a:xfrm rot="16200000">
            <a:off x="6753225" y="1714500"/>
            <a:ext cx="1600200" cy="15240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AutoShape 6"/>
          <p:cNvSpPr>
            <a:spLocks noChangeArrowheads="1"/>
          </p:cNvSpPr>
          <p:nvPr/>
        </p:nvSpPr>
        <p:spPr bwMode="auto">
          <a:xfrm rot="5400000">
            <a:off x="1828800" y="4495800"/>
            <a:ext cx="1828800" cy="13716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AutoShape 7"/>
          <p:cNvSpPr>
            <a:spLocks noChangeArrowheads="1"/>
          </p:cNvSpPr>
          <p:nvPr/>
        </p:nvSpPr>
        <p:spPr bwMode="auto">
          <a:xfrm rot="16200000">
            <a:off x="4191000" y="4648200"/>
            <a:ext cx="1828800" cy="11430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AutoShape 8"/>
          <p:cNvSpPr>
            <a:spLocks noChangeArrowheads="1"/>
          </p:cNvSpPr>
          <p:nvPr/>
        </p:nvSpPr>
        <p:spPr bwMode="auto">
          <a:xfrm rot="8884747">
            <a:off x="6625139" y="4649420"/>
            <a:ext cx="1828800" cy="1371600"/>
          </a:xfrm>
          <a:prstGeom prst="rtTriangle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Arc 9"/>
          <p:cNvSpPr>
            <a:spLocks/>
          </p:cNvSpPr>
          <p:nvPr/>
        </p:nvSpPr>
        <p:spPr bwMode="auto">
          <a:xfrm>
            <a:off x="1752600" y="2057400"/>
            <a:ext cx="762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Arc 10"/>
          <p:cNvSpPr>
            <a:spLocks/>
          </p:cNvSpPr>
          <p:nvPr/>
        </p:nvSpPr>
        <p:spPr bwMode="auto">
          <a:xfrm>
            <a:off x="4724400" y="5867400"/>
            <a:ext cx="762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Arc 11"/>
          <p:cNvSpPr>
            <a:spLocks/>
          </p:cNvSpPr>
          <p:nvPr/>
        </p:nvSpPr>
        <p:spPr bwMode="auto">
          <a:xfrm>
            <a:off x="7058025" y="3009900"/>
            <a:ext cx="762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Arc 12"/>
          <p:cNvSpPr>
            <a:spLocks/>
          </p:cNvSpPr>
          <p:nvPr/>
        </p:nvSpPr>
        <p:spPr bwMode="auto">
          <a:xfrm>
            <a:off x="6882314" y="4954220"/>
            <a:ext cx="1524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Arc 13"/>
          <p:cNvSpPr>
            <a:spLocks/>
          </p:cNvSpPr>
          <p:nvPr/>
        </p:nvSpPr>
        <p:spPr bwMode="auto">
          <a:xfrm flipH="1">
            <a:off x="5181600" y="2895600"/>
            <a:ext cx="228600" cy="381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Arc 14"/>
          <p:cNvSpPr>
            <a:spLocks/>
          </p:cNvSpPr>
          <p:nvPr/>
        </p:nvSpPr>
        <p:spPr bwMode="auto">
          <a:xfrm rot="17830377" flipH="1">
            <a:off x="2743200" y="4267200"/>
            <a:ext cx="381000" cy="533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Line 15"/>
          <p:cNvSpPr>
            <a:spLocks noChangeShapeType="1"/>
          </p:cNvSpPr>
          <p:nvPr/>
        </p:nvSpPr>
        <p:spPr bwMode="auto">
          <a:xfrm>
            <a:off x="2057400" y="4267200"/>
            <a:ext cx="0" cy="1828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Line 16"/>
          <p:cNvSpPr>
            <a:spLocks noChangeShapeType="1"/>
          </p:cNvSpPr>
          <p:nvPr/>
        </p:nvSpPr>
        <p:spPr bwMode="auto">
          <a:xfrm flipH="1">
            <a:off x="4495800" y="4267200"/>
            <a:ext cx="1219200" cy="1905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Line 17"/>
          <p:cNvSpPr>
            <a:spLocks noChangeShapeType="1"/>
          </p:cNvSpPr>
          <p:nvPr/>
        </p:nvSpPr>
        <p:spPr bwMode="auto">
          <a:xfrm>
            <a:off x="1219200" y="2057400"/>
            <a:ext cx="2209800" cy="1143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Line 18"/>
          <p:cNvSpPr>
            <a:spLocks noChangeShapeType="1"/>
          </p:cNvSpPr>
          <p:nvPr/>
        </p:nvSpPr>
        <p:spPr bwMode="auto">
          <a:xfrm>
            <a:off x="4419600" y="3276600"/>
            <a:ext cx="12954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Line 19"/>
          <p:cNvSpPr>
            <a:spLocks noChangeShapeType="1"/>
          </p:cNvSpPr>
          <p:nvPr/>
        </p:nvSpPr>
        <p:spPr bwMode="auto">
          <a:xfrm>
            <a:off x="8308455" y="1684520"/>
            <a:ext cx="0" cy="1600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Line 20"/>
          <p:cNvSpPr>
            <a:spLocks noChangeShapeType="1"/>
          </p:cNvSpPr>
          <p:nvPr/>
        </p:nvSpPr>
        <p:spPr bwMode="auto">
          <a:xfrm flipV="1">
            <a:off x="6400800" y="4268420"/>
            <a:ext cx="1548314" cy="98938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Text Box 21"/>
          <p:cNvSpPr txBox="1">
            <a:spLocks noChangeArrowheads="1"/>
          </p:cNvSpPr>
          <p:nvPr/>
        </p:nvSpPr>
        <p:spPr bwMode="auto">
          <a:xfrm>
            <a:off x="1704975" y="2463800"/>
            <a:ext cx="455613" cy="5191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latin typeface="Tahoma" pitchFamily="34" charset="0"/>
              </a:rPr>
              <a:t>H</a:t>
            </a:r>
          </a:p>
        </p:txBody>
      </p:sp>
      <p:sp>
        <p:nvSpPr>
          <p:cNvPr id="56" name="Text Box 22"/>
          <p:cNvSpPr txBox="1">
            <a:spLocks noChangeArrowheads="1"/>
          </p:cNvSpPr>
          <p:nvPr/>
        </p:nvSpPr>
        <p:spPr bwMode="auto">
          <a:xfrm>
            <a:off x="4691063" y="3225800"/>
            <a:ext cx="427037" cy="5191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latin typeface="Tahoma" pitchFamily="34" charset="0"/>
              </a:rPr>
              <a:t>A</a:t>
            </a:r>
          </a:p>
        </p:txBody>
      </p:sp>
      <p:sp>
        <p:nvSpPr>
          <p:cNvPr id="57" name="Text Box 23"/>
          <p:cNvSpPr txBox="1">
            <a:spLocks noChangeArrowheads="1"/>
          </p:cNvSpPr>
          <p:nvPr/>
        </p:nvSpPr>
        <p:spPr bwMode="auto">
          <a:xfrm>
            <a:off x="8382000" y="2273300"/>
            <a:ext cx="457200" cy="5191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latin typeface="Tahoma" pitchFamily="34" charset="0"/>
              </a:rPr>
              <a:t>O</a:t>
            </a:r>
          </a:p>
        </p:txBody>
      </p:sp>
      <p:sp>
        <p:nvSpPr>
          <p:cNvPr id="58" name="Text Box 24"/>
          <p:cNvSpPr txBox="1">
            <a:spLocks noChangeArrowheads="1"/>
          </p:cNvSpPr>
          <p:nvPr/>
        </p:nvSpPr>
        <p:spPr bwMode="auto">
          <a:xfrm>
            <a:off x="6618789" y="4293820"/>
            <a:ext cx="427038" cy="5191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latin typeface="Tahoma" pitchFamily="34" charset="0"/>
              </a:rPr>
              <a:t>A</a:t>
            </a:r>
          </a:p>
        </p:txBody>
      </p:sp>
      <p:sp>
        <p:nvSpPr>
          <p:cNvPr id="59" name="Text Box 25"/>
          <p:cNvSpPr txBox="1">
            <a:spLocks noChangeArrowheads="1"/>
          </p:cNvSpPr>
          <p:nvPr/>
        </p:nvSpPr>
        <p:spPr bwMode="auto">
          <a:xfrm>
            <a:off x="4524375" y="4826000"/>
            <a:ext cx="455613" cy="5191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latin typeface="Tahoma" pitchFamily="34" charset="0"/>
              </a:rPr>
              <a:t>H</a:t>
            </a:r>
          </a:p>
        </p:txBody>
      </p:sp>
      <p:sp>
        <p:nvSpPr>
          <p:cNvPr id="60" name="Text Box 26"/>
          <p:cNvSpPr txBox="1">
            <a:spLocks noChangeArrowheads="1"/>
          </p:cNvSpPr>
          <p:nvPr/>
        </p:nvSpPr>
        <p:spPr bwMode="auto">
          <a:xfrm>
            <a:off x="1552575" y="4902200"/>
            <a:ext cx="457200" cy="5191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latin typeface="Tahoma" pitchFamily="34" charset="0"/>
              </a:rPr>
              <a:t>O</a:t>
            </a:r>
          </a:p>
        </p:txBody>
      </p:sp>
      <p:sp>
        <p:nvSpPr>
          <p:cNvPr id="6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305800" cy="457200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>
                <a:solidFill>
                  <a:schemeClr val="bg1"/>
                </a:solidFill>
              </a:rPr>
              <a:t>Check to see if you got it:  Identify each highlighted side as O, A or H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066800" y="15240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886200" y="15240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781800" y="15240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219200" y="41910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962400" y="41910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781800" y="40386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/>
              <a:t>Trigonometry:  	Part 4	O, A, H	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605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Trigonometry:  	Part 1	 Similarity Review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6096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On page 1 of your note packet is a sample similarity problem.  Solve for x, y &amp; z,</a:t>
            </a:r>
          </a:p>
          <a:p>
            <a:r>
              <a:rPr lang="en-US" dirty="0">
                <a:latin typeface="Comic Sans MS" pitchFamily="66" charset="0"/>
              </a:rPr>
              <a:t>t</a:t>
            </a:r>
            <a:r>
              <a:rPr lang="en-US" dirty="0" smtClean="0">
                <a:latin typeface="Comic Sans MS" pitchFamily="66" charset="0"/>
              </a:rPr>
              <a:t>hen find the scale factor. 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676400"/>
            <a:ext cx="8077200" cy="3904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85800" y="5638800"/>
            <a:ext cx="77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 smtClean="0">
                <a:solidFill>
                  <a:srgbClr val="FF0000"/>
                </a:solidFill>
                <a:latin typeface="Comic Sans MS" pitchFamily="66" charset="0"/>
              </a:rPr>
              <a:t>Hints:</a:t>
            </a:r>
            <a:r>
              <a:rPr lang="en-US" sz="1200" dirty="0" smtClean="0">
                <a:solidFill>
                  <a:srgbClr val="FF0000"/>
                </a:solidFill>
                <a:latin typeface="Comic Sans MS" pitchFamily="66" charset="0"/>
              </a:rPr>
              <a:t>	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  <a:latin typeface="Comic Sans MS" pitchFamily="66" charset="0"/>
              </a:rPr>
              <a:t> Set up a proportion and cross-multiply to find x and z.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  <a:latin typeface="Comic Sans MS" pitchFamily="66" charset="0"/>
              </a:rPr>
              <a:t> Y is an angle, the angles should be the same in both triangles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  <a:latin typeface="Comic Sans MS" pitchFamily="66" charset="0"/>
              </a:rPr>
              <a:t> The scale factor is “how many times bigger or smaller” one triangle is compared to the other </a:t>
            </a:r>
            <a:endParaRPr lang="en-US" sz="12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4	O, A, H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9" y="1828800"/>
            <a:ext cx="8631701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52400" y="6096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For problem 4-1, fill in O, A and H for each of these triangles on page 3: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057400"/>
            <a:ext cx="7981950" cy="436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52400" y="457200"/>
            <a:ext cx="883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Using what we know about similar triangles, we can make </a:t>
            </a:r>
            <a:r>
              <a:rPr lang="en-US" u="sng" dirty="0" smtClean="0">
                <a:latin typeface="Comic Sans MS" pitchFamily="66" charset="0"/>
              </a:rPr>
              <a:t>indirect measurements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endParaRPr lang="en-US" dirty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For example, we can calculate the actual height of the lights in this picture without going to the location to measure them.    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1524000" y="3276600"/>
            <a:ext cx="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14400" y="3962400"/>
            <a:ext cx="5052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ft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7981950" cy="436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52400" y="4572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Each </a:t>
            </a:r>
            <a:r>
              <a:rPr lang="en-US" dirty="0" err="1" smtClean="0">
                <a:latin typeface="Comic Sans MS" pitchFamily="66" charset="0"/>
              </a:rPr>
              <a:t>lightpost</a:t>
            </a:r>
            <a:r>
              <a:rPr lang="en-US" dirty="0" smtClean="0">
                <a:latin typeface="Comic Sans MS" pitchFamily="66" charset="0"/>
              </a:rPr>
              <a:t> is at the goal line 300 feet apart</a:t>
            </a:r>
          </a:p>
          <a:p>
            <a:endParaRPr lang="en-US" dirty="0">
              <a:latin typeface="Comic Sans MS" pitchFamily="66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371600" y="2209800"/>
            <a:ext cx="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2000" y="2895600"/>
            <a:ext cx="5052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ft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7981950" cy="436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52400" y="4572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Each </a:t>
            </a:r>
            <a:r>
              <a:rPr lang="en-US" dirty="0" err="1" smtClean="0">
                <a:latin typeface="Comic Sans MS" pitchFamily="66" charset="0"/>
              </a:rPr>
              <a:t>lightpost</a:t>
            </a:r>
            <a:r>
              <a:rPr lang="en-US" dirty="0" smtClean="0">
                <a:latin typeface="Comic Sans MS" pitchFamily="66" charset="0"/>
              </a:rPr>
              <a:t> is at the goal line 300 feet apart</a:t>
            </a:r>
          </a:p>
          <a:p>
            <a:endParaRPr lang="en-US" dirty="0">
              <a:latin typeface="Comic Sans MS" pitchFamily="66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371600" y="3810000"/>
            <a:ext cx="6172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038600" y="3886200"/>
            <a:ext cx="68320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300ft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1371600" y="2209800"/>
            <a:ext cx="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62000" y="2895600"/>
            <a:ext cx="5052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ft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7981950" cy="436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52400" y="4572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We can create a triangle </a:t>
            </a:r>
          </a:p>
          <a:p>
            <a:endParaRPr lang="en-US" dirty="0">
              <a:latin typeface="Comic Sans MS" pitchFamily="66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371600" y="3810000"/>
            <a:ext cx="6172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038600" y="3886200"/>
            <a:ext cx="68320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300ft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1371600" y="2209800"/>
            <a:ext cx="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62000" y="2895600"/>
            <a:ext cx="5052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371600" y="2209800"/>
            <a:ext cx="617220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7981950" cy="436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52400" y="4572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And measure the angles with a protractor</a:t>
            </a:r>
          </a:p>
          <a:p>
            <a:endParaRPr lang="en-US" dirty="0">
              <a:latin typeface="Comic Sans MS" pitchFamily="66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371600" y="3810000"/>
            <a:ext cx="6172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038600" y="3886200"/>
            <a:ext cx="68320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300ft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1371600" y="2209800"/>
            <a:ext cx="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62000" y="2895600"/>
            <a:ext cx="5052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371600" y="2209800"/>
            <a:ext cx="617220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979748" y="3479322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371600" y="3505200"/>
            <a:ext cx="304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7981950" cy="436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52400" y="457200"/>
            <a:ext cx="883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Next, we are going to figure out how tall the light is (X) by creating a similar triangle on your paper.  </a:t>
            </a:r>
          </a:p>
          <a:p>
            <a:endParaRPr lang="en-US" dirty="0">
              <a:latin typeface="Comic Sans MS" pitchFamily="66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371600" y="3810000"/>
            <a:ext cx="6172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038600" y="3886200"/>
            <a:ext cx="68320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300ft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1371600" y="2209800"/>
            <a:ext cx="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62000" y="2895600"/>
            <a:ext cx="5052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371600" y="2209800"/>
            <a:ext cx="617220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979748" y="3479322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371600" y="3505200"/>
            <a:ext cx="304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295400" y="228600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7</a:t>
            </a:r>
            <a:r>
              <a:rPr lang="en-US" dirty="0" smtClean="0">
                <a:solidFill>
                  <a:srgbClr val="FF0000"/>
                </a:solidFill>
              </a:rPr>
              <a:t>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90800" y="5715000"/>
            <a:ext cx="40386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You are going to create a 20-70-90 triangle, and we will use proportions to find X.</a:t>
            </a:r>
            <a:endParaRPr lang="en-US" sz="1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077200" cy="563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3810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In your note packet, on page 3, draw a 20-70-90 triangle</a:t>
            </a:r>
          </a:p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90800" y="5715000"/>
            <a:ext cx="40386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You are going to create a 20-70-90 triangle, and we will use proportions to find X.</a:t>
            </a:r>
            <a:endParaRPr lang="en-US" sz="1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077200" cy="563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3810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In your note packet, on page 3, draw a 20-70-90 triangle</a:t>
            </a:r>
          </a:p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90800" y="5715000"/>
            <a:ext cx="40386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Use a ruler to draw segment AB.  Make it as long as you want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62000" y="5181600"/>
            <a:ext cx="769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96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534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1816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10cm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077200" cy="563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3810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In your note packet, on page 3, draw a 20-70-90 triangle</a:t>
            </a:r>
          </a:p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10200" y="2133600"/>
            <a:ext cx="32004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Use a protractor to create a 20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 at point B 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62000" y="5181600"/>
            <a:ext cx="769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96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534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1816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10cm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>
            <a:stCxn id="18" idx="2"/>
          </p:cNvCxnSpPr>
          <p:nvPr/>
        </p:nvCxnSpPr>
        <p:spPr>
          <a:xfrm>
            <a:off x="7010400" y="2718375"/>
            <a:ext cx="1143000" cy="215842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2	Ratios in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6096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On page 1 of your note packet there is a pair of similar triangles.  </a:t>
            </a:r>
          </a:p>
          <a:p>
            <a:r>
              <a:rPr lang="en-US" dirty="0" smtClean="0">
                <a:latin typeface="Comic Sans MS" pitchFamily="66" charset="0"/>
              </a:rPr>
              <a:t>Use a ruler to measure the sides.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00200"/>
            <a:ext cx="8093619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077200" cy="563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3810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In your note packet, on page 3, draw a 20-70-90 triangle</a:t>
            </a:r>
          </a:p>
          <a:p>
            <a:endParaRPr lang="en-US" dirty="0">
              <a:latin typeface="Comic Sans MS" pitchFamily="66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62000" y="5181600"/>
            <a:ext cx="769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96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534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1816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10cm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28600" y="2286000"/>
            <a:ext cx="8229600" cy="2895600"/>
          </a:xfrm>
          <a:prstGeom prst="line">
            <a:avLst/>
          </a:prstGeom>
          <a:ln w="25400">
            <a:solidFill>
              <a:srgbClr val="FF0000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39000" y="487680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077200" cy="563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3810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In your note packet, on page 3, draw a 20-70-90 triangle</a:t>
            </a:r>
          </a:p>
          <a:p>
            <a:endParaRPr lang="en-US" dirty="0">
              <a:latin typeface="Comic Sans MS" pitchFamily="66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62000" y="5181600"/>
            <a:ext cx="769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96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534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1816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10cm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28600" y="2286000"/>
            <a:ext cx="8229600" cy="2895600"/>
          </a:xfrm>
          <a:prstGeom prst="line">
            <a:avLst/>
          </a:prstGeom>
          <a:ln w="25400">
            <a:solidFill>
              <a:srgbClr val="FF0000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39000" y="487680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0" y="1981200"/>
            <a:ext cx="32004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Use a protractor to create a 90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 at point A 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15" name="Straight Arrow Connector 14"/>
          <p:cNvCxnSpPr>
            <a:stCxn id="14" idx="2"/>
          </p:cNvCxnSpPr>
          <p:nvPr/>
        </p:nvCxnSpPr>
        <p:spPr>
          <a:xfrm flipH="1">
            <a:off x="1066800" y="2565975"/>
            <a:ext cx="2819400" cy="231082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077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3810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In your note packet, on page 3, draw a 20-70-90 triangle</a:t>
            </a:r>
          </a:p>
          <a:p>
            <a:endParaRPr lang="en-US" dirty="0">
              <a:latin typeface="Comic Sans MS" pitchFamily="66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62000" y="5181600"/>
            <a:ext cx="769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96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534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1816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10cm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28600" y="2286000"/>
            <a:ext cx="8229600" cy="2895600"/>
          </a:xfrm>
          <a:prstGeom prst="line">
            <a:avLst/>
          </a:prstGeom>
          <a:ln w="25400">
            <a:solidFill>
              <a:srgbClr val="FF0000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39000" y="487680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cxnSp>
        <p:nvCxnSpPr>
          <p:cNvPr id="17" name="Straight Connector 16"/>
          <p:cNvCxnSpPr>
            <a:endCxn id="10" idx="0"/>
          </p:cNvCxnSpPr>
          <p:nvPr/>
        </p:nvCxnSpPr>
        <p:spPr>
          <a:xfrm>
            <a:off x="762000" y="1752600"/>
            <a:ext cx="6458" cy="3429000"/>
          </a:xfrm>
          <a:prstGeom prst="line">
            <a:avLst/>
          </a:prstGeom>
          <a:ln w="25400">
            <a:solidFill>
              <a:srgbClr val="FF0000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077200" cy="563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3810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In your note packet, on page 3, draw a 20-70-90 triangle</a:t>
            </a:r>
          </a:p>
          <a:p>
            <a:endParaRPr lang="en-US" dirty="0">
              <a:latin typeface="Comic Sans MS" pitchFamily="66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62000" y="5181600"/>
            <a:ext cx="769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96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534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1816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10cm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762000" y="2514600"/>
            <a:ext cx="7696200" cy="2667000"/>
          </a:xfrm>
          <a:prstGeom prst="line">
            <a:avLst/>
          </a:prstGeom>
          <a:ln w="2540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39000" y="487680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cxnSp>
        <p:nvCxnSpPr>
          <p:cNvPr id="17" name="Straight Connector 16"/>
          <p:cNvCxnSpPr>
            <a:endCxn id="10" idx="0"/>
          </p:cNvCxnSpPr>
          <p:nvPr/>
        </p:nvCxnSpPr>
        <p:spPr>
          <a:xfrm>
            <a:off x="762000" y="2514600"/>
            <a:ext cx="6458" cy="2667000"/>
          </a:xfrm>
          <a:prstGeom prst="line">
            <a:avLst/>
          </a:prstGeom>
          <a:ln w="2540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09600" y="20574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990600" y="1600200"/>
            <a:ext cx="25908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Complete the triangle with point C</a:t>
            </a:r>
            <a:endParaRPr lang="en-US" sz="1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077200" cy="563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3810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In your note packet, on page 3, draw a 20-70-90 triangle</a:t>
            </a:r>
          </a:p>
          <a:p>
            <a:endParaRPr lang="en-US" dirty="0">
              <a:latin typeface="Comic Sans MS" pitchFamily="66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62000" y="5181600"/>
            <a:ext cx="769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96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534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1816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10cm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762000" y="2514600"/>
            <a:ext cx="7696200" cy="2667000"/>
          </a:xfrm>
          <a:prstGeom prst="line">
            <a:avLst/>
          </a:prstGeom>
          <a:ln w="2540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39000" y="487680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cxnSp>
        <p:nvCxnSpPr>
          <p:cNvPr id="17" name="Straight Connector 16"/>
          <p:cNvCxnSpPr>
            <a:endCxn id="10" idx="0"/>
          </p:cNvCxnSpPr>
          <p:nvPr/>
        </p:nvCxnSpPr>
        <p:spPr>
          <a:xfrm>
            <a:off x="762000" y="2514600"/>
            <a:ext cx="6458" cy="2667000"/>
          </a:xfrm>
          <a:prstGeom prst="line">
            <a:avLst/>
          </a:prstGeom>
          <a:ln w="2540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09600" y="20574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981200" y="4114800"/>
            <a:ext cx="25908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Use a ruler to measure AC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838200" y="4038600"/>
            <a:ext cx="1143000" cy="3810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16200000">
            <a:off x="262597" y="3699804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3.6cm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077200" cy="563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3810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In your note packet, on page 3, draw a 20-70-90 triangle</a:t>
            </a:r>
          </a:p>
          <a:p>
            <a:endParaRPr lang="en-US" dirty="0">
              <a:latin typeface="Comic Sans MS" pitchFamily="66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62000" y="5181600"/>
            <a:ext cx="769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96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53400" y="518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1816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10cm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762000" y="2514600"/>
            <a:ext cx="7696200" cy="2667000"/>
          </a:xfrm>
          <a:prstGeom prst="line">
            <a:avLst/>
          </a:prstGeom>
          <a:ln w="2540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39000" y="487680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r>
              <a:rPr lang="en-US" baseline="30000" dirty="0" smtClean="0"/>
              <a:t>0</a:t>
            </a:r>
            <a:endParaRPr lang="en-US" baseline="30000" dirty="0"/>
          </a:p>
        </p:txBody>
      </p:sp>
      <p:cxnSp>
        <p:nvCxnSpPr>
          <p:cNvPr id="17" name="Straight Connector 16"/>
          <p:cNvCxnSpPr>
            <a:endCxn id="10" idx="0"/>
          </p:cNvCxnSpPr>
          <p:nvPr/>
        </p:nvCxnSpPr>
        <p:spPr>
          <a:xfrm>
            <a:off x="762000" y="2514600"/>
            <a:ext cx="6458" cy="2667000"/>
          </a:xfrm>
          <a:prstGeom prst="line">
            <a:avLst/>
          </a:prstGeom>
          <a:ln w="2540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09600" y="20574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262597" y="3699804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3.6cm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7981950" cy="436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Connector 21"/>
          <p:cNvCxnSpPr/>
          <p:nvPr/>
        </p:nvCxnSpPr>
        <p:spPr>
          <a:xfrm>
            <a:off x="1371600" y="3810000"/>
            <a:ext cx="6172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038600" y="3886200"/>
            <a:ext cx="68320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300ft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1371600" y="2209800"/>
            <a:ext cx="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62000" y="2895600"/>
            <a:ext cx="5052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371600" y="2209800"/>
            <a:ext cx="617220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979748" y="3479322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371600" y="3505200"/>
            <a:ext cx="304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295400" y="228600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7</a:t>
            </a:r>
            <a:r>
              <a:rPr lang="en-US" dirty="0" smtClean="0">
                <a:solidFill>
                  <a:srgbClr val="FF0000"/>
                </a:solidFill>
              </a:rPr>
              <a:t>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33400"/>
            <a:ext cx="63246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Now your triangle should be similar to this triangle.  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447800" y="1066800"/>
            <a:ext cx="63246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Set up a proportion, cross-multiply and solve for x</a:t>
            </a:r>
            <a:endParaRPr lang="en-US" sz="1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7981950" cy="436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Connector 21"/>
          <p:cNvCxnSpPr/>
          <p:nvPr/>
        </p:nvCxnSpPr>
        <p:spPr>
          <a:xfrm>
            <a:off x="1371600" y="3810000"/>
            <a:ext cx="6172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038600" y="3886200"/>
            <a:ext cx="68320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300ft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1371600" y="2209800"/>
            <a:ext cx="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62000" y="2895600"/>
            <a:ext cx="5052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371600" y="2209800"/>
            <a:ext cx="617220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979748" y="3479322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371600" y="3505200"/>
            <a:ext cx="304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295400" y="228600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7</a:t>
            </a:r>
            <a:r>
              <a:rPr lang="en-US" dirty="0" smtClean="0">
                <a:solidFill>
                  <a:srgbClr val="FF0000"/>
                </a:solidFill>
              </a:rPr>
              <a:t>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3276600" y="5334000"/>
          <a:ext cx="1935162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1" name="Equation" r:id="rId5" imgW="660240" imgH="393480" progId="Equation.3">
                  <p:embed/>
                </p:oleObj>
              </mc:Choice>
              <mc:Fallback>
                <p:oleObj name="Equation" r:id="rId5" imgW="6602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5334000"/>
                        <a:ext cx="1935162" cy="1152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33400" y="5562600"/>
            <a:ext cx="1676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These are the numbers from my drawing…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72200" y="5562600"/>
            <a:ext cx="25908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Your are probably different, but you should get the same answer.</a:t>
            </a:r>
            <a:endParaRPr lang="en-US" sz="1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7981950" cy="436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Connector 21"/>
          <p:cNvCxnSpPr/>
          <p:nvPr/>
        </p:nvCxnSpPr>
        <p:spPr>
          <a:xfrm>
            <a:off x="1371600" y="3810000"/>
            <a:ext cx="61722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038600" y="3886200"/>
            <a:ext cx="68320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300ft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1371600" y="2209800"/>
            <a:ext cx="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62000" y="2895600"/>
            <a:ext cx="50526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ft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371600" y="2209800"/>
            <a:ext cx="6172200" cy="1600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979748" y="3479322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371600" y="3505200"/>
            <a:ext cx="304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295400" y="228600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7</a:t>
            </a:r>
            <a:r>
              <a:rPr lang="en-US" dirty="0" smtClean="0">
                <a:solidFill>
                  <a:srgbClr val="FF0000"/>
                </a:solidFill>
              </a:rPr>
              <a:t>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3657600" y="5715000"/>
          <a:ext cx="1822450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5" name="Equation" r:id="rId5" imgW="622080" imgH="203040" progId="Equation.3">
                  <p:embed/>
                </p:oleObj>
              </mc:Choice>
              <mc:Fallback>
                <p:oleObj name="Equation" r:id="rId5" imgW="62208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5715000"/>
                        <a:ext cx="1822450" cy="595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0" y="2895600"/>
            <a:ext cx="883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Next you are going to answer problems 5-2 through 5-5 </a:t>
            </a:r>
            <a:r>
              <a:rPr lang="en-US" sz="1200" dirty="0" smtClean="0">
                <a:latin typeface="Comic Sans MS" pitchFamily="66" charset="0"/>
              </a:rPr>
              <a:t>(on pages 4 and 5 in you packet) </a:t>
            </a:r>
          </a:p>
          <a:p>
            <a:r>
              <a:rPr lang="en-US" dirty="0" smtClean="0">
                <a:latin typeface="Comic Sans MS" pitchFamily="66" charset="0"/>
              </a:rPr>
              <a:t>by drawing similar triangles.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2	Ratios in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6096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On page 1 of your note packet there is a pair of similar triangles.  </a:t>
            </a:r>
          </a:p>
          <a:p>
            <a:r>
              <a:rPr lang="en-US" dirty="0" smtClean="0">
                <a:latin typeface="Comic Sans MS" pitchFamily="66" charset="0"/>
              </a:rPr>
              <a:t>Use a ruler to measure the sides.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00200"/>
            <a:ext cx="8093619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4" name="Picture 2" descr="E:\Untitl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600200"/>
            <a:ext cx="8077200" cy="385615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6200" y="1371600"/>
            <a:ext cx="1965603" cy="36933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Use centimeters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9067800" cy="540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30480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5-2 This </a:t>
            </a:r>
            <a:r>
              <a:rPr lang="en-US" b="1" dirty="0"/>
              <a:t>is an actual photo (not really) of Godzilla at the </a:t>
            </a:r>
            <a:r>
              <a:rPr lang="en-US" b="1" dirty="0" err="1"/>
              <a:t>Kiyomo</a:t>
            </a:r>
            <a:r>
              <a:rPr lang="en-US" b="1" dirty="0"/>
              <a:t> bridge outside </a:t>
            </a:r>
            <a:r>
              <a:rPr lang="en-US" b="1" dirty="0" err="1"/>
              <a:t>Hokaido</a:t>
            </a:r>
            <a:r>
              <a:rPr lang="en-US" b="1" dirty="0"/>
              <a:t>, Japan.</a:t>
            </a:r>
          </a:p>
          <a:p>
            <a:r>
              <a:rPr lang="en-US" b="1" dirty="0" smtClean="0"/>
              <a:t>We </a:t>
            </a:r>
            <a:r>
              <a:rPr lang="en-US" b="1" dirty="0"/>
              <a:t>know that the bridge is exactly 1,234 ft long.  Find the height of the misunderstood monster.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9067800" cy="540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3810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5-2  </a:t>
            </a:r>
          </a:p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8580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This is an actual photo (not really) of Godzilla at the </a:t>
            </a:r>
            <a:r>
              <a:rPr lang="en-US" b="1" dirty="0" err="1"/>
              <a:t>Kiyomo</a:t>
            </a:r>
            <a:r>
              <a:rPr lang="en-US" b="1" dirty="0"/>
              <a:t> bridge outside </a:t>
            </a:r>
            <a:r>
              <a:rPr lang="en-US" b="1" dirty="0" err="1"/>
              <a:t>Hokaido</a:t>
            </a:r>
            <a:r>
              <a:rPr lang="en-US" b="1" dirty="0"/>
              <a:t>, Japan.</a:t>
            </a:r>
          </a:p>
          <a:p>
            <a:endParaRPr lang="en-US" b="1" dirty="0"/>
          </a:p>
          <a:p>
            <a:r>
              <a:rPr lang="en-US" b="1" dirty="0"/>
              <a:t>We know that the bridge is exactly 1,234 </a:t>
            </a:r>
            <a:r>
              <a:rPr lang="en-US" b="1" dirty="0" err="1"/>
              <a:t>ft</a:t>
            </a:r>
            <a:r>
              <a:rPr lang="en-US" b="1" dirty="0"/>
              <a:t> long.  Find the height of the misunderstood monster. 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2362200" y="5638800"/>
            <a:ext cx="4419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705600" y="2743200"/>
            <a:ext cx="76200" cy="2895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362200" y="2743200"/>
            <a:ext cx="4343400" cy="2895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6477000" y="5334000"/>
            <a:ext cx="304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352800" y="4953000"/>
            <a:ext cx="599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30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0</a:t>
            </a:r>
            <a:endParaRPr lang="en-US" sz="2400" b="1" baseline="300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33800" y="5638800"/>
            <a:ext cx="1011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1234ft</a:t>
            </a:r>
            <a:endParaRPr lang="en-US" sz="2400" b="1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3810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5-3  </a:t>
            </a:r>
          </a:p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0" y="685800"/>
            <a:ext cx="8458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Find the height of the giraffe.</a:t>
            </a:r>
            <a:endParaRPr lang="en-US" b="1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066800"/>
            <a:ext cx="6600825" cy="4219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685800" y="6324600"/>
            <a:ext cx="8458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Bradley Hand ITC" pitchFamily="66" charset="0"/>
              </a:rPr>
              <a:t>Student drawing</a:t>
            </a:r>
            <a:endParaRPr lang="en-US" b="1" dirty="0">
              <a:latin typeface="Bradley Hand ITC" pitchFamily="66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447800" y="5638800"/>
            <a:ext cx="228600" cy="685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90600"/>
            <a:ext cx="7286625" cy="5533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3810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5-4  </a:t>
            </a:r>
          </a:p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905000" y="6488668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Bradley Hand ITC" pitchFamily="66" charset="0"/>
              </a:rPr>
              <a:t>Student drawing</a:t>
            </a:r>
            <a:endParaRPr lang="en-US" b="1" dirty="0">
              <a:latin typeface="Bradley Hand ITC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66800" y="304800"/>
            <a:ext cx="8077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Joe is flying a kite.  The kite gets really high up.  So high, he has run out of his 1,000 </a:t>
            </a:r>
            <a:r>
              <a:rPr lang="en-US" dirty="0" err="1"/>
              <a:t>ft</a:t>
            </a:r>
            <a:r>
              <a:rPr lang="en-US" dirty="0"/>
              <a:t> spool of string.  </a:t>
            </a:r>
          </a:p>
          <a:p>
            <a:endParaRPr lang="en-US" b="1" dirty="0"/>
          </a:p>
          <a:p>
            <a:r>
              <a:rPr lang="en-US" dirty="0"/>
              <a:t>He wants to know how high up his kite got, so he measures the </a:t>
            </a:r>
            <a:r>
              <a:rPr lang="en-US" u="sng" dirty="0"/>
              <a:t>angle of elevation to the kite, and gets </a:t>
            </a:r>
            <a:r>
              <a:rPr lang="en-US" u="sng" dirty="0" smtClean="0"/>
              <a:t>45 </a:t>
            </a:r>
            <a:r>
              <a:rPr lang="en-US" u="sng" dirty="0"/>
              <a:t>degrees.</a:t>
            </a:r>
          </a:p>
          <a:p>
            <a:endParaRPr lang="en-US" b="1" u="sng" dirty="0"/>
          </a:p>
          <a:p>
            <a:r>
              <a:rPr lang="en-US" u="sng" dirty="0"/>
              <a:t>How high up is the kite?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09800" y="5486400"/>
            <a:ext cx="599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45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0</a:t>
            </a:r>
            <a:endParaRPr lang="en-US" sz="2400" b="1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5	Solving Problems with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3810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5-5  </a:t>
            </a:r>
          </a:p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495800" y="6488668"/>
            <a:ext cx="2743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Bradley Hand ITC" pitchFamily="66" charset="0"/>
              </a:rPr>
              <a:t>Student drawing</a:t>
            </a:r>
            <a:endParaRPr lang="en-US" b="1" dirty="0">
              <a:latin typeface="Bradley Hand ITC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66800" y="304800"/>
            <a:ext cx="807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Find the height of “the thing from planet X”.</a:t>
            </a:r>
            <a:endParaRPr lang="en-US" u="sng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340958" cy="563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381001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Hey!  For that last problem, (5-5) did you draw a triangle to solve it?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1000" y="99060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You didn’t have to!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90600" y="17526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You already had a 35-55-90 triangle drawn on page 2!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19200"/>
            <a:ext cx="7848600" cy="56150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3	Creating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6781800" y="1981200"/>
            <a:ext cx="457200" cy="76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086600" y="2362200"/>
            <a:ext cx="457200" cy="76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2040148" y="2743200"/>
            <a:ext cx="5046452" cy="348794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7044904" y="2743200"/>
            <a:ext cx="0" cy="3429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934200" y="228600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81000" y="1752600"/>
            <a:ext cx="49530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You have now created another 35-55-90 triangle that is similar to the two triangle  on page 1   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14400" y="2590800"/>
            <a:ext cx="32766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Measure the sides, fill out the table and answer 3-1 and 3-2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62200" y="5879068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35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77000" y="5867400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90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53200" y="3048000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55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endParaRPr lang="en-US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304800"/>
            <a:ext cx="80010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You don’t have to redraw a triangle if you already have one.</a:t>
            </a:r>
          </a:p>
          <a:p>
            <a:endParaRPr lang="en-US" sz="3600" dirty="0" smtClean="0">
              <a:latin typeface="Comic Sans MS" pitchFamily="66" charset="0"/>
            </a:endParaRPr>
          </a:p>
          <a:p>
            <a:endParaRPr lang="en-US" sz="3600" dirty="0">
              <a:latin typeface="Comic Sans MS" pitchFamily="66" charset="0"/>
            </a:endParaRPr>
          </a:p>
          <a:p>
            <a:r>
              <a:rPr lang="en-US" sz="3600" dirty="0" smtClean="0">
                <a:latin typeface="Comic Sans MS" pitchFamily="66" charset="0"/>
              </a:rPr>
              <a:t>We will re-use the triangles you have drawn to answer the problems on page 6, but first…</a:t>
            </a:r>
          </a:p>
          <a:p>
            <a:endParaRPr lang="en-US" sz="3600" dirty="0">
              <a:latin typeface="Comic Sans MS" pitchFamily="66" charset="0"/>
            </a:endParaRPr>
          </a:p>
          <a:p>
            <a:endParaRPr lang="en-US" sz="3600" dirty="0" smtClean="0">
              <a:latin typeface="Comic Sans MS" pitchFamily="66" charset="0"/>
            </a:endParaRPr>
          </a:p>
          <a:p>
            <a:r>
              <a:rPr lang="en-US" sz="3600" dirty="0" smtClean="0">
                <a:latin typeface="Comic Sans MS" pitchFamily="66" charset="0"/>
              </a:rPr>
              <a:t>…we need to make sure you have all 	the information you need.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316468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Go back to your triangle on page 2, and add the following information:</a:t>
            </a: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990600"/>
            <a:ext cx="7853516" cy="533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990600"/>
            <a:ext cx="7853516" cy="533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838200" y="1143000"/>
            <a:ext cx="1223412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35-55-90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67000" y="1143000"/>
            <a:ext cx="55626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Write this (the name of the triangle).  It will make it easier to figure out which triangle you are looking for.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2209800" y="1371600"/>
            <a:ext cx="457200" cy="762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Arc 1"/>
          <p:cNvSpPr/>
          <p:nvPr/>
        </p:nvSpPr>
        <p:spPr>
          <a:xfrm>
            <a:off x="2182091" y="4724400"/>
            <a:ext cx="914400" cy="990600"/>
          </a:xfrm>
          <a:prstGeom prst="arc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2	Ratios in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6096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On page 1 of your note packet there is a pair of similar triangles.  </a:t>
            </a:r>
          </a:p>
          <a:p>
            <a:r>
              <a:rPr lang="en-US" dirty="0" smtClean="0">
                <a:latin typeface="Comic Sans MS" pitchFamily="66" charset="0"/>
              </a:rPr>
              <a:t>Use a ruler to measure the sides.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00200"/>
            <a:ext cx="8093619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066800" y="5562600"/>
            <a:ext cx="3886200" cy="6463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You should get 3.7cm for the hypotenuse of the smaller triangle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9544594">
            <a:off x="820454" y="2706386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3.7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990600"/>
            <a:ext cx="7853516" cy="533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838200" y="1143000"/>
            <a:ext cx="1223412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35-55-90</a:t>
            </a:r>
            <a:endParaRPr lang="en-US" dirty="0">
              <a:latin typeface="Comic Sans MS" pitchFamily="66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133600" y="2209800"/>
            <a:ext cx="609600" cy="2286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362200" y="1676400"/>
            <a:ext cx="57150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Every time you draw a 35-55-90 triangle you may have different measurements, but this will always be the same!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8200" y="1905000"/>
            <a:ext cx="1071127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u="sng" dirty="0" smtClean="0">
                <a:latin typeface="Comic Sans MS" pitchFamily="66" charset="0"/>
              </a:rPr>
              <a:t>For 35</a:t>
            </a:r>
            <a:r>
              <a:rPr lang="en-US" u="sng" baseline="30000" dirty="0" smtClean="0">
                <a:latin typeface="Comic Sans MS" pitchFamily="66" charset="0"/>
              </a:rPr>
              <a:t>0</a:t>
            </a:r>
            <a:r>
              <a:rPr lang="en-US" u="sng" dirty="0" smtClean="0">
                <a:latin typeface="Comic Sans MS" pitchFamily="66" charset="0"/>
              </a:rPr>
              <a:t>:</a:t>
            </a:r>
            <a:endParaRPr lang="en-US" u="sng" dirty="0">
              <a:latin typeface="Comic Sans MS" pitchFamily="66" charset="0"/>
            </a:endParaRPr>
          </a:p>
        </p:txBody>
      </p:sp>
      <p:graphicFrame>
        <p:nvGraphicFramePr>
          <p:cNvPr id="46082" name="Object 2"/>
          <p:cNvGraphicFramePr>
            <a:graphicFrameLocks noChangeAspect="1"/>
          </p:cNvGraphicFramePr>
          <p:nvPr/>
        </p:nvGraphicFramePr>
        <p:xfrm>
          <a:off x="990600" y="2362200"/>
          <a:ext cx="797763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8" name="Equation" r:id="rId5" imgW="622080" imgH="1663560" progId="Equation.3">
                  <p:embed/>
                </p:oleObj>
              </mc:Choice>
              <mc:Fallback>
                <p:oleObj name="Equation" r:id="rId5" imgW="622080" imgH="16635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362200"/>
                        <a:ext cx="797763" cy="213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Arc 12"/>
          <p:cNvSpPr/>
          <p:nvPr/>
        </p:nvSpPr>
        <p:spPr>
          <a:xfrm>
            <a:off x="2182091" y="4724400"/>
            <a:ext cx="914400" cy="990600"/>
          </a:xfrm>
          <a:prstGeom prst="arc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838200"/>
            <a:ext cx="7924800" cy="5193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990600" y="1066800"/>
            <a:ext cx="2486578" cy="70788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mic Sans MS" pitchFamily="66" charset="0"/>
              </a:rPr>
              <a:t>20-70-90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81800" y="1219200"/>
            <a:ext cx="1071127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u="sng" dirty="0" smtClean="0">
                <a:latin typeface="Comic Sans MS" pitchFamily="66" charset="0"/>
              </a:rPr>
              <a:t>For 20</a:t>
            </a:r>
            <a:r>
              <a:rPr lang="en-US" u="sng" baseline="30000" dirty="0" smtClean="0">
                <a:latin typeface="Comic Sans MS" pitchFamily="66" charset="0"/>
              </a:rPr>
              <a:t>0</a:t>
            </a:r>
            <a:r>
              <a:rPr lang="en-US" u="sng" dirty="0" smtClean="0">
                <a:latin typeface="Comic Sans MS" pitchFamily="66" charset="0"/>
              </a:rPr>
              <a:t>:</a:t>
            </a:r>
            <a:endParaRPr lang="en-US" u="sng" dirty="0">
              <a:latin typeface="Comic Sans MS" pitchFamily="66" charset="0"/>
            </a:endParaRPr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/>
        </p:nvGraphicFramePr>
        <p:xfrm>
          <a:off x="6934200" y="1676400"/>
          <a:ext cx="797763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4" name="Equation" r:id="rId5" imgW="622080" imgH="1663560" progId="Equation.3">
                  <p:embed/>
                </p:oleObj>
              </mc:Choice>
              <mc:Fallback>
                <p:oleObj name="Equation" r:id="rId5" imgW="622080" imgH="166356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1676400"/>
                        <a:ext cx="797763" cy="213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52400" y="304800"/>
            <a:ext cx="3124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Add this info to page 3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2" name="Arc 11"/>
          <p:cNvSpPr/>
          <p:nvPr/>
        </p:nvSpPr>
        <p:spPr>
          <a:xfrm>
            <a:off x="6019800" y="3810000"/>
            <a:ext cx="914400" cy="990600"/>
          </a:xfrm>
          <a:prstGeom prst="arc">
            <a:avLst>
              <a:gd name="adj1" fmla="val 11227500"/>
              <a:gd name="adj2" fmla="val 14342171"/>
            </a:avLst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914400"/>
            <a:ext cx="8153400" cy="54111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990600" y="1066800"/>
            <a:ext cx="2486578" cy="70788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mic Sans MS" pitchFamily="66" charset="0"/>
              </a:rPr>
              <a:t>30-60-90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9200" y="2057400"/>
            <a:ext cx="1071127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u="sng" dirty="0" smtClean="0">
                <a:latin typeface="Comic Sans MS" pitchFamily="66" charset="0"/>
              </a:rPr>
              <a:t>For 30</a:t>
            </a:r>
            <a:r>
              <a:rPr lang="en-US" u="sng" baseline="30000" dirty="0" smtClean="0">
                <a:latin typeface="Comic Sans MS" pitchFamily="66" charset="0"/>
              </a:rPr>
              <a:t>0</a:t>
            </a:r>
            <a:r>
              <a:rPr lang="en-US" u="sng" dirty="0" smtClean="0">
                <a:latin typeface="Comic Sans MS" pitchFamily="66" charset="0"/>
              </a:rPr>
              <a:t>:</a:t>
            </a:r>
            <a:endParaRPr lang="en-US" u="sng" dirty="0">
              <a:latin typeface="Comic Sans MS" pitchFamily="66" charset="0"/>
            </a:endParaRPr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7776964"/>
              </p:ext>
            </p:extLst>
          </p:nvPr>
        </p:nvGraphicFramePr>
        <p:xfrm>
          <a:off x="1371600" y="2438400"/>
          <a:ext cx="797763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8" name="Equation" r:id="rId5" imgW="622080" imgH="1663560" progId="Equation.DSMT4">
                  <p:embed/>
                </p:oleObj>
              </mc:Choice>
              <mc:Fallback>
                <p:oleObj name="Equation" r:id="rId5" imgW="622080" imgH="166356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2438400"/>
                        <a:ext cx="797763" cy="213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52400" y="381000"/>
            <a:ext cx="3124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Add this info to page 4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2" name="Arc 11"/>
          <p:cNvSpPr/>
          <p:nvPr/>
        </p:nvSpPr>
        <p:spPr>
          <a:xfrm>
            <a:off x="1147326" y="5334000"/>
            <a:ext cx="1214873" cy="1631373"/>
          </a:xfrm>
          <a:prstGeom prst="arc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1066800"/>
            <a:ext cx="7086600" cy="52647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819400" y="1219200"/>
            <a:ext cx="2486578" cy="70788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mic Sans MS" pitchFamily="66" charset="0"/>
              </a:rPr>
              <a:t>40-50-90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29400" y="2133600"/>
            <a:ext cx="1071127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u="sng" dirty="0" smtClean="0">
                <a:latin typeface="Comic Sans MS" pitchFamily="66" charset="0"/>
              </a:rPr>
              <a:t>For 40</a:t>
            </a:r>
            <a:r>
              <a:rPr lang="en-US" u="sng" baseline="30000" dirty="0" smtClean="0">
                <a:latin typeface="Comic Sans MS" pitchFamily="66" charset="0"/>
              </a:rPr>
              <a:t>0</a:t>
            </a:r>
            <a:r>
              <a:rPr lang="en-US" u="sng" dirty="0" smtClean="0">
                <a:latin typeface="Comic Sans MS" pitchFamily="66" charset="0"/>
              </a:rPr>
              <a:t>:</a:t>
            </a:r>
            <a:endParaRPr lang="en-US" u="sng" dirty="0">
              <a:latin typeface="Comic Sans MS" pitchFamily="66" charset="0"/>
            </a:endParaRPr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/>
        </p:nvGraphicFramePr>
        <p:xfrm>
          <a:off x="6781800" y="2590800"/>
          <a:ext cx="797763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1" name="Equation" r:id="rId5" imgW="622080" imgH="1663560" progId="Equation.3">
                  <p:embed/>
                </p:oleObj>
              </mc:Choice>
              <mc:Fallback>
                <p:oleObj name="Equation" r:id="rId5" imgW="622080" imgH="16635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2590800"/>
                        <a:ext cx="797763" cy="213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28600" y="304800"/>
            <a:ext cx="3124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Add this info to page 3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2" name="Arc 11"/>
          <p:cNvSpPr/>
          <p:nvPr/>
        </p:nvSpPr>
        <p:spPr>
          <a:xfrm>
            <a:off x="5943600" y="5257800"/>
            <a:ext cx="1627909" cy="1600200"/>
          </a:xfrm>
          <a:prstGeom prst="arc">
            <a:avLst>
              <a:gd name="adj1" fmla="val 11035974"/>
              <a:gd name="adj2" fmla="val 16003771"/>
            </a:avLst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838200"/>
            <a:ext cx="5943600" cy="55430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352800" y="1066800"/>
            <a:ext cx="2486578" cy="70788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omic Sans MS" pitchFamily="66" charset="0"/>
              </a:rPr>
              <a:t>45-45-90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2600" y="1828800"/>
            <a:ext cx="1071127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u="sng" dirty="0" smtClean="0">
                <a:latin typeface="Comic Sans MS" pitchFamily="66" charset="0"/>
              </a:rPr>
              <a:t>For 45</a:t>
            </a:r>
            <a:r>
              <a:rPr lang="en-US" u="sng" baseline="30000" dirty="0" smtClean="0">
                <a:latin typeface="Comic Sans MS" pitchFamily="66" charset="0"/>
              </a:rPr>
              <a:t>0</a:t>
            </a:r>
            <a:r>
              <a:rPr lang="en-US" u="sng" dirty="0" smtClean="0">
                <a:latin typeface="Comic Sans MS" pitchFamily="66" charset="0"/>
              </a:rPr>
              <a:t>:</a:t>
            </a:r>
            <a:endParaRPr lang="en-US" u="sng" dirty="0">
              <a:latin typeface="Comic Sans MS" pitchFamily="66" charset="0"/>
            </a:endParaRPr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/>
        </p:nvGraphicFramePr>
        <p:xfrm>
          <a:off x="1912938" y="2286000"/>
          <a:ext cx="781050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5" name="Equation" r:id="rId5" imgW="609480" imgH="1663560" progId="Equation.3">
                  <p:embed/>
                </p:oleObj>
              </mc:Choice>
              <mc:Fallback>
                <p:oleObj name="Equation" r:id="rId5" imgW="609480" imgH="16635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2938" y="2286000"/>
                        <a:ext cx="781050" cy="213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52400" y="271046"/>
            <a:ext cx="31242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Add this info to page 4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2" name="Arc 11"/>
          <p:cNvSpPr/>
          <p:nvPr/>
        </p:nvSpPr>
        <p:spPr>
          <a:xfrm>
            <a:off x="1672936" y="5334000"/>
            <a:ext cx="1399309" cy="1656853"/>
          </a:xfrm>
          <a:prstGeom prst="arc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316468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Now we are going to use the triangles you have drawn to answer the problems on page 6.</a:t>
            </a: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066800"/>
            <a:ext cx="53340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316468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Now we are going to use the triangles you have drawn to answer the problems on page 6.</a:t>
            </a: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066800"/>
            <a:ext cx="53340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5181600" y="1371600"/>
            <a:ext cx="38100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Which side do we know (O,A or H)?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81600" y="1828800"/>
            <a:ext cx="38100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Which side do we want to know?</a:t>
            </a:r>
            <a:endParaRPr lang="en-US" sz="1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316468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Now we are going to use the triangles you have drawn to answer the problems on page 6.</a:t>
            </a: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066800"/>
            <a:ext cx="53340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2286000" y="2743200"/>
            <a:ext cx="479618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3200400"/>
            <a:ext cx="49244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81600" y="1371600"/>
            <a:ext cx="38100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Which side do we know (O,A or H)?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81600" y="1828800"/>
            <a:ext cx="38100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Which side do we want to know?</a:t>
            </a:r>
            <a:endParaRPr lang="en-US" sz="1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316468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Now we are going to use the triangles you have drawn to answer the problems on page 6.</a:t>
            </a: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066800"/>
            <a:ext cx="53340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2286000" y="2743200"/>
            <a:ext cx="479618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3200400"/>
            <a:ext cx="49244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81600" y="2362200"/>
            <a:ext cx="38100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What kind of triangle is it?</a:t>
            </a:r>
            <a:endParaRPr lang="en-US" sz="1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316468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Now we are going to use the triangles you have drawn to answer the problems on page 6.</a:t>
            </a: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066800"/>
            <a:ext cx="53340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2286000" y="2743200"/>
            <a:ext cx="479618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3200400"/>
            <a:ext cx="49244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81600" y="2362200"/>
            <a:ext cx="38100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What kind of triangle is it?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0" y="2743200"/>
            <a:ext cx="205697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30-60-90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2	Ratios in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6096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On page 1 of your note packet there is a pair of similar triangles.  </a:t>
            </a:r>
          </a:p>
          <a:p>
            <a:r>
              <a:rPr lang="en-US" dirty="0" smtClean="0">
                <a:latin typeface="Comic Sans MS" pitchFamily="66" charset="0"/>
              </a:rPr>
              <a:t>Use a ruler to measure the sides.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00200"/>
            <a:ext cx="8093619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 rot="19544594">
            <a:off x="820454" y="2706386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3.7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25254" y="3315987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5400000">
            <a:off x="1769649" y="2797599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2.1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10000" y="5486400"/>
            <a:ext cx="3886200" cy="92333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After you have the measures from the smaller triangle, find the measures in the larger one.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316468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Now we are going to use the triangles you have drawn to answer the problems on page 6.</a:t>
            </a: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066800"/>
            <a:ext cx="53340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2286000" y="2743200"/>
            <a:ext cx="479618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3200400"/>
            <a:ext cx="49244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81600" y="2362200"/>
            <a:ext cx="38100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What kind of triangle is it?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0" y="2743200"/>
            <a:ext cx="205697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30-60-90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81600" y="3352800"/>
            <a:ext cx="38100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What is O/H </a:t>
            </a:r>
            <a:r>
              <a:rPr lang="en-US" sz="1600" i="1" dirty="0" smtClean="0">
                <a:latin typeface="Comic Sans MS" pitchFamily="66" charset="0"/>
              </a:rPr>
              <a:t>supposed </a:t>
            </a:r>
            <a:r>
              <a:rPr lang="en-US" sz="1600" dirty="0" smtClean="0">
                <a:latin typeface="Comic Sans MS" pitchFamily="66" charset="0"/>
              </a:rPr>
              <a:t>to be for a 30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angle?    </a:t>
            </a:r>
            <a:r>
              <a:rPr lang="en-US" sz="1200" dirty="0" smtClean="0">
                <a:latin typeface="Comic Sans MS" pitchFamily="66" charset="0"/>
              </a:rPr>
              <a:t>(look on page 4)</a:t>
            </a:r>
            <a:endParaRPr lang="en-US" sz="1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316468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Now we are going to use the triangles you have drawn to answer the problems on page 6.</a:t>
            </a: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066800"/>
            <a:ext cx="53340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2286000" y="2743200"/>
            <a:ext cx="479618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3200400"/>
            <a:ext cx="49244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81600" y="2362200"/>
            <a:ext cx="38100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What kind of triangle is it?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0" y="2743200"/>
            <a:ext cx="205697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30-60-90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81600" y="3352800"/>
            <a:ext cx="38100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What is O/H </a:t>
            </a:r>
            <a:r>
              <a:rPr lang="en-US" sz="1600" i="1" dirty="0" smtClean="0">
                <a:latin typeface="Comic Sans MS" pitchFamily="66" charset="0"/>
              </a:rPr>
              <a:t>supposed </a:t>
            </a:r>
            <a:r>
              <a:rPr lang="en-US" sz="1600" dirty="0" smtClean="0">
                <a:latin typeface="Comic Sans MS" pitchFamily="66" charset="0"/>
              </a:rPr>
              <a:t>to be for a 30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angle?    </a:t>
            </a:r>
            <a:r>
              <a:rPr lang="en-US" sz="1200" dirty="0" smtClean="0">
                <a:latin typeface="Comic Sans MS" pitchFamily="66" charset="0"/>
              </a:rPr>
              <a:t>(look on page 4)</a:t>
            </a:r>
            <a:endParaRPr lang="en-US" sz="1200" dirty="0"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77000" y="4038600"/>
            <a:ext cx="819455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0.5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316468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Now we are going to use the triangles you have drawn to answer the problems on page 6.</a:t>
            </a: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066800"/>
            <a:ext cx="53340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2286000" y="2743200"/>
            <a:ext cx="479618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3200400"/>
            <a:ext cx="49244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81600" y="2362200"/>
            <a:ext cx="38100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What kind of triangle is it?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0" y="2743200"/>
            <a:ext cx="205697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30-60-90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81600" y="3352800"/>
            <a:ext cx="38100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What is O/H </a:t>
            </a:r>
            <a:r>
              <a:rPr lang="en-US" sz="1600" i="1" dirty="0" smtClean="0">
                <a:latin typeface="Comic Sans MS" pitchFamily="66" charset="0"/>
              </a:rPr>
              <a:t>supposed </a:t>
            </a:r>
            <a:r>
              <a:rPr lang="en-US" sz="1600" dirty="0" smtClean="0">
                <a:latin typeface="Comic Sans MS" pitchFamily="66" charset="0"/>
              </a:rPr>
              <a:t>to be for a 30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angle?    </a:t>
            </a:r>
            <a:r>
              <a:rPr lang="en-US" sz="1200" dirty="0" smtClean="0">
                <a:latin typeface="Comic Sans MS" pitchFamily="66" charset="0"/>
              </a:rPr>
              <a:t>(look on page 4)</a:t>
            </a:r>
            <a:endParaRPr lang="en-US" sz="1200" dirty="0"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77000" y="4038600"/>
            <a:ext cx="1053494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0.34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6583093"/>
              </p:ext>
            </p:extLst>
          </p:nvPr>
        </p:nvGraphicFramePr>
        <p:xfrm>
          <a:off x="2559050" y="5410200"/>
          <a:ext cx="2805113" cy="126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77" name="Equation" r:id="rId5" imgW="876240" imgH="393480" progId="Equation.DSMT4">
                  <p:embed/>
                </p:oleObj>
              </mc:Choice>
              <mc:Fallback>
                <p:oleObj name="Equation" r:id="rId5" imgW="876240" imgH="3934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9050" y="5410200"/>
                        <a:ext cx="2805113" cy="1260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316468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Now we are going to use the triangles you have drawn to answer the problems on page 6.</a:t>
            </a: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066800"/>
            <a:ext cx="53340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2286000" y="2743200"/>
            <a:ext cx="479618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3200400"/>
            <a:ext cx="49244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81600" y="3352800"/>
            <a:ext cx="38100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What is O/H </a:t>
            </a:r>
            <a:r>
              <a:rPr lang="en-US" sz="1600" i="1" dirty="0" smtClean="0">
                <a:latin typeface="Comic Sans MS" pitchFamily="66" charset="0"/>
              </a:rPr>
              <a:t>supposed </a:t>
            </a:r>
            <a:r>
              <a:rPr lang="en-US" sz="1600" dirty="0" smtClean="0">
                <a:latin typeface="Comic Sans MS" pitchFamily="66" charset="0"/>
              </a:rPr>
              <a:t>to be for a 30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angle?    </a:t>
            </a:r>
            <a:r>
              <a:rPr lang="en-US" sz="1200" dirty="0" smtClean="0">
                <a:latin typeface="Comic Sans MS" pitchFamily="66" charset="0"/>
              </a:rPr>
              <a:t>(look on page 4)</a:t>
            </a:r>
            <a:endParaRPr lang="en-US" sz="1200" dirty="0"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77000" y="4038600"/>
            <a:ext cx="1053494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0.34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/>
        </p:nvGraphicFramePr>
        <p:xfrm>
          <a:off x="2438400" y="5410200"/>
          <a:ext cx="3048000" cy="1259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399" name="Equation" r:id="rId5" imgW="952200" imgH="393480" progId="Equation.3">
                  <p:embed/>
                </p:oleObj>
              </mc:Choice>
              <mc:Fallback>
                <p:oleObj name="Equation" r:id="rId5" imgW="95220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5410200"/>
                        <a:ext cx="3048000" cy="12598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914400" y="4648200"/>
            <a:ext cx="1371600" cy="584775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omic Sans MS" pitchFamily="66" charset="0"/>
              </a:rPr>
              <a:t>The sides we are using</a:t>
            </a:r>
            <a:endParaRPr lang="en-US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2133600" y="5181600"/>
            <a:ext cx="457200" cy="3810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200400" y="4648200"/>
            <a:ext cx="2209800" cy="584775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omic Sans MS" pitchFamily="66" charset="0"/>
              </a:rPr>
              <a:t>Their measurements in the triangle</a:t>
            </a:r>
            <a:endParaRPr lang="en-US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657600" y="5181600"/>
            <a:ext cx="76200" cy="4572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715000" y="5181600"/>
            <a:ext cx="1676400" cy="584775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omic Sans MS" pitchFamily="66" charset="0"/>
              </a:rPr>
              <a:t>What it </a:t>
            </a:r>
            <a:r>
              <a:rPr lang="en-US" sz="1600" i="1" dirty="0" smtClean="0">
                <a:solidFill>
                  <a:schemeClr val="bg1"/>
                </a:solidFill>
                <a:latin typeface="Comic Sans MS" pitchFamily="66" charset="0"/>
              </a:rPr>
              <a:t>should</a:t>
            </a:r>
            <a:r>
              <a:rPr lang="en-US" sz="1600" dirty="0" smtClean="0">
                <a:solidFill>
                  <a:schemeClr val="bg1"/>
                </a:solidFill>
                <a:latin typeface="Comic Sans MS" pitchFamily="66" charset="0"/>
              </a:rPr>
              <a:t> be equal to.</a:t>
            </a:r>
            <a:endParaRPr lang="en-US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5486400" y="5715000"/>
            <a:ext cx="685800" cy="3048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316468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Now we are going to use the triangles you have drawn to answer the problems on page 6.</a:t>
            </a: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066800"/>
            <a:ext cx="53340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2286000" y="2743200"/>
            <a:ext cx="479618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H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3200400"/>
            <a:ext cx="49244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/>
        </p:nvGraphicFramePr>
        <p:xfrm>
          <a:off x="6248400" y="990600"/>
          <a:ext cx="2032000" cy="126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3" name="Equation" r:id="rId5" imgW="634680" imgH="393480" progId="Equation.3">
                  <p:embed/>
                </p:oleObj>
              </mc:Choice>
              <mc:Fallback>
                <p:oleObj name="Equation" r:id="rId5" imgW="63468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990600"/>
                        <a:ext cx="2032000" cy="1260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45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761999"/>
            <a:ext cx="8305800" cy="5292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761999"/>
            <a:ext cx="8305800" cy="5292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962400" y="4876800"/>
            <a:ext cx="479618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A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3505200"/>
            <a:ext cx="49244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761999"/>
            <a:ext cx="8305800" cy="5292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962400" y="4876800"/>
            <a:ext cx="479618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A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3505200"/>
            <a:ext cx="49244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65538" name="Object 2"/>
          <p:cNvGraphicFramePr>
            <a:graphicFrameLocks noChangeAspect="1"/>
          </p:cNvGraphicFramePr>
          <p:nvPr/>
        </p:nvGraphicFramePr>
        <p:xfrm>
          <a:off x="5562600" y="1676400"/>
          <a:ext cx="2073275" cy="126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43" name="Equation" r:id="rId5" imgW="647640" imgH="393480" progId="Equation.3">
                  <p:embed/>
                </p:oleObj>
              </mc:Choice>
              <mc:Fallback>
                <p:oleObj name="Equation" r:id="rId5" imgW="6476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1676400"/>
                        <a:ext cx="2073275" cy="1260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761999"/>
            <a:ext cx="8305800" cy="5292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962400" y="4876800"/>
            <a:ext cx="479618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A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3505200"/>
            <a:ext cx="492443" cy="553998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  <a:endParaRPr lang="en-US" sz="3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65538" name="Object 2"/>
          <p:cNvGraphicFramePr>
            <a:graphicFrameLocks noChangeAspect="1"/>
          </p:cNvGraphicFramePr>
          <p:nvPr/>
        </p:nvGraphicFramePr>
        <p:xfrm>
          <a:off x="5562600" y="1447800"/>
          <a:ext cx="2073275" cy="126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72" name="Equation" r:id="rId5" imgW="647640" imgH="393480" progId="Equation.3">
                  <p:embed/>
                </p:oleObj>
              </mc:Choice>
              <mc:Fallback>
                <p:oleObj name="Equation" r:id="rId5" imgW="6476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1447800"/>
                        <a:ext cx="2073275" cy="1260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63" name="Object 3"/>
          <p:cNvGraphicFramePr>
            <a:graphicFrameLocks noChangeAspect="1"/>
          </p:cNvGraphicFramePr>
          <p:nvPr/>
        </p:nvGraphicFramePr>
        <p:xfrm>
          <a:off x="5943600" y="2971800"/>
          <a:ext cx="1708150" cy="569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73" name="Equation" r:id="rId7" imgW="533160" imgH="177480" progId="Equation.3">
                  <p:embed/>
                </p:oleObj>
              </mc:Choice>
              <mc:Fallback>
                <p:oleObj name="Equation" r:id="rId7" imgW="53316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2971800"/>
                        <a:ext cx="1708150" cy="569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0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6	Using Similar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24384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Use this method to solve for X in the problems on page 6.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2	Ratios in similar triangles	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886200" y="762000"/>
            <a:ext cx="12360819" cy="58187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 rot="19544594">
            <a:off x="-2913345" y="2401586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3.7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2590800" y="35052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5400000">
            <a:off x="-1735551" y="2649951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2.1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57600" y="533400"/>
            <a:ext cx="2971800" cy="6463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Next, get a  calculator, and fill out the tables</a:t>
            </a:r>
            <a:endParaRPr lang="en-US" dirty="0">
              <a:latin typeface="Comic Sans MS" pitchFamily="66" charset="0"/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4343400" y="2362200"/>
          <a:ext cx="444500" cy="3852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3" name="Equation" r:id="rId5" imgW="190440" imgH="164880" progId="Equation.3">
                  <p:embed/>
                </p:oleObj>
              </mc:Choice>
              <mc:Fallback>
                <p:oleObj name="Equation" r:id="rId5" imgW="190440" imgH="1648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2362200"/>
                        <a:ext cx="444500" cy="38523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733800" y="2286000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2.1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00600" y="2297668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3.7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24600" y="2209800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0.57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2400" y="2209800"/>
            <a:ext cx="3352800" cy="92333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You are going to get decimals for these answers, keep 2 decimal places.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08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7	</a:t>
            </a:r>
            <a:r>
              <a:rPr lang="en-US" dirty="0" err="1" smtClean="0">
                <a:solidFill>
                  <a:schemeClr val="bg1"/>
                </a:solidFill>
              </a:rPr>
              <a:t>Soh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Cah</a:t>
            </a:r>
            <a:r>
              <a:rPr lang="en-US" dirty="0" smtClean="0">
                <a:solidFill>
                  <a:schemeClr val="bg1"/>
                </a:solidFill>
              </a:rPr>
              <a:t> Toa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3810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Did you have trouble with that last one?</a:t>
            </a:r>
          </a:p>
          <a:p>
            <a:r>
              <a:rPr lang="en-US" sz="2400" dirty="0">
                <a:latin typeface="Comic Sans MS" pitchFamily="66" charset="0"/>
              </a:rPr>
              <a:t>	</a:t>
            </a:r>
            <a:r>
              <a:rPr lang="en-US" sz="2400" dirty="0" smtClean="0">
                <a:latin typeface="Comic Sans MS" pitchFamily="66" charset="0"/>
              </a:rPr>
              <a:t>“We don’t have 50</a:t>
            </a:r>
            <a:r>
              <a:rPr lang="en-US" sz="2400" baseline="30000" dirty="0" smtClean="0">
                <a:latin typeface="Comic Sans MS" pitchFamily="66" charset="0"/>
              </a:rPr>
              <a:t>0</a:t>
            </a:r>
            <a:r>
              <a:rPr lang="en-US" sz="2400" dirty="0" smtClean="0">
                <a:latin typeface="Comic Sans MS" pitchFamily="66" charset="0"/>
              </a:rPr>
              <a:t>!”</a:t>
            </a:r>
          </a:p>
        </p:txBody>
      </p:sp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447800"/>
            <a:ext cx="3962400" cy="502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08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7	</a:t>
            </a:r>
            <a:r>
              <a:rPr lang="en-US" dirty="0" err="1" smtClean="0">
                <a:solidFill>
                  <a:schemeClr val="bg1"/>
                </a:solidFill>
              </a:rPr>
              <a:t>Soh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Cah</a:t>
            </a:r>
            <a:r>
              <a:rPr lang="en-US" dirty="0" smtClean="0">
                <a:solidFill>
                  <a:schemeClr val="bg1"/>
                </a:solidFill>
              </a:rPr>
              <a:t> Toa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381000"/>
            <a:ext cx="883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But we do!   On page 3 we had this triangle.  We only included the information for 40</a:t>
            </a:r>
            <a:r>
              <a:rPr lang="en-US" sz="2400" baseline="30000" dirty="0" smtClean="0">
                <a:latin typeface="Comic Sans MS" pitchFamily="66" charset="0"/>
              </a:rPr>
              <a:t>0</a:t>
            </a:r>
            <a:r>
              <a:rPr lang="en-US" sz="2400" dirty="0" smtClean="0">
                <a:latin typeface="Comic Sans MS" pitchFamily="66" charset="0"/>
              </a:rPr>
              <a:t>, but the information for 50</a:t>
            </a:r>
            <a:r>
              <a:rPr lang="en-US" sz="2400" baseline="30000" dirty="0" smtClean="0">
                <a:latin typeface="Comic Sans MS" pitchFamily="66" charset="0"/>
              </a:rPr>
              <a:t>0</a:t>
            </a:r>
            <a:r>
              <a:rPr lang="en-US" sz="2400" dirty="0" smtClean="0">
                <a:latin typeface="Comic Sans MS" pitchFamily="66" charset="0"/>
              </a:rPr>
              <a:t> is there too. </a:t>
            </a:r>
          </a:p>
        </p:txBody>
      </p:sp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828800"/>
            <a:ext cx="1676400" cy="2362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1676400"/>
            <a:ext cx="3527611" cy="2600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Arrow Connector 14"/>
          <p:cNvCxnSpPr/>
          <p:nvPr/>
        </p:nvCxnSpPr>
        <p:spPr>
          <a:xfrm>
            <a:off x="3505200" y="1219200"/>
            <a:ext cx="685800" cy="5334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08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7	</a:t>
            </a:r>
            <a:r>
              <a:rPr lang="en-US" dirty="0" err="1" smtClean="0">
                <a:solidFill>
                  <a:schemeClr val="bg1"/>
                </a:solidFill>
              </a:rPr>
              <a:t>Soh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Cah</a:t>
            </a:r>
            <a:r>
              <a:rPr lang="en-US" dirty="0" smtClean="0">
                <a:solidFill>
                  <a:schemeClr val="bg1"/>
                </a:solidFill>
              </a:rPr>
              <a:t> Toa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752600"/>
            <a:ext cx="1676400" cy="2362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1676400"/>
            <a:ext cx="3527611" cy="2600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752600" y="685800"/>
            <a:ext cx="38100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We could add the information for 50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 to your picture on page 3:</a:t>
            </a:r>
            <a:endParaRPr lang="en-US" sz="1200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95600" y="4038600"/>
            <a:ext cx="1071127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u="sng" dirty="0" smtClean="0">
                <a:latin typeface="Comic Sans MS" pitchFamily="66" charset="0"/>
              </a:rPr>
              <a:t>For 50</a:t>
            </a:r>
            <a:r>
              <a:rPr lang="en-US" u="sng" baseline="30000" dirty="0" smtClean="0">
                <a:latin typeface="Comic Sans MS" pitchFamily="66" charset="0"/>
              </a:rPr>
              <a:t>0</a:t>
            </a:r>
            <a:r>
              <a:rPr lang="en-US" u="sng" dirty="0" smtClean="0">
                <a:latin typeface="Comic Sans MS" pitchFamily="66" charset="0"/>
              </a:rPr>
              <a:t>:</a:t>
            </a:r>
            <a:endParaRPr lang="en-US" u="sng" dirty="0">
              <a:latin typeface="Comic Sans MS" pitchFamily="66" charset="0"/>
            </a:endParaRPr>
          </a:p>
        </p:txBody>
      </p:sp>
      <p:graphicFrame>
        <p:nvGraphicFramePr>
          <p:cNvPr id="12" name="Object 2"/>
          <p:cNvGraphicFramePr>
            <a:graphicFrameLocks noChangeAspect="1"/>
          </p:cNvGraphicFramePr>
          <p:nvPr/>
        </p:nvGraphicFramePr>
        <p:xfrm>
          <a:off x="3048000" y="4495800"/>
          <a:ext cx="797763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39" name="Equation" r:id="rId6" imgW="622080" imgH="1663560" progId="Equation.3">
                  <p:embed/>
                </p:oleObj>
              </mc:Choice>
              <mc:Fallback>
                <p:oleObj name="Equation" r:id="rId6" imgW="622080" imgH="16635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4495800"/>
                        <a:ext cx="797763" cy="213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08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7	</a:t>
            </a:r>
            <a:r>
              <a:rPr lang="en-US" dirty="0" err="1" smtClean="0">
                <a:solidFill>
                  <a:schemeClr val="bg1"/>
                </a:solidFill>
              </a:rPr>
              <a:t>Soh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Cah</a:t>
            </a:r>
            <a:r>
              <a:rPr lang="en-US" dirty="0" smtClean="0">
                <a:solidFill>
                  <a:schemeClr val="bg1"/>
                </a:solidFill>
              </a:rPr>
              <a:t> Toa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381000"/>
            <a:ext cx="8839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For all these different triangles we keep using the fractions</a:t>
            </a:r>
          </a:p>
          <a:p>
            <a:endParaRPr lang="en-US" sz="2400" dirty="0">
              <a:latin typeface="Comic Sans MS" pitchFamily="66" charset="0"/>
            </a:endParaRPr>
          </a:p>
          <a:p>
            <a:endParaRPr lang="en-US" sz="2400" dirty="0" smtClean="0">
              <a:latin typeface="Comic Sans MS" pitchFamily="66" charset="0"/>
            </a:endParaRPr>
          </a:p>
          <a:p>
            <a:endParaRPr lang="en-US" sz="2400" dirty="0">
              <a:latin typeface="Comic Sans MS" pitchFamily="66" charset="0"/>
            </a:endParaRPr>
          </a:p>
          <a:p>
            <a:r>
              <a:rPr lang="en-US" sz="2400" dirty="0" smtClean="0">
                <a:latin typeface="Comic Sans MS" pitchFamily="66" charset="0"/>
              </a:rPr>
              <a:t>Now we are going to give them names: </a:t>
            </a:r>
          </a:p>
        </p:txBody>
      </p:sp>
      <p:graphicFrame>
        <p:nvGraphicFramePr>
          <p:cNvPr id="70659" name="Object 3"/>
          <p:cNvGraphicFramePr>
            <a:graphicFrameLocks noChangeAspect="1"/>
          </p:cNvGraphicFramePr>
          <p:nvPr/>
        </p:nvGraphicFramePr>
        <p:xfrm>
          <a:off x="1981200" y="914400"/>
          <a:ext cx="3519577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64" name="Equation" r:id="rId4" imgW="2019240" imgH="393480" progId="Equation.3">
                  <p:embed/>
                </p:oleObj>
              </mc:Choice>
              <mc:Fallback>
                <p:oleObj name="Equation" r:id="rId4" imgW="201924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914400"/>
                        <a:ext cx="3519577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Line 2"/>
          <p:cNvSpPr>
            <a:spLocks noChangeShapeType="1"/>
          </p:cNvSpPr>
          <p:nvPr/>
        </p:nvSpPr>
        <p:spPr bwMode="auto">
          <a:xfrm flipV="1">
            <a:off x="7381710" y="2438400"/>
            <a:ext cx="10668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8448510" y="2438400"/>
            <a:ext cx="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Line 4"/>
          <p:cNvSpPr>
            <a:spLocks noChangeShapeType="1"/>
          </p:cNvSpPr>
          <p:nvPr/>
        </p:nvSpPr>
        <p:spPr bwMode="auto">
          <a:xfrm flipH="1">
            <a:off x="7381710" y="3962400"/>
            <a:ext cx="106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Arc 5"/>
          <p:cNvSpPr>
            <a:spLocks/>
          </p:cNvSpPr>
          <p:nvPr/>
        </p:nvSpPr>
        <p:spPr bwMode="auto">
          <a:xfrm>
            <a:off x="7610310" y="3581400"/>
            <a:ext cx="152400" cy="381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7254710" y="2743200"/>
            <a:ext cx="492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H</a:t>
            </a: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8473910" y="2971800"/>
            <a:ext cx="4651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O</a:t>
            </a: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7711910" y="4038600"/>
            <a:ext cx="4175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A</a:t>
            </a:r>
          </a:p>
        </p:txBody>
      </p:sp>
      <p:sp>
        <p:nvSpPr>
          <p:cNvPr id="22" name="Line 9"/>
          <p:cNvSpPr>
            <a:spLocks noChangeShapeType="1"/>
          </p:cNvSpPr>
          <p:nvPr/>
        </p:nvSpPr>
        <p:spPr bwMode="auto">
          <a:xfrm flipV="1">
            <a:off x="8296110" y="3810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" name="Line 10"/>
          <p:cNvSpPr>
            <a:spLocks noChangeShapeType="1"/>
          </p:cNvSpPr>
          <p:nvPr/>
        </p:nvSpPr>
        <p:spPr bwMode="auto">
          <a:xfrm>
            <a:off x="8296110" y="3810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1539710" y="2438400"/>
            <a:ext cx="5178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Sine (x) = 		sin (x) = O/H </a:t>
            </a:r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1539710" y="3276600"/>
            <a:ext cx="5097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Cosine (x) = 	cos (x) = A/H</a:t>
            </a: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1539710" y="4114800"/>
            <a:ext cx="50482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Tangent (x) = 	tan (x) = O/A</a:t>
            </a: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1438110" y="5105400"/>
            <a:ext cx="55340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latin typeface="Garamond" pitchFamily="18" charset="0"/>
              </a:rPr>
              <a:t>Or, the short way to remember it …</a:t>
            </a:r>
          </a:p>
          <a:p>
            <a:r>
              <a:rPr lang="en-US" sz="2800" b="1" dirty="0">
                <a:latin typeface="Garamond" pitchFamily="18" charset="0"/>
              </a:rPr>
              <a:t>	SOH CAH TOA</a:t>
            </a:r>
          </a:p>
        </p:txBody>
      </p:sp>
      <p:sp>
        <p:nvSpPr>
          <p:cNvPr id="29" name="Rectangle 16"/>
          <p:cNvSpPr>
            <a:spLocks noChangeArrowheads="1"/>
          </p:cNvSpPr>
          <p:nvPr/>
        </p:nvSpPr>
        <p:spPr bwMode="auto">
          <a:xfrm>
            <a:off x="1438110" y="2362200"/>
            <a:ext cx="5410200" cy="2362200"/>
          </a:xfrm>
          <a:prstGeom prst="rect">
            <a:avLst/>
          </a:prstGeom>
          <a:solidFill>
            <a:srgbClr val="292929">
              <a:alpha val="27000"/>
            </a:srgbClr>
          </a:solidFill>
          <a:ln w="381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Rectangle 17"/>
          <p:cNvSpPr>
            <a:spLocks noChangeArrowheads="1"/>
          </p:cNvSpPr>
          <p:nvPr/>
        </p:nvSpPr>
        <p:spPr bwMode="auto">
          <a:xfrm>
            <a:off x="1438110" y="4953000"/>
            <a:ext cx="5410200" cy="1371600"/>
          </a:xfrm>
          <a:prstGeom prst="rect">
            <a:avLst/>
          </a:prstGeom>
          <a:solidFill>
            <a:srgbClr val="292929">
              <a:alpha val="27000"/>
            </a:srgbClr>
          </a:solidFill>
          <a:ln w="381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52400" y="6396335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These are the definitions for sine, cosine and tangent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 animBg="1"/>
      <p:bldP spid="30" grpId="0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08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7	</a:t>
            </a:r>
            <a:r>
              <a:rPr lang="en-US" dirty="0" err="1" smtClean="0">
                <a:solidFill>
                  <a:schemeClr val="bg1"/>
                </a:solidFill>
              </a:rPr>
              <a:t>Soh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Cah</a:t>
            </a:r>
            <a:r>
              <a:rPr lang="en-US" dirty="0" smtClean="0">
                <a:solidFill>
                  <a:schemeClr val="bg1"/>
                </a:solidFill>
              </a:rPr>
              <a:t> Toa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Line 2"/>
          <p:cNvSpPr>
            <a:spLocks noChangeShapeType="1"/>
          </p:cNvSpPr>
          <p:nvPr/>
        </p:nvSpPr>
        <p:spPr bwMode="auto">
          <a:xfrm flipV="1">
            <a:off x="7381710" y="2438400"/>
            <a:ext cx="10668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8448510" y="2438400"/>
            <a:ext cx="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Line 4"/>
          <p:cNvSpPr>
            <a:spLocks noChangeShapeType="1"/>
          </p:cNvSpPr>
          <p:nvPr/>
        </p:nvSpPr>
        <p:spPr bwMode="auto">
          <a:xfrm flipH="1">
            <a:off x="7381710" y="3962400"/>
            <a:ext cx="106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Arc 5"/>
          <p:cNvSpPr>
            <a:spLocks/>
          </p:cNvSpPr>
          <p:nvPr/>
        </p:nvSpPr>
        <p:spPr bwMode="auto">
          <a:xfrm>
            <a:off x="7610310" y="3581400"/>
            <a:ext cx="152400" cy="381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7254710" y="2743200"/>
            <a:ext cx="492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H</a:t>
            </a: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8473910" y="2971800"/>
            <a:ext cx="4651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O</a:t>
            </a: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7711910" y="4038600"/>
            <a:ext cx="4175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A</a:t>
            </a:r>
          </a:p>
        </p:txBody>
      </p:sp>
      <p:sp>
        <p:nvSpPr>
          <p:cNvPr id="22" name="Line 9"/>
          <p:cNvSpPr>
            <a:spLocks noChangeShapeType="1"/>
          </p:cNvSpPr>
          <p:nvPr/>
        </p:nvSpPr>
        <p:spPr bwMode="auto">
          <a:xfrm flipV="1">
            <a:off x="8296110" y="3810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" name="Line 10"/>
          <p:cNvSpPr>
            <a:spLocks noChangeShapeType="1"/>
          </p:cNvSpPr>
          <p:nvPr/>
        </p:nvSpPr>
        <p:spPr bwMode="auto">
          <a:xfrm>
            <a:off x="8296110" y="3810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1539710" y="2438400"/>
            <a:ext cx="5178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Sine (x) = 		sin (x) = O/H </a:t>
            </a:r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1539710" y="3276600"/>
            <a:ext cx="5097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Cosine (x) = 	cos (x) = A/H</a:t>
            </a: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1539710" y="4114800"/>
            <a:ext cx="50482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latin typeface="Garamond" pitchFamily="18" charset="0"/>
              </a:rPr>
              <a:t>Tangent (x) = 	tan (x) = O/A</a:t>
            </a: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1438110" y="5105400"/>
            <a:ext cx="55340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latin typeface="Garamond" pitchFamily="18" charset="0"/>
              </a:rPr>
              <a:t>Or, the short way to remember it …</a:t>
            </a:r>
          </a:p>
          <a:p>
            <a:r>
              <a:rPr lang="en-US" sz="2800" b="1" dirty="0">
                <a:latin typeface="Garamond" pitchFamily="18" charset="0"/>
              </a:rPr>
              <a:t>	SOH CAH TOA</a:t>
            </a:r>
          </a:p>
        </p:txBody>
      </p:sp>
      <p:sp>
        <p:nvSpPr>
          <p:cNvPr id="29" name="Rectangle 16"/>
          <p:cNvSpPr>
            <a:spLocks noChangeArrowheads="1"/>
          </p:cNvSpPr>
          <p:nvPr/>
        </p:nvSpPr>
        <p:spPr bwMode="auto">
          <a:xfrm>
            <a:off x="1438110" y="2362200"/>
            <a:ext cx="5410200" cy="2362200"/>
          </a:xfrm>
          <a:prstGeom prst="rect">
            <a:avLst/>
          </a:prstGeom>
          <a:solidFill>
            <a:srgbClr val="292929">
              <a:alpha val="27000"/>
            </a:srgbClr>
          </a:solidFill>
          <a:ln w="381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Rectangle 17"/>
          <p:cNvSpPr>
            <a:spLocks noChangeArrowheads="1"/>
          </p:cNvSpPr>
          <p:nvPr/>
        </p:nvSpPr>
        <p:spPr bwMode="auto">
          <a:xfrm>
            <a:off x="1438110" y="4953000"/>
            <a:ext cx="5410200" cy="1371600"/>
          </a:xfrm>
          <a:prstGeom prst="rect">
            <a:avLst/>
          </a:prstGeom>
          <a:solidFill>
            <a:srgbClr val="292929">
              <a:alpha val="27000"/>
            </a:srgbClr>
          </a:solidFill>
          <a:ln w="381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52400" y="6396335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These are the definitions for sine, cosine and tangent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524000" y="1143000"/>
            <a:ext cx="45720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These are called </a:t>
            </a:r>
            <a:r>
              <a:rPr lang="en-US" sz="1600" u="sng" dirty="0" smtClean="0">
                <a:latin typeface="Comic Sans MS" pitchFamily="66" charset="0"/>
              </a:rPr>
              <a:t>trigonometric functions</a:t>
            </a:r>
            <a:endParaRPr lang="en-US" sz="1200" u="sng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 animBg="1"/>
      <p:bldP spid="30" grpId="0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08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7	</a:t>
            </a:r>
            <a:r>
              <a:rPr lang="en-US" dirty="0" err="1" smtClean="0">
                <a:solidFill>
                  <a:schemeClr val="bg1"/>
                </a:solidFill>
              </a:rPr>
              <a:t>Soh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Cah</a:t>
            </a:r>
            <a:r>
              <a:rPr lang="en-US" dirty="0" smtClean="0">
                <a:solidFill>
                  <a:schemeClr val="bg1"/>
                </a:solidFill>
              </a:rPr>
              <a:t> Toa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3810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Now if we see a problem like this one, we know x is the adjacent side, 20 is the hypotenuse, so we would use cosine.</a:t>
            </a:r>
          </a:p>
        </p:txBody>
      </p:sp>
      <p:pic>
        <p:nvPicPr>
          <p:cNvPr id="8" name="Pictur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447800"/>
            <a:ext cx="3733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08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7	</a:t>
            </a:r>
            <a:r>
              <a:rPr lang="en-US" dirty="0" err="1" smtClean="0">
                <a:solidFill>
                  <a:schemeClr val="bg1"/>
                </a:solidFill>
              </a:rPr>
              <a:t>Soh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Cah</a:t>
            </a:r>
            <a:r>
              <a:rPr lang="en-US" dirty="0" smtClean="0">
                <a:solidFill>
                  <a:schemeClr val="bg1"/>
                </a:solidFill>
              </a:rPr>
              <a:t> Toa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3810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Now if we see a problem like this one, we know x is the adjacent side, 20 is the hypotenuse, so we would use cosine.</a:t>
            </a:r>
          </a:p>
        </p:txBody>
      </p:sp>
      <p:pic>
        <p:nvPicPr>
          <p:cNvPr id="8" name="Pictur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447800"/>
            <a:ext cx="3733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4" cstate="print">
            <a:lum bright="16000"/>
          </a:blip>
          <a:srcRect/>
          <a:stretch>
            <a:fillRect/>
          </a:stretch>
        </p:blipFill>
        <p:spPr bwMode="auto">
          <a:xfrm>
            <a:off x="6524625" y="5114925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ounded Rectangular Callout 10"/>
          <p:cNvSpPr/>
          <p:nvPr/>
        </p:nvSpPr>
        <p:spPr>
          <a:xfrm>
            <a:off x="533400" y="4648200"/>
            <a:ext cx="5257800" cy="1447800"/>
          </a:xfrm>
          <a:prstGeom prst="wedgeRoundRectCallout">
            <a:avLst>
              <a:gd name="adj1" fmla="val 73088"/>
              <a:gd name="adj2" fmla="val 46518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smtClean="0">
                <a:solidFill>
                  <a:schemeClr val="tx1"/>
                </a:solidFill>
                <a:latin typeface="Comic Sans MS" pitchFamily="66" charset="0"/>
              </a:rPr>
              <a:t>But we don’t have a triangle drawn for this one!  Do I have to draw more triangles?!?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08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7	</a:t>
            </a:r>
            <a:r>
              <a:rPr lang="en-US" dirty="0" err="1" smtClean="0">
                <a:solidFill>
                  <a:schemeClr val="bg1"/>
                </a:solidFill>
              </a:rPr>
              <a:t>Soh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Cah</a:t>
            </a:r>
            <a:r>
              <a:rPr lang="en-US" dirty="0" smtClean="0">
                <a:solidFill>
                  <a:schemeClr val="bg1"/>
                </a:solidFill>
              </a:rPr>
              <a:t> Toa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3" cstate="print">
            <a:lum bright="16000"/>
          </a:blip>
          <a:srcRect/>
          <a:stretch>
            <a:fillRect/>
          </a:stretch>
        </p:blipFill>
        <p:spPr bwMode="auto">
          <a:xfrm>
            <a:off x="6524625" y="5114925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ounded Rectangular Callout 10"/>
          <p:cNvSpPr/>
          <p:nvPr/>
        </p:nvSpPr>
        <p:spPr>
          <a:xfrm>
            <a:off x="533400" y="4648200"/>
            <a:ext cx="5257800" cy="1447800"/>
          </a:xfrm>
          <a:prstGeom prst="wedgeRoundRectCallout">
            <a:avLst>
              <a:gd name="adj1" fmla="val 73088"/>
              <a:gd name="adj2" fmla="val 46518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smtClean="0">
                <a:solidFill>
                  <a:schemeClr val="tx1"/>
                </a:solidFill>
                <a:latin typeface="Comic Sans MS" pitchFamily="66" charset="0"/>
              </a:rPr>
              <a:t>But we don’t have a triangle drawn for this one!  Do I have to draw more triangles?!?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5800"/>
            <a:ext cx="51816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No, it is impractical to draw every possible triangle</a:t>
            </a:r>
            <a:endParaRPr lang="en-US" sz="1200" u="sng" dirty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47800" y="1371600"/>
            <a:ext cx="60960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We wouldn’t just need new triangles for 31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, 32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, 33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, 34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… but we would also need 31.1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, 31.2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, 31.3</a:t>
            </a:r>
            <a:r>
              <a:rPr lang="en-US" sz="1600" baseline="30000" dirty="0" smtClean="0">
                <a:latin typeface="Comic Sans MS" pitchFamily="66" charset="0"/>
              </a:rPr>
              <a:t>0</a:t>
            </a:r>
            <a:r>
              <a:rPr lang="en-US" sz="1600" dirty="0" smtClean="0">
                <a:latin typeface="Comic Sans MS" pitchFamily="66" charset="0"/>
              </a:rPr>
              <a:t>…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47800" y="2971800"/>
            <a:ext cx="60960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So, a long time ago, the measured lots of different triangles and made…</a:t>
            </a:r>
            <a:endParaRPr lang="en-US" sz="1600" u="sng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0"/>
            <a:ext cx="7981950" cy="1095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08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7	</a:t>
            </a:r>
            <a:r>
              <a:rPr lang="en-US" dirty="0" err="1" smtClean="0">
                <a:solidFill>
                  <a:schemeClr val="bg1"/>
                </a:solidFill>
              </a:rPr>
              <a:t>Soh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Cah</a:t>
            </a:r>
            <a:r>
              <a:rPr lang="en-US" dirty="0" smtClean="0">
                <a:solidFill>
                  <a:schemeClr val="bg1"/>
                </a:solidFill>
              </a:rPr>
              <a:t> Toa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57400" y="914400"/>
            <a:ext cx="37338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Books with all the trig values in them.</a:t>
            </a:r>
            <a:endParaRPr lang="en-US" sz="1600" u="sng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9200" y="-1981200"/>
            <a:ext cx="12184468" cy="12184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08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</a:rPr>
              <a:t>Trigonometry:  	Part 7	</a:t>
            </a:r>
            <a:r>
              <a:rPr lang="en-US" dirty="0" err="1" smtClean="0">
                <a:solidFill>
                  <a:schemeClr val="bg1"/>
                </a:solidFill>
              </a:rPr>
              <a:t>Soh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Cah</a:t>
            </a:r>
            <a:r>
              <a:rPr lang="en-US" dirty="0" smtClean="0">
                <a:solidFill>
                  <a:schemeClr val="bg1"/>
                </a:solidFill>
              </a:rPr>
              <a:t> Toa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03092" y="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Menu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533400"/>
            <a:ext cx="2819400" cy="338554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Then along came computers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1600200"/>
            <a:ext cx="2819400" cy="83099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Your calculator knows the value for every sine, cosine and tangent in the universe.</a:t>
            </a:r>
            <a:endParaRPr lang="en-US" sz="1600" u="sng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4876800"/>
            <a:ext cx="2819400" cy="584775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Get a calculator if you don’t already have one.</a:t>
            </a:r>
            <a:endParaRPr lang="en-US" sz="1600" u="sng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F3F3F"/>
      </a:hlink>
      <a:folHlink>
        <a:srgbClr val="3F3F3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700</TotalTime>
  <Words>3741</Words>
  <Application>Microsoft Office PowerPoint</Application>
  <PresentationFormat>On-screen Show (4:3)</PresentationFormat>
  <Paragraphs>860</Paragraphs>
  <Slides>132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132</vt:i4>
      </vt:variant>
    </vt:vector>
  </HeadingPairs>
  <TitlesOfParts>
    <vt:vector size="135" baseType="lpstr">
      <vt:lpstr>Office Theme</vt:lpstr>
      <vt:lpstr>Equation</vt:lpstr>
      <vt:lpstr>MathType 6.0 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Check to see if you got it:  Identify each highlighted side as O, A or H</vt:lpstr>
      <vt:lpstr>Check to see if you got it:  Identify each highlighted side as O, A or 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Finding the Angle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 b</dc:creator>
  <cp:lastModifiedBy>USER</cp:lastModifiedBy>
  <cp:revision>68</cp:revision>
  <dcterms:created xsi:type="dcterms:W3CDTF">2015-01-02T18:22:17Z</dcterms:created>
  <dcterms:modified xsi:type="dcterms:W3CDTF">2015-01-26T02:50:10Z</dcterms:modified>
</cp:coreProperties>
</file>