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52" r:id="rId2"/>
    <p:sldId id="353" r:id="rId3"/>
    <p:sldId id="355" r:id="rId4"/>
    <p:sldId id="354" r:id="rId5"/>
    <p:sldId id="356" r:id="rId6"/>
    <p:sldId id="357" r:id="rId7"/>
    <p:sldId id="358" r:id="rId8"/>
    <p:sldId id="359" r:id="rId9"/>
    <p:sldId id="360" r:id="rId10"/>
    <p:sldId id="361" r:id="rId11"/>
    <p:sldId id="362" r:id="rId12"/>
    <p:sldId id="440" r:id="rId13"/>
    <p:sldId id="363" r:id="rId14"/>
    <p:sldId id="364" r:id="rId15"/>
    <p:sldId id="366" r:id="rId16"/>
    <p:sldId id="367" r:id="rId17"/>
    <p:sldId id="369" r:id="rId18"/>
    <p:sldId id="3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FF00FF"/>
    <a:srgbClr val="FFFF99"/>
    <a:srgbClr val="00FF00"/>
    <a:srgbClr val="99FF99"/>
    <a:srgbClr val="FF99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50" autoAdjust="0"/>
    <p:restoredTop sz="94660"/>
  </p:normalViewPr>
  <p:slideViewPr>
    <p:cSldViewPr>
      <p:cViewPr varScale="1">
        <p:scale>
          <a:sx n="69" d="100"/>
          <a:sy n="69" d="100"/>
        </p:scale>
        <p:origin x="-17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image" Target="../media/image30.wmf"/><Relationship Id="rId7" Type="http://schemas.openxmlformats.org/officeDocument/2006/relationships/image" Target="../media/image34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2562D-7BEA-4727-83B1-B15FE76057F2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778B2-6E7C-4047-BA7E-060D86BFC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98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5" Type="http://schemas.openxmlformats.org/officeDocument/2006/relationships/slide" Target="slide1.xml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11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oleObject" Target="../embeddings/oleObject13.bin"/><Relationship Id="rId18" Type="http://schemas.openxmlformats.org/officeDocument/2006/relationships/image" Target="../media/image19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6.wmf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15.wmf"/><Relationship Id="rId19" Type="http://schemas.openxmlformats.org/officeDocument/2006/relationships/slide" Target="slide1.xml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7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oleObject" Target="../embeddings/oleObject21.bin"/><Relationship Id="rId18" Type="http://schemas.openxmlformats.org/officeDocument/2006/relationships/image" Target="../media/image27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24.wmf"/><Relationship Id="rId1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6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1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5" Type="http://schemas.openxmlformats.org/officeDocument/2006/relationships/oleObject" Target="../embeddings/oleObject22.bin"/><Relationship Id="rId10" Type="http://schemas.openxmlformats.org/officeDocument/2006/relationships/image" Target="../media/image23.wmf"/><Relationship Id="rId19" Type="http://schemas.openxmlformats.org/officeDocument/2006/relationships/slide" Target="slide1.xml"/><Relationship Id="rId4" Type="http://schemas.openxmlformats.org/officeDocument/2006/relationships/image" Target="../media/image20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25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13" Type="http://schemas.openxmlformats.org/officeDocument/2006/relationships/oleObject" Target="../embeddings/oleObject29.bin"/><Relationship Id="rId18" Type="http://schemas.openxmlformats.org/officeDocument/2006/relationships/image" Target="../media/image35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32.wmf"/><Relationship Id="rId17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4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9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5" Type="http://schemas.openxmlformats.org/officeDocument/2006/relationships/oleObject" Target="../embeddings/oleObject30.bin"/><Relationship Id="rId10" Type="http://schemas.openxmlformats.org/officeDocument/2006/relationships/image" Target="../media/image31.wmf"/><Relationship Id="rId19" Type="http://schemas.openxmlformats.org/officeDocument/2006/relationships/slide" Target="slide1.xml"/><Relationship Id="rId4" Type="http://schemas.openxmlformats.org/officeDocument/2006/relationships/image" Target="../media/image28.w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33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381000"/>
            <a:ext cx="8839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For all these different triangles we keep using the fractions</a:t>
            </a:r>
          </a:p>
          <a:p>
            <a:endParaRPr lang="en-US" sz="2400" dirty="0">
              <a:latin typeface="Comic Sans MS" pitchFamily="66" charset="0"/>
            </a:endParaRPr>
          </a:p>
          <a:p>
            <a:endParaRPr lang="en-US" sz="2400" dirty="0" smtClean="0">
              <a:latin typeface="Comic Sans MS" pitchFamily="66" charset="0"/>
            </a:endParaRPr>
          </a:p>
          <a:p>
            <a:endParaRPr lang="en-US" sz="2400" dirty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Now we are going to give them names: </a:t>
            </a:r>
          </a:p>
        </p:txBody>
      </p:sp>
      <p:graphicFrame>
        <p:nvGraphicFramePr>
          <p:cNvPr id="70659" name="Object 3"/>
          <p:cNvGraphicFramePr>
            <a:graphicFrameLocks noChangeAspect="1"/>
          </p:cNvGraphicFramePr>
          <p:nvPr/>
        </p:nvGraphicFramePr>
        <p:xfrm>
          <a:off x="1981200" y="914400"/>
          <a:ext cx="351957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91" name="Equation" r:id="rId4" imgW="2019240" imgH="393480" progId="Equation.3">
                  <p:embed/>
                </p:oleObj>
              </mc:Choice>
              <mc:Fallback>
                <p:oleObj name="Equation" r:id="rId4" imgW="20192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914400"/>
                        <a:ext cx="3519577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Line 2"/>
          <p:cNvSpPr>
            <a:spLocks noChangeShapeType="1"/>
          </p:cNvSpPr>
          <p:nvPr/>
        </p:nvSpPr>
        <p:spPr bwMode="auto">
          <a:xfrm flipV="1">
            <a:off x="7381710" y="2438400"/>
            <a:ext cx="10668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8448510" y="2438400"/>
            <a:ext cx="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 flipH="1">
            <a:off x="7381710" y="3962400"/>
            <a:ext cx="106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Arc 5"/>
          <p:cNvSpPr>
            <a:spLocks/>
          </p:cNvSpPr>
          <p:nvPr/>
        </p:nvSpPr>
        <p:spPr bwMode="auto">
          <a:xfrm>
            <a:off x="7610310" y="3581400"/>
            <a:ext cx="152400" cy="381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7254710" y="2743200"/>
            <a:ext cx="492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H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8473910" y="2971800"/>
            <a:ext cx="465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O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7711910" y="4038600"/>
            <a:ext cx="4175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A</a:t>
            </a:r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 flipV="1">
            <a:off x="829611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" name="Line 10"/>
          <p:cNvSpPr>
            <a:spLocks noChangeShapeType="1"/>
          </p:cNvSpPr>
          <p:nvPr/>
        </p:nvSpPr>
        <p:spPr bwMode="auto">
          <a:xfrm>
            <a:off x="8296110" y="3810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1539710" y="2438400"/>
            <a:ext cx="5178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Sine (x) = 		sin (x) = O/H </a:t>
            </a: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1539710" y="3276600"/>
            <a:ext cx="5097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Cosine (x) = 	cos (x) = A/H</a:t>
            </a: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1539710" y="4114800"/>
            <a:ext cx="5048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Tangent (x) = 	tan (x) = O/A</a:t>
            </a: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1438110" y="5105400"/>
            <a:ext cx="55340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latin typeface="Garamond" pitchFamily="18" charset="0"/>
              </a:rPr>
              <a:t>Or, the short way to remember it …</a:t>
            </a:r>
          </a:p>
          <a:p>
            <a:r>
              <a:rPr lang="en-US" sz="2800" b="1" dirty="0">
                <a:latin typeface="Garamond" pitchFamily="18" charset="0"/>
              </a:rPr>
              <a:t>	SOH CAH TOA</a:t>
            </a:r>
          </a:p>
        </p:txBody>
      </p: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1438110" y="2362200"/>
            <a:ext cx="5410200" cy="2362200"/>
          </a:xfrm>
          <a:prstGeom prst="rect">
            <a:avLst/>
          </a:prstGeom>
          <a:solidFill>
            <a:srgbClr val="292929">
              <a:alpha val="27000"/>
            </a:srgbClr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17"/>
          <p:cNvSpPr>
            <a:spLocks noChangeArrowheads="1"/>
          </p:cNvSpPr>
          <p:nvPr/>
        </p:nvSpPr>
        <p:spPr bwMode="auto">
          <a:xfrm>
            <a:off x="1438110" y="4953000"/>
            <a:ext cx="5410200" cy="1371600"/>
          </a:xfrm>
          <a:prstGeom prst="rect">
            <a:avLst/>
          </a:prstGeom>
          <a:solidFill>
            <a:srgbClr val="292929">
              <a:alpha val="27000"/>
            </a:srgbClr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52400" y="6396335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These are the definitions for sine, cosine and tangent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 animBg="1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-1295400"/>
            <a:ext cx="12184468" cy="12184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381000"/>
            <a:ext cx="358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If you want to know the sine of 32</a:t>
            </a:r>
            <a:r>
              <a:rPr lang="en-US" sz="2400" baseline="30000" dirty="0" smtClean="0">
                <a:latin typeface="Comic Sans MS" pitchFamily="66" charset="0"/>
              </a:rPr>
              <a:t>0</a:t>
            </a:r>
            <a:r>
              <a:rPr lang="en-US" sz="2400" dirty="0" smtClean="0">
                <a:latin typeface="Comic Sans MS" pitchFamily="66" charset="0"/>
              </a:rPr>
              <a:t>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19600" y="838200"/>
            <a:ext cx="350520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648200" y="5977804"/>
            <a:ext cx="457200" cy="252455"/>
          </a:xfrm>
          <a:prstGeom prst="rect">
            <a:avLst/>
          </a:prstGeom>
          <a:solidFill>
            <a:srgbClr val="FF3399">
              <a:alpha val="4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600200" y="1752600"/>
            <a:ext cx="2057400" cy="584775"/>
          </a:xfrm>
          <a:prstGeom prst="rect">
            <a:avLst/>
          </a:prstGeom>
          <a:solidFill>
            <a:srgbClr val="FF99FF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Type in the angle and hit “enter”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19600" y="8382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Sin(32)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19600" y="12192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latin typeface="Comic Sans MS" pitchFamily="66" charset="0"/>
              </a:rPr>
              <a:t>=0.5299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5800" y="3810000"/>
            <a:ext cx="1143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Do this.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19200" y="4495800"/>
            <a:ext cx="27432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If you get a different answer, bring the calculator to the teacher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41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8	Using Sin, Cos and Tan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28194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Now we are going to put this all together to solve some problems using trig functions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41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8	Using Sin, Cos and Tan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28194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Now we are going to put this all together to solve some problems using trig functions</a:t>
            </a:r>
          </a:p>
        </p:txBody>
      </p:sp>
      <p:sp>
        <p:nvSpPr>
          <p:cNvPr id="2" name="Oval 1"/>
          <p:cNvSpPr/>
          <p:nvPr/>
        </p:nvSpPr>
        <p:spPr>
          <a:xfrm>
            <a:off x="4572000" y="3234898"/>
            <a:ext cx="838200" cy="41549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2" idx="0"/>
          </p:cNvCxnSpPr>
          <p:nvPr/>
        </p:nvCxnSpPr>
        <p:spPr>
          <a:xfrm flipH="1" flipV="1">
            <a:off x="1066800" y="381000"/>
            <a:ext cx="3924300" cy="285389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-76200" y="-34499"/>
            <a:ext cx="1752600" cy="41549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67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143000" y="6096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762000" y="2819400"/>
            <a:ext cx="1524000" cy="1524000"/>
            <a:chOff x="1584" y="1296"/>
            <a:chExt cx="672" cy="960"/>
          </a:xfrm>
        </p:grpSpPr>
        <p:sp>
          <p:nvSpPr>
            <p:cNvPr id="41" name="Line 5"/>
            <p:cNvSpPr>
              <a:spLocks noChangeShapeType="1"/>
            </p:cNvSpPr>
            <p:nvPr/>
          </p:nvSpPr>
          <p:spPr bwMode="auto">
            <a:xfrm flipV="1">
              <a:off x="1584" y="1296"/>
              <a:ext cx="672" cy="9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6"/>
            <p:cNvSpPr>
              <a:spLocks noChangeShapeType="1"/>
            </p:cNvSpPr>
            <p:nvPr/>
          </p:nvSpPr>
          <p:spPr bwMode="auto">
            <a:xfrm>
              <a:off x="2256" y="1296"/>
              <a:ext cx="0" cy="9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7"/>
            <p:cNvSpPr>
              <a:spLocks noChangeShapeType="1"/>
            </p:cNvSpPr>
            <p:nvPr/>
          </p:nvSpPr>
          <p:spPr bwMode="auto">
            <a:xfrm flipH="1">
              <a:off x="1584" y="2256"/>
              <a:ext cx="672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Arc 8"/>
            <p:cNvSpPr>
              <a:spLocks/>
            </p:cNvSpPr>
            <p:nvPr/>
          </p:nvSpPr>
          <p:spPr bwMode="auto">
            <a:xfrm>
              <a:off x="1776" y="2016"/>
              <a:ext cx="96" cy="24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" name="Text Box 9"/>
          <p:cNvSpPr txBox="1">
            <a:spLocks noChangeArrowheads="1"/>
          </p:cNvSpPr>
          <p:nvPr/>
        </p:nvSpPr>
        <p:spPr bwMode="auto">
          <a:xfrm>
            <a:off x="415925" y="3124200"/>
            <a:ext cx="12186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11.31</a:t>
            </a:r>
          </a:p>
        </p:txBody>
      </p:sp>
      <p:sp>
        <p:nvSpPr>
          <p:cNvPr id="46" name="Text Box 10"/>
          <p:cNvSpPr txBox="1">
            <a:spLocks noChangeArrowheads="1"/>
          </p:cNvSpPr>
          <p:nvPr/>
        </p:nvSpPr>
        <p:spPr bwMode="auto">
          <a:xfrm>
            <a:off x="2362200" y="3352800"/>
            <a:ext cx="3962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x</a:t>
            </a:r>
          </a:p>
        </p:txBody>
      </p:sp>
      <p:sp>
        <p:nvSpPr>
          <p:cNvPr id="47" name="Line 12"/>
          <p:cNvSpPr>
            <a:spLocks noChangeShapeType="1"/>
          </p:cNvSpPr>
          <p:nvPr/>
        </p:nvSpPr>
        <p:spPr bwMode="auto">
          <a:xfrm flipV="1">
            <a:off x="2133600" y="4191000"/>
            <a:ext cx="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Line 13"/>
          <p:cNvSpPr>
            <a:spLocks noChangeShapeType="1"/>
          </p:cNvSpPr>
          <p:nvPr/>
        </p:nvSpPr>
        <p:spPr bwMode="auto">
          <a:xfrm>
            <a:off x="2133600" y="4191000"/>
            <a:ext cx="152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Text Box 14"/>
          <p:cNvSpPr txBox="1">
            <a:spLocks noChangeArrowheads="1"/>
          </p:cNvSpPr>
          <p:nvPr/>
        </p:nvSpPr>
        <p:spPr bwMode="auto">
          <a:xfrm>
            <a:off x="886188" y="4006427"/>
            <a:ext cx="4988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50" name="Text Box 15"/>
          <p:cNvSpPr txBox="1">
            <a:spLocks noChangeArrowheads="1"/>
          </p:cNvSpPr>
          <p:nvPr/>
        </p:nvSpPr>
        <p:spPr bwMode="auto">
          <a:xfrm>
            <a:off x="457200" y="1600200"/>
            <a:ext cx="10550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Find X: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1" name="Text Box 18"/>
          <p:cNvSpPr txBox="1">
            <a:spLocks noChangeArrowheads="1"/>
          </p:cNvSpPr>
          <p:nvPr/>
        </p:nvSpPr>
        <p:spPr bwMode="auto">
          <a:xfrm>
            <a:off x="3962400" y="2362200"/>
            <a:ext cx="29380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X is the Opposite side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52" name="Text Box 19"/>
          <p:cNvSpPr txBox="1">
            <a:spLocks noChangeArrowheads="1"/>
          </p:cNvSpPr>
          <p:nvPr/>
        </p:nvSpPr>
        <p:spPr bwMode="auto">
          <a:xfrm>
            <a:off x="3962400" y="2895600"/>
            <a:ext cx="32602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11.31 is the Hypotenuse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53" name="Text Box 20"/>
          <p:cNvSpPr txBox="1">
            <a:spLocks noChangeArrowheads="1"/>
          </p:cNvSpPr>
          <p:nvPr/>
        </p:nvSpPr>
        <p:spPr bwMode="auto">
          <a:xfrm>
            <a:off x="3962400" y="3581400"/>
            <a:ext cx="42466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Which trig function uses O &amp; H?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54" name="Text Box 21"/>
          <p:cNvSpPr txBox="1">
            <a:spLocks noChangeArrowheads="1"/>
          </p:cNvSpPr>
          <p:nvPr/>
        </p:nvSpPr>
        <p:spPr bwMode="auto">
          <a:xfrm>
            <a:off x="3962400" y="4191000"/>
            <a:ext cx="5485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sin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0" y="0"/>
            <a:ext cx="5041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8	Using Sin, Cos and Tan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3" grpId="0"/>
      <p:bldP spid="5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" name="Object 1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0202585"/>
              </p:ext>
            </p:extLst>
          </p:nvPr>
        </p:nvGraphicFramePr>
        <p:xfrm>
          <a:off x="5029200" y="1752600"/>
          <a:ext cx="2093913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22" name="Equation" r:id="rId3" imgW="977760" imgH="431640" progId="">
                  <p:embed/>
                </p:oleObj>
              </mc:Choice>
              <mc:Fallback>
                <p:oleObj name="Equation" r:id="rId3" imgW="977760" imgH="43164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1752600"/>
                        <a:ext cx="2093913" cy="92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4160253"/>
              </p:ext>
            </p:extLst>
          </p:nvPr>
        </p:nvGraphicFramePr>
        <p:xfrm>
          <a:off x="4818063" y="2849562"/>
          <a:ext cx="2482850" cy="101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23" name="Equation" r:id="rId5" imgW="1054080" imgH="431640" progId="">
                  <p:embed/>
                </p:oleObj>
              </mc:Choice>
              <mc:Fallback>
                <p:oleObj name="Equation" r:id="rId5" imgW="1054080" imgH="4316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8063" y="2849562"/>
                        <a:ext cx="2482850" cy="1017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4827866"/>
              </p:ext>
            </p:extLst>
          </p:nvPr>
        </p:nvGraphicFramePr>
        <p:xfrm>
          <a:off x="7381875" y="3160712"/>
          <a:ext cx="10763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24" name="Equation" r:id="rId7" imgW="457200" imgH="177480" progId="">
                  <p:embed/>
                </p:oleObj>
              </mc:Choice>
              <mc:Fallback>
                <p:oleObj name="Equation" r:id="rId7" imgW="457200" imgH="17748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1875" y="3160712"/>
                        <a:ext cx="1076325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6676704"/>
              </p:ext>
            </p:extLst>
          </p:nvPr>
        </p:nvGraphicFramePr>
        <p:xfrm>
          <a:off x="3703638" y="3122612"/>
          <a:ext cx="11366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25" name="Equation" r:id="rId9" imgW="482400" imgH="177480" progId="">
                  <p:embed/>
                </p:oleObj>
              </mc:Choice>
              <mc:Fallback>
                <p:oleObj name="Equation" r:id="rId9" imgW="482400" imgH="17748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3638" y="3122612"/>
                        <a:ext cx="113665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Line 21"/>
          <p:cNvSpPr>
            <a:spLocks noChangeShapeType="1"/>
          </p:cNvSpPr>
          <p:nvPr/>
        </p:nvSpPr>
        <p:spPr bwMode="auto">
          <a:xfrm flipV="1">
            <a:off x="6477000" y="3160712"/>
            <a:ext cx="1981200" cy="539549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55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4228531"/>
              </p:ext>
            </p:extLst>
          </p:nvPr>
        </p:nvGraphicFramePr>
        <p:xfrm>
          <a:off x="5413375" y="4494212"/>
          <a:ext cx="176371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26" name="Equation" r:id="rId11" imgW="749160" imgH="177480" progId="">
                  <p:embed/>
                </p:oleObj>
              </mc:Choice>
              <mc:Fallback>
                <p:oleObj name="Equation" r:id="rId11" imgW="749160" imgH="17748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3375" y="4494212"/>
                        <a:ext cx="1763713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6393720"/>
              </p:ext>
            </p:extLst>
          </p:nvPr>
        </p:nvGraphicFramePr>
        <p:xfrm>
          <a:off x="5762625" y="5256212"/>
          <a:ext cx="101758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27" name="Equation" r:id="rId13" imgW="431640" imgH="177480" progId="">
                  <p:embed/>
                </p:oleObj>
              </mc:Choice>
              <mc:Fallback>
                <p:oleObj name="Equation" r:id="rId13" imgW="431640" imgH="17748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2625" y="5256212"/>
                        <a:ext cx="1017588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Text Box 24"/>
          <p:cNvSpPr txBox="1">
            <a:spLocks noChangeArrowheads="1"/>
          </p:cNvSpPr>
          <p:nvPr/>
        </p:nvSpPr>
        <p:spPr bwMode="auto">
          <a:xfrm>
            <a:off x="3276600" y="5180012"/>
            <a:ext cx="18957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Round a little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143000" y="6096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0" y="0"/>
            <a:ext cx="5041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8	Using Sin, Cos and Tan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15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63" name="Group 4"/>
          <p:cNvGrpSpPr>
            <a:grpSpLocks/>
          </p:cNvGrpSpPr>
          <p:nvPr/>
        </p:nvGrpSpPr>
        <p:grpSpPr bwMode="auto">
          <a:xfrm>
            <a:off x="762000" y="2819400"/>
            <a:ext cx="1524000" cy="1524000"/>
            <a:chOff x="1584" y="1296"/>
            <a:chExt cx="672" cy="960"/>
          </a:xfrm>
        </p:grpSpPr>
        <p:sp>
          <p:nvSpPr>
            <p:cNvPr id="64" name="Line 5"/>
            <p:cNvSpPr>
              <a:spLocks noChangeShapeType="1"/>
            </p:cNvSpPr>
            <p:nvPr/>
          </p:nvSpPr>
          <p:spPr bwMode="auto">
            <a:xfrm flipV="1">
              <a:off x="1584" y="1296"/>
              <a:ext cx="672" cy="9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Line 6"/>
            <p:cNvSpPr>
              <a:spLocks noChangeShapeType="1"/>
            </p:cNvSpPr>
            <p:nvPr/>
          </p:nvSpPr>
          <p:spPr bwMode="auto">
            <a:xfrm>
              <a:off x="2256" y="1296"/>
              <a:ext cx="0" cy="9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Line 7"/>
            <p:cNvSpPr>
              <a:spLocks noChangeShapeType="1"/>
            </p:cNvSpPr>
            <p:nvPr/>
          </p:nvSpPr>
          <p:spPr bwMode="auto">
            <a:xfrm flipH="1">
              <a:off x="1584" y="2256"/>
              <a:ext cx="672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Arc 8"/>
            <p:cNvSpPr>
              <a:spLocks/>
            </p:cNvSpPr>
            <p:nvPr/>
          </p:nvSpPr>
          <p:spPr bwMode="auto">
            <a:xfrm>
              <a:off x="1776" y="2016"/>
              <a:ext cx="96" cy="24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8" name="Text Box 9"/>
          <p:cNvSpPr txBox="1">
            <a:spLocks noChangeArrowheads="1"/>
          </p:cNvSpPr>
          <p:nvPr/>
        </p:nvSpPr>
        <p:spPr bwMode="auto">
          <a:xfrm>
            <a:off x="415925" y="3124200"/>
            <a:ext cx="12186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11.31</a:t>
            </a:r>
          </a:p>
        </p:txBody>
      </p:sp>
      <p:sp>
        <p:nvSpPr>
          <p:cNvPr id="69" name="Text Box 10"/>
          <p:cNvSpPr txBox="1">
            <a:spLocks noChangeArrowheads="1"/>
          </p:cNvSpPr>
          <p:nvPr/>
        </p:nvSpPr>
        <p:spPr bwMode="auto">
          <a:xfrm>
            <a:off x="2362200" y="3352800"/>
            <a:ext cx="3962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x</a:t>
            </a:r>
          </a:p>
        </p:txBody>
      </p:sp>
      <p:sp>
        <p:nvSpPr>
          <p:cNvPr id="70" name="Line 12"/>
          <p:cNvSpPr>
            <a:spLocks noChangeShapeType="1"/>
          </p:cNvSpPr>
          <p:nvPr/>
        </p:nvSpPr>
        <p:spPr bwMode="auto">
          <a:xfrm flipV="1">
            <a:off x="2133600" y="4191000"/>
            <a:ext cx="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" name="Line 13"/>
          <p:cNvSpPr>
            <a:spLocks noChangeShapeType="1"/>
          </p:cNvSpPr>
          <p:nvPr/>
        </p:nvSpPr>
        <p:spPr bwMode="auto">
          <a:xfrm>
            <a:off x="2133600" y="4191000"/>
            <a:ext cx="152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" name="Text Box 14"/>
          <p:cNvSpPr txBox="1">
            <a:spLocks noChangeArrowheads="1"/>
          </p:cNvSpPr>
          <p:nvPr/>
        </p:nvSpPr>
        <p:spPr bwMode="auto">
          <a:xfrm>
            <a:off x="886188" y="4006427"/>
            <a:ext cx="4988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omic Sans MS" pitchFamily="66" charset="0"/>
              </a:rPr>
              <a:t>45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762000" y="2362200"/>
            <a:ext cx="2057400" cy="2667000"/>
            <a:chOff x="1584" y="1296"/>
            <a:chExt cx="672" cy="960"/>
          </a:xfrm>
        </p:grpSpPr>
        <p:sp>
          <p:nvSpPr>
            <p:cNvPr id="27" name="Line 3"/>
            <p:cNvSpPr>
              <a:spLocks noChangeShapeType="1"/>
            </p:cNvSpPr>
            <p:nvPr/>
          </p:nvSpPr>
          <p:spPr bwMode="auto">
            <a:xfrm flipV="1">
              <a:off x="1584" y="1296"/>
              <a:ext cx="672" cy="9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2256" y="1296"/>
              <a:ext cx="0" cy="9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 flipH="1">
              <a:off x="1584" y="2256"/>
              <a:ext cx="672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Arc 6"/>
            <p:cNvSpPr>
              <a:spLocks/>
            </p:cNvSpPr>
            <p:nvPr/>
          </p:nvSpPr>
          <p:spPr bwMode="auto">
            <a:xfrm>
              <a:off x="1776" y="2016"/>
              <a:ext cx="96" cy="24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1219200" y="3048000"/>
            <a:ext cx="6238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3" name="Text Box 8"/>
          <p:cNvSpPr txBox="1">
            <a:spLocks noChangeArrowheads="1"/>
          </p:cNvSpPr>
          <p:nvPr/>
        </p:nvSpPr>
        <p:spPr bwMode="auto">
          <a:xfrm>
            <a:off x="1752600" y="51054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Garamond" pitchFamily="18" charset="0"/>
              </a:rPr>
              <a:t>x</a:t>
            </a:r>
          </a:p>
        </p:txBody>
      </p:sp>
      <p:sp>
        <p:nvSpPr>
          <p:cNvPr id="34" name="Line 9"/>
          <p:cNvSpPr>
            <a:spLocks noChangeShapeType="1"/>
          </p:cNvSpPr>
          <p:nvPr/>
        </p:nvSpPr>
        <p:spPr bwMode="auto">
          <a:xfrm flipV="1">
            <a:off x="2590800" y="4800600"/>
            <a:ext cx="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Line 10"/>
          <p:cNvSpPr>
            <a:spLocks noChangeShapeType="1"/>
          </p:cNvSpPr>
          <p:nvPr/>
        </p:nvSpPr>
        <p:spPr bwMode="auto">
          <a:xfrm>
            <a:off x="2590800" y="4800600"/>
            <a:ext cx="152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977537" y="4548052"/>
            <a:ext cx="65274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1" dirty="0">
                <a:solidFill>
                  <a:srgbClr val="FF0000"/>
                </a:solidFill>
                <a:latin typeface="Comic Sans MS" pitchFamily="66" charset="0"/>
              </a:rPr>
              <a:t>65</a:t>
            </a:r>
          </a:p>
        </p:txBody>
      </p:sp>
      <p:graphicFrame>
        <p:nvGraphicFramePr>
          <p:cNvPr id="38" name="Object 1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2502894"/>
              </p:ext>
            </p:extLst>
          </p:nvPr>
        </p:nvGraphicFramePr>
        <p:xfrm>
          <a:off x="5257800" y="2563813"/>
          <a:ext cx="1704975" cy="82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10" name="Equation" r:id="rId3" imgW="863280" imgH="419040" progId="">
                  <p:embed/>
                </p:oleObj>
              </mc:Choice>
              <mc:Fallback>
                <p:oleObj name="Equation" r:id="rId3" imgW="863280" imgH="41904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2563813"/>
                        <a:ext cx="1704975" cy="827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0309868"/>
              </p:ext>
            </p:extLst>
          </p:nvPr>
        </p:nvGraphicFramePr>
        <p:xfrm>
          <a:off x="5030788" y="3551238"/>
          <a:ext cx="2035175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11" name="Equation" r:id="rId5" imgW="863280" imgH="419040" progId="">
                  <p:embed/>
                </p:oleObj>
              </mc:Choice>
              <mc:Fallback>
                <p:oleObj name="Equation" r:id="rId5" imgW="863280" imgH="4190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0788" y="3551238"/>
                        <a:ext cx="2035175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5991884"/>
              </p:ext>
            </p:extLst>
          </p:nvPr>
        </p:nvGraphicFramePr>
        <p:xfrm>
          <a:off x="7173913" y="3810000"/>
          <a:ext cx="7493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12" name="Equation" r:id="rId7" imgW="317160" imgH="177480" progId="">
                  <p:embed/>
                </p:oleObj>
              </mc:Choice>
              <mc:Fallback>
                <p:oleObj name="Equation" r:id="rId7" imgW="317160" imgH="17748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3913" y="3810000"/>
                        <a:ext cx="74930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7089481"/>
              </p:ext>
            </p:extLst>
          </p:nvPr>
        </p:nvGraphicFramePr>
        <p:xfrm>
          <a:off x="4283075" y="3810000"/>
          <a:ext cx="80803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13" name="Equation" r:id="rId9" imgW="342720" imgH="177480" progId="">
                  <p:embed/>
                </p:oleObj>
              </mc:Choice>
              <mc:Fallback>
                <p:oleObj name="Equation" r:id="rId9" imgW="342720" imgH="17748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075" y="3810000"/>
                        <a:ext cx="808038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Line 16"/>
          <p:cNvSpPr>
            <a:spLocks noChangeShapeType="1"/>
          </p:cNvSpPr>
          <p:nvPr/>
        </p:nvSpPr>
        <p:spPr bwMode="auto">
          <a:xfrm flipV="1">
            <a:off x="6172200" y="3810000"/>
            <a:ext cx="1981200" cy="685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4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6388271"/>
              </p:ext>
            </p:extLst>
          </p:nvPr>
        </p:nvGraphicFramePr>
        <p:xfrm>
          <a:off x="4267200" y="4724400"/>
          <a:ext cx="260191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14" name="Equation" r:id="rId11" imgW="1104840" imgH="177480" progId="">
                  <p:embed/>
                </p:oleObj>
              </mc:Choice>
              <mc:Fallback>
                <p:oleObj name="Equation" r:id="rId11" imgW="1104840" imgH="17748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4724400"/>
                        <a:ext cx="2601913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 Box 18"/>
          <p:cNvSpPr txBox="1">
            <a:spLocks noChangeArrowheads="1"/>
          </p:cNvSpPr>
          <p:nvPr/>
        </p:nvSpPr>
        <p:spPr bwMode="auto">
          <a:xfrm>
            <a:off x="228600" y="1524000"/>
            <a:ext cx="12907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Comic Sans MS" pitchFamily="66" charset="0"/>
              </a:rPr>
              <a:t>Find X: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5" name="Text Box 19"/>
          <p:cNvSpPr txBox="1">
            <a:spLocks noChangeArrowheads="1"/>
          </p:cNvSpPr>
          <p:nvPr/>
        </p:nvSpPr>
        <p:spPr bwMode="auto">
          <a:xfrm>
            <a:off x="5105400" y="1828800"/>
            <a:ext cx="2084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Comic Sans MS" pitchFamily="66" charset="0"/>
              </a:rPr>
              <a:t>A &amp; H is </a:t>
            </a:r>
            <a:r>
              <a:rPr lang="en-US" sz="2400" b="1" dirty="0" err="1">
                <a:solidFill>
                  <a:schemeClr val="bg1"/>
                </a:solidFill>
                <a:latin typeface="Comic Sans MS" pitchFamily="66" charset="0"/>
              </a:rPr>
              <a:t>cos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46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6832676"/>
              </p:ext>
            </p:extLst>
          </p:nvPr>
        </p:nvGraphicFramePr>
        <p:xfrm>
          <a:off x="4800600" y="5410200"/>
          <a:ext cx="2062162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15" name="Equation" r:id="rId13" imgW="876240" imgH="177480" progId="">
                  <p:embed/>
                </p:oleObj>
              </mc:Choice>
              <mc:Fallback>
                <p:oleObj name="Equation" r:id="rId13" imgW="876240" imgH="17748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5410200"/>
                        <a:ext cx="2062162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211664"/>
              </p:ext>
            </p:extLst>
          </p:nvPr>
        </p:nvGraphicFramePr>
        <p:xfrm>
          <a:off x="5424488" y="5943600"/>
          <a:ext cx="1404937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16" name="Equation" r:id="rId15" imgW="596880" imgH="177480" progId="">
                  <p:embed/>
                </p:oleObj>
              </mc:Choice>
              <mc:Fallback>
                <p:oleObj name="Equation" r:id="rId15" imgW="596880" imgH="17748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4488" y="5943600"/>
                        <a:ext cx="1404937" cy="4191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967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9973849"/>
              </p:ext>
            </p:extLst>
          </p:nvPr>
        </p:nvGraphicFramePr>
        <p:xfrm>
          <a:off x="1643743" y="5205413"/>
          <a:ext cx="7207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17" name="Equation" r:id="rId17" imgW="304560" imgH="177480" progId="">
                  <p:embed/>
                </p:oleObj>
              </mc:Choice>
              <mc:Fallback>
                <p:oleObj name="Equation" r:id="rId17" imgW="304560" imgH="17748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743" y="5205413"/>
                        <a:ext cx="720725" cy="419100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1143000" y="6096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0" y="0"/>
            <a:ext cx="5041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8	Using Sin, Cos and Tan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19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9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1905000" y="4953000"/>
            <a:ext cx="492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Garamond" pitchFamily="18" charset="0"/>
              </a:rPr>
              <a:t>12</a:t>
            </a:r>
          </a:p>
        </p:txBody>
      </p:sp>
      <p:sp>
        <p:nvSpPr>
          <p:cNvPr id="41" name="Text Box 8"/>
          <p:cNvSpPr txBox="1">
            <a:spLocks noChangeArrowheads="1"/>
          </p:cNvSpPr>
          <p:nvPr/>
        </p:nvSpPr>
        <p:spPr bwMode="auto">
          <a:xfrm>
            <a:off x="990600" y="35052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Garamond" pitchFamily="18" charset="0"/>
              </a:rPr>
              <a:t>x</a:t>
            </a:r>
          </a:p>
        </p:txBody>
      </p:sp>
      <p:grpSp>
        <p:nvGrpSpPr>
          <p:cNvPr id="4" name="Group 23"/>
          <p:cNvGrpSpPr>
            <a:grpSpLocks/>
          </p:cNvGrpSpPr>
          <p:nvPr/>
        </p:nvGrpSpPr>
        <p:grpSpPr bwMode="auto">
          <a:xfrm flipH="1">
            <a:off x="1447800" y="2209800"/>
            <a:ext cx="1676400" cy="2667000"/>
            <a:chOff x="1296" y="480"/>
            <a:chExt cx="1296" cy="1680"/>
          </a:xfrm>
        </p:grpSpPr>
        <p:grpSp>
          <p:nvGrpSpPr>
            <p:cNvPr id="22" name="Group 2"/>
            <p:cNvGrpSpPr>
              <a:grpSpLocks/>
            </p:cNvGrpSpPr>
            <p:nvPr/>
          </p:nvGrpSpPr>
          <p:grpSpPr bwMode="auto">
            <a:xfrm>
              <a:off x="1296" y="480"/>
              <a:ext cx="1296" cy="1680"/>
              <a:chOff x="1584" y="1296"/>
              <a:chExt cx="672" cy="960"/>
            </a:xfrm>
          </p:grpSpPr>
          <p:sp>
            <p:nvSpPr>
              <p:cNvPr id="46" name="Line 3"/>
              <p:cNvSpPr>
                <a:spLocks noChangeShapeType="1"/>
              </p:cNvSpPr>
              <p:nvPr/>
            </p:nvSpPr>
            <p:spPr bwMode="auto">
              <a:xfrm flipV="1">
                <a:off x="1584" y="1296"/>
                <a:ext cx="672" cy="96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4"/>
              <p:cNvSpPr>
                <a:spLocks noChangeShapeType="1"/>
              </p:cNvSpPr>
              <p:nvPr/>
            </p:nvSpPr>
            <p:spPr bwMode="auto">
              <a:xfrm>
                <a:off x="2256" y="1296"/>
                <a:ext cx="0" cy="96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5"/>
              <p:cNvSpPr>
                <a:spLocks noChangeShapeType="1"/>
              </p:cNvSpPr>
              <p:nvPr/>
            </p:nvSpPr>
            <p:spPr bwMode="auto">
              <a:xfrm flipH="1">
                <a:off x="1584" y="2256"/>
                <a:ext cx="672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Arc 6"/>
              <p:cNvSpPr>
                <a:spLocks/>
              </p:cNvSpPr>
              <p:nvPr/>
            </p:nvSpPr>
            <p:spPr bwMode="auto">
              <a:xfrm>
                <a:off x="1776" y="2016"/>
                <a:ext cx="96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4" name="Line 9"/>
            <p:cNvSpPr>
              <a:spLocks noChangeShapeType="1"/>
            </p:cNvSpPr>
            <p:nvPr/>
          </p:nvSpPr>
          <p:spPr bwMode="auto">
            <a:xfrm flipV="1">
              <a:off x="2448" y="2016"/>
              <a:ext cx="0" cy="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10"/>
            <p:cNvSpPr>
              <a:spLocks noChangeShapeType="1"/>
            </p:cNvSpPr>
            <p:nvPr/>
          </p:nvSpPr>
          <p:spPr bwMode="auto">
            <a:xfrm>
              <a:off x="2448" y="2016"/>
              <a:ext cx="96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0" name="Text Box 11"/>
          <p:cNvSpPr txBox="1">
            <a:spLocks noChangeArrowheads="1"/>
          </p:cNvSpPr>
          <p:nvPr/>
        </p:nvSpPr>
        <p:spPr bwMode="auto">
          <a:xfrm>
            <a:off x="2456171" y="4460557"/>
            <a:ext cx="591829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FF0000"/>
                </a:solidFill>
                <a:latin typeface="Comic Sans MS" pitchFamily="66" charset="0"/>
              </a:rPr>
              <a:t>71</a:t>
            </a:r>
          </a:p>
        </p:txBody>
      </p:sp>
      <p:graphicFrame>
        <p:nvGraphicFramePr>
          <p:cNvPr id="51" name="Object 1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6270083"/>
              </p:ext>
            </p:extLst>
          </p:nvPr>
        </p:nvGraphicFramePr>
        <p:xfrm>
          <a:off x="5743575" y="2698750"/>
          <a:ext cx="1646238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34" name="Equation" r:id="rId3" imgW="799920" imgH="419040" progId="">
                  <p:embed/>
                </p:oleObj>
              </mc:Choice>
              <mc:Fallback>
                <p:oleObj name="Equation" r:id="rId3" imgW="799920" imgH="41904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3575" y="2698750"/>
                        <a:ext cx="1646238" cy="862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0659169"/>
              </p:ext>
            </p:extLst>
          </p:nvPr>
        </p:nvGraphicFramePr>
        <p:xfrm>
          <a:off x="5562600" y="3703638"/>
          <a:ext cx="1884363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35" name="Equation" r:id="rId5" imgW="799920" imgH="419040" progId="">
                  <p:embed/>
                </p:oleObj>
              </mc:Choice>
              <mc:Fallback>
                <p:oleObj name="Equation" r:id="rId5" imgW="799920" imgH="4190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3703638"/>
                        <a:ext cx="1884363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7632939"/>
              </p:ext>
            </p:extLst>
          </p:nvPr>
        </p:nvGraphicFramePr>
        <p:xfrm>
          <a:off x="7675563" y="3976688"/>
          <a:ext cx="658812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36" name="Equation" r:id="rId7" imgW="279360" imgH="164880" progId="">
                  <p:embed/>
                </p:oleObj>
              </mc:Choice>
              <mc:Fallback>
                <p:oleObj name="Equation" r:id="rId7" imgW="279360" imgH="16488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75563" y="3976688"/>
                        <a:ext cx="658812" cy="388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2374857"/>
              </p:ext>
            </p:extLst>
          </p:nvPr>
        </p:nvGraphicFramePr>
        <p:xfrm>
          <a:off x="4784725" y="3976688"/>
          <a:ext cx="717550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37" name="Equation" r:id="rId9" imgW="304560" imgH="164880" progId="">
                  <p:embed/>
                </p:oleObj>
              </mc:Choice>
              <mc:Fallback>
                <p:oleObj name="Equation" r:id="rId9" imgW="304560" imgH="16488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4725" y="3976688"/>
                        <a:ext cx="717550" cy="388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Line 16"/>
          <p:cNvSpPr>
            <a:spLocks noChangeShapeType="1"/>
          </p:cNvSpPr>
          <p:nvPr/>
        </p:nvSpPr>
        <p:spPr bwMode="auto">
          <a:xfrm flipV="1">
            <a:off x="6629400" y="3962400"/>
            <a:ext cx="1981200" cy="685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56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0512801"/>
              </p:ext>
            </p:extLst>
          </p:nvPr>
        </p:nvGraphicFramePr>
        <p:xfrm>
          <a:off x="4876800" y="4876800"/>
          <a:ext cx="244951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38" name="Equation" r:id="rId11" imgW="1041120" imgH="177480" progId="">
                  <p:embed/>
                </p:oleObj>
              </mc:Choice>
              <mc:Fallback>
                <p:oleObj name="Equation" r:id="rId11" imgW="1041120" imgH="17748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4876800"/>
                        <a:ext cx="2449513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Text Box 18"/>
          <p:cNvSpPr txBox="1">
            <a:spLocks noChangeArrowheads="1"/>
          </p:cNvSpPr>
          <p:nvPr/>
        </p:nvSpPr>
        <p:spPr bwMode="auto">
          <a:xfrm>
            <a:off x="152400" y="1600200"/>
            <a:ext cx="10550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Find X: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8" name="Text Box 19"/>
          <p:cNvSpPr txBox="1">
            <a:spLocks noChangeArrowheads="1"/>
          </p:cNvSpPr>
          <p:nvPr/>
        </p:nvSpPr>
        <p:spPr bwMode="auto">
          <a:xfrm>
            <a:off x="5715000" y="1981200"/>
            <a:ext cx="16916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O &amp; A is tan</a:t>
            </a:r>
            <a:endParaRPr lang="en-US">
              <a:solidFill>
                <a:schemeClr val="bg1"/>
              </a:solidFill>
            </a:endParaRPr>
          </a:p>
        </p:txBody>
      </p:sp>
      <p:graphicFrame>
        <p:nvGraphicFramePr>
          <p:cNvPr id="59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0447965"/>
              </p:ext>
            </p:extLst>
          </p:nvPr>
        </p:nvGraphicFramePr>
        <p:xfrm>
          <a:off x="5105400" y="5548313"/>
          <a:ext cx="21844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39" name="Equation" r:id="rId13" imgW="927000" imgH="190440" progId="">
                  <p:embed/>
                </p:oleObj>
              </mc:Choice>
              <mc:Fallback>
                <p:oleObj name="Equation" r:id="rId13" imgW="927000" imgH="19044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5548313"/>
                        <a:ext cx="2184400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9647262"/>
              </p:ext>
            </p:extLst>
          </p:nvPr>
        </p:nvGraphicFramePr>
        <p:xfrm>
          <a:off x="5822950" y="6081713"/>
          <a:ext cx="15240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40" name="Equation" r:id="rId15" imgW="647640" imgH="190440" progId="">
                  <p:embed/>
                </p:oleObj>
              </mc:Choice>
              <mc:Fallback>
                <p:oleObj name="Equation" r:id="rId15" imgW="647640" imgH="19044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2950" y="6081713"/>
                        <a:ext cx="1524000" cy="4476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069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1784215"/>
              </p:ext>
            </p:extLst>
          </p:nvPr>
        </p:nvGraphicFramePr>
        <p:xfrm>
          <a:off x="512762" y="3575051"/>
          <a:ext cx="839788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41" name="Equation" r:id="rId17" imgW="355320" imgH="190440" progId="">
                  <p:embed/>
                </p:oleObj>
              </mc:Choice>
              <mc:Fallback>
                <p:oleObj name="Equation" r:id="rId17" imgW="355320" imgH="19044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762" y="3575051"/>
                        <a:ext cx="839788" cy="449262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TextBox 61"/>
          <p:cNvSpPr txBox="1"/>
          <p:nvPr/>
        </p:nvSpPr>
        <p:spPr>
          <a:xfrm>
            <a:off x="1143000" y="6096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0" y="0"/>
            <a:ext cx="5041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8	Using Sin, Cos and Tan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19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70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7" grpId="0"/>
      <p:bldP spid="5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52400" y="2819400"/>
            <a:ext cx="2971800" cy="1524000"/>
            <a:chOff x="1584" y="1296"/>
            <a:chExt cx="672" cy="960"/>
          </a:xfrm>
        </p:grpSpPr>
        <p:sp>
          <p:nvSpPr>
            <p:cNvPr id="41" name="Line 3"/>
            <p:cNvSpPr>
              <a:spLocks noChangeShapeType="1"/>
            </p:cNvSpPr>
            <p:nvPr/>
          </p:nvSpPr>
          <p:spPr bwMode="auto">
            <a:xfrm flipV="1">
              <a:off x="1584" y="1296"/>
              <a:ext cx="672" cy="9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2256" y="1296"/>
              <a:ext cx="0" cy="9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5"/>
            <p:cNvSpPr>
              <a:spLocks noChangeShapeType="1"/>
            </p:cNvSpPr>
            <p:nvPr/>
          </p:nvSpPr>
          <p:spPr bwMode="auto">
            <a:xfrm flipH="1">
              <a:off x="1584" y="2256"/>
              <a:ext cx="672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Arc 6"/>
            <p:cNvSpPr>
              <a:spLocks/>
            </p:cNvSpPr>
            <p:nvPr/>
          </p:nvSpPr>
          <p:spPr bwMode="auto">
            <a:xfrm>
              <a:off x="1776" y="2016"/>
              <a:ext cx="96" cy="24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914400" y="3048000"/>
            <a:ext cx="517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Garamond" pitchFamily="18" charset="0"/>
              </a:rPr>
              <a:t>20</a:t>
            </a:r>
          </a:p>
        </p:txBody>
      </p:sp>
      <p:sp>
        <p:nvSpPr>
          <p:cNvPr id="46" name="Text Box 8"/>
          <p:cNvSpPr txBox="1">
            <a:spLocks noChangeArrowheads="1"/>
          </p:cNvSpPr>
          <p:nvPr/>
        </p:nvSpPr>
        <p:spPr bwMode="auto">
          <a:xfrm>
            <a:off x="3581400" y="33528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Garamond" pitchFamily="18" charset="0"/>
              </a:rPr>
              <a:t>x</a:t>
            </a:r>
          </a:p>
        </p:txBody>
      </p:sp>
      <p:sp>
        <p:nvSpPr>
          <p:cNvPr id="47" name="Line 9"/>
          <p:cNvSpPr>
            <a:spLocks noChangeShapeType="1"/>
          </p:cNvSpPr>
          <p:nvPr/>
        </p:nvSpPr>
        <p:spPr bwMode="auto">
          <a:xfrm flipV="1">
            <a:off x="2971800" y="4191000"/>
            <a:ext cx="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Line 10"/>
          <p:cNvSpPr>
            <a:spLocks noChangeShapeType="1"/>
          </p:cNvSpPr>
          <p:nvPr/>
        </p:nvSpPr>
        <p:spPr bwMode="auto">
          <a:xfrm>
            <a:off x="2971800" y="4191000"/>
            <a:ext cx="152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Text Box 11"/>
          <p:cNvSpPr txBox="1">
            <a:spLocks noChangeArrowheads="1"/>
          </p:cNvSpPr>
          <p:nvPr/>
        </p:nvSpPr>
        <p:spPr bwMode="auto">
          <a:xfrm>
            <a:off x="609600" y="3912326"/>
            <a:ext cx="65274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32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50" name="Object 1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6679928"/>
              </p:ext>
            </p:extLst>
          </p:nvPr>
        </p:nvGraphicFramePr>
        <p:xfrm>
          <a:off x="6248400" y="2620963"/>
          <a:ext cx="1704975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058" name="Equation" r:id="rId3" imgW="825480" imgH="419040" progId="">
                  <p:embed/>
                </p:oleObj>
              </mc:Choice>
              <mc:Fallback>
                <p:oleObj name="Equation" r:id="rId3" imgW="825480" imgH="41904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2620963"/>
                        <a:ext cx="1704975" cy="865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967886"/>
              </p:ext>
            </p:extLst>
          </p:nvPr>
        </p:nvGraphicFramePr>
        <p:xfrm>
          <a:off x="6065838" y="3627438"/>
          <a:ext cx="1944687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059" name="Equation" r:id="rId5" imgW="825480" imgH="419040" progId="">
                  <p:embed/>
                </p:oleObj>
              </mc:Choice>
              <mc:Fallback>
                <p:oleObj name="Equation" r:id="rId5" imgW="825480" imgH="4190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5838" y="3627438"/>
                        <a:ext cx="1944687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7401128"/>
              </p:ext>
            </p:extLst>
          </p:nvPr>
        </p:nvGraphicFramePr>
        <p:xfrm>
          <a:off x="8164513" y="3886200"/>
          <a:ext cx="7493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060" name="Equation" r:id="rId7" imgW="317160" imgH="177480" progId="">
                  <p:embed/>
                </p:oleObj>
              </mc:Choice>
              <mc:Fallback>
                <p:oleObj name="Equation" r:id="rId7" imgW="317160" imgH="17748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64513" y="3886200"/>
                        <a:ext cx="74930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9752704"/>
              </p:ext>
            </p:extLst>
          </p:nvPr>
        </p:nvGraphicFramePr>
        <p:xfrm>
          <a:off x="5289550" y="3886200"/>
          <a:ext cx="77628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061" name="Equation" r:id="rId9" imgW="330120" imgH="177480" progId="">
                  <p:embed/>
                </p:oleObj>
              </mc:Choice>
              <mc:Fallback>
                <p:oleObj name="Equation" r:id="rId9" imgW="330120" imgH="17748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9550" y="3886200"/>
                        <a:ext cx="776288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Line 16"/>
          <p:cNvSpPr>
            <a:spLocks noChangeShapeType="1"/>
          </p:cNvSpPr>
          <p:nvPr/>
        </p:nvSpPr>
        <p:spPr bwMode="auto">
          <a:xfrm flipV="1">
            <a:off x="7162800" y="3886200"/>
            <a:ext cx="1981200" cy="685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5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9345615"/>
              </p:ext>
            </p:extLst>
          </p:nvPr>
        </p:nvGraphicFramePr>
        <p:xfrm>
          <a:off x="5367338" y="4800600"/>
          <a:ext cx="2481262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062" name="Equation" r:id="rId11" imgW="1054080" imgH="177480" progId="">
                  <p:embed/>
                </p:oleObj>
              </mc:Choice>
              <mc:Fallback>
                <p:oleObj name="Equation" r:id="rId11" imgW="1054080" imgH="17748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7338" y="4800600"/>
                        <a:ext cx="2481262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Text Box 19"/>
          <p:cNvSpPr txBox="1">
            <a:spLocks noChangeArrowheads="1"/>
          </p:cNvSpPr>
          <p:nvPr/>
        </p:nvSpPr>
        <p:spPr bwMode="auto">
          <a:xfrm>
            <a:off x="228600" y="1600200"/>
            <a:ext cx="10550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Find X: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7" name="Text Box 20"/>
          <p:cNvSpPr txBox="1">
            <a:spLocks noChangeArrowheads="1"/>
          </p:cNvSpPr>
          <p:nvPr/>
        </p:nvSpPr>
        <p:spPr bwMode="auto">
          <a:xfrm>
            <a:off x="6248400" y="1905000"/>
            <a:ext cx="16417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O &amp; H is sin</a:t>
            </a:r>
            <a:endParaRPr lang="en-US">
              <a:solidFill>
                <a:schemeClr val="bg1"/>
              </a:solidFill>
            </a:endParaRPr>
          </a:p>
        </p:txBody>
      </p:sp>
      <p:graphicFrame>
        <p:nvGraphicFramePr>
          <p:cNvPr id="58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3500524"/>
              </p:ext>
            </p:extLst>
          </p:nvPr>
        </p:nvGraphicFramePr>
        <p:xfrm>
          <a:off x="5943600" y="5486400"/>
          <a:ext cx="191293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063" name="Equation" r:id="rId13" imgW="812520" imgH="177480" progId="">
                  <p:embed/>
                </p:oleObj>
              </mc:Choice>
              <mc:Fallback>
                <p:oleObj name="Equation" r:id="rId13" imgW="812520" imgH="17748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5486400"/>
                        <a:ext cx="1912938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796813"/>
              </p:ext>
            </p:extLst>
          </p:nvPr>
        </p:nvGraphicFramePr>
        <p:xfrm>
          <a:off x="6384925" y="6019800"/>
          <a:ext cx="146367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064" name="Equation" r:id="rId15" imgW="622080" imgH="177480" progId="">
                  <p:embed/>
                </p:oleObj>
              </mc:Choice>
              <mc:Fallback>
                <p:oleObj name="Equation" r:id="rId15" imgW="622080" imgH="17748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4925" y="6019800"/>
                        <a:ext cx="1463675" cy="4191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4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8325514"/>
              </p:ext>
            </p:extLst>
          </p:nvPr>
        </p:nvGraphicFramePr>
        <p:xfrm>
          <a:off x="3371850" y="3412259"/>
          <a:ext cx="7810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065" name="Equation" r:id="rId17" imgW="330120" imgH="177480" progId="">
                  <p:embed/>
                </p:oleObj>
              </mc:Choice>
              <mc:Fallback>
                <p:oleObj name="Equation" r:id="rId17" imgW="330120" imgH="17748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1850" y="3412259"/>
                        <a:ext cx="781050" cy="419100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1143000" y="6096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0" y="0"/>
            <a:ext cx="5041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8	Using Sin, Cos and Tan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19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8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6" grpId="0"/>
      <p:bldP spid="5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41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8	Using Sin, Cos and Tan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167640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Follow these </a:t>
            </a:r>
            <a:r>
              <a:rPr lang="en-US" sz="2400" dirty="0">
                <a:latin typeface="Comic Sans MS" pitchFamily="66" charset="0"/>
              </a:rPr>
              <a:t>e</a:t>
            </a:r>
            <a:r>
              <a:rPr lang="en-US" sz="2400" dirty="0" smtClean="0">
                <a:latin typeface="Comic Sans MS" pitchFamily="66" charset="0"/>
              </a:rPr>
              <a:t>xamples to do 8-1 to 8-6 on p. 9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Line 2"/>
          <p:cNvSpPr>
            <a:spLocks noChangeShapeType="1"/>
          </p:cNvSpPr>
          <p:nvPr/>
        </p:nvSpPr>
        <p:spPr bwMode="auto">
          <a:xfrm flipV="1">
            <a:off x="7381710" y="2438400"/>
            <a:ext cx="10668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8448510" y="2438400"/>
            <a:ext cx="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 flipH="1">
            <a:off x="7381710" y="3962400"/>
            <a:ext cx="106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Arc 5"/>
          <p:cNvSpPr>
            <a:spLocks/>
          </p:cNvSpPr>
          <p:nvPr/>
        </p:nvSpPr>
        <p:spPr bwMode="auto">
          <a:xfrm>
            <a:off x="7610310" y="3581400"/>
            <a:ext cx="152400" cy="381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7254710" y="2743200"/>
            <a:ext cx="492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H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8473910" y="2971800"/>
            <a:ext cx="465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O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7711910" y="4038600"/>
            <a:ext cx="4175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A</a:t>
            </a:r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 flipV="1">
            <a:off x="829611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" name="Line 10"/>
          <p:cNvSpPr>
            <a:spLocks noChangeShapeType="1"/>
          </p:cNvSpPr>
          <p:nvPr/>
        </p:nvSpPr>
        <p:spPr bwMode="auto">
          <a:xfrm>
            <a:off x="8296110" y="3810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1539710" y="2438400"/>
            <a:ext cx="5178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Sine (x) = 		sin (x) = O/H </a:t>
            </a: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1539710" y="3276600"/>
            <a:ext cx="5097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Cosine (x) = 	cos (x) = A/H</a:t>
            </a: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1539710" y="4114800"/>
            <a:ext cx="5048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Tangent (x) = 	tan (x) = O/A</a:t>
            </a: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1438110" y="5105400"/>
            <a:ext cx="55340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latin typeface="Garamond" pitchFamily="18" charset="0"/>
              </a:rPr>
              <a:t>Or, the short way to remember it …</a:t>
            </a:r>
          </a:p>
          <a:p>
            <a:r>
              <a:rPr lang="en-US" sz="2800" b="1" dirty="0">
                <a:latin typeface="Garamond" pitchFamily="18" charset="0"/>
              </a:rPr>
              <a:t>	SOH CAH TOA</a:t>
            </a:r>
          </a:p>
        </p:txBody>
      </p: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1438110" y="2362200"/>
            <a:ext cx="5410200" cy="2362200"/>
          </a:xfrm>
          <a:prstGeom prst="rect">
            <a:avLst/>
          </a:prstGeom>
          <a:solidFill>
            <a:srgbClr val="292929">
              <a:alpha val="27000"/>
            </a:srgbClr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17"/>
          <p:cNvSpPr>
            <a:spLocks noChangeArrowheads="1"/>
          </p:cNvSpPr>
          <p:nvPr/>
        </p:nvSpPr>
        <p:spPr bwMode="auto">
          <a:xfrm>
            <a:off x="1438110" y="4953000"/>
            <a:ext cx="5410200" cy="1371600"/>
          </a:xfrm>
          <a:prstGeom prst="rect">
            <a:avLst/>
          </a:prstGeom>
          <a:solidFill>
            <a:srgbClr val="292929">
              <a:alpha val="27000"/>
            </a:srgbClr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52400" y="6396335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These are the definitions for sine, cosine and tangent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524000" y="1143000"/>
            <a:ext cx="4572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These are called </a:t>
            </a:r>
            <a:r>
              <a:rPr lang="en-US" sz="1600" u="sng" dirty="0" smtClean="0">
                <a:latin typeface="Comic Sans MS" pitchFamily="66" charset="0"/>
              </a:rPr>
              <a:t>trigonometric functions</a:t>
            </a:r>
            <a:endParaRPr lang="en-US" sz="12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3810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Now if we see a problem like this one, we know x is the adjacent side, 20 is the hypotenuse, so we would use cosine.</a:t>
            </a:r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447800"/>
            <a:ext cx="3733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3810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Now if we see a problem like this one, we know x is the adjacent side, 20 is the hypotenuse, so we would use cosine.</a:t>
            </a:r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447800"/>
            <a:ext cx="3733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4" cstate="print">
            <a:lum bright="16000"/>
          </a:blip>
          <a:srcRect/>
          <a:stretch>
            <a:fillRect/>
          </a:stretch>
        </p:blipFill>
        <p:spPr bwMode="auto">
          <a:xfrm>
            <a:off x="6524625" y="5114925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ounded Rectangular Callout 10"/>
          <p:cNvSpPr/>
          <p:nvPr/>
        </p:nvSpPr>
        <p:spPr>
          <a:xfrm>
            <a:off x="533400" y="4648200"/>
            <a:ext cx="5257800" cy="1447800"/>
          </a:xfrm>
          <a:prstGeom prst="wedgeRoundRectCallout">
            <a:avLst>
              <a:gd name="adj1" fmla="val 73088"/>
              <a:gd name="adj2" fmla="val 46518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>
                <a:solidFill>
                  <a:schemeClr val="tx1"/>
                </a:solidFill>
                <a:latin typeface="Comic Sans MS" pitchFamily="66" charset="0"/>
              </a:rPr>
              <a:t>But we don’t have a triangle drawn for this one!  Do I have to draw more triangles?!?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586770"/>
            <a:ext cx="5181600" cy="156966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No, it is impractical to draw every possible triangle</a:t>
            </a:r>
            <a:endParaRPr lang="en-US" sz="3200" u="sng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47800" y="2402651"/>
            <a:ext cx="6096000" cy="2062103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We wouldn’t just need new triangles for 31</a:t>
            </a:r>
            <a:r>
              <a:rPr lang="en-US" sz="3200" baseline="30000" dirty="0" smtClean="0">
                <a:latin typeface="Comic Sans MS" pitchFamily="66" charset="0"/>
              </a:rPr>
              <a:t>0</a:t>
            </a:r>
            <a:r>
              <a:rPr lang="en-US" sz="3200" dirty="0" smtClean="0">
                <a:latin typeface="Comic Sans MS" pitchFamily="66" charset="0"/>
              </a:rPr>
              <a:t>, 32</a:t>
            </a:r>
            <a:r>
              <a:rPr lang="en-US" sz="3200" baseline="30000" dirty="0" smtClean="0">
                <a:latin typeface="Comic Sans MS" pitchFamily="66" charset="0"/>
              </a:rPr>
              <a:t>0</a:t>
            </a:r>
            <a:r>
              <a:rPr lang="en-US" sz="3200" dirty="0" smtClean="0">
                <a:latin typeface="Comic Sans MS" pitchFamily="66" charset="0"/>
              </a:rPr>
              <a:t>, 33</a:t>
            </a:r>
            <a:r>
              <a:rPr lang="en-US" sz="3200" baseline="30000" dirty="0" smtClean="0">
                <a:latin typeface="Comic Sans MS" pitchFamily="66" charset="0"/>
              </a:rPr>
              <a:t>0</a:t>
            </a:r>
            <a:r>
              <a:rPr lang="en-US" sz="3200" dirty="0" smtClean="0">
                <a:latin typeface="Comic Sans MS" pitchFamily="66" charset="0"/>
              </a:rPr>
              <a:t>, 34</a:t>
            </a:r>
            <a:r>
              <a:rPr lang="en-US" sz="3200" baseline="30000" dirty="0" smtClean="0">
                <a:latin typeface="Comic Sans MS" pitchFamily="66" charset="0"/>
              </a:rPr>
              <a:t>0</a:t>
            </a:r>
            <a:r>
              <a:rPr lang="en-US" sz="3200" dirty="0" smtClean="0">
                <a:latin typeface="Comic Sans MS" pitchFamily="66" charset="0"/>
              </a:rPr>
              <a:t>… but we would also need 31.1</a:t>
            </a:r>
            <a:r>
              <a:rPr lang="en-US" sz="3200" baseline="30000" dirty="0" smtClean="0">
                <a:latin typeface="Comic Sans MS" pitchFamily="66" charset="0"/>
              </a:rPr>
              <a:t>0</a:t>
            </a:r>
            <a:r>
              <a:rPr lang="en-US" sz="3200" dirty="0" smtClean="0">
                <a:latin typeface="Comic Sans MS" pitchFamily="66" charset="0"/>
              </a:rPr>
              <a:t>, 31.2</a:t>
            </a:r>
            <a:r>
              <a:rPr lang="en-US" sz="3200" baseline="30000" dirty="0" smtClean="0">
                <a:latin typeface="Comic Sans MS" pitchFamily="66" charset="0"/>
              </a:rPr>
              <a:t>0</a:t>
            </a:r>
            <a:r>
              <a:rPr lang="en-US" sz="3200" dirty="0" smtClean="0">
                <a:latin typeface="Comic Sans MS" pitchFamily="66" charset="0"/>
              </a:rPr>
              <a:t>, 31.3</a:t>
            </a:r>
            <a:r>
              <a:rPr lang="en-US" sz="3200" baseline="30000" dirty="0" smtClean="0">
                <a:latin typeface="Comic Sans MS" pitchFamily="66" charset="0"/>
              </a:rPr>
              <a:t>0</a:t>
            </a:r>
            <a:r>
              <a:rPr lang="en-US" sz="3200" dirty="0" smtClean="0">
                <a:latin typeface="Comic Sans MS" pitchFamily="66" charset="0"/>
              </a:rPr>
              <a:t>…</a:t>
            </a:r>
            <a:endParaRPr lang="en-US" sz="3200" u="sng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62200" y="4876800"/>
            <a:ext cx="6096000" cy="156966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So, a long time ago, someone measured lots of different triangles and made…</a:t>
            </a:r>
            <a:endParaRPr lang="en-US" sz="32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0"/>
            <a:ext cx="7981950" cy="1095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57400" y="914400"/>
            <a:ext cx="3733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Books with all the trig values in them.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9200" y="-1981200"/>
            <a:ext cx="12184468" cy="12184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533400"/>
            <a:ext cx="28194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Then along came computers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1600200"/>
            <a:ext cx="2819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Your calculator knows the value for every sine, cosine and tangent in the universe.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4876800"/>
            <a:ext cx="28194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Get a calculator if you don’t already have one.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-1295400"/>
            <a:ext cx="12184468" cy="12184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0" y="3429000"/>
            <a:ext cx="2819400" cy="338554"/>
          </a:xfrm>
          <a:prstGeom prst="rect">
            <a:avLst/>
          </a:prstGeom>
          <a:solidFill>
            <a:srgbClr val="FF99FF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Press the “trig” button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381000"/>
            <a:ext cx="358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If you want to know the sine of 32</a:t>
            </a:r>
            <a:r>
              <a:rPr lang="en-US" sz="2400" baseline="30000" dirty="0" smtClean="0">
                <a:latin typeface="Comic Sans MS" pitchFamily="66" charset="0"/>
              </a:rPr>
              <a:t>0</a:t>
            </a:r>
            <a:r>
              <a:rPr lang="en-US" sz="2400" dirty="0" smtClean="0">
                <a:latin typeface="Comic Sans MS" pitchFamily="66" charset="0"/>
              </a:rPr>
              <a:t>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19600" y="838200"/>
            <a:ext cx="350520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648200" y="5977804"/>
            <a:ext cx="457200" cy="252455"/>
          </a:xfrm>
          <a:prstGeom prst="rect">
            <a:avLst/>
          </a:prstGeom>
          <a:solidFill>
            <a:srgbClr val="FF3399">
              <a:alpha val="4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stCxn id="14" idx="2"/>
          </p:cNvCxnSpPr>
          <p:nvPr/>
        </p:nvCxnSpPr>
        <p:spPr>
          <a:xfrm>
            <a:off x="2095500" y="3767554"/>
            <a:ext cx="2628900" cy="2176046"/>
          </a:xfrm>
          <a:prstGeom prst="straightConnector1">
            <a:avLst/>
          </a:prstGeom>
          <a:ln w="38100">
            <a:solidFill>
              <a:srgbClr val="FF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-1295400"/>
            <a:ext cx="12184468" cy="12184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381000"/>
            <a:ext cx="358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If you want to know the sine of 32</a:t>
            </a:r>
            <a:r>
              <a:rPr lang="en-US" sz="2400" baseline="30000" dirty="0" smtClean="0">
                <a:latin typeface="Comic Sans MS" pitchFamily="66" charset="0"/>
              </a:rPr>
              <a:t>0</a:t>
            </a:r>
            <a:r>
              <a:rPr lang="en-US" sz="2400" dirty="0" smtClean="0">
                <a:latin typeface="Comic Sans MS" pitchFamily="66" charset="0"/>
              </a:rPr>
              <a:t>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19600" y="838200"/>
            <a:ext cx="350520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673950"/>
              </p:ext>
            </p:extLst>
          </p:nvPr>
        </p:nvGraphicFramePr>
        <p:xfrm>
          <a:off x="4454434" y="2294751"/>
          <a:ext cx="3276600" cy="609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100"/>
                <a:gridCol w="546100"/>
                <a:gridCol w="546100"/>
                <a:gridCol w="546100"/>
                <a:gridCol w="546100"/>
                <a:gridCol w="5461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Tan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Csc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Cot</a:t>
                      </a:r>
                      <a:endParaRPr lang="en-US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Sin</a:t>
                      </a:r>
                      <a:r>
                        <a:rPr lang="en-US" sz="1400" baseline="30000" dirty="0" smtClean="0"/>
                        <a:t>-1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Cos</a:t>
                      </a:r>
                      <a:r>
                        <a:rPr lang="en-US" sz="1400" baseline="30000" dirty="0" smtClean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Tan</a:t>
                      </a:r>
                      <a:r>
                        <a:rPr lang="en-US" sz="1400" baseline="30000" dirty="0" smtClean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Csc</a:t>
                      </a:r>
                      <a:r>
                        <a:rPr lang="en-US" sz="1400" baseline="30000" dirty="0" smtClean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Sec</a:t>
                      </a:r>
                      <a:r>
                        <a:rPr lang="en-US" sz="1400" baseline="30000" dirty="0" smtClean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Cot</a:t>
                      </a:r>
                      <a:r>
                        <a:rPr lang="en-US" sz="1400" baseline="30000" dirty="0" smtClean="0"/>
                        <a:t>-1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4648200" y="5977804"/>
            <a:ext cx="457200" cy="252455"/>
          </a:xfrm>
          <a:prstGeom prst="rect">
            <a:avLst/>
          </a:prstGeom>
          <a:solidFill>
            <a:srgbClr val="FF3399">
              <a:alpha val="4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495800" y="2286000"/>
            <a:ext cx="457200" cy="252455"/>
          </a:xfrm>
          <a:prstGeom prst="rect">
            <a:avLst/>
          </a:prstGeom>
          <a:solidFill>
            <a:srgbClr val="FF3399">
              <a:alpha val="4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600200" y="3352800"/>
            <a:ext cx="1371600" cy="338554"/>
          </a:xfrm>
          <a:prstGeom prst="rect">
            <a:avLst/>
          </a:prstGeom>
          <a:solidFill>
            <a:srgbClr val="FF99FF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Pick “sin”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F3F3F"/>
      </a:hlink>
      <a:folHlink>
        <a:srgbClr val="3F3F3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2296</TotalTime>
  <Words>526</Words>
  <Application>Microsoft Office PowerPoint</Application>
  <PresentationFormat>On-screen Show (4:3)</PresentationFormat>
  <Paragraphs>145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 b</dc:creator>
  <cp:lastModifiedBy>USER</cp:lastModifiedBy>
  <cp:revision>104</cp:revision>
  <dcterms:created xsi:type="dcterms:W3CDTF">2015-01-02T18:22:17Z</dcterms:created>
  <dcterms:modified xsi:type="dcterms:W3CDTF">2016-01-22T13:00:09Z</dcterms:modified>
</cp:coreProperties>
</file>