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70"/>
  </p:notesMasterIdLst>
  <p:sldIdLst>
    <p:sldId id="396" r:id="rId4"/>
    <p:sldId id="397" r:id="rId5"/>
    <p:sldId id="435" r:id="rId6"/>
    <p:sldId id="405" r:id="rId7"/>
    <p:sldId id="414" r:id="rId8"/>
    <p:sldId id="295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8" r:id="rId21"/>
    <p:sldId id="309" r:id="rId22"/>
    <p:sldId id="411" r:id="rId23"/>
    <p:sldId id="310" r:id="rId24"/>
    <p:sldId id="406" r:id="rId25"/>
    <p:sldId id="407" r:id="rId26"/>
    <p:sldId id="412" r:id="rId27"/>
    <p:sldId id="413" r:id="rId28"/>
    <p:sldId id="311" r:id="rId29"/>
    <p:sldId id="415" r:id="rId30"/>
    <p:sldId id="416" r:id="rId31"/>
    <p:sldId id="417" r:id="rId32"/>
    <p:sldId id="418" r:id="rId33"/>
    <p:sldId id="436" r:id="rId34"/>
    <p:sldId id="437" r:id="rId35"/>
    <p:sldId id="419" r:id="rId36"/>
    <p:sldId id="438" r:id="rId37"/>
    <p:sldId id="420" r:id="rId38"/>
    <p:sldId id="439" r:id="rId39"/>
    <p:sldId id="421" r:id="rId40"/>
    <p:sldId id="422" r:id="rId41"/>
    <p:sldId id="425" r:id="rId42"/>
    <p:sldId id="427" r:id="rId43"/>
    <p:sldId id="428" r:id="rId44"/>
    <p:sldId id="429" r:id="rId45"/>
    <p:sldId id="314" r:id="rId46"/>
    <p:sldId id="430" r:id="rId47"/>
    <p:sldId id="315" r:id="rId48"/>
    <p:sldId id="316" r:id="rId49"/>
    <p:sldId id="404" r:id="rId50"/>
    <p:sldId id="431" r:id="rId51"/>
    <p:sldId id="317" r:id="rId52"/>
    <p:sldId id="318" r:id="rId53"/>
    <p:sldId id="319" r:id="rId54"/>
    <p:sldId id="432" r:id="rId55"/>
    <p:sldId id="330" r:id="rId56"/>
    <p:sldId id="331" r:id="rId57"/>
    <p:sldId id="332" r:id="rId58"/>
    <p:sldId id="333" r:id="rId59"/>
    <p:sldId id="341" r:id="rId60"/>
    <p:sldId id="334" r:id="rId61"/>
    <p:sldId id="335" r:id="rId62"/>
    <p:sldId id="337" r:id="rId63"/>
    <p:sldId id="338" r:id="rId64"/>
    <p:sldId id="339" r:id="rId65"/>
    <p:sldId id="344" r:id="rId66"/>
    <p:sldId id="345" r:id="rId67"/>
    <p:sldId id="346" r:id="rId68"/>
    <p:sldId id="347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FF00FF"/>
    <a:srgbClr val="FFFF99"/>
    <a:srgbClr val="00FF00"/>
    <a:srgbClr val="99FF99"/>
    <a:srgbClr val="FF99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50" autoAdjust="0"/>
    <p:restoredTop sz="94660"/>
  </p:normalViewPr>
  <p:slideViewPr>
    <p:cSldViewPr>
      <p:cViewPr varScale="1">
        <p:scale>
          <a:sx n="69" d="100"/>
          <a:sy n="69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" Type="http://schemas.openxmlformats.org/officeDocument/2006/relationships/slide" Target="slides/slide4.xml"/><Relationship Id="rId71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2562D-7BEA-4727-83B1-B15FE76057F2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778B2-6E7C-4047-BA7E-060D86BFC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98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624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846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213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050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2571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6419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907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457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8756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2281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9260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7268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973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1496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6762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7173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1456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44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2044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0030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1056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028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813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301C9-B1C7-4508-B138-4AED821A55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73918-F7BA-4740-932C-999D4B394C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193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7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0.wmf"/><Relationship Id="rId4" Type="http://schemas.openxmlformats.org/officeDocument/2006/relationships/slide" Target="slide1.xml"/><Relationship Id="rId9" Type="http://schemas.openxmlformats.org/officeDocument/2006/relationships/oleObject" Target="../embeddings/oleObject3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7.pn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2.wmf"/><Relationship Id="rId4" Type="http://schemas.openxmlformats.org/officeDocument/2006/relationships/slide" Target="slide1.xml"/><Relationship Id="rId9" Type="http://schemas.openxmlformats.org/officeDocument/2006/relationships/oleObject" Target="../embeddings/oleObject6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5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17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slide" Target="slide1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2.w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0.bin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9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33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slide" Target="slide1.xml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60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Trigonometry:  	Part 1	 Similarity Review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66800"/>
            <a:ext cx="9616118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83606" y="533400"/>
            <a:ext cx="5964794" cy="40011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This is the type of problem from 1</a:t>
            </a:r>
            <a:r>
              <a:rPr lang="en-US" sz="2000" baseline="30000" dirty="0" smtClean="0">
                <a:latin typeface="Comic Sans MS" pitchFamily="66" charset="0"/>
              </a:rPr>
              <a:t>st</a:t>
            </a:r>
            <a:r>
              <a:rPr lang="en-US" sz="2000" dirty="0" smtClean="0">
                <a:latin typeface="Comic Sans MS" pitchFamily="66" charset="0"/>
              </a:rPr>
              <a:t> semester..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1571" y="1371600"/>
            <a:ext cx="4897994" cy="101566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We used the measurements in one triangle to find the measurements in a similar triangle.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95600" y="4724400"/>
            <a:ext cx="1447800" cy="40011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NEXT….</a:t>
            </a:r>
            <a:endParaRPr lang="en-US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07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52400" y="4572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And measure the angles with a protractor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371600" y="3810000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38600" y="3886200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371600" y="2209800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2000" y="2895600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371600" y="2209800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79748" y="347932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71600" y="3505200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8100" y="56388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We assume the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lightpost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makes a 90</a:t>
            </a:r>
            <a:r>
              <a:rPr lang="en-US" baseline="30000" dirty="0" smtClean="0">
                <a:solidFill>
                  <a:srgbClr val="FF0000"/>
                </a:solidFill>
                <a:latin typeface="Comic Sans MS" pitchFamily="66" charset="0"/>
              </a:rPr>
              <a:t>0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angle with the ground because it would fall over if it didn’t</a:t>
            </a:r>
          </a:p>
          <a:p>
            <a:endParaRPr lang="en-US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52400" y="457200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Next, we are going to figure out how tall the light is (X) by creating a similar triangle on your paper.  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371600" y="3810000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38600" y="3886200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371600" y="2209800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2000" y="2895600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371600" y="2209800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79748" y="347932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71600" y="3505200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295400" y="22860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7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90800" y="5715000"/>
            <a:ext cx="40386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You are going to create a 20-70-90 triangle, and we will use proportions to find X.</a:t>
            </a:r>
            <a:endParaRPr 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90800" y="5715000"/>
            <a:ext cx="40386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You are going to create a 20-70-90 triangle, and we will use proportions to find X.</a:t>
            </a:r>
            <a:endParaRPr 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90800" y="5715000"/>
            <a:ext cx="40386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Use a ruler to draw segment AB.  Make it as long as you want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10cm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10200" y="2133600"/>
            <a:ext cx="32004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Use a protractor to create a 20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B 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10cm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>
            <a:stCxn id="18" idx="2"/>
          </p:cNvCxnSpPr>
          <p:nvPr/>
        </p:nvCxnSpPr>
        <p:spPr>
          <a:xfrm>
            <a:off x="7010400" y="2718375"/>
            <a:ext cx="1143000" cy="21584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10cm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28600" y="2286000"/>
            <a:ext cx="8229600" cy="2895600"/>
          </a:xfrm>
          <a:prstGeom prst="line">
            <a:avLst/>
          </a:prstGeom>
          <a:ln w="25400">
            <a:solidFill>
              <a:srgbClr val="FF0000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4876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10cm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28600" y="2286000"/>
            <a:ext cx="8229600" cy="2895600"/>
          </a:xfrm>
          <a:prstGeom prst="line">
            <a:avLst/>
          </a:prstGeom>
          <a:ln w="25400">
            <a:solidFill>
              <a:srgbClr val="FF0000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4876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0" y="1981200"/>
            <a:ext cx="32004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Use a protractor to create a 90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A 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 flipH="1">
            <a:off x="1066800" y="2565975"/>
            <a:ext cx="2819400" cy="23108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10cm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28600" y="2286000"/>
            <a:ext cx="8229600" cy="2895600"/>
          </a:xfrm>
          <a:prstGeom prst="line">
            <a:avLst/>
          </a:prstGeom>
          <a:ln w="25400">
            <a:solidFill>
              <a:srgbClr val="FF0000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4876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>
            <a:endCxn id="10" idx="0"/>
          </p:cNvCxnSpPr>
          <p:nvPr/>
        </p:nvCxnSpPr>
        <p:spPr>
          <a:xfrm>
            <a:off x="762000" y="1752600"/>
            <a:ext cx="6458" cy="3429000"/>
          </a:xfrm>
          <a:prstGeom prst="line">
            <a:avLst/>
          </a:prstGeom>
          <a:ln w="25400">
            <a:solidFill>
              <a:srgbClr val="FF0000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10cm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0" y="2514600"/>
            <a:ext cx="7696200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4876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>
            <a:endCxn id="10" idx="0"/>
          </p:cNvCxnSpPr>
          <p:nvPr/>
        </p:nvCxnSpPr>
        <p:spPr>
          <a:xfrm>
            <a:off x="762000" y="2514600"/>
            <a:ext cx="6458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9600" y="20574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90600" y="1600200"/>
            <a:ext cx="25908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Complete the triangle with point C</a:t>
            </a:r>
            <a:endParaRPr 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10cm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0" y="2514600"/>
            <a:ext cx="7696200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4876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>
            <a:endCxn id="10" idx="0"/>
          </p:cNvCxnSpPr>
          <p:nvPr/>
        </p:nvCxnSpPr>
        <p:spPr>
          <a:xfrm>
            <a:off x="762000" y="2514600"/>
            <a:ext cx="6458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9600" y="20574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981200" y="4114800"/>
            <a:ext cx="25908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Use a ruler to measure AC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838200" y="4038600"/>
            <a:ext cx="1143000" cy="381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6200000">
            <a:off x="167219" y="3699804"/>
            <a:ext cx="94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????cm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60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Trigonometry:  	Part 1	 Similarity Review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66800"/>
            <a:ext cx="9616118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17419" y="838200"/>
            <a:ext cx="3873581" cy="1477328"/>
          </a:xfrm>
          <a:prstGeom prst="rect">
            <a:avLst/>
          </a:prstGeom>
          <a:solidFill>
            <a:srgbClr val="00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prstClr val="black"/>
                </a:solidFill>
                <a:latin typeface="Comic Sans MS" pitchFamily="66" charset="0"/>
              </a:rPr>
              <a:t>Now we are going to do this when we only have 1 triangle</a:t>
            </a:r>
            <a:endParaRPr lang="en-US" sz="3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781800" y="2667000"/>
            <a:ext cx="1828800" cy="2667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4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10cm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0" y="2514600"/>
            <a:ext cx="7696200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4876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>
            <a:endCxn id="10" idx="0"/>
          </p:cNvCxnSpPr>
          <p:nvPr/>
        </p:nvCxnSpPr>
        <p:spPr>
          <a:xfrm>
            <a:off x="762000" y="2514600"/>
            <a:ext cx="6458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9600" y="20574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038600" y="2289766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AND the hypotenuse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4419600" y="2628320"/>
            <a:ext cx="914400" cy="87687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6200000">
            <a:off x="167219" y="3699804"/>
            <a:ext cx="94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????cm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049480">
            <a:off x="3789853" y="3446825"/>
            <a:ext cx="94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????cm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15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892" y="768927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10cm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0" y="2514600"/>
            <a:ext cx="7696200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4876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r>
              <a:rPr lang="en-US" baseline="30000" dirty="0" smtClean="0"/>
              <a:t>0</a:t>
            </a:r>
            <a:endParaRPr lang="en-US" baseline="30000" dirty="0"/>
          </a:p>
        </p:txBody>
      </p:sp>
      <p:cxnSp>
        <p:nvCxnSpPr>
          <p:cNvPr id="17" name="Straight Connector 16"/>
          <p:cNvCxnSpPr>
            <a:endCxn id="10" idx="0"/>
          </p:cNvCxnSpPr>
          <p:nvPr/>
        </p:nvCxnSpPr>
        <p:spPr>
          <a:xfrm>
            <a:off x="762000" y="2514600"/>
            <a:ext cx="6458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9600" y="20574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275005" y="2191434"/>
            <a:ext cx="2695813" cy="646331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We are going to use the 20</a:t>
            </a:r>
            <a:r>
              <a:rPr lang="en-US" b="1" baseline="30000" dirty="0" smtClean="0">
                <a:solidFill>
                  <a:schemeClr val="bg1"/>
                </a:solidFill>
              </a:rPr>
              <a:t>0</a:t>
            </a:r>
            <a:r>
              <a:rPr lang="en-US" b="1" dirty="0" smtClean="0">
                <a:solidFill>
                  <a:schemeClr val="bg1"/>
                </a:solidFill>
              </a:rPr>
              <a:t> as our reference angle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487626" y="2837765"/>
            <a:ext cx="135285" cy="18104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295400" y="5550932"/>
            <a:ext cx="2695813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We </a:t>
            </a:r>
            <a:r>
              <a:rPr lang="en-US" b="1" i="1" dirty="0" smtClean="0">
                <a:solidFill>
                  <a:srgbClr val="FF0000"/>
                </a:solidFill>
              </a:rPr>
              <a:t>could</a:t>
            </a:r>
            <a:r>
              <a:rPr lang="en-US" b="1" dirty="0" smtClean="0">
                <a:solidFill>
                  <a:srgbClr val="FF0000"/>
                </a:solidFill>
              </a:rPr>
              <a:t> pick the 70 instead if we wanted.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927316" y="2837765"/>
            <a:ext cx="1715990" cy="271316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10cm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0" y="2514600"/>
            <a:ext cx="7696200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4876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r>
              <a:rPr lang="en-US" baseline="30000" dirty="0" smtClean="0"/>
              <a:t>0</a:t>
            </a:r>
            <a:endParaRPr lang="en-US" baseline="30000" dirty="0"/>
          </a:p>
        </p:txBody>
      </p:sp>
      <p:cxnSp>
        <p:nvCxnSpPr>
          <p:cNvPr id="17" name="Straight Connector 16"/>
          <p:cNvCxnSpPr>
            <a:endCxn id="10" idx="0"/>
          </p:cNvCxnSpPr>
          <p:nvPr/>
        </p:nvCxnSpPr>
        <p:spPr>
          <a:xfrm>
            <a:off x="762000" y="2514600"/>
            <a:ext cx="6458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9600" y="20574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843093" y="1545103"/>
            <a:ext cx="2695813" cy="646331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From the 20</a:t>
            </a:r>
            <a:r>
              <a:rPr lang="en-US" b="1" baseline="30000" dirty="0" smtClean="0">
                <a:solidFill>
                  <a:schemeClr val="bg1"/>
                </a:solidFill>
              </a:rPr>
              <a:t>0</a:t>
            </a:r>
            <a:r>
              <a:rPr lang="en-US" b="1" dirty="0" smtClean="0">
                <a:solidFill>
                  <a:schemeClr val="bg1"/>
                </a:solidFill>
              </a:rPr>
              <a:t>, label your sides O, A and H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14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4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10cm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0" y="2514600"/>
            <a:ext cx="7696200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4876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r>
              <a:rPr lang="en-US" baseline="30000" dirty="0" smtClean="0"/>
              <a:t>0</a:t>
            </a:r>
            <a:endParaRPr lang="en-US" baseline="30000" dirty="0"/>
          </a:p>
        </p:txBody>
      </p:sp>
      <p:cxnSp>
        <p:nvCxnSpPr>
          <p:cNvPr id="17" name="Straight Connector 16"/>
          <p:cNvCxnSpPr>
            <a:endCxn id="10" idx="0"/>
          </p:cNvCxnSpPr>
          <p:nvPr/>
        </p:nvCxnSpPr>
        <p:spPr>
          <a:xfrm>
            <a:off x="762000" y="2514600"/>
            <a:ext cx="6458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9600" y="20574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486665" y="1143000"/>
            <a:ext cx="26670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Add and complete this table on your paper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904717"/>
              </p:ext>
            </p:extLst>
          </p:nvPr>
        </p:nvGraphicFramePr>
        <p:xfrm>
          <a:off x="4267040" y="1985757"/>
          <a:ext cx="3469212" cy="18376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1341"/>
                <a:gridCol w="1077871"/>
              </a:tblGrid>
              <a:tr h="335421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From a 20</a:t>
                      </a:r>
                      <a:r>
                        <a:rPr lang="en-US" sz="2000" baseline="30000" dirty="0" smtClean="0">
                          <a:effectLst/>
                        </a:rPr>
                        <a:t>0</a:t>
                      </a:r>
                      <a:r>
                        <a:rPr lang="en-US" sz="2000" dirty="0" smtClean="0">
                          <a:effectLst/>
                        </a:rPr>
                        <a:t> angle: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64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5064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4893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814095"/>
              </p:ext>
            </p:extLst>
          </p:nvPr>
        </p:nvGraphicFramePr>
        <p:xfrm>
          <a:off x="4606802" y="2357582"/>
          <a:ext cx="1184398" cy="385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59" name="Equation" r:id="rId5" imgW="545760" imgH="177480" progId="Equation.DSMT4">
                  <p:embed/>
                </p:oleObj>
              </mc:Choice>
              <mc:Fallback>
                <p:oleObj name="Equation" r:id="rId5" imgW="5457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06802" y="2357582"/>
                        <a:ext cx="1184398" cy="3856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4859376"/>
              </p:ext>
            </p:extLst>
          </p:nvPr>
        </p:nvGraphicFramePr>
        <p:xfrm>
          <a:off x="4591050" y="2909888"/>
          <a:ext cx="1157288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60" name="Equation" r:id="rId7" imgW="533160" imgH="164880" progId="Equation.DSMT4">
                  <p:embed/>
                </p:oleObj>
              </mc:Choice>
              <mc:Fallback>
                <p:oleObj name="Equation" r:id="rId7" imgW="53316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91050" y="2909888"/>
                        <a:ext cx="1157288" cy="35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100126"/>
              </p:ext>
            </p:extLst>
          </p:nvPr>
        </p:nvGraphicFramePr>
        <p:xfrm>
          <a:off x="4616450" y="3389313"/>
          <a:ext cx="11017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61" name="Equation" r:id="rId9" imgW="507960" imgH="177480" progId="Equation.DSMT4">
                  <p:embed/>
                </p:oleObj>
              </mc:Choice>
              <mc:Fallback>
                <p:oleObj name="Equation" r:id="rId9" imgW="5079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16450" y="3389313"/>
                        <a:ext cx="1101725" cy="38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848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4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10cm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0" y="2514600"/>
            <a:ext cx="7696200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4876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r>
              <a:rPr lang="en-US" baseline="30000" dirty="0" smtClean="0"/>
              <a:t>0</a:t>
            </a:r>
            <a:endParaRPr lang="en-US" baseline="30000" dirty="0"/>
          </a:p>
        </p:txBody>
      </p:sp>
      <p:cxnSp>
        <p:nvCxnSpPr>
          <p:cNvPr id="17" name="Straight Connector 16"/>
          <p:cNvCxnSpPr>
            <a:endCxn id="10" idx="0"/>
          </p:cNvCxnSpPr>
          <p:nvPr/>
        </p:nvCxnSpPr>
        <p:spPr>
          <a:xfrm>
            <a:off x="762000" y="2514600"/>
            <a:ext cx="6458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9600" y="20574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893061"/>
              </p:ext>
            </p:extLst>
          </p:nvPr>
        </p:nvGraphicFramePr>
        <p:xfrm>
          <a:off x="4267040" y="1985757"/>
          <a:ext cx="3469212" cy="18376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1341"/>
                <a:gridCol w="1077871"/>
              </a:tblGrid>
              <a:tr h="335421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From a 20</a:t>
                      </a:r>
                      <a:r>
                        <a:rPr lang="en-US" sz="2000" baseline="30000" dirty="0" smtClean="0">
                          <a:effectLst/>
                        </a:rPr>
                        <a:t>0</a:t>
                      </a:r>
                      <a:r>
                        <a:rPr lang="en-US" sz="2000" dirty="0" smtClean="0">
                          <a:effectLst/>
                        </a:rPr>
                        <a:t> angle: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64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5064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4893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4566928"/>
              </p:ext>
            </p:extLst>
          </p:nvPr>
        </p:nvGraphicFramePr>
        <p:xfrm>
          <a:off x="4606802" y="2357582"/>
          <a:ext cx="1184398" cy="385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76" name="Equation" r:id="rId5" imgW="545760" imgH="177480" progId="Equation.DSMT4">
                  <p:embed/>
                </p:oleObj>
              </mc:Choice>
              <mc:Fallback>
                <p:oleObj name="Equation" r:id="rId5" imgW="5457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06802" y="2357582"/>
                        <a:ext cx="1184398" cy="3856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5011524"/>
              </p:ext>
            </p:extLst>
          </p:nvPr>
        </p:nvGraphicFramePr>
        <p:xfrm>
          <a:off x="4591050" y="2909888"/>
          <a:ext cx="1157288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77" name="Equation" r:id="rId7" imgW="533160" imgH="164880" progId="Equation.DSMT4">
                  <p:embed/>
                </p:oleObj>
              </mc:Choice>
              <mc:Fallback>
                <p:oleObj name="Equation" r:id="rId7" imgW="53316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91050" y="2909888"/>
                        <a:ext cx="1157288" cy="35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1892227"/>
              </p:ext>
            </p:extLst>
          </p:nvPr>
        </p:nvGraphicFramePr>
        <p:xfrm>
          <a:off x="4616450" y="3389313"/>
          <a:ext cx="11017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78" name="Equation" r:id="rId9" imgW="507960" imgH="177480" progId="Equation.DSMT4">
                  <p:embed/>
                </p:oleObj>
              </mc:Choice>
              <mc:Fallback>
                <p:oleObj name="Equation" r:id="rId9" imgW="5079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16450" y="3389313"/>
                        <a:ext cx="1101725" cy="38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750310" y="979896"/>
            <a:ext cx="4737316" cy="646331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Make sure to compare your answers to other students or check with the teacher if necessary.  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523175" y="4038600"/>
            <a:ext cx="3725225" cy="646331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If you have these wrong, all the other problems will be wrong too.</a:t>
            </a:r>
            <a:endParaRPr lang="en-US" b="1" dirty="0"/>
          </a:p>
        </p:txBody>
      </p:sp>
      <p:cxnSp>
        <p:nvCxnSpPr>
          <p:cNvPr id="8" name="Straight Arrow Connector 7"/>
          <p:cNvCxnSpPr>
            <a:stCxn id="20" idx="2"/>
          </p:cNvCxnSpPr>
          <p:nvPr/>
        </p:nvCxnSpPr>
        <p:spPr>
          <a:xfrm>
            <a:off x="5118968" y="1626227"/>
            <a:ext cx="1967632" cy="1040773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248400" y="3581400"/>
            <a:ext cx="762000" cy="780365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86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2400" y="1447800"/>
            <a:ext cx="8839200" cy="3651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3000" dirty="0" smtClean="0">
                <a:latin typeface="Comic Sans MS" pitchFamily="66" charset="0"/>
              </a:rPr>
              <a:t>Now you are going to use the triangle you drew for 5-1 to answer a series of problems about similar (20-70-90) triangles</a:t>
            </a:r>
          </a:p>
          <a:p>
            <a:pPr algn="ctr">
              <a:lnSpc>
                <a:spcPct val="200000"/>
              </a:lnSpc>
            </a:pPr>
            <a:endParaRPr lang="en-US" sz="3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76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/>
        </p:nvCxnSpPr>
        <p:spPr>
          <a:xfrm>
            <a:off x="1371600" y="3810000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38600" y="3886200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371600" y="2209800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62000" y="2895600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371600" y="2209800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979748" y="347932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371600" y="3505200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295400" y="22860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7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33400"/>
            <a:ext cx="6324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Now your triangle 5-1 should be similar to this triangle.  </a:t>
            </a:r>
            <a:endParaRPr 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52" y="474107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/>
        </p:nvCxnSpPr>
        <p:spPr>
          <a:xfrm>
            <a:off x="1464952" y="3217307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131952" y="3293507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464952" y="1617107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55352" y="2302907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464952" y="1617107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73100" y="2886629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464952" y="2912507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388752" y="1693307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7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4352" y="5486400"/>
            <a:ext cx="7526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Using the 20</a:t>
            </a:r>
            <a:r>
              <a:rPr lang="en-US" baseline="30000" dirty="0" smtClean="0">
                <a:latin typeface="Comic Sans MS" pitchFamily="66" charset="0"/>
              </a:rPr>
              <a:t>0</a:t>
            </a:r>
            <a:r>
              <a:rPr lang="en-US" dirty="0" smtClean="0">
                <a:latin typeface="Comic Sans MS" pitchFamily="66" charset="0"/>
              </a:rPr>
              <a:t> as your reference angle, label the 3 sides O, A and H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7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52" y="474107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/>
        </p:nvCxnSpPr>
        <p:spPr>
          <a:xfrm>
            <a:off x="1464952" y="3217307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131952" y="3293507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464952" y="1617107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55352" y="2302907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464952" y="1617107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73100" y="2886629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464952" y="2912507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388752" y="1693307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7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2061" y="5638800"/>
            <a:ext cx="7901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Which is the side </a:t>
            </a:r>
            <a:r>
              <a:rPr lang="en-US" u="sng" dirty="0" smtClean="0">
                <a:solidFill>
                  <a:srgbClr val="FF0000"/>
                </a:solidFill>
                <a:latin typeface="Comic Sans MS" pitchFamily="66" charset="0"/>
              </a:rPr>
              <a:t>you are trying to find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? 	(O, A or H)?</a:t>
            </a:r>
          </a:p>
          <a:p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34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52" y="474107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/>
        </p:nvCxnSpPr>
        <p:spPr>
          <a:xfrm>
            <a:off x="1464952" y="3217307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131952" y="3293507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464952" y="1617107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55352" y="2302907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464952" y="1617107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73100" y="2886629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464952" y="2912507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388752" y="1693307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7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2061" y="5638800"/>
            <a:ext cx="7901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Comic Sans MS" pitchFamily="66" charset="0"/>
              </a:rPr>
              <a:t>Which is the side </a:t>
            </a:r>
            <a:r>
              <a:rPr lang="en-US" u="sng" dirty="0" smtClean="0">
                <a:solidFill>
                  <a:schemeClr val="accent1"/>
                </a:solidFill>
                <a:latin typeface="Comic Sans MS" pitchFamily="66" charset="0"/>
              </a:rPr>
              <a:t>you already know</a:t>
            </a:r>
            <a:r>
              <a:rPr lang="en-US" dirty="0" smtClean="0">
                <a:solidFill>
                  <a:schemeClr val="accent1"/>
                </a:solidFill>
                <a:latin typeface="Comic Sans MS" pitchFamily="66" charset="0"/>
              </a:rPr>
              <a:t>? 	(O, A or H)?</a:t>
            </a:r>
          </a:p>
          <a:p>
            <a:endParaRPr lang="en-US" dirty="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67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533400"/>
            <a:ext cx="8763000" cy="2492990"/>
          </a:xfrm>
          <a:prstGeom prst="rect">
            <a:avLst/>
          </a:prstGeom>
          <a:solidFill>
            <a:srgbClr val="33CCFF"/>
          </a:solidFill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Comic Sans MS" panose="030F0702030302020204" pitchFamily="66" charset="0"/>
              </a:rPr>
              <a:t>So now, you are going to see problems where…</a:t>
            </a:r>
          </a:p>
          <a:p>
            <a:endParaRPr lang="en-US" sz="2600" dirty="0">
              <a:latin typeface="Comic Sans MS" panose="030F0702030302020204" pitchFamily="66" charset="0"/>
            </a:endParaRPr>
          </a:p>
          <a:p>
            <a:r>
              <a:rPr lang="en-US" sz="2600" dirty="0" smtClean="0">
                <a:latin typeface="Comic Sans MS" panose="030F0702030302020204" pitchFamily="66" charset="0"/>
              </a:rPr>
              <a:t>	…you have 1 triangle with missing measurements</a:t>
            </a:r>
          </a:p>
          <a:p>
            <a:endParaRPr lang="en-US" sz="2600" dirty="0">
              <a:latin typeface="Comic Sans MS" panose="030F0702030302020204" pitchFamily="66" charset="0"/>
            </a:endParaRPr>
          </a:p>
          <a:p>
            <a:r>
              <a:rPr lang="en-US" sz="2600" dirty="0" smtClean="0">
                <a:latin typeface="Comic Sans MS" panose="030F0702030302020204" pitchFamily="66" charset="0"/>
              </a:rPr>
              <a:t>	… you will draw a similar triangle &amp; measure it to </a:t>
            </a:r>
          </a:p>
          <a:p>
            <a:r>
              <a:rPr lang="en-US" sz="2600" dirty="0">
                <a:latin typeface="Comic Sans MS" panose="030F0702030302020204" pitchFamily="66" charset="0"/>
              </a:rPr>
              <a:t>	</a:t>
            </a:r>
            <a:r>
              <a:rPr lang="en-US" sz="2600" dirty="0" smtClean="0">
                <a:latin typeface="Comic Sans MS" panose="030F0702030302020204" pitchFamily="66" charset="0"/>
              </a:rPr>
              <a:t>	solve the problem</a:t>
            </a:r>
            <a:endParaRPr lang="en-US" sz="2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0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52" y="474107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/>
        </p:nvCxnSpPr>
        <p:spPr>
          <a:xfrm>
            <a:off x="1464952" y="3217307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131952" y="3293507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464952" y="1617107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55352" y="2302907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464952" y="1617107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73100" y="2886629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464952" y="2912507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388752" y="1693307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7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5271" y="4836557"/>
            <a:ext cx="79010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Hopefully, you identified the side you are trying to find </a:t>
            </a:r>
            <a:r>
              <a:rPr lang="en-US" dirty="0" smtClean="0">
                <a:latin typeface="Comic Sans MS" pitchFamily="66" charset="0"/>
                <a:sym typeface="Wingdings" panose="05000000000000000000" pitchFamily="2" charset="2"/>
              </a:rPr>
              <a:t> O</a:t>
            </a:r>
          </a:p>
          <a:p>
            <a:r>
              <a:rPr lang="en-US" dirty="0" smtClean="0">
                <a:latin typeface="Comic Sans MS" pitchFamily="66" charset="0"/>
                <a:sym typeface="Wingdings" panose="05000000000000000000" pitchFamily="2" charset="2"/>
              </a:rPr>
              <a:t>The side you know  A</a:t>
            </a:r>
          </a:p>
          <a:p>
            <a:endParaRPr lang="en-US" dirty="0">
              <a:latin typeface="Comic Sans MS" pitchFamily="66" charset="0"/>
              <a:sym typeface="Wingdings" panose="05000000000000000000" pitchFamily="2" charset="2"/>
            </a:endParaRPr>
          </a:p>
          <a:p>
            <a:r>
              <a:rPr lang="en-US" dirty="0" smtClean="0">
                <a:latin typeface="Comic Sans MS" pitchFamily="66" charset="0"/>
                <a:sym typeface="Wingdings" panose="05000000000000000000" pitchFamily="2" charset="2"/>
              </a:rPr>
              <a:t>Look at the ratios you created in 5-1.  </a:t>
            </a:r>
          </a:p>
          <a:p>
            <a:r>
              <a:rPr lang="en-US" dirty="0" smtClean="0">
                <a:latin typeface="Comic Sans MS" pitchFamily="66" charset="0"/>
                <a:sym typeface="Wingdings" panose="05000000000000000000" pitchFamily="2" charset="2"/>
              </a:rPr>
              <a:t>One of them involves O and A:</a:t>
            </a:r>
          </a:p>
          <a:p>
            <a:endParaRPr lang="en-US" dirty="0">
              <a:latin typeface="Comic Sans MS" pitchFamily="66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3600310"/>
              </p:ext>
            </p:extLst>
          </p:nvPr>
        </p:nvGraphicFramePr>
        <p:xfrm>
          <a:off x="3933825" y="6281738"/>
          <a:ext cx="17621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1" name="Equation" r:id="rId5" imgW="812520" imgH="177480" progId="Equation.DSMT4">
                  <p:embed/>
                </p:oleObj>
              </mc:Choice>
              <mc:Fallback>
                <p:oleObj name="Equation" r:id="rId5" imgW="812520" imgH="177480" progId="Equation.DSMT4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3825" y="6281738"/>
                        <a:ext cx="176212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869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52" y="474107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/>
        </p:nvCxnSpPr>
        <p:spPr>
          <a:xfrm>
            <a:off x="1464952" y="3217307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131952" y="3293507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464952" y="1617107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55352" y="2302907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464952" y="1617107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73100" y="2886629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464952" y="2912507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388752" y="1693307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7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5271" y="4836557"/>
            <a:ext cx="79010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Hopefully, you identified the side you are trying to find </a:t>
            </a:r>
            <a:r>
              <a:rPr lang="en-US" dirty="0" smtClean="0">
                <a:latin typeface="Comic Sans MS" pitchFamily="66" charset="0"/>
                <a:sym typeface="Wingdings" panose="05000000000000000000" pitchFamily="2" charset="2"/>
              </a:rPr>
              <a:t> O</a:t>
            </a:r>
          </a:p>
          <a:p>
            <a:r>
              <a:rPr lang="en-US" dirty="0" smtClean="0">
                <a:latin typeface="Comic Sans MS" pitchFamily="66" charset="0"/>
                <a:sym typeface="Wingdings" panose="05000000000000000000" pitchFamily="2" charset="2"/>
              </a:rPr>
              <a:t>The side you know  A</a:t>
            </a:r>
          </a:p>
          <a:p>
            <a:endParaRPr lang="en-US" dirty="0">
              <a:latin typeface="Comic Sans MS" pitchFamily="66" charset="0"/>
              <a:sym typeface="Wingdings" panose="05000000000000000000" pitchFamily="2" charset="2"/>
            </a:endParaRPr>
          </a:p>
          <a:p>
            <a:r>
              <a:rPr lang="en-US" dirty="0" smtClean="0">
                <a:latin typeface="Comic Sans MS" pitchFamily="66" charset="0"/>
                <a:sym typeface="Wingdings" panose="05000000000000000000" pitchFamily="2" charset="2"/>
              </a:rPr>
              <a:t>Look at the ratios you created in 5-1.  </a:t>
            </a:r>
          </a:p>
          <a:p>
            <a:r>
              <a:rPr lang="en-US" dirty="0" smtClean="0">
                <a:latin typeface="Comic Sans MS" pitchFamily="66" charset="0"/>
                <a:sym typeface="Wingdings" panose="05000000000000000000" pitchFamily="2" charset="2"/>
              </a:rPr>
              <a:t>One of them involves O and A:</a:t>
            </a:r>
          </a:p>
          <a:p>
            <a:endParaRPr lang="en-US" dirty="0">
              <a:latin typeface="Comic Sans MS" pitchFamily="66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6309912"/>
              </p:ext>
            </p:extLst>
          </p:nvPr>
        </p:nvGraphicFramePr>
        <p:xfrm>
          <a:off x="3933825" y="6281738"/>
          <a:ext cx="17621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02" name="Equation" r:id="rId5" imgW="812520" imgH="177480" progId="Equation.DSMT4">
                  <p:embed/>
                </p:oleObj>
              </mc:Choice>
              <mc:Fallback>
                <p:oleObj name="Equation" r:id="rId5" imgW="8125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3825" y="6281738"/>
                        <a:ext cx="176212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153414" y="5057234"/>
            <a:ext cx="3302887" cy="584775"/>
          </a:xfrm>
          <a:prstGeom prst="rect">
            <a:avLst/>
          </a:prstGeom>
          <a:solidFill>
            <a:srgbClr val="FF0000"/>
          </a:solidFill>
          <a:ln w="25400">
            <a:solidFill>
              <a:srgbClr val="FF000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If you measured </a:t>
            </a:r>
            <a:r>
              <a:rPr lang="en-US" sz="1600" i="1" dirty="0" smtClean="0">
                <a:latin typeface="Comic Sans MS" pitchFamily="66" charset="0"/>
              </a:rPr>
              <a:t>perfectly, </a:t>
            </a:r>
            <a:r>
              <a:rPr lang="en-US" sz="1600" dirty="0" smtClean="0">
                <a:latin typeface="Comic Sans MS" pitchFamily="66" charset="0"/>
              </a:rPr>
              <a:t>you would have gotten 0.36 for O/A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811226" y="5631946"/>
            <a:ext cx="759126" cy="69265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75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52" y="474107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/>
        </p:nvCxnSpPr>
        <p:spPr>
          <a:xfrm>
            <a:off x="1464952" y="3217307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131952" y="3293507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464952" y="1617107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55352" y="2302907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464952" y="1617107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73100" y="2886629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464952" y="2912507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388752" y="1693307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7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5271" y="4836557"/>
            <a:ext cx="79010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Hopefully, you identified the side you are trying to find </a:t>
            </a:r>
            <a:r>
              <a:rPr lang="en-US" dirty="0" smtClean="0">
                <a:latin typeface="Comic Sans MS" pitchFamily="66" charset="0"/>
                <a:sym typeface="Wingdings" panose="05000000000000000000" pitchFamily="2" charset="2"/>
              </a:rPr>
              <a:t> O</a:t>
            </a:r>
          </a:p>
          <a:p>
            <a:r>
              <a:rPr lang="en-US" dirty="0" smtClean="0">
                <a:latin typeface="Comic Sans MS" pitchFamily="66" charset="0"/>
                <a:sym typeface="Wingdings" panose="05000000000000000000" pitchFamily="2" charset="2"/>
              </a:rPr>
              <a:t>The side you know  A</a:t>
            </a:r>
          </a:p>
          <a:p>
            <a:endParaRPr lang="en-US" dirty="0">
              <a:latin typeface="Comic Sans MS" pitchFamily="66" charset="0"/>
              <a:sym typeface="Wingdings" panose="05000000000000000000" pitchFamily="2" charset="2"/>
            </a:endParaRPr>
          </a:p>
          <a:p>
            <a:r>
              <a:rPr lang="en-US" dirty="0" smtClean="0">
                <a:latin typeface="Comic Sans MS" pitchFamily="66" charset="0"/>
                <a:sym typeface="Wingdings" panose="05000000000000000000" pitchFamily="2" charset="2"/>
              </a:rPr>
              <a:t>Look at the ratios you created in 5-1.  </a:t>
            </a:r>
          </a:p>
          <a:p>
            <a:r>
              <a:rPr lang="en-US" dirty="0" smtClean="0">
                <a:latin typeface="Comic Sans MS" pitchFamily="66" charset="0"/>
                <a:sym typeface="Wingdings" panose="05000000000000000000" pitchFamily="2" charset="2"/>
              </a:rPr>
              <a:t>One of them involves O and A:</a:t>
            </a:r>
          </a:p>
          <a:p>
            <a:endParaRPr lang="en-US" dirty="0">
              <a:latin typeface="Comic Sans MS" pitchFamily="66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9597419"/>
              </p:ext>
            </p:extLst>
          </p:nvPr>
        </p:nvGraphicFramePr>
        <p:xfrm>
          <a:off x="3933825" y="6281738"/>
          <a:ext cx="17621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5" name="Equation" r:id="rId5" imgW="812520" imgH="177480" progId="Equation.DSMT4">
                  <p:embed/>
                </p:oleObj>
              </mc:Choice>
              <mc:Fallback>
                <p:oleObj name="Equation" r:id="rId5" imgW="8125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3825" y="6281738"/>
                        <a:ext cx="176212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153414" y="5057234"/>
            <a:ext cx="3302887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Use your own number to see how close you would be on your own.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811226" y="5631946"/>
            <a:ext cx="759126" cy="692654"/>
          </a:xfrm>
          <a:prstGeom prst="straightConnector1">
            <a:avLst/>
          </a:prstGeom>
          <a:ln w="7620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3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52" y="474107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/>
        </p:nvCxnSpPr>
        <p:spPr>
          <a:xfrm>
            <a:off x="1464952" y="3217307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131952" y="3293507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464952" y="1617107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55352" y="2302907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464952" y="1617107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73100" y="2886629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464952" y="2912507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388752" y="1693307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7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807579"/>
              </p:ext>
            </p:extLst>
          </p:nvPr>
        </p:nvGraphicFramePr>
        <p:xfrm>
          <a:off x="609600" y="4836557"/>
          <a:ext cx="7323138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96" name="Equation" r:id="rId5" imgW="2095200" imgH="393480" progId="Equation.DSMT4">
                  <p:embed/>
                </p:oleObj>
              </mc:Choice>
              <mc:Fallback>
                <p:oleObj name="Equation" r:id="rId5" imgW="20952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836557"/>
                        <a:ext cx="7323138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486400" y="6336268"/>
            <a:ext cx="344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Now solve this equation for X!</a:t>
            </a:r>
            <a:endParaRPr lang="en-US" dirty="0" smtClean="0">
              <a:solidFill>
                <a:srgbClr val="FF0000"/>
              </a:solidFill>
              <a:latin typeface="Comic Sans MS" pitchFamily="66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7374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8280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The actual answer for how high the light post is : 108ft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828800"/>
            <a:ext cx="89639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If your numbers for O, A and H are bad… use these instead:</a:t>
            </a:r>
            <a:endParaRPr lang="en-US" sz="28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883015"/>
              </p:ext>
            </p:extLst>
          </p:nvPr>
        </p:nvGraphicFramePr>
        <p:xfrm>
          <a:off x="2438400" y="3429000"/>
          <a:ext cx="3469212" cy="18376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1341"/>
                <a:gridCol w="1077871"/>
              </a:tblGrid>
              <a:tr h="335421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From a 20</a:t>
                      </a:r>
                      <a:r>
                        <a:rPr lang="en-US" sz="2000" baseline="30000" dirty="0" smtClean="0">
                          <a:effectLst/>
                        </a:rPr>
                        <a:t>0</a:t>
                      </a:r>
                      <a:r>
                        <a:rPr lang="en-US" sz="2000" dirty="0" smtClean="0">
                          <a:effectLst/>
                        </a:rPr>
                        <a:t> angle: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64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5064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4893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2558114"/>
              </p:ext>
            </p:extLst>
          </p:nvPr>
        </p:nvGraphicFramePr>
        <p:xfrm>
          <a:off x="2778162" y="3800825"/>
          <a:ext cx="1184398" cy="385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04" name="Equation" r:id="rId3" imgW="545760" imgH="177480" progId="Equation.DSMT4">
                  <p:embed/>
                </p:oleObj>
              </mc:Choice>
              <mc:Fallback>
                <p:oleObj name="Equation" r:id="rId3" imgW="5457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78162" y="3800825"/>
                        <a:ext cx="1184398" cy="3856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8766816"/>
              </p:ext>
            </p:extLst>
          </p:nvPr>
        </p:nvGraphicFramePr>
        <p:xfrm>
          <a:off x="2762410" y="4353131"/>
          <a:ext cx="1157288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05" name="Equation" r:id="rId5" imgW="533160" imgH="164880" progId="Equation.DSMT4">
                  <p:embed/>
                </p:oleObj>
              </mc:Choice>
              <mc:Fallback>
                <p:oleObj name="Equation" r:id="rId5" imgW="53316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62410" y="4353131"/>
                        <a:ext cx="1157288" cy="35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5791771"/>
              </p:ext>
            </p:extLst>
          </p:nvPr>
        </p:nvGraphicFramePr>
        <p:xfrm>
          <a:off x="2787810" y="4832556"/>
          <a:ext cx="11017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06" name="Equation" r:id="rId7" imgW="507960" imgH="177480" progId="Equation.DSMT4">
                  <p:embed/>
                </p:oleObj>
              </mc:Choice>
              <mc:Fallback>
                <p:oleObj name="Equation" r:id="rId7" imgW="5079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87810" y="4832556"/>
                        <a:ext cx="1101725" cy="38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5652240"/>
              </p:ext>
            </p:extLst>
          </p:nvPr>
        </p:nvGraphicFramePr>
        <p:xfrm>
          <a:off x="5048250" y="3810000"/>
          <a:ext cx="68897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07" name="Equation" r:id="rId9" imgW="317160" imgH="177480" progId="Equation.DSMT4">
                  <p:embed/>
                </p:oleObj>
              </mc:Choice>
              <mc:Fallback>
                <p:oleObj name="Equation" r:id="rId9" imgW="317160" imgH="177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250" y="3810000"/>
                        <a:ext cx="688975" cy="38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5937450"/>
              </p:ext>
            </p:extLst>
          </p:nvPr>
        </p:nvGraphicFramePr>
        <p:xfrm>
          <a:off x="5029200" y="4338637"/>
          <a:ext cx="68897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08" name="Equation" r:id="rId11" imgW="317160" imgH="177480" progId="Equation.DSMT4">
                  <p:embed/>
                </p:oleObj>
              </mc:Choice>
              <mc:Fallback>
                <p:oleObj name="Equation" r:id="rId11" imgW="317160" imgH="17748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4338637"/>
                        <a:ext cx="688975" cy="38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3729149"/>
              </p:ext>
            </p:extLst>
          </p:nvPr>
        </p:nvGraphicFramePr>
        <p:xfrm>
          <a:off x="5029200" y="4872038"/>
          <a:ext cx="688975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09" name="Equation" r:id="rId13" imgW="317160" imgH="177480" progId="Equation.DSMT4">
                  <p:embed/>
                </p:oleObj>
              </mc:Choice>
              <mc:Fallback>
                <p:oleObj name="Equation" r:id="rId13" imgW="317160" imgH="17748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4872038"/>
                        <a:ext cx="688975" cy="38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800600" y="5685885"/>
            <a:ext cx="3655701" cy="584775"/>
          </a:xfrm>
          <a:prstGeom prst="rect">
            <a:avLst/>
          </a:prstGeom>
          <a:solidFill>
            <a:srgbClr val="FF0000"/>
          </a:solidFill>
          <a:ln w="25400">
            <a:solidFill>
              <a:srgbClr val="FF000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mic Sans MS" pitchFamily="66" charset="0"/>
              </a:rPr>
              <a:t>If you measured </a:t>
            </a:r>
            <a:r>
              <a:rPr lang="en-US" sz="1600" b="1" i="1" dirty="0" smtClean="0">
                <a:latin typeface="Comic Sans MS" pitchFamily="66" charset="0"/>
              </a:rPr>
              <a:t>perfectly, </a:t>
            </a:r>
            <a:r>
              <a:rPr lang="en-US" sz="1600" b="1" dirty="0" smtClean="0">
                <a:latin typeface="Comic Sans MS" pitchFamily="66" charset="0"/>
              </a:rPr>
              <a:t>these are the numbers you would get</a:t>
            </a:r>
            <a:endParaRPr lang="en-US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3485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077611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Now solve these problems in your note packet the same way:</a:t>
            </a:r>
            <a:endParaRPr lang="en-US" dirty="0" smtClean="0">
              <a:solidFill>
                <a:srgbClr val="FF0000"/>
              </a:solidFill>
              <a:latin typeface="Comic Sans MS" pitchFamily="66" charset="0"/>
              <a:sym typeface="Wingdings" panose="05000000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52400" y="6504710"/>
            <a:ext cx="94488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sym typeface="Wingdings" panose="05000000000000000000" pitchFamily="2" charset="2"/>
              </a:rPr>
              <a:t>Check your answers with your teacher before you move on to the next page.</a:t>
            </a:r>
          </a:p>
        </p:txBody>
      </p:sp>
    </p:spTree>
    <p:extLst>
      <p:ext uri="{BB962C8B-B14F-4D97-AF65-F5344CB8AC3E}">
        <p14:creationId xmlns:p14="http://schemas.microsoft.com/office/powerpoint/2010/main" val="241587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202" y="228600"/>
            <a:ext cx="920707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All the problems you did on page 4 used a 20-70-90 triangle</a:t>
            </a:r>
          </a:p>
          <a:p>
            <a:endParaRPr lang="en-US" sz="2800" b="1" dirty="0"/>
          </a:p>
          <a:p>
            <a:endParaRPr lang="en-US" sz="2800" b="1" dirty="0" smtClean="0"/>
          </a:p>
          <a:p>
            <a:r>
              <a:rPr lang="en-US" sz="2800" b="1" dirty="0" smtClean="0"/>
              <a:t>Now, we are going to switch to problems that use a 40-50-90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108139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381000"/>
            <a:ext cx="8839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5-2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We are going to solve problems involving a 40-50-90 triangle.</a:t>
            </a:r>
          </a:p>
          <a:p>
            <a:r>
              <a:rPr lang="en-US" dirty="0" smtClean="0">
                <a:latin typeface="Comic Sans MS" pitchFamily="66" charset="0"/>
              </a:rPr>
              <a:t>First we need to know what a 40-50-90 is </a:t>
            </a:r>
            <a:r>
              <a:rPr lang="en-US" i="1" dirty="0" smtClean="0">
                <a:latin typeface="Comic Sans MS" pitchFamily="66" charset="0"/>
              </a:rPr>
              <a:t>supposed </a:t>
            </a:r>
            <a:r>
              <a:rPr lang="en-US" dirty="0" smtClean="0">
                <a:latin typeface="Comic Sans MS" pitchFamily="66" charset="0"/>
              </a:rPr>
              <a:t> to measure.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So…Draw a 40-50-90 triangle:</a:t>
            </a:r>
          </a:p>
          <a:p>
            <a:r>
              <a:rPr lang="en-US" dirty="0" smtClean="0">
                <a:latin typeface="Comic Sans MS" pitchFamily="66" charset="0"/>
              </a:rPr>
              <a:t>(use the exact same directions we did for the 20-70-90, just when you get to the point where you are going to draw a 20</a:t>
            </a:r>
            <a:r>
              <a:rPr lang="en-US" baseline="30000" dirty="0" smtClean="0">
                <a:latin typeface="Comic Sans MS" pitchFamily="66" charset="0"/>
              </a:rPr>
              <a:t>0</a:t>
            </a:r>
            <a:r>
              <a:rPr lang="en-US" dirty="0" smtClean="0">
                <a:latin typeface="Comic Sans MS" pitchFamily="66" charset="0"/>
              </a:rPr>
              <a:t> angle, make it 40</a:t>
            </a:r>
            <a:r>
              <a:rPr lang="en-US" baseline="30000" dirty="0" smtClean="0">
                <a:latin typeface="Comic Sans MS" pitchFamily="66" charset="0"/>
              </a:rPr>
              <a:t>0</a:t>
            </a:r>
            <a:r>
              <a:rPr lang="en-US" dirty="0" smtClean="0">
                <a:latin typeface="Comic Sans MS" pitchFamily="66" charset="0"/>
              </a:rPr>
              <a:t> instead.)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Measure the sides. Find the ratios, fill in the table.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Compare your answers with others (or check with your teacher) to make sure they are right.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Use these ratios to answer the remaining problems on the page.</a:t>
            </a: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04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381000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5-2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Step 1	Draw a 40-50-90 triangle</a:t>
            </a:r>
          </a:p>
        </p:txBody>
      </p:sp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10" y="2133600"/>
            <a:ext cx="881009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400" y="43434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Follow the same directions you used to draw the 20-70-90 on page 3</a:t>
            </a:r>
          </a:p>
        </p:txBody>
      </p:sp>
    </p:spTree>
    <p:extLst>
      <p:ext uri="{BB962C8B-B14F-4D97-AF65-F5344CB8AC3E}">
        <p14:creationId xmlns:p14="http://schemas.microsoft.com/office/powerpoint/2010/main" val="335926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381000"/>
            <a:ext cx="8839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5-2</a:t>
            </a:r>
          </a:p>
          <a:p>
            <a:endParaRPr lang="en-US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Step 1	Draw a 40-50-90 triangle</a:t>
            </a:r>
          </a:p>
          <a:p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  <a:p>
            <a:endParaRPr lang="en-US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Step 2	Get a ruler and measure the three sides.</a:t>
            </a:r>
          </a:p>
          <a:p>
            <a:endParaRPr lang="en-US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78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66990">
            <a:off x="579445" y="-569017"/>
            <a:ext cx="133350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2772">
            <a:off x="-66259" y="2461780"/>
            <a:ext cx="3429000" cy="169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112">
            <a:off x="2038352" y="1001372"/>
            <a:ext cx="710565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0" y="481978"/>
            <a:ext cx="3525083" cy="707886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These are all problems that involve a 20-70-90 triangle.</a:t>
            </a:r>
            <a:endParaRPr lang="en-US" sz="2000" dirty="0">
              <a:latin typeface="Comic Sans MS" pitchFamily="66" charset="0"/>
            </a:endParaRPr>
          </a:p>
        </p:txBody>
      </p:sp>
      <p:pic>
        <p:nvPicPr>
          <p:cNvPr id="972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558" y="4056539"/>
            <a:ext cx="143827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6418" y="5486400"/>
            <a:ext cx="5666922" cy="707886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To solve them, we need to know what a </a:t>
            </a:r>
          </a:p>
          <a:p>
            <a:pPr algn="ctr"/>
            <a:r>
              <a:rPr lang="en-US" sz="2000" dirty="0" smtClean="0">
                <a:latin typeface="Comic Sans MS" pitchFamily="66" charset="0"/>
              </a:rPr>
              <a:t>20-70-90 triangle is supposed to measure.</a:t>
            </a:r>
            <a:endParaRPr lang="en-US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94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381000"/>
            <a:ext cx="8839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5-2</a:t>
            </a:r>
          </a:p>
          <a:p>
            <a:endParaRPr lang="en-US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Step 1	Draw a 40-50-90 triangle</a:t>
            </a:r>
          </a:p>
          <a:p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  <a:p>
            <a:endParaRPr lang="en-US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Step 2	Get a ruler and measure the three sides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Step 3  Draw in and complete this table</a:t>
            </a:r>
          </a:p>
          <a:p>
            <a:r>
              <a:rPr lang="en-US" dirty="0">
                <a:latin typeface="Comic Sans MS" pitchFamily="66" charset="0"/>
              </a:rPr>
              <a:t>	</a:t>
            </a:r>
            <a:r>
              <a:rPr lang="en-US" dirty="0" smtClean="0">
                <a:latin typeface="Comic Sans MS" pitchFamily="66" charset="0"/>
              </a:rPr>
              <a:t>	(we will use the 40</a:t>
            </a:r>
            <a:r>
              <a:rPr lang="en-US" baseline="30000" dirty="0" smtClean="0">
                <a:latin typeface="Comic Sans MS" pitchFamily="66" charset="0"/>
              </a:rPr>
              <a:t>0</a:t>
            </a:r>
            <a:r>
              <a:rPr lang="en-US" dirty="0" smtClean="0">
                <a:latin typeface="Comic Sans MS" pitchFamily="66" charset="0"/>
              </a:rPr>
              <a:t> as our reference angle)</a:t>
            </a:r>
            <a:endParaRPr lang="en-US" dirty="0">
              <a:latin typeface="Comic Sans MS" pitchFamily="66" charset="0"/>
            </a:endParaRPr>
          </a:p>
          <a:p>
            <a:endParaRPr lang="en-US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599088"/>
              </p:ext>
            </p:extLst>
          </p:nvPr>
        </p:nvGraphicFramePr>
        <p:xfrm>
          <a:off x="2133600" y="3657600"/>
          <a:ext cx="3469212" cy="18376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1341"/>
                <a:gridCol w="1077871"/>
              </a:tblGrid>
              <a:tr h="335421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From a 40</a:t>
                      </a:r>
                      <a:r>
                        <a:rPr lang="en-US" sz="2000" baseline="30000" dirty="0" smtClean="0">
                          <a:effectLst/>
                        </a:rPr>
                        <a:t>0</a:t>
                      </a:r>
                      <a:r>
                        <a:rPr lang="en-US" sz="2000" dirty="0" smtClean="0">
                          <a:effectLst/>
                        </a:rPr>
                        <a:t> angle: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64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5064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4893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245490"/>
              </p:ext>
            </p:extLst>
          </p:nvPr>
        </p:nvGraphicFramePr>
        <p:xfrm>
          <a:off x="2731849" y="4038600"/>
          <a:ext cx="1184275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63" name="Equation" r:id="rId4" imgW="545760" imgH="177480" progId="Equation.DSMT4">
                  <p:embed/>
                </p:oleObj>
              </mc:Choice>
              <mc:Fallback>
                <p:oleObj name="Equation" r:id="rId4" imgW="545760" imgH="1774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1849" y="4038600"/>
                        <a:ext cx="1184275" cy="38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138813"/>
              </p:ext>
            </p:extLst>
          </p:nvPr>
        </p:nvGraphicFramePr>
        <p:xfrm>
          <a:off x="2715974" y="4591050"/>
          <a:ext cx="1157288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64" name="Equation" r:id="rId6" imgW="533160" imgH="164880" progId="Equation.DSMT4">
                  <p:embed/>
                </p:oleObj>
              </mc:Choice>
              <mc:Fallback>
                <p:oleObj name="Equation" r:id="rId6" imgW="533160" imgH="16488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5974" y="4591050"/>
                        <a:ext cx="1157288" cy="357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219435"/>
              </p:ext>
            </p:extLst>
          </p:nvPr>
        </p:nvGraphicFramePr>
        <p:xfrm>
          <a:off x="2741374" y="5070475"/>
          <a:ext cx="11017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65" name="Equation" r:id="rId8" imgW="507960" imgH="177480" progId="Equation.DSMT4">
                  <p:embed/>
                </p:oleObj>
              </mc:Choice>
              <mc:Fallback>
                <p:oleObj name="Equation" r:id="rId8" imgW="507960" imgH="177480" progId="Equation.DSMT4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1374" y="5070475"/>
                        <a:ext cx="110172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690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381000"/>
            <a:ext cx="8839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5-2</a:t>
            </a:r>
          </a:p>
          <a:p>
            <a:endParaRPr lang="en-US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Step 1	Draw a 40-50-90 triangle</a:t>
            </a:r>
          </a:p>
          <a:p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  <a:p>
            <a:endParaRPr lang="en-US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Step 2	Get a ruler and measure the three sides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Step 3  Draw in and complete this table</a:t>
            </a:r>
          </a:p>
          <a:p>
            <a:r>
              <a:rPr lang="en-US" dirty="0">
                <a:latin typeface="Comic Sans MS" pitchFamily="66" charset="0"/>
              </a:rPr>
              <a:t>	</a:t>
            </a:r>
            <a:r>
              <a:rPr lang="en-US" dirty="0" smtClean="0">
                <a:latin typeface="Comic Sans MS" pitchFamily="66" charset="0"/>
              </a:rPr>
              <a:t>	(we will use the 40</a:t>
            </a:r>
            <a:r>
              <a:rPr lang="en-US" baseline="30000" dirty="0" smtClean="0">
                <a:latin typeface="Comic Sans MS" pitchFamily="66" charset="0"/>
              </a:rPr>
              <a:t>0</a:t>
            </a:r>
            <a:r>
              <a:rPr lang="en-US" dirty="0" smtClean="0">
                <a:latin typeface="Comic Sans MS" pitchFamily="66" charset="0"/>
              </a:rPr>
              <a:t> as our reference angle)</a:t>
            </a: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Step 4  Compare your ratios from the table with classmates to make sure they </a:t>
            </a:r>
          </a:p>
          <a:p>
            <a:r>
              <a:rPr lang="en-US" dirty="0">
                <a:latin typeface="Comic Sans MS" pitchFamily="66" charset="0"/>
              </a:rPr>
              <a:t>	</a:t>
            </a:r>
            <a:r>
              <a:rPr lang="en-US" dirty="0" smtClean="0">
                <a:latin typeface="Comic Sans MS" pitchFamily="66" charset="0"/>
              </a:rPr>
              <a:t>	are correct</a:t>
            </a:r>
            <a:endParaRPr lang="en-US" dirty="0">
              <a:latin typeface="Comic Sans MS" pitchFamily="66" charset="0"/>
            </a:endParaRPr>
          </a:p>
          <a:p>
            <a:endParaRPr lang="en-US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06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381000"/>
            <a:ext cx="8839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5-2</a:t>
            </a:r>
          </a:p>
          <a:p>
            <a:endParaRPr lang="en-US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Step 1	Draw a 40-50-90 triangle</a:t>
            </a:r>
          </a:p>
          <a:p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  <a:p>
            <a:endParaRPr lang="en-US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Step 2	Get a ruler and measure the three sides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Step 3  Draw in and complete this table</a:t>
            </a:r>
          </a:p>
          <a:p>
            <a:r>
              <a:rPr lang="en-US" dirty="0">
                <a:latin typeface="Comic Sans MS" pitchFamily="66" charset="0"/>
              </a:rPr>
              <a:t>	</a:t>
            </a:r>
            <a:r>
              <a:rPr lang="en-US" dirty="0" smtClean="0">
                <a:latin typeface="Comic Sans MS" pitchFamily="66" charset="0"/>
              </a:rPr>
              <a:t>	(we will use the 40</a:t>
            </a:r>
            <a:r>
              <a:rPr lang="en-US" baseline="30000" dirty="0" smtClean="0">
                <a:latin typeface="Comic Sans MS" pitchFamily="66" charset="0"/>
              </a:rPr>
              <a:t>0</a:t>
            </a:r>
            <a:r>
              <a:rPr lang="en-US" dirty="0" smtClean="0">
                <a:latin typeface="Comic Sans MS" pitchFamily="66" charset="0"/>
              </a:rPr>
              <a:t> as our reference angle)</a:t>
            </a: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Step 4  Compare your ratios from the table with classmates to make sure they </a:t>
            </a:r>
          </a:p>
          <a:p>
            <a:r>
              <a:rPr lang="en-US" dirty="0">
                <a:latin typeface="Comic Sans MS" pitchFamily="66" charset="0"/>
              </a:rPr>
              <a:t>	</a:t>
            </a:r>
            <a:r>
              <a:rPr lang="en-US" dirty="0" smtClean="0">
                <a:latin typeface="Comic Sans MS" pitchFamily="66" charset="0"/>
              </a:rPr>
              <a:t>	are correct</a:t>
            </a: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Step 5  Use your table to find X in the problems on the bottom of the page.</a:t>
            </a:r>
            <a:endParaRPr lang="en-US" dirty="0">
              <a:latin typeface="Comic Sans MS" pitchFamily="66" charset="0"/>
            </a:endParaRPr>
          </a:p>
          <a:p>
            <a:endParaRPr lang="en-US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67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4854" y="646331"/>
            <a:ext cx="837869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You don’t have to draw a triangle for each problem.</a:t>
            </a:r>
          </a:p>
          <a:p>
            <a:endParaRPr lang="en-US" sz="2400" b="1" dirty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All you need are the ratios: </a:t>
            </a:r>
          </a:p>
          <a:p>
            <a:endParaRPr lang="en-US" sz="2400" b="1" dirty="0">
              <a:solidFill>
                <a:srgbClr val="FFFF00"/>
              </a:solidFill>
              <a:latin typeface="Comic Sans MS" pitchFamily="66" charset="0"/>
            </a:endParaRPr>
          </a:p>
          <a:p>
            <a:endParaRPr lang="en-US" sz="24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endParaRPr lang="en-US" sz="2400" b="1" dirty="0">
              <a:solidFill>
                <a:srgbClr val="FFFF00"/>
              </a:solidFill>
              <a:latin typeface="Comic Sans MS" pitchFamily="66" charset="0"/>
            </a:endParaRPr>
          </a:p>
          <a:p>
            <a:endParaRPr lang="en-US" sz="24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endParaRPr lang="en-US" sz="2400" b="1" dirty="0">
              <a:solidFill>
                <a:srgbClr val="FFFF00"/>
              </a:solidFill>
              <a:latin typeface="Comic Sans MS" pitchFamily="66" charset="0"/>
            </a:endParaRPr>
          </a:p>
          <a:p>
            <a:endParaRPr lang="en-US" sz="24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endParaRPr lang="en-US" sz="2400" b="1" dirty="0">
              <a:solidFill>
                <a:srgbClr val="FFFF00"/>
              </a:solidFill>
              <a:latin typeface="Comic Sans MS" pitchFamily="66" charset="0"/>
            </a:endParaRPr>
          </a:p>
          <a:p>
            <a:endParaRPr lang="en-US" sz="24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You can find them on page 6 in your note packet.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4677749"/>
              </p:ext>
            </p:extLst>
          </p:nvPr>
        </p:nvGraphicFramePr>
        <p:xfrm>
          <a:off x="4800600" y="1246495"/>
          <a:ext cx="1514475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60" name="Equation" r:id="rId4" imgW="698400" imgH="393480" progId="Equation.DSMT4">
                  <p:embed/>
                </p:oleObj>
              </mc:Choice>
              <mc:Fallback>
                <p:oleObj name="Equation" r:id="rId4" imgW="698400" imgH="3934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246495"/>
                        <a:ext cx="1514475" cy="85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Trigonometry:  	Part 6	Solving Problems with Similar Triangles	</a:t>
            </a:r>
          </a:p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4855" y="1371600"/>
            <a:ext cx="837869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Use the ratios on page 6 of your note packet to answer the problems in section 6.</a:t>
            </a:r>
          </a:p>
          <a:p>
            <a:endParaRPr lang="en-US" sz="2400" b="1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Pages 7-8 in your note packet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4855" y="533400"/>
            <a:ext cx="5240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Part 6</a:t>
            </a:r>
          </a:p>
        </p:txBody>
      </p:sp>
    </p:spTree>
    <p:extLst>
      <p:ext uri="{BB962C8B-B14F-4D97-AF65-F5344CB8AC3E}">
        <p14:creationId xmlns:p14="http://schemas.microsoft.com/office/powerpoint/2010/main" val="251169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067800" cy="540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048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This </a:t>
            </a:r>
            <a:r>
              <a:rPr lang="en-US" b="1" dirty="0"/>
              <a:t>is an actual photo (not really) of Godzilla at the </a:t>
            </a:r>
            <a:r>
              <a:rPr lang="en-US" b="1" dirty="0" err="1"/>
              <a:t>Kiyomo</a:t>
            </a:r>
            <a:r>
              <a:rPr lang="en-US" b="1" dirty="0"/>
              <a:t> bridge outside </a:t>
            </a:r>
            <a:r>
              <a:rPr lang="en-US" b="1" dirty="0" err="1"/>
              <a:t>Hokaido</a:t>
            </a:r>
            <a:r>
              <a:rPr lang="en-US" b="1" dirty="0"/>
              <a:t>, </a:t>
            </a:r>
            <a:endParaRPr lang="en-US" b="1" dirty="0" smtClean="0"/>
          </a:p>
          <a:p>
            <a:r>
              <a:rPr lang="en-US" b="1" dirty="0"/>
              <a:t>	</a:t>
            </a:r>
            <a:r>
              <a:rPr lang="en-US" b="1" dirty="0" smtClean="0"/>
              <a:t>Japan</a:t>
            </a:r>
            <a:r>
              <a:rPr lang="en-US" b="1" dirty="0"/>
              <a:t>.</a:t>
            </a:r>
          </a:p>
          <a:p>
            <a:r>
              <a:rPr lang="en-US" b="1" dirty="0" smtClean="0"/>
              <a:t>We </a:t>
            </a:r>
            <a:r>
              <a:rPr lang="en-US" b="1" dirty="0"/>
              <a:t>know that the bridge is exactly 1,234 ft long.  Find the height of the misunderstood </a:t>
            </a:r>
            <a:endParaRPr lang="en-US" b="1" dirty="0" smtClean="0"/>
          </a:p>
          <a:p>
            <a:r>
              <a:rPr lang="en-US" b="1" dirty="0"/>
              <a:t>	</a:t>
            </a:r>
            <a:r>
              <a:rPr lang="en-US" b="1" dirty="0" smtClean="0"/>
              <a:t>monster</a:t>
            </a:r>
            <a:r>
              <a:rPr lang="en-US" b="1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067800" cy="540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362200" y="5638800"/>
            <a:ext cx="4419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705600" y="2743200"/>
            <a:ext cx="76200" cy="2895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362200" y="2743200"/>
            <a:ext cx="4343400" cy="2895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477000" y="5334000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352800" y="4953000"/>
            <a:ext cx="599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30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0</a:t>
            </a:r>
            <a:endParaRPr lang="en-US" sz="2400" b="1" baseline="300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33800" y="5638800"/>
            <a:ext cx="1011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1234ft</a:t>
            </a:r>
            <a:endParaRPr lang="en-US" sz="2400" b="1" baseline="300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3048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This </a:t>
            </a:r>
            <a:r>
              <a:rPr lang="en-US" b="1" dirty="0"/>
              <a:t>is an actual photo (not really) of Godzilla at the </a:t>
            </a:r>
            <a:r>
              <a:rPr lang="en-US" b="1" dirty="0" err="1"/>
              <a:t>Kiyomo</a:t>
            </a:r>
            <a:r>
              <a:rPr lang="en-US" b="1" dirty="0"/>
              <a:t> bridge outside </a:t>
            </a:r>
            <a:r>
              <a:rPr lang="en-US" b="1" dirty="0" err="1"/>
              <a:t>Hokaido</a:t>
            </a:r>
            <a:r>
              <a:rPr lang="en-US" b="1" dirty="0"/>
              <a:t>, </a:t>
            </a:r>
            <a:endParaRPr lang="en-US" b="1" dirty="0" smtClean="0"/>
          </a:p>
          <a:p>
            <a:r>
              <a:rPr lang="en-US" b="1" dirty="0"/>
              <a:t>	</a:t>
            </a:r>
            <a:r>
              <a:rPr lang="en-US" b="1" dirty="0" smtClean="0"/>
              <a:t>Japan</a:t>
            </a:r>
            <a:r>
              <a:rPr lang="en-US" b="1" dirty="0"/>
              <a:t>.</a:t>
            </a:r>
          </a:p>
          <a:p>
            <a:r>
              <a:rPr lang="en-US" b="1" dirty="0" smtClean="0"/>
              <a:t>We </a:t>
            </a:r>
            <a:r>
              <a:rPr lang="en-US" b="1" dirty="0"/>
              <a:t>know that the bridge is exactly 1,234 ft long.  Find the height of the misunderstood </a:t>
            </a:r>
            <a:endParaRPr lang="en-US" b="1" dirty="0" smtClean="0"/>
          </a:p>
          <a:p>
            <a:r>
              <a:rPr lang="en-US" b="1" dirty="0"/>
              <a:t>	</a:t>
            </a:r>
            <a:r>
              <a:rPr lang="en-US" b="1" dirty="0" smtClean="0"/>
              <a:t>monster</a:t>
            </a:r>
            <a:r>
              <a:rPr lang="en-US" b="1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810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  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914400"/>
            <a:ext cx="9144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latin typeface="Comic Sans MS" panose="030F0702030302020204" pitchFamily="66" charset="0"/>
              </a:rPr>
              <a:t>We describe this picture without seeing it by using the phrase “</a:t>
            </a:r>
            <a:r>
              <a:rPr lang="en-US" sz="2600" b="1" dirty="0" smtClean="0">
                <a:latin typeface="Comic Sans MS" panose="030F0702030302020204" pitchFamily="66" charset="0"/>
              </a:rPr>
              <a:t>ANGLE OF ELEVATION</a:t>
            </a:r>
            <a:r>
              <a:rPr lang="en-US" sz="2600" dirty="0" smtClean="0">
                <a:latin typeface="Comic Sans MS" panose="030F0702030302020204" pitchFamily="66" charset="0"/>
              </a:rPr>
              <a:t>”</a:t>
            </a:r>
          </a:p>
          <a:p>
            <a:endParaRPr lang="en-US" sz="2600" dirty="0" smtClean="0">
              <a:latin typeface="Comic Sans MS" panose="030F0702030302020204" pitchFamily="66" charset="0"/>
            </a:endParaRPr>
          </a:p>
          <a:p>
            <a:r>
              <a:rPr lang="en-US" sz="2600" dirty="0" smtClean="0">
                <a:latin typeface="Comic Sans MS" panose="030F0702030302020204" pitchFamily="66" charset="0"/>
              </a:rPr>
              <a:t>Angle of elevation means </a:t>
            </a:r>
          </a:p>
          <a:p>
            <a:r>
              <a:rPr lang="en-US" sz="2600" dirty="0" smtClean="0">
                <a:latin typeface="Comic Sans MS" panose="030F0702030302020204" pitchFamily="66" charset="0"/>
              </a:rPr>
              <a:t>“What angle you have to look up at something to see it”</a:t>
            </a:r>
            <a:endParaRPr lang="en-US" sz="2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69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810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  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34258"/>
            <a:ext cx="9144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latin typeface="Comic Sans MS" panose="030F0702030302020204" pitchFamily="66" charset="0"/>
              </a:rPr>
              <a:t>Godzilla is 1234 </a:t>
            </a:r>
            <a:r>
              <a:rPr lang="en-US" sz="2600" dirty="0" err="1" smtClean="0">
                <a:latin typeface="Comic Sans MS" panose="030F0702030302020204" pitchFamily="66" charset="0"/>
              </a:rPr>
              <a:t>ft</a:t>
            </a:r>
            <a:r>
              <a:rPr lang="en-US" sz="2600" dirty="0" smtClean="0">
                <a:latin typeface="Comic Sans MS" panose="030F0702030302020204" pitchFamily="66" charset="0"/>
              </a:rPr>
              <a:t> away.   </a:t>
            </a:r>
          </a:p>
          <a:p>
            <a:endParaRPr lang="en-US" sz="2600" dirty="0" smtClean="0">
              <a:latin typeface="Comic Sans MS" panose="030F0702030302020204" pitchFamily="66" charset="0"/>
            </a:endParaRPr>
          </a:p>
          <a:p>
            <a:r>
              <a:rPr lang="en-US" sz="2600" dirty="0" smtClean="0">
                <a:latin typeface="Comic Sans MS" panose="030F0702030302020204" pitchFamily="66" charset="0"/>
              </a:rPr>
              <a:t>The </a:t>
            </a:r>
            <a:r>
              <a:rPr lang="en-US" sz="2600" u="sng" dirty="0" smtClean="0">
                <a:latin typeface="Comic Sans MS" panose="030F0702030302020204" pitchFamily="66" charset="0"/>
              </a:rPr>
              <a:t>angle of elevation</a:t>
            </a:r>
            <a:r>
              <a:rPr lang="en-US" sz="2600" dirty="0" smtClean="0">
                <a:latin typeface="Comic Sans MS" panose="030F0702030302020204" pitchFamily="66" charset="0"/>
              </a:rPr>
              <a:t> to the top of his head is 30</a:t>
            </a:r>
            <a:r>
              <a:rPr lang="en-US" sz="2600" baseline="30000" dirty="0" smtClean="0">
                <a:latin typeface="Comic Sans MS" panose="030F0702030302020204" pitchFamily="66" charset="0"/>
              </a:rPr>
              <a:t>0</a:t>
            </a:r>
            <a:r>
              <a:rPr lang="en-US" sz="2600" dirty="0" smtClean="0">
                <a:latin typeface="Comic Sans MS" panose="030F0702030302020204" pitchFamily="66" charset="0"/>
              </a:rPr>
              <a:t>.  </a:t>
            </a:r>
          </a:p>
          <a:p>
            <a:endParaRPr lang="en-US" sz="2600" dirty="0" smtClean="0">
              <a:latin typeface="Comic Sans MS" panose="030F0702030302020204" pitchFamily="66" charset="0"/>
            </a:endParaRPr>
          </a:p>
          <a:p>
            <a:r>
              <a:rPr lang="en-US" sz="2600" dirty="0" smtClean="0">
                <a:latin typeface="Comic Sans MS" panose="030F0702030302020204" pitchFamily="66" charset="0"/>
              </a:rPr>
              <a:t>How tall is Godzilla?</a:t>
            </a:r>
            <a:endParaRPr lang="en-US" sz="2600" dirty="0">
              <a:latin typeface="Comic Sans MS" panose="030F0702030302020204" pitchFamily="66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15144"/>
            <a:ext cx="6934200" cy="31380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255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685800"/>
            <a:ext cx="845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Find the height of the giraffe.</a:t>
            </a:r>
            <a:endParaRPr lang="en-US" b="1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066800"/>
            <a:ext cx="6600825" cy="4219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685800" y="6324600"/>
            <a:ext cx="845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Bradley Hand ITC" pitchFamily="66" charset="0"/>
              </a:rPr>
              <a:t>Student drawing</a:t>
            </a:r>
            <a:endParaRPr lang="en-US" b="1" dirty="0">
              <a:latin typeface="Bradley Hand ITC" pitchFamily="66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447800" y="5638800"/>
            <a:ext cx="2286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2400" y="1447800"/>
            <a:ext cx="883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3000" dirty="0" smtClean="0">
                <a:solidFill>
                  <a:prstClr val="black"/>
                </a:solidFill>
                <a:latin typeface="Comic Sans MS" pitchFamily="66" charset="0"/>
              </a:rPr>
              <a:t>EXAMPLE    PROBLREM:</a:t>
            </a:r>
          </a:p>
          <a:p>
            <a:pPr algn="ctr">
              <a:lnSpc>
                <a:spcPct val="200000"/>
              </a:lnSpc>
            </a:pPr>
            <a:endParaRPr lang="en-US" sz="30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43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7286625" cy="5533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810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  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905000" y="6488668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Bradley Hand ITC" pitchFamily="66" charset="0"/>
              </a:rPr>
              <a:t>Student drawing</a:t>
            </a:r>
            <a:endParaRPr lang="en-US" b="1" dirty="0">
              <a:latin typeface="Bradley Hand ITC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6800" y="304800"/>
            <a:ext cx="8077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Joe is flying a kite.  The kite gets really high up.  So high, he has run out of his 1,000 </a:t>
            </a:r>
            <a:r>
              <a:rPr lang="en-US" dirty="0" err="1"/>
              <a:t>ft</a:t>
            </a:r>
            <a:r>
              <a:rPr lang="en-US" dirty="0"/>
              <a:t> spool of string.  </a:t>
            </a:r>
          </a:p>
          <a:p>
            <a:endParaRPr lang="en-US" b="1" dirty="0"/>
          </a:p>
          <a:p>
            <a:r>
              <a:rPr lang="en-US" dirty="0"/>
              <a:t>He wants to know how high up his kite got, so he measures the </a:t>
            </a:r>
            <a:r>
              <a:rPr lang="en-US" u="sng" dirty="0"/>
              <a:t>angle of elevation to the kite, and gets </a:t>
            </a:r>
            <a:r>
              <a:rPr lang="en-US" u="sng" dirty="0" smtClean="0"/>
              <a:t>45 </a:t>
            </a:r>
            <a:r>
              <a:rPr lang="en-US" u="sng" dirty="0"/>
              <a:t>degrees.</a:t>
            </a:r>
          </a:p>
          <a:p>
            <a:endParaRPr lang="en-US" b="1" u="sng" dirty="0"/>
          </a:p>
          <a:p>
            <a:r>
              <a:rPr lang="en-US" u="sng" dirty="0"/>
              <a:t>How high up is the kite?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09800" y="5486400"/>
            <a:ext cx="599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45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0</a:t>
            </a:r>
            <a:endParaRPr lang="en-US" sz="2400" b="1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495800" y="6488668"/>
            <a:ext cx="274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Bradley Hand ITC" pitchFamily="66" charset="0"/>
              </a:rPr>
              <a:t>Student drawing</a:t>
            </a:r>
            <a:endParaRPr lang="en-US" b="1" dirty="0">
              <a:latin typeface="Bradley Hand ITC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6800" y="304800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Find the height of “the thing from planet X”.</a:t>
            </a:r>
            <a:endParaRPr lang="en-US" u="sng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340958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59475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Complete part 6 (pages 7, 8 in your note packet)</a:t>
            </a:r>
          </a:p>
          <a:p>
            <a:endParaRPr lang="en-US" sz="2400" u="sng" dirty="0"/>
          </a:p>
          <a:p>
            <a:r>
              <a:rPr lang="en-US" sz="2400" dirty="0" smtClean="0"/>
              <a:t>Use the ratios on page 6 to solve the problems</a:t>
            </a:r>
          </a:p>
          <a:p>
            <a:endParaRPr lang="en-US" sz="2400" dirty="0"/>
          </a:p>
          <a:p>
            <a:r>
              <a:rPr lang="en-US" sz="2400" dirty="0" smtClean="0"/>
              <a:t>Compare your answers with another student to check if you are doing them right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575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 rot="20901277">
            <a:off x="-154859" y="1224039"/>
            <a:ext cx="386060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Help for the first 2 problems on page 8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5181600" y="13716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Which side do we know (O,A or H)?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81600" y="18288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Which side do we want to know?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0901277">
            <a:off x="-154859" y="1224039"/>
            <a:ext cx="386060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Help for the first 2 problems on page 8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286000" y="27432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2004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81600" y="13716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Which side do we know (O,A or H)?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81600" y="18288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Which side do we want to know?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0901277">
            <a:off x="-154859" y="1224039"/>
            <a:ext cx="386060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Help for the first 2 problems on page 8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286000" y="27432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2004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1600" y="23622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kind of triangle is it?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0901277">
            <a:off x="-154859" y="1224039"/>
            <a:ext cx="386060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Help for the first 2 problems on page 8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286000" y="27432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2004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1600" y="23622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kind of triangle is it?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0" y="2743200"/>
            <a:ext cx="205697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30-60-90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0901277">
            <a:off x="-154859" y="1224039"/>
            <a:ext cx="386060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Help for the first 2 problems on page 8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286000" y="27432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2004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1600" y="23622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kind of triangle is it?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0" y="2743200"/>
            <a:ext cx="205697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30-60-90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1600" y="3352800"/>
            <a:ext cx="3810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is O/H </a:t>
            </a:r>
            <a:r>
              <a:rPr lang="en-US" sz="1600" i="1" dirty="0" smtClean="0">
                <a:latin typeface="Comic Sans MS" pitchFamily="66" charset="0"/>
              </a:rPr>
              <a:t>supposed </a:t>
            </a:r>
            <a:r>
              <a:rPr lang="en-US" sz="1600" dirty="0" smtClean="0">
                <a:latin typeface="Comic Sans MS" pitchFamily="66" charset="0"/>
              </a:rPr>
              <a:t>to be for a 30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angle?    </a:t>
            </a:r>
            <a:r>
              <a:rPr lang="en-US" sz="1200" dirty="0" smtClean="0">
                <a:latin typeface="Comic Sans MS" pitchFamily="66" charset="0"/>
              </a:rPr>
              <a:t>(look on page 4)</a:t>
            </a:r>
            <a:endParaRPr lang="en-US" sz="1200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0901277">
            <a:off x="-154859" y="1224039"/>
            <a:ext cx="386060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Help for the first 2 problems on page 8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286000" y="27432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2004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1600" y="23622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kind of triangle is it?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0" y="2743200"/>
            <a:ext cx="205697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30-60-90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1600" y="3352800"/>
            <a:ext cx="3810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is O/H </a:t>
            </a:r>
            <a:r>
              <a:rPr lang="en-US" sz="1600" i="1" dirty="0" smtClean="0">
                <a:latin typeface="Comic Sans MS" pitchFamily="66" charset="0"/>
              </a:rPr>
              <a:t>supposed </a:t>
            </a:r>
            <a:r>
              <a:rPr lang="en-US" sz="1600" dirty="0" smtClean="0">
                <a:latin typeface="Comic Sans MS" pitchFamily="66" charset="0"/>
              </a:rPr>
              <a:t>to be for a 30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angle?    </a:t>
            </a:r>
            <a:r>
              <a:rPr lang="en-US" sz="1200" dirty="0" smtClean="0">
                <a:latin typeface="Comic Sans MS" pitchFamily="66" charset="0"/>
              </a:rPr>
              <a:t>(look on page 4)</a:t>
            </a:r>
            <a:endParaRPr lang="en-US" sz="1200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77000" y="4038600"/>
            <a:ext cx="1053494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0.50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0901277">
            <a:off x="-154859" y="1224039"/>
            <a:ext cx="386060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Help for the first 2 problems on page 8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057400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52400" y="4572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Using what we know about similar triangles, we can make </a:t>
            </a:r>
            <a:r>
              <a:rPr lang="en-US" u="sng" dirty="0" smtClean="0">
                <a:latin typeface="Comic Sans MS" pitchFamily="66" charset="0"/>
              </a:rPr>
              <a:t>indirect measurements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For example, we can calculate the actual height of the lights in this picture without going to the location to measure them.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286000" y="27432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2004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1600" y="23622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kind of triangle is it?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0" y="2743200"/>
            <a:ext cx="205697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30-60-90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1600" y="3352800"/>
            <a:ext cx="3810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is O/H </a:t>
            </a:r>
            <a:r>
              <a:rPr lang="en-US" sz="1600" i="1" dirty="0" smtClean="0">
                <a:latin typeface="Comic Sans MS" pitchFamily="66" charset="0"/>
              </a:rPr>
              <a:t>supposed </a:t>
            </a:r>
            <a:r>
              <a:rPr lang="en-US" sz="1600" dirty="0" smtClean="0">
                <a:latin typeface="Comic Sans MS" pitchFamily="66" charset="0"/>
              </a:rPr>
              <a:t>to be for a 30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angle?    </a:t>
            </a:r>
            <a:r>
              <a:rPr lang="en-US" sz="1200" dirty="0" smtClean="0">
                <a:latin typeface="Comic Sans MS" pitchFamily="66" charset="0"/>
              </a:rPr>
              <a:t>(look on page 4)</a:t>
            </a:r>
            <a:endParaRPr lang="en-US" sz="1200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77000" y="4038600"/>
            <a:ext cx="1053494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0.50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6583093"/>
              </p:ext>
            </p:extLst>
          </p:nvPr>
        </p:nvGraphicFramePr>
        <p:xfrm>
          <a:off x="2559050" y="5410200"/>
          <a:ext cx="2805113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04" name="Equation" r:id="rId5" imgW="876240" imgH="393480" progId="Equation.DSMT4">
                  <p:embed/>
                </p:oleObj>
              </mc:Choice>
              <mc:Fallback>
                <p:oleObj name="Equation" r:id="rId5" imgW="87624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9050" y="5410200"/>
                        <a:ext cx="2805113" cy="1260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 rot="20901277">
            <a:off x="-154859" y="1224039"/>
            <a:ext cx="386060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Help for the first 2 problems on page 8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286000" y="27432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2004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1600" y="3352800"/>
            <a:ext cx="3810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is O/H </a:t>
            </a:r>
            <a:r>
              <a:rPr lang="en-US" sz="1600" i="1" dirty="0" smtClean="0">
                <a:latin typeface="Comic Sans MS" pitchFamily="66" charset="0"/>
              </a:rPr>
              <a:t>supposed </a:t>
            </a:r>
            <a:r>
              <a:rPr lang="en-US" sz="1600" dirty="0" smtClean="0">
                <a:latin typeface="Comic Sans MS" pitchFamily="66" charset="0"/>
              </a:rPr>
              <a:t>to be for a 30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angle?    </a:t>
            </a:r>
            <a:r>
              <a:rPr lang="en-US" sz="1200" dirty="0" smtClean="0">
                <a:latin typeface="Comic Sans MS" pitchFamily="66" charset="0"/>
              </a:rPr>
              <a:t>(look on page 4)</a:t>
            </a:r>
            <a:endParaRPr lang="en-US" sz="1200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77000" y="4038600"/>
            <a:ext cx="1053494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0.50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3226565"/>
              </p:ext>
            </p:extLst>
          </p:nvPr>
        </p:nvGraphicFramePr>
        <p:xfrm>
          <a:off x="2438400" y="5410200"/>
          <a:ext cx="3048000" cy="1259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6" name="Equation" r:id="rId5" imgW="952200" imgH="393480" progId="Equation.DSMT4">
                  <p:embed/>
                </p:oleObj>
              </mc:Choice>
              <mc:Fallback>
                <p:oleObj name="Equation" r:id="rId5" imgW="95220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410200"/>
                        <a:ext cx="3048000" cy="12598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914400" y="4648200"/>
            <a:ext cx="1371600" cy="584775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The sides we are using</a:t>
            </a:r>
            <a:endParaRPr lang="en-US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133600" y="5181600"/>
            <a:ext cx="457200" cy="3810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200400" y="4648200"/>
            <a:ext cx="2209800" cy="584775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Their measurements in the triangle</a:t>
            </a:r>
            <a:endParaRPr lang="en-US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657600" y="5181600"/>
            <a:ext cx="76200" cy="4572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715000" y="5181600"/>
            <a:ext cx="1676400" cy="584775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What it </a:t>
            </a:r>
            <a:r>
              <a:rPr lang="en-US" sz="1600" i="1" dirty="0" smtClean="0">
                <a:solidFill>
                  <a:schemeClr val="bg1"/>
                </a:solidFill>
                <a:latin typeface="Comic Sans MS" pitchFamily="66" charset="0"/>
              </a:rPr>
              <a:t>should</a:t>
            </a:r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 be equal to.</a:t>
            </a:r>
            <a:endParaRPr lang="en-US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5486400" y="5715000"/>
            <a:ext cx="685800" cy="3048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20901277">
            <a:off x="-154859" y="1224039"/>
            <a:ext cx="386060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Help for the first 2 problems on page 8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286000" y="27432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2004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9881510"/>
              </p:ext>
            </p:extLst>
          </p:nvPr>
        </p:nvGraphicFramePr>
        <p:xfrm>
          <a:off x="6248400" y="990600"/>
          <a:ext cx="2032000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0" name="Equation" r:id="rId5" imgW="634680" imgH="393480" progId="Equation.DSMT4">
                  <p:embed/>
                </p:oleObj>
              </mc:Choice>
              <mc:Fallback>
                <p:oleObj name="Equation" r:id="rId5" imgW="63468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990600"/>
                        <a:ext cx="2032000" cy="1260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 rot="20901277">
            <a:off x="-154859" y="1224039"/>
            <a:ext cx="386060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Help for the first 2 problems on page 8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1999"/>
            <a:ext cx="8305800" cy="5292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 rot="20901277">
            <a:off x="-2458" y="2138438"/>
            <a:ext cx="386060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Help for the first 2 problems on page 8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1999"/>
            <a:ext cx="8305800" cy="5292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962400" y="48768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35052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0901277">
            <a:off x="39204" y="2138438"/>
            <a:ext cx="386060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Help for the first 2 problems on page 8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761999"/>
            <a:ext cx="8305800" cy="5292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962400" y="48768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35052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65538" name="Object 2"/>
          <p:cNvGraphicFramePr>
            <a:graphicFrameLocks noChangeAspect="1"/>
          </p:cNvGraphicFramePr>
          <p:nvPr/>
        </p:nvGraphicFramePr>
        <p:xfrm>
          <a:off x="5562600" y="1676400"/>
          <a:ext cx="2073275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0" name="Equation" r:id="rId5" imgW="647640" imgH="393480" progId="Equation.3">
                  <p:embed/>
                </p:oleObj>
              </mc:Choice>
              <mc:Fallback>
                <p:oleObj name="Equation" r:id="rId5" imgW="6476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1676400"/>
                        <a:ext cx="2073275" cy="1260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 rot="20901277">
            <a:off x="-2458" y="2138438"/>
            <a:ext cx="386060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Help for the first 2 problems on page 8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761999"/>
            <a:ext cx="8305800" cy="5292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962400" y="48768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35052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65538" name="Object 2"/>
          <p:cNvGraphicFramePr>
            <a:graphicFrameLocks noChangeAspect="1"/>
          </p:cNvGraphicFramePr>
          <p:nvPr/>
        </p:nvGraphicFramePr>
        <p:xfrm>
          <a:off x="5562600" y="1447800"/>
          <a:ext cx="2073275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26" name="Equation" r:id="rId5" imgW="647640" imgH="393480" progId="Equation.3">
                  <p:embed/>
                </p:oleObj>
              </mc:Choice>
              <mc:Fallback>
                <p:oleObj name="Equation" r:id="rId5" imgW="6476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1447800"/>
                        <a:ext cx="2073275" cy="1260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3" name="Object 3"/>
          <p:cNvGraphicFramePr>
            <a:graphicFrameLocks noChangeAspect="1"/>
          </p:cNvGraphicFramePr>
          <p:nvPr/>
        </p:nvGraphicFramePr>
        <p:xfrm>
          <a:off x="5943600" y="2971800"/>
          <a:ext cx="1708150" cy="56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27" name="Equation" r:id="rId7" imgW="533160" imgH="177480" progId="Equation.3">
                  <p:embed/>
                </p:oleObj>
              </mc:Choice>
              <mc:Fallback>
                <p:oleObj name="Equation" r:id="rId7" imgW="53316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2971800"/>
                        <a:ext cx="1708150" cy="569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 rot="20901277">
            <a:off x="-2458" y="2138438"/>
            <a:ext cx="386060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Help for the first 2 problems on page 8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52400" y="4572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Each </a:t>
            </a:r>
            <a:r>
              <a:rPr lang="en-US" dirty="0" err="1" smtClean="0">
                <a:latin typeface="Comic Sans MS" pitchFamily="66" charset="0"/>
              </a:rPr>
              <a:t>lightpost</a:t>
            </a:r>
            <a:r>
              <a:rPr lang="en-US" dirty="0" smtClean="0">
                <a:latin typeface="Comic Sans MS" pitchFamily="66" charset="0"/>
              </a:rPr>
              <a:t> is at the goal line 300 feet apart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371600" y="2209800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0" y="2895600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52400" y="4572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Each </a:t>
            </a:r>
            <a:r>
              <a:rPr lang="en-US" dirty="0" err="1" smtClean="0">
                <a:latin typeface="Comic Sans MS" pitchFamily="66" charset="0"/>
              </a:rPr>
              <a:t>lightpost</a:t>
            </a:r>
            <a:r>
              <a:rPr lang="en-US" dirty="0" smtClean="0">
                <a:latin typeface="Comic Sans MS" pitchFamily="66" charset="0"/>
              </a:rPr>
              <a:t> is at the goal line 300 feet apart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371600" y="3810000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38600" y="3886200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371600" y="2209800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2000" y="2895600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" y="56388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We know this because </a:t>
            </a:r>
            <a:r>
              <a:rPr lang="en-US" i="1" dirty="0" smtClean="0">
                <a:solidFill>
                  <a:srgbClr val="FF0000"/>
                </a:solidFill>
                <a:latin typeface="Comic Sans MS" pitchFamily="66" charset="0"/>
              </a:rPr>
              <a:t>all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football fields are 300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ft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(100 yards) long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52400" y="4572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We can create a triangle 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371600" y="3810000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38600" y="3886200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371600" y="2209800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2000" y="2895600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371600" y="2209800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F3F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F3F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F3F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2298</TotalTime>
  <Words>2083</Words>
  <Application>Microsoft Office PowerPoint</Application>
  <PresentationFormat>On-screen Show (4:3)</PresentationFormat>
  <Paragraphs>509</Paragraphs>
  <Slides>66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0" baseType="lpstr">
      <vt:lpstr>Office Theme</vt:lpstr>
      <vt:lpstr>1_Office Theme</vt:lpstr>
      <vt:lpstr>2_Office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 b</dc:creator>
  <cp:lastModifiedBy>USER</cp:lastModifiedBy>
  <cp:revision>103</cp:revision>
  <dcterms:created xsi:type="dcterms:W3CDTF">2015-01-02T18:22:17Z</dcterms:created>
  <dcterms:modified xsi:type="dcterms:W3CDTF">2016-01-22T12:58:58Z</dcterms:modified>
</cp:coreProperties>
</file>