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80" r:id="rId2"/>
    <p:sldId id="281" r:id="rId3"/>
    <p:sldId id="282" r:id="rId4"/>
    <p:sldId id="292" r:id="rId5"/>
    <p:sldId id="283" r:id="rId6"/>
    <p:sldId id="284" r:id="rId7"/>
    <p:sldId id="285" r:id="rId8"/>
    <p:sldId id="286" r:id="rId9"/>
    <p:sldId id="287" r:id="rId10"/>
    <p:sldId id="288" r:id="rId11"/>
    <p:sldId id="293" r:id="rId12"/>
    <p:sldId id="294" r:id="rId13"/>
    <p:sldId id="290" r:id="rId14"/>
    <p:sldId id="29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FF"/>
    <a:srgbClr val="FF00FF"/>
    <a:srgbClr val="FFFF99"/>
    <a:srgbClr val="00FF00"/>
    <a:srgbClr val="99FF99"/>
    <a:srgbClr val="FF99F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150" autoAdjust="0"/>
    <p:restoredTop sz="94660"/>
  </p:normalViewPr>
  <p:slideViewPr>
    <p:cSldViewPr>
      <p:cViewPr varScale="1">
        <p:scale>
          <a:sx n="69" d="100"/>
          <a:sy n="69" d="100"/>
        </p:scale>
        <p:origin x="-17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2562D-7BEA-4727-83B1-B15FE76057F2}" type="datetimeFigureOut">
              <a:rPr lang="en-US" smtClean="0"/>
              <a:t>1/22/2016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9778B2-6E7C-4047-BA7E-060D86BFC8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398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4	O, A, H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2400" y="609600"/>
            <a:ext cx="883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As we get to more complicated problems,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52400" y="1219200"/>
            <a:ext cx="883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We will need to be able to describe the sides in a more clear way.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52400" y="1981200"/>
            <a:ext cx="883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Instead of describing the sides with words like: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133600" y="3886200"/>
            <a:ext cx="39624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We will use the letters O, A and H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600200" y="27432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bottom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200400" y="25908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  <a:latin typeface="Comic Sans MS" pitchFamily="66" charset="0"/>
              </a:rPr>
              <a:t>side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553200" y="27432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Comic Sans MS" pitchFamily="66" charset="0"/>
              </a:rPr>
              <a:t>l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ong leg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953000" y="28956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latin typeface="Comic Sans MS" pitchFamily="66" charset="0"/>
              </a:rPr>
              <a:t>short leg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52400" y="5181600"/>
            <a:ext cx="883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Because which </a:t>
            </a:r>
            <a:r>
              <a:rPr lang="en-US" u="sng" dirty="0" smtClean="0">
                <a:latin typeface="Comic Sans MS" pitchFamily="66" charset="0"/>
              </a:rPr>
              <a:t>side is longer</a:t>
            </a:r>
            <a:r>
              <a:rPr lang="en-US" dirty="0" smtClean="0">
                <a:latin typeface="Comic Sans MS" pitchFamily="66" charset="0"/>
              </a:rPr>
              <a:t>, or </a:t>
            </a:r>
            <a:r>
              <a:rPr lang="en-US" u="sng" dirty="0" smtClean="0">
                <a:latin typeface="Comic Sans MS" pitchFamily="66" charset="0"/>
              </a:rPr>
              <a:t>on the bottom </a:t>
            </a:r>
            <a:r>
              <a:rPr lang="en-US" dirty="0" smtClean="0">
                <a:latin typeface="Comic Sans MS" pitchFamily="66" charset="0"/>
              </a:rPr>
              <a:t> will change in every problem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1"/>
          <p:cNvGrpSpPr>
            <a:grpSpLocks/>
          </p:cNvGrpSpPr>
          <p:nvPr/>
        </p:nvGrpSpPr>
        <p:grpSpPr bwMode="auto">
          <a:xfrm rot="16200000">
            <a:off x="4495800" y="1828800"/>
            <a:ext cx="5029200" cy="3200400"/>
            <a:chOff x="960" y="1488"/>
            <a:chExt cx="3168" cy="2016"/>
          </a:xfrm>
        </p:grpSpPr>
        <p:sp>
          <p:nvSpPr>
            <p:cNvPr id="28" name="Line 4"/>
            <p:cNvSpPr>
              <a:spLocks noChangeShapeType="1"/>
            </p:cNvSpPr>
            <p:nvPr/>
          </p:nvSpPr>
          <p:spPr bwMode="auto">
            <a:xfrm>
              <a:off x="960" y="1488"/>
              <a:ext cx="0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5"/>
            <p:cNvSpPr>
              <a:spLocks noChangeShapeType="1"/>
            </p:cNvSpPr>
            <p:nvPr/>
          </p:nvSpPr>
          <p:spPr bwMode="auto">
            <a:xfrm>
              <a:off x="960" y="3504"/>
              <a:ext cx="3168" cy="0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6"/>
            <p:cNvSpPr>
              <a:spLocks noChangeShapeType="1"/>
            </p:cNvSpPr>
            <p:nvPr/>
          </p:nvSpPr>
          <p:spPr bwMode="auto">
            <a:xfrm>
              <a:off x="960" y="1488"/>
              <a:ext cx="3168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2" name="Group 14"/>
          <p:cNvGrpSpPr>
            <a:grpSpLocks/>
          </p:cNvGrpSpPr>
          <p:nvPr/>
        </p:nvGrpSpPr>
        <p:grpSpPr bwMode="auto">
          <a:xfrm rot="16200000">
            <a:off x="8115300" y="5448300"/>
            <a:ext cx="533400" cy="457200"/>
            <a:chOff x="5088" y="2784"/>
            <a:chExt cx="336" cy="288"/>
          </a:xfrm>
        </p:grpSpPr>
        <p:sp>
          <p:nvSpPr>
            <p:cNvPr id="32" name="Line 7"/>
            <p:cNvSpPr>
              <a:spLocks noChangeShapeType="1"/>
            </p:cNvSpPr>
            <p:nvPr/>
          </p:nvSpPr>
          <p:spPr bwMode="auto">
            <a:xfrm>
              <a:off x="5088" y="2784"/>
              <a:ext cx="33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8"/>
            <p:cNvSpPr>
              <a:spLocks noChangeShapeType="1"/>
            </p:cNvSpPr>
            <p:nvPr/>
          </p:nvSpPr>
          <p:spPr bwMode="auto">
            <a:xfrm>
              <a:off x="5424" y="2784"/>
              <a:ext cx="0" cy="28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0" name="Text Box 11"/>
          <p:cNvSpPr txBox="1">
            <a:spLocks noChangeArrowheads="1"/>
          </p:cNvSpPr>
          <p:nvPr/>
        </p:nvSpPr>
        <p:spPr bwMode="auto">
          <a:xfrm>
            <a:off x="381000" y="838200"/>
            <a:ext cx="5191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What if we picked the other angle?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0" y="190500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SOH </a:t>
            </a:r>
          </a:p>
          <a:p>
            <a:pPr algn="ctr"/>
            <a:r>
              <a:rPr lang="en-US" b="1" dirty="0" smtClean="0"/>
              <a:t>CAH</a:t>
            </a:r>
          </a:p>
          <a:p>
            <a:pPr algn="ctr"/>
            <a:r>
              <a:rPr lang="en-US" b="1" dirty="0" smtClean="0"/>
              <a:t> TOA</a:t>
            </a:r>
            <a:endParaRPr lang="en-US" b="1" dirty="0"/>
          </a:p>
        </p:txBody>
      </p:sp>
      <p:sp>
        <p:nvSpPr>
          <p:cNvPr id="42" name="Rectangle 41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0" y="0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Trigonometry:  	Part 4	O, A, H	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>
            <a:grpSpLocks/>
          </p:cNvGrpSpPr>
          <p:nvPr/>
        </p:nvGrpSpPr>
        <p:grpSpPr bwMode="auto">
          <a:xfrm rot="16200000">
            <a:off x="4495800" y="1828800"/>
            <a:ext cx="5029200" cy="3200400"/>
            <a:chOff x="960" y="1488"/>
            <a:chExt cx="3168" cy="2016"/>
          </a:xfrm>
        </p:grpSpPr>
        <p:sp>
          <p:nvSpPr>
            <p:cNvPr id="28" name="Line 4"/>
            <p:cNvSpPr>
              <a:spLocks noChangeShapeType="1"/>
            </p:cNvSpPr>
            <p:nvPr/>
          </p:nvSpPr>
          <p:spPr bwMode="auto">
            <a:xfrm>
              <a:off x="960" y="1488"/>
              <a:ext cx="0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5"/>
            <p:cNvSpPr>
              <a:spLocks noChangeShapeType="1"/>
            </p:cNvSpPr>
            <p:nvPr/>
          </p:nvSpPr>
          <p:spPr bwMode="auto">
            <a:xfrm>
              <a:off x="960" y="3504"/>
              <a:ext cx="3168" cy="0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6"/>
            <p:cNvSpPr>
              <a:spLocks noChangeShapeType="1"/>
            </p:cNvSpPr>
            <p:nvPr/>
          </p:nvSpPr>
          <p:spPr bwMode="auto">
            <a:xfrm>
              <a:off x="960" y="1488"/>
              <a:ext cx="3168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14"/>
          <p:cNvGrpSpPr>
            <a:grpSpLocks/>
          </p:cNvGrpSpPr>
          <p:nvPr/>
        </p:nvGrpSpPr>
        <p:grpSpPr bwMode="auto">
          <a:xfrm rot="16200000">
            <a:off x="8115300" y="5448300"/>
            <a:ext cx="533400" cy="457200"/>
            <a:chOff x="5088" y="2784"/>
            <a:chExt cx="336" cy="288"/>
          </a:xfrm>
        </p:grpSpPr>
        <p:sp>
          <p:nvSpPr>
            <p:cNvPr id="32" name="Line 7"/>
            <p:cNvSpPr>
              <a:spLocks noChangeShapeType="1"/>
            </p:cNvSpPr>
            <p:nvPr/>
          </p:nvSpPr>
          <p:spPr bwMode="auto">
            <a:xfrm>
              <a:off x="5088" y="2784"/>
              <a:ext cx="33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8"/>
            <p:cNvSpPr>
              <a:spLocks noChangeShapeType="1"/>
            </p:cNvSpPr>
            <p:nvPr/>
          </p:nvSpPr>
          <p:spPr bwMode="auto">
            <a:xfrm>
              <a:off x="5424" y="2784"/>
              <a:ext cx="0" cy="28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6" name="Arc 10"/>
          <p:cNvSpPr>
            <a:spLocks/>
          </p:cNvSpPr>
          <p:nvPr/>
        </p:nvSpPr>
        <p:spPr bwMode="auto">
          <a:xfrm rot="16786249" flipH="1">
            <a:off x="7978775" y="1972256"/>
            <a:ext cx="5334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Text Box 11"/>
          <p:cNvSpPr txBox="1">
            <a:spLocks noChangeArrowheads="1"/>
          </p:cNvSpPr>
          <p:nvPr/>
        </p:nvSpPr>
        <p:spPr bwMode="auto">
          <a:xfrm>
            <a:off x="381000" y="838200"/>
            <a:ext cx="5191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What if we picked the other angle?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0" y="190500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SOH </a:t>
            </a:r>
          </a:p>
          <a:p>
            <a:pPr algn="ctr"/>
            <a:r>
              <a:rPr lang="en-US" b="1" dirty="0" smtClean="0"/>
              <a:t>CAH</a:t>
            </a:r>
          </a:p>
          <a:p>
            <a:pPr algn="ctr"/>
            <a:r>
              <a:rPr lang="en-US" b="1" dirty="0" smtClean="0"/>
              <a:t> TOA</a:t>
            </a:r>
            <a:endParaRPr lang="en-US" b="1" dirty="0"/>
          </a:p>
        </p:txBody>
      </p:sp>
      <p:sp>
        <p:nvSpPr>
          <p:cNvPr id="42" name="Rectangle 41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0" y="0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Trigonometry:  	Part 4	O, A, H	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>
            <a:grpSpLocks/>
          </p:cNvGrpSpPr>
          <p:nvPr/>
        </p:nvGrpSpPr>
        <p:grpSpPr bwMode="auto">
          <a:xfrm rot="16200000">
            <a:off x="4495800" y="1828800"/>
            <a:ext cx="5029200" cy="3200400"/>
            <a:chOff x="960" y="1488"/>
            <a:chExt cx="3168" cy="2016"/>
          </a:xfrm>
        </p:grpSpPr>
        <p:sp>
          <p:nvSpPr>
            <p:cNvPr id="28" name="Line 4"/>
            <p:cNvSpPr>
              <a:spLocks noChangeShapeType="1"/>
            </p:cNvSpPr>
            <p:nvPr/>
          </p:nvSpPr>
          <p:spPr bwMode="auto">
            <a:xfrm>
              <a:off x="960" y="1488"/>
              <a:ext cx="0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5"/>
            <p:cNvSpPr>
              <a:spLocks noChangeShapeType="1"/>
            </p:cNvSpPr>
            <p:nvPr/>
          </p:nvSpPr>
          <p:spPr bwMode="auto">
            <a:xfrm>
              <a:off x="960" y="3504"/>
              <a:ext cx="3168" cy="0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6"/>
            <p:cNvSpPr>
              <a:spLocks noChangeShapeType="1"/>
            </p:cNvSpPr>
            <p:nvPr/>
          </p:nvSpPr>
          <p:spPr bwMode="auto">
            <a:xfrm>
              <a:off x="960" y="1488"/>
              <a:ext cx="3168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14"/>
          <p:cNvGrpSpPr>
            <a:grpSpLocks/>
          </p:cNvGrpSpPr>
          <p:nvPr/>
        </p:nvGrpSpPr>
        <p:grpSpPr bwMode="auto">
          <a:xfrm rot="16200000">
            <a:off x="8115300" y="5448300"/>
            <a:ext cx="533400" cy="457200"/>
            <a:chOff x="5088" y="2784"/>
            <a:chExt cx="336" cy="288"/>
          </a:xfrm>
        </p:grpSpPr>
        <p:sp>
          <p:nvSpPr>
            <p:cNvPr id="32" name="Line 7"/>
            <p:cNvSpPr>
              <a:spLocks noChangeShapeType="1"/>
            </p:cNvSpPr>
            <p:nvPr/>
          </p:nvSpPr>
          <p:spPr bwMode="auto">
            <a:xfrm>
              <a:off x="5088" y="2784"/>
              <a:ext cx="33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8"/>
            <p:cNvSpPr>
              <a:spLocks noChangeShapeType="1"/>
            </p:cNvSpPr>
            <p:nvPr/>
          </p:nvSpPr>
          <p:spPr bwMode="auto">
            <a:xfrm>
              <a:off x="5424" y="2784"/>
              <a:ext cx="0" cy="28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6" name="Arc 10"/>
          <p:cNvSpPr>
            <a:spLocks/>
          </p:cNvSpPr>
          <p:nvPr/>
        </p:nvSpPr>
        <p:spPr bwMode="auto">
          <a:xfrm rot="16786249" flipH="1">
            <a:off x="7978775" y="1972256"/>
            <a:ext cx="5334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Text Box 14"/>
          <p:cNvSpPr txBox="1">
            <a:spLocks noChangeArrowheads="1"/>
          </p:cNvSpPr>
          <p:nvPr/>
        </p:nvSpPr>
        <p:spPr bwMode="auto">
          <a:xfrm>
            <a:off x="6742113" y="5934656"/>
            <a:ext cx="496887" cy="57943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200" b="1">
                <a:solidFill>
                  <a:srgbClr val="FF0000"/>
                </a:solidFill>
                <a:latin typeface="Tahoma" pitchFamily="34" charset="0"/>
              </a:rPr>
              <a:t>O</a:t>
            </a:r>
          </a:p>
        </p:txBody>
      </p:sp>
      <p:sp>
        <p:nvSpPr>
          <p:cNvPr id="38" name="Text Box 15"/>
          <p:cNvSpPr txBox="1">
            <a:spLocks noChangeArrowheads="1"/>
          </p:cNvSpPr>
          <p:nvPr/>
        </p:nvSpPr>
        <p:spPr bwMode="auto">
          <a:xfrm>
            <a:off x="8682038" y="3648656"/>
            <a:ext cx="461962" cy="57943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200" b="1">
                <a:solidFill>
                  <a:srgbClr val="FF0000"/>
                </a:solidFill>
                <a:latin typeface="Tahoma" pitchFamily="34" charset="0"/>
              </a:rPr>
              <a:t>A</a:t>
            </a:r>
          </a:p>
        </p:txBody>
      </p:sp>
      <p:sp>
        <p:nvSpPr>
          <p:cNvPr id="39" name="Text Box 16"/>
          <p:cNvSpPr txBox="1">
            <a:spLocks noChangeArrowheads="1"/>
          </p:cNvSpPr>
          <p:nvPr/>
        </p:nvSpPr>
        <p:spPr bwMode="auto">
          <a:xfrm>
            <a:off x="6134100" y="3115256"/>
            <a:ext cx="495300" cy="57943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200" b="1">
                <a:solidFill>
                  <a:srgbClr val="FF0000"/>
                </a:solidFill>
                <a:latin typeface="Tahoma" pitchFamily="34" charset="0"/>
              </a:rPr>
              <a:t>H</a:t>
            </a:r>
          </a:p>
        </p:txBody>
      </p:sp>
      <p:sp>
        <p:nvSpPr>
          <p:cNvPr id="40" name="Text Box 11"/>
          <p:cNvSpPr txBox="1">
            <a:spLocks noChangeArrowheads="1"/>
          </p:cNvSpPr>
          <p:nvPr/>
        </p:nvSpPr>
        <p:spPr bwMode="auto">
          <a:xfrm>
            <a:off x="381000" y="838200"/>
            <a:ext cx="5191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What if we picked the other angle?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0" y="190500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SOH </a:t>
            </a:r>
          </a:p>
          <a:p>
            <a:pPr algn="ctr"/>
            <a:r>
              <a:rPr lang="en-US" b="1" dirty="0" smtClean="0"/>
              <a:t>CAH</a:t>
            </a:r>
          </a:p>
          <a:p>
            <a:pPr algn="ctr"/>
            <a:r>
              <a:rPr lang="en-US" b="1" dirty="0" smtClean="0"/>
              <a:t> TOA</a:t>
            </a:r>
            <a:endParaRPr lang="en-US" b="1" dirty="0"/>
          </a:p>
        </p:txBody>
      </p:sp>
      <p:sp>
        <p:nvSpPr>
          <p:cNvPr id="42" name="Rectangle 41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0" y="0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Trigonometry:  	Part 4	O, A, H	</a:t>
            </a:r>
          </a:p>
          <a:p>
            <a:endParaRPr lang="en-US" dirty="0"/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381000" y="1752600"/>
            <a:ext cx="233313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H stays the same</a:t>
            </a:r>
          </a:p>
          <a:p>
            <a:endParaRPr lang="en-US" sz="2400" b="1" dirty="0">
              <a:solidFill>
                <a:schemeClr val="bg1"/>
              </a:solidFill>
            </a:endParaRPr>
          </a:p>
          <a:p>
            <a:r>
              <a:rPr lang="en-US" sz="2400" b="1" dirty="0" smtClean="0">
                <a:solidFill>
                  <a:schemeClr val="bg1"/>
                </a:solidFill>
              </a:rPr>
              <a:t>O and A switch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AutoShape 3"/>
          <p:cNvSpPr>
            <a:spLocks noChangeArrowheads="1"/>
          </p:cNvSpPr>
          <p:nvPr/>
        </p:nvSpPr>
        <p:spPr bwMode="auto">
          <a:xfrm rot="10800000">
            <a:off x="1295400" y="2057400"/>
            <a:ext cx="2133600" cy="1143000"/>
          </a:xfrm>
          <a:prstGeom prst="rtTriangle">
            <a:avLst/>
          </a:prstGeom>
          <a:noFill/>
          <a:ln w="285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AutoShape 4"/>
          <p:cNvSpPr>
            <a:spLocks noChangeArrowheads="1"/>
          </p:cNvSpPr>
          <p:nvPr/>
        </p:nvSpPr>
        <p:spPr bwMode="auto">
          <a:xfrm>
            <a:off x="4419600" y="1752600"/>
            <a:ext cx="1295400" cy="1524000"/>
          </a:xfrm>
          <a:prstGeom prst="rtTriangle">
            <a:avLst/>
          </a:prstGeom>
          <a:noFill/>
          <a:ln w="285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AutoShape 5"/>
          <p:cNvSpPr>
            <a:spLocks noChangeArrowheads="1"/>
          </p:cNvSpPr>
          <p:nvPr/>
        </p:nvSpPr>
        <p:spPr bwMode="auto">
          <a:xfrm rot="16200000">
            <a:off x="6753225" y="1714500"/>
            <a:ext cx="1600200" cy="1524000"/>
          </a:xfrm>
          <a:prstGeom prst="rtTriangle">
            <a:avLst/>
          </a:prstGeom>
          <a:noFill/>
          <a:ln w="285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AutoShape 6"/>
          <p:cNvSpPr>
            <a:spLocks noChangeArrowheads="1"/>
          </p:cNvSpPr>
          <p:nvPr/>
        </p:nvSpPr>
        <p:spPr bwMode="auto">
          <a:xfrm rot="5400000">
            <a:off x="1828800" y="4495800"/>
            <a:ext cx="1828800" cy="1371600"/>
          </a:xfrm>
          <a:prstGeom prst="rtTriangle">
            <a:avLst/>
          </a:prstGeom>
          <a:noFill/>
          <a:ln w="285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AutoShape 7"/>
          <p:cNvSpPr>
            <a:spLocks noChangeArrowheads="1"/>
          </p:cNvSpPr>
          <p:nvPr/>
        </p:nvSpPr>
        <p:spPr bwMode="auto">
          <a:xfrm rot="16200000">
            <a:off x="4191000" y="4648200"/>
            <a:ext cx="1828800" cy="1143000"/>
          </a:xfrm>
          <a:prstGeom prst="rtTriangle">
            <a:avLst/>
          </a:prstGeom>
          <a:noFill/>
          <a:ln w="285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AutoShape 8"/>
          <p:cNvSpPr>
            <a:spLocks noChangeArrowheads="1"/>
          </p:cNvSpPr>
          <p:nvPr/>
        </p:nvSpPr>
        <p:spPr bwMode="auto">
          <a:xfrm rot="8884747">
            <a:off x="6625139" y="4649420"/>
            <a:ext cx="1828800" cy="1371600"/>
          </a:xfrm>
          <a:prstGeom prst="rtTriangle">
            <a:avLst/>
          </a:prstGeom>
          <a:noFill/>
          <a:ln w="285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" name="Arc 9"/>
          <p:cNvSpPr>
            <a:spLocks/>
          </p:cNvSpPr>
          <p:nvPr/>
        </p:nvSpPr>
        <p:spPr bwMode="auto">
          <a:xfrm>
            <a:off x="1752600" y="2057400"/>
            <a:ext cx="76200" cy="304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Arc 10"/>
          <p:cNvSpPr>
            <a:spLocks/>
          </p:cNvSpPr>
          <p:nvPr/>
        </p:nvSpPr>
        <p:spPr bwMode="auto">
          <a:xfrm>
            <a:off x="4724400" y="5867400"/>
            <a:ext cx="76200" cy="304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" name="Arc 11"/>
          <p:cNvSpPr>
            <a:spLocks/>
          </p:cNvSpPr>
          <p:nvPr/>
        </p:nvSpPr>
        <p:spPr bwMode="auto">
          <a:xfrm>
            <a:off x="7058025" y="3009900"/>
            <a:ext cx="76200" cy="304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Arc 12"/>
          <p:cNvSpPr>
            <a:spLocks/>
          </p:cNvSpPr>
          <p:nvPr/>
        </p:nvSpPr>
        <p:spPr bwMode="auto">
          <a:xfrm>
            <a:off x="6882314" y="4954220"/>
            <a:ext cx="152400" cy="304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" name="Arc 13"/>
          <p:cNvSpPr>
            <a:spLocks/>
          </p:cNvSpPr>
          <p:nvPr/>
        </p:nvSpPr>
        <p:spPr bwMode="auto">
          <a:xfrm flipH="1">
            <a:off x="5181600" y="2895600"/>
            <a:ext cx="228600" cy="3810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" name="Arc 14"/>
          <p:cNvSpPr>
            <a:spLocks/>
          </p:cNvSpPr>
          <p:nvPr/>
        </p:nvSpPr>
        <p:spPr bwMode="auto">
          <a:xfrm rot="17830377" flipH="1">
            <a:off x="2743200" y="4267200"/>
            <a:ext cx="381000" cy="5334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" name="Line 15"/>
          <p:cNvSpPr>
            <a:spLocks noChangeShapeType="1"/>
          </p:cNvSpPr>
          <p:nvPr/>
        </p:nvSpPr>
        <p:spPr bwMode="auto">
          <a:xfrm>
            <a:off x="2057400" y="4267200"/>
            <a:ext cx="0" cy="1828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" name="Line 16"/>
          <p:cNvSpPr>
            <a:spLocks noChangeShapeType="1"/>
          </p:cNvSpPr>
          <p:nvPr/>
        </p:nvSpPr>
        <p:spPr bwMode="auto">
          <a:xfrm flipH="1">
            <a:off x="4495800" y="4267200"/>
            <a:ext cx="1219200" cy="1905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" name="Line 17"/>
          <p:cNvSpPr>
            <a:spLocks noChangeShapeType="1"/>
          </p:cNvSpPr>
          <p:nvPr/>
        </p:nvSpPr>
        <p:spPr bwMode="auto">
          <a:xfrm>
            <a:off x="1219200" y="2057400"/>
            <a:ext cx="2209800" cy="1143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" name="Line 18"/>
          <p:cNvSpPr>
            <a:spLocks noChangeShapeType="1"/>
          </p:cNvSpPr>
          <p:nvPr/>
        </p:nvSpPr>
        <p:spPr bwMode="auto">
          <a:xfrm>
            <a:off x="4419600" y="3276600"/>
            <a:ext cx="12954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" name="Line 19"/>
          <p:cNvSpPr>
            <a:spLocks noChangeShapeType="1"/>
          </p:cNvSpPr>
          <p:nvPr/>
        </p:nvSpPr>
        <p:spPr bwMode="auto">
          <a:xfrm>
            <a:off x="8308455" y="1684520"/>
            <a:ext cx="0" cy="16002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" name="Line 20"/>
          <p:cNvSpPr>
            <a:spLocks noChangeShapeType="1"/>
          </p:cNvSpPr>
          <p:nvPr/>
        </p:nvSpPr>
        <p:spPr bwMode="auto">
          <a:xfrm flipV="1">
            <a:off x="6400800" y="4268420"/>
            <a:ext cx="1548314" cy="98938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305800" cy="457200"/>
          </a:xfrm>
        </p:spPr>
        <p:txBody>
          <a:bodyPr>
            <a:normAutofit/>
          </a:bodyPr>
          <a:lstStyle/>
          <a:p>
            <a:pPr algn="l"/>
            <a:r>
              <a:rPr lang="en-US" sz="2000" dirty="0" smtClean="0">
                <a:solidFill>
                  <a:schemeClr val="bg1"/>
                </a:solidFill>
              </a:rPr>
              <a:t>Check to see if you got it:  Identify each highlighted side as O, A or H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066800" y="152400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886200" y="152400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781800" y="152400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3.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219200" y="419100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962400" y="419100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781800" y="403860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/>
          <p:cNvSpPr txBox="1"/>
          <p:nvPr/>
        </p:nvSpPr>
        <p:spPr>
          <a:xfrm>
            <a:off x="0" y="0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Trigonometry:  	Part 4	O, A, H	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AutoShape 3"/>
          <p:cNvSpPr>
            <a:spLocks noChangeArrowheads="1"/>
          </p:cNvSpPr>
          <p:nvPr/>
        </p:nvSpPr>
        <p:spPr bwMode="auto">
          <a:xfrm rot="10800000">
            <a:off x="1295400" y="2057400"/>
            <a:ext cx="2133600" cy="1143000"/>
          </a:xfrm>
          <a:prstGeom prst="rtTriangle">
            <a:avLst/>
          </a:prstGeom>
          <a:noFill/>
          <a:ln w="285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AutoShape 4"/>
          <p:cNvSpPr>
            <a:spLocks noChangeArrowheads="1"/>
          </p:cNvSpPr>
          <p:nvPr/>
        </p:nvSpPr>
        <p:spPr bwMode="auto">
          <a:xfrm>
            <a:off x="4419600" y="1752600"/>
            <a:ext cx="1295400" cy="1524000"/>
          </a:xfrm>
          <a:prstGeom prst="rtTriangle">
            <a:avLst/>
          </a:prstGeom>
          <a:noFill/>
          <a:ln w="285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AutoShape 5"/>
          <p:cNvSpPr>
            <a:spLocks noChangeArrowheads="1"/>
          </p:cNvSpPr>
          <p:nvPr/>
        </p:nvSpPr>
        <p:spPr bwMode="auto">
          <a:xfrm rot="16200000">
            <a:off x="6753225" y="1714500"/>
            <a:ext cx="1600200" cy="1524000"/>
          </a:xfrm>
          <a:prstGeom prst="rtTriangle">
            <a:avLst/>
          </a:prstGeom>
          <a:noFill/>
          <a:ln w="285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AutoShape 6"/>
          <p:cNvSpPr>
            <a:spLocks noChangeArrowheads="1"/>
          </p:cNvSpPr>
          <p:nvPr/>
        </p:nvSpPr>
        <p:spPr bwMode="auto">
          <a:xfrm rot="5400000">
            <a:off x="1828800" y="4495800"/>
            <a:ext cx="1828800" cy="1371600"/>
          </a:xfrm>
          <a:prstGeom prst="rtTriangle">
            <a:avLst/>
          </a:prstGeom>
          <a:noFill/>
          <a:ln w="285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AutoShape 7"/>
          <p:cNvSpPr>
            <a:spLocks noChangeArrowheads="1"/>
          </p:cNvSpPr>
          <p:nvPr/>
        </p:nvSpPr>
        <p:spPr bwMode="auto">
          <a:xfrm rot="16200000">
            <a:off x="4191000" y="4648200"/>
            <a:ext cx="1828800" cy="1143000"/>
          </a:xfrm>
          <a:prstGeom prst="rtTriangle">
            <a:avLst/>
          </a:prstGeom>
          <a:noFill/>
          <a:ln w="285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AutoShape 8"/>
          <p:cNvSpPr>
            <a:spLocks noChangeArrowheads="1"/>
          </p:cNvSpPr>
          <p:nvPr/>
        </p:nvSpPr>
        <p:spPr bwMode="auto">
          <a:xfrm rot="8884747">
            <a:off x="6625139" y="4649420"/>
            <a:ext cx="1828800" cy="1371600"/>
          </a:xfrm>
          <a:prstGeom prst="rtTriangle">
            <a:avLst/>
          </a:prstGeom>
          <a:noFill/>
          <a:ln w="285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" name="Arc 9"/>
          <p:cNvSpPr>
            <a:spLocks/>
          </p:cNvSpPr>
          <p:nvPr/>
        </p:nvSpPr>
        <p:spPr bwMode="auto">
          <a:xfrm>
            <a:off x="1752600" y="2057400"/>
            <a:ext cx="76200" cy="304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Arc 10"/>
          <p:cNvSpPr>
            <a:spLocks/>
          </p:cNvSpPr>
          <p:nvPr/>
        </p:nvSpPr>
        <p:spPr bwMode="auto">
          <a:xfrm>
            <a:off x="4724400" y="5867400"/>
            <a:ext cx="76200" cy="304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" name="Arc 11"/>
          <p:cNvSpPr>
            <a:spLocks/>
          </p:cNvSpPr>
          <p:nvPr/>
        </p:nvSpPr>
        <p:spPr bwMode="auto">
          <a:xfrm>
            <a:off x="7058025" y="3009900"/>
            <a:ext cx="76200" cy="304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Arc 12"/>
          <p:cNvSpPr>
            <a:spLocks/>
          </p:cNvSpPr>
          <p:nvPr/>
        </p:nvSpPr>
        <p:spPr bwMode="auto">
          <a:xfrm>
            <a:off x="6882314" y="4954220"/>
            <a:ext cx="152400" cy="304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" name="Arc 13"/>
          <p:cNvSpPr>
            <a:spLocks/>
          </p:cNvSpPr>
          <p:nvPr/>
        </p:nvSpPr>
        <p:spPr bwMode="auto">
          <a:xfrm flipH="1">
            <a:off x="5181600" y="2895600"/>
            <a:ext cx="228600" cy="3810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" name="Arc 14"/>
          <p:cNvSpPr>
            <a:spLocks/>
          </p:cNvSpPr>
          <p:nvPr/>
        </p:nvSpPr>
        <p:spPr bwMode="auto">
          <a:xfrm rot="17830377" flipH="1">
            <a:off x="2743200" y="4267200"/>
            <a:ext cx="381000" cy="5334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" name="Line 15"/>
          <p:cNvSpPr>
            <a:spLocks noChangeShapeType="1"/>
          </p:cNvSpPr>
          <p:nvPr/>
        </p:nvSpPr>
        <p:spPr bwMode="auto">
          <a:xfrm>
            <a:off x="2057400" y="4267200"/>
            <a:ext cx="0" cy="1828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" name="Line 16"/>
          <p:cNvSpPr>
            <a:spLocks noChangeShapeType="1"/>
          </p:cNvSpPr>
          <p:nvPr/>
        </p:nvSpPr>
        <p:spPr bwMode="auto">
          <a:xfrm flipH="1">
            <a:off x="4495800" y="4267200"/>
            <a:ext cx="1219200" cy="1905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" name="Line 17"/>
          <p:cNvSpPr>
            <a:spLocks noChangeShapeType="1"/>
          </p:cNvSpPr>
          <p:nvPr/>
        </p:nvSpPr>
        <p:spPr bwMode="auto">
          <a:xfrm>
            <a:off x="1219200" y="2057400"/>
            <a:ext cx="2209800" cy="1143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" name="Line 18"/>
          <p:cNvSpPr>
            <a:spLocks noChangeShapeType="1"/>
          </p:cNvSpPr>
          <p:nvPr/>
        </p:nvSpPr>
        <p:spPr bwMode="auto">
          <a:xfrm>
            <a:off x="4419600" y="3276600"/>
            <a:ext cx="12954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" name="Line 19"/>
          <p:cNvSpPr>
            <a:spLocks noChangeShapeType="1"/>
          </p:cNvSpPr>
          <p:nvPr/>
        </p:nvSpPr>
        <p:spPr bwMode="auto">
          <a:xfrm>
            <a:off x="8308455" y="1684520"/>
            <a:ext cx="0" cy="16002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" name="Line 20"/>
          <p:cNvSpPr>
            <a:spLocks noChangeShapeType="1"/>
          </p:cNvSpPr>
          <p:nvPr/>
        </p:nvSpPr>
        <p:spPr bwMode="auto">
          <a:xfrm flipV="1">
            <a:off x="6400800" y="4268420"/>
            <a:ext cx="1548314" cy="98938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" name="Text Box 21"/>
          <p:cNvSpPr txBox="1">
            <a:spLocks noChangeArrowheads="1"/>
          </p:cNvSpPr>
          <p:nvPr/>
        </p:nvSpPr>
        <p:spPr bwMode="auto">
          <a:xfrm>
            <a:off x="1704975" y="2463800"/>
            <a:ext cx="455613" cy="51911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latin typeface="Tahoma" pitchFamily="34" charset="0"/>
              </a:rPr>
              <a:t>H</a:t>
            </a:r>
          </a:p>
        </p:txBody>
      </p:sp>
      <p:sp>
        <p:nvSpPr>
          <p:cNvPr id="56" name="Text Box 22"/>
          <p:cNvSpPr txBox="1">
            <a:spLocks noChangeArrowheads="1"/>
          </p:cNvSpPr>
          <p:nvPr/>
        </p:nvSpPr>
        <p:spPr bwMode="auto">
          <a:xfrm>
            <a:off x="4691063" y="3225800"/>
            <a:ext cx="427037" cy="51911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latin typeface="Tahoma" pitchFamily="34" charset="0"/>
              </a:rPr>
              <a:t>A</a:t>
            </a:r>
          </a:p>
        </p:txBody>
      </p:sp>
      <p:sp>
        <p:nvSpPr>
          <p:cNvPr id="57" name="Text Box 23"/>
          <p:cNvSpPr txBox="1">
            <a:spLocks noChangeArrowheads="1"/>
          </p:cNvSpPr>
          <p:nvPr/>
        </p:nvSpPr>
        <p:spPr bwMode="auto">
          <a:xfrm>
            <a:off x="8382000" y="2273300"/>
            <a:ext cx="457200" cy="51911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latin typeface="Tahoma" pitchFamily="34" charset="0"/>
              </a:rPr>
              <a:t>O</a:t>
            </a:r>
          </a:p>
        </p:txBody>
      </p:sp>
      <p:sp>
        <p:nvSpPr>
          <p:cNvPr id="58" name="Text Box 24"/>
          <p:cNvSpPr txBox="1">
            <a:spLocks noChangeArrowheads="1"/>
          </p:cNvSpPr>
          <p:nvPr/>
        </p:nvSpPr>
        <p:spPr bwMode="auto">
          <a:xfrm>
            <a:off x="6618789" y="4293820"/>
            <a:ext cx="427038" cy="51911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latin typeface="Tahoma" pitchFamily="34" charset="0"/>
              </a:rPr>
              <a:t>A</a:t>
            </a:r>
          </a:p>
        </p:txBody>
      </p:sp>
      <p:sp>
        <p:nvSpPr>
          <p:cNvPr id="59" name="Text Box 25"/>
          <p:cNvSpPr txBox="1">
            <a:spLocks noChangeArrowheads="1"/>
          </p:cNvSpPr>
          <p:nvPr/>
        </p:nvSpPr>
        <p:spPr bwMode="auto">
          <a:xfrm>
            <a:off x="4524375" y="4826000"/>
            <a:ext cx="455613" cy="51911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latin typeface="Tahoma" pitchFamily="34" charset="0"/>
              </a:rPr>
              <a:t>H</a:t>
            </a:r>
          </a:p>
        </p:txBody>
      </p:sp>
      <p:sp>
        <p:nvSpPr>
          <p:cNvPr id="60" name="Text Box 26"/>
          <p:cNvSpPr txBox="1">
            <a:spLocks noChangeArrowheads="1"/>
          </p:cNvSpPr>
          <p:nvPr/>
        </p:nvSpPr>
        <p:spPr bwMode="auto">
          <a:xfrm>
            <a:off x="1552575" y="4902200"/>
            <a:ext cx="457200" cy="51911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latin typeface="Tahoma" pitchFamily="34" charset="0"/>
              </a:rPr>
              <a:t>O</a:t>
            </a:r>
          </a:p>
        </p:txBody>
      </p:sp>
      <p:sp>
        <p:nvSpPr>
          <p:cNvPr id="6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305800" cy="457200"/>
          </a:xfrm>
        </p:spPr>
        <p:txBody>
          <a:bodyPr>
            <a:normAutofit/>
          </a:bodyPr>
          <a:lstStyle/>
          <a:p>
            <a:pPr algn="l"/>
            <a:r>
              <a:rPr lang="en-US" sz="2000" dirty="0" smtClean="0">
                <a:solidFill>
                  <a:schemeClr val="bg1"/>
                </a:solidFill>
              </a:rPr>
              <a:t>Check to see if you got it:  Identify each highlighted side as O, A or H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066800" y="152400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886200" y="152400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781800" y="152400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3.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219200" y="419100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962400" y="419100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781800" y="403860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/>
          <p:cNvSpPr txBox="1"/>
          <p:nvPr/>
        </p:nvSpPr>
        <p:spPr>
          <a:xfrm>
            <a:off x="0" y="0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Trigonometry:  	Part 4	O, A, H	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4	O, A, H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447800"/>
            <a:ext cx="3762206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88625" y="1447800"/>
            <a:ext cx="375537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4724400"/>
            <a:ext cx="6226628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152400" y="381000"/>
            <a:ext cx="883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O is the opposite side</a:t>
            </a:r>
          </a:p>
          <a:p>
            <a:r>
              <a:rPr lang="en-US" dirty="0" smtClean="0">
                <a:latin typeface="Comic Sans MS" pitchFamily="66" charset="0"/>
              </a:rPr>
              <a:t>A is the adjacent side</a:t>
            </a:r>
          </a:p>
          <a:p>
            <a:r>
              <a:rPr lang="en-US" dirty="0" smtClean="0">
                <a:latin typeface="Comic Sans MS" pitchFamily="66" charset="0"/>
              </a:rPr>
              <a:t>H is the hypotenuse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038600" y="533400"/>
            <a:ext cx="32766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omic Sans MS" pitchFamily="66" charset="0"/>
              </a:rPr>
              <a:t>a</a:t>
            </a:r>
            <a:r>
              <a:rPr lang="en-US" sz="1600" dirty="0" smtClean="0">
                <a:latin typeface="Comic Sans MS" pitchFamily="66" charset="0"/>
              </a:rPr>
              <a:t>nd they are based on which angle we are looking at</a:t>
            </a:r>
            <a:endParaRPr lang="en-US" sz="1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1"/>
          <p:cNvGrpSpPr>
            <a:grpSpLocks/>
          </p:cNvGrpSpPr>
          <p:nvPr/>
        </p:nvGrpSpPr>
        <p:grpSpPr bwMode="auto">
          <a:xfrm rot="16200000">
            <a:off x="4495800" y="1828800"/>
            <a:ext cx="5029200" cy="3200400"/>
            <a:chOff x="960" y="1488"/>
            <a:chExt cx="3168" cy="2016"/>
          </a:xfrm>
        </p:grpSpPr>
        <p:sp>
          <p:nvSpPr>
            <p:cNvPr id="28" name="Line 4"/>
            <p:cNvSpPr>
              <a:spLocks noChangeShapeType="1"/>
            </p:cNvSpPr>
            <p:nvPr/>
          </p:nvSpPr>
          <p:spPr bwMode="auto">
            <a:xfrm>
              <a:off x="960" y="1488"/>
              <a:ext cx="0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5"/>
            <p:cNvSpPr>
              <a:spLocks noChangeShapeType="1"/>
            </p:cNvSpPr>
            <p:nvPr/>
          </p:nvSpPr>
          <p:spPr bwMode="auto">
            <a:xfrm>
              <a:off x="960" y="3504"/>
              <a:ext cx="3168" cy="0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6"/>
            <p:cNvSpPr>
              <a:spLocks noChangeShapeType="1"/>
            </p:cNvSpPr>
            <p:nvPr/>
          </p:nvSpPr>
          <p:spPr bwMode="auto">
            <a:xfrm>
              <a:off x="960" y="1488"/>
              <a:ext cx="3168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2" name="Group 14"/>
          <p:cNvGrpSpPr>
            <a:grpSpLocks/>
          </p:cNvGrpSpPr>
          <p:nvPr/>
        </p:nvGrpSpPr>
        <p:grpSpPr bwMode="auto">
          <a:xfrm rot="16200000">
            <a:off x="8115300" y="5448300"/>
            <a:ext cx="533400" cy="457200"/>
            <a:chOff x="5088" y="2784"/>
            <a:chExt cx="336" cy="288"/>
          </a:xfrm>
        </p:grpSpPr>
        <p:sp>
          <p:nvSpPr>
            <p:cNvPr id="32" name="Line 7"/>
            <p:cNvSpPr>
              <a:spLocks noChangeShapeType="1"/>
            </p:cNvSpPr>
            <p:nvPr/>
          </p:nvSpPr>
          <p:spPr bwMode="auto">
            <a:xfrm>
              <a:off x="5088" y="2784"/>
              <a:ext cx="33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8"/>
            <p:cNvSpPr>
              <a:spLocks noChangeShapeType="1"/>
            </p:cNvSpPr>
            <p:nvPr/>
          </p:nvSpPr>
          <p:spPr bwMode="auto">
            <a:xfrm>
              <a:off x="5424" y="2784"/>
              <a:ext cx="0" cy="28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5" name="Text Box 12"/>
          <p:cNvSpPr txBox="1">
            <a:spLocks noChangeArrowheads="1"/>
          </p:cNvSpPr>
          <p:nvPr/>
        </p:nvSpPr>
        <p:spPr bwMode="auto">
          <a:xfrm>
            <a:off x="228600" y="609600"/>
            <a:ext cx="3889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First, start with a triangle.</a:t>
            </a:r>
          </a:p>
        </p:txBody>
      </p:sp>
      <p:sp>
        <p:nvSpPr>
          <p:cNvPr id="36" name="Text Box 13"/>
          <p:cNvSpPr txBox="1">
            <a:spLocks noChangeArrowheads="1"/>
          </p:cNvSpPr>
          <p:nvPr/>
        </p:nvSpPr>
        <p:spPr bwMode="auto">
          <a:xfrm>
            <a:off x="1158875" y="1027112"/>
            <a:ext cx="2705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A </a:t>
            </a:r>
            <a:r>
              <a:rPr lang="en-US" sz="2400" b="1" u="sng">
                <a:solidFill>
                  <a:srgbClr val="FF0000"/>
                </a:solidFill>
              </a:rPr>
              <a:t>RIGHT</a:t>
            </a:r>
            <a:r>
              <a:rPr lang="en-US" sz="2400" b="1">
                <a:solidFill>
                  <a:schemeClr val="bg1"/>
                </a:solidFill>
              </a:rPr>
              <a:t> triangle.</a:t>
            </a:r>
          </a:p>
        </p:txBody>
      </p:sp>
      <p:sp>
        <p:nvSpPr>
          <p:cNvPr id="37" name="Text Box 15"/>
          <p:cNvSpPr txBox="1">
            <a:spLocks noChangeArrowheads="1"/>
          </p:cNvSpPr>
          <p:nvPr/>
        </p:nvSpPr>
        <p:spPr bwMode="auto">
          <a:xfrm>
            <a:off x="2133600" y="2438400"/>
            <a:ext cx="2943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Next, pick an angle</a:t>
            </a:r>
          </a:p>
        </p:txBody>
      </p:sp>
      <p:sp>
        <p:nvSpPr>
          <p:cNvPr id="38" name="Text Box 16"/>
          <p:cNvSpPr txBox="1">
            <a:spLocks noChangeArrowheads="1"/>
          </p:cNvSpPr>
          <p:nvPr/>
        </p:nvSpPr>
        <p:spPr bwMode="auto">
          <a:xfrm>
            <a:off x="3124200" y="2895600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(not the right angle)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0" y="190500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SOH </a:t>
            </a:r>
          </a:p>
          <a:p>
            <a:pPr algn="ctr"/>
            <a:r>
              <a:rPr lang="en-US" b="1" dirty="0" smtClean="0"/>
              <a:t>CAH</a:t>
            </a:r>
          </a:p>
          <a:p>
            <a:pPr algn="ctr"/>
            <a:r>
              <a:rPr lang="en-US" b="1" dirty="0" smtClean="0"/>
              <a:t> TOA</a:t>
            </a:r>
            <a:endParaRPr lang="en-US" b="1" dirty="0"/>
          </a:p>
        </p:txBody>
      </p:sp>
      <p:sp>
        <p:nvSpPr>
          <p:cNvPr id="40" name="Rectangle 39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0" y="0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Trigonometry:  	Part 4	O, A, H	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>
            <a:grpSpLocks/>
          </p:cNvGrpSpPr>
          <p:nvPr/>
        </p:nvGrpSpPr>
        <p:grpSpPr bwMode="auto">
          <a:xfrm rot="16200000">
            <a:off x="4495800" y="1828800"/>
            <a:ext cx="5029200" cy="3200400"/>
            <a:chOff x="960" y="1488"/>
            <a:chExt cx="3168" cy="2016"/>
          </a:xfrm>
        </p:grpSpPr>
        <p:sp>
          <p:nvSpPr>
            <p:cNvPr id="28" name="Line 4"/>
            <p:cNvSpPr>
              <a:spLocks noChangeShapeType="1"/>
            </p:cNvSpPr>
            <p:nvPr/>
          </p:nvSpPr>
          <p:spPr bwMode="auto">
            <a:xfrm>
              <a:off x="960" y="1488"/>
              <a:ext cx="0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5"/>
            <p:cNvSpPr>
              <a:spLocks noChangeShapeType="1"/>
            </p:cNvSpPr>
            <p:nvPr/>
          </p:nvSpPr>
          <p:spPr bwMode="auto">
            <a:xfrm>
              <a:off x="960" y="3504"/>
              <a:ext cx="3168" cy="0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6"/>
            <p:cNvSpPr>
              <a:spLocks noChangeShapeType="1"/>
            </p:cNvSpPr>
            <p:nvPr/>
          </p:nvSpPr>
          <p:spPr bwMode="auto">
            <a:xfrm>
              <a:off x="960" y="1488"/>
              <a:ext cx="3168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14"/>
          <p:cNvGrpSpPr>
            <a:grpSpLocks/>
          </p:cNvGrpSpPr>
          <p:nvPr/>
        </p:nvGrpSpPr>
        <p:grpSpPr bwMode="auto">
          <a:xfrm rot="16200000">
            <a:off x="8115300" y="5448300"/>
            <a:ext cx="533400" cy="457200"/>
            <a:chOff x="5088" y="2784"/>
            <a:chExt cx="336" cy="288"/>
          </a:xfrm>
        </p:grpSpPr>
        <p:sp>
          <p:nvSpPr>
            <p:cNvPr id="32" name="Line 7"/>
            <p:cNvSpPr>
              <a:spLocks noChangeShapeType="1"/>
            </p:cNvSpPr>
            <p:nvPr/>
          </p:nvSpPr>
          <p:spPr bwMode="auto">
            <a:xfrm>
              <a:off x="5088" y="2784"/>
              <a:ext cx="33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8"/>
            <p:cNvSpPr>
              <a:spLocks noChangeShapeType="1"/>
            </p:cNvSpPr>
            <p:nvPr/>
          </p:nvSpPr>
          <p:spPr bwMode="auto">
            <a:xfrm>
              <a:off x="5424" y="2784"/>
              <a:ext cx="0" cy="28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4" name="Arc 10"/>
          <p:cNvSpPr>
            <a:spLocks/>
          </p:cNvSpPr>
          <p:nvPr/>
        </p:nvSpPr>
        <p:spPr bwMode="auto">
          <a:xfrm rot="6894709" flipH="1">
            <a:off x="6019800" y="5029200"/>
            <a:ext cx="5334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Text Box 12"/>
          <p:cNvSpPr txBox="1">
            <a:spLocks noChangeArrowheads="1"/>
          </p:cNvSpPr>
          <p:nvPr/>
        </p:nvSpPr>
        <p:spPr bwMode="auto">
          <a:xfrm>
            <a:off x="228600" y="609600"/>
            <a:ext cx="3889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First, start with a triangle.</a:t>
            </a:r>
          </a:p>
        </p:txBody>
      </p:sp>
      <p:sp>
        <p:nvSpPr>
          <p:cNvPr id="36" name="Text Box 13"/>
          <p:cNvSpPr txBox="1">
            <a:spLocks noChangeArrowheads="1"/>
          </p:cNvSpPr>
          <p:nvPr/>
        </p:nvSpPr>
        <p:spPr bwMode="auto">
          <a:xfrm>
            <a:off x="1158875" y="1027112"/>
            <a:ext cx="2705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A </a:t>
            </a:r>
            <a:r>
              <a:rPr lang="en-US" sz="2400" b="1" u="sng">
                <a:solidFill>
                  <a:srgbClr val="FF0000"/>
                </a:solidFill>
              </a:rPr>
              <a:t>RIGHT</a:t>
            </a:r>
            <a:r>
              <a:rPr lang="en-US" sz="2400" b="1">
                <a:solidFill>
                  <a:schemeClr val="bg1"/>
                </a:solidFill>
              </a:rPr>
              <a:t> triangle.</a:t>
            </a:r>
          </a:p>
        </p:txBody>
      </p:sp>
      <p:sp>
        <p:nvSpPr>
          <p:cNvPr id="37" name="Text Box 15"/>
          <p:cNvSpPr txBox="1">
            <a:spLocks noChangeArrowheads="1"/>
          </p:cNvSpPr>
          <p:nvPr/>
        </p:nvSpPr>
        <p:spPr bwMode="auto">
          <a:xfrm>
            <a:off x="2133600" y="2438400"/>
            <a:ext cx="2943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Next, pick an angle</a:t>
            </a:r>
          </a:p>
        </p:txBody>
      </p:sp>
      <p:sp>
        <p:nvSpPr>
          <p:cNvPr id="38" name="Text Box 16"/>
          <p:cNvSpPr txBox="1">
            <a:spLocks noChangeArrowheads="1"/>
          </p:cNvSpPr>
          <p:nvPr/>
        </p:nvSpPr>
        <p:spPr bwMode="auto">
          <a:xfrm>
            <a:off x="3124200" y="2895600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(not the right angle)</a:t>
            </a:r>
          </a:p>
        </p:txBody>
      </p:sp>
      <p:sp>
        <p:nvSpPr>
          <p:cNvPr id="40" name="Rectangle 39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0" y="0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Trigonometry:  	Part 4	O, A, H	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1"/>
          <p:cNvGrpSpPr>
            <a:grpSpLocks/>
          </p:cNvGrpSpPr>
          <p:nvPr/>
        </p:nvGrpSpPr>
        <p:grpSpPr bwMode="auto">
          <a:xfrm rot="16200000">
            <a:off x="4495800" y="1828800"/>
            <a:ext cx="5029200" cy="3200400"/>
            <a:chOff x="960" y="1488"/>
            <a:chExt cx="3168" cy="2016"/>
          </a:xfrm>
        </p:grpSpPr>
        <p:sp>
          <p:nvSpPr>
            <p:cNvPr id="28" name="Line 4"/>
            <p:cNvSpPr>
              <a:spLocks noChangeShapeType="1"/>
            </p:cNvSpPr>
            <p:nvPr/>
          </p:nvSpPr>
          <p:spPr bwMode="auto">
            <a:xfrm>
              <a:off x="960" y="1488"/>
              <a:ext cx="0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5"/>
            <p:cNvSpPr>
              <a:spLocks noChangeShapeType="1"/>
            </p:cNvSpPr>
            <p:nvPr/>
          </p:nvSpPr>
          <p:spPr bwMode="auto">
            <a:xfrm>
              <a:off x="960" y="3504"/>
              <a:ext cx="3168" cy="0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6"/>
            <p:cNvSpPr>
              <a:spLocks noChangeShapeType="1"/>
            </p:cNvSpPr>
            <p:nvPr/>
          </p:nvSpPr>
          <p:spPr bwMode="auto">
            <a:xfrm>
              <a:off x="960" y="1488"/>
              <a:ext cx="3168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2" name="Group 14"/>
          <p:cNvGrpSpPr>
            <a:grpSpLocks/>
          </p:cNvGrpSpPr>
          <p:nvPr/>
        </p:nvGrpSpPr>
        <p:grpSpPr bwMode="auto">
          <a:xfrm rot="16200000">
            <a:off x="8115300" y="5448300"/>
            <a:ext cx="533400" cy="457200"/>
            <a:chOff x="5088" y="2784"/>
            <a:chExt cx="336" cy="288"/>
          </a:xfrm>
        </p:grpSpPr>
        <p:sp>
          <p:nvSpPr>
            <p:cNvPr id="32" name="Line 7"/>
            <p:cNvSpPr>
              <a:spLocks noChangeShapeType="1"/>
            </p:cNvSpPr>
            <p:nvPr/>
          </p:nvSpPr>
          <p:spPr bwMode="auto">
            <a:xfrm>
              <a:off x="5088" y="2784"/>
              <a:ext cx="33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8"/>
            <p:cNvSpPr>
              <a:spLocks noChangeShapeType="1"/>
            </p:cNvSpPr>
            <p:nvPr/>
          </p:nvSpPr>
          <p:spPr bwMode="auto">
            <a:xfrm>
              <a:off x="5424" y="2784"/>
              <a:ext cx="0" cy="28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4" name="Arc 10"/>
          <p:cNvSpPr>
            <a:spLocks/>
          </p:cNvSpPr>
          <p:nvPr/>
        </p:nvSpPr>
        <p:spPr bwMode="auto">
          <a:xfrm rot="6894709" flipH="1">
            <a:off x="6019800" y="5029200"/>
            <a:ext cx="5334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Text Box 11"/>
          <p:cNvSpPr txBox="1">
            <a:spLocks noChangeArrowheads="1"/>
          </p:cNvSpPr>
          <p:nvPr/>
        </p:nvSpPr>
        <p:spPr bwMode="auto">
          <a:xfrm>
            <a:off x="746125" y="1030288"/>
            <a:ext cx="3787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Label the sides O, A or H</a:t>
            </a:r>
          </a:p>
        </p:txBody>
      </p:sp>
      <p:sp>
        <p:nvSpPr>
          <p:cNvPr id="36" name="Text Box 16"/>
          <p:cNvSpPr txBox="1">
            <a:spLocks noChangeArrowheads="1"/>
          </p:cNvSpPr>
          <p:nvPr/>
        </p:nvSpPr>
        <p:spPr bwMode="auto">
          <a:xfrm>
            <a:off x="762000" y="1676400"/>
            <a:ext cx="1587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O</a:t>
            </a:r>
            <a:r>
              <a:rPr lang="en-US" sz="2400" b="1">
                <a:solidFill>
                  <a:schemeClr val="bg1"/>
                </a:solidFill>
              </a:rPr>
              <a:t> pposite</a:t>
            </a:r>
          </a:p>
        </p:txBody>
      </p:sp>
      <p:sp>
        <p:nvSpPr>
          <p:cNvPr id="37" name="Text Box 17"/>
          <p:cNvSpPr txBox="1">
            <a:spLocks noChangeArrowheads="1"/>
          </p:cNvSpPr>
          <p:nvPr/>
        </p:nvSpPr>
        <p:spPr bwMode="auto">
          <a:xfrm>
            <a:off x="762000" y="2209800"/>
            <a:ext cx="1555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A</a:t>
            </a:r>
            <a:r>
              <a:rPr lang="en-US" sz="2400" b="1">
                <a:solidFill>
                  <a:schemeClr val="bg1"/>
                </a:solidFill>
              </a:rPr>
              <a:t> djacent</a:t>
            </a:r>
          </a:p>
        </p:txBody>
      </p:sp>
      <p:sp>
        <p:nvSpPr>
          <p:cNvPr id="38" name="Text Box 18"/>
          <p:cNvSpPr txBox="1">
            <a:spLocks noChangeArrowheads="1"/>
          </p:cNvSpPr>
          <p:nvPr/>
        </p:nvSpPr>
        <p:spPr bwMode="auto">
          <a:xfrm>
            <a:off x="762000" y="2819400"/>
            <a:ext cx="2012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H</a:t>
            </a:r>
            <a:r>
              <a:rPr lang="en-US" sz="2400" b="1">
                <a:solidFill>
                  <a:schemeClr val="bg1"/>
                </a:solidFill>
              </a:rPr>
              <a:t> ypotenuse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0" y="190500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SOH </a:t>
            </a:r>
          </a:p>
          <a:p>
            <a:pPr algn="ctr"/>
            <a:r>
              <a:rPr lang="en-US" b="1" dirty="0" smtClean="0"/>
              <a:t>CAH</a:t>
            </a:r>
          </a:p>
          <a:p>
            <a:pPr algn="ctr"/>
            <a:r>
              <a:rPr lang="en-US" b="1" dirty="0" smtClean="0"/>
              <a:t> TOA</a:t>
            </a:r>
            <a:endParaRPr lang="en-US" b="1" dirty="0"/>
          </a:p>
        </p:txBody>
      </p:sp>
      <p:sp>
        <p:nvSpPr>
          <p:cNvPr id="40" name="Rectangle 39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0" y="0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Trigonometry:  	Part 4	O, A, H	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1"/>
          <p:cNvGrpSpPr>
            <a:grpSpLocks/>
          </p:cNvGrpSpPr>
          <p:nvPr/>
        </p:nvGrpSpPr>
        <p:grpSpPr bwMode="auto">
          <a:xfrm rot="16200000">
            <a:off x="4495800" y="1828800"/>
            <a:ext cx="5029200" cy="3200400"/>
            <a:chOff x="960" y="1488"/>
            <a:chExt cx="3168" cy="2016"/>
          </a:xfrm>
        </p:grpSpPr>
        <p:sp>
          <p:nvSpPr>
            <p:cNvPr id="28" name="Line 4"/>
            <p:cNvSpPr>
              <a:spLocks noChangeShapeType="1"/>
            </p:cNvSpPr>
            <p:nvPr/>
          </p:nvSpPr>
          <p:spPr bwMode="auto">
            <a:xfrm>
              <a:off x="960" y="1488"/>
              <a:ext cx="0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5"/>
            <p:cNvSpPr>
              <a:spLocks noChangeShapeType="1"/>
            </p:cNvSpPr>
            <p:nvPr/>
          </p:nvSpPr>
          <p:spPr bwMode="auto">
            <a:xfrm>
              <a:off x="960" y="3504"/>
              <a:ext cx="3168" cy="0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6"/>
            <p:cNvSpPr>
              <a:spLocks noChangeShapeType="1"/>
            </p:cNvSpPr>
            <p:nvPr/>
          </p:nvSpPr>
          <p:spPr bwMode="auto">
            <a:xfrm>
              <a:off x="960" y="1488"/>
              <a:ext cx="3168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2" name="Group 14"/>
          <p:cNvGrpSpPr>
            <a:grpSpLocks/>
          </p:cNvGrpSpPr>
          <p:nvPr/>
        </p:nvGrpSpPr>
        <p:grpSpPr bwMode="auto">
          <a:xfrm rot="16200000">
            <a:off x="8115300" y="5448300"/>
            <a:ext cx="533400" cy="457200"/>
            <a:chOff x="5088" y="2784"/>
            <a:chExt cx="336" cy="288"/>
          </a:xfrm>
        </p:grpSpPr>
        <p:sp>
          <p:nvSpPr>
            <p:cNvPr id="32" name="Line 7"/>
            <p:cNvSpPr>
              <a:spLocks noChangeShapeType="1"/>
            </p:cNvSpPr>
            <p:nvPr/>
          </p:nvSpPr>
          <p:spPr bwMode="auto">
            <a:xfrm>
              <a:off x="5088" y="2784"/>
              <a:ext cx="33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8"/>
            <p:cNvSpPr>
              <a:spLocks noChangeShapeType="1"/>
            </p:cNvSpPr>
            <p:nvPr/>
          </p:nvSpPr>
          <p:spPr bwMode="auto">
            <a:xfrm>
              <a:off x="5424" y="2784"/>
              <a:ext cx="0" cy="28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4" name="Arc 10"/>
          <p:cNvSpPr>
            <a:spLocks/>
          </p:cNvSpPr>
          <p:nvPr/>
        </p:nvSpPr>
        <p:spPr bwMode="auto">
          <a:xfrm rot="6894709" flipH="1">
            <a:off x="6019800" y="5029200"/>
            <a:ext cx="5334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Text Box 13"/>
          <p:cNvSpPr txBox="1">
            <a:spLocks noChangeArrowheads="1"/>
          </p:cNvSpPr>
          <p:nvPr/>
        </p:nvSpPr>
        <p:spPr bwMode="auto">
          <a:xfrm>
            <a:off x="457200" y="1371600"/>
            <a:ext cx="49037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O</a:t>
            </a:r>
            <a:r>
              <a:rPr lang="en-US" sz="2400" b="1" dirty="0">
                <a:solidFill>
                  <a:schemeClr val="bg1"/>
                </a:solidFill>
              </a:rPr>
              <a:t>pposite is always opposite the 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    chosen angle</a:t>
            </a:r>
          </a:p>
        </p:txBody>
      </p:sp>
      <p:sp>
        <p:nvSpPr>
          <p:cNvPr id="36" name="AutoShape 16"/>
          <p:cNvSpPr>
            <a:spLocks noChangeArrowheads="1"/>
          </p:cNvSpPr>
          <p:nvPr/>
        </p:nvSpPr>
        <p:spPr bwMode="auto">
          <a:xfrm rot="19295800">
            <a:off x="6179173" y="4449945"/>
            <a:ext cx="2438400" cy="381000"/>
          </a:xfrm>
          <a:prstGeom prst="rightArrow">
            <a:avLst>
              <a:gd name="adj1" fmla="val 55361"/>
              <a:gd name="adj2" fmla="val 171674"/>
            </a:avLst>
          </a:prstGeom>
          <a:solidFill>
            <a:srgbClr val="FF0000"/>
          </a:solidFill>
          <a:ln w="19050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Text Box 17"/>
          <p:cNvSpPr txBox="1">
            <a:spLocks noChangeArrowheads="1"/>
          </p:cNvSpPr>
          <p:nvPr/>
        </p:nvSpPr>
        <p:spPr bwMode="auto">
          <a:xfrm>
            <a:off x="8648700" y="3200400"/>
            <a:ext cx="495300" cy="57943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latin typeface="Tahoma" pitchFamily="34" charset="0"/>
              </a:rPr>
              <a:t>O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0" y="190500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SOH </a:t>
            </a:r>
          </a:p>
          <a:p>
            <a:pPr algn="ctr"/>
            <a:r>
              <a:rPr lang="en-US" b="1" dirty="0" smtClean="0"/>
              <a:t>CAH</a:t>
            </a:r>
          </a:p>
          <a:p>
            <a:pPr algn="ctr"/>
            <a:r>
              <a:rPr lang="en-US" b="1" dirty="0" smtClean="0"/>
              <a:t> TOA</a:t>
            </a:r>
            <a:endParaRPr lang="en-US" b="1" dirty="0"/>
          </a:p>
        </p:txBody>
      </p:sp>
      <p:sp>
        <p:nvSpPr>
          <p:cNvPr id="39" name="Rectangle 38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0" y="0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Trigonometry:  	Part 4	O, A, H	</a:t>
            </a:r>
          </a:p>
          <a:p>
            <a:endParaRPr lang="en-US" dirty="0"/>
          </a:p>
        </p:txBody>
      </p:sp>
      <p:sp>
        <p:nvSpPr>
          <p:cNvPr id="41" name="Text Box 13"/>
          <p:cNvSpPr txBox="1">
            <a:spLocks noChangeArrowheads="1"/>
          </p:cNvSpPr>
          <p:nvPr/>
        </p:nvSpPr>
        <p:spPr bwMode="auto">
          <a:xfrm>
            <a:off x="457200" y="2819400"/>
            <a:ext cx="63841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It is the one side the chosen angle never touches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1"/>
          <p:cNvGrpSpPr>
            <a:grpSpLocks/>
          </p:cNvGrpSpPr>
          <p:nvPr/>
        </p:nvGrpSpPr>
        <p:grpSpPr bwMode="auto">
          <a:xfrm rot="16200000">
            <a:off x="4495800" y="1828800"/>
            <a:ext cx="5029200" cy="3200400"/>
            <a:chOff x="960" y="1488"/>
            <a:chExt cx="3168" cy="2016"/>
          </a:xfrm>
        </p:grpSpPr>
        <p:sp>
          <p:nvSpPr>
            <p:cNvPr id="28" name="Line 4"/>
            <p:cNvSpPr>
              <a:spLocks noChangeShapeType="1"/>
            </p:cNvSpPr>
            <p:nvPr/>
          </p:nvSpPr>
          <p:spPr bwMode="auto">
            <a:xfrm>
              <a:off x="960" y="1488"/>
              <a:ext cx="0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5"/>
            <p:cNvSpPr>
              <a:spLocks noChangeShapeType="1"/>
            </p:cNvSpPr>
            <p:nvPr/>
          </p:nvSpPr>
          <p:spPr bwMode="auto">
            <a:xfrm>
              <a:off x="960" y="3504"/>
              <a:ext cx="3168" cy="0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6"/>
            <p:cNvSpPr>
              <a:spLocks noChangeShapeType="1"/>
            </p:cNvSpPr>
            <p:nvPr/>
          </p:nvSpPr>
          <p:spPr bwMode="auto">
            <a:xfrm>
              <a:off x="960" y="1488"/>
              <a:ext cx="3168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2" name="Group 14"/>
          <p:cNvGrpSpPr>
            <a:grpSpLocks/>
          </p:cNvGrpSpPr>
          <p:nvPr/>
        </p:nvGrpSpPr>
        <p:grpSpPr bwMode="auto">
          <a:xfrm rot="16200000">
            <a:off x="8115300" y="5448300"/>
            <a:ext cx="533400" cy="457200"/>
            <a:chOff x="5088" y="2784"/>
            <a:chExt cx="336" cy="288"/>
          </a:xfrm>
        </p:grpSpPr>
        <p:sp>
          <p:nvSpPr>
            <p:cNvPr id="32" name="Line 7"/>
            <p:cNvSpPr>
              <a:spLocks noChangeShapeType="1"/>
            </p:cNvSpPr>
            <p:nvPr/>
          </p:nvSpPr>
          <p:spPr bwMode="auto">
            <a:xfrm>
              <a:off x="5088" y="2784"/>
              <a:ext cx="33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8"/>
            <p:cNvSpPr>
              <a:spLocks noChangeShapeType="1"/>
            </p:cNvSpPr>
            <p:nvPr/>
          </p:nvSpPr>
          <p:spPr bwMode="auto">
            <a:xfrm>
              <a:off x="5424" y="2784"/>
              <a:ext cx="0" cy="28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4" name="Arc 10"/>
          <p:cNvSpPr>
            <a:spLocks/>
          </p:cNvSpPr>
          <p:nvPr/>
        </p:nvSpPr>
        <p:spPr bwMode="auto">
          <a:xfrm rot="6894709" flipH="1">
            <a:off x="6019800" y="5029200"/>
            <a:ext cx="5334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Text Box 11"/>
          <p:cNvSpPr txBox="1">
            <a:spLocks noChangeArrowheads="1"/>
          </p:cNvSpPr>
          <p:nvPr/>
        </p:nvSpPr>
        <p:spPr bwMode="auto">
          <a:xfrm>
            <a:off x="457200" y="1066800"/>
            <a:ext cx="53292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H</a:t>
            </a:r>
            <a:r>
              <a:rPr lang="en-US" sz="2400" b="1" dirty="0">
                <a:solidFill>
                  <a:schemeClr val="bg1"/>
                </a:solidFill>
              </a:rPr>
              <a:t>ypotenuse is always opposite the 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    right angle</a:t>
            </a:r>
          </a:p>
        </p:txBody>
      </p:sp>
      <p:sp>
        <p:nvSpPr>
          <p:cNvPr id="37" name="AutoShape 12"/>
          <p:cNvSpPr>
            <a:spLocks noChangeArrowheads="1"/>
          </p:cNvSpPr>
          <p:nvPr/>
        </p:nvSpPr>
        <p:spPr bwMode="auto">
          <a:xfrm rot="13895800">
            <a:off x="6632042" y="4514128"/>
            <a:ext cx="1981200" cy="381000"/>
          </a:xfrm>
          <a:prstGeom prst="rightArrow">
            <a:avLst>
              <a:gd name="adj1" fmla="val 55361"/>
              <a:gd name="adj2" fmla="val 139485"/>
            </a:avLst>
          </a:prstGeom>
          <a:solidFill>
            <a:srgbClr val="FF0000"/>
          </a:solidFill>
          <a:ln w="19050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Text Box 13"/>
          <p:cNvSpPr txBox="1">
            <a:spLocks noChangeArrowheads="1"/>
          </p:cNvSpPr>
          <p:nvPr/>
        </p:nvSpPr>
        <p:spPr bwMode="auto">
          <a:xfrm>
            <a:off x="8648700" y="3200400"/>
            <a:ext cx="495300" cy="57943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200" b="1">
                <a:solidFill>
                  <a:srgbClr val="FF0000"/>
                </a:solidFill>
                <a:latin typeface="Tahoma" pitchFamily="34" charset="0"/>
              </a:rPr>
              <a:t>O</a:t>
            </a:r>
          </a:p>
        </p:txBody>
      </p:sp>
      <p:sp>
        <p:nvSpPr>
          <p:cNvPr id="39" name="Text Box 14"/>
          <p:cNvSpPr txBox="1">
            <a:spLocks noChangeArrowheads="1"/>
          </p:cNvSpPr>
          <p:nvPr/>
        </p:nvSpPr>
        <p:spPr bwMode="auto">
          <a:xfrm>
            <a:off x="6134100" y="2971800"/>
            <a:ext cx="495300" cy="57943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200" b="1">
                <a:solidFill>
                  <a:srgbClr val="FF0000"/>
                </a:solidFill>
                <a:latin typeface="Tahoma" pitchFamily="34" charset="0"/>
              </a:rPr>
              <a:t>H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0" y="190500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SOH </a:t>
            </a:r>
          </a:p>
          <a:p>
            <a:pPr algn="ctr"/>
            <a:r>
              <a:rPr lang="en-US" b="1" dirty="0" smtClean="0"/>
              <a:t>CAH</a:t>
            </a:r>
          </a:p>
          <a:p>
            <a:pPr algn="ctr"/>
            <a:r>
              <a:rPr lang="en-US" b="1" dirty="0" smtClean="0"/>
              <a:t> TOA</a:t>
            </a:r>
            <a:endParaRPr lang="en-US" b="1" dirty="0"/>
          </a:p>
        </p:txBody>
      </p:sp>
      <p:sp>
        <p:nvSpPr>
          <p:cNvPr id="41" name="Rectangle 40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0" y="0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Trigonometry:  	Part 4	O, A, H	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1"/>
          <p:cNvGrpSpPr>
            <a:grpSpLocks/>
          </p:cNvGrpSpPr>
          <p:nvPr/>
        </p:nvGrpSpPr>
        <p:grpSpPr bwMode="auto">
          <a:xfrm rot="16200000">
            <a:off x="4495800" y="1828800"/>
            <a:ext cx="5029200" cy="3200400"/>
            <a:chOff x="960" y="1488"/>
            <a:chExt cx="3168" cy="2016"/>
          </a:xfrm>
        </p:grpSpPr>
        <p:sp>
          <p:nvSpPr>
            <p:cNvPr id="27" name="Line 4"/>
            <p:cNvSpPr>
              <a:spLocks noChangeShapeType="1"/>
            </p:cNvSpPr>
            <p:nvPr/>
          </p:nvSpPr>
          <p:spPr bwMode="auto">
            <a:xfrm>
              <a:off x="960" y="1488"/>
              <a:ext cx="0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Line 5"/>
            <p:cNvSpPr>
              <a:spLocks noChangeShapeType="1"/>
            </p:cNvSpPr>
            <p:nvPr/>
          </p:nvSpPr>
          <p:spPr bwMode="auto">
            <a:xfrm>
              <a:off x="960" y="3504"/>
              <a:ext cx="3168" cy="0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6"/>
            <p:cNvSpPr>
              <a:spLocks noChangeShapeType="1"/>
            </p:cNvSpPr>
            <p:nvPr/>
          </p:nvSpPr>
          <p:spPr bwMode="auto">
            <a:xfrm>
              <a:off x="960" y="1488"/>
              <a:ext cx="3168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2" name="Group 14"/>
          <p:cNvGrpSpPr>
            <a:grpSpLocks/>
          </p:cNvGrpSpPr>
          <p:nvPr/>
        </p:nvGrpSpPr>
        <p:grpSpPr bwMode="auto">
          <a:xfrm rot="16200000">
            <a:off x="8115300" y="5448300"/>
            <a:ext cx="533400" cy="457200"/>
            <a:chOff x="5088" y="2784"/>
            <a:chExt cx="336" cy="288"/>
          </a:xfrm>
        </p:grpSpPr>
        <p:sp>
          <p:nvSpPr>
            <p:cNvPr id="32" name="Line 7"/>
            <p:cNvSpPr>
              <a:spLocks noChangeShapeType="1"/>
            </p:cNvSpPr>
            <p:nvPr/>
          </p:nvSpPr>
          <p:spPr bwMode="auto">
            <a:xfrm>
              <a:off x="5088" y="2784"/>
              <a:ext cx="33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8"/>
            <p:cNvSpPr>
              <a:spLocks noChangeShapeType="1"/>
            </p:cNvSpPr>
            <p:nvPr/>
          </p:nvSpPr>
          <p:spPr bwMode="auto">
            <a:xfrm>
              <a:off x="5424" y="2784"/>
              <a:ext cx="0" cy="28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4" name="Arc 10"/>
          <p:cNvSpPr>
            <a:spLocks/>
          </p:cNvSpPr>
          <p:nvPr/>
        </p:nvSpPr>
        <p:spPr bwMode="auto">
          <a:xfrm rot="6894709" flipH="1">
            <a:off x="6019800" y="5029200"/>
            <a:ext cx="5334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Text Box 11"/>
          <p:cNvSpPr txBox="1">
            <a:spLocks noChangeArrowheads="1"/>
          </p:cNvSpPr>
          <p:nvPr/>
        </p:nvSpPr>
        <p:spPr bwMode="auto">
          <a:xfrm>
            <a:off x="381000" y="762000"/>
            <a:ext cx="40608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A</a:t>
            </a:r>
            <a:r>
              <a:rPr lang="en-US" sz="2400" b="1" dirty="0">
                <a:solidFill>
                  <a:schemeClr val="bg1"/>
                </a:solidFill>
              </a:rPr>
              <a:t>djacent is always next to 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        the chosen angle</a:t>
            </a:r>
          </a:p>
        </p:txBody>
      </p:sp>
      <p:sp>
        <p:nvSpPr>
          <p:cNvPr id="38" name="Text Box 13"/>
          <p:cNvSpPr txBox="1">
            <a:spLocks noChangeArrowheads="1"/>
          </p:cNvSpPr>
          <p:nvPr/>
        </p:nvSpPr>
        <p:spPr bwMode="auto">
          <a:xfrm>
            <a:off x="8640580" y="3200400"/>
            <a:ext cx="495300" cy="57943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latin typeface="Tahoma" pitchFamily="34" charset="0"/>
              </a:rPr>
              <a:t>O</a:t>
            </a:r>
          </a:p>
        </p:txBody>
      </p:sp>
      <p:sp>
        <p:nvSpPr>
          <p:cNvPr id="39" name="Text Box 14"/>
          <p:cNvSpPr txBox="1">
            <a:spLocks noChangeArrowheads="1"/>
          </p:cNvSpPr>
          <p:nvPr/>
        </p:nvSpPr>
        <p:spPr bwMode="auto">
          <a:xfrm>
            <a:off x="6125980" y="2971800"/>
            <a:ext cx="495300" cy="57943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latin typeface="Tahoma" pitchFamily="34" charset="0"/>
              </a:rPr>
              <a:t>H</a:t>
            </a:r>
          </a:p>
        </p:txBody>
      </p:sp>
      <p:sp>
        <p:nvSpPr>
          <p:cNvPr id="40" name="AutoShape 15"/>
          <p:cNvSpPr>
            <a:spLocks noChangeArrowheads="1"/>
          </p:cNvSpPr>
          <p:nvPr/>
        </p:nvSpPr>
        <p:spPr bwMode="auto">
          <a:xfrm rot="1556537">
            <a:off x="6019800" y="4983162"/>
            <a:ext cx="1447800" cy="914400"/>
          </a:xfrm>
          <a:custGeom>
            <a:avLst/>
            <a:gdLst>
              <a:gd name="G0" fmla="+- 0 0 0"/>
              <a:gd name="G1" fmla="+- -11796480 0 0"/>
              <a:gd name="G2" fmla="+- 0 0 -11796480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11796480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96480"/>
              <a:gd name="G36" fmla="sin G34 -11796480"/>
              <a:gd name="G37" fmla="+/ -11796480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0799 w 21600"/>
              <a:gd name="T5" fmla="*/ 0 h 21600"/>
              <a:gd name="T6" fmla="*/ 2700 w 21600"/>
              <a:gd name="T7" fmla="*/ 10800 h 21600"/>
              <a:gd name="T8" fmla="*/ 10799 w 21600"/>
              <a:gd name="T9" fmla="*/ 5400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Text Box 16"/>
          <p:cNvSpPr txBox="1">
            <a:spLocks noChangeArrowheads="1"/>
          </p:cNvSpPr>
          <p:nvPr/>
        </p:nvSpPr>
        <p:spPr bwMode="auto">
          <a:xfrm>
            <a:off x="6950075" y="5897562"/>
            <a:ext cx="461963" cy="57943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200" b="1">
                <a:solidFill>
                  <a:srgbClr val="FF0000"/>
                </a:solidFill>
                <a:latin typeface="Tahoma" pitchFamily="34" charset="0"/>
              </a:rPr>
              <a:t>A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0" y="190500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SOH </a:t>
            </a:r>
          </a:p>
          <a:p>
            <a:pPr algn="ctr"/>
            <a:r>
              <a:rPr lang="en-US" b="1" dirty="0" smtClean="0"/>
              <a:t>CAH</a:t>
            </a:r>
          </a:p>
          <a:p>
            <a:pPr algn="ctr"/>
            <a:r>
              <a:rPr lang="en-US" b="1" dirty="0" smtClean="0"/>
              <a:t> TOA</a:t>
            </a:r>
            <a:endParaRPr lang="en-US" b="1" dirty="0"/>
          </a:p>
        </p:txBody>
      </p:sp>
      <p:sp>
        <p:nvSpPr>
          <p:cNvPr id="43" name="Rectangle 42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0" y="0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Trigonometry:  	Part 4	O, A, H	</a:t>
            </a:r>
          </a:p>
          <a:p>
            <a:endParaRPr lang="en-US" dirty="0"/>
          </a:p>
        </p:txBody>
      </p:sp>
      <p:sp>
        <p:nvSpPr>
          <p:cNvPr id="45" name="Text Box 11"/>
          <p:cNvSpPr txBox="1">
            <a:spLocks noChangeArrowheads="1"/>
          </p:cNvSpPr>
          <p:nvPr/>
        </p:nvSpPr>
        <p:spPr bwMode="auto">
          <a:xfrm>
            <a:off x="1828800" y="2590800"/>
            <a:ext cx="3429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It is the side that connects the selected angle to the 90</a:t>
            </a:r>
            <a:r>
              <a:rPr lang="en-US" sz="2400" b="1" baseline="30000" dirty="0" smtClean="0">
                <a:solidFill>
                  <a:schemeClr val="bg1"/>
                </a:solidFill>
              </a:rPr>
              <a:t>0</a:t>
            </a:r>
            <a:r>
              <a:rPr lang="en-US" sz="2400" b="1" dirty="0" smtClean="0">
                <a:solidFill>
                  <a:schemeClr val="bg1"/>
                </a:solidFill>
              </a:rPr>
              <a:t> angle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1"/>
          <p:cNvGrpSpPr>
            <a:grpSpLocks/>
          </p:cNvGrpSpPr>
          <p:nvPr/>
        </p:nvGrpSpPr>
        <p:grpSpPr bwMode="auto">
          <a:xfrm rot="16200000">
            <a:off x="4495800" y="1828800"/>
            <a:ext cx="5029200" cy="3200400"/>
            <a:chOff x="960" y="1488"/>
            <a:chExt cx="3168" cy="2016"/>
          </a:xfrm>
        </p:grpSpPr>
        <p:sp>
          <p:nvSpPr>
            <p:cNvPr id="28" name="Line 4"/>
            <p:cNvSpPr>
              <a:spLocks noChangeShapeType="1"/>
            </p:cNvSpPr>
            <p:nvPr/>
          </p:nvSpPr>
          <p:spPr bwMode="auto">
            <a:xfrm>
              <a:off x="960" y="1488"/>
              <a:ext cx="0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5"/>
            <p:cNvSpPr>
              <a:spLocks noChangeShapeType="1"/>
            </p:cNvSpPr>
            <p:nvPr/>
          </p:nvSpPr>
          <p:spPr bwMode="auto">
            <a:xfrm>
              <a:off x="960" y="3504"/>
              <a:ext cx="3168" cy="0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6"/>
            <p:cNvSpPr>
              <a:spLocks noChangeShapeType="1"/>
            </p:cNvSpPr>
            <p:nvPr/>
          </p:nvSpPr>
          <p:spPr bwMode="auto">
            <a:xfrm>
              <a:off x="960" y="1488"/>
              <a:ext cx="3168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2" name="Group 14"/>
          <p:cNvGrpSpPr>
            <a:grpSpLocks/>
          </p:cNvGrpSpPr>
          <p:nvPr/>
        </p:nvGrpSpPr>
        <p:grpSpPr bwMode="auto">
          <a:xfrm rot="16200000">
            <a:off x="8115300" y="5448300"/>
            <a:ext cx="533400" cy="457200"/>
            <a:chOff x="5088" y="2784"/>
            <a:chExt cx="336" cy="288"/>
          </a:xfrm>
        </p:grpSpPr>
        <p:sp>
          <p:nvSpPr>
            <p:cNvPr id="32" name="Line 7"/>
            <p:cNvSpPr>
              <a:spLocks noChangeShapeType="1"/>
            </p:cNvSpPr>
            <p:nvPr/>
          </p:nvSpPr>
          <p:spPr bwMode="auto">
            <a:xfrm>
              <a:off x="5088" y="2784"/>
              <a:ext cx="33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8"/>
            <p:cNvSpPr>
              <a:spLocks noChangeShapeType="1"/>
            </p:cNvSpPr>
            <p:nvPr/>
          </p:nvSpPr>
          <p:spPr bwMode="auto">
            <a:xfrm>
              <a:off x="5424" y="2784"/>
              <a:ext cx="0" cy="28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4" name="Arc 10"/>
          <p:cNvSpPr>
            <a:spLocks/>
          </p:cNvSpPr>
          <p:nvPr/>
        </p:nvSpPr>
        <p:spPr bwMode="auto">
          <a:xfrm rot="6894709" flipH="1">
            <a:off x="6019800" y="5029200"/>
            <a:ext cx="5334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Text Box 11"/>
          <p:cNvSpPr txBox="1">
            <a:spLocks noChangeArrowheads="1"/>
          </p:cNvSpPr>
          <p:nvPr/>
        </p:nvSpPr>
        <p:spPr bwMode="auto">
          <a:xfrm>
            <a:off x="1790700" y="1447800"/>
            <a:ext cx="5191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What if we picked the other angle?</a:t>
            </a:r>
          </a:p>
        </p:txBody>
      </p:sp>
      <p:sp>
        <p:nvSpPr>
          <p:cNvPr id="37" name="Text Box 12"/>
          <p:cNvSpPr txBox="1">
            <a:spLocks noChangeArrowheads="1"/>
          </p:cNvSpPr>
          <p:nvPr/>
        </p:nvSpPr>
        <p:spPr bwMode="auto">
          <a:xfrm>
            <a:off x="8648700" y="3200400"/>
            <a:ext cx="495300" cy="57943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200" b="1">
                <a:solidFill>
                  <a:srgbClr val="FF0000"/>
                </a:solidFill>
                <a:latin typeface="Tahoma" pitchFamily="34" charset="0"/>
              </a:rPr>
              <a:t>O</a:t>
            </a:r>
          </a:p>
        </p:txBody>
      </p:sp>
      <p:sp>
        <p:nvSpPr>
          <p:cNvPr id="38" name="Text Box 13"/>
          <p:cNvSpPr txBox="1">
            <a:spLocks noChangeArrowheads="1"/>
          </p:cNvSpPr>
          <p:nvPr/>
        </p:nvSpPr>
        <p:spPr bwMode="auto">
          <a:xfrm>
            <a:off x="6210300" y="2971800"/>
            <a:ext cx="495300" cy="57943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latin typeface="Tahoma" pitchFamily="34" charset="0"/>
              </a:rPr>
              <a:t>H</a:t>
            </a:r>
          </a:p>
        </p:txBody>
      </p:sp>
      <p:sp>
        <p:nvSpPr>
          <p:cNvPr id="39" name="Text Box 15"/>
          <p:cNvSpPr txBox="1">
            <a:spLocks noChangeArrowheads="1"/>
          </p:cNvSpPr>
          <p:nvPr/>
        </p:nvSpPr>
        <p:spPr bwMode="auto">
          <a:xfrm>
            <a:off x="6911975" y="5867400"/>
            <a:ext cx="461963" cy="57943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200" b="1">
                <a:solidFill>
                  <a:srgbClr val="FF0000"/>
                </a:solidFill>
                <a:latin typeface="Tahoma" pitchFamily="34" charset="0"/>
              </a:rPr>
              <a:t>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0" y="190500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SOH </a:t>
            </a:r>
          </a:p>
          <a:p>
            <a:pPr algn="ctr"/>
            <a:r>
              <a:rPr lang="en-US" b="1" dirty="0" smtClean="0"/>
              <a:t>CAH</a:t>
            </a:r>
          </a:p>
          <a:p>
            <a:pPr algn="ctr"/>
            <a:r>
              <a:rPr lang="en-US" b="1" dirty="0" smtClean="0"/>
              <a:t> TOA</a:t>
            </a:r>
            <a:endParaRPr lang="en-US" b="1" dirty="0"/>
          </a:p>
        </p:txBody>
      </p:sp>
      <p:sp>
        <p:nvSpPr>
          <p:cNvPr id="41" name="Rectangle 40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0" y="0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Trigonometry:  	Part 4	O, A, H	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F3F3F"/>
      </a:hlink>
      <a:folHlink>
        <a:srgbClr val="3F3F3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2296</TotalTime>
  <Words>379</Words>
  <Application>Microsoft Office PowerPoint</Application>
  <PresentationFormat>On-screen Show (4:3)</PresentationFormat>
  <Paragraphs>115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Check to see if you got it:  Identify each highlighted side as O, A or H</vt:lpstr>
      <vt:lpstr>Check to see if you got it:  Identify each highlighted side as O, A or 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 b</dc:creator>
  <cp:lastModifiedBy>USER</cp:lastModifiedBy>
  <cp:revision>104</cp:revision>
  <dcterms:created xsi:type="dcterms:W3CDTF">2015-01-02T18:22:17Z</dcterms:created>
  <dcterms:modified xsi:type="dcterms:W3CDTF">2016-01-22T12:55:41Z</dcterms:modified>
</cp:coreProperties>
</file>