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82" r:id="rId2"/>
    <p:sldId id="383" r:id="rId3"/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00FF"/>
    <a:srgbClr val="FFFF99"/>
    <a:srgbClr val="00FF00"/>
    <a:srgbClr val="99FF99"/>
    <a:srgbClr val="FF99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50" autoAdjust="0"/>
    <p:restoredTop sz="94660"/>
  </p:normalViewPr>
  <p:slideViewPr>
    <p:cSldViewPr>
      <p:cViewPr varScale="1">
        <p:scale>
          <a:sx n="69" d="100"/>
          <a:sy n="69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2562D-7BEA-4727-83B1-B15FE76057F2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778B2-6E7C-4047-BA7E-060D86BFC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98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778B2-6E7C-4047-BA7E-060D86BFC8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49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01C9-B1C7-4508-B138-4AED821A55A8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11" Type="http://schemas.openxmlformats.org/officeDocument/2006/relationships/slide" Target="slide1.xml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wmf"/><Relationship Id="rId11" Type="http://schemas.openxmlformats.org/officeDocument/2006/relationships/slide" Target="slide1.xml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7.wmf"/><Relationship Id="rId11" Type="http://schemas.openxmlformats.org/officeDocument/2006/relationships/slide" Target="slide1.xml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2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slide" Target="slide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4.wmf"/><Relationship Id="rId5" Type="http://schemas.openxmlformats.org/officeDocument/2006/relationships/image" Target="../media/image1.png"/><Relationship Id="rId10" Type="http://schemas.openxmlformats.org/officeDocument/2006/relationships/oleObject" Target="../embeddings/oleObject6.bin"/><Relationship Id="rId4" Type="http://schemas.openxmlformats.org/officeDocument/2006/relationships/slide" Target="slide1.xml"/><Relationship Id="rId9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slide" Target="slide1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066800"/>
            <a:ext cx="6553200" cy="559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6200" y="4572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sides, we can work backwards to find the angles.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81000"/>
            <a:ext cx="7451725" cy="1143000"/>
          </a:xfrm>
        </p:spPr>
        <p:txBody>
          <a:bodyPr/>
          <a:lstStyle/>
          <a:p>
            <a:r>
              <a:rPr lang="en-US" sz="5400" b="0" dirty="0">
                <a:solidFill>
                  <a:schemeClr val="bg1"/>
                </a:solidFill>
              </a:rPr>
              <a:t>Finding the Angle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2362200" y="2819400"/>
            <a:ext cx="404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1371600" y="4191000"/>
            <a:ext cx="404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4</a:t>
            </a: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762000" y="1981200"/>
            <a:ext cx="1524000" cy="2057400"/>
            <a:chOff x="1056" y="864"/>
            <a:chExt cx="960" cy="960"/>
          </a:xfrm>
        </p:grpSpPr>
        <p:grpSp>
          <p:nvGrpSpPr>
            <p:cNvPr id="22" name="Group 7"/>
            <p:cNvGrpSpPr>
              <a:grpSpLocks/>
            </p:cNvGrpSpPr>
            <p:nvPr/>
          </p:nvGrpSpPr>
          <p:grpSpPr bwMode="auto">
            <a:xfrm>
              <a:off x="1056" y="864"/>
              <a:ext cx="960" cy="960"/>
              <a:chOff x="1584" y="1296"/>
              <a:chExt cx="672" cy="960"/>
            </a:xfrm>
          </p:grpSpPr>
          <p:sp>
            <p:nvSpPr>
              <p:cNvPr id="33" name="Line 8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9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10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Arc 11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" name="Line 12"/>
            <p:cNvSpPr>
              <a:spLocks noChangeShapeType="1"/>
            </p:cNvSpPr>
            <p:nvPr/>
          </p:nvSpPr>
          <p:spPr bwMode="auto">
            <a:xfrm flipV="1">
              <a:off x="1920" y="1728"/>
              <a:ext cx="0" cy="96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13"/>
            <p:cNvSpPr>
              <a:spLocks noChangeShapeType="1"/>
            </p:cNvSpPr>
            <p:nvPr/>
          </p:nvSpPr>
          <p:spPr bwMode="auto">
            <a:xfrm>
              <a:off x="1920" y="1728"/>
              <a:ext cx="96" cy="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1295400" y="3505200"/>
            <a:ext cx="3706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</a:p>
        </p:txBody>
      </p:sp>
      <p:graphicFrame>
        <p:nvGraphicFramePr>
          <p:cNvPr id="38" name="Object 1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4206936"/>
              </p:ext>
            </p:extLst>
          </p:nvPr>
        </p:nvGraphicFramePr>
        <p:xfrm>
          <a:off x="4419600" y="3709988"/>
          <a:ext cx="1492250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6" name="Equation" r:id="rId3" imgW="711000" imgH="419040" progId="">
                  <p:embed/>
                </p:oleObj>
              </mc:Choice>
              <mc:Fallback>
                <p:oleObj name="Equation" r:id="rId3" imgW="71100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709988"/>
                        <a:ext cx="1492250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4267200" y="1905000"/>
            <a:ext cx="328327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7 is the Opposite</a:t>
            </a:r>
          </a:p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4 is the Adjacent</a:t>
            </a:r>
          </a:p>
        </p:txBody>
      </p:sp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4267200" y="2971800"/>
            <a:ext cx="28616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O&amp;A is tangent</a:t>
            </a:r>
          </a:p>
        </p:txBody>
      </p:sp>
      <p:graphicFrame>
        <p:nvGraphicFramePr>
          <p:cNvPr id="4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423523"/>
              </p:ext>
            </p:extLst>
          </p:nvPr>
        </p:nvGraphicFramePr>
        <p:xfrm>
          <a:off x="4244975" y="4800600"/>
          <a:ext cx="21907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7" name="Equation" r:id="rId5" imgW="876240" imgH="177480" progId="">
                  <p:embed/>
                </p:oleObj>
              </mc:Choice>
              <mc:Fallback>
                <p:oleObj name="Equation" r:id="rId5" imgW="876240" imgH="177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4975" y="4800600"/>
                        <a:ext cx="219075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416296"/>
              </p:ext>
            </p:extLst>
          </p:nvPr>
        </p:nvGraphicFramePr>
        <p:xfrm>
          <a:off x="4435475" y="5394325"/>
          <a:ext cx="19685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8" name="Equation" r:id="rId7" imgW="787320" imgH="241200" progId="">
                  <p:embed/>
                </p:oleObj>
              </mc:Choice>
              <mc:Fallback>
                <p:oleObj name="Equation" r:id="rId7" imgW="787320" imgH="2412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5475" y="5394325"/>
                        <a:ext cx="19685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7190737"/>
              </p:ext>
            </p:extLst>
          </p:nvPr>
        </p:nvGraphicFramePr>
        <p:xfrm>
          <a:off x="4737100" y="6159500"/>
          <a:ext cx="13652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9" name="Equation" r:id="rId9" imgW="545760" imgH="177480" progId="">
                  <p:embed/>
                </p:oleObj>
              </mc:Choice>
              <mc:Fallback>
                <p:oleObj name="Equation" r:id="rId9" imgW="54576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7100" y="6159500"/>
                        <a:ext cx="1365250" cy="444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4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0" y="0"/>
            <a:ext cx="494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13	Inverse Trigonometry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1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2667000" y="2438400"/>
            <a:ext cx="623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2286000" y="4572000"/>
            <a:ext cx="623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11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 flipH="1">
            <a:off x="1600200" y="1371600"/>
            <a:ext cx="2133600" cy="3048000"/>
            <a:chOff x="1056" y="864"/>
            <a:chExt cx="960" cy="960"/>
          </a:xfrm>
        </p:grpSpPr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1056" y="864"/>
              <a:ext cx="960" cy="960"/>
              <a:chOff x="1584" y="1296"/>
              <a:chExt cx="672" cy="960"/>
            </a:xfrm>
          </p:grpSpPr>
          <p:sp>
            <p:nvSpPr>
              <p:cNvPr id="32" name="Line 7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8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9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Arc 10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" name="Line 11"/>
            <p:cNvSpPr>
              <a:spLocks noChangeShapeType="1"/>
            </p:cNvSpPr>
            <p:nvPr/>
          </p:nvSpPr>
          <p:spPr bwMode="auto">
            <a:xfrm flipV="1">
              <a:off x="1920" y="1728"/>
              <a:ext cx="0" cy="96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12"/>
            <p:cNvSpPr>
              <a:spLocks noChangeShapeType="1"/>
            </p:cNvSpPr>
            <p:nvPr/>
          </p:nvSpPr>
          <p:spPr bwMode="auto">
            <a:xfrm>
              <a:off x="1920" y="1728"/>
              <a:ext cx="96" cy="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2438400" y="3810000"/>
            <a:ext cx="3706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</a:p>
        </p:txBody>
      </p:sp>
      <p:graphicFrame>
        <p:nvGraphicFramePr>
          <p:cNvPr id="37" name="Object 1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9920330"/>
              </p:ext>
            </p:extLst>
          </p:nvPr>
        </p:nvGraphicFramePr>
        <p:xfrm>
          <a:off x="5257800" y="3600450"/>
          <a:ext cx="1492250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10" name="Equation" r:id="rId3" imgW="787320" imgH="419040" progId="">
                  <p:embed/>
                </p:oleObj>
              </mc:Choice>
              <mc:Fallback>
                <p:oleObj name="Equation" r:id="rId3" imgW="78732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3600450"/>
                        <a:ext cx="1492250" cy="79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5105400" y="1752600"/>
            <a:ext cx="39180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22 is the Hypotenuse</a:t>
            </a:r>
          </a:p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11 is the Adjacent</a:t>
            </a:r>
          </a:p>
        </p:txBody>
      </p:sp>
      <p:sp>
        <p:nvSpPr>
          <p:cNvPr id="39" name="Text Box 17"/>
          <p:cNvSpPr txBox="1">
            <a:spLocks noChangeArrowheads="1"/>
          </p:cNvSpPr>
          <p:nvPr/>
        </p:nvSpPr>
        <p:spPr bwMode="auto">
          <a:xfrm>
            <a:off x="5105400" y="2819400"/>
            <a:ext cx="20938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A&amp;H is cos</a:t>
            </a:r>
          </a:p>
        </p:txBody>
      </p:sp>
      <p:graphicFrame>
        <p:nvGraphicFramePr>
          <p:cNvPr id="4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257635"/>
              </p:ext>
            </p:extLst>
          </p:nvPr>
        </p:nvGraphicFramePr>
        <p:xfrm>
          <a:off x="5162550" y="4648200"/>
          <a:ext cx="2032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11" name="Equation" r:id="rId5" imgW="812520" imgH="177480" progId="">
                  <p:embed/>
                </p:oleObj>
              </mc:Choice>
              <mc:Fallback>
                <p:oleObj name="Equation" r:id="rId5" imgW="812520" imgH="177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2550" y="4648200"/>
                        <a:ext cx="20320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4192063"/>
              </p:ext>
            </p:extLst>
          </p:nvPr>
        </p:nvGraphicFramePr>
        <p:xfrm>
          <a:off x="5353050" y="5241925"/>
          <a:ext cx="180975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12" name="Equation" r:id="rId7" imgW="723600" imgH="241200" progId="">
                  <p:embed/>
                </p:oleObj>
              </mc:Choice>
              <mc:Fallback>
                <p:oleObj name="Equation" r:id="rId7" imgW="723600" imgH="2412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3050" y="5241925"/>
                        <a:ext cx="180975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0603807"/>
              </p:ext>
            </p:extLst>
          </p:nvPr>
        </p:nvGraphicFramePr>
        <p:xfrm>
          <a:off x="5972175" y="6007100"/>
          <a:ext cx="571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13" name="Equation" r:id="rId9" imgW="228600" imgH="177480" progId="">
                  <p:embed/>
                </p:oleObj>
              </mc:Choice>
              <mc:Fallback>
                <p:oleObj name="Equation" r:id="rId9" imgW="22860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2175" y="6007100"/>
                        <a:ext cx="571500" cy="444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 Box 22"/>
          <p:cNvSpPr txBox="1">
            <a:spLocks noChangeArrowheads="1"/>
          </p:cNvSpPr>
          <p:nvPr/>
        </p:nvSpPr>
        <p:spPr bwMode="auto">
          <a:xfrm>
            <a:off x="5105400" y="914400"/>
            <a:ext cx="14734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Find X:</a:t>
            </a:r>
          </a:p>
        </p:txBody>
      </p:sp>
      <p:sp>
        <p:nvSpPr>
          <p:cNvPr id="44" name="Rectangle 4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0" y="0"/>
            <a:ext cx="494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13	Inverse Trigonometry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1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3124200" y="3048000"/>
            <a:ext cx="623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1600200" y="3505200"/>
            <a:ext cx="623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51</a:t>
            </a: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 flipV="1">
            <a:off x="1143000" y="2057400"/>
            <a:ext cx="1981200" cy="2743200"/>
            <a:chOff x="1056" y="864"/>
            <a:chExt cx="960" cy="960"/>
          </a:xfrm>
        </p:grpSpPr>
        <p:grpSp>
          <p:nvGrpSpPr>
            <p:cNvPr id="22" name="Group 5"/>
            <p:cNvGrpSpPr>
              <a:grpSpLocks/>
            </p:cNvGrpSpPr>
            <p:nvPr/>
          </p:nvGrpSpPr>
          <p:grpSpPr bwMode="auto">
            <a:xfrm>
              <a:off x="1056" y="864"/>
              <a:ext cx="960" cy="960"/>
              <a:chOff x="1584" y="1296"/>
              <a:chExt cx="672" cy="960"/>
            </a:xfrm>
          </p:grpSpPr>
          <p:sp>
            <p:nvSpPr>
              <p:cNvPr id="32" name="Line 6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7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8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Arc 9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" name="Line 10"/>
            <p:cNvSpPr>
              <a:spLocks noChangeShapeType="1"/>
            </p:cNvSpPr>
            <p:nvPr/>
          </p:nvSpPr>
          <p:spPr bwMode="auto">
            <a:xfrm flipV="1">
              <a:off x="1920" y="1728"/>
              <a:ext cx="0" cy="96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11"/>
            <p:cNvSpPr>
              <a:spLocks noChangeShapeType="1"/>
            </p:cNvSpPr>
            <p:nvPr/>
          </p:nvSpPr>
          <p:spPr bwMode="auto">
            <a:xfrm>
              <a:off x="1920" y="1728"/>
              <a:ext cx="96" cy="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1905000" y="2362200"/>
            <a:ext cx="3706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</a:p>
        </p:txBody>
      </p:sp>
      <p:graphicFrame>
        <p:nvGraphicFramePr>
          <p:cNvPr id="37" name="Object 1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2810533"/>
              </p:ext>
            </p:extLst>
          </p:nvPr>
        </p:nvGraphicFramePr>
        <p:xfrm>
          <a:off x="5513388" y="3317875"/>
          <a:ext cx="1436687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34" name="Equation" r:id="rId3" imgW="761760" imgH="419040" progId="">
                  <p:embed/>
                </p:oleObj>
              </mc:Choice>
              <mc:Fallback>
                <p:oleObj name="Equation" r:id="rId3" imgW="76176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3388" y="3317875"/>
                        <a:ext cx="1436687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5334000" y="1600200"/>
            <a:ext cx="39180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32 is the Opposite</a:t>
            </a:r>
          </a:p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51 is the Hypotenuse</a:t>
            </a: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5410200" y="2667000"/>
            <a:ext cx="20329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O&amp;H is sin</a:t>
            </a:r>
          </a:p>
        </p:txBody>
      </p:sp>
      <p:graphicFrame>
        <p:nvGraphicFramePr>
          <p:cNvPr id="40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8675588"/>
              </p:ext>
            </p:extLst>
          </p:nvPr>
        </p:nvGraphicFramePr>
        <p:xfrm>
          <a:off x="4933950" y="4251325"/>
          <a:ext cx="266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35" name="Equation" r:id="rId5" imgW="1066680" imgH="190440" progId="">
                  <p:embed/>
                </p:oleObj>
              </mc:Choice>
              <mc:Fallback>
                <p:oleObj name="Equation" r:id="rId5" imgW="1066680" imgH="1904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950" y="4251325"/>
                        <a:ext cx="26670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590855"/>
              </p:ext>
            </p:extLst>
          </p:nvPr>
        </p:nvGraphicFramePr>
        <p:xfrm>
          <a:off x="5089525" y="4860925"/>
          <a:ext cx="2413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36" name="Equation" r:id="rId7" imgW="965160" imgH="241200" progId="">
                  <p:embed/>
                </p:oleObj>
              </mc:Choice>
              <mc:Fallback>
                <p:oleObj name="Equation" r:id="rId7" imgW="965160" imgH="2412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9525" y="4860925"/>
                        <a:ext cx="24130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045867"/>
              </p:ext>
            </p:extLst>
          </p:nvPr>
        </p:nvGraphicFramePr>
        <p:xfrm>
          <a:off x="5829300" y="5791200"/>
          <a:ext cx="889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37" name="Equation" r:id="rId9" imgW="355320" imgH="177480" progId="">
                  <p:embed/>
                </p:oleObj>
              </mc:Choice>
              <mc:Fallback>
                <p:oleObj name="Equation" r:id="rId9" imgW="35532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9300" y="5791200"/>
                        <a:ext cx="889000" cy="444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5410200" y="838200"/>
            <a:ext cx="14734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Find X:</a:t>
            </a:r>
          </a:p>
        </p:txBody>
      </p:sp>
      <p:sp>
        <p:nvSpPr>
          <p:cNvPr id="45" name="Rectangle 44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0" y="0"/>
            <a:ext cx="494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13	Inverse Trigonometry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1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94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13	Inverse Trigonometry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0800" y="3048000"/>
            <a:ext cx="320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Do 13-1 to 13-9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066800"/>
            <a:ext cx="6553200" cy="559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6200" y="4572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sides, we can work backwards to find the angles.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5800" y="2057400"/>
            <a:ext cx="43434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To find a:  </a:t>
            </a:r>
          </a:p>
          <a:p>
            <a:r>
              <a:rPr lang="en-US" sz="1600" dirty="0" smtClean="0">
                <a:latin typeface="Comic Sans MS" pitchFamily="66" charset="0"/>
              </a:rPr>
              <a:t>Pick 2 of the sides, and find the trig values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8" name="Arc 7"/>
          <p:cNvSpPr/>
          <p:nvPr/>
        </p:nvSpPr>
        <p:spPr>
          <a:xfrm>
            <a:off x="4724400" y="5105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0" y="38862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34290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066800"/>
            <a:ext cx="6553200" cy="559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6200" y="4572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sides, we can work backwards to find the angles.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29200" y="2743200"/>
            <a:ext cx="20574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O &amp; H gives us sine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8" name="Arc 7"/>
          <p:cNvSpPr/>
          <p:nvPr/>
        </p:nvSpPr>
        <p:spPr>
          <a:xfrm>
            <a:off x="4724400" y="5105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0" y="38862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34290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066800"/>
            <a:ext cx="6553200" cy="559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6200" y="4572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sides, we can work backwards to find the angles.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29200" y="2743200"/>
            <a:ext cx="20574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O &amp; H gives us sine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8" name="Arc 7"/>
          <p:cNvSpPr/>
          <p:nvPr/>
        </p:nvSpPr>
        <p:spPr>
          <a:xfrm>
            <a:off x="4724400" y="5105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0" y="38862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34290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</a:p>
        </p:txBody>
      </p:sp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5334000" y="3276600"/>
          <a:ext cx="17843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73" name="Equation" r:id="rId5" imgW="838080" imgH="393480" progId="Equation.3">
                  <p:embed/>
                </p:oleObj>
              </mc:Choice>
              <mc:Fallback>
                <p:oleObj name="Equation" r:id="rId5" imgW="8380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276600"/>
                        <a:ext cx="178435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066800"/>
            <a:ext cx="6553200" cy="559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6200" y="4572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sides, we can work backwards to find the angles.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29200" y="2743200"/>
            <a:ext cx="20574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O &amp; H gives us sine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8" name="Arc 7"/>
          <p:cNvSpPr/>
          <p:nvPr/>
        </p:nvSpPr>
        <p:spPr>
          <a:xfrm>
            <a:off x="4724400" y="5105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0" y="38862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34290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</a:p>
        </p:txBody>
      </p:sp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5334000" y="3276600"/>
          <a:ext cx="17843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28" name="Equation" r:id="rId5" imgW="838080" imgH="393480" progId="Equation.3">
                  <p:embed/>
                </p:oleObj>
              </mc:Choice>
              <mc:Fallback>
                <p:oleObj name="Equation" r:id="rId5" imgW="8380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276600"/>
                        <a:ext cx="178435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67" name="Object 3"/>
          <p:cNvGraphicFramePr>
            <a:graphicFrameLocks noChangeAspect="1"/>
          </p:cNvGraphicFramePr>
          <p:nvPr/>
        </p:nvGraphicFramePr>
        <p:xfrm>
          <a:off x="5943600" y="4191000"/>
          <a:ext cx="919163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29" name="Equation" r:id="rId7" imgW="431640" imgH="177480" progId="Equation.3">
                  <p:embed/>
                </p:oleObj>
              </mc:Choice>
              <mc:Fallback>
                <p:oleObj name="Equation" r:id="rId7" imgW="43164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4191000"/>
                        <a:ext cx="919163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4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1066800"/>
            <a:ext cx="6553200" cy="559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6200" y="4572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sides, we can work backwards to find the angles.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04800" y="5943600"/>
            <a:ext cx="2743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Look back at the ratios on page 6.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8" name="Arc 7"/>
          <p:cNvSpPr/>
          <p:nvPr/>
        </p:nvSpPr>
        <p:spPr>
          <a:xfrm>
            <a:off x="4724400" y="5105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0" y="38862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34290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</a:p>
        </p:txBody>
      </p:sp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5334000" y="3276600"/>
          <a:ext cx="17843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55" name="Equation" r:id="rId6" imgW="838080" imgH="393480" progId="Equation.3">
                  <p:embed/>
                </p:oleObj>
              </mc:Choice>
              <mc:Fallback>
                <p:oleObj name="Equation" r:id="rId6" imgW="8380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276600"/>
                        <a:ext cx="178435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67" name="Object 3"/>
          <p:cNvGraphicFramePr>
            <a:graphicFrameLocks noChangeAspect="1"/>
          </p:cNvGraphicFramePr>
          <p:nvPr/>
        </p:nvGraphicFramePr>
        <p:xfrm>
          <a:off x="5943600" y="4191000"/>
          <a:ext cx="919163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56" name="Equation" r:id="rId8" imgW="431640" imgH="177480" progId="Equation.3">
                  <p:embed/>
                </p:oleObj>
              </mc:Choice>
              <mc:Fallback>
                <p:oleObj name="Equation" r:id="rId8" imgW="43164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4191000"/>
                        <a:ext cx="919163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800600" y="5739825"/>
            <a:ext cx="3962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omic Sans MS" pitchFamily="66" charset="0"/>
            </a:endParaRPr>
          </a:p>
          <a:p>
            <a:pPr algn="ctr"/>
            <a:r>
              <a:rPr lang="en-US" sz="1600" dirty="0" smtClean="0">
                <a:latin typeface="Comic Sans MS" pitchFamily="66" charset="0"/>
              </a:rPr>
              <a:t>What angle had a sine         of  0.87?</a:t>
            </a:r>
          </a:p>
          <a:p>
            <a:pPr algn="ctr"/>
            <a:endParaRPr lang="en-US" sz="1600" u="sng" dirty="0">
              <a:latin typeface="Comic Sans MS" pitchFamily="66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567206"/>
              </p:ext>
            </p:extLst>
          </p:nvPr>
        </p:nvGraphicFramePr>
        <p:xfrm>
          <a:off x="7162800" y="5925991"/>
          <a:ext cx="472621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57" name="Equation" r:id="rId10" imgW="355320" imgH="431640" progId="Equation.DSMT4">
                  <p:embed/>
                </p:oleObj>
              </mc:Choice>
              <mc:Fallback>
                <p:oleObj name="Equation" r:id="rId10" imgW="355320" imgH="4316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5925991"/>
                        <a:ext cx="472621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90800" y="2971800"/>
            <a:ext cx="441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Finish 12-1 and 12-2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94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13	Inverse Trigonometry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572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In math, </a:t>
            </a:r>
            <a:r>
              <a:rPr lang="en-US" sz="3000" b="1" dirty="0" smtClean="0">
                <a:latin typeface="Comic Sans MS" pitchFamily="66" charset="0"/>
              </a:rPr>
              <a:t>INVERSE</a:t>
            </a:r>
            <a:r>
              <a:rPr lang="en-US" sz="3000" dirty="0" smtClean="0">
                <a:latin typeface="Comic Sans MS" pitchFamily="66" charset="0"/>
              </a:rPr>
              <a:t> means to do something backwards.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21336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In problems 12-1 and 12-2, you did the </a:t>
            </a:r>
            <a:r>
              <a:rPr lang="en-US" sz="3000" b="1" dirty="0" smtClean="0">
                <a:latin typeface="Comic Sans MS" pitchFamily="66" charset="0"/>
              </a:rPr>
              <a:t>INVERSE</a:t>
            </a:r>
            <a:r>
              <a:rPr lang="en-US" sz="3000" dirty="0" smtClean="0">
                <a:latin typeface="Comic Sans MS" pitchFamily="66" charset="0"/>
              </a:rPr>
              <a:t> of the problems we have been doing: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00" y="3810000"/>
            <a:ext cx="891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Instead of using the angles to figure out the sides,</a:t>
            </a:r>
          </a:p>
          <a:p>
            <a:endParaRPr lang="en-US" sz="3000" dirty="0" smtClean="0">
              <a:latin typeface="Comic Sans MS" pitchFamily="66" charset="0"/>
            </a:endParaRPr>
          </a:p>
          <a:p>
            <a:r>
              <a:rPr lang="en-US" sz="3000" dirty="0">
                <a:latin typeface="Comic Sans MS" pitchFamily="66" charset="0"/>
              </a:rPr>
              <a:t>	</a:t>
            </a:r>
            <a:r>
              <a:rPr lang="en-US" sz="3000" dirty="0" smtClean="0">
                <a:latin typeface="Comic Sans MS" pitchFamily="66" charset="0"/>
              </a:rPr>
              <a:t>you used the sides to figure out the angles.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94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13	Inverse Trigonometry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572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We can do this with the calculator instead of looking at our drawings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2438400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sine and want the angle we use </a:t>
            </a:r>
            <a:r>
              <a:rPr lang="en-US" sz="2000" b="1" dirty="0" smtClean="0">
                <a:latin typeface="Comic Sans MS" pitchFamily="66" charset="0"/>
              </a:rPr>
              <a:t>inverse sine.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3962400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cosine and want the angle we use </a:t>
            </a:r>
            <a:r>
              <a:rPr lang="en-US" sz="2000" b="1" dirty="0" smtClean="0">
                <a:latin typeface="Comic Sans MS" pitchFamily="66" charset="0"/>
              </a:rPr>
              <a:t>inverse cosine.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5410200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tangent and want the angle we use </a:t>
            </a:r>
            <a:r>
              <a:rPr lang="en-US" sz="2000" b="1" dirty="0" smtClean="0">
                <a:latin typeface="Comic Sans MS" pitchFamily="66" charset="0"/>
              </a:rPr>
              <a:t>inverse tangent.</a:t>
            </a:r>
          </a:p>
        </p:txBody>
      </p:sp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3581400" y="2590800"/>
          <a:ext cx="1350962" cy="862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31" name="Equation" r:id="rId4" imgW="317160" imgH="203040" progId="Equation.3">
                  <p:embed/>
                </p:oleObj>
              </mc:Choice>
              <mc:Fallback>
                <p:oleObj name="Equation" r:id="rId4" imgW="3171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590800"/>
                        <a:ext cx="1350962" cy="8625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3527425" y="4191000"/>
          <a:ext cx="146050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32" name="Equation" r:id="rId6" imgW="342720" imgH="203040" progId="Equation.3">
                  <p:embed/>
                </p:oleObj>
              </mc:Choice>
              <mc:Fallback>
                <p:oleObj name="Equation" r:id="rId6" imgW="34272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7425" y="4191000"/>
                        <a:ext cx="1460500" cy="862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3451225" y="5638800"/>
          <a:ext cx="1458913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33" name="Equation" r:id="rId8" imgW="342720" imgH="203040" progId="Equation.3">
                  <p:embed/>
                </p:oleObj>
              </mc:Choice>
              <mc:Fallback>
                <p:oleObj name="Equation" r:id="rId8" imgW="34272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1225" y="5638800"/>
                        <a:ext cx="1458913" cy="862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F3F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2295</TotalTime>
  <Words>343</Words>
  <Application>Microsoft Office PowerPoint</Application>
  <PresentationFormat>On-screen Show (4:3)</PresentationFormat>
  <Paragraphs>83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Finding the Angle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 b</dc:creator>
  <cp:lastModifiedBy>USER</cp:lastModifiedBy>
  <cp:revision>103</cp:revision>
  <dcterms:created xsi:type="dcterms:W3CDTF">2015-01-02T18:22:17Z</dcterms:created>
  <dcterms:modified xsi:type="dcterms:W3CDTF">2016-01-22T13:02:32Z</dcterms:modified>
</cp:coreProperties>
</file>