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395" r:id="rId10"/>
    <p:sldId id="433" r:id="rId11"/>
    <p:sldId id="265" r:id="rId12"/>
    <p:sldId id="266" r:id="rId13"/>
    <p:sldId id="268" r:id="rId14"/>
    <p:sldId id="269" r:id="rId15"/>
    <p:sldId id="267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43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00FF"/>
    <a:srgbClr val="FFFF99"/>
    <a:srgbClr val="00FF00"/>
    <a:srgbClr val="99FF99"/>
    <a:srgbClr val="FF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50" autoAdjust="0"/>
    <p:restoredTop sz="94660"/>
  </p:normalViewPr>
  <p:slideViewPr>
    <p:cSldViewPr>
      <p:cViewPr varScale="1">
        <p:scale>
          <a:sx n="69" d="100"/>
          <a:sy n="69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562D-7BEA-4727-83B1-B15FE76057F2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778B2-6E7C-4047-BA7E-060D86BFC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9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w&amp;url=http://www.regentsprep.org/regents/math/geometry/gt3/similar.htm&amp;ei=t-umVPC4Fo_-yQS464GgAw&amp;bvm=bv.82001339,d.aWw&amp;psig=AFQjCNGAuQYwahgoeCfmdw8AB8z4G34Nbg&amp;ust=1420311749304121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" Target="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60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Trigonometry:  	Part 1	 Similarity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656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Last semester, we spent a lot of time with </a:t>
            </a:r>
            <a:r>
              <a:rPr lang="en-US" b="1" u="sng" dirty="0" smtClean="0">
                <a:latin typeface="Comic Sans MS" pitchFamily="66" charset="0"/>
              </a:rPr>
              <a:t>similar shapes</a:t>
            </a:r>
            <a:r>
              <a:rPr lang="en-US" dirty="0" smtClean="0">
                <a:latin typeface="Comic Sans MS" pitchFamily="66" charset="0"/>
              </a:rPr>
              <a:t>. 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4338" name="Picture 2" descr="https://encrypted-tbn3.gstatic.com/images?q=tbn:ANd9GcT_mOTLYuJAt_ZR0On1Ecd_NMraxdgY99lT-QnMvQUWItz2eZWNH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733800"/>
            <a:ext cx="4610100" cy="23526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1" y="12954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use the word </a:t>
            </a:r>
            <a:r>
              <a:rPr lang="en-US" b="1" u="sng" dirty="0" smtClean="0">
                <a:latin typeface="Comic Sans MS" pitchFamily="66" charset="0"/>
              </a:rPr>
              <a:t>similar</a:t>
            </a:r>
            <a:r>
              <a:rPr lang="en-US" dirty="0" smtClean="0">
                <a:latin typeface="Comic Sans MS" pitchFamily="66" charset="0"/>
              </a:rPr>
              <a:t> to describe two figures that are the same shape, but different sizes.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286000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Two triangles are </a:t>
            </a:r>
            <a:r>
              <a:rPr lang="en-US" b="1" u="sng" dirty="0" smtClean="0">
                <a:latin typeface="Comic Sans MS" pitchFamily="66" charset="0"/>
              </a:rPr>
              <a:t>similar</a:t>
            </a:r>
            <a:r>
              <a:rPr lang="en-US" dirty="0" smtClean="0">
                <a:latin typeface="Comic Sans MS" pitchFamily="66" charset="0"/>
              </a:rPr>
              <a:t> if the corresponding angles have the same measures.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86200" y="762000"/>
            <a:ext cx="12360819" cy="5818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9544594">
            <a:off x="-2913345" y="240158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2590800" y="3505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-1735551" y="2649951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838200" y="762000"/>
            <a:ext cx="4114800" cy="5818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280228" y="776281"/>
            <a:ext cx="5122864" cy="747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180114" y="2438400"/>
            <a:ext cx="2068286" cy="123297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180114" y="2886505"/>
            <a:ext cx="2068286" cy="8033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180114" y="3505200"/>
            <a:ext cx="2373086" cy="1846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180114" y="3689867"/>
            <a:ext cx="2982686" cy="95833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180114" y="3689868"/>
            <a:ext cx="3135086" cy="16441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180114" y="3689868"/>
            <a:ext cx="3135086" cy="22537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8714" y="3274367"/>
            <a:ext cx="3581400" cy="1200329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The answers should be very close.  The only reason they are different is because of imperfect measurements</a:t>
            </a: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63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0" y="1752600"/>
            <a:ext cx="69342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There is a simple pattern, identify it and answer questions 2-1 and 2-2 on page 2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pattern you should have identified in 2-1 and 2-2 is true for those triangles.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pattern you should have identified in 2-1 and 2-2 is true for those triangles.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12954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Is it true for </a:t>
            </a:r>
            <a:r>
              <a:rPr lang="en-US" i="1" dirty="0" smtClean="0">
                <a:latin typeface="Comic Sans MS" pitchFamily="66" charset="0"/>
              </a:rPr>
              <a:t>any</a:t>
            </a:r>
            <a:r>
              <a:rPr lang="en-US" dirty="0" smtClean="0">
                <a:latin typeface="Comic Sans MS" pitchFamily="66" charset="0"/>
              </a:rPr>
              <a:t> similar triangle?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pattern you should have identified in 2-1 and 2-2 is true for those triangles.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12954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Is it true for </a:t>
            </a:r>
            <a:r>
              <a:rPr lang="en-US" i="1" dirty="0" smtClean="0">
                <a:latin typeface="Comic Sans MS" pitchFamily="66" charset="0"/>
              </a:rPr>
              <a:t>any</a:t>
            </a:r>
            <a:r>
              <a:rPr lang="en-US" dirty="0" smtClean="0">
                <a:latin typeface="Comic Sans MS" pitchFamily="66" charset="0"/>
              </a:rPr>
              <a:t> similar triangle?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9812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are going to find out by creating another, larger similar triangle.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7924800" cy="5460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56388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1: 	on page 2, Use a ruler to draw segment AB.</a:t>
            </a:r>
          </a:p>
          <a:p>
            <a:r>
              <a:rPr lang="en-US" sz="1600" dirty="0">
                <a:latin typeface="Comic Sans MS" pitchFamily="66" charset="0"/>
              </a:rPr>
              <a:t>	</a:t>
            </a:r>
            <a:r>
              <a:rPr lang="en-US" sz="1600" dirty="0" smtClean="0">
                <a:latin typeface="Comic Sans MS" pitchFamily="66" charset="0"/>
              </a:rPr>
              <a:t>Make it as long as you like.</a:t>
            </a:r>
          </a:p>
          <a:p>
            <a:r>
              <a:rPr lang="en-US" sz="1600" dirty="0">
                <a:latin typeface="Comic Sans MS" pitchFamily="66" charset="0"/>
              </a:rPr>
              <a:t>	W</a:t>
            </a:r>
            <a:r>
              <a:rPr lang="en-US" sz="1600" dirty="0" smtClean="0">
                <a:latin typeface="Comic Sans MS" pitchFamily="66" charset="0"/>
              </a:rPr>
              <a:t>rite the measurement beneath the segment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848600" cy="552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61722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15cm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848600" cy="552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2:  Create a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61722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15cm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397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2:  Create a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962400"/>
            <a:ext cx="46482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Line up the hole on the protractor with point A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524000" y="4267200"/>
            <a:ext cx="609600" cy="17526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86200" y="5257800"/>
            <a:ext cx="46482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Make sure segment AB passes through 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105400" y="5562600"/>
            <a:ext cx="5334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397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2:  Create a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3200400"/>
            <a:ext cx="2590800" cy="584775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Locate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, and put a mark on your paper there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648200" y="3733800"/>
            <a:ext cx="8382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60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Trigonometry:  	Part 1	 Similarity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This is an example of a problem where we used the similarity to find missing measurements.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8" name="Picture 3" descr="C:\Users\Bolan\Desktop\junk\Similarity\Reventon_Fro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362200"/>
            <a:ext cx="3433906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C:\Users\Bolan\Desktop\junk\Similarity\remote-control-lamborghini-reventon-car-rc-1-24-black~69307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362199"/>
            <a:ext cx="3124200" cy="2299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85800" y="1447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real car is 48 inches high and 176 inches long.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1447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toy car is 3 inches high.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1828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long is it?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2600" y="57150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 Car</a:t>
            </a:r>
          </a:p>
          <a:p>
            <a:endParaRPr lang="en-US" dirty="0" smtClean="0"/>
          </a:p>
          <a:p>
            <a:r>
              <a:rPr lang="en-US" dirty="0" smtClean="0"/>
              <a:t>Toy Car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00400" y="5257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Height	     Length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276600" y="56388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48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56388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176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0400" y="61722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  3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61722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  X</a:t>
            </a:r>
            <a:endParaRPr lang="en-US" sz="30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276600" y="6172200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724400" y="6172200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114800" y="60960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14800" y="62484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"/>
          <p:cNvGraphicFramePr>
            <a:graphicFrameLocks noChangeAspect="1"/>
          </p:cNvGraphicFramePr>
          <p:nvPr/>
        </p:nvGraphicFramePr>
        <p:xfrm>
          <a:off x="6019800" y="5715000"/>
          <a:ext cx="1531938" cy="420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6" name="Equation" r:id="rId6" imgW="647419" imgH="177723" progId="Equation.3">
                  <p:embed/>
                </p:oleObj>
              </mc:Choice>
              <mc:Fallback>
                <p:oleObj name="Equation" r:id="rId6" imgW="647419" imgH="177723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715000"/>
                        <a:ext cx="1531938" cy="420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"/>
          <p:cNvGraphicFramePr>
            <a:graphicFrameLocks noChangeAspect="1"/>
          </p:cNvGraphicFramePr>
          <p:nvPr/>
        </p:nvGraphicFramePr>
        <p:xfrm>
          <a:off x="6400800" y="6172200"/>
          <a:ext cx="960438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7" name="Equation" r:id="rId8" imgW="405872" imgH="177569" progId="Equation.3">
                  <p:embed/>
                </p:oleObj>
              </mc:Choice>
              <mc:Fallback>
                <p:oleObj name="Equation" r:id="rId8" imgW="405872" imgH="17756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6172200"/>
                        <a:ext cx="960438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029200" y="4724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11 inches long.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397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2:  Create a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</a:t>
            </a:r>
            <a:endParaRPr lang="en-US" sz="1600" dirty="0">
              <a:latin typeface="Comic Sans MS" pitchFamily="66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924800" cy="564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 rot="19608879">
            <a:off x="3729264" y="3134462"/>
            <a:ext cx="2590800" cy="584775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Draw a ray from point a through that point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057400" y="2057400"/>
            <a:ext cx="5943600" cy="403860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62200" y="57912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924800" cy="5648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2743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3: 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057400" y="2057400"/>
            <a:ext cx="5943600" cy="403860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62200" y="57912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473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5334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3: 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0" y="6519446"/>
            <a:ext cx="46482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Line up the hole on the protractor with point B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334000" y="6248400"/>
            <a:ext cx="1600200" cy="3048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5181600"/>
            <a:ext cx="46482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Make sure segment AB passes through 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33800" y="5486400"/>
            <a:ext cx="3810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622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473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5334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3: 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7800" y="2133600"/>
            <a:ext cx="19050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Put a mark at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934200" y="2438400"/>
            <a:ext cx="152400" cy="6858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622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848600" cy="561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5334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3: 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0" y="1905000"/>
            <a:ext cx="37338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Name the point where they touch C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62600" y="2209800"/>
            <a:ext cx="1295400" cy="4572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62200" y="587906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90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848600" cy="561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781800" y="1981200"/>
            <a:ext cx="457200" cy="7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086600" y="2362200"/>
            <a:ext cx="457200" cy="7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040148" y="2743200"/>
            <a:ext cx="5046452" cy="34879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044904" y="2743200"/>
            <a:ext cx="0" cy="3429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34200" y="22860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81000" y="1752600"/>
            <a:ext cx="4953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You have now created another 35-55-90 triangle it should be similar to the two triangles  on page 1   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2590800"/>
            <a:ext cx="3276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Measure the sides, fill out the table and answer 3-1 and 3-2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62200" y="587906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0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90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53200" y="30480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55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38200"/>
            <a:ext cx="4953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If you measured PERFECTLY, your answers should be the same as those on page 1.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500" y="2590800"/>
            <a:ext cx="4953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Most likely, your measurements and therefore calculations will be very close, but NOT perfect.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4303976"/>
            <a:ext cx="1447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That’s OK.</a:t>
            </a:r>
            <a:endParaRPr lang="en-US" sz="1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60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Trigonometry:  	Part 1	 Similarity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is a sample similarity problem.  Solve for x, y &amp; z,</a:t>
            </a:r>
          </a:p>
          <a:p>
            <a:r>
              <a:rPr lang="en-US" dirty="0"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hen find the scale factor.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8077200" cy="3904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85800" y="56388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  <a:latin typeface="Comic Sans MS" pitchFamily="66" charset="0"/>
              </a:rPr>
              <a:t>Hints:</a:t>
            </a: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</a:rPr>
              <a:t>	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</a:rPr>
              <a:t> Set up a proportion and cross-multiply to find x and z.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</a:rPr>
              <a:t> Y is an angle, the angles should be the same in both triangles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</a:rPr>
              <a:t> The scale factor is “how many times bigger or smaller” one triangle is compared to the other </a:t>
            </a:r>
            <a:endParaRPr lang="en-US" sz="1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there is a pair of similar triangles.  </a:t>
            </a:r>
          </a:p>
          <a:p>
            <a:r>
              <a:rPr lang="en-US" dirty="0" smtClean="0">
                <a:latin typeface="Comic Sans MS" pitchFamily="66" charset="0"/>
              </a:rPr>
              <a:t>Use a ruler to measure the sides.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09361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there is a pair of similar triangles.  </a:t>
            </a:r>
          </a:p>
          <a:p>
            <a:r>
              <a:rPr lang="en-US" dirty="0" smtClean="0">
                <a:latin typeface="Comic Sans MS" pitchFamily="66" charset="0"/>
              </a:rPr>
              <a:t>Use a ruler to measure the sides.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09361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4" name="Picture 2" descr="E:\Untitl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892" y="1600200"/>
            <a:ext cx="8077200" cy="38561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" y="1371600"/>
            <a:ext cx="1965603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Use centimeters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there is a pair of similar triangles.  </a:t>
            </a:r>
          </a:p>
          <a:p>
            <a:r>
              <a:rPr lang="en-US" dirty="0" smtClean="0">
                <a:latin typeface="Comic Sans MS" pitchFamily="66" charset="0"/>
              </a:rPr>
              <a:t>Use a ruler to measure the sides.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09361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066800" y="5562600"/>
            <a:ext cx="38862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You should get 3.7cm for the hypotenuse of the smaller triangle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544594">
            <a:off x="749922" y="2706386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3.75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there is a pair of similar triangles.  </a:t>
            </a:r>
          </a:p>
          <a:p>
            <a:r>
              <a:rPr lang="en-US" dirty="0" smtClean="0">
                <a:latin typeface="Comic Sans MS" pitchFamily="66" charset="0"/>
              </a:rPr>
              <a:t>Use a ruler to measure the sides.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09361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9544594">
            <a:off x="749922" y="2706386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3.75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3315987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3.05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1699117" y="2797599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2.15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0" y="5486400"/>
            <a:ext cx="3886200" cy="92333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After you have the measures from the smaller triangle, find the measures in the larger one.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886200" y="762000"/>
            <a:ext cx="12360819" cy="5818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9544594">
            <a:off x="-2913345" y="240158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2590800" y="3505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-1735551" y="2649951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7600" y="533400"/>
            <a:ext cx="29718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Next, get a  calculator, and fill out the tables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343400" y="2362200"/>
          <a:ext cx="444500" cy="385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name="Equation" r:id="rId5" imgW="190440" imgH="164880" progId="Equation.3">
                  <p:embed/>
                </p:oleObj>
              </mc:Choice>
              <mc:Fallback>
                <p:oleObj name="Equation" r:id="rId5" imgW="19044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362200"/>
                        <a:ext cx="444500" cy="3852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733800" y="2286000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2.15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0600" y="2297668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3.75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4600" y="220980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0.57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2209800"/>
            <a:ext cx="3352800" cy="92333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You are going to get decimals for these answers, keep 2 decimal places.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886200" y="762000"/>
            <a:ext cx="12360819" cy="5818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9544594">
            <a:off x="-2913345" y="240158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2590800" y="3505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-1735551" y="2649951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343400" y="2362200"/>
          <a:ext cx="444500" cy="385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64" name="Equation" r:id="rId5" imgW="190440" imgH="164880" progId="Equation.3">
                  <p:embed/>
                </p:oleObj>
              </mc:Choice>
              <mc:Fallback>
                <p:oleObj name="Equation" r:id="rId5" imgW="1904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362200"/>
                        <a:ext cx="444500" cy="3852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324600" y="220980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0.57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7824" y="4419600"/>
            <a:ext cx="3593609" cy="1200329"/>
          </a:xfrm>
          <a:prstGeom prst="rect">
            <a:avLst/>
          </a:prstGeom>
          <a:solidFill>
            <a:srgbClr val="00B0F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After you complete the table for the small triangle, measure the sides of the large triangle and complete the 2</a:t>
            </a:r>
            <a:r>
              <a:rPr lang="en-US" baseline="30000" dirty="0" smtClean="0">
                <a:latin typeface="Comic Sans MS" pitchFamily="66" charset="0"/>
              </a:rPr>
              <a:t>nd</a:t>
            </a:r>
            <a:r>
              <a:rPr lang="en-US" dirty="0" smtClean="0">
                <a:latin typeface="Comic Sans MS" pitchFamily="66" charset="0"/>
              </a:rPr>
              <a:t> table.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2286000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2.15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00600" y="2297668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3.75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63481" y="5943600"/>
            <a:ext cx="2274238" cy="369332"/>
          </a:xfrm>
          <a:prstGeom prst="rect">
            <a:avLst/>
          </a:prstGeom>
          <a:solidFill>
            <a:srgbClr val="00B0F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Use Centimeters</a:t>
            </a: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39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</TotalTime>
  <Words>744</Words>
  <Application>Microsoft Office PowerPoint</Application>
  <PresentationFormat>On-screen Show (4:3)</PresentationFormat>
  <Paragraphs>150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 b</dc:creator>
  <cp:lastModifiedBy>USER</cp:lastModifiedBy>
  <cp:revision>103</cp:revision>
  <dcterms:created xsi:type="dcterms:W3CDTF">2015-01-02T18:22:17Z</dcterms:created>
  <dcterms:modified xsi:type="dcterms:W3CDTF">2016-01-22T12:54:14Z</dcterms:modified>
</cp:coreProperties>
</file>