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ppt" ContentType="application/vnd.ms-powerpoi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8" r:id="rId2"/>
    <p:sldId id="259" r:id="rId3"/>
    <p:sldId id="262" r:id="rId4"/>
    <p:sldId id="413" r:id="rId5"/>
    <p:sldId id="263" r:id="rId6"/>
    <p:sldId id="412" r:id="rId7"/>
    <p:sldId id="411" r:id="rId8"/>
    <p:sldId id="410" r:id="rId9"/>
    <p:sldId id="409" r:id="rId10"/>
    <p:sldId id="264" r:id="rId11"/>
    <p:sldId id="273" r:id="rId12"/>
    <p:sldId id="274" r:id="rId13"/>
    <p:sldId id="276" r:id="rId14"/>
    <p:sldId id="277" r:id="rId15"/>
    <p:sldId id="275" r:id="rId16"/>
    <p:sldId id="278" r:id="rId17"/>
    <p:sldId id="279" r:id="rId18"/>
    <p:sldId id="280" r:id="rId19"/>
    <p:sldId id="281" r:id="rId20"/>
    <p:sldId id="282" r:id="rId21"/>
    <p:sldId id="265" r:id="rId22"/>
    <p:sldId id="304" r:id="rId23"/>
    <p:sldId id="305" r:id="rId24"/>
    <p:sldId id="306" r:id="rId25"/>
    <p:sldId id="318" r:id="rId26"/>
    <p:sldId id="312" r:id="rId27"/>
    <p:sldId id="319" r:id="rId28"/>
    <p:sldId id="320" r:id="rId29"/>
    <p:sldId id="321" r:id="rId30"/>
    <p:sldId id="313" r:id="rId31"/>
    <p:sldId id="317" r:id="rId32"/>
    <p:sldId id="266" r:id="rId33"/>
    <p:sldId id="338" r:id="rId34"/>
    <p:sldId id="339" r:id="rId35"/>
    <p:sldId id="340" r:id="rId36"/>
    <p:sldId id="341" r:id="rId37"/>
    <p:sldId id="342" r:id="rId38"/>
    <p:sldId id="357" r:id="rId39"/>
    <p:sldId id="358" r:id="rId40"/>
    <p:sldId id="362" r:id="rId41"/>
    <p:sldId id="360" r:id="rId42"/>
    <p:sldId id="364" r:id="rId43"/>
    <p:sldId id="363" r:id="rId44"/>
    <p:sldId id="365" r:id="rId45"/>
    <p:sldId id="361" r:id="rId46"/>
    <p:sldId id="366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00"/>
    <a:srgbClr val="FFFF99"/>
    <a:srgbClr val="FF0000"/>
    <a:srgbClr val="FF3399"/>
    <a:srgbClr val="FF00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57" autoAdjust="0"/>
    <p:restoredTop sz="93445" autoAdjust="0"/>
  </p:normalViewPr>
  <p:slideViewPr>
    <p:cSldViewPr>
      <p:cViewPr>
        <p:scale>
          <a:sx n="66" d="100"/>
          <a:sy n="66" d="100"/>
        </p:scale>
        <p:origin x="-88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10" Type="http://schemas.openxmlformats.org/officeDocument/2006/relationships/image" Target="../media/image96.wmf"/><Relationship Id="rId4" Type="http://schemas.openxmlformats.org/officeDocument/2006/relationships/image" Target="../media/image90.wmf"/><Relationship Id="rId9" Type="http://schemas.openxmlformats.org/officeDocument/2006/relationships/image" Target="../media/image9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3" Type="http://schemas.openxmlformats.org/officeDocument/2006/relationships/image" Target="../media/image99.wmf"/><Relationship Id="rId7" Type="http://schemas.openxmlformats.org/officeDocument/2006/relationships/image" Target="../media/image101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6" Type="http://schemas.openxmlformats.org/officeDocument/2006/relationships/image" Target="../media/image96.wmf"/><Relationship Id="rId5" Type="http://schemas.openxmlformats.org/officeDocument/2006/relationships/image" Target="../media/image100.wmf"/><Relationship Id="rId10" Type="http://schemas.openxmlformats.org/officeDocument/2006/relationships/image" Target="../media/image104.wmf"/><Relationship Id="rId4" Type="http://schemas.openxmlformats.org/officeDocument/2006/relationships/image" Target="../media/image90.wmf"/><Relationship Id="rId9" Type="http://schemas.openxmlformats.org/officeDocument/2006/relationships/image" Target="../media/image10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7.wmf"/><Relationship Id="rId1" Type="http://schemas.openxmlformats.org/officeDocument/2006/relationships/image" Target="../media/image10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05.wmf"/><Relationship Id="rId4" Type="http://schemas.openxmlformats.org/officeDocument/2006/relationships/image" Target="../media/image11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Relationship Id="rId5" Type="http://schemas.openxmlformats.org/officeDocument/2006/relationships/image" Target="../media/image118.wmf"/><Relationship Id="rId4" Type="http://schemas.openxmlformats.org/officeDocument/2006/relationships/image" Target="../media/image11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7" Type="http://schemas.openxmlformats.org/officeDocument/2006/relationships/image" Target="../media/image122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3" Type="http://schemas.openxmlformats.org/officeDocument/2006/relationships/image" Target="../media/image127.wmf"/><Relationship Id="rId7" Type="http://schemas.openxmlformats.org/officeDocument/2006/relationships/image" Target="../media/image131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6" Type="http://schemas.openxmlformats.org/officeDocument/2006/relationships/image" Target="../media/image130.wmf"/><Relationship Id="rId5" Type="http://schemas.openxmlformats.org/officeDocument/2006/relationships/image" Target="../media/image129.wmf"/><Relationship Id="rId10" Type="http://schemas.openxmlformats.org/officeDocument/2006/relationships/image" Target="../media/image134.wmf"/><Relationship Id="rId4" Type="http://schemas.openxmlformats.org/officeDocument/2006/relationships/image" Target="../media/image128.wmf"/><Relationship Id="rId9" Type="http://schemas.openxmlformats.org/officeDocument/2006/relationships/image" Target="../media/image133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wmf"/><Relationship Id="rId13" Type="http://schemas.openxmlformats.org/officeDocument/2006/relationships/image" Target="../media/image148.wmf"/><Relationship Id="rId3" Type="http://schemas.openxmlformats.org/officeDocument/2006/relationships/image" Target="../media/image138.wmf"/><Relationship Id="rId7" Type="http://schemas.openxmlformats.org/officeDocument/2006/relationships/image" Target="../media/image142.wmf"/><Relationship Id="rId12" Type="http://schemas.openxmlformats.org/officeDocument/2006/relationships/image" Target="../media/image147.wmf"/><Relationship Id="rId2" Type="http://schemas.openxmlformats.org/officeDocument/2006/relationships/image" Target="../media/image137.wmf"/><Relationship Id="rId1" Type="http://schemas.openxmlformats.org/officeDocument/2006/relationships/image" Target="../media/image136.wmf"/><Relationship Id="rId6" Type="http://schemas.openxmlformats.org/officeDocument/2006/relationships/image" Target="../media/image141.wmf"/><Relationship Id="rId11" Type="http://schemas.openxmlformats.org/officeDocument/2006/relationships/image" Target="../media/image146.wmf"/><Relationship Id="rId5" Type="http://schemas.openxmlformats.org/officeDocument/2006/relationships/image" Target="../media/image140.wmf"/><Relationship Id="rId15" Type="http://schemas.openxmlformats.org/officeDocument/2006/relationships/image" Target="../media/image150.wmf"/><Relationship Id="rId10" Type="http://schemas.openxmlformats.org/officeDocument/2006/relationships/image" Target="../media/image145.wmf"/><Relationship Id="rId4" Type="http://schemas.openxmlformats.org/officeDocument/2006/relationships/image" Target="../media/image139.wmf"/><Relationship Id="rId9" Type="http://schemas.openxmlformats.org/officeDocument/2006/relationships/image" Target="../media/image144.wmf"/><Relationship Id="rId14" Type="http://schemas.openxmlformats.org/officeDocument/2006/relationships/image" Target="../media/image149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13" Type="http://schemas.openxmlformats.org/officeDocument/2006/relationships/image" Target="../media/image163.wmf"/><Relationship Id="rId3" Type="http://schemas.openxmlformats.org/officeDocument/2006/relationships/image" Target="../media/image153.wmf"/><Relationship Id="rId7" Type="http://schemas.openxmlformats.org/officeDocument/2006/relationships/image" Target="../media/image157.wmf"/><Relationship Id="rId12" Type="http://schemas.openxmlformats.org/officeDocument/2006/relationships/image" Target="../media/image162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6" Type="http://schemas.openxmlformats.org/officeDocument/2006/relationships/image" Target="../media/image156.wmf"/><Relationship Id="rId11" Type="http://schemas.openxmlformats.org/officeDocument/2006/relationships/image" Target="../media/image161.wmf"/><Relationship Id="rId5" Type="http://schemas.openxmlformats.org/officeDocument/2006/relationships/image" Target="../media/image155.wmf"/><Relationship Id="rId15" Type="http://schemas.openxmlformats.org/officeDocument/2006/relationships/image" Target="../media/image165.wmf"/><Relationship Id="rId10" Type="http://schemas.openxmlformats.org/officeDocument/2006/relationships/image" Target="../media/image160.wmf"/><Relationship Id="rId4" Type="http://schemas.openxmlformats.org/officeDocument/2006/relationships/image" Target="../media/image154.wmf"/><Relationship Id="rId9" Type="http://schemas.openxmlformats.org/officeDocument/2006/relationships/image" Target="../media/image159.wmf"/><Relationship Id="rId14" Type="http://schemas.openxmlformats.org/officeDocument/2006/relationships/image" Target="../media/image16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6.e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wmf"/><Relationship Id="rId13" Type="http://schemas.openxmlformats.org/officeDocument/2006/relationships/image" Target="../media/image178.wmf"/><Relationship Id="rId3" Type="http://schemas.openxmlformats.org/officeDocument/2006/relationships/image" Target="../media/image169.wmf"/><Relationship Id="rId7" Type="http://schemas.openxmlformats.org/officeDocument/2006/relationships/image" Target="../media/image172.wmf"/><Relationship Id="rId12" Type="http://schemas.openxmlformats.org/officeDocument/2006/relationships/image" Target="../media/image177.wmf"/><Relationship Id="rId2" Type="http://schemas.openxmlformats.org/officeDocument/2006/relationships/image" Target="../media/image168.wmf"/><Relationship Id="rId1" Type="http://schemas.openxmlformats.org/officeDocument/2006/relationships/image" Target="../media/image167.wmf"/><Relationship Id="rId6" Type="http://schemas.openxmlformats.org/officeDocument/2006/relationships/image" Target="../media/image156.wmf"/><Relationship Id="rId11" Type="http://schemas.openxmlformats.org/officeDocument/2006/relationships/image" Target="../media/image176.wmf"/><Relationship Id="rId5" Type="http://schemas.openxmlformats.org/officeDocument/2006/relationships/image" Target="../media/image171.wmf"/><Relationship Id="rId15" Type="http://schemas.openxmlformats.org/officeDocument/2006/relationships/image" Target="../media/image180.wmf"/><Relationship Id="rId10" Type="http://schemas.openxmlformats.org/officeDocument/2006/relationships/image" Target="../media/image175.wmf"/><Relationship Id="rId4" Type="http://schemas.openxmlformats.org/officeDocument/2006/relationships/image" Target="../media/image170.wmf"/><Relationship Id="rId9" Type="http://schemas.openxmlformats.org/officeDocument/2006/relationships/image" Target="../media/image174.wmf"/><Relationship Id="rId14" Type="http://schemas.openxmlformats.org/officeDocument/2006/relationships/image" Target="../media/image179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wmf"/><Relationship Id="rId13" Type="http://schemas.openxmlformats.org/officeDocument/2006/relationships/image" Target="../media/image192.emf"/><Relationship Id="rId3" Type="http://schemas.openxmlformats.org/officeDocument/2006/relationships/image" Target="../media/image183.wmf"/><Relationship Id="rId7" Type="http://schemas.openxmlformats.org/officeDocument/2006/relationships/image" Target="../media/image186.wmf"/><Relationship Id="rId12" Type="http://schemas.openxmlformats.org/officeDocument/2006/relationships/image" Target="../media/image191.wmf"/><Relationship Id="rId2" Type="http://schemas.openxmlformats.org/officeDocument/2006/relationships/image" Target="../media/image182.wmf"/><Relationship Id="rId1" Type="http://schemas.openxmlformats.org/officeDocument/2006/relationships/image" Target="../media/image181.wmf"/><Relationship Id="rId6" Type="http://schemas.openxmlformats.org/officeDocument/2006/relationships/image" Target="../media/image156.wmf"/><Relationship Id="rId11" Type="http://schemas.openxmlformats.org/officeDocument/2006/relationships/image" Target="../media/image190.wmf"/><Relationship Id="rId5" Type="http://schemas.openxmlformats.org/officeDocument/2006/relationships/image" Target="../media/image185.wmf"/><Relationship Id="rId10" Type="http://schemas.openxmlformats.org/officeDocument/2006/relationships/image" Target="../media/image189.wmf"/><Relationship Id="rId4" Type="http://schemas.openxmlformats.org/officeDocument/2006/relationships/image" Target="../media/image184.wmf"/><Relationship Id="rId9" Type="http://schemas.openxmlformats.org/officeDocument/2006/relationships/image" Target="../media/image188.wmf"/><Relationship Id="rId14" Type="http://schemas.openxmlformats.org/officeDocument/2006/relationships/image" Target="../media/image193.e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wmf"/><Relationship Id="rId3" Type="http://schemas.openxmlformats.org/officeDocument/2006/relationships/image" Target="../media/image196.wmf"/><Relationship Id="rId7" Type="http://schemas.openxmlformats.org/officeDocument/2006/relationships/image" Target="../media/image199.wmf"/><Relationship Id="rId12" Type="http://schemas.openxmlformats.org/officeDocument/2006/relationships/image" Target="../media/image203.wmf"/><Relationship Id="rId2" Type="http://schemas.openxmlformats.org/officeDocument/2006/relationships/image" Target="../media/image195.wmf"/><Relationship Id="rId1" Type="http://schemas.openxmlformats.org/officeDocument/2006/relationships/image" Target="../media/image194.wmf"/><Relationship Id="rId6" Type="http://schemas.openxmlformats.org/officeDocument/2006/relationships/image" Target="../media/image156.wmf"/><Relationship Id="rId11" Type="http://schemas.openxmlformats.org/officeDocument/2006/relationships/image" Target="../media/image202.wmf"/><Relationship Id="rId5" Type="http://schemas.openxmlformats.org/officeDocument/2006/relationships/image" Target="../media/image198.wmf"/><Relationship Id="rId10" Type="http://schemas.openxmlformats.org/officeDocument/2006/relationships/image" Target="../media/image201.wmf"/><Relationship Id="rId4" Type="http://schemas.openxmlformats.org/officeDocument/2006/relationships/image" Target="../media/image197.wmf"/><Relationship Id="rId9" Type="http://schemas.openxmlformats.org/officeDocument/2006/relationships/image" Target="../media/image188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wmf"/><Relationship Id="rId2" Type="http://schemas.openxmlformats.org/officeDocument/2006/relationships/image" Target="../media/image205.wmf"/><Relationship Id="rId1" Type="http://schemas.openxmlformats.org/officeDocument/2006/relationships/image" Target="../media/image204.wmf"/><Relationship Id="rId5" Type="http://schemas.openxmlformats.org/officeDocument/2006/relationships/image" Target="../media/image208.emf"/><Relationship Id="rId4" Type="http://schemas.openxmlformats.org/officeDocument/2006/relationships/image" Target="../media/image20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17.wmf"/><Relationship Id="rId1" Type="http://schemas.openxmlformats.org/officeDocument/2006/relationships/image" Target="../media/image25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10" Type="http://schemas.openxmlformats.org/officeDocument/2006/relationships/image" Target="../media/image33.wmf"/><Relationship Id="rId4" Type="http://schemas.openxmlformats.org/officeDocument/2006/relationships/image" Target="../media/image27.wmf"/><Relationship Id="rId9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26.wmf"/><Relationship Id="rId7" Type="http://schemas.openxmlformats.org/officeDocument/2006/relationships/image" Target="../media/image36.wmf"/><Relationship Id="rId2" Type="http://schemas.openxmlformats.org/officeDocument/2006/relationships/image" Target="../media/image34.wmf"/><Relationship Id="rId1" Type="http://schemas.openxmlformats.org/officeDocument/2006/relationships/image" Target="../media/image25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10" Type="http://schemas.openxmlformats.org/officeDocument/2006/relationships/image" Target="../media/image39.wmf"/><Relationship Id="rId4" Type="http://schemas.openxmlformats.org/officeDocument/2006/relationships/image" Target="../media/image35.wmf"/><Relationship Id="rId9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image" Target="../media/image55.wmf"/><Relationship Id="rId18" Type="http://schemas.openxmlformats.org/officeDocument/2006/relationships/image" Target="../media/image6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12" Type="http://schemas.openxmlformats.org/officeDocument/2006/relationships/image" Target="../media/image54.wmf"/><Relationship Id="rId17" Type="http://schemas.openxmlformats.org/officeDocument/2006/relationships/image" Target="../media/image59.wmf"/><Relationship Id="rId2" Type="http://schemas.openxmlformats.org/officeDocument/2006/relationships/image" Target="../media/image44.wmf"/><Relationship Id="rId16" Type="http://schemas.openxmlformats.org/officeDocument/2006/relationships/image" Target="../media/image58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5" Type="http://schemas.openxmlformats.org/officeDocument/2006/relationships/image" Target="../media/image57.wmf"/><Relationship Id="rId10" Type="http://schemas.openxmlformats.org/officeDocument/2006/relationships/image" Target="../media/image52.wmf"/><Relationship Id="rId19" Type="http://schemas.openxmlformats.org/officeDocument/2006/relationships/image" Target="../media/image61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Relationship Id="rId14" Type="http://schemas.openxmlformats.org/officeDocument/2006/relationships/image" Target="../media/image5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80.wmf"/><Relationship Id="rId7" Type="http://schemas.openxmlformats.org/officeDocument/2006/relationships/image" Target="../media/image83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10" Type="http://schemas.openxmlformats.org/officeDocument/2006/relationships/image" Target="../media/image86.wmf"/><Relationship Id="rId4" Type="http://schemas.openxmlformats.org/officeDocument/2006/relationships/image" Target="../media/image71.wmf"/><Relationship Id="rId9" Type="http://schemas.openxmlformats.org/officeDocument/2006/relationships/image" Target="../media/image8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81D50-44DB-41C1-AB12-1FD8FC94723C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27B08-EF8C-4F96-A00A-7829F0ED9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21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11.bin"/><Relationship Id="rId10" Type="http://schemas.openxmlformats.org/officeDocument/2006/relationships/oleObject" Target="../embeddings/oleObject6.bin"/><Relationship Id="rId4" Type="http://schemas.openxmlformats.org/officeDocument/2006/relationships/slide" Target="slide1.xml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oleObject" Target="../embeddings/oleObject21.bin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slide" Target="slide1.xml"/><Relationship Id="rId9" Type="http://schemas.openxmlformats.org/officeDocument/2006/relationships/oleObject" Target="../embeddings/oleObject17.bin"/><Relationship Id="rId14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oleObject" Target="../embeddings/oleObject31.bin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25.bin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slide" Target="slide1.xml"/><Relationship Id="rId9" Type="http://schemas.openxmlformats.org/officeDocument/2006/relationships/oleObject" Target="../embeddings/oleObject27.bin"/><Relationship Id="rId14" Type="http://schemas.openxmlformats.org/officeDocument/2006/relationships/oleObject" Target="../embeddings/oleObject32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35.bin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8.bin"/><Relationship Id="rId4" Type="http://schemas.openxmlformats.org/officeDocument/2006/relationships/slide" Target="slide1.xml"/><Relationship Id="rId9" Type="http://schemas.openxmlformats.org/officeDocument/2006/relationships/oleObject" Target="../embeddings/oleObject3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1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9.bin"/><Relationship Id="rId18" Type="http://schemas.openxmlformats.org/officeDocument/2006/relationships/oleObject" Target="../embeddings/oleObject54.bin"/><Relationship Id="rId3" Type="http://schemas.openxmlformats.org/officeDocument/2006/relationships/image" Target="../media/image16.jpeg"/><Relationship Id="rId21" Type="http://schemas.openxmlformats.org/officeDocument/2006/relationships/oleObject" Target="../embeddings/oleObject57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1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6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9.bin"/><Relationship Id="rId10" Type="http://schemas.openxmlformats.org/officeDocument/2006/relationships/oleObject" Target="../embeddings/oleObject46.bin"/><Relationship Id="rId19" Type="http://schemas.openxmlformats.org/officeDocument/2006/relationships/oleObject" Target="../embeddings/oleObject55.bin"/><Relationship Id="rId4" Type="http://schemas.openxmlformats.org/officeDocument/2006/relationships/slide" Target="slide1.xml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50.bin"/><Relationship Id="rId22" Type="http://schemas.openxmlformats.org/officeDocument/2006/relationships/oleObject" Target="../embeddings/oleObject5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slide" Target="slide1.xml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62.bin"/><Relationship Id="rId5" Type="http://schemas.openxmlformats.org/officeDocument/2006/relationships/oleObject" Target="../embeddings/oleObject61.bin"/><Relationship Id="rId4" Type="http://schemas.openxmlformats.org/officeDocument/2006/relationships/oleObject" Target="../embeddings/oleObject60.bin"/><Relationship Id="rId9" Type="http://schemas.openxmlformats.org/officeDocument/2006/relationships/oleObject" Target="../embeddings/oleObject6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oleObject" Target="../embeddings/oleObject75.bin"/><Relationship Id="rId3" Type="http://schemas.openxmlformats.org/officeDocument/2006/relationships/slide" Target="slide1.xml"/><Relationship Id="rId7" Type="http://schemas.openxmlformats.org/officeDocument/2006/relationships/oleObject" Target="../embeddings/oleObject69.bin"/><Relationship Id="rId12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8.bin"/><Relationship Id="rId11" Type="http://schemas.openxmlformats.org/officeDocument/2006/relationships/oleObject" Target="../embeddings/oleObject73.bin"/><Relationship Id="rId5" Type="http://schemas.openxmlformats.org/officeDocument/2006/relationships/oleObject" Target="../embeddings/oleObject67.bin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6.bin"/><Relationship Id="rId9" Type="http://schemas.openxmlformats.org/officeDocument/2006/relationships/oleObject" Target="../embeddings/oleObject71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13" Type="http://schemas.openxmlformats.org/officeDocument/2006/relationships/oleObject" Target="../embeddings/oleObject85.bin"/><Relationship Id="rId3" Type="http://schemas.openxmlformats.org/officeDocument/2006/relationships/slide" Target="slide1.xml"/><Relationship Id="rId7" Type="http://schemas.openxmlformats.org/officeDocument/2006/relationships/oleObject" Target="../embeddings/oleObject79.bin"/><Relationship Id="rId12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8.bin"/><Relationship Id="rId11" Type="http://schemas.openxmlformats.org/officeDocument/2006/relationships/oleObject" Target="../embeddings/oleObject83.bin"/><Relationship Id="rId5" Type="http://schemas.openxmlformats.org/officeDocument/2006/relationships/oleObject" Target="../embeddings/oleObject77.bin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6.bin"/><Relationship Id="rId9" Type="http://schemas.openxmlformats.org/officeDocument/2006/relationships/oleObject" Target="../embeddings/oleObject8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oleObject" Target="../embeddings/oleObject95.bin"/><Relationship Id="rId3" Type="http://schemas.openxmlformats.org/officeDocument/2006/relationships/slide" Target="slide1.xml"/><Relationship Id="rId7" Type="http://schemas.openxmlformats.org/officeDocument/2006/relationships/oleObject" Target="../embeddings/oleObject89.bin"/><Relationship Id="rId12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88.bin"/><Relationship Id="rId11" Type="http://schemas.openxmlformats.org/officeDocument/2006/relationships/oleObject" Target="../embeddings/oleObject93.bin"/><Relationship Id="rId5" Type="http://schemas.openxmlformats.org/officeDocument/2006/relationships/oleObject" Target="../embeddings/oleObject87.bin"/><Relationship Id="rId10" Type="http://schemas.openxmlformats.org/officeDocument/2006/relationships/oleObject" Target="../embeddings/oleObject92.bin"/><Relationship Id="rId4" Type="http://schemas.openxmlformats.org/officeDocument/2006/relationships/oleObject" Target="../embeddings/oleObject86.bin"/><Relationship Id="rId9" Type="http://schemas.openxmlformats.org/officeDocument/2006/relationships/oleObject" Target="../embeddings/oleObject9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13" Type="http://schemas.openxmlformats.org/officeDocument/2006/relationships/oleObject" Target="../embeddings/oleObject105.bin"/><Relationship Id="rId3" Type="http://schemas.openxmlformats.org/officeDocument/2006/relationships/slide" Target="slide1.xml"/><Relationship Id="rId7" Type="http://schemas.openxmlformats.org/officeDocument/2006/relationships/oleObject" Target="../embeddings/oleObject99.bin"/><Relationship Id="rId12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98.bin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97.bin"/><Relationship Id="rId10" Type="http://schemas.openxmlformats.org/officeDocument/2006/relationships/oleObject" Target="../embeddings/oleObject102.bin"/><Relationship Id="rId4" Type="http://schemas.openxmlformats.org/officeDocument/2006/relationships/oleObject" Target="../embeddings/oleObject96.bin"/><Relationship Id="rId9" Type="http://schemas.openxmlformats.org/officeDocument/2006/relationships/oleObject" Target="../embeddings/oleObject101.bin"/><Relationship Id="rId14" Type="http://schemas.openxmlformats.org/officeDocument/2006/relationships/oleObject" Target="../embeddings/oleObject10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0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10.bin"/><Relationship Id="rId5" Type="http://schemas.openxmlformats.org/officeDocument/2006/relationships/oleObject" Target="../embeddings/oleObject109.bin"/><Relationship Id="rId4" Type="http://schemas.openxmlformats.org/officeDocument/2006/relationships/oleObject" Target="../embeddings/oleObject108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1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14.bin"/><Relationship Id="rId5" Type="http://schemas.openxmlformats.org/officeDocument/2006/relationships/oleObject" Target="../embeddings/oleObject113.bin"/><Relationship Id="rId4" Type="http://schemas.openxmlformats.org/officeDocument/2006/relationships/oleObject" Target="../embeddings/oleObject1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PowerPoint_97-2003_Presentation1.ppt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1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17.bin"/><Relationship Id="rId5" Type="http://schemas.openxmlformats.org/officeDocument/2006/relationships/oleObject" Target="../embeddings/oleObject116.bin"/><Relationship Id="rId4" Type="http://schemas.openxmlformats.org/officeDocument/2006/relationships/oleObject" Target="../embeddings/oleObject115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slide" Target="slide1.xml"/><Relationship Id="rId7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21.bin"/><Relationship Id="rId5" Type="http://schemas.openxmlformats.org/officeDocument/2006/relationships/oleObject" Target="../embeddings/oleObject120.bin"/><Relationship Id="rId10" Type="http://schemas.openxmlformats.org/officeDocument/2006/relationships/oleObject" Target="../embeddings/oleObject125.bin"/><Relationship Id="rId4" Type="http://schemas.openxmlformats.org/officeDocument/2006/relationships/oleObject" Target="../embeddings/oleObject119.bin"/><Relationship Id="rId9" Type="http://schemas.openxmlformats.org/officeDocument/2006/relationships/oleObject" Target="../embeddings/oleObject124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3" Type="http://schemas.openxmlformats.org/officeDocument/2006/relationships/slide" Target="slide1.xml"/><Relationship Id="rId7" Type="http://schemas.openxmlformats.org/officeDocument/2006/relationships/oleObject" Target="../embeddings/oleObject1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28.bin"/><Relationship Id="rId5" Type="http://schemas.openxmlformats.org/officeDocument/2006/relationships/oleObject" Target="../embeddings/oleObject127.bin"/><Relationship Id="rId10" Type="http://schemas.openxmlformats.org/officeDocument/2006/relationships/oleObject" Target="../embeddings/oleObject132.bin"/><Relationship Id="rId4" Type="http://schemas.openxmlformats.org/officeDocument/2006/relationships/oleObject" Target="../embeddings/oleObject126.bin"/><Relationship Id="rId9" Type="http://schemas.openxmlformats.org/officeDocument/2006/relationships/oleObject" Target="../embeddings/oleObject13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134.bin"/><Relationship Id="rId4" Type="http://schemas.openxmlformats.org/officeDocument/2006/relationships/oleObject" Target="../embeddings/oleObject133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8.bin"/><Relationship Id="rId13" Type="http://schemas.openxmlformats.org/officeDocument/2006/relationships/oleObject" Target="../embeddings/oleObject143.bin"/><Relationship Id="rId3" Type="http://schemas.openxmlformats.org/officeDocument/2006/relationships/slide" Target="slide1.xml"/><Relationship Id="rId7" Type="http://schemas.openxmlformats.org/officeDocument/2006/relationships/oleObject" Target="../embeddings/oleObject137.bin"/><Relationship Id="rId12" Type="http://schemas.openxmlformats.org/officeDocument/2006/relationships/oleObject" Target="../embeddings/oleObject1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36.bin"/><Relationship Id="rId11" Type="http://schemas.openxmlformats.org/officeDocument/2006/relationships/oleObject" Target="../embeddings/oleObject141.bin"/><Relationship Id="rId5" Type="http://schemas.openxmlformats.org/officeDocument/2006/relationships/oleObject" Target="../embeddings/oleObject135.bin"/><Relationship Id="rId10" Type="http://schemas.openxmlformats.org/officeDocument/2006/relationships/oleObject" Target="../embeddings/oleObject140.bin"/><Relationship Id="rId4" Type="http://schemas.openxmlformats.org/officeDocument/2006/relationships/image" Target="../media/image135.png"/><Relationship Id="rId9" Type="http://schemas.openxmlformats.org/officeDocument/2006/relationships/oleObject" Target="../embeddings/oleObject139.bin"/><Relationship Id="rId14" Type="http://schemas.openxmlformats.org/officeDocument/2006/relationships/oleObject" Target="../embeddings/oleObject144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9.bin"/><Relationship Id="rId13" Type="http://schemas.openxmlformats.org/officeDocument/2006/relationships/oleObject" Target="../embeddings/oleObject154.bin"/><Relationship Id="rId18" Type="http://schemas.openxmlformats.org/officeDocument/2006/relationships/oleObject" Target="../embeddings/oleObject159.bin"/><Relationship Id="rId3" Type="http://schemas.openxmlformats.org/officeDocument/2006/relationships/slide" Target="slide1.xml"/><Relationship Id="rId7" Type="http://schemas.openxmlformats.org/officeDocument/2006/relationships/oleObject" Target="../embeddings/oleObject148.bin"/><Relationship Id="rId12" Type="http://schemas.openxmlformats.org/officeDocument/2006/relationships/oleObject" Target="../embeddings/oleObject153.bin"/><Relationship Id="rId17" Type="http://schemas.openxmlformats.org/officeDocument/2006/relationships/oleObject" Target="../embeddings/oleObject15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7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47.bin"/><Relationship Id="rId11" Type="http://schemas.openxmlformats.org/officeDocument/2006/relationships/oleObject" Target="../embeddings/oleObject152.bin"/><Relationship Id="rId5" Type="http://schemas.openxmlformats.org/officeDocument/2006/relationships/oleObject" Target="../embeddings/oleObject146.bin"/><Relationship Id="rId15" Type="http://schemas.openxmlformats.org/officeDocument/2006/relationships/oleObject" Target="../embeddings/oleObject156.bin"/><Relationship Id="rId10" Type="http://schemas.openxmlformats.org/officeDocument/2006/relationships/oleObject" Target="../embeddings/oleObject151.bin"/><Relationship Id="rId4" Type="http://schemas.openxmlformats.org/officeDocument/2006/relationships/oleObject" Target="../embeddings/oleObject145.bin"/><Relationship Id="rId9" Type="http://schemas.openxmlformats.org/officeDocument/2006/relationships/oleObject" Target="../embeddings/oleObject150.bin"/><Relationship Id="rId14" Type="http://schemas.openxmlformats.org/officeDocument/2006/relationships/oleObject" Target="../embeddings/oleObject15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4.bin"/><Relationship Id="rId13" Type="http://schemas.openxmlformats.org/officeDocument/2006/relationships/oleObject" Target="../embeddings/oleObject169.bin"/><Relationship Id="rId18" Type="http://schemas.openxmlformats.org/officeDocument/2006/relationships/oleObject" Target="../embeddings/oleObject174.bin"/><Relationship Id="rId3" Type="http://schemas.openxmlformats.org/officeDocument/2006/relationships/image" Target="../media/image16.jpeg"/><Relationship Id="rId21" Type="http://schemas.openxmlformats.org/officeDocument/2006/relationships/slide" Target="slide1.xml"/><Relationship Id="rId7" Type="http://schemas.openxmlformats.org/officeDocument/2006/relationships/oleObject" Target="../embeddings/oleObject163.bin"/><Relationship Id="rId12" Type="http://schemas.openxmlformats.org/officeDocument/2006/relationships/oleObject" Target="../embeddings/oleObject168.bin"/><Relationship Id="rId17" Type="http://schemas.openxmlformats.org/officeDocument/2006/relationships/oleObject" Target="../embeddings/oleObject173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72.bin"/><Relationship Id="rId20" Type="http://schemas.openxmlformats.org/officeDocument/2006/relationships/oleObject" Target="../embeddings/oleObject176.bin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62.bin"/><Relationship Id="rId11" Type="http://schemas.openxmlformats.org/officeDocument/2006/relationships/oleObject" Target="../embeddings/oleObject167.bin"/><Relationship Id="rId5" Type="http://schemas.openxmlformats.org/officeDocument/2006/relationships/oleObject" Target="../embeddings/oleObject161.bin"/><Relationship Id="rId15" Type="http://schemas.openxmlformats.org/officeDocument/2006/relationships/oleObject" Target="../embeddings/oleObject171.bin"/><Relationship Id="rId10" Type="http://schemas.openxmlformats.org/officeDocument/2006/relationships/oleObject" Target="../embeddings/oleObject166.bin"/><Relationship Id="rId19" Type="http://schemas.openxmlformats.org/officeDocument/2006/relationships/oleObject" Target="../embeddings/oleObject175.bin"/><Relationship Id="rId4" Type="http://schemas.openxmlformats.org/officeDocument/2006/relationships/oleObject" Target="../embeddings/oleObject160.bin"/><Relationship Id="rId9" Type="http://schemas.openxmlformats.org/officeDocument/2006/relationships/oleObject" Target="../embeddings/oleObject165.bin"/><Relationship Id="rId14" Type="http://schemas.openxmlformats.org/officeDocument/2006/relationships/oleObject" Target="../embeddings/oleObject170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PowerPoint_97-2003_Presentation2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.xml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PowerPoint_97-2003_Presentation3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slide" Target="slide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PowerPoint_97-2003_Presentation4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4" Type="http://schemas.openxmlformats.org/officeDocument/2006/relationships/slide" Target="slide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1.bin"/><Relationship Id="rId13" Type="http://schemas.openxmlformats.org/officeDocument/2006/relationships/oleObject" Target="../embeddings/oleObject186.bin"/><Relationship Id="rId18" Type="http://schemas.openxmlformats.org/officeDocument/2006/relationships/oleObject" Target="../embeddings/oleObject191.bin"/><Relationship Id="rId3" Type="http://schemas.openxmlformats.org/officeDocument/2006/relationships/image" Target="../media/image16.jpeg"/><Relationship Id="rId21" Type="http://schemas.openxmlformats.org/officeDocument/2006/relationships/slide" Target="slide1.xml"/><Relationship Id="rId7" Type="http://schemas.openxmlformats.org/officeDocument/2006/relationships/oleObject" Target="../embeddings/oleObject180.bin"/><Relationship Id="rId12" Type="http://schemas.openxmlformats.org/officeDocument/2006/relationships/oleObject" Target="../embeddings/oleObject185.bin"/><Relationship Id="rId17" Type="http://schemas.openxmlformats.org/officeDocument/2006/relationships/oleObject" Target="../embeddings/oleObject190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89.bin"/><Relationship Id="rId20" Type="http://schemas.openxmlformats.org/officeDocument/2006/relationships/oleObject" Target="../embeddings/oleObject193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79.bin"/><Relationship Id="rId11" Type="http://schemas.openxmlformats.org/officeDocument/2006/relationships/oleObject" Target="../embeddings/oleObject184.bin"/><Relationship Id="rId5" Type="http://schemas.openxmlformats.org/officeDocument/2006/relationships/oleObject" Target="../embeddings/oleObject178.bin"/><Relationship Id="rId15" Type="http://schemas.openxmlformats.org/officeDocument/2006/relationships/oleObject" Target="../embeddings/oleObject188.bin"/><Relationship Id="rId10" Type="http://schemas.openxmlformats.org/officeDocument/2006/relationships/oleObject" Target="../embeddings/oleObject183.bin"/><Relationship Id="rId19" Type="http://schemas.openxmlformats.org/officeDocument/2006/relationships/oleObject" Target="../embeddings/oleObject192.bin"/><Relationship Id="rId4" Type="http://schemas.openxmlformats.org/officeDocument/2006/relationships/oleObject" Target="../embeddings/oleObject177.bin"/><Relationship Id="rId9" Type="http://schemas.openxmlformats.org/officeDocument/2006/relationships/oleObject" Target="../embeddings/oleObject182.bin"/><Relationship Id="rId14" Type="http://schemas.openxmlformats.org/officeDocument/2006/relationships/oleObject" Target="../embeddings/oleObject187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8.bin"/><Relationship Id="rId13" Type="http://schemas.openxmlformats.org/officeDocument/2006/relationships/oleObject" Target="../embeddings/oleObject203.bin"/><Relationship Id="rId18" Type="http://schemas.openxmlformats.org/officeDocument/2006/relationships/oleObject" Target="../embeddings/Microsoft_Office_PowerPoint_97-2003_Presentation6.ppt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197.bin"/><Relationship Id="rId12" Type="http://schemas.openxmlformats.org/officeDocument/2006/relationships/oleObject" Target="../embeddings/oleObject202.bin"/><Relationship Id="rId17" Type="http://schemas.openxmlformats.org/officeDocument/2006/relationships/oleObject" Target="../embeddings/Microsoft_Office_PowerPoint_97-2003_Presentation5.ppt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06.bin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96.bin"/><Relationship Id="rId11" Type="http://schemas.openxmlformats.org/officeDocument/2006/relationships/oleObject" Target="../embeddings/oleObject201.bin"/><Relationship Id="rId5" Type="http://schemas.openxmlformats.org/officeDocument/2006/relationships/oleObject" Target="../embeddings/oleObject195.bin"/><Relationship Id="rId15" Type="http://schemas.openxmlformats.org/officeDocument/2006/relationships/oleObject" Target="../embeddings/oleObject205.bin"/><Relationship Id="rId10" Type="http://schemas.openxmlformats.org/officeDocument/2006/relationships/oleObject" Target="../embeddings/oleObject200.bin"/><Relationship Id="rId19" Type="http://schemas.openxmlformats.org/officeDocument/2006/relationships/slide" Target="slide1.xml"/><Relationship Id="rId4" Type="http://schemas.openxmlformats.org/officeDocument/2006/relationships/oleObject" Target="../embeddings/oleObject194.bin"/><Relationship Id="rId9" Type="http://schemas.openxmlformats.org/officeDocument/2006/relationships/oleObject" Target="../embeddings/oleObject199.bin"/><Relationship Id="rId14" Type="http://schemas.openxmlformats.org/officeDocument/2006/relationships/oleObject" Target="../embeddings/oleObject204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1.bin"/><Relationship Id="rId13" Type="http://schemas.openxmlformats.org/officeDocument/2006/relationships/oleObject" Target="../embeddings/oleObject216.bin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210.bin"/><Relationship Id="rId12" Type="http://schemas.openxmlformats.org/officeDocument/2006/relationships/oleObject" Target="../embeddings/oleObject215.bin"/><Relationship Id="rId1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19.bin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09.bin"/><Relationship Id="rId11" Type="http://schemas.openxmlformats.org/officeDocument/2006/relationships/oleObject" Target="../embeddings/oleObject214.bin"/><Relationship Id="rId5" Type="http://schemas.openxmlformats.org/officeDocument/2006/relationships/oleObject" Target="../embeddings/oleObject208.bin"/><Relationship Id="rId15" Type="http://schemas.openxmlformats.org/officeDocument/2006/relationships/oleObject" Target="../embeddings/oleObject218.bin"/><Relationship Id="rId10" Type="http://schemas.openxmlformats.org/officeDocument/2006/relationships/oleObject" Target="../embeddings/oleObject213.bin"/><Relationship Id="rId4" Type="http://schemas.openxmlformats.org/officeDocument/2006/relationships/oleObject" Target="../embeddings/oleObject207.bin"/><Relationship Id="rId9" Type="http://schemas.openxmlformats.org/officeDocument/2006/relationships/oleObject" Target="../embeddings/oleObject212.bin"/><Relationship Id="rId14" Type="http://schemas.openxmlformats.org/officeDocument/2006/relationships/oleObject" Target="../embeddings/oleObject217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Office_PowerPoint_97-2003_Presentation7.ppt"/><Relationship Id="rId3" Type="http://schemas.openxmlformats.org/officeDocument/2006/relationships/image" Target="../media/image16.jpeg"/><Relationship Id="rId7" Type="http://schemas.openxmlformats.org/officeDocument/2006/relationships/oleObject" Target="../embeddings/oleObject2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22.bin"/><Relationship Id="rId5" Type="http://schemas.openxmlformats.org/officeDocument/2006/relationships/oleObject" Target="../embeddings/oleObject221.bin"/><Relationship Id="rId4" Type="http://schemas.openxmlformats.org/officeDocument/2006/relationships/oleObject" Target="../embeddings/oleObject220.bin"/><Relationship Id="rId9" Type="http://schemas.openxmlformats.org/officeDocument/2006/relationships/slide" Target="slide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295400"/>
            <a:ext cx="7930504" cy="5724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rId2" action="ppaction://hlinksldjump"/>
              </a:rPr>
              <a:t>I.    Introduction (from Geometry)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rId3" action="ppaction://hlinksldjump"/>
              </a:rPr>
              <a:t>II.   Word Problems </a:t>
            </a:r>
            <a:r>
              <a:rPr lang="en-US" sz="1400" dirty="0" smtClean="0">
                <a:solidFill>
                  <a:schemeClr val="bg1"/>
                </a:solidFill>
                <a:hlinkClick r:id="rId3" action="ppaction://hlinksldjump"/>
              </a:rPr>
              <a:t>and alt trig functions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rId4" action="ppaction://hlinksldjump"/>
              </a:rPr>
              <a:t>III.   Reference Angles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rId5" action="ppaction://hlinksldjump"/>
              </a:rPr>
              <a:t>IV.   Area and Heron’s Formula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rId6" action="ppaction://hlinksldjump"/>
              </a:rPr>
              <a:t>V.    The Law of </a:t>
            </a:r>
            <a:r>
              <a:rPr lang="en-US" sz="2600" dirty="0" err="1" smtClean="0">
                <a:solidFill>
                  <a:schemeClr val="bg1"/>
                </a:solidFill>
                <a:hlinkClick r:id="rId6" action="ppaction://hlinksldjump"/>
              </a:rPr>
              <a:t>Sines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" action="ppaction://noaction"/>
              </a:rPr>
              <a:t>VI.   The Law of </a:t>
            </a:r>
            <a:r>
              <a:rPr lang="en-US" sz="2600" dirty="0" err="1" smtClean="0">
                <a:solidFill>
                  <a:schemeClr val="bg1"/>
                </a:solidFill>
                <a:hlinkClick r:id="" action="ppaction://noaction"/>
              </a:rPr>
              <a:t>Sines</a:t>
            </a:r>
            <a:r>
              <a:rPr lang="en-US" sz="2600" dirty="0" smtClean="0">
                <a:solidFill>
                  <a:schemeClr val="bg1"/>
                </a:solidFill>
                <a:hlinkClick r:id="" action="ppaction://noaction"/>
              </a:rPr>
              <a:t> Part 2: The Ambiguous Case  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" action="ppaction://noaction"/>
              </a:rPr>
              <a:t>VII.  Law of Cosines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	</a:t>
            </a:r>
            <a:r>
              <a:rPr lang="en-US" sz="1600" dirty="0" smtClean="0">
                <a:solidFill>
                  <a:schemeClr val="bg1"/>
                </a:solidFill>
                <a:hlinkClick r:id="" action="ppaction://noaction"/>
              </a:rPr>
              <a:t>Law of </a:t>
            </a:r>
            <a:r>
              <a:rPr lang="en-US" sz="1600" dirty="0" err="1" smtClean="0">
                <a:solidFill>
                  <a:schemeClr val="bg1"/>
                </a:solidFill>
                <a:hlinkClick r:id="" action="ppaction://noaction"/>
              </a:rPr>
              <a:t>Sines</a:t>
            </a:r>
            <a:r>
              <a:rPr lang="en-US" sz="1600" dirty="0" smtClean="0">
                <a:solidFill>
                  <a:schemeClr val="bg1"/>
                </a:solidFill>
                <a:hlinkClick r:id="" action="ppaction://noaction"/>
              </a:rPr>
              <a:t> and Cosines practice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" action="ppaction://noaction"/>
              </a:rPr>
              <a:t>VIII. Radians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600" dirty="0" smtClean="0">
                <a:solidFill>
                  <a:schemeClr val="bg1"/>
                </a:solidFill>
                <a:hlinkClick r:id="" action="ppaction://noaction"/>
              </a:rPr>
              <a:t>IX.   Unit Circle</a:t>
            </a: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	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en-US" dirty="0" smtClean="0">
                <a:solidFill>
                  <a:schemeClr val="bg1"/>
                </a:solidFill>
                <a:hlinkClick r:id="rId7" action="ppaction://hlinksldjump"/>
              </a:rPr>
              <a:t>OPENERS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en-US" dirty="0" smtClean="0">
                <a:solidFill>
                  <a:schemeClr val="bg1"/>
                </a:solidFill>
                <a:hlinkClick r:id="" action="ppaction://noaction"/>
              </a:rPr>
              <a:t>REVIEWS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	</a:t>
            </a:r>
            <a:r>
              <a:rPr lang="en-US" dirty="0" smtClean="0">
                <a:solidFill>
                  <a:schemeClr val="bg1"/>
                </a:solidFill>
                <a:hlinkClick r:id="" action="ppaction://noaction"/>
              </a:rPr>
              <a:t>HOMEWORK</a:t>
            </a:r>
            <a:endParaRPr lang="en-US" dirty="0" smtClean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chemeClr val="bg1"/>
          </a:solidFill>
          <a:scene3d>
            <a:camera prst="isometricOffAxis2Left"/>
            <a:lightRig rig="flood" dir="t"/>
          </a:scene3d>
        </p:grpSpPr>
        <p:grpSp>
          <p:nvGrpSpPr>
            <p:cNvPr id="22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024564" y="304800"/>
            <a:ext cx="1556836" cy="707886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sunrise" dir="t"/>
          </a:scene3d>
          <a:sp3d prstMaterial="softEdge"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r>
              <a:rPr lang="en-US" sz="4000" b="1" u="sng" dirty="0" smtClean="0">
                <a:solidFill>
                  <a:schemeClr val="bg1"/>
                </a:solidFill>
              </a:rPr>
              <a:t>MENU</a:t>
            </a:r>
            <a:endParaRPr lang="en-US" sz="40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313492"/>
            <a:ext cx="3664080" cy="677108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78938"/>
              </a:avLst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FFFF00"/>
                </a:solidFill>
              </a:rPr>
              <a:t>Reference Angles</a:t>
            </a:r>
            <a:endParaRPr lang="en-US" sz="3800" b="1" u="sng" dirty="0">
              <a:solidFill>
                <a:srgbClr val="FFFF00"/>
              </a:solidFill>
            </a:endParaRPr>
          </a:p>
        </p:txBody>
      </p:sp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066800"/>
            <a:ext cx="6562936" cy="855027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971800" y="1867989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angles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2297668"/>
            <a:ext cx="239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a 10 degree angle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971800" y="2590006"/>
            <a:ext cx="2722452" cy="2362994"/>
            <a:chOff x="2971800" y="2743200"/>
            <a:chExt cx="2722452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09105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10200" y="3657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4114800" y="3429000"/>
            <a:ext cx="11430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4191000" y="3581400"/>
            <a:ext cx="609600" cy="533400"/>
          </a:xfrm>
          <a:prstGeom prst="arc">
            <a:avLst>
              <a:gd name="adj1" fmla="val 17805443"/>
              <a:gd name="adj2" fmla="val 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4465319" y="3581400"/>
            <a:ext cx="487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53000" y="2971800"/>
            <a:ext cx="315028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We always start from this spot.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096000" y="3429000"/>
            <a:ext cx="198060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The positive x axis.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648200" y="4343400"/>
            <a:ext cx="338554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We always go the same direction.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096000" y="4812268"/>
            <a:ext cx="192373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Counterclockwise.</a:t>
            </a:r>
            <a:endParaRPr lang="en-US" b="1" dirty="0"/>
          </a:p>
        </p:txBody>
      </p:sp>
      <p:cxnSp>
        <p:nvCxnSpPr>
          <p:cNvPr id="45" name="Straight Arrow Connector 44"/>
          <p:cNvCxnSpPr/>
          <p:nvPr/>
        </p:nvCxnSpPr>
        <p:spPr>
          <a:xfrm rot="5400000">
            <a:off x="5295900" y="33909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9" grpId="0" animBg="1"/>
      <p:bldP spid="40" grpId="0"/>
      <p:bldP spid="37" grpId="0" animBg="1"/>
      <p:bldP spid="41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6562936" cy="855027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971800" y="1931894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angles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2373868"/>
            <a:ext cx="239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a 20 degree angle</a:t>
            </a:r>
            <a:endParaRPr lang="en-US" dirty="0"/>
          </a:p>
        </p:txBody>
      </p:sp>
      <p:grpSp>
        <p:nvGrpSpPr>
          <p:cNvPr id="4" name="Group 35"/>
          <p:cNvGrpSpPr/>
          <p:nvPr/>
        </p:nvGrpSpPr>
        <p:grpSpPr>
          <a:xfrm>
            <a:off x="2971800" y="2743200"/>
            <a:ext cx="2722452" cy="2362994"/>
            <a:chOff x="2971800" y="2743200"/>
            <a:chExt cx="2722452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09105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10200" y="3657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4114800" y="3352800"/>
            <a:ext cx="1219200" cy="609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4191000" y="3657600"/>
            <a:ext cx="685800" cy="609600"/>
          </a:xfrm>
          <a:prstGeom prst="arc">
            <a:avLst>
              <a:gd name="adj1" fmla="val 17805443"/>
              <a:gd name="adj2" fmla="val 0"/>
            </a:avLst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4389119" y="3733800"/>
            <a:ext cx="487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6562936" cy="855027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971800" y="1931894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angles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2373868"/>
            <a:ext cx="239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a 80 degree angle</a:t>
            </a:r>
            <a:endParaRPr lang="en-US" dirty="0"/>
          </a:p>
        </p:txBody>
      </p:sp>
      <p:grpSp>
        <p:nvGrpSpPr>
          <p:cNvPr id="4" name="Group 35"/>
          <p:cNvGrpSpPr/>
          <p:nvPr/>
        </p:nvGrpSpPr>
        <p:grpSpPr>
          <a:xfrm>
            <a:off x="2971800" y="2743200"/>
            <a:ext cx="2722452" cy="2362994"/>
            <a:chOff x="2971800" y="2743200"/>
            <a:chExt cx="2722452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09105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10200" y="3657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rot="5400000" flipH="1" flipV="1">
            <a:off x="3771900" y="3238500"/>
            <a:ext cx="10668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3581400" y="3429000"/>
            <a:ext cx="1143000" cy="914400"/>
          </a:xfrm>
          <a:prstGeom prst="arc">
            <a:avLst>
              <a:gd name="adj1" fmla="val 17262673"/>
              <a:gd name="adj2" fmla="val 391192"/>
            </a:avLst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4114800" y="3685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80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6562936" cy="855027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971800" y="1931894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angles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2373868"/>
            <a:ext cx="251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a 120 degree angle</a:t>
            </a:r>
            <a:endParaRPr lang="en-US" dirty="0"/>
          </a:p>
        </p:txBody>
      </p:sp>
      <p:grpSp>
        <p:nvGrpSpPr>
          <p:cNvPr id="4" name="Group 35"/>
          <p:cNvGrpSpPr/>
          <p:nvPr/>
        </p:nvGrpSpPr>
        <p:grpSpPr>
          <a:xfrm>
            <a:off x="2971800" y="2743200"/>
            <a:ext cx="2722452" cy="2362994"/>
            <a:chOff x="2971800" y="2743200"/>
            <a:chExt cx="2722452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09105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10200" y="3657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rot="16200000" flipV="1">
            <a:off x="3276600" y="3124200"/>
            <a:ext cx="914400" cy="76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3581400" y="3429000"/>
            <a:ext cx="1143000" cy="914400"/>
          </a:xfrm>
          <a:prstGeom prst="arc">
            <a:avLst>
              <a:gd name="adj1" fmla="val 13277832"/>
              <a:gd name="adj2" fmla="val 391192"/>
            </a:avLst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4114800" y="3685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120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6562936" cy="855027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971800" y="1931894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angles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2373868"/>
            <a:ext cx="251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a 315 degree angle</a:t>
            </a:r>
            <a:endParaRPr lang="en-US" dirty="0"/>
          </a:p>
        </p:txBody>
      </p:sp>
      <p:grpSp>
        <p:nvGrpSpPr>
          <p:cNvPr id="4" name="Group 35"/>
          <p:cNvGrpSpPr/>
          <p:nvPr/>
        </p:nvGrpSpPr>
        <p:grpSpPr>
          <a:xfrm>
            <a:off x="2971800" y="2743200"/>
            <a:ext cx="2722452" cy="2362994"/>
            <a:chOff x="2971800" y="2743200"/>
            <a:chExt cx="2722452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09105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10200" y="3657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4114800" y="3962400"/>
            <a:ext cx="990600" cy="76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3581400" y="3429000"/>
            <a:ext cx="1143000" cy="914400"/>
          </a:xfrm>
          <a:prstGeom prst="arc">
            <a:avLst>
              <a:gd name="adj1" fmla="val 2758652"/>
              <a:gd name="adj2" fmla="val 391192"/>
            </a:avLst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4114800" y="3685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315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6562936" cy="855027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971800" y="1931894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angles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71800" y="2373868"/>
            <a:ext cx="239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a 45 degree angle</a:t>
            </a:r>
            <a:endParaRPr lang="en-US" dirty="0"/>
          </a:p>
        </p:txBody>
      </p:sp>
      <p:grpSp>
        <p:nvGrpSpPr>
          <p:cNvPr id="4" name="Group 35"/>
          <p:cNvGrpSpPr/>
          <p:nvPr/>
        </p:nvGrpSpPr>
        <p:grpSpPr>
          <a:xfrm>
            <a:off x="2971800" y="2743200"/>
            <a:ext cx="2722452" cy="2362994"/>
            <a:chOff x="2971800" y="2743200"/>
            <a:chExt cx="2722452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3009105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10200" y="3657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V="1">
            <a:off x="4114800" y="3200400"/>
            <a:ext cx="838200" cy="76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3733800" y="3581400"/>
            <a:ext cx="762000" cy="762000"/>
          </a:xfrm>
          <a:prstGeom prst="arc">
            <a:avLst>
              <a:gd name="adj1" fmla="val 18996808"/>
              <a:gd name="adj2" fmla="val 39119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4191000" y="3733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45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71801" y="51816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 we are going to use this drawing to find the values of sin, </a:t>
            </a:r>
            <a:r>
              <a:rPr lang="en-US" dirty="0" err="1" smtClean="0"/>
              <a:t>cos</a:t>
            </a:r>
            <a:r>
              <a:rPr lang="en-US" dirty="0" smtClean="0"/>
              <a:t> and tan for 45 degrees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143000"/>
            <a:ext cx="8077200" cy="10523078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1905000" y="-381000"/>
            <a:ext cx="4118727" cy="4114800"/>
            <a:chOff x="2971800" y="2743200"/>
            <a:chExt cx="2537115" cy="2362994"/>
          </a:xfrm>
        </p:grpSpPr>
        <p:grpSp>
          <p:nvGrpSpPr>
            <p:cNvPr id="4" name="Group 35"/>
            <p:cNvGrpSpPr/>
            <p:nvPr/>
          </p:nvGrpSpPr>
          <p:grpSpPr>
            <a:xfrm>
              <a:off x="2971800" y="2743200"/>
              <a:ext cx="2537115" cy="2362994"/>
              <a:chOff x="2971800" y="2743200"/>
              <a:chExt cx="2537115" cy="2362994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2971800" y="3962400"/>
                <a:ext cx="2438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rot="5400000">
                <a:off x="2992637" y="4000500"/>
                <a:ext cx="22098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5224863" y="377416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22724" y="2743200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</a:t>
                </a:r>
                <a:endParaRPr lang="en-US" dirty="0"/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 flipV="1">
              <a:off x="4114800" y="3200400"/>
              <a:ext cx="838200" cy="762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Arc 38"/>
            <p:cNvSpPr/>
            <p:nvPr/>
          </p:nvSpPr>
          <p:spPr>
            <a:xfrm>
              <a:off x="3733800" y="3581400"/>
              <a:ext cx="762000" cy="762000"/>
            </a:xfrm>
            <a:prstGeom prst="arc">
              <a:avLst>
                <a:gd name="adj1" fmla="val 18996808"/>
                <a:gd name="adj2" fmla="val 391192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 flipH="1">
              <a:off x="4191000" y="3800120"/>
              <a:ext cx="838200" cy="212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45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2362200" y="3925389"/>
            <a:ext cx="685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 Connect the end of your arrow to the x-axis so it makes a right angle.</a:t>
            </a:r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4419600" y="1066800"/>
            <a:ext cx="1371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876800" y="1524000"/>
            <a:ext cx="228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362200" y="4444331"/>
            <a:ext cx="540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 Fill in the measures with those of a 45-45-90 triangle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7244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45</a:t>
            </a:r>
            <a:endParaRPr lang="en-US" b="1" dirty="0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5105400" y="914400"/>
          <a:ext cx="381000" cy="412750"/>
        </p:xfrm>
        <a:graphic>
          <a:graphicData uri="http://schemas.openxmlformats.org/presentationml/2006/ole">
            <p:oleObj spid="_x0000_s33794" name="Equation" r:id="rId5" imgW="152280" imgH="164880" progId="Equation.DSMT4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4343400" y="1752600"/>
          <a:ext cx="381000" cy="412750"/>
        </p:xfrm>
        <a:graphic>
          <a:graphicData uri="http://schemas.openxmlformats.org/presentationml/2006/ole">
            <p:oleObj spid="_x0000_s33795" name="Equation" r:id="rId6" imgW="152280" imgH="164880" progId="Equation.DSMT4">
              <p:embed/>
            </p:oleObj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3784600" y="438150"/>
          <a:ext cx="889000" cy="603250"/>
        </p:xfrm>
        <a:graphic>
          <a:graphicData uri="http://schemas.openxmlformats.org/presentationml/2006/ole">
            <p:oleObj spid="_x0000_s33796" name="Equation" r:id="rId7" imgW="355320" imgH="241200" progId="Equation.DSMT4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2362200" y="4953000"/>
            <a:ext cx="5936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 Identify the sin </a:t>
            </a:r>
            <a:r>
              <a:rPr lang="en-US" dirty="0" err="1" smtClean="0"/>
              <a:t>cos</a:t>
            </a:r>
            <a:r>
              <a:rPr lang="en-US" dirty="0" smtClean="0"/>
              <a:t> and tan of the triangle you just created.</a:t>
            </a:r>
            <a:endParaRPr lang="en-US" dirty="0"/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6108700" y="295274"/>
          <a:ext cx="1206500" cy="2676526"/>
        </p:xfrm>
        <a:graphic>
          <a:graphicData uri="http://schemas.openxmlformats.org/presentationml/2006/ole">
            <p:oleObj spid="_x0000_s33797" name="Equation" r:id="rId8" imgW="609480" imgH="1104840" progId="Equation.DSMT4">
              <p:embed/>
            </p:oleObj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7353829" y="152400"/>
          <a:ext cx="494771" cy="593725"/>
        </p:xfrm>
        <a:graphic>
          <a:graphicData uri="http://schemas.openxmlformats.org/presentationml/2006/ole">
            <p:oleObj spid="_x0000_s33798" name="Equation" r:id="rId9" imgW="380880" imgH="457200" progId="Equation.DSMT4">
              <p:embed/>
            </p:oleObj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8031163" y="152400"/>
          <a:ext cx="511175" cy="593725"/>
        </p:xfrm>
        <a:graphic>
          <a:graphicData uri="http://schemas.openxmlformats.org/presentationml/2006/ole">
            <p:oleObj spid="_x0000_s33799" name="Equation" r:id="rId10" imgW="393480" imgH="457200" progId="Equation.DSMT4">
              <p:embed/>
            </p:oleObj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/>
        </p:nvGraphicFramePr>
        <p:xfrm>
          <a:off x="8632825" y="144961"/>
          <a:ext cx="511175" cy="577850"/>
        </p:xfrm>
        <a:graphic>
          <a:graphicData uri="http://schemas.openxmlformats.org/presentationml/2006/ole">
            <p:oleObj spid="_x0000_s33800" name="Equation" r:id="rId11" imgW="393480" imgH="444240" progId="Equation.DSMT4">
              <p:embed/>
            </p:oleObj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7430029" y="1235075"/>
          <a:ext cx="494771" cy="593725"/>
        </p:xfrm>
        <a:graphic>
          <a:graphicData uri="http://schemas.openxmlformats.org/presentationml/2006/ole">
            <p:oleObj spid="_x0000_s33801" name="Equation" r:id="rId12" imgW="380880" imgH="457200" progId="Equation.DSMT4">
              <p:embed/>
            </p:oleObj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/>
        </p:nvGraphicFramePr>
        <p:xfrm>
          <a:off x="8107363" y="1235075"/>
          <a:ext cx="511175" cy="593725"/>
        </p:xfrm>
        <a:graphic>
          <a:graphicData uri="http://schemas.openxmlformats.org/presentationml/2006/ole">
            <p:oleObj spid="_x0000_s33802" name="Equation" r:id="rId13" imgW="393480" imgH="457200" progId="Equation.DSMT4">
              <p:embed/>
            </p:oleObj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8709025" y="1216751"/>
          <a:ext cx="511175" cy="577850"/>
        </p:xfrm>
        <a:graphic>
          <a:graphicData uri="http://schemas.openxmlformats.org/presentationml/2006/ole">
            <p:oleObj spid="_x0000_s33803" name="Equation" r:id="rId14" imgW="393480" imgH="444240" progId="Equation.DSMT4">
              <p:embed/>
            </p:oleObj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/>
        </p:nvGraphicFramePr>
        <p:xfrm>
          <a:off x="7599363" y="2309813"/>
          <a:ext cx="231775" cy="544512"/>
        </p:xfrm>
        <a:graphic>
          <a:graphicData uri="http://schemas.openxmlformats.org/presentationml/2006/ole">
            <p:oleObj spid="_x0000_s33804" name="Equation" r:id="rId15" imgW="177480" imgH="419040" progId="Equation.DSMT4">
              <p:embed/>
            </p:oleObj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8001000" y="2451100"/>
          <a:ext cx="619006" cy="444500"/>
        </p:xfrm>
        <a:graphic>
          <a:graphicData uri="http://schemas.openxmlformats.org/presentationml/2006/ole">
            <p:oleObj spid="_x0000_s33805" name="Equation" r:id="rId16" imgW="228600" imgH="16488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5" grpId="0" animBg="1"/>
      <p:bldP spid="46" grpId="0"/>
      <p:bldP spid="47" grpId="0"/>
      <p:bldP spid="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143000"/>
            <a:ext cx="8077200" cy="10523078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grpSp>
        <p:nvGrpSpPr>
          <p:cNvPr id="4" name="Group 40"/>
          <p:cNvGrpSpPr/>
          <p:nvPr/>
        </p:nvGrpSpPr>
        <p:grpSpPr>
          <a:xfrm>
            <a:off x="1905000" y="468868"/>
            <a:ext cx="4118727" cy="4114800"/>
            <a:chOff x="2971800" y="2743200"/>
            <a:chExt cx="2537115" cy="2362994"/>
          </a:xfrm>
        </p:grpSpPr>
        <p:grpSp>
          <p:nvGrpSpPr>
            <p:cNvPr id="22" name="Group 35"/>
            <p:cNvGrpSpPr/>
            <p:nvPr/>
          </p:nvGrpSpPr>
          <p:grpSpPr>
            <a:xfrm>
              <a:off x="2971800" y="2743200"/>
              <a:ext cx="2537115" cy="2362994"/>
              <a:chOff x="2971800" y="2743200"/>
              <a:chExt cx="2537115" cy="2362994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2971800" y="3962400"/>
                <a:ext cx="2438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rot="5400000">
                <a:off x="2992637" y="4000500"/>
                <a:ext cx="22098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5224863" y="377416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22724" y="2743200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</a:t>
                </a:r>
                <a:endParaRPr lang="en-US" dirty="0"/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3931585" y="3138511"/>
              <a:ext cx="1007105" cy="64067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Arc 38"/>
            <p:cNvSpPr/>
            <p:nvPr/>
          </p:nvSpPr>
          <p:spPr>
            <a:xfrm>
              <a:off x="3628943" y="3581400"/>
              <a:ext cx="762000" cy="762000"/>
            </a:xfrm>
            <a:prstGeom prst="arc">
              <a:avLst>
                <a:gd name="adj1" fmla="val 18996808"/>
                <a:gd name="adj2" fmla="val 391192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 flipH="1">
              <a:off x="4145270" y="3800120"/>
              <a:ext cx="838200" cy="212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60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2362200" y="4775257"/>
            <a:ext cx="685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 Connect the end of your arrow to the x-axis so it makes a right angle.</a:t>
            </a:r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3956566" y="1758434"/>
            <a:ext cx="16880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572000" y="2373868"/>
            <a:ext cx="228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362200" y="5294199"/>
            <a:ext cx="540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 Fill in the measures with those of a 30-60-90 triangle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458096" y="114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30</a:t>
            </a:r>
            <a:endParaRPr lang="en-US" b="1" dirty="0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3740150" y="1371600"/>
          <a:ext cx="603250" cy="412750"/>
        </p:xfrm>
        <a:graphic>
          <a:graphicData uri="http://schemas.openxmlformats.org/presentationml/2006/ole">
            <p:oleObj spid="_x0000_s34818" name="Equation" r:id="rId5" imgW="241200" imgH="164880" progId="Equation.DSMT4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4114800" y="2602468"/>
          <a:ext cx="381000" cy="412750"/>
        </p:xfrm>
        <a:graphic>
          <a:graphicData uri="http://schemas.openxmlformats.org/presentationml/2006/ole">
            <p:oleObj spid="_x0000_s34819" name="Equation" r:id="rId6" imgW="152280" imgH="164880" progId="Equation.DSMT4">
              <p:embed/>
            </p:oleObj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4800600" y="1584325"/>
          <a:ext cx="889000" cy="635000"/>
        </p:xfrm>
        <a:graphic>
          <a:graphicData uri="http://schemas.openxmlformats.org/presentationml/2006/ole">
            <p:oleObj spid="_x0000_s34820" name="Equation" r:id="rId7" imgW="355320" imgH="253800" progId="Equation.DSMT4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2362200" y="5802868"/>
            <a:ext cx="5936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 Identify the sin </a:t>
            </a:r>
            <a:r>
              <a:rPr lang="en-US" dirty="0" err="1" smtClean="0"/>
              <a:t>cos</a:t>
            </a:r>
            <a:r>
              <a:rPr lang="en-US" dirty="0" smtClean="0"/>
              <a:t> and tan of the triangle you just created.</a:t>
            </a:r>
            <a:endParaRPr lang="en-US" dirty="0"/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6108700" y="1158875"/>
          <a:ext cx="1206500" cy="2559050"/>
        </p:xfrm>
        <a:graphic>
          <a:graphicData uri="http://schemas.openxmlformats.org/presentationml/2006/ole">
            <p:oleObj spid="_x0000_s34821" name="Equation" r:id="rId8" imgW="609480" imgH="1091880" progId="Equation.DSMT4">
              <p:embed/>
            </p:oleObj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7353300" y="1009650"/>
          <a:ext cx="495300" cy="576263"/>
        </p:xfrm>
        <a:graphic>
          <a:graphicData uri="http://schemas.openxmlformats.org/presentationml/2006/ole">
            <p:oleObj spid="_x0000_s34822" name="Equation" r:id="rId9" imgW="380880" imgH="444240" progId="Equation.DSMT4">
              <p:embed/>
            </p:oleObj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8031163" y="1009650"/>
          <a:ext cx="511175" cy="576263"/>
        </p:xfrm>
        <a:graphic>
          <a:graphicData uri="http://schemas.openxmlformats.org/presentationml/2006/ole">
            <p:oleObj spid="_x0000_s34823" name="Equation" r:id="rId10" imgW="393480" imgH="444240" progId="Equation.DSMT4">
              <p:embed/>
            </p:oleObj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7504113" y="2109788"/>
          <a:ext cx="346075" cy="542925"/>
        </p:xfrm>
        <a:graphic>
          <a:graphicData uri="http://schemas.openxmlformats.org/presentationml/2006/ole">
            <p:oleObj spid="_x0000_s34825" name="Equation" r:id="rId11" imgW="266400" imgH="419040" progId="Equation.DSMT4">
              <p:embed/>
            </p:oleObj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/>
        </p:nvGraphicFramePr>
        <p:xfrm>
          <a:off x="8180388" y="2109788"/>
          <a:ext cx="363537" cy="542925"/>
        </p:xfrm>
        <a:graphic>
          <a:graphicData uri="http://schemas.openxmlformats.org/presentationml/2006/ole">
            <p:oleObj spid="_x0000_s34826" name="Equation" r:id="rId12" imgW="279360" imgH="419040" progId="Equation.DSMT4">
              <p:embed/>
            </p:oleObj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/>
        </p:nvGraphicFramePr>
        <p:xfrm>
          <a:off x="7475538" y="3133725"/>
          <a:ext cx="479425" cy="595313"/>
        </p:xfrm>
        <a:graphic>
          <a:graphicData uri="http://schemas.openxmlformats.org/presentationml/2006/ole">
            <p:oleObj spid="_x0000_s34828" name="Equation" r:id="rId13" imgW="368280" imgH="457200" progId="Equation.DSMT4">
              <p:embed/>
            </p:oleObj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7918450" y="3124200"/>
          <a:ext cx="996950" cy="684213"/>
        </p:xfrm>
        <a:graphic>
          <a:graphicData uri="http://schemas.openxmlformats.org/presentationml/2006/ole">
            <p:oleObj spid="_x0000_s34829" name="Equation" r:id="rId14" imgW="368280" imgH="253800" progId="Equation.DSMT4">
              <p:embed/>
            </p:oleObj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2286417" y="164068"/>
            <a:ext cx="627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Use reference angles to find the sin, </a:t>
            </a:r>
            <a:r>
              <a:rPr lang="en-US" dirty="0" err="1" smtClean="0"/>
              <a:t>cos</a:t>
            </a:r>
            <a:r>
              <a:rPr lang="en-US" dirty="0" smtClean="0"/>
              <a:t> and tan of 60 degrees.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5" grpId="0" animBg="1"/>
      <p:bldP spid="46" grpId="0"/>
      <p:bldP spid="47" grpId="0"/>
      <p:bldP spid="53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143000"/>
            <a:ext cx="8077200" cy="10523078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grpSp>
        <p:nvGrpSpPr>
          <p:cNvPr id="22" name="Group 35"/>
          <p:cNvGrpSpPr/>
          <p:nvPr/>
        </p:nvGrpSpPr>
        <p:grpSpPr>
          <a:xfrm>
            <a:off x="1905000" y="468868"/>
            <a:ext cx="4118727" cy="4114800"/>
            <a:chOff x="2971800" y="2743200"/>
            <a:chExt cx="2537115" cy="2362994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2971800" y="3962400"/>
              <a:ext cx="24384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2992637" y="4000500"/>
              <a:ext cx="22098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224863" y="3774161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22724" y="274320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rot="16200000" flipV="1">
            <a:off x="2184506" y="1015896"/>
            <a:ext cx="1829924" cy="13221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2971799" y="1928468"/>
            <a:ext cx="1237023" cy="1326909"/>
          </a:xfrm>
          <a:prstGeom prst="arc">
            <a:avLst>
              <a:gd name="adj1" fmla="val 14774838"/>
              <a:gd name="adj2" fmla="val 2148182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flipH="1">
            <a:off x="3200400" y="2286000"/>
            <a:ext cx="136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3668476" y="2145268"/>
            <a:ext cx="136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120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2362200" y="4724400"/>
            <a:ext cx="685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 Connect the end of your arrow to the x-axis so it makes a right angle.</a:t>
            </a:r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518166" y="1682234"/>
            <a:ext cx="18404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438400" y="2362200"/>
            <a:ext cx="228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362200" y="5294199"/>
            <a:ext cx="540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 Fill in the measures with those of a 30-60-90 triangle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362200" y="914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30</a:t>
            </a:r>
            <a:endParaRPr lang="en-US" b="1" dirty="0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2971800" y="1143000"/>
          <a:ext cx="603250" cy="412750"/>
        </p:xfrm>
        <a:graphic>
          <a:graphicData uri="http://schemas.openxmlformats.org/presentationml/2006/ole">
            <p:oleObj spid="_x0000_s35842" name="Equation" r:id="rId5" imgW="241200" imgH="164880" progId="Equation.DSMT4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2667000" y="2635250"/>
          <a:ext cx="603250" cy="412750"/>
        </p:xfrm>
        <a:graphic>
          <a:graphicData uri="http://schemas.openxmlformats.org/presentationml/2006/ole">
            <p:oleObj spid="_x0000_s35843" name="Equation" r:id="rId6" imgW="241200" imgH="164880" progId="Equation.DSMT4">
              <p:embed/>
            </p:oleObj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1600200" y="1295400"/>
          <a:ext cx="889000" cy="635000"/>
        </p:xfrm>
        <a:graphic>
          <a:graphicData uri="http://schemas.openxmlformats.org/presentationml/2006/ole">
            <p:oleObj spid="_x0000_s35844" name="Equation" r:id="rId7" imgW="355320" imgH="253800" progId="Equation.DSMT4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2362200" y="5802868"/>
            <a:ext cx="5936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 Identify the sin </a:t>
            </a:r>
            <a:r>
              <a:rPr lang="en-US" dirty="0" err="1" smtClean="0"/>
              <a:t>cos</a:t>
            </a:r>
            <a:r>
              <a:rPr lang="en-US" dirty="0" smtClean="0"/>
              <a:t> and tan of the triangle you just created.</a:t>
            </a:r>
            <a:endParaRPr lang="en-US" dirty="0"/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6046788" y="1158875"/>
          <a:ext cx="1331912" cy="2559050"/>
        </p:xfrm>
        <a:graphic>
          <a:graphicData uri="http://schemas.openxmlformats.org/presentationml/2006/ole">
            <p:oleObj spid="_x0000_s35845" name="Equation" r:id="rId8" imgW="672840" imgH="1091880" progId="Equation.DSMT4">
              <p:embed/>
            </p:oleObj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7353300" y="1009650"/>
          <a:ext cx="495300" cy="576263"/>
        </p:xfrm>
        <a:graphic>
          <a:graphicData uri="http://schemas.openxmlformats.org/presentationml/2006/ole">
            <p:oleObj spid="_x0000_s35846" name="Equation" r:id="rId9" imgW="380880" imgH="444240" progId="Equation.DSMT4">
              <p:embed/>
            </p:oleObj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8031163" y="1009650"/>
          <a:ext cx="511175" cy="576263"/>
        </p:xfrm>
        <a:graphic>
          <a:graphicData uri="http://schemas.openxmlformats.org/presentationml/2006/ole">
            <p:oleObj spid="_x0000_s35847" name="Equation" r:id="rId10" imgW="393480" imgH="444240" progId="Equation.DSMT4">
              <p:embed/>
            </p:oleObj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7504113" y="2109788"/>
          <a:ext cx="346075" cy="542925"/>
        </p:xfrm>
        <a:graphic>
          <a:graphicData uri="http://schemas.openxmlformats.org/presentationml/2006/ole">
            <p:oleObj spid="_x0000_s35848" name="Equation" r:id="rId11" imgW="266400" imgH="419040" progId="Equation.DSMT4">
              <p:embed/>
            </p:oleObj>
          </a:graphicData>
        </a:graphic>
      </p:graphicFrame>
      <p:graphicFrame>
        <p:nvGraphicFramePr>
          <p:cNvPr id="59" name="Object 58"/>
          <p:cNvGraphicFramePr>
            <a:graphicFrameLocks noChangeAspect="1"/>
          </p:cNvGraphicFramePr>
          <p:nvPr/>
        </p:nvGraphicFramePr>
        <p:xfrm>
          <a:off x="8115300" y="2109788"/>
          <a:ext cx="495300" cy="542925"/>
        </p:xfrm>
        <a:graphic>
          <a:graphicData uri="http://schemas.openxmlformats.org/presentationml/2006/ole">
            <p:oleObj spid="_x0000_s35849" name="Equation" r:id="rId12" imgW="380880" imgH="419040" progId="Equation.DSMT4">
              <p:embed/>
            </p:oleObj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/>
        </p:nvGraphicFramePr>
        <p:xfrm>
          <a:off x="7475538" y="3133725"/>
          <a:ext cx="479425" cy="595313"/>
        </p:xfrm>
        <a:graphic>
          <a:graphicData uri="http://schemas.openxmlformats.org/presentationml/2006/ole">
            <p:oleObj spid="_x0000_s35850" name="Equation" r:id="rId13" imgW="368280" imgH="457200" progId="Equation.DSMT4">
              <p:embed/>
            </p:oleObj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7981950" y="3048000"/>
          <a:ext cx="1238250" cy="684213"/>
        </p:xfrm>
        <a:graphic>
          <a:graphicData uri="http://schemas.openxmlformats.org/presentationml/2006/ole">
            <p:oleObj spid="_x0000_s35851" name="Equation" r:id="rId14" imgW="457200" imgH="253800" progId="Equation.DSMT4">
              <p:embed/>
            </p:oleObj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2286417" y="164068"/>
            <a:ext cx="6447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Use reference angles to find the sin, </a:t>
            </a:r>
            <a:r>
              <a:rPr lang="en-US" dirty="0" err="1" smtClean="0"/>
              <a:t>cos</a:t>
            </a:r>
            <a:r>
              <a:rPr lang="en-US" dirty="0" smtClean="0"/>
              <a:t> and tan of 120 degrees.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60" grpId="0"/>
      <p:bldP spid="42" grpId="0"/>
      <p:bldP spid="45" grpId="0" animBg="1"/>
      <p:bldP spid="46" grpId="0"/>
      <p:bldP spid="47" grpId="0"/>
      <p:bldP spid="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143000"/>
            <a:ext cx="8077200" cy="10523078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grpSp>
        <p:nvGrpSpPr>
          <p:cNvPr id="4" name="Group 40"/>
          <p:cNvGrpSpPr/>
          <p:nvPr/>
        </p:nvGrpSpPr>
        <p:grpSpPr>
          <a:xfrm>
            <a:off x="1600200" y="-76200"/>
            <a:ext cx="4118727" cy="4114800"/>
            <a:chOff x="2971800" y="2743200"/>
            <a:chExt cx="2537115" cy="2362994"/>
          </a:xfrm>
        </p:grpSpPr>
        <p:grpSp>
          <p:nvGrpSpPr>
            <p:cNvPr id="22" name="Group 35"/>
            <p:cNvGrpSpPr/>
            <p:nvPr/>
          </p:nvGrpSpPr>
          <p:grpSpPr>
            <a:xfrm>
              <a:off x="2971800" y="2743200"/>
              <a:ext cx="2537115" cy="2362994"/>
              <a:chOff x="2971800" y="2743200"/>
              <a:chExt cx="2537115" cy="2362994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2971800" y="3962400"/>
                <a:ext cx="2438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rot="5400000">
                <a:off x="2992637" y="4000500"/>
                <a:ext cx="22098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5224863" y="377416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22724" y="2743200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</a:t>
                </a:r>
                <a:endParaRPr lang="en-US" dirty="0"/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 flipV="1">
              <a:off x="4114800" y="3200400"/>
              <a:ext cx="838200" cy="762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Arc 38"/>
            <p:cNvSpPr/>
            <p:nvPr/>
          </p:nvSpPr>
          <p:spPr>
            <a:xfrm>
              <a:off x="3733800" y="3581400"/>
              <a:ext cx="762000" cy="762000"/>
            </a:xfrm>
            <a:prstGeom prst="arc">
              <a:avLst>
                <a:gd name="adj1" fmla="val 18996808"/>
                <a:gd name="adj2" fmla="val 391192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 flipH="1">
              <a:off x="4191000" y="3800120"/>
              <a:ext cx="838200" cy="212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45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4114800" y="1371600"/>
            <a:ext cx="1371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572000" y="1828800"/>
            <a:ext cx="228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419600" y="914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45</a:t>
            </a:r>
            <a:endParaRPr lang="en-US" b="1" dirty="0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4876800" y="1143000"/>
          <a:ext cx="381000" cy="412750"/>
        </p:xfrm>
        <a:graphic>
          <a:graphicData uri="http://schemas.openxmlformats.org/presentationml/2006/ole">
            <p:oleObj spid="_x0000_s37890" name="Equation" r:id="rId5" imgW="152280" imgH="164880" progId="Equation.DSMT4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4114800" y="2057400"/>
          <a:ext cx="381000" cy="412750"/>
        </p:xfrm>
        <a:graphic>
          <a:graphicData uri="http://schemas.openxmlformats.org/presentationml/2006/ole">
            <p:oleObj spid="_x0000_s37891" name="Equation" r:id="rId6" imgW="152280" imgH="164880" progId="Equation.DSMT4">
              <p:embed/>
            </p:oleObj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3429000" y="762000"/>
          <a:ext cx="889000" cy="603250"/>
        </p:xfrm>
        <a:graphic>
          <a:graphicData uri="http://schemas.openxmlformats.org/presentationml/2006/ole">
            <p:oleObj spid="_x0000_s37892" name="Equation" r:id="rId7" imgW="355320" imgH="241200" progId="Equation.DSMT4">
              <p:embed/>
            </p:oleObj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/>
        </p:nvGraphicFramePr>
        <p:xfrm>
          <a:off x="3429000" y="2667000"/>
          <a:ext cx="1155255" cy="2362200"/>
        </p:xfrm>
        <a:graphic>
          <a:graphicData uri="http://schemas.openxmlformats.org/presentationml/2006/ole">
            <p:oleObj spid="_x0000_s37893" name="Equation" r:id="rId8" imgW="876240" imgH="1511280" progId="Equation.DSMT4">
              <p:embed/>
            </p:oleObj>
          </a:graphicData>
        </a:graphic>
      </p:graphicFrame>
      <p:grpSp>
        <p:nvGrpSpPr>
          <p:cNvPr id="63" name="Group 40"/>
          <p:cNvGrpSpPr/>
          <p:nvPr/>
        </p:nvGrpSpPr>
        <p:grpSpPr>
          <a:xfrm>
            <a:off x="5939673" y="-76200"/>
            <a:ext cx="4118727" cy="4114800"/>
            <a:chOff x="2971800" y="2743200"/>
            <a:chExt cx="2537115" cy="2362994"/>
          </a:xfrm>
        </p:grpSpPr>
        <p:grpSp>
          <p:nvGrpSpPr>
            <p:cNvPr id="64" name="Group 35"/>
            <p:cNvGrpSpPr/>
            <p:nvPr/>
          </p:nvGrpSpPr>
          <p:grpSpPr>
            <a:xfrm>
              <a:off x="2971800" y="2743200"/>
              <a:ext cx="2537115" cy="2362994"/>
              <a:chOff x="2971800" y="2743200"/>
              <a:chExt cx="2537115" cy="2362994"/>
            </a:xfrm>
          </p:grpSpPr>
          <p:cxnSp>
            <p:nvCxnSpPr>
              <p:cNvPr id="68" name="Straight Arrow Connector 67"/>
              <p:cNvCxnSpPr/>
              <p:nvPr/>
            </p:nvCxnSpPr>
            <p:spPr>
              <a:xfrm>
                <a:off x="2971800" y="3962400"/>
                <a:ext cx="24384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rot="5400000">
                <a:off x="2992637" y="4000500"/>
                <a:ext cx="2209800" cy="158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224863" y="3774161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x</a:t>
                </a:r>
                <a:endParaRPr lang="en-US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122724" y="2743200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</a:t>
                </a:r>
                <a:endParaRPr lang="en-US" dirty="0"/>
              </a:p>
            </p:txBody>
          </p:sp>
        </p:grpSp>
        <p:cxnSp>
          <p:nvCxnSpPr>
            <p:cNvPr id="65" name="Straight Arrow Connector 64"/>
            <p:cNvCxnSpPr/>
            <p:nvPr/>
          </p:nvCxnSpPr>
          <p:spPr>
            <a:xfrm rot="16200000" flipV="1">
              <a:off x="3318372" y="3165972"/>
              <a:ext cx="825368" cy="7674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Arc 65"/>
            <p:cNvSpPr/>
            <p:nvPr/>
          </p:nvSpPr>
          <p:spPr>
            <a:xfrm>
              <a:off x="3733800" y="3581400"/>
              <a:ext cx="762000" cy="762000"/>
            </a:xfrm>
            <a:prstGeom prst="arc">
              <a:avLst>
                <a:gd name="adj1" fmla="val 13837791"/>
                <a:gd name="adj2" fmla="val 391192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 flipH="1">
              <a:off x="3769760" y="3793420"/>
              <a:ext cx="838200" cy="212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45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flipH="1">
              <a:off x="4145270" y="3749661"/>
              <a:ext cx="838200" cy="212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135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72" name="Straight Connector 71"/>
          <p:cNvCxnSpPr/>
          <p:nvPr/>
        </p:nvCxnSpPr>
        <p:spPr>
          <a:xfrm rot="5400000">
            <a:off x="5863473" y="1371600"/>
            <a:ext cx="1371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549273" y="1828800"/>
            <a:ext cx="228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6473073" y="762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45</a:t>
            </a:r>
            <a:endParaRPr lang="en-US" b="1" dirty="0"/>
          </a:p>
        </p:txBody>
      </p:sp>
      <p:graphicFrame>
        <p:nvGraphicFramePr>
          <p:cNvPr id="75" name="Object 74"/>
          <p:cNvGraphicFramePr>
            <a:graphicFrameLocks noChangeAspect="1"/>
          </p:cNvGraphicFramePr>
          <p:nvPr/>
        </p:nvGraphicFramePr>
        <p:xfrm>
          <a:off x="6742948" y="2057400"/>
          <a:ext cx="603250" cy="412750"/>
        </p:xfrm>
        <a:graphic>
          <a:graphicData uri="http://schemas.openxmlformats.org/presentationml/2006/ole">
            <p:oleObj spid="_x0000_s37902" name="Equation" r:id="rId9" imgW="241200" imgH="164880" progId="Equation.DSMT4">
              <p:embed/>
            </p:oleObj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/>
        </p:nvGraphicFramePr>
        <p:xfrm>
          <a:off x="6168273" y="1143000"/>
          <a:ext cx="381000" cy="412750"/>
        </p:xfrm>
        <a:graphic>
          <a:graphicData uri="http://schemas.openxmlformats.org/presentationml/2006/ole">
            <p:oleObj spid="_x0000_s37903" name="Equation" r:id="rId10" imgW="152280" imgH="164880" progId="Equation.DSMT4">
              <p:embed/>
            </p:oleObj>
          </a:graphicData>
        </a:graphic>
      </p:graphicFrame>
      <p:graphicFrame>
        <p:nvGraphicFramePr>
          <p:cNvPr id="77" name="Object 76"/>
          <p:cNvGraphicFramePr>
            <a:graphicFrameLocks noChangeAspect="1"/>
          </p:cNvGraphicFramePr>
          <p:nvPr/>
        </p:nvGraphicFramePr>
        <p:xfrm>
          <a:off x="6955673" y="768350"/>
          <a:ext cx="889000" cy="603250"/>
        </p:xfrm>
        <a:graphic>
          <a:graphicData uri="http://schemas.openxmlformats.org/presentationml/2006/ole">
            <p:oleObj spid="_x0000_s37904" name="Equation" r:id="rId11" imgW="355320" imgH="241200" progId="Equation.DSMT4">
              <p:embed/>
            </p:oleObj>
          </a:graphicData>
        </a:graphic>
      </p:graphicFrame>
      <p:graphicFrame>
        <p:nvGraphicFramePr>
          <p:cNvPr id="80" name="Object 79"/>
          <p:cNvGraphicFramePr>
            <a:graphicFrameLocks noChangeAspect="1"/>
          </p:cNvGraphicFramePr>
          <p:nvPr/>
        </p:nvGraphicFramePr>
        <p:xfrm>
          <a:off x="6172200" y="2590801"/>
          <a:ext cx="1458799" cy="2514599"/>
        </p:xfrm>
        <a:graphic>
          <a:graphicData uri="http://schemas.openxmlformats.org/presentationml/2006/ole">
            <p:oleObj spid="_x0000_s37905" name="Equation" r:id="rId12" imgW="1041120" imgH="151128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chemeClr val="bg1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23612" y="304800"/>
            <a:ext cx="2167388" cy="707886"/>
          </a:xfrm>
          <a:prstGeom prst="rect">
            <a:avLst/>
          </a:prstGeom>
          <a:noFill/>
        </p:spPr>
        <p:txBody>
          <a:bodyPr wrap="none" rtlCol="0">
            <a:prstTxWarp prst="textCascadeDown">
              <a:avLst/>
            </a:prstTxWarp>
            <a:spAutoFit/>
          </a:bodyPr>
          <a:lstStyle/>
          <a:p>
            <a:r>
              <a:rPr lang="en-US" sz="4000" b="1" u="sng" dirty="0" smtClean="0">
                <a:solidFill>
                  <a:schemeClr val="bg1"/>
                </a:solidFill>
              </a:rPr>
              <a:t>OPENERS</a:t>
            </a:r>
            <a:endParaRPr lang="en-US" sz="4000" b="1" u="sng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9296130">
            <a:off x="125718" y="490942"/>
            <a:ext cx="865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OPENERS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flipH="1">
            <a:off x="2209800" y="948690"/>
            <a:ext cx="79248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 action="ppaction://hlinksldjump"/>
              </a:rPr>
              <a:t>A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B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5" action="ppaction://hlinksldjump"/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6" action="ppaction://hlinksldjump"/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7" action="ppaction://hlinksldjump"/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8" action="ppaction://hlinksldjump"/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9" action="ppaction://hlinksldjump"/>
              </a:rPr>
              <a:t>G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10" action="ppaction://hlinksldjump"/>
              </a:rPr>
              <a:t>H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1" action="ppaction://hlinksldjump"/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2" action="ppaction://hlinksldjump"/>
              </a:rPr>
              <a:t>J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3" action="ppaction://hlinksldjump"/>
              </a:rPr>
              <a:t>K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4" action="ppaction://hlinksldjump"/>
              </a:rPr>
              <a:t>L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5" action="ppaction://hlinksldjump"/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6" action="ppaction://hlinksldjump"/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7" action="ppaction://hlinksldjump"/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8" action="ppaction://hlinksldjump"/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19" action="ppaction://hlinksldjump"/>
              </a:rPr>
              <a:t>Q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20" action="ppaction://hlinksldjump"/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21" action="ppaction://hlinksldjump"/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hlinkClick r:id="rId22" action="ppaction://hlinksldjump"/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1143000"/>
            <a:ext cx="8077200" cy="10523078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 rot="19296130">
            <a:off x="-163013" y="490942"/>
            <a:ext cx="1442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Angles</a:t>
            </a:r>
            <a:endParaRPr lang="en-US" sz="1400" dirty="0"/>
          </a:p>
        </p:txBody>
      </p:sp>
      <p:graphicFrame>
        <p:nvGraphicFramePr>
          <p:cNvPr id="38922" name="Object 2"/>
          <p:cNvGraphicFramePr>
            <a:graphicFrameLocks noChangeAspect="1"/>
          </p:cNvGraphicFramePr>
          <p:nvPr/>
        </p:nvGraphicFramePr>
        <p:xfrm>
          <a:off x="2654300" y="728663"/>
          <a:ext cx="1155700" cy="338137"/>
        </p:xfrm>
        <a:graphic>
          <a:graphicData uri="http://schemas.openxmlformats.org/presentationml/2006/ole">
            <p:oleObj spid="_x0000_s38922" name="Equation" r:id="rId5" imgW="876240" imgH="215640" progId="Equation.DSMT4">
              <p:embed/>
            </p:oleObj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2286417" y="164068"/>
            <a:ext cx="242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Inverse trig functions</a:t>
            </a:r>
            <a:endParaRPr lang="en-US" dirty="0"/>
          </a:p>
        </p:txBody>
      </p:sp>
      <p:graphicFrame>
        <p:nvGraphicFramePr>
          <p:cNvPr id="60" name="Object 2"/>
          <p:cNvGraphicFramePr>
            <a:graphicFrameLocks noChangeAspect="1"/>
          </p:cNvGraphicFramePr>
          <p:nvPr/>
        </p:nvGraphicFramePr>
        <p:xfrm>
          <a:off x="2638425" y="1524000"/>
          <a:ext cx="1323975" cy="338138"/>
        </p:xfrm>
        <a:graphic>
          <a:graphicData uri="http://schemas.openxmlformats.org/presentationml/2006/ole">
            <p:oleObj spid="_x0000_s38923" name="Equation" r:id="rId6" imgW="1002960" imgH="215640" progId="Equation.DSMT4">
              <p:embed/>
            </p:oleObj>
          </a:graphicData>
        </a:graphic>
      </p:graphicFrame>
      <p:graphicFrame>
        <p:nvGraphicFramePr>
          <p:cNvPr id="61" name="Object 2"/>
          <p:cNvGraphicFramePr>
            <a:graphicFrameLocks noChangeAspect="1"/>
          </p:cNvGraphicFramePr>
          <p:nvPr/>
        </p:nvGraphicFramePr>
        <p:xfrm>
          <a:off x="2667000" y="2308225"/>
          <a:ext cx="1323975" cy="358775"/>
        </p:xfrm>
        <a:graphic>
          <a:graphicData uri="http://schemas.openxmlformats.org/presentationml/2006/ole">
            <p:oleObj spid="_x0000_s38924" name="Equation" r:id="rId7" imgW="1002960" imgH="228600" progId="Equation.DSMT4">
              <p:embed/>
            </p:oleObj>
          </a:graphicData>
        </a:graphic>
      </p:graphicFrame>
      <p:graphicFrame>
        <p:nvGraphicFramePr>
          <p:cNvPr id="62" name="Object 2"/>
          <p:cNvGraphicFramePr>
            <a:graphicFrameLocks noChangeAspect="1"/>
          </p:cNvGraphicFramePr>
          <p:nvPr/>
        </p:nvGraphicFramePr>
        <p:xfrm>
          <a:off x="2633663" y="3157538"/>
          <a:ext cx="1223962" cy="358775"/>
        </p:xfrm>
        <a:graphic>
          <a:graphicData uri="http://schemas.openxmlformats.org/presentationml/2006/ole">
            <p:oleObj spid="_x0000_s38925" name="Equation" r:id="rId8" imgW="927000" imgH="228600" progId="Equation.DSMT4">
              <p:embed/>
            </p:oleObj>
          </a:graphicData>
        </a:graphic>
      </p:graphicFrame>
      <p:graphicFrame>
        <p:nvGraphicFramePr>
          <p:cNvPr id="63" name="Object 2"/>
          <p:cNvGraphicFramePr>
            <a:graphicFrameLocks noChangeAspect="1"/>
          </p:cNvGraphicFramePr>
          <p:nvPr/>
        </p:nvGraphicFramePr>
        <p:xfrm>
          <a:off x="2682875" y="3929062"/>
          <a:ext cx="1190625" cy="338138"/>
        </p:xfrm>
        <a:graphic>
          <a:graphicData uri="http://schemas.openxmlformats.org/presentationml/2006/ole">
            <p:oleObj spid="_x0000_s38926" name="Equation" r:id="rId9" imgW="901440" imgH="215640" progId="Equation.DSMT4">
              <p:embed/>
            </p:oleObj>
          </a:graphicData>
        </a:graphic>
      </p:graphicFrame>
      <p:graphicFrame>
        <p:nvGraphicFramePr>
          <p:cNvPr id="64" name="Object 2"/>
          <p:cNvGraphicFramePr>
            <a:graphicFrameLocks noChangeAspect="1"/>
          </p:cNvGraphicFramePr>
          <p:nvPr/>
        </p:nvGraphicFramePr>
        <p:xfrm>
          <a:off x="4419600" y="668338"/>
          <a:ext cx="920750" cy="398462"/>
        </p:xfrm>
        <a:graphic>
          <a:graphicData uri="http://schemas.openxmlformats.org/presentationml/2006/ole">
            <p:oleObj spid="_x0000_s38927" name="Equation" r:id="rId10" imgW="698400" imgH="253800" progId="Equation.DSMT4">
              <p:embed/>
            </p:oleObj>
          </a:graphicData>
        </a:graphic>
      </p:graphicFrame>
      <p:graphicFrame>
        <p:nvGraphicFramePr>
          <p:cNvPr id="78" name="Object 2"/>
          <p:cNvGraphicFramePr>
            <a:graphicFrameLocks noChangeAspect="1"/>
          </p:cNvGraphicFramePr>
          <p:nvPr/>
        </p:nvGraphicFramePr>
        <p:xfrm>
          <a:off x="5713413" y="711200"/>
          <a:ext cx="619125" cy="279400"/>
        </p:xfrm>
        <a:graphic>
          <a:graphicData uri="http://schemas.openxmlformats.org/presentationml/2006/ole">
            <p:oleObj spid="_x0000_s38928" name="Equation" r:id="rId11" imgW="469800" imgH="177480" progId="Equation.DSMT4">
              <p:embed/>
            </p:oleObj>
          </a:graphicData>
        </a:graphic>
      </p:graphicFrame>
      <p:graphicFrame>
        <p:nvGraphicFramePr>
          <p:cNvPr id="81" name="Object 2"/>
          <p:cNvGraphicFramePr>
            <a:graphicFrameLocks noChangeAspect="1"/>
          </p:cNvGraphicFramePr>
          <p:nvPr/>
        </p:nvGraphicFramePr>
        <p:xfrm>
          <a:off x="6324600" y="685800"/>
          <a:ext cx="803275" cy="322626"/>
        </p:xfrm>
        <a:graphic>
          <a:graphicData uri="http://schemas.openxmlformats.org/presentationml/2006/ole">
            <p:oleObj spid="_x0000_s38929" name="Equation" r:id="rId12" imgW="609480" imgH="215640" progId="Equation.DSMT4">
              <p:embed/>
            </p:oleObj>
          </a:graphicData>
        </a:graphic>
      </p:graphicFrame>
      <p:graphicFrame>
        <p:nvGraphicFramePr>
          <p:cNvPr id="82" name="Object 2"/>
          <p:cNvGraphicFramePr>
            <a:graphicFrameLocks noChangeAspect="1"/>
          </p:cNvGraphicFramePr>
          <p:nvPr/>
        </p:nvGraphicFramePr>
        <p:xfrm>
          <a:off x="4343400" y="1430338"/>
          <a:ext cx="920750" cy="398462"/>
        </p:xfrm>
        <a:graphic>
          <a:graphicData uri="http://schemas.openxmlformats.org/presentationml/2006/ole">
            <p:oleObj spid="_x0000_s38930" name="Equation" r:id="rId13" imgW="698400" imgH="253800" progId="Equation.DSMT4">
              <p:embed/>
            </p:oleObj>
          </a:graphicData>
        </a:graphic>
      </p:graphicFrame>
      <p:graphicFrame>
        <p:nvGraphicFramePr>
          <p:cNvPr id="83" name="Object 2"/>
          <p:cNvGraphicFramePr>
            <a:graphicFrameLocks noChangeAspect="1"/>
          </p:cNvGraphicFramePr>
          <p:nvPr/>
        </p:nvGraphicFramePr>
        <p:xfrm>
          <a:off x="5621338" y="1463675"/>
          <a:ext cx="652462" cy="300038"/>
        </p:xfrm>
        <a:graphic>
          <a:graphicData uri="http://schemas.openxmlformats.org/presentationml/2006/ole">
            <p:oleObj spid="_x0000_s38931" name="Equation" r:id="rId14" imgW="495000" imgH="190440" progId="Equation.DSMT4">
              <p:embed/>
            </p:oleObj>
          </a:graphicData>
        </a:graphic>
      </p:graphicFrame>
      <p:graphicFrame>
        <p:nvGraphicFramePr>
          <p:cNvPr id="84" name="Object 2"/>
          <p:cNvGraphicFramePr>
            <a:graphicFrameLocks noChangeAspect="1"/>
          </p:cNvGraphicFramePr>
          <p:nvPr/>
        </p:nvGraphicFramePr>
        <p:xfrm>
          <a:off x="6248400" y="1438275"/>
          <a:ext cx="803275" cy="341313"/>
        </p:xfrm>
        <a:graphic>
          <a:graphicData uri="http://schemas.openxmlformats.org/presentationml/2006/ole">
            <p:oleObj spid="_x0000_s38932" name="Equation" r:id="rId15" imgW="609480" imgH="228600" progId="Equation.DSMT4">
              <p:embed/>
            </p:oleObj>
          </a:graphicData>
        </a:graphic>
      </p:graphicFrame>
      <p:graphicFrame>
        <p:nvGraphicFramePr>
          <p:cNvPr id="85" name="Object 2"/>
          <p:cNvGraphicFramePr>
            <a:graphicFrameLocks noChangeAspect="1"/>
          </p:cNvGraphicFramePr>
          <p:nvPr/>
        </p:nvGraphicFramePr>
        <p:xfrm>
          <a:off x="4284663" y="2268538"/>
          <a:ext cx="1038225" cy="398462"/>
        </p:xfrm>
        <a:graphic>
          <a:graphicData uri="http://schemas.openxmlformats.org/presentationml/2006/ole">
            <p:oleObj spid="_x0000_s38933" name="Equation" r:id="rId16" imgW="787320" imgH="253800" progId="Equation.DSMT4">
              <p:embed/>
            </p:oleObj>
          </a:graphicData>
        </a:graphic>
      </p:graphicFrame>
      <p:graphicFrame>
        <p:nvGraphicFramePr>
          <p:cNvPr id="86" name="Object 2"/>
          <p:cNvGraphicFramePr>
            <a:graphicFrameLocks noChangeAspect="1"/>
          </p:cNvGraphicFramePr>
          <p:nvPr/>
        </p:nvGraphicFramePr>
        <p:xfrm>
          <a:off x="5629275" y="2311400"/>
          <a:ext cx="636588" cy="280988"/>
        </p:xfrm>
        <a:graphic>
          <a:graphicData uri="http://schemas.openxmlformats.org/presentationml/2006/ole">
            <p:oleObj spid="_x0000_s38934" name="Equation" r:id="rId17" imgW="482400" imgH="177480" progId="Equation.DSMT4">
              <p:embed/>
            </p:oleObj>
          </a:graphicData>
        </a:graphic>
      </p:graphicFrame>
      <p:graphicFrame>
        <p:nvGraphicFramePr>
          <p:cNvPr id="87" name="Object 2"/>
          <p:cNvGraphicFramePr>
            <a:graphicFrameLocks noChangeAspect="1"/>
          </p:cNvGraphicFramePr>
          <p:nvPr/>
        </p:nvGraphicFramePr>
        <p:xfrm>
          <a:off x="6273800" y="2286000"/>
          <a:ext cx="869950" cy="322263"/>
        </p:xfrm>
        <a:graphic>
          <a:graphicData uri="http://schemas.openxmlformats.org/presentationml/2006/ole">
            <p:oleObj spid="_x0000_s38935" name="Equation" r:id="rId18" imgW="660240" imgH="215640" progId="Equation.DSMT4">
              <p:embed/>
            </p:oleObj>
          </a:graphicData>
        </a:graphic>
      </p:graphicFrame>
      <p:graphicFrame>
        <p:nvGraphicFramePr>
          <p:cNvPr id="88" name="Object 2"/>
          <p:cNvGraphicFramePr>
            <a:graphicFrameLocks noChangeAspect="1"/>
          </p:cNvGraphicFramePr>
          <p:nvPr/>
        </p:nvGraphicFramePr>
        <p:xfrm>
          <a:off x="4402138" y="3106738"/>
          <a:ext cx="803275" cy="398462"/>
        </p:xfrm>
        <a:graphic>
          <a:graphicData uri="http://schemas.openxmlformats.org/presentationml/2006/ole">
            <p:oleObj spid="_x0000_s38936" name="Equation" r:id="rId19" imgW="609480" imgH="253800" progId="Equation.DSMT4">
              <p:embed/>
            </p:oleObj>
          </a:graphicData>
        </a:graphic>
      </p:graphicFrame>
      <p:graphicFrame>
        <p:nvGraphicFramePr>
          <p:cNvPr id="89" name="Object 2"/>
          <p:cNvGraphicFramePr>
            <a:graphicFrameLocks noChangeAspect="1"/>
          </p:cNvGraphicFramePr>
          <p:nvPr/>
        </p:nvGraphicFramePr>
        <p:xfrm>
          <a:off x="5711825" y="3149600"/>
          <a:ext cx="468313" cy="279400"/>
        </p:xfrm>
        <a:graphic>
          <a:graphicData uri="http://schemas.openxmlformats.org/presentationml/2006/ole">
            <p:oleObj spid="_x0000_s38937" name="Equation" r:id="rId20" imgW="355320" imgH="177480" progId="Equation.DSMT4">
              <p:embed/>
            </p:oleObj>
          </a:graphicData>
        </a:graphic>
      </p:graphicFrame>
      <p:graphicFrame>
        <p:nvGraphicFramePr>
          <p:cNvPr id="90" name="Object 2"/>
          <p:cNvGraphicFramePr>
            <a:graphicFrameLocks noChangeAspect="1"/>
          </p:cNvGraphicFramePr>
          <p:nvPr/>
        </p:nvGraphicFramePr>
        <p:xfrm>
          <a:off x="6172200" y="3124200"/>
          <a:ext cx="669925" cy="322263"/>
        </p:xfrm>
        <a:graphic>
          <a:graphicData uri="http://schemas.openxmlformats.org/presentationml/2006/ole">
            <p:oleObj spid="_x0000_s38938" name="Equation" r:id="rId21" imgW="507960" imgH="215640" progId="Equation.DSMT4">
              <p:embed/>
            </p:oleObj>
          </a:graphicData>
        </a:graphic>
      </p:graphicFrame>
      <p:graphicFrame>
        <p:nvGraphicFramePr>
          <p:cNvPr id="91" name="Object 2"/>
          <p:cNvGraphicFramePr>
            <a:graphicFrameLocks noChangeAspect="1"/>
          </p:cNvGraphicFramePr>
          <p:nvPr/>
        </p:nvGraphicFramePr>
        <p:xfrm>
          <a:off x="4343400" y="3944938"/>
          <a:ext cx="920750" cy="398462"/>
        </p:xfrm>
        <a:graphic>
          <a:graphicData uri="http://schemas.openxmlformats.org/presentationml/2006/ole">
            <p:oleObj spid="_x0000_s38939" name="Equation" r:id="rId22" imgW="698400" imgH="253800" progId="Equation.DSMT4">
              <p:embed/>
            </p:oleObj>
          </a:graphicData>
        </a:graphic>
      </p:graphicFrame>
      <p:graphicFrame>
        <p:nvGraphicFramePr>
          <p:cNvPr id="92" name="Object 2"/>
          <p:cNvGraphicFramePr>
            <a:graphicFrameLocks noChangeAspect="1"/>
          </p:cNvGraphicFramePr>
          <p:nvPr/>
        </p:nvGraphicFramePr>
        <p:xfrm>
          <a:off x="5629275" y="3987800"/>
          <a:ext cx="636588" cy="279400"/>
        </p:xfrm>
        <a:graphic>
          <a:graphicData uri="http://schemas.openxmlformats.org/presentationml/2006/ole">
            <p:oleObj spid="_x0000_s38940" name="Equation" r:id="rId23" imgW="482400" imgH="177480" progId="Equation.DSMT4">
              <p:embed/>
            </p:oleObj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2743200" y="4419600"/>
            <a:ext cx="417486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Two angles with the same sine add to 180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743200" y="4996542"/>
            <a:ext cx="441505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Two angles with the same cosine add to 360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43201" y="5525869"/>
            <a:ext cx="56388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Since the hypotenuse is the longest side, sine and cosine are always between 1 and -1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10400" y="4214336"/>
            <a:ext cx="2133600" cy="73866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Technically, if they are both more than 180, they add to 540.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1" dur="1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" dur="1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6" dur="1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1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2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8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9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45" grpId="0" animBg="1"/>
      <p:bldP spid="46" grpId="0" animBg="1"/>
      <p:bldP spid="47" grpId="0" animBg="1"/>
      <p:bldP spid="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438400" y="2209800"/>
            <a:ext cx="3657600" cy="1752600"/>
            <a:chOff x="2971800" y="1981200"/>
            <a:chExt cx="3657600" cy="1752600"/>
          </a:xfrm>
          <a:solidFill>
            <a:srgbClr val="FF00FF"/>
          </a:solidFill>
        </p:grpSpPr>
        <p:sp>
          <p:nvSpPr>
            <p:cNvPr id="24" name="Right Triangle 23"/>
            <p:cNvSpPr/>
            <p:nvPr/>
          </p:nvSpPr>
          <p:spPr>
            <a:xfrm>
              <a:off x="2971800" y="1981200"/>
              <a:ext cx="3657600" cy="1752600"/>
            </a:xfrm>
            <a:prstGeom prst="rt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71800" y="3429000"/>
              <a:ext cx="304800" cy="304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286000" y="1524000"/>
            <a:ext cx="2895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the area of this triangle:</a:t>
            </a:r>
            <a:endParaRPr lang="en-US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1905000" y="2895600"/>
          <a:ext cx="368300" cy="469900"/>
        </p:xfrm>
        <a:graphic>
          <a:graphicData uri="http://schemas.openxmlformats.org/presentationml/2006/ole">
            <p:oleObj spid="_x0000_s61441" name="Equation" r:id="rId4" imgW="126720" imgH="177480" progId="Equation.DSMT4">
              <p:embed/>
            </p:oleObj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3792538" y="4098925"/>
          <a:ext cx="404812" cy="503238"/>
        </p:xfrm>
        <a:graphic>
          <a:graphicData uri="http://schemas.openxmlformats.org/presentationml/2006/ole">
            <p:oleObj spid="_x0000_s61442" name="Equation" r:id="rId5" imgW="139680" imgH="190440" progId="Equation.DSMT4">
              <p:embed/>
            </p:oleObj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4267200" y="2514600"/>
          <a:ext cx="368300" cy="469900"/>
        </p:xfrm>
        <a:graphic>
          <a:graphicData uri="http://schemas.openxmlformats.org/presentationml/2006/ole">
            <p:oleObj spid="_x0000_s61443" name="Equation" r:id="rId6" imgW="126720" imgH="177480" progId="Equation.DSMT4">
              <p:embed/>
            </p:oleObj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6300788" y="1663700"/>
          <a:ext cx="2614612" cy="1106488"/>
        </p:xfrm>
        <a:graphic>
          <a:graphicData uri="http://schemas.openxmlformats.org/presentationml/2006/ole">
            <p:oleObj spid="_x0000_s61444" name="Equation" r:id="rId7" imgW="901440" imgH="419040" progId="Equation.DSMT4">
              <p:embed/>
            </p:oleObj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6702425" y="2895600"/>
          <a:ext cx="2136775" cy="1106488"/>
        </p:xfrm>
        <a:graphic>
          <a:graphicData uri="http://schemas.openxmlformats.org/presentationml/2006/ole">
            <p:oleObj spid="_x0000_s61445" name="Equation" r:id="rId8" imgW="736560" imgH="419040" progId="Equation.DSMT4">
              <p:embed/>
            </p:oleObj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6705600" y="4508500"/>
          <a:ext cx="774700" cy="469900"/>
        </p:xfrm>
        <a:graphic>
          <a:graphicData uri="http://schemas.openxmlformats.org/presentationml/2006/ole">
            <p:oleObj spid="_x0000_s61446" name="Equation" r:id="rId9" imgW="266400" imgH="177480" progId="Equation.DSMT4">
              <p:embed/>
            </p:oleObj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2362200" y="5334000"/>
            <a:ext cx="6110455" cy="461665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This formula works for any right triangle, but…</a:t>
            </a:r>
            <a:endParaRPr lang="en-US" sz="2400" b="1" dirty="0"/>
          </a:p>
        </p:txBody>
      </p:sp>
      <p:sp>
        <p:nvSpPr>
          <p:cNvPr id="37" name="TextBox 36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81200" y="685800"/>
            <a:ext cx="2895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the area of this triangle:</a:t>
            </a:r>
            <a:endParaRPr lang="en-US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1828800" y="1676400"/>
          <a:ext cx="404812" cy="469900"/>
        </p:xfrm>
        <a:graphic>
          <a:graphicData uri="http://schemas.openxmlformats.org/presentationml/2006/ole">
            <p:oleObj spid="_x0000_s63490" name="Equation" r:id="rId4" imgW="139680" imgH="177480" progId="Equation.DSMT4">
              <p:embed/>
            </p:oleObj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3132137" y="3035300"/>
          <a:ext cx="552450" cy="436563"/>
        </p:xfrm>
        <a:graphic>
          <a:graphicData uri="http://schemas.openxmlformats.org/presentationml/2006/ole">
            <p:oleObj spid="_x0000_s63491" name="Equation" r:id="rId5" imgW="190440" imgH="164880" progId="Equation.DSMT4">
              <p:embed/>
            </p:oleObj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781425" y="1511300"/>
          <a:ext cx="588962" cy="469900"/>
        </p:xfrm>
        <a:graphic>
          <a:graphicData uri="http://schemas.openxmlformats.org/presentationml/2006/ole">
            <p:oleObj spid="_x0000_s63492" name="Equation" r:id="rId6" imgW="203040" imgH="177480" progId="Equation.DSMT4">
              <p:embed/>
            </p:oleObj>
          </a:graphicData>
        </a:graphic>
      </p:graphicFrame>
      <p:sp>
        <p:nvSpPr>
          <p:cNvPr id="37" name="Isosceles Triangle 36"/>
          <p:cNvSpPr/>
          <p:nvPr/>
        </p:nvSpPr>
        <p:spPr>
          <a:xfrm>
            <a:off x="2138362" y="1219200"/>
            <a:ext cx="2895600" cy="1752600"/>
          </a:xfrm>
          <a:prstGeom prst="triangle">
            <a:avLst>
              <a:gd name="adj" fmla="val 24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1981200" y="4419600"/>
            <a:ext cx="6477000" cy="1828800"/>
            <a:chOff x="2057400" y="4191000"/>
            <a:chExt cx="6477000" cy="1828800"/>
          </a:xfrm>
        </p:grpSpPr>
        <p:sp>
          <p:nvSpPr>
            <p:cNvPr id="40" name="Rectangle 39"/>
            <p:cNvSpPr/>
            <p:nvPr/>
          </p:nvSpPr>
          <p:spPr>
            <a:xfrm>
              <a:off x="2057400" y="4343400"/>
              <a:ext cx="6477000" cy="1676400"/>
            </a:xfrm>
            <a:prstGeom prst="rect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2362200" y="4572000"/>
            <a:ext cx="5780088" cy="736600"/>
          </p:xfrm>
          <a:graphic>
            <a:graphicData uri="http://schemas.openxmlformats.org/presentationml/2006/ole">
              <p:oleObj spid="_x0000_s63493" name="Equation" r:id="rId7" imgW="1993680" imgH="279360" progId="Equation.DSMT4">
                <p:embed/>
              </p:oleObj>
            </a:graphicData>
          </a:graphic>
        </p:graphicFrame>
        <p:sp>
          <p:nvSpPr>
            <p:cNvPr id="39" name="TextBox 38"/>
            <p:cNvSpPr txBox="1"/>
            <p:nvPr/>
          </p:nvSpPr>
          <p:spPr>
            <a:xfrm>
              <a:off x="2362200" y="5297269"/>
              <a:ext cx="594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Where “S” is the </a:t>
              </a:r>
              <a:r>
                <a:rPr lang="en-US" b="1" u="sng" dirty="0" err="1" smtClean="0"/>
                <a:t>semiperimeter</a:t>
              </a:r>
              <a:r>
                <a:rPr lang="en-US" b="1" dirty="0" smtClean="0"/>
                <a:t> or half the perimeter </a:t>
              </a:r>
            </a:p>
            <a:p>
              <a:r>
                <a:rPr lang="en-US" b="1" dirty="0" smtClean="0"/>
                <a:t>and a, b, and c are side lengths</a:t>
              </a:r>
              <a:endParaRPr lang="en-US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86000" y="4191000"/>
              <a:ext cx="2008114" cy="369332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HERON’s FORMULA</a:t>
              </a:r>
              <a:endParaRPr lang="en-US" dirty="0"/>
            </a:p>
          </p:txBody>
        </p:sp>
      </p:grpSp>
      <p:graphicFrame>
        <p:nvGraphicFramePr>
          <p:cNvPr id="42" name="Object 41"/>
          <p:cNvGraphicFramePr>
            <a:graphicFrameLocks noChangeAspect="1"/>
          </p:cNvGraphicFramePr>
          <p:nvPr/>
        </p:nvGraphicFramePr>
        <p:xfrm>
          <a:off x="5292725" y="1199566"/>
          <a:ext cx="2632075" cy="808622"/>
        </p:xfrm>
        <a:graphic>
          <a:graphicData uri="http://schemas.openxmlformats.org/presentationml/2006/ole">
            <p:oleObj spid="_x0000_s63496" name="Equation" r:id="rId8" imgW="1244520" imgH="419040" progId="Equation.DSMT4">
              <p:embed/>
            </p:oleObj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7950200" y="1447800"/>
          <a:ext cx="700088" cy="341313"/>
        </p:xfrm>
        <a:graphic>
          <a:graphicData uri="http://schemas.openxmlformats.org/presentationml/2006/ole">
            <p:oleObj spid="_x0000_s63497" name="Equation" r:id="rId9" imgW="330120" imgH="177480" progId="Equation.DSMT4">
              <p:embed/>
            </p:oleObj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5257800" y="2242682"/>
          <a:ext cx="3800475" cy="411617"/>
        </p:xfrm>
        <a:graphic>
          <a:graphicData uri="http://schemas.openxmlformats.org/presentationml/2006/ole">
            <p:oleObj spid="_x0000_s63498" name="Equation" r:id="rId10" imgW="2349360" imgH="279360" progId="Equation.DSMT4">
              <p:embed/>
            </p:oleObj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/>
        </p:nvGraphicFramePr>
        <p:xfrm>
          <a:off x="5257800" y="2743200"/>
          <a:ext cx="2219325" cy="411163"/>
        </p:xfrm>
        <a:graphic>
          <a:graphicData uri="http://schemas.openxmlformats.org/presentationml/2006/ole">
            <p:oleObj spid="_x0000_s63499" name="Equation" r:id="rId11" imgW="1371600" imgH="279360" progId="Equation.DSMT4">
              <p:embed/>
            </p:oleObj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5257799" y="3246483"/>
          <a:ext cx="1219201" cy="346030"/>
        </p:xfrm>
        <a:graphic>
          <a:graphicData uri="http://schemas.openxmlformats.org/presentationml/2006/ole">
            <p:oleObj spid="_x0000_s63500" name="Equation" r:id="rId12" imgW="812520" imgH="253800" progId="Equation.DSMT4">
              <p:embed/>
            </p:oleObj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5257800" y="3789363"/>
          <a:ext cx="985837" cy="261937"/>
        </p:xfrm>
        <a:graphic>
          <a:graphicData uri="http://schemas.openxmlformats.org/presentationml/2006/ole">
            <p:oleObj spid="_x0000_s63501" name="Equation" r:id="rId13" imgW="609480" imgH="177480" progId="Equation.DSMT4">
              <p:embed/>
            </p:oleObj>
          </a:graphicData>
        </a:graphic>
      </p:graphicFrame>
      <p:sp>
        <p:nvSpPr>
          <p:cNvPr id="48" name="TextBox 47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248400" y="1066800"/>
            <a:ext cx="2201628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Half of the perimeter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35" dur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9" grpId="0" animBg="1"/>
      <p:bldP spid="4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81200" y="685800"/>
            <a:ext cx="2895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the area of this triangle:</a:t>
            </a:r>
            <a:endParaRPr lang="en-US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1846263" y="1676400"/>
          <a:ext cx="368300" cy="469900"/>
        </p:xfrm>
        <a:graphic>
          <a:graphicData uri="http://schemas.openxmlformats.org/presentationml/2006/ole">
            <p:oleObj spid="_x0000_s64514" name="Equation" r:id="rId4" imgW="126720" imgH="177480" progId="Equation.DSMT4">
              <p:embed/>
            </p:oleObj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3132138" y="3019425"/>
          <a:ext cx="552450" cy="469900"/>
        </p:xfrm>
        <a:graphic>
          <a:graphicData uri="http://schemas.openxmlformats.org/presentationml/2006/ole">
            <p:oleObj spid="_x0000_s64515" name="Equation" r:id="rId5" imgW="190440" imgH="177480" progId="Equation.DSMT4">
              <p:embed/>
            </p:oleObj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781425" y="1511300"/>
          <a:ext cx="588962" cy="469900"/>
        </p:xfrm>
        <a:graphic>
          <a:graphicData uri="http://schemas.openxmlformats.org/presentationml/2006/ole">
            <p:oleObj spid="_x0000_s64516" name="Equation" r:id="rId6" imgW="203040" imgH="177480" progId="Equation.DSMT4">
              <p:embed/>
            </p:oleObj>
          </a:graphicData>
        </a:graphic>
      </p:graphicFrame>
      <p:sp>
        <p:nvSpPr>
          <p:cNvPr id="37" name="Isosceles Triangle 36"/>
          <p:cNvSpPr/>
          <p:nvPr/>
        </p:nvSpPr>
        <p:spPr>
          <a:xfrm>
            <a:off x="2138362" y="1219200"/>
            <a:ext cx="2895600" cy="1752600"/>
          </a:xfrm>
          <a:prstGeom prst="triangle">
            <a:avLst>
              <a:gd name="adj" fmla="val 24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40"/>
          <p:cNvGrpSpPr/>
          <p:nvPr/>
        </p:nvGrpSpPr>
        <p:grpSpPr>
          <a:xfrm>
            <a:off x="1981200" y="4419600"/>
            <a:ext cx="6477000" cy="1828800"/>
            <a:chOff x="2057400" y="4191000"/>
            <a:chExt cx="6477000" cy="1828800"/>
          </a:xfrm>
        </p:grpSpPr>
        <p:sp>
          <p:nvSpPr>
            <p:cNvPr id="40" name="Rectangle 39"/>
            <p:cNvSpPr/>
            <p:nvPr/>
          </p:nvSpPr>
          <p:spPr>
            <a:xfrm>
              <a:off x="2057400" y="4343400"/>
              <a:ext cx="6477000" cy="1676400"/>
            </a:xfrm>
            <a:prstGeom prst="rect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2362200" y="4572000"/>
            <a:ext cx="5780088" cy="736600"/>
          </p:xfrm>
          <a:graphic>
            <a:graphicData uri="http://schemas.openxmlformats.org/presentationml/2006/ole">
              <p:oleObj spid="_x0000_s64517" name="Equation" r:id="rId7" imgW="1993680" imgH="279360" progId="Equation.DSMT4">
                <p:embed/>
              </p:oleObj>
            </a:graphicData>
          </a:graphic>
        </p:graphicFrame>
        <p:sp>
          <p:nvSpPr>
            <p:cNvPr id="39" name="TextBox 38"/>
            <p:cNvSpPr txBox="1"/>
            <p:nvPr/>
          </p:nvSpPr>
          <p:spPr>
            <a:xfrm>
              <a:off x="2362200" y="5297269"/>
              <a:ext cx="594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Where “S” is the </a:t>
              </a:r>
              <a:r>
                <a:rPr lang="en-US" b="1" u="sng" dirty="0" err="1" smtClean="0"/>
                <a:t>semiperimeter</a:t>
              </a:r>
              <a:r>
                <a:rPr lang="en-US" b="1" dirty="0" smtClean="0"/>
                <a:t> or half the perimeter </a:t>
              </a:r>
            </a:p>
            <a:p>
              <a:r>
                <a:rPr lang="en-US" b="1" dirty="0" smtClean="0"/>
                <a:t>and a, b, and c are side lengths</a:t>
              </a:r>
              <a:endParaRPr lang="en-US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86000" y="4191000"/>
              <a:ext cx="2008114" cy="369332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HERON’s FORMULA</a:t>
              </a:r>
              <a:endParaRPr lang="en-US" dirty="0"/>
            </a:p>
          </p:txBody>
        </p:sp>
      </p:grpSp>
      <p:graphicFrame>
        <p:nvGraphicFramePr>
          <p:cNvPr id="42" name="Object 41"/>
          <p:cNvGraphicFramePr>
            <a:graphicFrameLocks noChangeAspect="1"/>
          </p:cNvGraphicFramePr>
          <p:nvPr/>
        </p:nvGraphicFramePr>
        <p:xfrm>
          <a:off x="5305425" y="1200150"/>
          <a:ext cx="2605088" cy="808038"/>
        </p:xfrm>
        <a:graphic>
          <a:graphicData uri="http://schemas.openxmlformats.org/presentationml/2006/ole">
            <p:oleObj spid="_x0000_s64518" name="Equation" r:id="rId8" imgW="1231560" imgH="419040" progId="Equation.DSMT4">
              <p:embed/>
            </p:oleObj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7950200" y="1447800"/>
          <a:ext cx="700088" cy="341313"/>
        </p:xfrm>
        <a:graphic>
          <a:graphicData uri="http://schemas.openxmlformats.org/presentationml/2006/ole">
            <p:oleObj spid="_x0000_s64519" name="Equation" r:id="rId9" imgW="330120" imgH="177480" progId="Equation.DSMT4">
              <p:embed/>
            </p:oleObj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5246688" y="2243138"/>
          <a:ext cx="3821112" cy="411162"/>
        </p:xfrm>
        <a:graphic>
          <a:graphicData uri="http://schemas.openxmlformats.org/presentationml/2006/ole">
            <p:oleObj spid="_x0000_s64520" name="Equation" r:id="rId10" imgW="2361960" imgH="279360" progId="Equation.DSMT4">
              <p:embed/>
            </p:oleObj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/>
        </p:nvGraphicFramePr>
        <p:xfrm>
          <a:off x="5318125" y="2743200"/>
          <a:ext cx="2095500" cy="411163"/>
        </p:xfrm>
        <a:graphic>
          <a:graphicData uri="http://schemas.openxmlformats.org/presentationml/2006/ole">
            <p:oleObj spid="_x0000_s64521" name="Equation" r:id="rId11" imgW="1295280" imgH="279360" progId="Equation.DSMT4">
              <p:embed/>
            </p:oleObj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5305425" y="3246438"/>
          <a:ext cx="1123950" cy="346075"/>
        </p:xfrm>
        <a:graphic>
          <a:graphicData uri="http://schemas.openxmlformats.org/presentationml/2006/ole">
            <p:oleObj spid="_x0000_s64522" name="Equation" r:id="rId12" imgW="749160" imgH="253800" progId="Equation.DSMT4">
              <p:embed/>
            </p:oleObj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5226050" y="3789363"/>
          <a:ext cx="1049338" cy="261937"/>
        </p:xfrm>
        <a:graphic>
          <a:graphicData uri="http://schemas.openxmlformats.org/presentationml/2006/ole">
            <p:oleObj spid="_x0000_s64523" name="Equation" r:id="rId13" imgW="647640" imgH="177480" progId="Equation.DSMT4">
              <p:embed/>
            </p:oleObj>
          </a:graphicData>
        </a:graphic>
      </p:graphicFrame>
      <p:sp>
        <p:nvSpPr>
          <p:cNvPr id="48" name="Rectangle 4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0" y="1676400"/>
            <a:ext cx="9144000" cy="646331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THIS WORKS IF WE KNOW ALL 3 SIDES, BUT…</a:t>
            </a:r>
            <a:endParaRPr lang="en-US" sz="3600" b="1" dirty="0"/>
          </a:p>
        </p:txBody>
      </p:sp>
      <p:sp>
        <p:nvSpPr>
          <p:cNvPr id="49" name="TextBox 48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8" grpId="0" animBg="1"/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81200" y="685800"/>
            <a:ext cx="2895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the area of this triangle:</a:t>
            </a:r>
            <a:endParaRPr lang="en-US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2057400" y="1752600"/>
          <a:ext cx="368300" cy="469900"/>
        </p:xfrm>
        <a:graphic>
          <a:graphicData uri="http://schemas.openxmlformats.org/presentationml/2006/ole">
            <p:oleObj spid="_x0000_s65538" name="Equation" r:id="rId4" imgW="126720" imgH="177480" progId="Equation.DSMT4">
              <p:embed/>
            </p:oleObj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2209800" y="2667000"/>
          <a:ext cx="507683" cy="342900"/>
        </p:xfrm>
        <a:graphic>
          <a:graphicData uri="http://schemas.openxmlformats.org/presentationml/2006/ole">
            <p:oleObj spid="_x0000_s65539" name="Equation" r:id="rId5" imgW="291960" imgH="215640" progId="Equation.DSMT4">
              <p:embed/>
            </p:oleObj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2992438" y="3048000"/>
          <a:ext cx="588962" cy="469900"/>
        </p:xfrm>
        <a:graphic>
          <a:graphicData uri="http://schemas.openxmlformats.org/presentationml/2006/ole">
            <p:oleObj spid="_x0000_s65540" name="Equation" r:id="rId6" imgW="203040" imgH="177480" progId="Equation.DSMT4">
              <p:embed/>
            </p:oleObj>
          </a:graphicData>
        </a:graphic>
      </p:graphicFrame>
      <p:sp>
        <p:nvSpPr>
          <p:cNvPr id="37" name="Isosceles Triangle 36"/>
          <p:cNvSpPr/>
          <p:nvPr/>
        </p:nvSpPr>
        <p:spPr>
          <a:xfrm>
            <a:off x="2138362" y="1219200"/>
            <a:ext cx="2895600" cy="1752600"/>
          </a:xfrm>
          <a:prstGeom prst="triangle">
            <a:avLst>
              <a:gd name="adj" fmla="val 31454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5334000" y="1143000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/>
              <a:t>But you don’t know h.</a:t>
            </a:r>
          </a:p>
        </p:txBody>
      </p:sp>
      <p:sp>
        <p:nvSpPr>
          <p:cNvPr id="41" name="Rectangle 20"/>
          <p:cNvSpPr>
            <a:spLocks noChangeArrowheads="1"/>
          </p:cNvSpPr>
          <p:nvPr/>
        </p:nvSpPr>
        <p:spPr bwMode="auto">
          <a:xfrm>
            <a:off x="5334000" y="1600200"/>
            <a:ext cx="3352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/>
              <a:t>You can figure it out:</a:t>
            </a:r>
            <a:br>
              <a:rPr lang="en-US" sz="2400" dirty="0"/>
            </a:br>
            <a:r>
              <a:rPr lang="en-US" sz="2400" dirty="0"/>
              <a:t>From the 68, h is the opposite and 8 is the hypotenuse. So use sine!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3048000" y="1219200"/>
            <a:ext cx="304800" cy="1752600"/>
            <a:chOff x="3048000" y="1219200"/>
            <a:chExt cx="304800" cy="1752600"/>
          </a:xfrm>
        </p:grpSpPr>
        <p:cxnSp>
          <p:nvCxnSpPr>
            <p:cNvPr id="43" name="Straight Connector 42"/>
            <p:cNvCxnSpPr>
              <a:stCxn id="37" idx="0"/>
              <a:endCxn id="37" idx="3"/>
            </p:cNvCxnSpPr>
            <p:nvPr/>
          </p:nvCxnSpPr>
          <p:spPr>
            <a:xfrm rot="16200000" flipH="1">
              <a:off x="2172844" y="2095500"/>
              <a:ext cx="1752600" cy="0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3048000" y="2667000"/>
              <a:ext cx="304800" cy="304800"/>
            </a:xfrm>
            <a:prstGeom prst="rect">
              <a:avLst/>
            </a:pr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3048000" y="1828800"/>
          <a:ext cx="404813" cy="503238"/>
        </p:xfrm>
        <a:graphic>
          <a:graphicData uri="http://schemas.openxmlformats.org/presentationml/2006/ole">
            <p:oleObj spid="_x0000_s65544" name="Equation" r:id="rId7" imgW="139680" imgH="190440" progId="Equation.DSMT4">
              <p:embed/>
            </p:oleObj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1600200" y="4038600"/>
          <a:ext cx="1401025" cy="727075"/>
        </p:xfrm>
        <a:graphic>
          <a:graphicData uri="http://schemas.openxmlformats.org/presentationml/2006/ole">
            <p:oleObj spid="_x0000_s65545" name="Equation" r:id="rId8" imgW="736560" imgH="419040" progId="Equation.DSMT4">
              <p:embed/>
            </p:oleObj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3200400" y="4267200"/>
          <a:ext cx="1765300" cy="305459"/>
        </p:xfrm>
        <a:graphic>
          <a:graphicData uri="http://schemas.openxmlformats.org/presentationml/2006/ole">
            <p:oleObj spid="_x0000_s65546" name="Equation" r:id="rId9" imgW="1002960" imgH="190440" progId="Equation.DSMT4">
              <p:embed/>
            </p:oleObj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6172200" y="4114800"/>
          <a:ext cx="1752600" cy="693282"/>
        </p:xfrm>
        <a:graphic>
          <a:graphicData uri="http://schemas.openxmlformats.org/presentationml/2006/ole">
            <p:oleObj spid="_x0000_s65547" name="Equation" r:id="rId10" imgW="965160" imgH="419040" progId="Equation.DSMT4">
              <p:embed/>
            </p:oleObj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6096000" y="5257800"/>
          <a:ext cx="2466975" cy="693738"/>
        </p:xfrm>
        <a:graphic>
          <a:graphicData uri="http://schemas.openxmlformats.org/presentationml/2006/ole">
            <p:oleObj spid="_x0000_s65548" name="Equation" r:id="rId11" imgW="1358640" imgH="419040" progId="Equation.DSMT4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6061075" y="6172200"/>
          <a:ext cx="1176338" cy="293688"/>
        </p:xfrm>
        <a:graphic>
          <a:graphicData uri="http://schemas.openxmlformats.org/presentationml/2006/ole">
            <p:oleObj spid="_x0000_s65549" name="Equation" r:id="rId12" imgW="647640" imgH="177480" progId="Equation.DSMT4">
              <p:embed/>
            </p:oleObj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3758614" y="4812268"/>
            <a:ext cx="2870786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Put these together and get…</a:t>
            </a:r>
            <a:endParaRPr lang="en-US" b="1" dirty="0"/>
          </a:p>
        </p:txBody>
      </p:sp>
      <p:sp>
        <p:nvSpPr>
          <p:cNvPr id="53" name="Oval 52"/>
          <p:cNvSpPr/>
          <p:nvPr/>
        </p:nvSpPr>
        <p:spPr>
          <a:xfrm>
            <a:off x="3429000" y="4161972"/>
            <a:ext cx="1600200" cy="533400"/>
          </a:xfrm>
          <a:prstGeom prst="ellipse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/>
          <p:cNvSpPr/>
          <p:nvPr/>
        </p:nvSpPr>
        <p:spPr>
          <a:xfrm>
            <a:off x="4267200" y="3581400"/>
            <a:ext cx="3581400" cy="2209800"/>
          </a:xfrm>
          <a:prstGeom prst="arc">
            <a:avLst>
              <a:gd name="adj1" fmla="val 11866863"/>
              <a:gd name="adj2" fmla="val 20751727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5334000" y="685800"/>
          <a:ext cx="1636713" cy="693738"/>
        </p:xfrm>
        <a:graphic>
          <a:graphicData uri="http://schemas.openxmlformats.org/presentationml/2006/ole">
            <p:oleObj spid="_x0000_s65550" name="Equation" r:id="rId13" imgW="901440" imgH="4190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52" grpId="0" animBg="1"/>
      <p:bldP spid="53" grpId="0" animBg="1"/>
      <p:bldP spid="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81200" y="685800"/>
            <a:ext cx="666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Rather than repeat all this for each problem, we can create a formula</a:t>
            </a:r>
            <a:endParaRPr lang="en-US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5883275" y="1592263"/>
          <a:ext cx="479425" cy="638175"/>
        </p:xfrm>
        <a:graphic>
          <a:graphicData uri="http://schemas.openxmlformats.org/presentationml/2006/ole">
            <p:oleObj spid="_x0000_s66562" name="Equation" r:id="rId4" imgW="164880" imgH="241200" progId="Equation.DSMT4">
              <p:embed/>
            </p:oleObj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/>
        </p:nvGraphicFramePr>
        <p:xfrm>
          <a:off x="6234113" y="2620963"/>
          <a:ext cx="220662" cy="282575"/>
        </p:xfrm>
        <a:graphic>
          <a:graphicData uri="http://schemas.openxmlformats.org/presentationml/2006/ole">
            <p:oleObj spid="_x0000_s66563" name="Equation" r:id="rId5" imgW="126720" imgH="177480" progId="Equation.DSMT4">
              <p:embed/>
            </p:oleObj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6948488" y="2889250"/>
          <a:ext cx="441325" cy="636588"/>
        </p:xfrm>
        <a:graphic>
          <a:graphicData uri="http://schemas.openxmlformats.org/presentationml/2006/ole">
            <p:oleObj spid="_x0000_s66564" name="Equation" r:id="rId6" imgW="152280" imgH="241200" progId="Equation.DSMT4">
              <p:embed/>
            </p:oleObj>
          </a:graphicData>
        </a:graphic>
      </p:graphicFrame>
      <p:sp>
        <p:nvSpPr>
          <p:cNvPr id="37" name="Isosceles Triangle 36"/>
          <p:cNvSpPr/>
          <p:nvPr/>
        </p:nvSpPr>
        <p:spPr>
          <a:xfrm>
            <a:off x="6019800" y="1219200"/>
            <a:ext cx="2895600" cy="1752600"/>
          </a:xfrm>
          <a:prstGeom prst="triangle">
            <a:avLst>
              <a:gd name="adj" fmla="val 31454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 rot="16200000" flipH="1">
            <a:off x="6057900" y="2095500"/>
            <a:ext cx="1752600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934200" y="2667000"/>
            <a:ext cx="304800" cy="304800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6986587" y="1858962"/>
          <a:ext cx="404813" cy="503238"/>
        </p:xfrm>
        <a:graphic>
          <a:graphicData uri="http://schemas.openxmlformats.org/presentationml/2006/ole">
            <p:oleObj spid="_x0000_s66565" name="Equation" r:id="rId7" imgW="139680" imgH="190440" progId="Equation.DSMT4">
              <p:embed/>
            </p:oleObj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6910388" y="3848100"/>
          <a:ext cx="1304925" cy="815975"/>
        </p:xfrm>
        <a:graphic>
          <a:graphicData uri="http://schemas.openxmlformats.org/presentationml/2006/ole">
            <p:oleObj spid="_x0000_s66566" name="Equation" r:id="rId8" imgW="685800" imgH="469800" progId="Equation.DSMT4">
              <p:embed/>
            </p:oleObj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/>
        </p:nvGraphicFramePr>
        <p:xfrm>
          <a:off x="2057400" y="3886200"/>
          <a:ext cx="1636713" cy="693738"/>
        </p:xfrm>
        <a:graphic>
          <a:graphicData uri="http://schemas.openxmlformats.org/presentationml/2006/ole">
            <p:oleObj spid="_x0000_s66571" name="Equation" r:id="rId9" imgW="901440" imgH="419040" progId="Equation.DSMT4">
              <p:embed/>
            </p:oleObj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/>
        </p:nvGraphicFramePr>
        <p:xfrm>
          <a:off x="2057400" y="4648200"/>
          <a:ext cx="1682750" cy="693738"/>
        </p:xfrm>
        <a:graphic>
          <a:graphicData uri="http://schemas.openxmlformats.org/presentationml/2006/ole">
            <p:oleObj spid="_x0000_s66572" name="Equation" r:id="rId10" imgW="927000" imgH="419040" progId="Equation.DSMT4">
              <p:embed/>
            </p:oleObj>
          </a:graphicData>
        </a:graphic>
      </p:graphicFrame>
      <p:graphicFrame>
        <p:nvGraphicFramePr>
          <p:cNvPr id="57" name="Object 56"/>
          <p:cNvGraphicFramePr>
            <a:graphicFrameLocks noChangeAspect="1"/>
          </p:cNvGraphicFramePr>
          <p:nvPr/>
        </p:nvGraphicFramePr>
        <p:xfrm>
          <a:off x="6999288" y="4762500"/>
          <a:ext cx="1692275" cy="419100"/>
        </p:xfrm>
        <a:graphic>
          <a:graphicData uri="http://schemas.openxmlformats.org/presentationml/2006/ole">
            <p:oleObj spid="_x0000_s66573" name="Equation" r:id="rId11" imgW="888840" imgH="241200" progId="Equation.DSMT4">
              <p:embed/>
            </p:oleObj>
          </a:graphicData>
        </a:graphic>
      </p:graphicFrame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1989138" y="990600"/>
          <a:ext cx="3116262" cy="814783"/>
        </p:xfrm>
        <a:graphic>
          <a:graphicData uri="http://schemas.openxmlformats.org/presentationml/2006/ole">
            <p:oleObj spid="_x0000_s66574" name="Equation" r:id="rId12" imgW="1409400" imgH="419040" progId="Equation.DSMT4">
              <p:embed/>
            </p:oleObj>
          </a:graphicData>
        </a:graphic>
      </p:graphicFrame>
      <p:cxnSp>
        <p:nvCxnSpPr>
          <p:cNvPr id="60" name="Straight Arrow Connector 59"/>
          <p:cNvCxnSpPr/>
          <p:nvPr/>
        </p:nvCxnSpPr>
        <p:spPr>
          <a:xfrm rot="10800000" flipV="1">
            <a:off x="6019800" y="5029200"/>
            <a:ext cx="914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6200000" flipH="1">
            <a:off x="3695700" y="50673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981200" y="1879937"/>
            <a:ext cx="3124199" cy="1015663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It is always 2 sides and the sine of the angle between them.</a:t>
            </a:r>
            <a:endParaRPr lang="en-US" sz="2000" b="1" dirty="0"/>
          </a:p>
        </p:txBody>
      </p:sp>
      <p:graphicFrame>
        <p:nvGraphicFramePr>
          <p:cNvPr id="67" name="Object 66"/>
          <p:cNvGraphicFramePr>
            <a:graphicFrameLocks noChangeAspect="1"/>
          </p:cNvGraphicFramePr>
          <p:nvPr/>
        </p:nvGraphicFramePr>
        <p:xfrm>
          <a:off x="3970338" y="5745404"/>
          <a:ext cx="2506662" cy="655396"/>
        </p:xfrm>
        <a:graphic>
          <a:graphicData uri="http://schemas.openxmlformats.org/presentationml/2006/ole">
            <p:oleObj spid="_x0000_s66575" name="Equation" r:id="rId13" imgW="1409400" imgH="419040" progId="Equation.DSMT4">
              <p:embed/>
            </p:oleObj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/>
        </p:nvGraphicFramePr>
        <p:xfrm>
          <a:off x="1981200" y="2971800"/>
          <a:ext cx="3124200" cy="914400"/>
        </p:xfrm>
        <a:graphic>
          <a:graphicData uri="http://schemas.openxmlformats.org/presentationml/2006/ole">
            <p:oleObj spid="_x0000_s66576" name="Equation" r:id="rId14" imgW="990360" imgH="4190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6781800" y="12954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3443" name="AutoShape 19"/>
          <p:cNvSpPr>
            <a:spLocks noChangeArrowheads="1"/>
          </p:cNvSpPr>
          <p:nvPr/>
        </p:nvSpPr>
        <p:spPr bwMode="auto">
          <a:xfrm>
            <a:off x="5867400" y="1905000"/>
            <a:ext cx="2819400" cy="2819400"/>
          </a:xfrm>
          <a:prstGeom prst="triangle">
            <a:avLst>
              <a:gd name="adj" fmla="val 50000"/>
            </a:avLst>
          </a:prstGeom>
          <a:noFill/>
          <a:ln w="38100" cap="sq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5029200" y="4267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8382000" y="4267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5486400" y="2743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7924800" y="2743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03448" name="Rectangle 24"/>
          <p:cNvSpPr>
            <a:spLocks noChangeArrowheads="1"/>
          </p:cNvSpPr>
          <p:nvPr/>
        </p:nvSpPr>
        <p:spPr bwMode="auto">
          <a:xfrm>
            <a:off x="6858000" y="4648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3454" name="AutoShape 30"/>
          <p:cNvSpPr>
            <a:spLocks/>
          </p:cNvSpPr>
          <p:nvPr/>
        </p:nvSpPr>
        <p:spPr bwMode="auto">
          <a:xfrm>
            <a:off x="4419600" y="1219200"/>
            <a:ext cx="533400" cy="2514600"/>
          </a:xfrm>
          <a:prstGeom prst="rightBrace">
            <a:avLst>
              <a:gd name="adj1" fmla="val 38095"/>
              <a:gd name="adj2" fmla="val 49412"/>
            </a:avLst>
          </a:prstGeom>
          <a:noFill/>
          <a:ln w="38100" cap="sq">
            <a:solidFill>
              <a:srgbClr val="FF00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5105400" y="1219200"/>
            <a:ext cx="167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00FF"/>
                </a:solidFill>
              </a:rPr>
              <a:t>Two sides and the angle in between</a:t>
            </a:r>
          </a:p>
        </p:txBody>
      </p:sp>
      <p:grpSp>
        <p:nvGrpSpPr>
          <p:cNvPr id="20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21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23" name="Isosceles Triangle 22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ight Triangle 23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Isosceles Triangle 24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ight Triangle 28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ight Triangle 29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ight Triangle 30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40" name="TextBox 39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graphicFrame>
        <p:nvGraphicFramePr>
          <p:cNvPr id="68610" name="Object 4"/>
          <p:cNvGraphicFramePr>
            <a:graphicFrameLocks noChangeAspect="1"/>
          </p:cNvGraphicFramePr>
          <p:nvPr/>
        </p:nvGraphicFramePr>
        <p:xfrm>
          <a:off x="1524000" y="1143000"/>
          <a:ext cx="3055937" cy="2633662"/>
        </p:xfrm>
        <a:graphic>
          <a:graphicData uri="http://schemas.openxmlformats.org/presentationml/2006/ole">
            <p:oleObj spid="_x0000_s68610" name="Equation" r:id="rId4" imgW="1231560" imgH="1206360" progId="Equation.DSMT4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81200" y="685800"/>
            <a:ext cx="666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Rather than repeat all this for each problem, we can create a formula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2286000" y="1219200"/>
            <a:ext cx="3657600" cy="1828800"/>
            <a:chOff x="2448" y="1008"/>
            <a:chExt cx="2304" cy="1152"/>
          </a:xfrm>
        </p:grpSpPr>
        <p:sp>
          <p:nvSpPr>
            <p:cNvPr id="45" name="Line 6"/>
            <p:cNvSpPr>
              <a:spLocks noChangeShapeType="1"/>
            </p:cNvSpPr>
            <p:nvPr/>
          </p:nvSpPr>
          <p:spPr bwMode="auto">
            <a:xfrm>
              <a:off x="2448" y="2160"/>
              <a:ext cx="2304" cy="0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2448" y="1008"/>
              <a:ext cx="720" cy="1152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3168" y="1008"/>
              <a:ext cx="1536" cy="1152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1981200" y="15240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4419600" y="14478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>
            <a:off x="3200400" y="12192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>
                <a:solidFill>
                  <a:srgbClr val="FF0000"/>
                </a:solidFill>
              </a:rPr>
              <a:t>80</a:t>
            </a:r>
          </a:p>
        </p:txBody>
      </p:sp>
      <p:graphicFrame>
        <p:nvGraphicFramePr>
          <p:cNvPr id="67596" name="Object 4"/>
          <p:cNvGraphicFramePr>
            <a:graphicFrameLocks noChangeAspect="1"/>
          </p:cNvGraphicFramePr>
          <p:nvPr/>
        </p:nvGraphicFramePr>
        <p:xfrm>
          <a:off x="5791200" y="3429000"/>
          <a:ext cx="2859087" cy="693738"/>
        </p:xfrm>
        <a:graphic>
          <a:graphicData uri="http://schemas.openxmlformats.org/presentationml/2006/ole">
            <p:oleObj spid="_x0000_s67596" name="Equation" r:id="rId4" imgW="1574640" imgH="419040" progId="Equation.DSMT4">
              <p:embed/>
            </p:oleObj>
          </a:graphicData>
        </a:graphic>
      </p:graphicFrame>
      <p:graphicFrame>
        <p:nvGraphicFramePr>
          <p:cNvPr id="67597" name="Object 4"/>
          <p:cNvGraphicFramePr>
            <a:graphicFrameLocks noChangeAspect="1"/>
          </p:cNvGraphicFramePr>
          <p:nvPr/>
        </p:nvGraphicFramePr>
        <p:xfrm>
          <a:off x="5695950" y="914400"/>
          <a:ext cx="2457450" cy="914400"/>
        </p:xfrm>
        <a:graphic>
          <a:graphicData uri="http://schemas.openxmlformats.org/presentationml/2006/ole">
            <p:oleObj spid="_x0000_s67597" name="Equation" r:id="rId5" imgW="990360" imgH="419040" progId="Equation.DSMT4">
              <p:embed/>
            </p:oleObj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/>
        </p:nvGraphicFramePr>
        <p:xfrm>
          <a:off x="5791200" y="4391025"/>
          <a:ext cx="946150" cy="293688"/>
        </p:xfrm>
        <a:graphic>
          <a:graphicData uri="http://schemas.openxmlformats.org/presentationml/2006/ole">
            <p:oleObj spid="_x0000_s67598" name="Equation" r:id="rId6" imgW="520560" imgH="17748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 flipH="1">
            <a:off x="6477000" y="1142207"/>
            <a:ext cx="1905000" cy="1981994"/>
            <a:chOff x="2448" y="1252"/>
            <a:chExt cx="2304" cy="908"/>
          </a:xfrm>
        </p:grpSpPr>
        <p:sp>
          <p:nvSpPr>
            <p:cNvPr id="45" name="Line 6"/>
            <p:cNvSpPr>
              <a:spLocks noChangeShapeType="1"/>
            </p:cNvSpPr>
            <p:nvPr/>
          </p:nvSpPr>
          <p:spPr bwMode="auto">
            <a:xfrm>
              <a:off x="2448" y="2160"/>
              <a:ext cx="2304" cy="0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2448" y="1252"/>
              <a:ext cx="1751" cy="908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4199" y="1252"/>
              <a:ext cx="505" cy="908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5791200" y="1600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 smtClean="0">
                <a:solidFill>
                  <a:schemeClr val="bg1"/>
                </a:solidFill>
              </a:rPr>
              <a:t>30</a:t>
            </a:r>
            <a:endParaRPr lang="en-US" sz="3900" dirty="0">
              <a:solidFill>
                <a:schemeClr val="bg1"/>
              </a:solidFill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7391400" y="14478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 smtClean="0">
                <a:solidFill>
                  <a:schemeClr val="bg1"/>
                </a:solidFill>
              </a:rPr>
              <a:t>35</a:t>
            </a:r>
            <a:endParaRPr lang="en-US" sz="3900" dirty="0">
              <a:solidFill>
                <a:schemeClr val="bg1"/>
              </a:solidFill>
            </a:endParaRPr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>
            <a:off x="7696200" y="25146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70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67597" name="Object 4"/>
          <p:cNvGraphicFramePr>
            <a:graphicFrameLocks noChangeAspect="1"/>
          </p:cNvGraphicFramePr>
          <p:nvPr/>
        </p:nvGraphicFramePr>
        <p:xfrm>
          <a:off x="2057400" y="914400"/>
          <a:ext cx="2457450" cy="914400"/>
        </p:xfrm>
        <a:graphic>
          <a:graphicData uri="http://schemas.openxmlformats.org/presentationml/2006/ole">
            <p:oleObj spid="_x0000_s69635" name="Equation" r:id="rId4" imgW="990360" imgH="419040" progId="Equation.DSMT4">
              <p:embed/>
            </p:oleObj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295400" y="3505200"/>
            <a:ext cx="3892412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00" dirty="0" smtClean="0">
                <a:solidFill>
                  <a:srgbClr val="FF00FF"/>
                </a:solidFill>
              </a:rPr>
              <a:t>WE CANT DO THIS ONE! </a:t>
            </a:r>
            <a:endParaRPr lang="en-US" sz="2900" dirty="0">
              <a:solidFill>
                <a:srgbClr val="FF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70641" y="4261991"/>
            <a:ext cx="792575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00" dirty="0" smtClean="0">
                <a:solidFill>
                  <a:srgbClr val="FF00FF"/>
                </a:solidFill>
              </a:rPr>
              <a:t>We don’t have 2 sides and the angle between them</a:t>
            </a:r>
            <a:endParaRPr lang="en-US" sz="29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 flipH="1">
            <a:off x="6477000" y="1142207"/>
            <a:ext cx="1905000" cy="1981994"/>
            <a:chOff x="2448" y="1252"/>
            <a:chExt cx="2304" cy="908"/>
          </a:xfrm>
        </p:grpSpPr>
        <p:sp>
          <p:nvSpPr>
            <p:cNvPr id="45" name="Line 6"/>
            <p:cNvSpPr>
              <a:spLocks noChangeShapeType="1"/>
            </p:cNvSpPr>
            <p:nvPr/>
          </p:nvSpPr>
          <p:spPr bwMode="auto">
            <a:xfrm>
              <a:off x="2448" y="2160"/>
              <a:ext cx="2304" cy="0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flipV="1">
              <a:off x="2448" y="1252"/>
              <a:ext cx="1751" cy="908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4199" y="1252"/>
              <a:ext cx="505" cy="908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6858000" y="3124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 smtClean="0">
                <a:solidFill>
                  <a:schemeClr val="bg1"/>
                </a:solidFill>
              </a:rPr>
              <a:t>30</a:t>
            </a:r>
            <a:endParaRPr lang="en-US" sz="3900" dirty="0">
              <a:solidFill>
                <a:schemeClr val="bg1"/>
              </a:solidFill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7391400" y="14478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 smtClean="0">
                <a:solidFill>
                  <a:schemeClr val="bg1"/>
                </a:solidFill>
              </a:rPr>
              <a:t>35</a:t>
            </a:r>
            <a:endParaRPr lang="en-US" sz="3900" dirty="0">
              <a:solidFill>
                <a:schemeClr val="bg1"/>
              </a:solidFill>
            </a:endParaRPr>
          </a:p>
        </p:txBody>
      </p:sp>
      <p:sp>
        <p:nvSpPr>
          <p:cNvPr id="52" name="Rectangle 11"/>
          <p:cNvSpPr>
            <a:spLocks noChangeArrowheads="1"/>
          </p:cNvSpPr>
          <p:nvPr/>
        </p:nvSpPr>
        <p:spPr bwMode="auto">
          <a:xfrm>
            <a:off x="7696200" y="25146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70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67596" name="Object 4"/>
          <p:cNvGraphicFramePr>
            <a:graphicFrameLocks noChangeAspect="1"/>
          </p:cNvGraphicFramePr>
          <p:nvPr/>
        </p:nvGraphicFramePr>
        <p:xfrm>
          <a:off x="2035175" y="3048000"/>
          <a:ext cx="2905125" cy="693738"/>
        </p:xfrm>
        <a:graphic>
          <a:graphicData uri="http://schemas.openxmlformats.org/presentationml/2006/ole">
            <p:oleObj spid="_x0000_s70658" name="Equation" r:id="rId4" imgW="1600200" imgH="419040" progId="Equation.DSMT4">
              <p:embed/>
            </p:oleObj>
          </a:graphicData>
        </a:graphic>
      </p:graphicFrame>
      <p:graphicFrame>
        <p:nvGraphicFramePr>
          <p:cNvPr id="67597" name="Object 4"/>
          <p:cNvGraphicFramePr>
            <a:graphicFrameLocks noChangeAspect="1"/>
          </p:cNvGraphicFramePr>
          <p:nvPr/>
        </p:nvGraphicFramePr>
        <p:xfrm>
          <a:off x="2057400" y="914400"/>
          <a:ext cx="2457450" cy="914400"/>
        </p:xfrm>
        <a:graphic>
          <a:graphicData uri="http://schemas.openxmlformats.org/presentationml/2006/ole">
            <p:oleObj spid="_x0000_s70659" name="Equation" r:id="rId5" imgW="990360" imgH="419040" progId="Equation.DSMT4">
              <p:embed/>
            </p:oleObj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/>
        </p:nvGraphicFramePr>
        <p:xfrm>
          <a:off x="2062162" y="4181475"/>
          <a:ext cx="1062038" cy="314325"/>
        </p:xfrm>
        <a:graphic>
          <a:graphicData uri="http://schemas.openxmlformats.org/presentationml/2006/ole">
            <p:oleObj spid="_x0000_s70660" name="Equation" r:id="rId6" imgW="583920" imgH="1904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674558" y="465892"/>
            <a:ext cx="7393242" cy="677108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FF00FF"/>
                </a:solidFill>
              </a:rPr>
              <a:t>INTRODUCTION to TRIGONOMETRY</a:t>
            </a:r>
            <a:endParaRPr lang="en-US" sz="3800" b="1" u="sng" dirty="0">
              <a:solidFill>
                <a:srgbClr val="FF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20479396">
            <a:off x="1974579" y="1899394"/>
            <a:ext cx="29722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Introduction to Trigonometry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presentation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(from Geometry)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 rot="20118127">
            <a:off x="3882916" y="2821991"/>
            <a:ext cx="490887" cy="1397550"/>
          </a:xfrm>
          <a:prstGeom prst="downArrow">
            <a:avLst>
              <a:gd name="adj1" fmla="val 34838"/>
              <a:gd name="adj2" fmla="val 75934"/>
            </a:avLst>
          </a:prstGeom>
          <a:solidFill>
            <a:schemeClr val="bg1"/>
          </a:solidFill>
          <a:ln>
            <a:noFill/>
          </a:ln>
          <a:scene3d>
            <a:camera prst="perspectiveContrastingRightFacing"/>
            <a:lightRig rig="brightRoom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343400" y="4267200"/>
          <a:ext cx="2335307" cy="1751278"/>
        </p:xfrm>
        <a:graphic>
          <a:graphicData uri="http://schemas.openxmlformats.org/presentationml/2006/ole">
            <p:oleObj spid="_x0000_s1026" name="Presentation" r:id="rId4" imgW="4570489" imgH="3427466" progId="PowerPoint.Show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10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85" name="Rectangle 13"/>
          <p:cNvSpPr>
            <a:spLocks noChangeArrowheads="1"/>
          </p:cNvSpPr>
          <p:nvPr/>
        </p:nvSpPr>
        <p:spPr bwMode="auto">
          <a:xfrm>
            <a:off x="5181600" y="1143000"/>
            <a:ext cx="396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00FF"/>
                </a:solidFill>
              </a:rPr>
              <a:t>When you’re given the area and two sides, and asked to find the angle between…</a:t>
            </a:r>
          </a:p>
        </p:txBody>
      </p:sp>
      <p:sp>
        <p:nvSpPr>
          <p:cNvPr id="105488" name="Rectangle 16"/>
          <p:cNvSpPr>
            <a:spLocks noChangeArrowheads="1"/>
          </p:cNvSpPr>
          <p:nvPr/>
        </p:nvSpPr>
        <p:spPr bwMode="auto">
          <a:xfrm>
            <a:off x="5181600" y="2743200"/>
            <a:ext cx="396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00FF"/>
                </a:solidFill>
              </a:rPr>
              <a:t>The area of a triangle is 60.  Two of the legs are 15 and 20.  what is the angle in between them?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057400" y="990600"/>
            <a:ext cx="2667000" cy="1295400"/>
            <a:chOff x="3696" y="1296"/>
            <a:chExt cx="1680" cy="816"/>
          </a:xfrm>
        </p:grpSpPr>
        <p:sp>
          <p:nvSpPr>
            <p:cNvPr id="105493" name="Line 21"/>
            <p:cNvSpPr>
              <a:spLocks noChangeShapeType="1"/>
            </p:cNvSpPr>
            <p:nvPr/>
          </p:nvSpPr>
          <p:spPr bwMode="auto">
            <a:xfrm>
              <a:off x="3696" y="2112"/>
              <a:ext cx="1680" cy="0"/>
            </a:xfrm>
            <a:prstGeom prst="line">
              <a:avLst/>
            </a:prstGeom>
            <a:noFill/>
            <a:ln w="254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94" name="Line 22"/>
            <p:cNvSpPr>
              <a:spLocks noChangeShapeType="1"/>
            </p:cNvSpPr>
            <p:nvPr/>
          </p:nvSpPr>
          <p:spPr bwMode="auto">
            <a:xfrm flipH="1" flipV="1">
              <a:off x="4128" y="1296"/>
              <a:ext cx="1248" cy="816"/>
            </a:xfrm>
            <a:prstGeom prst="line">
              <a:avLst/>
            </a:prstGeom>
            <a:noFill/>
            <a:ln w="254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95" name="Line 23"/>
            <p:cNvSpPr>
              <a:spLocks noChangeShapeType="1"/>
            </p:cNvSpPr>
            <p:nvPr/>
          </p:nvSpPr>
          <p:spPr bwMode="auto">
            <a:xfrm flipV="1">
              <a:off x="3696" y="1296"/>
              <a:ext cx="432" cy="816"/>
            </a:xfrm>
            <a:prstGeom prst="line">
              <a:avLst/>
            </a:prstGeom>
            <a:noFill/>
            <a:ln w="254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497" name="Rectangle 25"/>
          <p:cNvSpPr>
            <a:spLocks noChangeArrowheads="1"/>
          </p:cNvSpPr>
          <p:nvPr/>
        </p:nvSpPr>
        <p:spPr bwMode="auto">
          <a:xfrm>
            <a:off x="1524000" y="11430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05498" name="Rectangle 26"/>
          <p:cNvSpPr>
            <a:spLocks noChangeArrowheads="1"/>
          </p:cNvSpPr>
          <p:nvPr/>
        </p:nvSpPr>
        <p:spPr bwMode="auto">
          <a:xfrm>
            <a:off x="2667000" y="2362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05499" name="Rectangle 27"/>
          <p:cNvSpPr>
            <a:spLocks noChangeArrowheads="1"/>
          </p:cNvSpPr>
          <p:nvPr/>
        </p:nvSpPr>
        <p:spPr bwMode="auto">
          <a:xfrm>
            <a:off x="1828800" y="16764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5500" name="Rectangle 28"/>
          <p:cNvSpPr>
            <a:spLocks noChangeArrowheads="1"/>
          </p:cNvSpPr>
          <p:nvPr/>
        </p:nvSpPr>
        <p:spPr bwMode="auto">
          <a:xfrm>
            <a:off x="1524000" y="4038600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>
                <a:solidFill>
                  <a:srgbClr val="00FF00"/>
                </a:solidFill>
              </a:rPr>
              <a:t>60 = ½ 15 x 20 sin (x)</a:t>
            </a:r>
          </a:p>
        </p:txBody>
      </p:sp>
      <p:sp>
        <p:nvSpPr>
          <p:cNvPr id="105502" name="Rectangle 30"/>
          <p:cNvSpPr>
            <a:spLocks noChangeArrowheads="1"/>
          </p:cNvSpPr>
          <p:nvPr/>
        </p:nvSpPr>
        <p:spPr bwMode="auto">
          <a:xfrm>
            <a:off x="1524000" y="4572000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>
                <a:solidFill>
                  <a:srgbClr val="00FF00"/>
                </a:solidFill>
              </a:rPr>
              <a:t>0.4 = sin (x)</a:t>
            </a:r>
          </a:p>
        </p:txBody>
      </p:sp>
      <p:sp>
        <p:nvSpPr>
          <p:cNvPr id="105503" name="Rectangle 31"/>
          <p:cNvSpPr>
            <a:spLocks noChangeArrowheads="1"/>
          </p:cNvSpPr>
          <p:nvPr/>
        </p:nvSpPr>
        <p:spPr bwMode="auto">
          <a:xfrm>
            <a:off x="1524000" y="51816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>
                <a:solidFill>
                  <a:srgbClr val="00FF00"/>
                </a:solidFill>
              </a:rPr>
              <a:t>X = sin</a:t>
            </a:r>
            <a:r>
              <a:rPr lang="en-US" sz="3200" baseline="30000" dirty="0">
                <a:solidFill>
                  <a:srgbClr val="00FF00"/>
                </a:solidFill>
              </a:rPr>
              <a:t>-1</a:t>
            </a:r>
            <a:r>
              <a:rPr lang="en-US" sz="3200" dirty="0">
                <a:solidFill>
                  <a:srgbClr val="00FF00"/>
                </a:solidFill>
              </a:rPr>
              <a:t> (0.4)</a:t>
            </a:r>
          </a:p>
        </p:txBody>
      </p:sp>
      <p:sp>
        <p:nvSpPr>
          <p:cNvPr id="105504" name="Rectangle 32"/>
          <p:cNvSpPr>
            <a:spLocks noChangeArrowheads="1"/>
          </p:cNvSpPr>
          <p:nvPr/>
        </p:nvSpPr>
        <p:spPr bwMode="auto">
          <a:xfrm>
            <a:off x="1524000" y="57912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>
                <a:solidFill>
                  <a:srgbClr val="00FF00"/>
                </a:solidFill>
              </a:rPr>
              <a:t>X = 23.6</a:t>
            </a:r>
          </a:p>
        </p:txBody>
      </p:sp>
      <p:grpSp>
        <p:nvGrpSpPr>
          <p:cNvPr id="21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22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24" name="Isosceles Triangle 23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ight Triangle 29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ight Triangle 30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ight Triangle 31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  <p:sp>
        <p:nvSpPr>
          <p:cNvPr id="44" name="Rectangle 32"/>
          <p:cNvSpPr>
            <a:spLocks noChangeArrowheads="1"/>
          </p:cNvSpPr>
          <p:nvPr/>
        </p:nvSpPr>
        <p:spPr bwMode="auto">
          <a:xfrm>
            <a:off x="3429000" y="5791200"/>
            <a:ext cx="762000" cy="76200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 smtClean="0"/>
              <a:t>OR</a:t>
            </a:r>
            <a:endParaRPr lang="en-US" sz="3200" dirty="0"/>
          </a:p>
        </p:txBody>
      </p:sp>
      <p:sp>
        <p:nvSpPr>
          <p:cNvPr id="45" name="Rectangle 32"/>
          <p:cNvSpPr>
            <a:spLocks noChangeArrowheads="1"/>
          </p:cNvSpPr>
          <p:nvPr/>
        </p:nvSpPr>
        <p:spPr bwMode="auto">
          <a:xfrm>
            <a:off x="4495800" y="57912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>
                <a:solidFill>
                  <a:srgbClr val="00FF00"/>
                </a:solidFill>
              </a:rPr>
              <a:t>X = </a:t>
            </a:r>
            <a:r>
              <a:rPr lang="en-US" sz="3200" dirty="0" smtClean="0">
                <a:solidFill>
                  <a:srgbClr val="00FF00"/>
                </a:solidFill>
              </a:rPr>
              <a:t>156.4</a:t>
            </a:r>
            <a:endParaRPr lang="en-US" sz="3200" dirty="0">
              <a:solidFill>
                <a:srgbClr val="00FF00"/>
              </a:solidFill>
            </a:endParaRPr>
          </a:p>
        </p:txBody>
      </p:sp>
      <p:sp>
        <p:nvSpPr>
          <p:cNvPr id="47" name="Line 21"/>
          <p:cNvSpPr>
            <a:spLocks noChangeShapeType="1"/>
          </p:cNvSpPr>
          <p:nvPr/>
        </p:nvSpPr>
        <p:spPr bwMode="auto">
          <a:xfrm>
            <a:off x="6477000" y="5562600"/>
            <a:ext cx="2667000" cy="0"/>
          </a:xfrm>
          <a:prstGeom prst="line">
            <a:avLst/>
          </a:prstGeom>
          <a:noFill/>
          <a:ln w="254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22"/>
          <p:cNvSpPr>
            <a:spLocks noChangeShapeType="1"/>
          </p:cNvSpPr>
          <p:nvPr/>
        </p:nvSpPr>
        <p:spPr bwMode="auto">
          <a:xfrm flipH="1" flipV="1">
            <a:off x="5943600" y="4343400"/>
            <a:ext cx="3200400" cy="1219200"/>
          </a:xfrm>
          <a:prstGeom prst="line">
            <a:avLst/>
          </a:prstGeom>
          <a:noFill/>
          <a:ln w="254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23"/>
          <p:cNvSpPr>
            <a:spLocks noChangeShapeType="1"/>
          </p:cNvSpPr>
          <p:nvPr/>
        </p:nvSpPr>
        <p:spPr bwMode="auto">
          <a:xfrm flipH="1" flipV="1">
            <a:off x="5943600" y="4343400"/>
            <a:ext cx="533400" cy="1219200"/>
          </a:xfrm>
          <a:prstGeom prst="line">
            <a:avLst/>
          </a:prstGeom>
          <a:noFill/>
          <a:ln w="254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5257800" y="4648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7086600" y="56388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52" name="Rectangle 27"/>
          <p:cNvSpPr>
            <a:spLocks noChangeArrowheads="1"/>
          </p:cNvSpPr>
          <p:nvPr/>
        </p:nvSpPr>
        <p:spPr bwMode="auto">
          <a:xfrm>
            <a:off x="6096000" y="49530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5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55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55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55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5" grpId="0"/>
      <p:bldP spid="105488" grpId="0"/>
      <p:bldP spid="105497" grpId="0"/>
      <p:bldP spid="105498" grpId="0"/>
      <p:bldP spid="105499" grpId="0"/>
      <p:bldP spid="105500" grpId="0"/>
      <p:bldP spid="105502" grpId="0"/>
      <p:bldP spid="105503" grpId="0"/>
      <p:bldP spid="105504" grpId="0"/>
      <p:bldP spid="44" grpId="0" animBg="1"/>
      <p:bldP spid="45" grpId="0"/>
      <p:bldP spid="47" grpId="0" animBg="1"/>
      <p:bldP spid="48" grpId="0" animBg="1"/>
      <p:bldP spid="49" grpId="0" animBg="1"/>
      <p:bldP spid="50" grpId="0"/>
      <p:bldP spid="51" grpId="0"/>
      <p:bldP spid="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324600" y="1295400"/>
            <a:ext cx="2667000" cy="1295400"/>
            <a:chOff x="3696" y="1296"/>
            <a:chExt cx="1680" cy="816"/>
          </a:xfrm>
        </p:grpSpPr>
        <p:sp>
          <p:nvSpPr>
            <p:cNvPr id="109575" name="Line 7"/>
            <p:cNvSpPr>
              <a:spLocks noChangeShapeType="1"/>
            </p:cNvSpPr>
            <p:nvPr/>
          </p:nvSpPr>
          <p:spPr bwMode="auto">
            <a:xfrm>
              <a:off x="3696" y="2112"/>
              <a:ext cx="1680" cy="0"/>
            </a:xfrm>
            <a:prstGeom prst="line">
              <a:avLst/>
            </a:prstGeom>
            <a:noFill/>
            <a:ln w="254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9576" name="Line 8"/>
            <p:cNvSpPr>
              <a:spLocks noChangeShapeType="1"/>
            </p:cNvSpPr>
            <p:nvPr/>
          </p:nvSpPr>
          <p:spPr bwMode="auto">
            <a:xfrm flipH="1" flipV="1">
              <a:off x="4128" y="1296"/>
              <a:ext cx="1248" cy="816"/>
            </a:xfrm>
            <a:prstGeom prst="line">
              <a:avLst/>
            </a:prstGeom>
            <a:noFill/>
            <a:ln w="254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9577" name="Line 9"/>
            <p:cNvSpPr>
              <a:spLocks noChangeShapeType="1"/>
            </p:cNvSpPr>
            <p:nvPr/>
          </p:nvSpPr>
          <p:spPr bwMode="auto">
            <a:xfrm flipV="1">
              <a:off x="3696" y="1296"/>
              <a:ext cx="432" cy="816"/>
            </a:xfrm>
            <a:prstGeom prst="line">
              <a:avLst/>
            </a:prstGeom>
            <a:noFill/>
            <a:ln w="254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5715000" y="15240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7010400" y="24384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6096000" y="1981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9585" name="Line 17"/>
          <p:cNvSpPr>
            <a:spLocks noChangeShapeType="1"/>
          </p:cNvSpPr>
          <p:nvPr/>
        </p:nvSpPr>
        <p:spPr bwMode="auto">
          <a:xfrm>
            <a:off x="6400800" y="4343400"/>
            <a:ext cx="2667000" cy="0"/>
          </a:xfrm>
          <a:prstGeom prst="line">
            <a:avLst/>
          </a:prstGeom>
          <a:noFill/>
          <a:ln w="254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586" name="Line 18"/>
          <p:cNvSpPr>
            <a:spLocks noChangeShapeType="1"/>
          </p:cNvSpPr>
          <p:nvPr/>
        </p:nvSpPr>
        <p:spPr bwMode="auto">
          <a:xfrm flipH="1" flipV="1">
            <a:off x="5562600" y="3124200"/>
            <a:ext cx="838200" cy="1219200"/>
          </a:xfrm>
          <a:prstGeom prst="line">
            <a:avLst/>
          </a:prstGeom>
          <a:noFill/>
          <a:ln w="254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5029200" y="35052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7086600" y="41910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39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09589" name="Rectangle 21"/>
          <p:cNvSpPr>
            <a:spLocks noChangeArrowheads="1"/>
          </p:cNvSpPr>
          <p:nvPr/>
        </p:nvSpPr>
        <p:spPr bwMode="auto">
          <a:xfrm>
            <a:off x="6172200" y="37338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4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9590" name="Line 22"/>
          <p:cNvSpPr>
            <a:spLocks noChangeShapeType="1"/>
          </p:cNvSpPr>
          <p:nvPr/>
        </p:nvSpPr>
        <p:spPr bwMode="auto">
          <a:xfrm>
            <a:off x="5562600" y="3124200"/>
            <a:ext cx="3505200" cy="1219200"/>
          </a:xfrm>
          <a:prstGeom prst="line">
            <a:avLst/>
          </a:prstGeom>
          <a:noFill/>
          <a:ln w="254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1295400" y="533400"/>
            <a:ext cx="5410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00FF"/>
                </a:solidFill>
              </a:rPr>
              <a:t>You can get 2 solutions anytime you are given the area and two sides.  </a:t>
            </a:r>
          </a:p>
        </p:txBody>
      </p:sp>
      <p:sp>
        <p:nvSpPr>
          <p:cNvPr id="109593" name="Rectangle 25"/>
          <p:cNvSpPr>
            <a:spLocks noChangeArrowheads="1"/>
          </p:cNvSpPr>
          <p:nvPr/>
        </p:nvSpPr>
        <p:spPr bwMode="auto">
          <a:xfrm>
            <a:off x="1524000" y="3124200"/>
            <a:ext cx="4114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400" dirty="0">
                <a:solidFill>
                  <a:srgbClr val="FF00FF"/>
                </a:solidFill>
              </a:rPr>
              <a:t>Sometimes you can eliminate one of the solutions if you are given another angle, and two angles in the triangle add to more than 180.</a:t>
            </a:r>
          </a:p>
        </p:txBody>
      </p:sp>
      <p:grpSp>
        <p:nvGrpSpPr>
          <p:cNvPr id="21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22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24" name="Isosceles Triangle 23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ight Triangle 29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ight Triangle 30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ight Triangle 31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 rot="19210762">
            <a:off x="267357" y="481464"/>
            <a:ext cx="685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981200" y="76200"/>
            <a:ext cx="6789679" cy="584775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en-US" sz="3200" b="1" u="sng" dirty="0" smtClean="0">
                <a:solidFill>
                  <a:srgbClr val="FF00FF"/>
                </a:solidFill>
              </a:rPr>
              <a:t>Area of a Triangle and Heron’s Formula</a:t>
            </a:r>
            <a:endParaRPr lang="en-US" sz="3200" b="1" u="sng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9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9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2" grpId="0"/>
      <p:bldP spid="10959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22860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LAW OF SINES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aphicFrame>
        <p:nvGraphicFramePr>
          <p:cNvPr id="91137" name="Object 4"/>
          <p:cNvGraphicFramePr>
            <a:graphicFrameLocks noChangeAspect="1"/>
          </p:cNvGraphicFramePr>
          <p:nvPr/>
        </p:nvGraphicFramePr>
        <p:xfrm>
          <a:off x="1524000" y="1143000"/>
          <a:ext cx="3055938" cy="2633663"/>
        </p:xfrm>
        <a:graphic>
          <a:graphicData uri="http://schemas.openxmlformats.org/presentationml/2006/ole">
            <p:oleObj spid="_x0000_s91137" name="Equation" r:id="rId4" imgW="1231560" imgH="1206360" progId="Equation.DSMT4">
              <p:embed/>
            </p:oleObj>
          </a:graphicData>
        </a:graphic>
      </p:graphicFrame>
      <p:sp>
        <p:nvSpPr>
          <p:cNvPr id="26" name="Isosceles Triangle 25"/>
          <p:cNvSpPr/>
          <p:nvPr/>
        </p:nvSpPr>
        <p:spPr>
          <a:xfrm>
            <a:off x="5410200" y="1143000"/>
            <a:ext cx="3276600" cy="2590800"/>
          </a:xfrm>
          <a:prstGeom prst="triangle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858000" y="609600"/>
            <a:ext cx="4171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FF00"/>
                </a:solidFill>
              </a:rPr>
              <a:t>A</a:t>
            </a:r>
            <a:endParaRPr lang="en-US" sz="3000" b="1" dirty="0">
              <a:solidFill>
                <a:srgbClr val="00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53000" y="3484602"/>
            <a:ext cx="4010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FF00"/>
                </a:solidFill>
              </a:rPr>
              <a:t>B</a:t>
            </a:r>
            <a:endParaRPr lang="en-US" sz="3000" b="1" dirty="0">
              <a:solidFill>
                <a:srgbClr val="00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726898" y="3560802"/>
            <a:ext cx="3882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FF00"/>
                </a:solidFill>
              </a:rPr>
              <a:t>C</a:t>
            </a:r>
            <a:endParaRPr lang="en-US" sz="3000" b="1" dirty="0">
              <a:solidFill>
                <a:srgbClr val="00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00" y="3657600"/>
            <a:ext cx="3738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FF00"/>
                </a:solidFill>
              </a:rPr>
              <a:t>a</a:t>
            </a:r>
            <a:endParaRPr lang="en-US" sz="3000" b="1" dirty="0">
              <a:solidFill>
                <a:srgbClr val="00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91200" y="1981200"/>
            <a:ext cx="3449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FF00"/>
                </a:solidFill>
              </a:rPr>
              <a:t>c</a:t>
            </a:r>
            <a:endParaRPr lang="en-US" sz="3000" b="1" dirty="0">
              <a:solidFill>
                <a:srgbClr val="00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24800" y="1905000"/>
            <a:ext cx="3914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FF00"/>
                </a:solidFill>
              </a:rPr>
              <a:t>b</a:t>
            </a:r>
            <a:endParaRPr lang="en-US" sz="3000" b="1" dirty="0">
              <a:solidFill>
                <a:srgbClr val="00FF00"/>
              </a:solidFill>
            </a:endParaRPr>
          </a:p>
        </p:txBody>
      </p:sp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1685925" y="4425724"/>
          <a:ext cx="3055938" cy="914400"/>
        </p:xfrm>
        <a:graphic>
          <a:graphicData uri="http://schemas.openxmlformats.org/presentationml/2006/ole">
            <p:oleObj spid="_x0000_s91138" name="Equation" r:id="rId5" imgW="1231560" imgH="419040" progId="Equation.DSMT4">
              <p:embed/>
            </p:oleObj>
          </a:graphicData>
        </a:graphic>
      </p:graphicFrame>
      <p:graphicFrame>
        <p:nvGraphicFramePr>
          <p:cNvPr id="35" name="Object 4"/>
          <p:cNvGraphicFramePr>
            <a:graphicFrameLocks noChangeAspect="1"/>
          </p:cNvGraphicFramePr>
          <p:nvPr/>
        </p:nvGraphicFramePr>
        <p:xfrm>
          <a:off x="4724400" y="4419600"/>
          <a:ext cx="2047875" cy="914400"/>
        </p:xfrm>
        <a:graphic>
          <a:graphicData uri="http://schemas.openxmlformats.org/presentationml/2006/ole">
            <p:oleObj spid="_x0000_s91139" name="Equation" r:id="rId6" imgW="825480" imgH="419040" progId="Equation.DSMT4">
              <p:embed/>
            </p:oleObj>
          </a:graphicData>
        </a:graphic>
      </p:graphicFrame>
      <p:graphicFrame>
        <p:nvGraphicFramePr>
          <p:cNvPr id="36" name="Object 4"/>
          <p:cNvGraphicFramePr>
            <a:graphicFrameLocks noChangeAspect="1"/>
          </p:cNvGraphicFramePr>
          <p:nvPr/>
        </p:nvGraphicFramePr>
        <p:xfrm>
          <a:off x="6781800" y="4419600"/>
          <a:ext cx="2016125" cy="914400"/>
        </p:xfrm>
        <a:graphic>
          <a:graphicData uri="http://schemas.openxmlformats.org/presentationml/2006/ole">
            <p:oleObj spid="_x0000_s91140" name="Equation" r:id="rId7" imgW="812520" imgH="4190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2286000" y="3886200"/>
            <a:ext cx="6172200" cy="2743200"/>
          </a:xfrm>
          <a:prstGeom prst="rect">
            <a:avLst/>
          </a:prstGeom>
          <a:solidFill>
            <a:srgbClr val="00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22860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LAW OF SINES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aphicFrame>
        <p:nvGraphicFramePr>
          <p:cNvPr id="37" name="Object 4"/>
          <p:cNvGraphicFramePr>
            <a:graphicFrameLocks noChangeAspect="1"/>
          </p:cNvGraphicFramePr>
          <p:nvPr/>
        </p:nvGraphicFramePr>
        <p:xfrm>
          <a:off x="2057400" y="2057400"/>
          <a:ext cx="6945313" cy="722313"/>
        </p:xfrm>
        <a:graphic>
          <a:graphicData uri="http://schemas.openxmlformats.org/presentationml/2006/ole">
            <p:oleObj spid="_x0000_s112646" name="Equation" r:id="rId4" imgW="2654280" imgH="330120" progId="Equation.DSMT4">
              <p:embed/>
            </p:oleObj>
          </a:graphicData>
        </a:graphic>
      </p:graphicFrame>
      <p:graphicFrame>
        <p:nvGraphicFramePr>
          <p:cNvPr id="40" name="Object 4"/>
          <p:cNvGraphicFramePr>
            <a:graphicFrameLocks noChangeAspect="1"/>
          </p:cNvGraphicFramePr>
          <p:nvPr/>
        </p:nvGraphicFramePr>
        <p:xfrm>
          <a:off x="2667000" y="2667000"/>
          <a:ext cx="1500188" cy="776287"/>
        </p:xfrm>
        <a:graphic>
          <a:graphicData uri="http://schemas.openxmlformats.org/presentationml/2006/ole">
            <p:oleObj spid="_x0000_s112649" name="Equation" r:id="rId5" imgW="533160" imgH="355320" progId="Equation.DSMT4">
              <p:embed/>
            </p:oleObj>
          </a:graphicData>
        </a:graphic>
      </p:graphicFrame>
      <p:graphicFrame>
        <p:nvGraphicFramePr>
          <p:cNvPr id="41" name="Object 4"/>
          <p:cNvGraphicFramePr>
            <a:graphicFrameLocks noChangeAspect="1"/>
          </p:cNvGraphicFramePr>
          <p:nvPr/>
        </p:nvGraphicFramePr>
        <p:xfrm>
          <a:off x="5105400" y="2743200"/>
          <a:ext cx="1500188" cy="776287"/>
        </p:xfrm>
        <a:graphic>
          <a:graphicData uri="http://schemas.openxmlformats.org/presentationml/2006/ole">
            <p:oleObj spid="_x0000_s112650" name="Equation" r:id="rId6" imgW="533160" imgH="355320" progId="Equation.DSMT4">
              <p:embed/>
            </p:oleObj>
          </a:graphicData>
        </a:graphic>
      </p:graphicFrame>
      <p:graphicFrame>
        <p:nvGraphicFramePr>
          <p:cNvPr id="42" name="Object 4"/>
          <p:cNvGraphicFramePr>
            <a:graphicFrameLocks noChangeAspect="1"/>
          </p:cNvGraphicFramePr>
          <p:nvPr/>
        </p:nvGraphicFramePr>
        <p:xfrm>
          <a:off x="7391400" y="2667000"/>
          <a:ext cx="1500188" cy="776287"/>
        </p:xfrm>
        <a:graphic>
          <a:graphicData uri="http://schemas.openxmlformats.org/presentationml/2006/ole">
            <p:oleObj spid="_x0000_s112651" name="Equation" r:id="rId7" imgW="533160" imgH="355320" progId="Equation.DSMT4">
              <p:embed/>
            </p:oleObj>
          </a:graphicData>
        </a:graphic>
      </p:graphicFrame>
      <p:cxnSp>
        <p:nvCxnSpPr>
          <p:cNvPr id="65" name="Straight Connector 64"/>
          <p:cNvCxnSpPr/>
          <p:nvPr/>
        </p:nvCxnSpPr>
        <p:spPr>
          <a:xfrm rot="16200000" flipH="1">
            <a:off x="2857500" y="3009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 flipH="1">
            <a:off x="2247900" y="24003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200000" flipH="1">
            <a:off x="3314700" y="3009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6200000" flipH="1">
            <a:off x="2628900" y="23241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16200000" flipH="1">
            <a:off x="3543300" y="29337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16200000" flipH="1">
            <a:off x="2857500" y="2247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6200000" flipH="1">
            <a:off x="5372100" y="31623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 flipH="1">
            <a:off x="4686300" y="23241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6200000" flipH="1">
            <a:off x="5753100" y="3009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H="1">
            <a:off x="5143500" y="23241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6200000" flipH="1">
            <a:off x="6210300" y="3009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 flipH="1">
            <a:off x="5372100" y="23241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6200000" flipH="1">
            <a:off x="7581900" y="29337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6200000" flipH="1">
            <a:off x="7048500" y="23241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6200000" flipH="1">
            <a:off x="8267700" y="28575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6200000" flipH="1">
            <a:off x="7505700" y="2247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6200000" flipH="1">
            <a:off x="8496300" y="28575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7734300" y="2247900"/>
            <a:ext cx="3048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Object 4"/>
          <p:cNvGraphicFramePr>
            <a:graphicFrameLocks noChangeAspect="1"/>
          </p:cNvGraphicFramePr>
          <p:nvPr/>
        </p:nvGraphicFramePr>
        <p:xfrm>
          <a:off x="3276600" y="4267200"/>
          <a:ext cx="3590925" cy="914400"/>
        </p:xfrm>
        <a:graphic>
          <a:graphicData uri="http://schemas.openxmlformats.org/presentationml/2006/ole">
            <p:oleObj spid="_x0000_s112652" name="Equation" r:id="rId8" imgW="1447560" imgH="419040" progId="Equation.DSMT4">
              <p:embed/>
            </p:oleObj>
          </a:graphicData>
        </a:graphic>
      </p:graphicFrame>
      <p:graphicFrame>
        <p:nvGraphicFramePr>
          <p:cNvPr id="90" name="Object 4"/>
          <p:cNvGraphicFramePr>
            <a:graphicFrameLocks noChangeAspect="1"/>
          </p:cNvGraphicFramePr>
          <p:nvPr/>
        </p:nvGraphicFramePr>
        <p:xfrm>
          <a:off x="3276600" y="5562600"/>
          <a:ext cx="3590925" cy="914400"/>
        </p:xfrm>
        <a:graphic>
          <a:graphicData uri="http://schemas.openxmlformats.org/presentationml/2006/ole">
            <p:oleObj spid="_x0000_s112654" name="Equation" r:id="rId9" imgW="1447560" imgH="419040" progId="Equation.DSMT4">
              <p:embed/>
            </p:oleObj>
          </a:graphicData>
        </a:graphic>
      </p:graphicFrame>
      <p:graphicFrame>
        <p:nvGraphicFramePr>
          <p:cNvPr id="91" name="Object 4"/>
          <p:cNvGraphicFramePr>
            <a:graphicFrameLocks noChangeAspect="1"/>
          </p:cNvGraphicFramePr>
          <p:nvPr/>
        </p:nvGraphicFramePr>
        <p:xfrm>
          <a:off x="3505200" y="5181600"/>
          <a:ext cx="3340100" cy="387350"/>
        </p:xfrm>
        <a:graphic>
          <a:graphicData uri="http://schemas.openxmlformats.org/presentationml/2006/ole">
            <p:oleObj spid="_x0000_s112655" name="Equation" r:id="rId10" imgW="1346040" imgH="177480" progId="Equation.DSMT4">
              <p:embed/>
            </p:oleObj>
          </a:graphicData>
        </a:graphic>
      </p:graphicFrame>
      <p:sp>
        <p:nvSpPr>
          <p:cNvPr id="93" name="TextBox 92"/>
          <p:cNvSpPr txBox="1"/>
          <p:nvPr/>
        </p:nvSpPr>
        <p:spPr>
          <a:xfrm>
            <a:off x="2743200" y="3733800"/>
            <a:ext cx="187256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The LAW of SINES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5715000" y="3962400"/>
            <a:ext cx="3124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715000" y="3352800"/>
            <a:ext cx="3124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22860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LAW OF SINES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715000" y="0"/>
            <a:ext cx="3200400" cy="1905000"/>
            <a:chOff x="4267200" y="4724400"/>
            <a:chExt cx="3200400" cy="1905000"/>
          </a:xfrm>
        </p:grpSpPr>
        <p:sp>
          <p:nvSpPr>
            <p:cNvPr id="92" name="Rectangle 91"/>
            <p:cNvSpPr/>
            <p:nvPr/>
          </p:nvSpPr>
          <p:spPr>
            <a:xfrm>
              <a:off x="4267200" y="4876800"/>
              <a:ext cx="3200400" cy="1752600"/>
            </a:xfrm>
            <a:prstGeom prst="rect">
              <a:avLst/>
            </a:prstGeom>
            <a:solidFill>
              <a:srgbClr val="00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88" name="Object 4"/>
            <p:cNvGraphicFramePr>
              <a:graphicFrameLocks noChangeAspect="1"/>
            </p:cNvGraphicFramePr>
            <p:nvPr/>
          </p:nvGraphicFramePr>
          <p:xfrm>
            <a:off x="4495800" y="5029200"/>
            <a:ext cx="2295525" cy="584537"/>
          </p:xfrm>
          <a:graphic>
            <a:graphicData uri="http://schemas.openxmlformats.org/presentationml/2006/ole">
              <p:oleObj spid="_x0000_s113673" name="Equation" r:id="rId4" imgW="1447560" imgH="419040" progId="Equation.DSMT4">
                <p:embed/>
              </p:oleObj>
            </a:graphicData>
          </a:graphic>
        </p:graphicFrame>
        <p:graphicFrame>
          <p:nvGraphicFramePr>
            <p:cNvPr id="90" name="Object 4"/>
            <p:cNvGraphicFramePr>
              <a:graphicFrameLocks noChangeAspect="1"/>
            </p:cNvGraphicFramePr>
            <p:nvPr/>
          </p:nvGraphicFramePr>
          <p:xfrm>
            <a:off x="5172075" y="5855070"/>
            <a:ext cx="2143125" cy="545730"/>
          </p:xfrm>
          <a:graphic>
            <a:graphicData uri="http://schemas.openxmlformats.org/presentationml/2006/ole">
              <p:oleObj spid="_x0000_s113674" name="Equation" r:id="rId5" imgW="1447560" imgH="419040" progId="Equation.DSMT4">
                <p:embed/>
              </p:oleObj>
            </a:graphicData>
          </a:graphic>
        </p:graphicFrame>
        <p:graphicFrame>
          <p:nvGraphicFramePr>
            <p:cNvPr id="91" name="Object 4"/>
            <p:cNvGraphicFramePr>
              <a:graphicFrameLocks noChangeAspect="1"/>
            </p:cNvGraphicFramePr>
            <p:nvPr/>
          </p:nvGraphicFramePr>
          <p:xfrm flipV="1">
            <a:off x="5334000" y="5692136"/>
            <a:ext cx="1511299" cy="175264"/>
          </p:xfrm>
          <a:graphic>
            <a:graphicData uri="http://schemas.openxmlformats.org/presentationml/2006/ole">
              <p:oleObj spid="_x0000_s113675" name="Equation" r:id="rId6" imgW="1346040" imgH="177480" progId="Equation.DSMT4">
                <p:embed/>
              </p:oleObj>
            </a:graphicData>
          </a:graphic>
        </p:graphicFrame>
        <p:sp>
          <p:nvSpPr>
            <p:cNvPr id="93" name="TextBox 92"/>
            <p:cNvSpPr txBox="1"/>
            <p:nvPr/>
          </p:nvSpPr>
          <p:spPr>
            <a:xfrm>
              <a:off x="4560888" y="4724400"/>
              <a:ext cx="1535112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The LAW of SINES</a:t>
              </a:r>
              <a:endParaRPr lang="en-US" sz="1400" b="1" dirty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057400" y="1459468"/>
            <a:ext cx="2931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Use the law of </a:t>
            </a:r>
            <a:r>
              <a:rPr lang="en-US" dirty="0" err="1" smtClean="0">
                <a:solidFill>
                  <a:schemeClr val="bg1"/>
                </a:solidFill>
              </a:rPr>
              <a:t>sines</a:t>
            </a:r>
            <a:r>
              <a:rPr lang="en-US" dirty="0" smtClean="0">
                <a:solidFill>
                  <a:schemeClr val="bg1"/>
                </a:solidFill>
              </a:rPr>
              <a:t> to find x.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6" name="Isosceles Triangle 55"/>
          <p:cNvSpPr/>
          <p:nvPr/>
        </p:nvSpPr>
        <p:spPr>
          <a:xfrm>
            <a:off x="1676400" y="2433935"/>
            <a:ext cx="3276600" cy="2590800"/>
          </a:xfrm>
          <a:prstGeom prst="triangle">
            <a:avLst>
              <a:gd name="adj" fmla="val 69048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1981200" y="456753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50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43400" y="456753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72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86000" y="342453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23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72000" y="3424535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X</a:t>
            </a:r>
            <a:endParaRPr lang="en-US" sz="2400" dirty="0">
              <a:solidFill>
                <a:srgbClr val="00FF00"/>
              </a:solidFill>
            </a:endParaRPr>
          </a:p>
        </p:txBody>
      </p:sp>
      <p:graphicFrame>
        <p:nvGraphicFramePr>
          <p:cNvPr id="113676" name="Object 4"/>
          <p:cNvGraphicFramePr>
            <a:graphicFrameLocks noChangeAspect="1"/>
          </p:cNvGraphicFramePr>
          <p:nvPr/>
        </p:nvGraphicFramePr>
        <p:xfrm>
          <a:off x="5715000" y="2438400"/>
          <a:ext cx="3124200" cy="914400"/>
        </p:xfrm>
        <a:graphic>
          <a:graphicData uri="http://schemas.openxmlformats.org/presentationml/2006/ole">
            <p:oleObj spid="_x0000_s113676" name="Equation" r:id="rId7" imgW="1054080" imgH="419040" progId="Equation.DSMT4">
              <p:embed/>
            </p:oleObj>
          </a:graphicData>
        </a:graphic>
      </p:graphicFrame>
      <p:graphicFrame>
        <p:nvGraphicFramePr>
          <p:cNvPr id="63" name="Object 4"/>
          <p:cNvGraphicFramePr>
            <a:graphicFrameLocks noChangeAspect="1"/>
          </p:cNvGraphicFramePr>
          <p:nvPr/>
        </p:nvGraphicFramePr>
        <p:xfrm>
          <a:off x="5715000" y="3733800"/>
          <a:ext cx="3124200" cy="381000"/>
        </p:xfrm>
        <a:graphic>
          <a:graphicData uri="http://schemas.openxmlformats.org/presentationml/2006/ole">
            <p:oleObj spid="_x0000_s113677" name="Equation" r:id="rId8" imgW="1333440" imgH="177480" progId="Equation.DSMT4">
              <p:embed/>
            </p:oleObj>
          </a:graphicData>
        </a:graphic>
      </p:graphicFrame>
      <p:graphicFrame>
        <p:nvGraphicFramePr>
          <p:cNvPr id="64" name="Object 4"/>
          <p:cNvGraphicFramePr>
            <a:graphicFrameLocks noChangeAspect="1"/>
          </p:cNvGraphicFramePr>
          <p:nvPr/>
        </p:nvGraphicFramePr>
        <p:xfrm>
          <a:off x="5715000" y="4587875"/>
          <a:ext cx="3124200" cy="898525"/>
        </p:xfrm>
        <a:graphic>
          <a:graphicData uri="http://schemas.openxmlformats.org/presentationml/2006/ole">
            <p:oleObj spid="_x0000_s113678" name="Equation" r:id="rId9" imgW="939600" imgH="419040" progId="Equation.DSMT4">
              <p:embed/>
            </p:oleObj>
          </a:graphicData>
        </a:graphic>
      </p:graphicFrame>
      <p:graphicFrame>
        <p:nvGraphicFramePr>
          <p:cNvPr id="69" name="Object 4"/>
          <p:cNvGraphicFramePr>
            <a:graphicFrameLocks noChangeAspect="1"/>
          </p:cNvGraphicFramePr>
          <p:nvPr/>
        </p:nvGraphicFramePr>
        <p:xfrm>
          <a:off x="6651625" y="5867400"/>
          <a:ext cx="1096963" cy="381000"/>
        </p:xfrm>
        <a:graphic>
          <a:graphicData uri="http://schemas.openxmlformats.org/presentationml/2006/ole">
            <p:oleObj spid="_x0000_s113679" name="Equation" r:id="rId10" imgW="330120" imgH="17748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7" grpId="0" animBg="1"/>
      <p:bldP spid="56" grpId="0" animBg="1"/>
      <p:bldP spid="57" grpId="0"/>
      <p:bldP spid="59" grpId="0"/>
      <p:bldP spid="60" grpId="0"/>
      <p:bldP spid="6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22860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LAW OF SINES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15000" y="1143000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Find x.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6" name="Isosceles Triangle 55"/>
          <p:cNvSpPr/>
          <p:nvPr/>
        </p:nvSpPr>
        <p:spPr>
          <a:xfrm>
            <a:off x="5410200" y="1752600"/>
            <a:ext cx="3276600" cy="2590800"/>
          </a:xfrm>
          <a:prstGeom prst="triangle">
            <a:avLst>
              <a:gd name="adj" fmla="val 21650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6019800" y="19812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44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315200" y="25908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30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86400" y="38862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81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400800" y="4343400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X</a:t>
            </a:r>
            <a:endParaRPr lang="en-US" sz="2400" dirty="0">
              <a:solidFill>
                <a:srgbClr val="00FF00"/>
              </a:solidFill>
            </a:endParaRPr>
          </a:p>
        </p:txBody>
      </p:sp>
      <p:graphicFrame>
        <p:nvGraphicFramePr>
          <p:cNvPr id="113676" name="Object 4"/>
          <p:cNvGraphicFramePr>
            <a:graphicFrameLocks noChangeAspect="1"/>
          </p:cNvGraphicFramePr>
          <p:nvPr/>
        </p:nvGraphicFramePr>
        <p:xfrm>
          <a:off x="2076450" y="1752600"/>
          <a:ext cx="3086100" cy="914400"/>
        </p:xfrm>
        <a:graphic>
          <a:graphicData uri="http://schemas.openxmlformats.org/presentationml/2006/ole">
            <p:oleObj spid="_x0000_s137221" name="Equation" r:id="rId4" imgW="1041120" imgH="419040" progId="Equation.DSMT4">
              <p:embed/>
            </p:oleObj>
          </a:graphicData>
        </a:graphic>
      </p:graphicFrame>
      <p:graphicFrame>
        <p:nvGraphicFramePr>
          <p:cNvPr id="69" name="Object 4"/>
          <p:cNvGraphicFramePr>
            <a:graphicFrameLocks noChangeAspect="1"/>
          </p:cNvGraphicFramePr>
          <p:nvPr/>
        </p:nvGraphicFramePr>
        <p:xfrm>
          <a:off x="2057400" y="2971800"/>
          <a:ext cx="1011237" cy="381000"/>
        </p:xfrm>
        <a:graphic>
          <a:graphicData uri="http://schemas.openxmlformats.org/presentationml/2006/ole">
            <p:oleObj spid="_x0000_s137224" name="Equation" r:id="rId5" imgW="304560" imgH="17748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59" grpId="0"/>
      <p:bldP spid="60" grpId="0"/>
      <p:bldP spid="6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22860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LAW OF SINES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pic>
        <p:nvPicPr>
          <p:cNvPr id="138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838200"/>
            <a:ext cx="762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8245" name="Object 5"/>
          <p:cNvGraphicFramePr>
            <a:graphicFrameLocks noChangeAspect="1"/>
          </p:cNvGraphicFramePr>
          <p:nvPr/>
        </p:nvGraphicFramePr>
        <p:xfrm>
          <a:off x="3405188" y="1143000"/>
          <a:ext cx="2106612" cy="609600"/>
        </p:xfrm>
        <a:graphic>
          <a:graphicData uri="http://schemas.openxmlformats.org/presentationml/2006/ole">
            <p:oleObj spid="_x0000_s138245" name="Equation" r:id="rId5" imgW="1066680" imgH="419040" progId="Equation.DSMT4">
              <p:embed/>
            </p:oleObj>
          </a:graphicData>
        </a:graphic>
      </p:graphicFrame>
      <p:graphicFrame>
        <p:nvGraphicFramePr>
          <p:cNvPr id="34" name="Object 5"/>
          <p:cNvGraphicFramePr>
            <a:graphicFrameLocks noChangeAspect="1"/>
          </p:cNvGraphicFramePr>
          <p:nvPr/>
        </p:nvGraphicFramePr>
        <p:xfrm>
          <a:off x="3683000" y="2057400"/>
          <a:ext cx="776288" cy="381000"/>
        </p:xfrm>
        <a:graphic>
          <a:graphicData uri="http://schemas.openxmlformats.org/presentationml/2006/ole">
            <p:oleObj spid="_x0000_s138246" name="Equation" r:id="rId6" imgW="266400" imgH="177480" progId="Equation.DSMT4">
              <p:embed/>
            </p:oleObj>
          </a:graphicData>
        </a:graphic>
      </p:graphicFrame>
      <p:graphicFrame>
        <p:nvGraphicFramePr>
          <p:cNvPr id="35" name="Object 5"/>
          <p:cNvGraphicFramePr>
            <a:graphicFrameLocks noChangeAspect="1"/>
          </p:cNvGraphicFramePr>
          <p:nvPr/>
        </p:nvGraphicFramePr>
        <p:xfrm>
          <a:off x="6921500" y="1143000"/>
          <a:ext cx="2082800" cy="609600"/>
        </p:xfrm>
        <a:graphic>
          <a:graphicData uri="http://schemas.openxmlformats.org/presentationml/2006/ole">
            <p:oleObj spid="_x0000_s138247" name="Equation" r:id="rId7" imgW="1054080" imgH="419040" progId="Equation.DSMT4">
              <p:embed/>
            </p:oleObj>
          </a:graphicData>
        </a:graphic>
      </p:graphicFrame>
      <p:graphicFrame>
        <p:nvGraphicFramePr>
          <p:cNvPr id="36" name="Object 5"/>
          <p:cNvGraphicFramePr>
            <a:graphicFrameLocks noChangeAspect="1"/>
          </p:cNvGraphicFramePr>
          <p:nvPr/>
        </p:nvGraphicFramePr>
        <p:xfrm>
          <a:off x="7539038" y="2057400"/>
          <a:ext cx="1062037" cy="457200"/>
        </p:xfrm>
        <a:graphic>
          <a:graphicData uri="http://schemas.openxmlformats.org/presentationml/2006/ole">
            <p:oleObj spid="_x0000_s138248" name="Equation" r:id="rId8" imgW="304560" imgH="177480" progId="Equation.DSMT4">
              <p:embed/>
            </p:oleObj>
          </a:graphicData>
        </a:graphic>
      </p:graphicFrame>
      <p:graphicFrame>
        <p:nvGraphicFramePr>
          <p:cNvPr id="37" name="Object 5"/>
          <p:cNvGraphicFramePr>
            <a:graphicFrameLocks noChangeAspect="1"/>
          </p:cNvGraphicFramePr>
          <p:nvPr/>
        </p:nvGraphicFramePr>
        <p:xfrm>
          <a:off x="2262188" y="4191000"/>
          <a:ext cx="452437" cy="258763"/>
        </p:xfrm>
        <a:graphic>
          <a:graphicData uri="http://schemas.openxmlformats.org/presentationml/2006/ole">
            <p:oleObj spid="_x0000_s138249" name="Equation" r:id="rId9" imgW="228600" imgH="177480" progId="Equation.DSMT4">
              <p:embed/>
            </p:oleObj>
          </a:graphicData>
        </a:graphic>
      </p:graphicFrame>
      <p:graphicFrame>
        <p:nvGraphicFramePr>
          <p:cNvPr id="38" name="Object 5"/>
          <p:cNvGraphicFramePr>
            <a:graphicFrameLocks noChangeAspect="1"/>
          </p:cNvGraphicFramePr>
          <p:nvPr/>
        </p:nvGraphicFramePr>
        <p:xfrm>
          <a:off x="2895600" y="3886200"/>
          <a:ext cx="2057400" cy="609600"/>
        </p:xfrm>
        <a:graphic>
          <a:graphicData uri="http://schemas.openxmlformats.org/presentationml/2006/ole">
            <p:oleObj spid="_x0000_s138250" name="Equation" r:id="rId10" imgW="1041120" imgH="419040" progId="Equation.DSMT4">
              <p:embed/>
            </p:oleObj>
          </a:graphicData>
        </a:graphic>
      </p:graphicFrame>
      <p:graphicFrame>
        <p:nvGraphicFramePr>
          <p:cNvPr id="39" name="Object 5"/>
          <p:cNvGraphicFramePr>
            <a:graphicFrameLocks noChangeAspect="1"/>
          </p:cNvGraphicFramePr>
          <p:nvPr/>
        </p:nvGraphicFramePr>
        <p:xfrm>
          <a:off x="3656013" y="4800600"/>
          <a:ext cx="752475" cy="457200"/>
        </p:xfrm>
        <a:graphic>
          <a:graphicData uri="http://schemas.openxmlformats.org/presentationml/2006/ole">
            <p:oleObj spid="_x0000_s138251" name="Equation" r:id="rId11" imgW="215640" imgH="177480" progId="Equation.DSMT4">
              <p:embed/>
            </p:oleObj>
          </a:graphicData>
        </a:graphic>
      </p:graphicFrame>
      <p:graphicFrame>
        <p:nvGraphicFramePr>
          <p:cNvPr id="40" name="Object 5"/>
          <p:cNvGraphicFramePr>
            <a:graphicFrameLocks noChangeAspect="1"/>
          </p:cNvGraphicFramePr>
          <p:nvPr/>
        </p:nvGraphicFramePr>
        <p:xfrm>
          <a:off x="6681788" y="4084638"/>
          <a:ext cx="450850" cy="258762"/>
        </p:xfrm>
        <a:graphic>
          <a:graphicData uri="http://schemas.openxmlformats.org/presentationml/2006/ole">
            <p:oleObj spid="_x0000_s138252" name="Equation" r:id="rId12" imgW="228600" imgH="177480" progId="Equation.DSMT4">
              <p:embed/>
            </p:oleObj>
          </a:graphicData>
        </a:graphic>
      </p:graphicFrame>
      <p:graphicFrame>
        <p:nvGraphicFramePr>
          <p:cNvPr id="41" name="Object 5"/>
          <p:cNvGraphicFramePr>
            <a:graphicFrameLocks noChangeAspect="1"/>
          </p:cNvGraphicFramePr>
          <p:nvPr/>
        </p:nvGraphicFramePr>
        <p:xfrm>
          <a:off x="7073900" y="3505200"/>
          <a:ext cx="2082800" cy="609600"/>
        </p:xfrm>
        <a:graphic>
          <a:graphicData uri="http://schemas.openxmlformats.org/presentationml/2006/ole">
            <p:oleObj spid="_x0000_s138253" name="Equation" r:id="rId13" imgW="1054080" imgH="419040" progId="Equation.DSMT4">
              <p:embed/>
            </p:oleObj>
          </a:graphicData>
        </a:graphic>
      </p:graphicFrame>
      <p:graphicFrame>
        <p:nvGraphicFramePr>
          <p:cNvPr id="42" name="Object 5"/>
          <p:cNvGraphicFramePr>
            <a:graphicFrameLocks noChangeAspect="1"/>
          </p:cNvGraphicFramePr>
          <p:nvPr/>
        </p:nvGraphicFramePr>
        <p:xfrm>
          <a:off x="7543800" y="5334000"/>
          <a:ext cx="1341437" cy="530225"/>
        </p:xfrm>
        <a:graphic>
          <a:graphicData uri="http://schemas.openxmlformats.org/presentationml/2006/ole">
            <p:oleObj spid="_x0000_s138254" name="Equation" r:id="rId14" imgW="355320" imgH="1904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FF0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228600"/>
            <a:ext cx="3030253" cy="67710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00FF00"/>
                </a:solidFill>
              </a:rPr>
              <a:t>LAW OF SINES</a:t>
            </a:r>
            <a:endParaRPr lang="en-US" sz="3800" b="1" u="sng" dirty="0">
              <a:solidFill>
                <a:srgbClr val="00FF00"/>
              </a:solidFill>
            </a:endParaRPr>
          </a:p>
        </p:txBody>
      </p:sp>
      <p:graphicFrame>
        <p:nvGraphicFramePr>
          <p:cNvPr id="138245" name="Object 5"/>
          <p:cNvGraphicFramePr>
            <a:graphicFrameLocks noChangeAspect="1"/>
          </p:cNvGraphicFramePr>
          <p:nvPr/>
        </p:nvGraphicFramePr>
        <p:xfrm>
          <a:off x="5953125" y="4184058"/>
          <a:ext cx="1362075" cy="2521542"/>
        </p:xfrm>
        <a:graphic>
          <a:graphicData uri="http://schemas.openxmlformats.org/presentationml/2006/ole">
            <p:oleObj spid="_x0000_s139266" name="Equation" r:id="rId4" imgW="545760" imgH="1371600" progId="Equation.DSMT4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5715000" y="228600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Solve this triangle.</a:t>
            </a:r>
            <a:endParaRPr lang="en-US" dirty="0"/>
          </a:p>
        </p:txBody>
      </p:sp>
      <p:sp>
        <p:nvSpPr>
          <p:cNvPr id="44" name="Isosceles Triangle 43"/>
          <p:cNvSpPr/>
          <p:nvPr/>
        </p:nvSpPr>
        <p:spPr>
          <a:xfrm>
            <a:off x="5638800" y="1143000"/>
            <a:ext cx="2743200" cy="2514600"/>
          </a:xfrm>
          <a:prstGeom prst="triangle">
            <a:avLst>
              <a:gd name="adj" fmla="val 574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086600" y="7620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334000" y="3505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382000" y="3505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010400" y="1371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715000" y="3276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848600" y="2209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</a:t>
            </a:r>
            <a:endParaRPr lang="en-US" dirty="0"/>
          </a:p>
        </p:txBody>
      </p:sp>
      <p:graphicFrame>
        <p:nvGraphicFramePr>
          <p:cNvPr id="139276" name="Object 12"/>
          <p:cNvGraphicFramePr>
            <a:graphicFrameLocks noChangeAspect="1"/>
          </p:cNvGraphicFramePr>
          <p:nvPr/>
        </p:nvGraphicFramePr>
        <p:xfrm>
          <a:off x="7262813" y="4188820"/>
          <a:ext cx="403225" cy="277813"/>
        </p:xfrm>
        <a:graphic>
          <a:graphicData uri="http://schemas.openxmlformats.org/presentationml/2006/ole">
            <p:oleObj spid="_x0000_s139276" name="Equation" r:id="rId5" imgW="203040" imgH="190440" progId="Equation.DSMT4">
              <p:embed/>
            </p:oleObj>
          </a:graphicData>
        </a:graphic>
      </p:graphicFrame>
      <p:graphicFrame>
        <p:nvGraphicFramePr>
          <p:cNvPr id="51" name="Object 12"/>
          <p:cNvGraphicFramePr>
            <a:graphicFrameLocks noChangeAspect="1"/>
          </p:cNvGraphicFramePr>
          <p:nvPr/>
        </p:nvGraphicFramePr>
        <p:xfrm>
          <a:off x="7213600" y="5120683"/>
          <a:ext cx="454025" cy="260350"/>
        </p:xfrm>
        <a:graphic>
          <a:graphicData uri="http://schemas.openxmlformats.org/presentationml/2006/ole">
            <p:oleObj spid="_x0000_s139277" name="Equation" r:id="rId6" imgW="228600" imgH="177480" progId="Equation.DSMT4">
              <p:embed/>
            </p:oleObj>
          </a:graphicData>
        </a:graphic>
      </p:graphicFrame>
      <p:graphicFrame>
        <p:nvGraphicFramePr>
          <p:cNvPr id="52" name="Object 12"/>
          <p:cNvGraphicFramePr>
            <a:graphicFrameLocks noChangeAspect="1"/>
          </p:cNvGraphicFramePr>
          <p:nvPr/>
        </p:nvGraphicFramePr>
        <p:xfrm>
          <a:off x="7835900" y="3352800"/>
          <a:ext cx="479425" cy="260350"/>
        </p:xfrm>
        <a:graphic>
          <a:graphicData uri="http://schemas.openxmlformats.org/presentationml/2006/ole">
            <p:oleObj spid="_x0000_s139278" name="Equation" r:id="rId7" imgW="241200" imgH="177480" progId="Equation.DSMT4">
              <p:embed/>
            </p:oleObj>
          </a:graphicData>
        </a:graphic>
      </p:graphicFrame>
      <p:graphicFrame>
        <p:nvGraphicFramePr>
          <p:cNvPr id="53" name="Object 12"/>
          <p:cNvGraphicFramePr>
            <a:graphicFrameLocks noChangeAspect="1"/>
          </p:cNvGraphicFramePr>
          <p:nvPr/>
        </p:nvGraphicFramePr>
        <p:xfrm>
          <a:off x="7239000" y="5950945"/>
          <a:ext cx="479425" cy="260350"/>
        </p:xfrm>
        <a:graphic>
          <a:graphicData uri="http://schemas.openxmlformats.org/presentationml/2006/ole">
            <p:oleObj spid="_x0000_s139279" name="Equation" r:id="rId8" imgW="241200" imgH="177480" progId="Equation.DSMT4">
              <p:embed/>
            </p:oleObj>
          </a:graphicData>
        </a:graphic>
      </p:graphicFrame>
      <p:graphicFrame>
        <p:nvGraphicFramePr>
          <p:cNvPr id="54" name="Object 12"/>
          <p:cNvGraphicFramePr>
            <a:graphicFrameLocks noChangeAspect="1"/>
          </p:cNvGraphicFramePr>
          <p:nvPr/>
        </p:nvGraphicFramePr>
        <p:xfrm>
          <a:off x="7240588" y="5486400"/>
          <a:ext cx="430212" cy="260350"/>
        </p:xfrm>
        <a:graphic>
          <a:graphicData uri="http://schemas.openxmlformats.org/presentationml/2006/ole">
            <p:oleObj spid="_x0000_s139280" name="Equation" r:id="rId9" imgW="215640" imgH="177480" progId="Equation.DSMT4">
              <p:embed/>
            </p:oleObj>
          </a:graphicData>
        </a:graphic>
      </p:graphicFrame>
      <p:graphicFrame>
        <p:nvGraphicFramePr>
          <p:cNvPr id="55" name="Object 5"/>
          <p:cNvGraphicFramePr>
            <a:graphicFrameLocks noChangeAspect="1"/>
          </p:cNvGraphicFramePr>
          <p:nvPr/>
        </p:nvGraphicFramePr>
        <p:xfrm>
          <a:off x="1828800" y="1295400"/>
          <a:ext cx="2598737" cy="769937"/>
        </p:xfrm>
        <a:graphic>
          <a:graphicData uri="http://schemas.openxmlformats.org/presentationml/2006/ole">
            <p:oleObj spid="_x0000_s139281" name="Equation" r:id="rId10" imgW="1041120" imgH="419040" progId="Equation.DSMT4">
              <p:embed/>
            </p:oleObj>
          </a:graphicData>
        </a:graphic>
      </p:graphicFrame>
      <p:graphicFrame>
        <p:nvGraphicFramePr>
          <p:cNvPr id="56" name="Object 5"/>
          <p:cNvGraphicFramePr>
            <a:graphicFrameLocks noChangeAspect="1"/>
          </p:cNvGraphicFramePr>
          <p:nvPr/>
        </p:nvGraphicFramePr>
        <p:xfrm>
          <a:off x="1800225" y="2362200"/>
          <a:ext cx="1552575" cy="328612"/>
        </p:xfrm>
        <a:graphic>
          <a:graphicData uri="http://schemas.openxmlformats.org/presentationml/2006/ole">
            <p:oleObj spid="_x0000_s139282" name="Equation" r:id="rId11" imgW="622080" imgH="177480" progId="Equation.DSMT4">
              <p:embed/>
            </p:oleObj>
          </a:graphicData>
        </a:graphic>
      </p:graphicFrame>
      <p:graphicFrame>
        <p:nvGraphicFramePr>
          <p:cNvPr id="57" name="Object 12"/>
          <p:cNvGraphicFramePr>
            <a:graphicFrameLocks noChangeAspect="1"/>
          </p:cNvGraphicFramePr>
          <p:nvPr/>
        </p:nvGraphicFramePr>
        <p:xfrm>
          <a:off x="6665913" y="3657600"/>
          <a:ext cx="709612" cy="260350"/>
        </p:xfrm>
        <a:graphic>
          <a:graphicData uri="http://schemas.openxmlformats.org/presentationml/2006/ole">
            <p:oleObj spid="_x0000_s139283" name="Equation" r:id="rId12" imgW="355320" imgH="177480" progId="Equation.DSMT4">
              <p:embed/>
            </p:oleObj>
          </a:graphicData>
        </a:graphic>
      </p:graphicFrame>
      <p:graphicFrame>
        <p:nvGraphicFramePr>
          <p:cNvPr id="58" name="Object 12"/>
          <p:cNvGraphicFramePr>
            <a:graphicFrameLocks noChangeAspect="1"/>
          </p:cNvGraphicFramePr>
          <p:nvPr/>
        </p:nvGraphicFramePr>
        <p:xfrm>
          <a:off x="7216775" y="4648200"/>
          <a:ext cx="708025" cy="260350"/>
        </p:xfrm>
        <a:graphic>
          <a:graphicData uri="http://schemas.openxmlformats.org/presentationml/2006/ole">
            <p:oleObj spid="_x0000_s139284" name="Equation" r:id="rId13" imgW="355320" imgH="177480" progId="Equation.DSMT4">
              <p:embed/>
            </p:oleObj>
          </a:graphicData>
        </a:graphic>
      </p:graphicFrame>
      <p:graphicFrame>
        <p:nvGraphicFramePr>
          <p:cNvPr id="59" name="Object 5"/>
          <p:cNvGraphicFramePr>
            <a:graphicFrameLocks noChangeAspect="1"/>
          </p:cNvGraphicFramePr>
          <p:nvPr/>
        </p:nvGraphicFramePr>
        <p:xfrm>
          <a:off x="1797050" y="3200400"/>
          <a:ext cx="2662238" cy="769938"/>
        </p:xfrm>
        <a:graphic>
          <a:graphicData uri="http://schemas.openxmlformats.org/presentationml/2006/ole">
            <p:oleObj spid="_x0000_s139285" name="Equation" r:id="rId14" imgW="1066680" imgH="419040" progId="Equation.DSMT4">
              <p:embed/>
            </p:oleObj>
          </a:graphicData>
        </a:graphic>
      </p:graphicFrame>
      <p:graphicFrame>
        <p:nvGraphicFramePr>
          <p:cNvPr id="60" name="Object 5"/>
          <p:cNvGraphicFramePr>
            <a:graphicFrameLocks noChangeAspect="1"/>
          </p:cNvGraphicFramePr>
          <p:nvPr/>
        </p:nvGraphicFramePr>
        <p:xfrm>
          <a:off x="1831975" y="4395788"/>
          <a:ext cx="1520825" cy="328612"/>
        </p:xfrm>
        <a:graphic>
          <a:graphicData uri="http://schemas.openxmlformats.org/presentationml/2006/ole">
            <p:oleObj spid="_x0000_s139286" name="Equation" r:id="rId15" imgW="609480" imgH="177480" progId="Equation.DSMT4">
              <p:embed/>
            </p:oleObj>
          </a:graphicData>
        </a:graphic>
      </p:graphicFrame>
      <p:graphicFrame>
        <p:nvGraphicFramePr>
          <p:cNvPr id="61" name="Object 12"/>
          <p:cNvGraphicFramePr>
            <a:graphicFrameLocks noChangeAspect="1"/>
          </p:cNvGraphicFramePr>
          <p:nvPr/>
        </p:nvGraphicFramePr>
        <p:xfrm>
          <a:off x="5792788" y="2209800"/>
          <a:ext cx="708025" cy="260350"/>
        </p:xfrm>
        <a:graphic>
          <a:graphicData uri="http://schemas.openxmlformats.org/presentationml/2006/ole">
            <p:oleObj spid="_x0000_s139287" name="Equation" r:id="rId16" imgW="355320" imgH="177480" progId="Equation.DSMT4">
              <p:embed/>
            </p:oleObj>
          </a:graphicData>
        </a:graphic>
      </p:graphicFrame>
      <p:graphicFrame>
        <p:nvGraphicFramePr>
          <p:cNvPr id="62" name="Object 12"/>
          <p:cNvGraphicFramePr>
            <a:graphicFrameLocks noChangeAspect="1"/>
          </p:cNvGraphicFramePr>
          <p:nvPr/>
        </p:nvGraphicFramePr>
        <p:xfrm>
          <a:off x="7239000" y="6400800"/>
          <a:ext cx="708025" cy="260350"/>
        </p:xfrm>
        <a:graphic>
          <a:graphicData uri="http://schemas.openxmlformats.org/presentationml/2006/ole">
            <p:oleObj spid="_x0000_s139288" name="Equation" r:id="rId17" imgW="355320" imgH="177480" progId="Equation.DSMT4">
              <p:embed/>
            </p:oleObj>
          </a:graphicData>
        </a:graphic>
      </p:graphicFrame>
      <p:sp>
        <p:nvSpPr>
          <p:cNvPr id="63" name="Rectangle 62"/>
          <p:cNvSpPr/>
          <p:nvPr/>
        </p:nvSpPr>
        <p:spPr>
          <a:xfrm>
            <a:off x="3276600" y="3124200"/>
            <a:ext cx="1219200" cy="1066800"/>
          </a:xfrm>
          <a:prstGeom prst="rect">
            <a:avLst/>
          </a:prstGeom>
          <a:solidFill>
            <a:srgbClr val="FF00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3276600" y="4343400"/>
            <a:ext cx="1752600" cy="1754326"/>
          </a:xfrm>
          <a:prstGeom prst="rect">
            <a:avLst/>
          </a:prstGeom>
          <a:solidFill>
            <a:srgbClr val="FF0000">
              <a:alpha val="1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Could we have                  </a:t>
            </a:r>
          </a:p>
          <a:p>
            <a:r>
              <a:rPr lang="en-US" dirty="0" smtClean="0"/>
              <a:t>Used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instead?</a:t>
            </a:r>
            <a:endParaRPr lang="en-US" dirty="0"/>
          </a:p>
        </p:txBody>
      </p:sp>
      <p:graphicFrame>
        <p:nvGraphicFramePr>
          <p:cNvPr id="65" name="Object 5"/>
          <p:cNvGraphicFramePr>
            <a:graphicFrameLocks noChangeAspect="1"/>
          </p:cNvGraphicFramePr>
          <p:nvPr/>
        </p:nvGraphicFramePr>
        <p:xfrm>
          <a:off x="3886200" y="4953000"/>
          <a:ext cx="789532" cy="550862"/>
        </p:xfrm>
        <a:graphic>
          <a:graphicData uri="http://schemas.openxmlformats.org/presentationml/2006/ole">
            <p:oleObj spid="_x0000_s139289" name="Equation" r:id="rId18" imgW="444240" imgH="4190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-3276600"/>
            <a:ext cx="3962400" cy="118872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grpSp>
        <p:nvGrpSpPr>
          <p:cNvPr id="36" name="Group 12"/>
          <p:cNvGrpSpPr>
            <a:grpSpLocks/>
          </p:cNvGrpSpPr>
          <p:nvPr/>
        </p:nvGrpSpPr>
        <p:grpSpPr bwMode="auto">
          <a:xfrm>
            <a:off x="6096000" y="1066800"/>
            <a:ext cx="2667000" cy="1371600"/>
            <a:chOff x="3648" y="672"/>
            <a:chExt cx="1680" cy="864"/>
          </a:xfrm>
        </p:grpSpPr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3648" y="1536"/>
              <a:ext cx="1680" cy="0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 flipH="1" flipV="1">
              <a:off x="4464" y="672"/>
              <a:ext cx="864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 flipV="1">
              <a:off x="3648" y="672"/>
              <a:ext cx="816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7162800" y="5334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5715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8763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24600" y="228600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Solve this triangle.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50538" name="Object 10"/>
          <p:cNvGraphicFramePr>
            <a:graphicFrameLocks noChangeAspect="1"/>
          </p:cNvGraphicFramePr>
          <p:nvPr/>
        </p:nvGraphicFramePr>
        <p:xfrm>
          <a:off x="5638800" y="3041650"/>
          <a:ext cx="3486150" cy="2520950"/>
        </p:xfrm>
        <a:graphic>
          <a:graphicData uri="http://schemas.openxmlformats.org/presentationml/2006/ole">
            <p:oleObj spid="_x0000_s150538" name="Equation" r:id="rId4" imgW="1396800" imgH="1371600" progId="Equation.DSMT4">
              <p:embed/>
            </p:oleObj>
          </a:graphicData>
        </a:graphic>
      </p:graphicFrame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7086600" y="1219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40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7086600" y="2362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12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924800" y="1371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16</a:t>
            </a:r>
            <a:endParaRPr lang="en-US" sz="3000" b="1" dirty="0">
              <a:solidFill>
                <a:srgbClr val="FF0066"/>
              </a:solidFill>
            </a:endParaRPr>
          </a:p>
        </p:txBody>
      </p:sp>
      <p:graphicFrame>
        <p:nvGraphicFramePr>
          <p:cNvPr id="150541" name="Object 13"/>
          <p:cNvGraphicFramePr>
            <a:graphicFrameLocks noChangeAspect="1"/>
          </p:cNvGraphicFramePr>
          <p:nvPr/>
        </p:nvGraphicFramePr>
        <p:xfrm>
          <a:off x="2230437" y="263525"/>
          <a:ext cx="1884363" cy="727075"/>
        </p:xfrm>
        <a:graphic>
          <a:graphicData uri="http://schemas.openxmlformats.org/presentationml/2006/ole">
            <p:oleObj spid="_x0000_s150541" name="Equation" r:id="rId5" imgW="990360" imgH="419040" progId="Equation.DSMT4">
              <p:embed/>
            </p:oleObj>
          </a:graphicData>
        </a:graphic>
      </p:graphicFrame>
      <p:graphicFrame>
        <p:nvGraphicFramePr>
          <p:cNvPr id="59" name="Object 13"/>
          <p:cNvGraphicFramePr>
            <a:graphicFrameLocks noChangeAspect="1"/>
          </p:cNvGraphicFramePr>
          <p:nvPr/>
        </p:nvGraphicFramePr>
        <p:xfrm>
          <a:off x="2335213" y="1295400"/>
          <a:ext cx="2465387" cy="309562"/>
        </p:xfrm>
        <a:graphic>
          <a:graphicData uri="http://schemas.openxmlformats.org/presentationml/2006/ole">
            <p:oleObj spid="_x0000_s150542" name="Equation" r:id="rId6" imgW="1295280" imgH="177480" progId="Equation.DSMT4">
              <p:embed/>
            </p:oleObj>
          </a:graphicData>
        </a:graphic>
      </p:graphicFrame>
      <p:graphicFrame>
        <p:nvGraphicFramePr>
          <p:cNvPr id="60" name="Object 13"/>
          <p:cNvGraphicFramePr>
            <a:graphicFrameLocks noChangeAspect="1"/>
          </p:cNvGraphicFramePr>
          <p:nvPr/>
        </p:nvGraphicFramePr>
        <p:xfrm>
          <a:off x="2365375" y="1566863"/>
          <a:ext cx="1063625" cy="376237"/>
        </p:xfrm>
        <a:graphic>
          <a:graphicData uri="http://schemas.openxmlformats.org/presentationml/2006/ole">
            <p:oleObj spid="_x0000_s150543" name="Equation" r:id="rId7" imgW="558720" imgH="215640" progId="Equation.DSMT4">
              <p:embed/>
            </p:oleObj>
          </a:graphicData>
        </a:graphic>
      </p:graphicFrame>
      <p:graphicFrame>
        <p:nvGraphicFramePr>
          <p:cNvPr id="61" name="Object 13"/>
          <p:cNvGraphicFramePr>
            <a:graphicFrameLocks noChangeAspect="1"/>
          </p:cNvGraphicFramePr>
          <p:nvPr/>
        </p:nvGraphicFramePr>
        <p:xfrm>
          <a:off x="6934200" y="3890962"/>
          <a:ext cx="557212" cy="376238"/>
        </p:xfrm>
        <a:graphic>
          <a:graphicData uri="http://schemas.openxmlformats.org/presentationml/2006/ole">
            <p:oleObj spid="_x0000_s150544" name="Equation" r:id="rId8" imgW="291960" imgH="215640" progId="Equation.DSMT4">
              <p:embed/>
            </p:oleObj>
          </a:graphicData>
        </a:graphic>
      </p:graphicFrame>
      <p:graphicFrame>
        <p:nvGraphicFramePr>
          <p:cNvPr id="62" name="Object 13"/>
          <p:cNvGraphicFramePr>
            <a:graphicFrameLocks noChangeAspect="1"/>
          </p:cNvGraphicFramePr>
          <p:nvPr/>
        </p:nvGraphicFramePr>
        <p:xfrm>
          <a:off x="7772400" y="3941763"/>
          <a:ext cx="411163" cy="265112"/>
        </p:xfrm>
        <a:graphic>
          <a:graphicData uri="http://schemas.openxmlformats.org/presentationml/2006/ole">
            <p:oleObj spid="_x0000_s150545" name="Equation" r:id="rId9" imgW="215640" imgH="152280" progId="Equation.DSMT4">
              <p:embed/>
            </p:oleObj>
          </a:graphicData>
        </a:graphic>
      </p:graphicFrame>
      <p:graphicFrame>
        <p:nvGraphicFramePr>
          <p:cNvPr id="63" name="Object 13"/>
          <p:cNvGraphicFramePr>
            <a:graphicFrameLocks noChangeAspect="1"/>
          </p:cNvGraphicFramePr>
          <p:nvPr/>
        </p:nvGraphicFramePr>
        <p:xfrm>
          <a:off x="8361363" y="3897313"/>
          <a:ext cx="630237" cy="354012"/>
        </p:xfrm>
        <a:graphic>
          <a:graphicData uri="http://schemas.openxmlformats.org/presentationml/2006/ole">
            <p:oleObj spid="_x0000_s150546" name="Equation" r:id="rId10" imgW="330120" imgH="203040" progId="Equation.DSMT4">
              <p:embed/>
            </p:oleObj>
          </a:graphicData>
        </a:graphic>
      </p:graphicFrame>
      <p:graphicFrame>
        <p:nvGraphicFramePr>
          <p:cNvPr id="64" name="Object 13"/>
          <p:cNvGraphicFramePr>
            <a:graphicFrameLocks noChangeAspect="1"/>
          </p:cNvGraphicFramePr>
          <p:nvPr/>
        </p:nvGraphicFramePr>
        <p:xfrm>
          <a:off x="6970713" y="4648200"/>
          <a:ext cx="484187" cy="376238"/>
        </p:xfrm>
        <a:graphic>
          <a:graphicData uri="http://schemas.openxmlformats.org/presentationml/2006/ole">
            <p:oleObj spid="_x0000_s150547" name="Equation" r:id="rId11" imgW="253800" imgH="215640" progId="Equation.DSMT4">
              <p:embed/>
            </p:oleObj>
          </a:graphicData>
        </a:graphic>
      </p:graphicFrame>
      <p:graphicFrame>
        <p:nvGraphicFramePr>
          <p:cNvPr id="65" name="Object 13"/>
          <p:cNvGraphicFramePr>
            <a:graphicFrameLocks noChangeAspect="1"/>
          </p:cNvGraphicFramePr>
          <p:nvPr/>
        </p:nvGraphicFramePr>
        <p:xfrm>
          <a:off x="7818437" y="4692650"/>
          <a:ext cx="411163" cy="265112"/>
        </p:xfrm>
        <a:graphic>
          <a:graphicData uri="http://schemas.openxmlformats.org/presentationml/2006/ole">
            <p:oleObj spid="_x0000_s150548" name="Equation" r:id="rId12" imgW="215640" imgH="152280" progId="Equation.DSMT4">
              <p:embed/>
            </p:oleObj>
          </a:graphicData>
        </a:graphic>
      </p:graphicFrame>
      <p:graphicFrame>
        <p:nvGraphicFramePr>
          <p:cNvPr id="66" name="Object 13"/>
          <p:cNvGraphicFramePr>
            <a:graphicFrameLocks noChangeAspect="1"/>
          </p:cNvGraphicFramePr>
          <p:nvPr/>
        </p:nvGraphicFramePr>
        <p:xfrm>
          <a:off x="8431212" y="4637088"/>
          <a:ext cx="484188" cy="376237"/>
        </p:xfrm>
        <a:graphic>
          <a:graphicData uri="http://schemas.openxmlformats.org/presentationml/2006/ole">
            <p:oleObj spid="_x0000_s150549" name="Equation" r:id="rId13" imgW="253800" imgH="215640" progId="Equation.DSMT4">
              <p:embed/>
            </p:oleObj>
          </a:graphicData>
        </a:graphic>
      </p:graphicFrame>
      <p:graphicFrame>
        <p:nvGraphicFramePr>
          <p:cNvPr id="67" name="Object 13"/>
          <p:cNvGraphicFramePr>
            <a:graphicFrameLocks noChangeAspect="1"/>
          </p:cNvGraphicFramePr>
          <p:nvPr/>
        </p:nvGraphicFramePr>
        <p:xfrm>
          <a:off x="2085975" y="2667000"/>
          <a:ext cx="1981200" cy="727075"/>
        </p:xfrm>
        <a:graphic>
          <a:graphicData uri="http://schemas.openxmlformats.org/presentationml/2006/ole">
            <p:oleObj spid="_x0000_s150550" name="Equation" r:id="rId14" imgW="1041120" imgH="419040" progId="Equation.DSMT4">
              <p:embed/>
            </p:oleObj>
          </a:graphicData>
        </a:graphic>
      </p:graphicFrame>
      <p:graphicFrame>
        <p:nvGraphicFramePr>
          <p:cNvPr id="68" name="Object 13"/>
          <p:cNvGraphicFramePr>
            <a:graphicFrameLocks noChangeAspect="1"/>
          </p:cNvGraphicFramePr>
          <p:nvPr/>
        </p:nvGraphicFramePr>
        <p:xfrm>
          <a:off x="4327525" y="2765425"/>
          <a:ext cx="1111250" cy="330200"/>
        </p:xfrm>
        <a:graphic>
          <a:graphicData uri="http://schemas.openxmlformats.org/presentationml/2006/ole">
            <p:oleObj spid="_x0000_s150551" name="Equation" r:id="rId15" imgW="583920" imgH="190440" progId="Equation.DSMT4">
              <p:embed/>
            </p:oleObj>
          </a:graphicData>
        </a:graphic>
      </p:graphicFrame>
      <p:graphicFrame>
        <p:nvGraphicFramePr>
          <p:cNvPr id="72" name="Object 13"/>
          <p:cNvGraphicFramePr>
            <a:graphicFrameLocks noChangeAspect="1"/>
          </p:cNvGraphicFramePr>
          <p:nvPr/>
        </p:nvGraphicFramePr>
        <p:xfrm>
          <a:off x="2057400" y="3886200"/>
          <a:ext cx="1981200" cy="727075"/>
        </p:xfrm>
        <a:graphic>
          <a:graphicData uri="http://schemas.openxmlformats.org/presentationml/2006/ole">
            <p:oleObj spid="_x0000_s150554" name="Equation" r:id="rId16" imgW="1041120" imgH="419040" progId="Equation.DSMT4">
              <p:embed/>
            </p:oleObj>
          </a:graphicData>
        </a:graphic>
      </p:graphicFrame>
      <p:graphicFrame>
        <p:nvGraphicFramePr>
          <p:cNvPr id="73" name="Object 13"/>
          <p:cNvGraphicFramePr>
            <a:graphicFrameLocks noChangeAspect="1"/>
          </p:cNvGraphicFramePr>
          <p:nvPr/>
        </p:nvGraphicFramePr>
        <p:xfrm>
          <a:off x="4381500" y="3995738"/>
          <a:ext cx="942975" cy="307975"/>
        </p:xfrm>
        <a:graphic>
          <a:graphicData uri="http://schemas.openxmlformats.org/presentationml/2006/ole">
            <p:oleObj spid="_x0000_s150555" name="Equation" r:id="rId17" imgW="495000" imgH="177480" progId="Equation.DSMT4">
              <p:embed/>
            </p:oleObj>
          </a:graphicData>
        </a:graphic>
      </p:graphicFrame>
      <p:graphicFrame>
        <p:nvGraphicFramePr>
          <p:cNvPr id="74" name="Object 13"/>
          <p:cNvGraphicFramePr>
            <a:graphicFrameLocks noChangeAspect="1"/>
          </p:cNvGraphicFramePr>
          <p:nvPr/>
        </p:nvGraphicFramePr>
        <p:xfrm>
          <a:off x="7005638" y="5127625"/>
          <a:ext cx="630237" cy="331788"/>
        </p:xfrm>
        <a:graphic>
          <a:graphicData uri="http://schemas.openxmlformats.org/presentationml/2006/ole">
            <p:oleObj spid="_x0000_s150556" name="Equation" r:id="rId18" imgW="330120" imgH="190440" progId="Equation.DSMT4">
              <p:embed/>
            </p:oleObj>
          </a:graphicData>
        </a:graphic>
      </p:graphicFrame>
      <p:graphicFrame>
        <p:nvGraphicFramePr>
          <p:cNvPr id="75" name="Object 13"/>
          <p:cNvGraphicFramePr>
            <a:graphicFrameLocks noChangeAspect="1"/>
          </p:cNvGraphicFramePr>
          <p:nvPr/>
        </p:nvGraphicFramePr>
        <p:xfrm>
          <a:off x="7885112" y="5160962"/>
          <a:ext cx="411163" cy="265112"/>
        </p:xfrm>
        <a:graphic>
          <a:graphicData uri="http://schemas.openxmlformats.org/presentationml/2006/ole">
            <p:oleObj spid="_x0000_s150557" name="Equation" r:id="rId19" imgW="215640" imgH="152280" progId="Equation.DSMT4">
              <p:embed/>
            </p:oleObj>
          </a:graphicData>
        </a:graphic>
      </p:graphicFrame>
      <p:graphicFrame>
        <p:nvGraphicFramePr>
          <p:cNvPr id="76" name="Object 13"/>
          <p:cNvGraphicFramePr>
            <a:graphicFrameLocks noChangeAspect="1"/>
          </p:cNvGraphicFramePr>
          <p:nvPr/>
        </p:nvGraphicFramePr>
        <p:xfrm>
          <a:off x="8469313" y="5137150"/>
          <a:ext cx="460375" cy="311150"/>
        </p:xfrm>
        <a:graphic>
          <a:graphicData uri="http://schemas.openxmlformats.org/presentationml/2006/ole">
            <p:oleObj spid="_x0000_s150558" name="Equation" r:id="rId20" imgW="241200" imgH="177480" progId="Equation.DSMT4">
              <p:embed/>
            </p:oleObj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0" y="237386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Solutions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1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1981200" y="304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How can there be 2 solutions?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57" name="Group 3"/>
          <p:cNvGrpSpPr>
            <a:grpSpLocks/>
          </p:cNvGrpSpPr>
          <p:nvPr/>
        </p:nvGrpSpPr>
        <p:grpSpPr bwMode="auto">
          <a:xfrm>
            <a:off x="1828800" y="1066800"/>
            <a:ext cx="6248400" cy="3048000"/>
            <a:chOff x="1056" y="576"/>
            <a:chExt cx="3936" cy="1920"/>
          </a:xfrm>
        </p:grpSpPr>
        <p:sp>
          <p:nvSpPr>
            <p:cNvPr id="58" name="Line 4"/>
            <p:cNvSpPr>
              <a:spLocks noChangeShapeType="1"/>
            </p:cNvSpPr>
            <p:nvPr/>
          </p:nvSpPr>
          <p:spPr bwMode="auto">
            <a:xfrm>
              <a:off x="1056" y="2496"/>
              <a:ext cx="39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5"/>
            <p:cNvSpPr>
              <a:spLocks noChangeShapeType="1"/>
            </p:cNvSpPr>
            <p:nvPr/>
          </p:nvSpPr>
          <p:spPr bwMode="auto">
            <a:xfrm flipH="1">
              <a:off x="1056" y="576"/>
              <a:ext cx="360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1447800" y="36607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71" name="Line 7"/>
          <p:cNvSpPr>
            <a:spLocks noChangeShapeType="1"/>
          </p:cNvSpPr>
          <p:nvPr/>
        </p:nvSpPr>
        <p:spPr bwMode="auto">
          <a:xfrm flipV="1">
            <a:off x="1828800" y="2667000"/>
            <a:ext cx="2743200" cy="1447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 Box 8"/>
          <p:cNvSpPr txBox="1">
            <a:spLocks noChangeArrowheads="1"/>
          </p:cNvSpPr>
          <p:nvPr/>
        </p:nvSpPr>
        <p:spPr bwMode="auto">
          <a:xfrm>
            <a:off x="2514600" y="3657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78" name="Text Box 9"/>
          <p:cNvSpPr txBox="1">
            <a:spLocks noChangeArrowheads="1"/>
          </p:cNvSpPr>
          <p:nvPr/>
        </p:nvSpPr>
        <p:spPr bwMode="auto">
          <a:xfrm>
            <a:off x="2667000" y="2895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79" name="Line 10"/>
          <p:cNvSpPr>
            <a:spLocks noChangeShapeType="1"/>
          </p:cNvSpPr>
          <p:nvPr/>
        </p:nvSpPr>
        <p:spPr bwMode="auto">
          <a:xfrm>
            <a:off x="4572000" y="2667000"/>
            <a:ext cx="1295400" cy="990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" name="Text Box 11"/>
          <p:cNvSpPr txBox="1">
            <a:spLocks noChangeArrowheads="1"/>
          </p:cNvSpPr>
          <p:nvPr/>
        </p:nvSpPr>
        <p:spPr bwMode="auto">
          <a:xfrm>
            <a:off x="5181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1" name="Arc 12"/>
          <p:cNvSpPr>
            <a:spLocks/>
          </p:cNvSpPr>
          <p:nvPr/>
        </p:nvSpPr>
        <p:spPr bwMode="auto">
          <a:xfrm>
            <a:off x="2667000" y="3581400"/>
            <a:ext cx="608013" cy="500063"/>
          </a:xfrm>
          <a:custGeom>
            <a:avLst/>
            <a:gdLst>
              <a:gd name="G0" fmla="+- 0 0 0"/>
              <a:gd name="G1" fmla="+- 20274 0 0"/>
              <a:gd name="G2" fmla="+- 21600 0 0"/>
              <a:gd name="T0" fmla="*/ 7453 w 21600"/>
              <a:gd name="T1" fmla="*/ 0 h 22017"/>
              <a:gd name="T2" fmla="*/ 21530 w 21600"/>
              <a:gd name="T3" fmla="*/ 22017 h 22017"/>
              <a:gd name="T4" fmla="*/ 0 w 21600"/>
              <a:gd name="T5" fmla="*/ 20274 h 22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017" fill="none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</a:path>
              <a:path w="21600" h="22017" stroke="0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  <a:lnTo>
                  <a:pt x="0" y="2027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1573" name="Object 2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410200" y="6515100"/>
          <a:ext cx="457200" cy="342900"/>
        </p:xfrm>
        <a:graphic>
          <a:graphicData uri="http://schemas.openxmlformats.org/presentationml/2006/ole">
            <p:oleObj spid="_x0000_s151573" name="Presentation" r:id="rId3" imgW="4572180" imgH="3428882" progId="PowerPoint.Show.8">
              <p:embed/>
            </p:oleObj>
          </a:graphicData>
        </a:graphic>
      </p:graphicFrame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3657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ANIMATION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237386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Solutions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46" dur="1" fill="hold"/>
                                        <p:tgtEl>
                                          <p:spTgt spid="1515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55" grpId="0"/>
      <p:bldP spid="70" grpId="0"/>
      <p:bldP spid="71" grpId="0" animBg="1"/>
      <p:bldP spid="77" grpId="0"/>
      <p:bldP spid="78" grpId="0"/>
      <p:bldP spid="79" grpId="0" animBg="1"/>
      <p:bldP spid="80" grpId="0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1" name="Picture 3" descr="P:\1623457813645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604" y="457200"/>
            <a:ext cx="8511396" cy="48768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FF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750758" y="0"/>
            <a:ext cx="7393242" cy="677108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rgbClr val="FF00FF"/>
                </a:solidFill>
              </a:rPr>
              <a:t>INTRODUCTION to TRIGONOMETRY</a:t>
            </a:r>
            <a:endParaRPr lang="en-US" sz="3800" b="1" u="sng" dirty="0">
              <a:solidFill>
                <a:srgbClr val="FF00FF"/>
              </a:solidFill>
            </a:endParaRPr>
          </a:p>
        </p:txBody>
      </p:sp>
      <p:pic>
        <p:nvPicPr>
          <p:cNvPr id="263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1" y="1600200"/>
            <a:ext cx="1219200" cy="153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1905000"/>
            <a:ext cx="191240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1524000"/>
            <a:ext cx="1853283" cy="153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91400" y="1676400"/>
            <a:ext cx="149983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4038600"/>
            <a:ext cx="169003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0" y="3962400"/>
            <a:ext cx="1114969" cy="1406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2800" y="3810000"/>
            <a:ext cx="1117887" cy="142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179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76400" y="3886200"/>
            <a:ext cx="1544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3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28800" y="1066800"/>
            <a:ext cx="6248400" cy="3048000"/>
            <a:chOff x="1056" y="576"/>
            <a:chExt cx="3936" cy="1920"/>
          </a:xfrm>
        </p:grpSpPr>
        <p:sp>
          <p:nvSpPr>
            <p:cNvPr id="58" name="Line 4"/>
            <p:cNvSpPr>
              <a:spLocks noChangeShapeType="1"/>
            </p:cNvSpPr>
            <p:nvPr/>
          </p:nvSpPr>
          <p:spPr bwMode="auto">
            <a:xfrm>
              <a:off x="1056" y="2496"/>
              <a:ext cx="39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5"/>
            <p:cNvSpPr>
              <a:spLocks noChangeShapeType="1"/>
            </p:cNvSpPr>
            <p:nvPr/>
          </p:nvSpPr>
          <p:spPr bwMode="auto">
            <a:xfrm flipH="1">
              <a:off x="1056" y="576"/>
              <a:ext cx="360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1447800" y="36607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71" name="Line 7"/>
          <p:cNvSpPr>
            <a:spLocks noChangeShapeType="1"/>
          </p:cNvSpPr>
          <p:nvPr/>
        </p:nvSpPr>
        <p:spPr bwMode="auto">
          <a:xfrm flipV="1">
            <a:off x="1828800" y="2667000"/>
            <a:ext cx="2743200" cy="1447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 Box 8"/>
          <p:cNvSpPr txBox="1">
            <a:spLocks noChangeArrowheads="1"/>
          </p:cNvSpPr>
          <p:nvPr/>
        </p:nvSpPr>
        <p:spPr bwMode="auto">
          <a:xfrm>
            <a:off x="2514600" y="3657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78" name="Text Box 9"/>
          <p:cNvSpPr txBox="1">
            <a:spLocks noChangeArrowheads="1"/>
          </p:cNvSpPr>
          <p:nvPr/>
        </p:nvSpPr>
        <p:spPr bwMode="auto">
          <a:xfrm>
            <a:off x="2667000" y="2895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80" name="Text Box 11"/>
          <p:cNvSpPr txBox="1">
            <a:spLocks noChangeArrowheads="1"/>
          </p:cNvSpPr>
          <p:nvPr/>
        </p:nvSpPr>
        <p:spPr bwMode="auto">
          <a:xfrm>
            <a:off x="5181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1" name="Arc 12"/>
          <p:cNvSpPr>
            <a:spLocks/>
          </p:cNvSpPr>
          <p:nvPr/>
        </p:nvSpPr>
        <p:spPr bwMode="auto">
          <a:xfrm>
            <a:off x="2667000" y="3581400"/>
            <a:ext cx="608013" cy="500063"/>
          </a:xfrm>
          <a:custGeom>
            <a:avLst/>
            <a:gdLst>
              <a:gd name="G0" fmla="+- 0 0 0"/>
              <a:gd name="G1" fmla="+- 20274 0 0"/>
              <a:gd name="G2" fmla="+- 21600 0 0"/>
              <a:gd name="T0" fmla="*/ 7453 w 21600"/>
              <a:gd name="T1" fmla="*/ 0 h 22017"/>
              <a:gd name="T2" fmla="*/ 21530 w 21600"/>
              <a:gd name="T3" fmla="*/ 22017 h 22017"/>
              <a:gd name="T4" fmla="*/ 0 w 21600"/>
              <a:gd name="T5" fmla="*/ 20274 h 22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017" fill="none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</a:path>
              <a:path w="21600" h="22017" stroke="0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  <a:lnTo>
                  <a:pt x="0" y="2027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1573" name="Object 2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410200" y="6515100"/>
          <a:ext cx="457200" cy="342900"/>
        </p:xfrm>
        <a:graphic>
          <a:graphicData uri="http://schemas.openxmlformats.org/presentationml/2006/ole">
            <p:oleObj spid="_x0000_s156674" name="Presentation" r:id="rId3" imgW="4572180" imgH="3428882" progId="PowerPoint.Show.8">
              <p:embed/>
            </p:oleObj>
          </a:graphicData>
        </a:graphic>
      </p:graphicFrame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3657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ANIMATION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50" name="Group 3"/>
          <p:cNvGrpSpPr>
            <a:grpSpLocks/>
          </p:cNvGrpSpPr>
          <p:nvPr/>
        </p:nvGrpSpPr>
        <p:grpSpPr bwMode="auto">
          <a:xfrm>
            <a:off x="1828800" y="1066800"/>
            <a:ext cx="6248400" cy="3048000"/>
            <a:chOff x="1056" y="576"/>
            <a:chExt cx="3936" cy="1920"/>
          </a:xfrm>
        </p:grpSpPr>
        <p:sp>
          <p:nvSpPr>
            <p:cNvPr id="51" name="Line 4"/>
            <p:cNvSpPr>
              <a:spLocks noChangeShapeType="1"/>
            </p:cNvSpPr>
            <p:nvPr/>
          </p:nvSpPr>
          <p:spPr bwMode="auto">
            <a:xfrm>
              <a:off x="1056" y="2496"/>
              <a:ext cx="39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5"/>
            <p:cNvSpPr>
              <a:spLocks noChangeShapeType="1"/>
            </p:cNvSpPr>
            <p:nvPr/>
          </p:nvSpPr>
          <p:spPr bwMode="auto">
            <a:xfrm flipH="1">
              <a:off x="1056" y="576"/>
              <a:ext cx="360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1447800" y="36607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4" name="Line 7"/>
          <p:cNvSpPr>
            <a:spLocks noChangeShapeType="1"/>
          </p:cNvSpPr>
          <p:nvPr/>
        </p:nvSpPr>
        <p:spPr bwMode="auto">
          <a:xfrm flipV="1">
            <a:off x="1828800" y="2667000"/>
            <a:ext cx="2743200" cy="1447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Text Box 8"/>
          <p:cNvSpPr txBox="1">
            <a:spLocks noChangeArrowheads="1"/>
          </p:cNvSpPr>
          <p:nvPr/>
        </p:nvSpPr>
        <p:spPr bwMode="auto">
          <a:xfrm>
            <a:off x="2514600" y="3657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2667000" y="2895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9" name="Line 10"/>
          <p:cNvSpPr>
            <a:spLocks noChangeShapeType="1"/>
          </p:cNvSpPr>
          <p:nvPr/>
        </p:nvSpPr>
        <p:spPr bwMode="auto">
          <a:xfrm>
            <a:off x="4572000" y="2667000"/>
            <a:ext cx="609600" cy="1447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5181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1" name="Arc 12"/>
          <p:cNvSpPr>
            <a:spLocks/>
          </p:cNvSpPr>
          <p:nvPr/>
        </p:nvSpPr>
        <p:spPr bwMode="auto">
          <a:xfrm>
            <a:off x="2667000" y="3581400"/>
            <a:ext cx="608013" cy="500063"/>
          </a:xfrm>
          <a:custGeom>
            <a:avLst/>
            <a:gdLst>
              <a:gd name="G0" fmla="+- 0 0 0"/>
              <a:gd name="G1" fmla="+- 20274 0 0"/>
              <a:gd name="G2" fmla="+- 21600 0 0"/>
              <a:gd name="T0" fmla="*/ 7453 w 21600"/>
              <a:gd name="T1" fmla="*/ 0 h 22017"/>
              <a:gd name="T2" fmla="*/ 21530 w 21600"/>
              <a:gd name="T3" fmla="*/ 22017 h 22017"/>
              <a:gd name="T4" fmla="*/ 0 w 21600"/>
              <a:gd name="T5" fmla="*/ 20274 h 22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017" fill="none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</a:path>
              <a:path w="21600" h="22017" stroke="0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  <a:lnTo>
                  <a:pt x="0" y="2027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14"/>
          <p:cNvSpPr>
            <a:spLocks noChangeShapeType="1"/>
          </p:cNvSpPr>
          <p:nvPr/>
        </p:nvSpPr>
        <p:spPr bwMode="auto">
          <a:xfrm flipH="1">
            <a:off x="4038600" y="2667000"/>
            <a:ext cx="533400" cy="1447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15"/>
          <p:cNvSpPr>
            <a:spLocks noChangeShapeType="1"/>
          </p:cNvSpPr>
          <p:nvPr/>
        </p:nvSpPr>
        <p:spPr bwMode="auto">
          <a:xfrm>
            <a:off x="1828800" y="4114800"/>
            <a:ext cx="33528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0" y="44196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b="1" dirty="0">
                <a:solidFill>
                  <a:srgbClr val="FF0066"/>
                </a:solidFill>
              </a:rPr>
              <a:t>BOTH of these triangles are solutions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0" y="237386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Solutions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1981200" y="304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How do I know when there are 2 solutions?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28800" y="1066800"/>
            <a:ext cx="6248400" cy="3048000"/>
            <a:chOff x="1056" y="576"/>
            <a:chExt cx="3936" cy="1920"/>
          </a:xfrm>
        </p:grpSpPr>
        <p:sp>
          <p:nvSpPr>
            <p:cNvPr id="58" name="Line 4"/>
            <p:cNvSpPr>
              <a:spLocks noChangeShapeType="1"/>
            </p:cNvSpPr>
            <p:nvPr/>
          </p:nvSpPr>
          <p:spPr bwMode="auto">
            <a:xfrm>
              <a:off x="1056" y="2496"/>
              <a:ext cx="39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5"/>
            <p:cNvSpPr>
              <a:spLocks noChangeShapeType="1"/>
            </p:cNvSpPr>
            <p:nvPr/>
          </p:nvSpPr>
          <p:spPr bwMode="auto">
            <a:xfrm flipH="1">
              <a:off x="1056" y="576"/>
              <a:ext cx="360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1447800" y="36607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71" name="Line 7"/>
          <p:cNvSpPr>
            <a:spLocks noChangeShapeType="1"/>
          </p:cNvSpPr>
          <p:nvPr/>
        </p:nvSpPr>
        <p:spPr bwMode="auto">
          <a:xfrm flipV="1">
            <a:off x="1828800" y="2667000"/>
            <a:ext cx="2743200" cy="1447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 Box 8"/>
          <p:cNvSpPr txBox="1">
            <a:spLocks noChangeArrowheads="1"/>
          </p:cNvSpPr>
          <p:nvPr/>
        </p:nvSpPr>
        <p:spPr bwMode="auto">
          <a:xfrm>
            <a:off x="2514600" y="3657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78" name="Text Box 9"/>
          <p:cNvSpPr txBox="1">
            <a:spLocks noChangeArrowheads="1"/>
          </p:cNvSpPr>
          <p:nvPr/>
        </p:nvSpPr>
        <p:spPr bwMode="auto">
          <a:xfrm>
            <a:off x="2667000" y="2895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80" name="Text Box 11"/>
          <p:cNvSpPr txBox="1">
            <a:spLocks noChangeArrowheads="1"/>
          </p:cNvSpPr>
          <p:nvPr/>
        </p:nvSpPr>
        <p:spPr bwMode="auto">
          <a:xfrm>
            <a:off x="5181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81" name="Arc 12"/>
          <p:cNvSpPr>
            <a:spLocks/>
          </p:cNvSpPr>
          <p:nvPr/>
        </p:nvSpPr>
        <p:spPr bwMode="auto">
          <a:xfrm>
            <a:off x="2667000" y="3581400"/>
            <a:ext cx="608013" cy="500063"/>
          </a:xfrm>
          <a:custGeom>
            <a:avLst/>
            <a:gdLst>
              <a:gd name="G0" fmla="+- 0 0 0"/>
              <a:gd name="G1" fmla="+- 20274 0 0"/>
              <a:gd name="G2" fmla="+- 21600 0 0"/>
              <a:gd name="T0" fmla="*/ 7453 w 21600"/>
              <a:gd name="T1" fmla="*/ 0 h 22017"/>
              <a:gd name="T2" fmla="*/ 21530 w 21600"/>
              <a:gd name="T3" fmla="*/ 22017 h 22017"/>
              <a:gd name="T4" fmla="*/ 0 w 21600"/>
              <a:gd name="T5" fmla="*/ 20274 h 22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017" fill="none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</a:path>
              <a:path w="21600" h="22017" stroke="0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  <a:lnTo>
                  <a:pt x="0" y="2027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1573" name="Object 2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410200" y="6515100"/>
          <a:ext cx="457200" cy="342900"/>
        </p:xfrm>
        <a:graphic>
          <a:graphicData uri="http://schemas.openxmlformats.org/presentationml/2006/ole">
            <p:oleObj spid="_x0000_s154626" name="Presentation" r:id="rId3" imgW="4572180" imgH="3428882" progId="PowerPoint.Show.8">
              <p:embed/>
            </p:oleObj>
          </a:graphicData>
        </a:graphic>
      </p:graphicFrame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3657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ANIMATION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981200" y="1066800"/>
            <a:ext cx="624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You have to check any time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 you take the sin</a:t>
            </a:r>
            <a:r>
              <a:rPr lang="en-US" sz="2400" b="1" baseline="30000" dirty="0" smtClean="0">
                <a:solidFill>
                  <a:schemeClr val="bg1"/>
                </a:solidFill>
              </a:rPr>
              <a:t> -1</a:t>
            </a:r>
            <a:endParaRPr lang="en-US" sz="2400" b="1" baseline="30000" dirty="0">
              <a:solidFill>
                <a:schemeClr val="bg1"/>
              </a:solidFill>
            </a:endParaRPr>
          </a:p>
        </p:txBody>
      </p: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1828800" y="1066800"/>
            <a:ext cx="6248400" cy="3048000"/>
            <a:chOff x="1056" y="576"/>
            <a:chExt cx="3936" cy="1920"/>
          </a:xfrm>
        </p:grpSpPr>
        <p:sp>
          <p:nvSpPr>
            <p:cNvPr id="40" name="Line 4"/>
            <p:cNvSpPr>
              <a:spLocks noChangeShapeType="1"/>
            </p:cNvSpPr>
            <p:nvPr/>
          </p:nvSpPr>
          <p:spPr bwMode="auto">
            <a:xfrm>
              <a:off x="1056" y="2496"/>
              <a:ext cx="39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 flipH="1">
              <a:off x="1056" y="576"/>
              <a:ext cx="360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1447800" y="36607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3" name="Line 7"/>
          <p:cNvSpPr>
            <a:spLocks noChangeShapeType="1"/>
          </p:cNvSpPr>
          <p:nvPr/>
        </p:nvSpPr>
        <p:spPr bwMode="auto">
          <a:xfrm flipV="1">
            <a:off x="1828800" y="2667000"/>
            <a:ext cx="2743200" cy="1447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2514600" y="3657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2667000" y="2895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5181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7" name="Arc 12"/>
          <p:cNvSpPr>
            <a:spLocks/>
          </p:cNvSpPr>
          <p:nvPr/>
        </p:nvSpPr>
        <p:spPr bwMode="auto">
          <a:xfrm>
            <a:off x="2667000" y="3581400"/>
            <a:ext cx="608013" cy="500063"/>
          </a:xfrm>
          <a:custGeom>
            <a:avLst/>
            <a:gdLst>
              <a:gd name="G0" fmla="+- 0 0 0"/>
              <a:gd name="G1" fmla="+- 20274 0 0"/>
              <a:gd name="G2" fmla="+- 21600 0 0"/>
              <a:gd name="T0" fmla="*/ 7453 w 21600"/>
              <a:gd name="T1" fmla="*/ 0 h 22017"/>
              <a:gd name="T2" fmla="*/ 21530 w 21600"/>
              <a:gd name="T3" fmla="*/ 22017 h 22017"/>
              <a:gd name="T4" fmla="*/ 0 w 21600"/>
              <a:gd name="T5" fmla="*/ 20274 h 22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017" fill="none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</a:path>
              <a:path w="21600" h="22017" stroke="0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  <a:lnTo>
                  <a:pt x="0" y="2027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" name="Group 3"/>
          <p:cNvGrpSpPr>
            <a:grpSpLocks/>
          </p:cNvGrpSpPr>
          <p:nvPr/>
        </p:nvGrpSpPr>
        <p:grpSpPr bwMode="auto">
          <a:xfrm>
            <a:off x="1828800" y="1066800"/>
            <a:ext cx="6248400" cy="3048000"/>
            <a:chOff x="1056" y="576"/>
            <a:chExt cx="3936" cy="1920"/>
          </a:xfrm>
        </p:grpSpPr>
        <p:sp>
          <p:nvSpPr>
            <p:cNvPr id="49" name="Line 4"/>
            <p:cNvSpPr>
              <a:spLocks noChangeShapeType="1"/>
            </p:cNvSpPr>
            <p:nvPr/>
          </p:nvSpPr>
          <p:spPr bwMode="auto">
            <a:xfrm>
              <a:off x="1056" y="2496"/>
              <a:ext cx="39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5"/>
            <p:cNvSpPr>
              <a:spLocks noChangeShapeType="1"/>
            </p:cNvSpPr>
            <p:nvPr/>
          </p:nvSpPr>
          <p:spPr bwMode="auto">
            <a:xfrm flipH="1">
              <a:off x="1056" y="576"/>
              <a:ext cx="3600" cy="19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Text Box 6"/>
          <p:cNvSpPr txBox="1">
            <a:spLocks noChangeArrowheads="1"/>
          </p:cNvSpPr>
          <p:nvPr/>
        </p:nvSpPr>
        <p:spPr bwMode="auto">
          <a:xfrm>
            <a:off x="1447800" y="36607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2" name="Line 7"/>
          <p:cNvSpPr>
            <a:spLocks noChangeShapeType="1"/>
          </p:cNvSpPr>
          <p:nvPr/>
        </p:nvSpPr>
        <p:spPr bwMode="auto">
          <a:xfrm flipV="1">
            <a:off x="1828800" y="2667000"/>
            <a:ext cx="2743200" cy="1447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Text Box 8"/>
          <p:cNvSpPr txBox="1">
            <a:spLocks noChangeArrowheads="1"/>
          </p:cNvSpPr>
          <p:nvPr/>
        </p:nvSpPr>
        <p:spPr bwMode="auto">
          <a:xfrm>
            <a:off x="2514600" y="3657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30</a:t>
            </a:r>
          </a:p>
        </p:txBody>
      </p:sp>
      <p:sp>
        <p:nvSpPr>
          <p:cNvPr id="54" name="Text Box 9"/>
          <p:cNvSpPr txBox="1">
            <a:spLocks noChangeArrowheads="1"/>
          </p:cNvSpPr>
          <p:nvPr/>
        </p:nvSpPr>
        <p:spPr bwMode="auto">
          <a:xfrm>
            <a:off x="2667000" y="2895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6" name="Line 10"/>
          <p:cNvSpPr>
            <a:spLocks noChangeShapeType="1"/>
          </p:cNvSpPr>
          <p:nvPr/>
        </p:nvSpPr>
        <p:spPr bwMode="auto">
          <a:xfrm>
            <a:off x="4572000" y="2667000"/>
            <a:ext cx="609600" cy="1447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5181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59" name="Arc 12"/>
          <p:cNvSpPr>
            <a:spLocks/>
          </p:cNvSpPr>
          <p:nvPr/>
        </p:nvSpPr>
        <p:spPr bwMode="auto">
          <a:xfrm>
            <a:off x="2667000" y="3581400"/>
            <a:ext cx="608013" cy="500063"/>
          </a:xfrm>
          <a:custGeom>
            <a:avLst/>
            <a:gdLst>
              <a:gd name="G0" fmla="+- 0 0 0"/>
              <a:gd name="G1" fmla="+- 20274 0 0"/>
              <a:gd name="G2" fmla="+- 21600 0 0"/>
              <a:gd name="T0" fmla="*/ 7453 w 21600"/>
              <a:gd name="T1" fmla="*/ 0 h 22017"/>
              <a:gd name="T2" fmla="*/ 21530 w 21600"/>
              <a:gd name="T3" fmla="*/ 22017 h 22017"/>
              <a:gd name="T4" fmla="*/ 0 w 21600"/>
              <a:gd name="T5" fmla="*/ 20274 h 22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017" fill="none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</a:path>
              <a:path w="21600" h="22017" stroke="0" extrusionOk="0">
                <a:moveTo>
                  <a:pt x="7452" y="0"/>
                </a:moveTo>
                <a:cubicBezTo>
                  <a:pt x="15951" y="3124"/>
                  <a:pt x="21600" y="11218"/>
                  <a:pt x="21600" y="20274"/>
                </a:cubicBezTo>
                <a:cubicBezTo>
                  <a:pt x="21600" y="20855"/>
                  <a:pt x="21576" y="21437"/>
                  <a:pt x="21529" y="22016"/>
                </a:cubicBezTo>
                <a:lnTo>
                  <a:pt x="0" y="2027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 flipH="1">
            <a:off x="4038600" y="2667000"/>
            <a:ext cx="533400" cy="1447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Line 15"/>
          <p:cNvSpPr>
            <a:spLocks noChangeShapeType="1"/>
          </p:cNvSpPr>
          <p:nvPr/>
        </p:nvSpPr>
        <p:spPr bwMode="auto">
          <a:xfrm>
            <a:off x="1828800" y="4114800"/>
            <a:ext cx="33528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0" y="237386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Solutions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3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-3276600"/>
            <a:ext cx="3962400" cy="118872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96000" y="1066800"/>
            <a:ext cx="2667000" cy="1371600"/>
            <a:chOff x="3648" y="672"/>
            <a:chExt cx="1680" cy="864"/>
          </a:xfrm>
        </p:grpSpPr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3648" y="1536"/>
              <a:ext cx="1680" cy="0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 flipH="1" flipV="1">
              <a:off x="4464" y="672"/>
              <a:ext cx="864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 flipV="1">
              <a:off x="3648" y="672"/>
              <a:ext cx="816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7162800" y="5334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5715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8763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24600" y="228600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Solve this triangle.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50538" name="Object 10"/>
          <p:cNvGraphicFramePr>
            <a:graphicFrameLocks noChangeAspect="1"/>
          </p:cNvGraphicFramePr>
          <p:nvPr/>
        </p:nvGraphicFramePr>
        <p:xfrm>
          <a:off x="5638800" y="3041650"/>
          <a:ext cx="3352800" cy="2520950"/>
        </p:xfrm>
        <a:graphic>
          <a:graphicData uri="http://schemas.openxmlformats.org/presentationml/2006/ole">
            <p:oleObj spid="_x0000_s160771" name="Equation" r:id="rId4" imgW="1218960" imgH="1371600" progId="Equation.DSMT4">
              <p:embed/>
            </p:oleObj>
          </a:graphicData>
        </a:graphic>
      </p:graphicFrame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79248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55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6324600" y="1295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17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162800" y="2362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20</a:t>
            </a:r>
            <a:endParaRPr lang="en-US" sz="3000" b="1" dirty="0">
              <a:solidFill>
                <a:srgbClr val="FF0066"/>
              </a:solidFill>
            </a:endParaRPr>
          </a:p>
        </p:txBody>
      </p:sp>
      <p:graphicFrame>
        <p:nvGraphicFramePr>
          <p:cNvPr id="150541" name="Object 13"/>
          <p:cNvGraphicFramePr>
            <a:graphicFrameLocks noChangeAspect="1"/>
          </p:cNvGraphicFramePr>
          <p:nvPr/>
        </p:nvGraphicFramePr>
        <p:xfrm>
          <a:off x="2230437" y="263525"/>
          <a:ext cx="1884363" cy="727075"/>
        </p:xfrm>
        <a:graphic>
          <a:graphicData uri="http://schemas.openxmlformats.org/presentationml/2006/ole">
            <p:oleObj spid="_x0000_s160772" name="Equation" r:id="rId5" imgW="990360" imgH="419040" progId="Equation.DSMT4">
              <p:embed/>
            </p:oleObj>
          </a:graphicData>
        </a:graphic>
      </p:graphicFrame>
      <p:graphicFrame>
        <p:nvGraphicFramePr>
          <p:cNvPr id="59" name="Object 13"/>
          <p:cNvGraphicFramePr>
            <a:graphicFrameLocks noChangeAspect="1"/>
          </p:cNvGraphicFramePr>
          <p:nvPr/>
        </p:nvGraphicFramePr>
        <p:xfrm>
          <a:off x="2286000" y="1295400"/>
          <a:ext cx="2706687" cy="309563"/>
        </p:xfrm>
        <a:graphic>
          <a:graphicData uri="http://schemas.openxmlformats.org/presentationml/2006/ole">
            <p:oleObj spid="_x0000_s160773" name="Equation" r:id="rId6" imgW="1422360" imgH="177480" progId="Equation.DSMT4">
              <p:embed/>
            </p:oleObj>
          </a:graphicData>
        </a:graphic>
      </p:graphicFrame>
      <p:graphicFrame>
        <p:nvGraphicFramePr>
          <p:cNvPr id="60" name="Object 13"/>
          <p:cNvGraphicFramePr>
            <a:graphicFrameLocks noChangeAspect="1"/>
          </p:cNvGraphicFramePr>
          <p:nvPr/>
        </p:nvGraphicFramePr>
        <p:xfrm>
          <a:off x="2233613" y="1566863"/>
          <a:ext cx="1328737" cy="376237"/>
        </p:xfrm>
        <a:graphic>
          <a:graphicData uri="http://schemas.openxmlformats.org/presentationml/2006/ole">
            <p:oleObj spid="_x0000_s160774" name="Equation" r:id="rId7" imgW="698400" imgH="215640" progId="Equation.DSMT4">
              <p:embed/>
            </p:oleObj>
          </a:graphicData>
        </a:graphic>
      </p:graphicFrame>
      <p:graphicFrame>
        <p:nvGraphicFramePr>
          <p:cNvPr id="61" name="Object 13"/>
          <p:cNvGraphicFramePr>
            <a:graphicFrameLocks noChangeAspect="1"/>
          </p:cNvGraphicFramePr>
          <p:nvPr/>
        </p:nvGraphicFramePr>
        <p:xfrm>
          <a:off x="6934200" y="3089804"/>
          <a:ext cx="711200" cy="334434"/>
        </p:xfrm>
        <a:graphic>
          <a:graphicData uri="http://schemas.openxmlformats.org/presentationml/2006/ole">
            <p:oleObj spid="_x0000_s160775" name="Equation" r:id="rId8" imgW="419040" imgH="215640" progId="Equation.DSMT4">
              <p:embed/>
            </p:oleObj>
          </a:graphicData>
        </a:graphic>
      </p:graphicFrame>
      <p:graphicFrame>
        <p:nvGraphicFramePr>
          <p:cNvPr id="62" name="Object 13"/>
          <p:cNvGraphicFramePr>
            <a:graphicFrameLocks noChangeAspect="1"/>
          </p:cNvGraphicFramePr>
          <p:nvPr/>
        </p:nvGraphicFramePr>
        <p:xfrm>
          <a:off x="7772400" y="3124200"/>
          <a:ext cx="411163" cy="265112"/>
        </p:xfrm>
        <a:graphic>
          <a:graphicData uri="http://schemas.openxmlformats.org/presentationml/2006/ole">
            <p:oleObj spid="_x0000_s160776" name="Equation" r:id="rId9" imgW="215640" imgH="152280" progId="Equation.DSMT4">
              <p:embed/>
            </p:oleObj>
          </a:graphicData>
        </a:graphic>
      </p:graphicFrame>
      <p:graphicFrame>
        <p:nvGraphicFramePr>
          <p:cNvPr id="63" name="Object 13"/>
          <p:cNvGraphicFramePr>
            <a:graphicFrameLocks noChangeAspect="1"/>
          </p:cNvGraphicFramePr>
          <p:nvPr/>
        </p:nvGraphicFramePr>
        <p:xfrm>
          <a:off x="8325556" y="3089804"/>
          <a:ext cx="818444" cy="334434"/>
        </p:xfrm>
        <a:graphic>
          <a:graphicData uri="http://schemas.openxmlformats.org/presentationml/2006/ole">
            <p:oleObj spid="_x0000_s160777" name="Equation" r:id="rId10" imgW="482400" imgH="215640" progId="Equation.DSMT4">
              <p:embed/>
            </p:oleObj>
          </a:graphicData>
        </a:graphic>
      </p:graphicFrame>
      <p:graphicFrame>
        <p:nvGraphicFramePr>
          <p:cNvPr id="64" name="Object 13"/>
          <p:cNvGraphicFramePr>
            <a:graphicFrameLocks noChangeAspect="1"/>
          </p:cNvGraphicFramePr>
          <p:nvPr/>
        </p:nvGraphicFramePr>
        <p:xfrm>
          <a:off x="6929438" y="3886200"/>
          <a:ext cx="798512" cy="376238"/>
        </p:xfrm>
        <a:graphic>
          <a:graphicData uri="http://schemas.openxmlformats.org/presentationml/2006/ole">
            <p:oleObj spid="_x0000_s160778" name="Equation" r:id="rId11" imgW="419040" imgH="215640" progId="Equation.DSMT4">
              <p:embed/>
            </p:oleObj>
          </a:graphicData>
        </a:graphic>
      </p:graphicFrame>
      <p:graphicFrame>
        <p:nvGraphicFramePr>
          <p:cNvPr id="65" name="Object 13"/>
          <p:cNvGraphicFramePr>
            <a:graphicFrameLocks noChangeAspect="1"/>
          </p:cNvGraphicFramePr>
          <p:nvPr/>
        </p:nvGraphicFramePr>
        <p:xfrm>
          <a:off x="7769225" y="3941762"/>
          <a:ext cx="411163" cy="265112"/>
        </p:xfrm>
        <a:graphic>
          <a:graphicData uri="http://schemas.openxmlformats.org/presentationml/2006/ole">
            <p:oleObj spid="_x0000_s160779" name="Equation" r:id="rId12" imgW="215640" imgH="152280" progId="Equation.DSMT4">
              <p:embed/>
            </p:oleObj>
          </a:graphicData>
        </a:graphic>
      </p:graphicFrame>
      <p:graphicFrame>
        <p:nvGraphicFramePr>
          <p:cNvPr id="66" name="Object 13"/>
          <p:cNvGraphicFramePr>
            <a:graphicFrameLocks noChangeAspect="1"/>
          </p:cNvGraphicFramePr>
          <p:nvPr/>
        </p:nvGraphicFramePr>
        <p:xfrm>
          <a:off x="8248650" y="3886200"/>
          <a:ext cx="750888" cy="376238"/>
        </p:xfrm>
        <a:graphic>
          <a:graphicData uri="http://schemas.openxmlformats.org/presentationml/2006/ole">
            <p:oleObj spid="_x0000_s160780" name="Equation" r:id="rId13" imgW="393480" imgH="215640" progId="Equation.DSMT4">
              <p:embed/>
            </p:oleObj>
          </a:graphicData>
        </a:graphic>
      </p:graphicFrame>
      <p:graphicFrame>
        <p:nvGraphicFramePr>
          <p:cNvPr id="67" name="Object 13"/>
          <p:cNvGraphicFramePr>
            <a:graphicFrameLocks noChangeAspect="1"/>
          </p:cNvGraphicFramePr>
          <p:nvPr/>
        </p:nvGraphicFramePr>
        <p:xfrm>
          <a:off x="1941513" y="2667000"/>
          <a:ext cx="2271712" cy="727075"/>
        </p:xfrm>
        <a:graphic>
          <a:graphicData uri="http://schemas.openxmlformats.org/presentationml/2006/ole">
            <p:oleObj spid="_x0000_s160781" name="Equation" r:id="rId14" imgW="1193760" imgH="419040" progId="Equation.DSMT4">
              <p:embed/>
            </p:oleObj>
          </a:graphicData>
        </a:graphic>
      </p:graphicFrame>
      <p:graphicFrame>
        <p:nvGraphicFramePr>
          <p:cNvPr id="68" name="Object 13"/>
          <p:cNvGraphicFramePr>
            <a:graphicFrameLocks noChangeAspect="1"/>
          </p:cNvGraphicFramePr>
          <p:nvPr/>
        </p:nvGraphicFramePr>
        <p:xfrm>
          <a:off x="4433888" y="2765425"/>
          <a:ext cx="895350" cy="330200"/>
        </p:xfrm>
        <a:graphic>
          <a:graphicData uri="http://schemas.openxmlformats.org/presentationml/2006/ole">
            <p:oleObj spid="_x0000_s160782" name="Equation" r:id="rId15" imgW="469800" imgH="190440" progId="Equation.DSMT4">
              <p:embed/>
            </p:oleObj>
          </a:graphicData>
        </a:graphic>
      </p:graphicFrame>
      <p:graphicFrame>
        <p:nvGraphicFramePr>
          <p:cNvPr id="72" name="Object 13"/>
          <p:cNvGraphicFramePr>
            <a:graphicFrameLocks noChangeAspect="1"/>
          </p:cNvGraphicFramePr>
          <p:nvPr/>
        </p:nvGraphicFramePr>
        <p:xfrm>
          <a:off x="1949450" y="3886200"/>
          <a:ext cx="2198688" cy="727075"/>
        </p:xfrm>
        <a:graphic>
          <a:graphicData uri="http://schemas.openxmlformats.org/presentationml/2006/ole">
            <p:oleObj spid="_x0000_s160783" name="Equation" r:id="rId16" imgW="1155600" imgH="419040" progId="Equation.DSMT4">
              <p:embed/>
            </p:oleObj>
          </a:graphicData>
        </a:graphic>
      </p:graphicFrame>
      <p:graphicFrame>
        <p:nvGraphicFramePr>
          <p:cNvPr id="73" name="Object 13"/>
          <p:cNvGraphicFramePr>
            <a:graphicFrameLocks noChangeAspect="1"/>
          </p:cNvGraphicFramePr>
          <p:nvPr/>
        </p:nvGraphicFramePr>
        <p:xfrm>
          <a:off x="4346575" y="3984625"/>
          <a:ext cx="1014413" cy="330200"/>
        </p:xfrm>
        <a:graphic>
          <a:graphicData uri="http://schemas.openxmlformats.org/presentationml/2006/ole">
            <p:oleObj spid="_x0000_s160784" name="Equation" r:id="rId17" imgW="533160" imgH="190440" progId="Equation.DSMT4">
              <p:embed/>
            </p:oleObj>
          </a:graphicData>
        </a:graphic>
      </p:graphicFrame>
      <p:graphicFrame>
        <p:nvGraphicFramePr>
          <p:cNvPr id="74" name="Object 13"/>
          <p:cNvGraphicFramePr>
            <a:graphicFrameLocks noChangeAspect="1"/>
          </p:cNvGraphicFramePr>
          <p:nvPr/>
        </p:nvGraphicFramePr>
        <p:xfrm>
          <a:off x="7127875" y="4344988"/>
          <a:ext cx="363538" cy="309562"/>
        </p:xfrm>
        <a:graphic>
          <a:graphicData uri="http://schemas.openxmlformats.org/presentationml/2006/ole">
            <p:oleObj spid="_x0000_s160785" name="Equation" r:id="rId18" imgW="190440" imgH="177480" progId="Equation.DSMT4">
              <p:embed/>
            </p:oleObj>
          </a:graphicData>
        </a:graphic>
      </p:graphicFrame>
      <p:graphicFrame>
        <p:nvGraphicFramePr>
          <p:cNvPr id="75" name="Object 13"/>
          <p:cNvGraphicFramePr>
            <a:graphicFrameLocks noChangeAspect="1"/>
          </p:cNvGraphicFramePr>
          <p:nvPr/>
        </p:nvGraphicFramePr>
        <p:xfrm>
          <a:off x="7873999" y="4367212"/>
          <a:ext cx="411163" cy="265112"/>
        </p:xfrm>
        <a:graphic>
          <a:graphicData uri="http://schemas.openxmlformats.org/presentationml/2006/ole">
            <p:oleObj spid="_x0000_s160786" name="Equation" r:id="rId19" imgW="215640" imgH="152280" progId="Equation.DSMT4">
              <p:embed/>
            </p:oleObj>
          </a:graphicData>
        </a:graphic>
      </p:graphicFrame>
      <p:graphicFrame>
        <p:nvGraphicFramePr>
          <p:cNvPr id="76" name="Object 13"/>
          <p:cNvGraphicFramePr>
            <a:graphicFrameLocks noChangeAspect="1"/>
          </p:cNvGraphicFramePr>
          <p:nvPr/>
        </p:nvGraphicFramePr>
        <p:xfrm>
          <a:off x="8434388" y="4343400"/>
          <a:ext cx="508000" cy="311150"/>
        </p:xfrm>
        <a:graphic>
          <a:graphicData uri="http://schemas.openxmlformats.org/presentationml/2006/ole">
            <p:oleObj spid="_x0000_s160787" name="Equation" r:id="rId20" imgW="266400" imgH="177480" progId="Equation.DSMT4">
              <p:embed/>
            </p:oleObj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0" y="237386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Solutions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1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-3276600"/>
            <a:ext cx="3962400" cy="118872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96000" y="1066800"/>
            <a:ext cx="2667000" cy="1371600"/>
            <a:chOff x="3648" y="672"/>
            <a:chExt cx="1680" cy="864"/>
          </a:xfrm>
        </p:grpSpPr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3648" y="1536"/>
              <a:ext cx="1680" cy="0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 flipH="1" flipV="1">
              <a:off x="4464" y="672"/>
              <a:ext cx="864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 flipV="1">
              <a:off x="3648" y="672"/>
              <a:ext cx="816" cy="864"/>
            </a:xfrm>
            <a:prstGeom prst="line">
              <a:avLst/>
            </a:prstGeom>
            <a:noFill/>
            <a:ln w="38100" cap="sq">
              <a:solidFill>
                <a:srgbClr val="FF0066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7162800" y="5334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5715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8763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24600" y="228600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Solve this triangle.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50538" name="Object 10"/>
          <p:cNvGraphicFramePr>
            <a:graphicFrameLocks noChangeAspect="1"/>
          </p:cNvGraphicFramePr>
          <p:nvPr/>
        </p:nvGraphicFramePr>
        <p:xfrm>
          <a:off x="5562601" y="3048000"/>
          <a:ext cx="3581400" cy="2520950"/>
        </p:xfrm>
        <a:graphic>
          <a:graphicData uri="http://schemas.openxmlformats.org/presentationml/2006/ole">
            <p:oleObj spid="_x0000_s158723" name="Equation" r:id="rId4" imgW="1218960" imgH="1371600" progId="Equation.DSMT4">
              <p:embed/>
            </p:oleObj>
          </a:graphicData>
        </a:graphic>
      </p:graphicFrame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6324600" y="19812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52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7924800" y="1295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40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086600" y="25146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31</a:t>
            </a:r>
            <a:endParaRPr lang="en-US" sz="3000" b="1" dirty="0">
              <a:solidFill>
                <a:srgbClr val="FF0066"/>
              </a:solidFill>
            </a:endParaRPr>
          </a:p>
        </p:txBody>
      </p:sp>
      <p:graphicFrame>
        <p:nvGraphicFramePr>
          <p:cNvPr id="150541" name="Object 13"/>
          <p:cNvGraphicFramePr>
            <a:graphicFrameLocks noChangeAspect="1"/>
          </p:cNvGraphicFramePr>
          <p:nvPr/>
        </p:nvGraphicFramePr>
        <p:xfrm>
          <a:off x="2230437" y="263525"/>
          <a:ext cx="1884363" cy="727075"/>
        </p:xfrm>
        <a:graphic>
          <a:graphicData uri="http://schemas.openxmlformats.org/presentationml/2006/ole">
            <p:oleObj spid="_x0000_s158724" name="Equation" r:id="rId5" imgW="990360" imgH="419040" progId="Equation.DSMT4">
              <p:embed/>
            </p:oleObj>
          </a:graphicData>
        </a:graphic>
      </p:graphicFrame>
      <p:graphicFrame>
        <p:nvGraphicFramePr>
          <p:cNvPr id="59" name="Object 13"/>
          <p:cNvGraphicFramePr>
            <a:graphicFrameLocks noChangeAspect="1"/>
          </p:cNvGraphicFramePr>
          <p:nvPr/>
        </p:nvGraphicFramePr>
        <p:xfrm>
          <a:off x="2209800" y="1284288"/>
          <a:ext cx="2828925" cy="331787"/>
        </p:xfrm>
        <a:graphic>
          <a:graphicData uri="http://schemas.openxmlformats.org/presentationml/2006/ole">
            <p:oleObj spid="_x0000_s158725" name="Equation" r:id="rId6" imgW="1485720" imgH="190440" progId="Equation.DSMT4">
              <p:embed/>
            </p:oleObj>
          </a:graphicData>
        </a:graphic>
      </p:graphicFrame>
      <p:graphicFrame>
        <p:nvGraphicFramePr>
          <p:cNvPr id="60" name="Object 13"/>
          <p:cNvGraphicFramePr>
            <a:graphicFrameLocks noChangeAspect="1"/>
          </p:cNvGraphicFramePr>
          <p:nvPr/>
        </p:nvGraphicFramePr>
        <p:xfrm>
          <a:off x="2233613" y="1566863"/>
          <a:ext cx="1328737" cy="376237"/>
        </p:xfrm>
        <a:graphic>
          <a:graphicData uri="http://schemas.openxmlformats.org/presentationml/2006/ole">
            <p:oleObj spid="_x0000_s158726" name="Equation" r:id="rId7" imgW="698400" imgH="215640" progId="Equation.DSMT4">
              <p:embed/>
            </p:oleObj>
          </a:graphicData>
        </a:graphic>
      </p:graphicFrame>
      <p:graphicFrame>
        <p:nvGraphicFramePr>
          <p:cNvPr id="61" name="Object 13"/>
          <p:cNvGraphicFramePr>
            <a:graphicFrameLocks noChangeAspect="1"/>
          </p:cNvGraphicFramePr>
          <p:nvPr/>
        </p:nvGraphicFramePr>
        <p:xfrm>
          <a:off x="6997700" y="3048000"/>
          <a:ext cx="774700" cy="376238"/>
        </p:xfrm>
        <a:graphic>
          <a:graphicData uri="http://schemas.openxmlformats.org/presentationml/2006/ole">
            <p:oleObj spid="_x0000_s158727" name="Equation" r:id="rId8" imgW="406080" imgH="215640" progId="Equation.DSMT4">
              <p:embed/>
            </p:oleObj>
          </a:graphicData>
        </a:graphic>
      </p:graphicFrame>
      <p:graphicFrame>
        <p:nvGraphicFramePr>
          <p:cNvPr id="62" name="Object 13"/>
          <p:cNvGraphicFramePr>
            <a:graphicFrameLocks noChangeAspect="1"/>
          </p:cNvGraphicFramePr>
          <p:nvPr/>
        </p:nvGraphicFramePr>
        <p:xfrm>
          <a:off x="7815942" y="3124200"/>
          <a:ext cx="411163" cy="265112"/>
        </p:xfrm>
        <a:graphic>
          <a:graphicData uri="http://schemas.openxmlformats.org/presentationml/2006/ole">
            <p:oleObj spid="_x0000_s158728" name="Equation" r:id="rId9" imgW="215640" imgH="152280" progId="Equation.DSMT4">
              <p:embed/>
            </p:oleObj>
          </a:graphicData>
        </a:graphic>
      </p:graphicFrame>
      <p:graphicFrame>
        <p:nvGraphicFramePr>
          <p:cNvPr id="63" name="Object 13"/>
          <p:cNvGraphicFramePr>
            <a:graphicFrameLocks noChangeAspect="1"/>
          </p:cNvGraphicFramePr>
          <p:nvPr/>
        </p:nvGraphicFramePr>
        <p:xfrm>
          <a:off x="8237538" y="3048000"/>
          <a:ext cx="920750" cy="376237"/>
        </p:xfrm>
        <a:graphic>
          <a:graphicData uri="http://schemas.openxmlformats.org/presentationml/2006/ole">
            <p:oleObj spid="_x0000_s158729" name="Equation" r:id="rId10" imgW="482400" imgH="215640" progId="Equation.DSMT4">
              <p:embed/>
            </p:oleObj>
          </a:graphicData>
        </a:graphic>
      </p:graphicFrame>
      <p:graphicFrame>
        <p:nvGraphicFramePr>
          <p:cNvPr id="64" name="Object 13"/>
          <p:cNvGraphicFramePr>
            <a:graphicFrameLocks noChangeAspect="1"/>
          </p:cNvGraphicFramePr>
          <p:nvPr/>
        </p:nvGraphicFramePr>
        <p:xfrm>
          <a:off x="7050088" y="4648200"/>
          <a:ext cx="796925" cy="376238"/>
        </p:xfrm>
        <a:graphic>
          <a:graphicData uri="http://schemas.openxmlformats.org/presentationml/2006/ole">
            <p:oleObj spid="_x0000_s158730" name="Equation" r:id="rId11" imgW="419040" imgH="215640" progId="Equation.DSMT4">
              <p:embed/>
            </p:oleObj>
          </a:graphicData>
        </a:graphic>
      </p:graphicFrame>
      <p:graphicFrame>
        <p:nvGraphicFramePr>
          <p:cNvPr id="65" name="Object 13"/>
          <p:cNvGraphicFramePr>
            <a:graphicFrameLocks noChangeAspect="1"/>
          </p:cNvGraphicFramePr>
          <p:nvPr/>
        </p:nvGraphicFramePr>
        <p:xfrm>
          <a:off x="7924800" y="4724400"/>
          <a:ext cx="411163" cy="265112"/>
        </p:xfrm>
        <a:graphic>
          <a:graphicData uri="http://schemas.openxmlformats.org/presentationml/2006/ole">
            <p:oleObj spid="_x0000_s158731" name="Equation" r:id="rId12" imgW="215640" imgH="152280" progId="Equation.DSMT4">
              <p:embed/>
            </p:oleObj>
          </a:graphicData>
        </a:graphic>
      </p:graphicFrame>
      <p:graphicFrame>
        <p:nvGraphicFramePr>
          <p:cNvPr id="66" name="Object 13"/>
          <p:cNvGraphicFramePr>
            <a:graphicFrameLocks noChangeAspect="1"/>
          </p:cNvGraphicFramePr>
          <p:nvPr/>
        </p:nvGraphicFramePr>
        <p:xfrm>
          <a:off x="8458200" y="4681538"/>
          <a:ext cx="533400" cy="309562"/>
        </p:xfrm>
        <a:graphic>
          <a:graphicData uri="http://schemas.openxmlformats.org/presentationml/2006/ole">
            <p:oleObj spid="_x0000_s158732" name="Equation" r:id="rId13" imgW="279360" imgH="177480" progId="Equation.DSMT4">
              <p:embed/>
            </p:oleObj>
          </a:graphicData>
        </a:graphic>
      </p:graphicFrame>
      <p:graphicFrame>
        <p:nvGraphicFramePr>
          <p:cNvPr id="67" name="Object 13"/>
          <p:cNvGraphicFramePr>
            <a:graphicFrameLocks noChangeAspect="1"/>
          </p:cNvGraphicFramePr>
          <p:nvPr/>
        </p:nvGraphicFramePr>
        <p:xfrm>
          <a:off x="2147888" y="4149725"/>
          <a:ext cx="2043112" cy="727075"/>
        </p:xfrm>
        <a:graphic>
          <a:graphicData uri="http://schemas.openxmlformats.org/presentationml/2006/ole">
            <p:oleObj spid="_x0000_s158733" name="Equation" r:id="rId14" imgW="1193760" imgH="419040" progId="Equation.DSMT4">
              <p:embed/>
            </p:oleObj>
          </a:graphicData>
        </a:graphic>
      </p:graphicFrame>
      <p:graphicFrame>
        <p:nvGraphicFramePr>
          <p:cNvPr id="68" name="Object 13"/>
          <p:cNvGraphicFramePr>
            <a:graphicFrameLocks noChangeAspect="1"/>
          </p:cNvGraphicFramePr>
          <p:nvPr/>
        </p:nvGraphicFramePr>
        <p:xfrm>
          <a:off x="4343400" y="4338637"/>
          <a:ext cx="1158875" cy="309563"/>
        </p:xfrm>
        <a:graphic>
          <a:graphicData uri="http://schemas.openxmlformats.org/presentationml/2006/ole">
            <p:oleObj spid="_x0000_s158734" name="Equation" r:id="rId15" imgW="609480" imgH="177480" progId="Equation.DSMT4">
              <p:embed/>
            </p:oleObj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2133600" y="2133600"/>
            <a:ext cx="3124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You don’t have to worry about the second solution here because the angles would add up to more than 180!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7" name="Object 13"/>
          <p:cNvGraphicFramePr>
            <a:graphicFrameLocks noChangeAspect="1"/>
          </p:cNvGraphicFramePr>
          <p:nvPr/>
        </p:nvGraphicFramePr>
        <p:xfrm>
          <a:off x="7070725" y="5137150"/>
          <a:ext cx="677863" cy="311150"/>
        </p:xfrm>
        <a:graphic>
          <a:graphicData uri="http://schemas.openxmlformats.org/presentationml/2006/ole">
            <p:oleObj spid="_x0000_s158740" name="Equation" r:id="rId16" imgW="355320" imgH="177480" progId="Equation.DSMT4">
              <p:embed/>
            </p:oleObj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2133600" y="4876800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Why does this one have only 1 solution when there are 2 angles with the same sine?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62600" y="60198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Click here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772400" y="60198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or here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58741" name="Object 2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8800" y="6457950"/>
          <a:ext cx="533400" cy="400050"/>
        </p:xfrm>
        <a:graphic>
          <a:graphicData uri="http://schemas.openxmlformats.org/presentationml/2006/ole">
            <p:oleObj spid="_x0000_s158741" name="Presentation" r:id="rId17" imgW="4572180" imgH="3428882" progId="PowerPoint.Show.8">
              <p:embed/>
            </p:oleObj>
          </a:graphicData>
        </a:graphic>
      </p:graphicFrame>
      <p:graphicFrame>
        <p:nvGraphicFramePr>
          <p:cNvPr id="158742" name="Object 2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001000" y="6400800"/>
          <a:ext cx="609600" cy="457200"/>
        </p:xfrm>
        <a:graphic>
          <a:graphicData uri="http://schemas.openxmlformats.org/presentationml/2006/ole">
            <p:oleObj spid="_x0000_s158742" name="Presentation" r:id="rId18" imgW="4572180" imgH="3428882" progId="PowerPoint.Show.8">
              <p:embed/>
            </p:oleObj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88762" y="2373868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Solution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9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8" dur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1" dur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4" dur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7" dur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5" dur="80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6" dur="80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80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107" dur="1" fill="hold"/>
                                        <p:tgtEl>
                                          <p:spTgt spid="1587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112" dur="1" fill="hold"/>
                                        <p:tgtEl>
                                          <p:spTgt spid="1587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  <p:bldLst>
      <p:bldP spid="55" grpId="0"/>
      <p:bldP spid="58" grpId="0"/>
      <p:bldP spid="69" grpId="0"/>
      <p:bldP spid="7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-3276600"/>
            <a:ext cx="3962400" cy="118872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6553200" y="23622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5486400" y="685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87630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24600" y="228600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Solve this triangle.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50538" name="Object 10"/>
          <p:cNvGraphicFramePr>
            <a:graphicFrameLocks noChangeAspect="1"/>
          </p:cNvGraphicFramePr>
          <p:nvPr/>
        </p:nvGraphicFramePr>
        <p:xfrm>
          <a:off x="5638801" y="3048000"/>
          <a:ext cx="3505200" cy="2520950"/>
        </p:xfrm>
        <a:graphic>
          <a:graphicData uri="http://schemas.openxmlformats.org/presentationml/2006/ole">
            <p:oleObj spid="_x0000_s161795" name="Equation" r:id="rId4" imgW="1498320" imgH="1371600" progId="Equation.DSMT4">
              <p:embed/>
            </p:oleObj>
          </a:graphicData>
        </a:graphic>
      </p:graphicFrame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6781800" y="1905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122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7162800" y="1066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18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696200" y="2209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12</a:t>
            </a:r>
            <a:endParaRPr lang="en-US" sz="3000" b="1" dirty="0">
              <a:solidFill>
                <a:srgbClr val="FF0066"/>
              </a:solidFill>
            </a:endParaRPr>
          </a:p>
        </p:txBody>
      </p:sp>
      <p:graphicFrame>
        <p:nvGraphicFramePr>
          <p:cNvPr id="150541" name="Object 13"/>
          <p:cNvGraphicFramePr>
            <a:graphicFrameLocks noChangeAspect="1"/>
          </p:cNvGraphicFramePr>
          <p:nvPr/>
        </p:nvGraphicFramePr>
        <p:xfrm>
          <a:off x="2182813" y="263525"/>
          <a:ext cx="1979612" cy="727075"/>
        </p:xfrm>
        <a:graphic>
          <a:graphicData uri="http://schemas.openxmlformats.org/presentationml/2006/ole">
            <p:oleObj spid="_x0000_s161796" name="Equation" r:id="rId5" imgW="1041120" imgH="419040" progId="Equation.DSMT4">
              <p:embed/>
            </p:oleObj>
          </a:graphicData>
        </a:graphic>
      </p:graphicFrame>
      <p:graphicFrame>
        <p:nvGraphicFramePr>
          <p:cNvPr id="59" name="Object 13"/>
          <p:cNvGraphicFramePr>
            <a:graphicFrameLocks noChangeAspect="1"/>
          </p:cNvGraphicFramePr>
          <p:nvPr/>
        </p:nvGraphicFramePr>
        <p:xfrm>
          <a:off x="2198688" y="1284288"/>
          <a:ext cx="2852737" cy="331787"/>
        </p:xfrm>
        <a:graphic>
          <a:graphicData uri="http://schemas.openxmlformats.org/presentationml/2006/ole">
            <p:oleObj spid="_x0000_s161797" name="Equation" r:id="rId6" imgW="1498320" imgH="190440" progId="Equation.DSMT4">
              <p:embed/>
            </p:oleObj>
          </a:graphicData>
        </a:graphic>
      </p:graphicFrame>
      <p:graphicFrame>
        <p:nvGraphicFramePr>
          <p:cNvPr id="60" name="Object 13"/>
          <p:cNvGraphicFramePr>
            <a:graphicFrameLocks noChangeAspect="1"/>
          </p:cNvGraphicFramePr>
          <p:nvPr/>
        </p:nvGraphicFramePr>
        <p:xfrm>
          <a:off x="2233613" y="1566863"/>
          <a:ext cx="1328737" cy="376237"/>
        </p:xfrm>
        <a:graphic>
          <a:graphicData uri="http://schemas.openxmlformats.org/presentationml/2006/ole">
            <p:oleObj spid="_x0000_s161798" name="Equation" r:id="rId7" imgW="698400" imgH="215640" progId="Equation.DSMT4">
              <p:embed/>
            </p:oleObj>
          </a:graphicData>
        </a:graphic>
      </p:graphicFrame>
      <p:graphicFrame>
        <p:nvGraphicFramePr>
          <p:cNvPr id="61" name="Object 13"/>
          <p:cNvGraphicFramePr>
            <a:graphicFrameLocks noChangeAspect="1"/>
          </p:cNvGraphicFramePr>
          <p:nvPr/>
        </p:nvGraphicFramePr>
        <p:xfrm>
          <a:off x="6894513" y="3890962"/>
          <a:ext cx="800100" cy="376238"/>
        </p:xfrm>
        <a:graphic>
          <a:graphicData uri="http://schemas.openxmlformats.org/presentationml/2006/ole">
            <p:oleObj spid="_x0000_s161799" name="Equation" r:id="rId8" imgW="419040" imgH="215640" progId="Equation.DSMT4">
              <p:embed/>
            </p:oleObj>
          </a:graphicData>
        </a:graphic>
      </p:graphicFrame>
      <p:graphicFrame>
        <p:nvGraphicFramePr>
          <p:cNvPr id="62" name="Object 13"/>
          <p:cNvGraphicFramePr>
            <a:graphicFrameLocks noChangeAspect="1"/>
          </p:cNvGraphicFramePr>
          <p:nvPr/>
        </p:nvGraphicFramePr>
        <p:xfrm>
          <a:off x="7725454" y="3967162"/>
          <a:ext cx="411163" cy="265112"/>
        </p:xfrm>
        <a:graphic>
          <a:graphicData uri="http://schemas.openxmlformats.org/presentationml/2006/ole">
            <p:oleObj spid="_x0000_s161800" name="Equation" r:id="rId9" imgW="215640" imgH="152280" progId="Equation.DSMT4">
              <p:embed/>
            </p:oleObj>
          </a:graphicData>
        </a:graphic>
      </p:graphicFrame>
      <p:graphicFrame>
        <p:nvGraphicFramePr>
          <p:cNvPr id="63" name="Object 13"/>
          <p:cNvGraphicFramePr>
            <a:graphicFrameLocks noChangeAspect="1"/>
          </p:cNvGraphicFramePr>
          <p:nvPr/>
        </p:nvGraphicFramePr>
        <p:xfrm>
          <a:off x="8223250" y="3890962"/>
          <a:ext cx="920750" cy="376237"/>
        </p:xfrm>
        <a:graphic>
          <a:graphicData uri="http://schemas.openxmlformats.org/presentationml/2006/ole">
            <p:oleObj spid="_x0000_s161801" name="Equation" r:id="rId10" imgW="482400" imgH="215640" progId="Equation.DSMT4">
              <p:embed/>
            </p:oleObj>
          </a:graphicData>
        </a:graphic>
      </p:graphicFrame>
      <p:graphicFrame>
        <p:nvGraphicFramePr>
          <p:cNvPr id="64" name="Object 13"/>
          <p:cNvGraphicFramePr>
            <a:graphicFrameLocks noChangeAspect="1"/>
          </p:cNvGraphicFramePr>
          <p:nvPr/>
        </p:nvGraphicFramePr>
        <p:xfrm>
          <a:off x="6858000" y="4724400"/>
          <a:ext cx="774700" cy="376238"/>
        </p:xfrm>
        <a:graphic>
          <a:graphicData uri="http://schemas.openxmlformats.org/presentationml/2006/ole">
            <p:oleObj spid="_x0000_s161802" name="Equation" r:id="rId11" imgW="406080" imgH="215640" progId="Equation.DSMT4">
              <p:embed/>
            </p:oleObj>
          </a:graphicData>
        </a:graphic>
      </p:graphicFrame>
      <p:graphicFrame>
        <p:nvGraphicFramePr>
          <p:cNvPr id="65" name="Object 13"/>
          <p:cNvGraphicFramePr>
            <a:graphicFrameLocks noChangeAspect="1"/>
          </p:cNvGraphicFramePr>
          <p:nvPr/>
        </p:nvGraphicFramePr>
        <p:xfrm>
          <a:off x="7696200" y="4843462"/>
          <a:ext cx="411163" cy="265112"/>
        </p:xfrm>
        <a:graphic>
          <a:graphicData uri="http://schemas.openxmlformats.org/presentationml/2006/ole">
            <p:oleObj spid="_x0000_s161803" name="Equation" r:id="rId12" imgW="215640" imgH="152280" progId="Equation.DSMT4">
              <p:embed/>
            </p:oleObj>
          </a:graphicData>
        </a:graphic>
      </p:graphicFrame>
      <p:graphicFrame>
        <p:nvGraphicFramePr>
          <p:cNvPr id="66" name="Object 13"/>
          <p:cNvGraphicFramePr>
            <a:graphicFrameLocks noChangeAspect="1"/>
          </p:cNvGraphicFramePr>
          <p:nvPr/>
        </p:nvGraphicFramePr>
        <p:xfrm>
          <a:off x="8229600" y="4800600"/>
          <a:ext cx="533400" cy="309562"/>
        </p:xfrm>
        <a:graphic>
          <a:graphicData uri="http://schemas.openxmlformats.org/presentationml/2006/ole">
            <p:oleObj spid="_x0000_s161804" name="Equation" r:id="rId13" imgW="279360" imgH="177480" progId="Equation.DSMT4">
              <p:embed/>
            </p:oleObj>
          </a:graphicData>
        </a:graphic>
      </p:graphicFrame>
      <p:graphicFrame>
        <p:nvGraphicFramePr>
          <p:cNvPr id="67" name="Object 13"/>
          <p:cNvGraphicFramePr>
            <a:graphicFrameLocks noChangeAspect="1"/>
          </p:cNvGraphicFramePr>
          <p:nvPr/>
        </p:nvGraphicFramePr>
        <p:xfrm>
          <a:off x="2090738" y="2625725"/>
          <a:ext cx="2130425" cy="727075"/>
        </p:xfrm>
        <a:graphic>
          <a:graphicData uri="http://schemas.openxmlformats.org/presentationml/2006/ole">
            <p:oleObj spid="_x0000_s161805" name="Equation" r:id="rId14" imgW="1244520" imgH="419040" progId="Equation.DSMT4">
              <p:embed/>
            </p:oleObj>
          </a:graphicData>
        </a:graphic>
      </p:graphicFrame>
      <p:graphicFrame>
        <p:nvGraphicFramePr>
          <p:cNvPr id="68" name="Object 13"/>
          <p:cNvGraphicFramePr>
            <a:graphicFrameLocks noChangeAspect="1"/>
          </p:cNvGraphicFramePr>
          <p:nvPr/>
        </p:nvGraphicFramePr>
        <p:xfrm>
          <a:off x="4427538" y="2773363"/>
          <a:ext cx="990600" cy="309562"/>
        </p:xfrm>
        <a:graphic>
          <a:graphicData uri="http://schemas.openxmlformats.org/presentationml/2006/ole">
            <p:oleObj spid="_x0000_s161806" name="Equation" r:id="rId15" imgW="520560" imgH="177480" progId="Equation.DSMT4">
              <p:embed/>
            </p:oleObj>
          </a:graphicData>
        </a:graphic>
      </p:graphicFrame>
      <p:graphicFrame>
        <p:nvGraphicFramePr>
          <p:cNvPr id="57" name="Object 13"/>
          <p:cNvGraphicFramePr>
            <a:graphicFrameLocks noChangeAspect="1"/>
          </p:cNvGraphicFramePr>
          <p:nvPr/>
        </p:nvGraphicFramePr>
        <p:xfrm>
          <a:off x="6858000" y="5137150"/>
          <a:ext cx="508000" cy="311150"/>
        </p:xfrm>
        <a:graphic>
          <a:graphicData uri="http://schemas.openxmlformats.org/presentationml/2006/ole">
            <p:oleObj spid="_x0000_s161807" name="Equation" r:id="rId16" imgW="266400" imgH="177480" progId="Equation.DSMT4">
              <p:embed/>
            </p:oleObj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88762" y="2373868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Solution</a:t>
            </a:r>
            <a:endParaRPr lang="en-US" dirty="0"/>
          </a:p>
        </p:txBody>
      </p:sp>
      <p:cxnSp>
        <p:nvCxnSpPr>
          <p:cNvPr id="74" name="Straight Connector 73"/>
          <p:cNvCxnSpPr/>
          <p:nvPr/>
        </p:nvCxnSpPr>
        <p:spPr>
          <a:xfrm rot="16200000" flipH="1">
            <a:off x="5676900" y="1104900"/>
            <a:ext cx="1447800" cy="121920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43" idx="0"/>
          </p:cNvCxnSpPr>
          <p:nvPr/>
        </p:nvCxnSpPr>
        <p:spPr>
          <a:xfrm rot="16200000" flipH="1" flipV="1">
            <a:off x="7867650" y="1352550"/>
            <a:ext cx="228600" cy="194310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43" idx="0"/>
          </p:cNvCxnSpPr>
          <p:nvPr/>
        </p:nvCxnSpPr>
        <p:spPr>
          <a:xfrm rot="16200000" flipV="1">
            <a:off x="6762750" y="19050"/>
            <a:ext cx="1219200" cy="316230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7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1" dur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4" dur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57" dur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4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0" dur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1" descr="C:\Documents and Settings\TBolan\Desktop\FILES\pictures\not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-3276600"/>
            <a:ext cx="3962400" cy="11887200"/>
          </a:xfrm>
          <a:prstGeom prst="rect">
            <a:avLst/>
          </a:prstGeom>
          <a:noFill/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6248400" y="4572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5562600" y="22098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8839200" y="21336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24600" y="228600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Solve this triangle.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50538" name="Object 10"/>
          <p:cNvGraphicFramePr>
            <a:graphicFrameLocks noChangeAspect="1"/>
          </p:cNvGraphicFramePr>
          <p:nvPr/>
        </p:nvGraphicFramePr>
        <p:xfrm>
          <a:off x="5861050" y="2819400"/>
          <a:ext cx="3041650" cy="2743200"/>
        </p:xfrm>
        <a:graphic>
          <a:graphicData uri="http://schemas.openxmlformats.org/presentationml/2006/ole">
            <p:oleObj spid="_x0000_s155651" name="Equation" r:id="rId4" imgW="1218960" imgH="1371600" progId="Equation.DSMT4">
              <p:embed/>
            </p:oleObj>
          </a:graphicData>
        </a:graphic>
      </p:graphicFrame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5715000" y="12954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24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7848600" y="19050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38</a:t>
            </a:r>
            <a:endParaRPr lang="en-US" sz="3000" b="1" dirty="0">
              <a:solidFill>
                <a:srgbClr val="FF0066"/>
              </a:solidFill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7391400" y="1066800"/>
            <a:ext cx="68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 smtClean="0">
                <a:solidFill>
                  <a:srgbClr val="FF0066"/>
                </a:solidFill>
              </a:rPr>
              <a:t>51</a:t>
            </a:r>
            <a:endParaRPr lang="en-US" sz="3000" b="1" dirty="0">
              <a:solidFill>
                <a:srgbClr val="FF0066"/>
              </a:solidFill>
            </a:endParaRPr>
          </a:p>
        </p:txBody>
      </p:sp>
      <p:graphicFrame>
        <p:nvGraphicFramePr>
          <p:cNvPr id="150541" name="Object 13"/>
          <p:cNvGraphicFramePr>
            <a:graphicFrameLocks noChangeAspect="1"/>
          </p:cNvGraphicFramePr>
          <p:nvPr/>
        </p:nvGraphicFramePr>
        <p:xfrm>
          <a:off x="2241550" y="263525"/>
          <a:ext cx="1860550" cy="727075"/>
        </p:xfrm>
        <a:graphic>
          <a:graphicData uri="http://schemas.openxmlformats.org/presentationml/2006/ole">
            <p:oleObj spid="_x0000_s155652" name="Equation" r:id="rId5" imgW="977760" imgH="419040" progId="Equation.DSMT4">
              <p:embed/>
            </p:oleObj>
          </a:graphicData>
        </a:graphic>
      </p:graphicFrame>
      <p:graphicFrame>
        <p:nvGraphicFramePr>
          <p:cNvPr id="59" name="Object 13"/>
          <p:cNvGraphicFramePr>
            <a:graphicFrameLocks noChangeAspect="1"/>
          </p:cNvGraphicFramePr>
          <p:nvPr/>
        </p:nvGraphicFramePr>
        <p:xfrm>
          <a:off x="2286000" y="1295400"/>
          <a:ext cx="2101850" cy="309563"/>
        </p:xfrm>
        <a:graphic>
          <a:graphicData uri="http://schemas.openxmlformats.org/presentationml/2006/ole">
            <p:oleObj spid="_x0000_s155653" name="Equation" r:id="rId6" imgW="1104840" imgH="177480" progId="Equation.DSMT4">
              <p:embed/>
            </p:oleObj>
          </a:graphicData>
        </a:graphic>
      </p:graphicFrame>
      <p:graphicFrame>
        <p:nvGraphicFramePr>
          <p:cNvPr id="60" name="Object 13"/>
          <p:cNvGraphicFramePr>
            <a:graphicFrameLocks noChangeAspect="1"/>
          </p:cNvGraphicFramePr>
          <p:nvPr/>
        </p:nvGraphicFramePr>
        <p:xfrm>
          <a:off x="2286000" y="1555750"/>
          <a:ext cx="1765300" cy="398463"/>
        </p:xfrm>
        <a:graphic>
          <a:graphicData uri="http://schemas.openxmlformats.org/presentationml/2006/ole">
            <p:oleObj spid="_x0000_s155654" name="Equation" r:id="rId7" imgW="927000" imgH="228600" progId="Equation.DSMT4">
              <p:embed/>
            </p:oleObj>
          </a:graphicData>
        </a:graphic>
      </p:graphicFrame>
      <p:sp>
        <p:nvSpPr>
          <p:cNvPr id="55" name="Isosceles Triangle 54"/>
          <p:cNvSpPr/>
          <p:nvPr/>
        </p:nvSpPr>
        <p:spPr>
          <a:xfrm>
            <a:off x="5943600" y="914400"/>
            <a:ext cx="2895600" cy="1447800"/>
          </a:xfrm>
          <a:prstGeom prst="triangle">
            <a:avLst>
              <a:gd name="adj" fmla="val 21429"/>
            </a:avLst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2207547" y="2450068"/>
            <a:ext cx="2974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Sine (and Cosine) are NEVER more than 1!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133600" y="3352800"/>
            <a:ext cx="2974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a triangle with no solution look like?</a:t>
            </a:r>
            <a:endParaRPr lang="en-US" dirty="0"/>
          </a:p>
        </p:txBody>
      </p:sp>
      <p:graphicFrame>
        <p:nvGraphicFramePr>
          <p:cNvPr id="155668" name="Object 2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331200" y="6248400"/>
          <a:ext cx="812800" cy="609600"/>
        </p:xfrm>
        <a:graphic>
          <a:graphicData uri="http://schemas.openxmlformats.org/presentationml/2006/ole">
            <p:oleObj spid="_x0000_s155668" name="Presentation" r:id="rId8" imgW="4572180" imgH="3428882" progId="PowerPoint.Show.8">
              <p:embed/>
            </p:oleObj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2133600" y="4278868"/>
            <a:ext cx="2974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 find out.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0" y="2373868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Solution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9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43" dur="1" fill="hold"/>
                                        <p:tgtEl>
                                          <p:spTgt spid="1556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6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00FF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19" name="Isosceles Triangle 18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Triangle 24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Triangle 25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Triangle 26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9210762">
            <a:off x="-60103" y="481464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0" y="2373868"/>
            <a:ext cx="107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905000" y="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LAW of SINES:       Summary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05000" y="762000"/>
            <a:ext cx="72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When do we use the law of </a:t>
            </a:r>
            <a:r>
              <a:rPr lang="en-US" sz="2000" b="1" dirty="0" err="1" smtClean="0">
                <a:solidFill>
                  <a:schemeClr val="bg1"/>
                </a:solidFill>
              </a:rPr>
              <a:t>sines</a:t>
            </a:r>
            <a:r>
              <a:rPr lang="en-US" sz="2000" b="1" dirty="0" smtClean="0">
                <a:solidFill>
                  <a:schemeClr val="bg1"/>
                </a:solidFill>
              </a:rPr>
              <a:t>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33600" y="1143000"/>
            <a:ext cx="701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Anytime we are solving a triangle and know an angle and the side across from it.</a:t>
            </a:r>
          </a:p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We </a:t>
            </a:r>
            <a:r>
              <a:rPr lang="en-US" sz="2000" b="1" u="sng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can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use it in a right triangle but usually use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soh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cah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toa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instead</a:t>
            </a:r>
            <a:endParaRPr lang="en-US" sz="2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05000" y="2514600"/>
            <a:ext cx="72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When might I get no solutions or 2 solutions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33600" y="28194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Anytime you use sin </a:t>
            </a:r>
            <a:r>
              <a:rPr lang="en-US" sz="2000" b="1" baseline="30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-1</a:t>
            </a:r>
            <a:endParaRPr lang="en-US" sz="2000" b="1" baseline="30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05000" y="33528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When using sin 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-1</a:t>
            </a:r>
            <a:r>
              <a:rPr lang="en-US" sz="2000" b="1" dirty="0" smtClean="0">
                <a:solidFill>
                  <a:schemeClr val="bg1"/>
                </a:solidFill>
              </a:rPr>
              <a:t> we get …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0 solutions		1 solution		2 solutions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981200" y="39624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sin </a:t>
            </a:r>
            <a:r>
              <a:rPr lang="en-US" sz="2000" b="1" baseline="30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-1</a:t>
            </a:r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(1.2)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05000" y="4467761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 missing side is too short to reach the rest of the triangle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48200" y="4038600"/>
            <a:ext cx="228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 angles in the second set of solutions add to more than 180.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7600" y="4038600"/>
            <a:ext cx="1676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You get the  second set of solutions when you find the first unknown angle.  </a:t>
            </a:r>
          </a:p>
        </p:txBody>
      </p:sp>
      <p:sp>
        <p:nvSpPr>
          <p:cNvPr id="36" name="TextBox 35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0" grpId="0"/>
      <p:bldP spid="51" grpId="0"/>
      <p:bldP spid="61" grpId="0"/>
      <p:bldP spid="62" grpId="0"/>
      <p:bldP spid="63" grpId="0"/>
      <p:bldP spid="64" grpId="0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850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Basic Trig Word Problems</a:t>
            </a:r>
            <a:endParaRPr lang="en-US" sz="38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447800" y="990600"/>
            <a:ext cx="7467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As a plane flies over East Leyden (2.5 miles away), The angle of elevation to the plane is 72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How high up is the plane?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en-US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en-US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en-US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en-US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en-US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en-US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Godzilla is 400 ft tall.  If the angle of elevation to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dirty="0" smtClean="0">
                <a:solidFill>
                  <a:schemeClr val="bg1"/>
                </a:solidFill>
                <a:latin typeface="Comic Sans MS" pitchFamily="66" charset="0"/>
                <a:ea typeface="Times New Roman" pitchFamily="18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the top of his head is 48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 from where you stand, how far away is Godzilla?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4874" y="1752600"/>
            <a:ext cx="523912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5075" y="4781237"/>
            <a:ext cx="6638925" cy="20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850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Basic Trig Word Problems</a:t>
            </a:r>
            <a:endParaRPr lang="en-US" sz="38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9073" name="Rectangle 1"/>
          <p:cNvSpPr>
            <a:spLocks noChangeArrowheads="1"/>
          </p:cNvSpPr>
          <p:nvPr/>
        </p:nvSpPr>
        <p:spPr bwMode="auto">
          <a:xfrm>
            <a:off x="1066800" y="685800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Superman is flying at an altitude of 1,000 ft.  He looks and sees Dr. Evil at an angle of declension (angle of depression) of 73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How far is Superman from Dr. Evil?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4.  If the angle of elevation to the sun is 20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, and a man casts a 	7ft shadow, How tall is he (in feet and inches?).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752600"/>
            <a:ext cx="7696200" cy="201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9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495800"/>
            <a:ext cx="3048000" cy="221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9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9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850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Basic Trig Word Problems</a:t>
            </a:r>
            <a:endParaRPr lang="en-US" sz="38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0097" name="Rectangle 1"/>
          <p:cNvSpPr>
            <a:spLocks noChangeArrowheads="1"/>
          </p:cNvSpPr>
          <p:nvPr/>
        </p:nvSpPr>
        <p:spPr bwMode="auto">
          <a:xfrm>
            <a:off x="1066800" y="629484"/>
            <a:ext cx="8077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Jamie flies a kite at an angle of elevation of 48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If she has let out 60 ft of string, how high is the kite?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6.  A statue of Mickey Mouse is at the top of a cliff.  Bob, 	standing 100 feet from the cliff notes the angle of 	elevation to the top of the cliff is 37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, and the angle of 	elevation to the top of the statue is 43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How tall is the s	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tatue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85011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Basic Trig Word Problems</a:t>
            </a:r>
            <a:endParaRPr lang="en-US" sz="38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1121" name="Rectangle 1"/>
          <p:cNvSpPr>
            <a:spLocks noChangeArrowheads="1"/>
          </p:cNvSpPr>
          <p:nvPr/>
        </p:nvSpPr>
        <p:spPr bwMode="auto">
          <a:xfrm>
            <a:off x="914400" y="762000"/>
            <a:ext cx="8229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A giant bird lands on the top of a telephone pole.  You are standing 10 feet from the bottom of the pole, and the angle of elevation to the top of the pole is 67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The angle of elevation to the top of the bird is 71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How tall is the bird?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8.  From the top of your house, the angle of declension to the close 	side of the street is 80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The angle of declension to the 	far side of the street is 76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</a:rPr>
              <a:t>.    If your house is 20 ft high, 	how wide is the street?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85800"/>
            <a:ext cx="853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3"/>
          <p:cNvGrpSpPr/>
          <p:nvPr/>
        </p:nvGrpSpPr>
        <p:grpSpPr>
          <a:xfrm>
            <a:off x="-177290" y="-13063"/>
            <a:ext cx="2132364" cy="7086600"/>
            <a:chOff x="-74964" y="0"/>
            <a:chExt cx="2132364" cy="6956346"/>
          </a:xfrm>
          <a:solidFill>
            <a:srgbClr val="00B0F0"/>
          </a:solidFill>
          <a:scene3d>
            <a:camera prst="isometricOffAxis2Left"/>
            <a:lightRig rig="flood" dir="t"/>
          </a:scene3d>
        </p:grpSpPr>
        <p:grpSp>
          <p:nvGrpSpPr>
            <p:cNvPr id="3" name="Group 21"/>
            <p:cNvGrpSpPr/>
            <p:nvPr/>
          </p:nvGrpSpPr>
          <p:grpSpPr>
            <a:xfrm>
              <a:off x="-74964" y="0"/>
              <a:ext cx="2132364" cy="6956346"/>
              <a:chOff x="-74964" y="0"/>
              <a:chExt cx="2132364" cy="6956346"/>
            </a:xfrm>
            <a:grpFill/>
          </p:grpSpPr>
          <p:sp>
            <p:nvSpPr>
              <p:cNvPr id="5" name="Isosceles Triangle 4"/>
              <p:cNvSpPr/>
              <p:nvPr/>
            </p:nvSpPr>
            <p:spPr>
              <a:xfrm rot="6762451">
                <a:off x="153040" y="1717918"/>
                <a:ext cx="1447800" cy="1295400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ight Triangle 5"/>
              <p:cNvSpPr/>
              <p:nvPr/>
            </p:nvSpPr>
            <p:spPr>
              <a:xfrm rot="5400000">
                <a:off x="76200" y="-76200"/>
                <a:ext cx="190500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7271990">
                <a:off x="-129737" y="3143858"/>
                <a:ext cx="1315212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rot="21035612">
                <a:off x="159982" y="3666588"/>
                <a:ext cx="1211720" cy="2057400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8503805">
                <a:off x="174482" y="5936558"/>
                <a:ext cx="1315325" cy="1019788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21187629">
                <a:off x="-74964" y="1854394"/>
                <a:ext cx="442675" cy="248672"/>
              </a:xfrm>
              <a:prstGeom prst="triangle">
                <a:avLst>
                  <a:gd name="adj" fmla="val 35318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 rot="1844451">
                <a:off x="410781" y="3755472"/>
                <a:ext cx="1182592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Triangle 11"/>
              <p:cNvSpPr/>
              <p:nvPr/>
            </p:nvSpPr>
            <p:spPr>
              <a:xfrm rot="1844451">
                <a:off x="1228799" y="5685292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8905068">
                <a:off x="12783" y="5608703"/>
                <a:ext cx="385261" cy="739758"/>
              </a:xfrm>
              <a:prstGeom prst="rt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15805521">
                <a:off x="-21723" y="3098185"/>
                <a:ext cx="302003" cy="225459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7271990">
                <a:off x="856621" y="4510013"/>
                <a:ext cx="231350" cy="351601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7271990">
                <a:off x="782041" y="2722959"/>
                <a:ext cx="377497" cy="437737"/>
              </a:xfrm>
              <a:prstGeom prst="triangle">
                <a:avLst/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7271990">
                <a:off x="134921" y="6494191"/>
                <a:ext cx="313083" cy="437737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7271990">
                <a:off x="-30838" y="2889790"/>
                <a:ext cx="442676" cy="177332"/>
              </a:xfrm>
              <a:prstGeom prst="triangle">
                <a:avLst>
                  <a:gd name="adj" fmla="val 2173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7271990">
                <a:off x="-238018" y="5125913"/>
                <a:ext cx="688167" cy="187572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4493014">
                <a:off x="619587" y="1306351"/>
                <a:ext cx="564143" cy="294799"/>
              </a:xfrm>
              <a:prstGeom prst="triangle">
                <a:avLst>
                  <a:gd name="adj" fmla="val 77107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21218505">
                <a:off x="1002471" y="4647714"/>
                <a:ext cx="292388" cy="466523"/>
              </a:xfrm>
              <a:prstGeom prst="triangle">
                <a:avLst>
                  <a:gd name="adj" fmla="val 72530"/>
                </a:avLst>
              </a:prstGeom>
              <a:grpFill/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 rot="19078348">
              <a:off x="20834" y="638134"/>
              <a:ext cx="1734577" cy="369332"/>
            </a:xfrm>
            <a:prstGeom prst="rect">
              <a:avLst/>
            </a:prstGeom>
            <a:grpFill/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TRIGONOMETRY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556738">
            <a:off x="228600" y="61928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Menu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133600" y="0"/>
            <a:ext cx="5306389" cy="677108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en-US" sz="3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Alternative Trig Functions</a:t>
            </a:r>
            <a:endParaRPr lang="en-US" sz="38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6050</TotalTime>
  <Words>1540</Words>
  <Application>Microsoft Office PowerPoint</Application>
  <PresentationFormat>On-screen Show (4:3)</PresentationFormat>
  <Paragraphs>462</Paragraphs>
  <Slides>46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Office Theme</vt:lpstr>
      <vt:lpstr>Presentation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TBolan</cp:lastModifiedBy>
  <cp:revision>157</cp:revision>
  <dcterms:created xsi:type="dcterms:W3CDTF">2006-08-16T00:00:00Z</dcterms:created>
  <dcterms:modified xsi:type="dcterms:W3CDTF">2011-03-23T20:08:05Z</dcterms:modified>
</cp:coreProperties>
</file>