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pptx" ContentType="application/vnd.openxmlformats-officedocument.presentationml.presentation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8"/>
  </p:notesMasterIdLst>
  <p:sldIdLst>
    <p:sldId id="258" r:id="rId2"/>
    <p:sldId id="260" r:id="rId3"/>
    <p:sldId id="287" r:id="rId4"/>
    <p:sldId id="288" r:id="rId5"/>
    <p:sldId id="289" r:id="rId6"/>
    <p:sldId id="290" r:id="rId7"/>
    <p:sldId id="294" r:id="rId8"/>
    <p:sldId id="261" r:id="rId9"/>
    <p:sldId id="291" r:id="rId10"/>
    <p:sldId id="292" r:id="rId11"/>
    <p:sldId id="293" r:id="rId12"/>
    <p:sldId id="295" r:id="rId13"/>
    <p:sldId id="327" r:id="rId14"/>
    <p:sldId id="328" r:id="rId15"/>
    <p:sldId id="329" r:id="rId16"/>
    <p:sldId id="330" r:id="rId17"/>
    <p:sldId id="322" r:id="rId18"/>
    <p:sldId id="331" r:id="rId19"/>
    <p:sldId id="332" r:id="rId20"/>
    <p:sldId id="262" r:id="rId21"/>
    <p:sldId id="296" r:id="rId22"/>
    <p:sldId id="297" r:id="rId23"/>
    <p:sldId id="325" r:id="rId24"/>
    <p:sldId id="299" r:id="rId25"/>
    <p:sldId id="300" r:id="rId26"/>
    <p:sldId id="301" r:id="rId27"/>
    <p:sldId id="302" r:id="rId28"/>
    <p:sldId id="303" r:id="rId29"/>
    <p:sldId id="263" r:id="rId30"/>
    <p:sldId id="304" r:id="rId31"/>
    <p:sldId id="305" r:id="rId32"/>
    <p:sldId id="326" r:id="rId33"/>
    <p:sldId id="307" r:id="rId34"/>
    <p:sldId id="311" r:id="rId35"/>
    <p:sldId id="312" r:id="rId36"/>
    <p:sldId id="308" r:id="rId37"/>
    <p:sldId id="486" r:id="rId38"/>
    <p:sldId id="309" r:id="rId39"/>
    <p:sldId id="310" r:id="rId40"/>
    <p:sldId id="321" r:id="rId41"/>
    <p:sldId id="323" r:id="rId42"/>
    <p:sldId id="520" r:id="rId43"/>
    <p:sldId id="521" r:id="rId44"/>
    <p:sldId id="264" r:id="rId45"/>
    <p:sldId id="313" r:id="rId46"/>
    <p:sldId id="314" r:id="rId47"/>
    <p:sldId id="315" r:id="rId48"/>
    <p:sldId id="316" r:id="rId49"/>
    <p:sldId id="317" r:id="rId50"/>
    <p:sldId id="319" r:id="rId51"/>
    <p:sldId id="320" r:id="rId52"/>
    <p:sldId id="324" r:id="rId53"/>
    <p:sldId id="519" r:id="rId54"/>
    <p:sldId id="265" r:id="rId55"/>
    <p:sldId id="333" r:id="rId56"/>
    <p:sldId id="334" r:id="rId57"/>
    <p:sldId id="335" r:id="rId58"/>
    <p:sldId id="336" r:id="rId59"/>
    <p:sldId id="337" r:id="rId60"/>
    <p:sldId id="342" r:id="rId61"/>
    <p:sldId id="338" r:id="rId62"/>
    <p:sldId id="339" r:id="rId63"/>
    <p:sldId id="340" r:id="rId64"/>
    <p:sldId id="346" r:id="rId65"/>
    <p:sldId id="267" r:id="rId66"/>
    <p:sldId id="343" r:id="rId67"/>
    <p:sldId id="344" r:id="rId68"/>
    <p:sldId id="509" r:id="rId69"/>
    <p:sldId id="349" r:id="rId70"/>
    <p:sldId id="266" r:id="rId71"/>
    <p:sldId id="348" r:id="rId72"/>
    <p:sldId id="351" r:id="rId73"/>
    <p:sldId id="350" r:id="rId74"/>
    <p:sldId id="352" r:id="rId75"/>
    <p:sldId id="514" r:id="rId76"/>
    <p:sldId id="361" r:id="rId77"/>
    <p:sldId id="362" r:id="rId78"/>
    <p:sldId id="363" r:id="rId79"/>
    <p:sldId id="515" r:id="rId80"/>
    <p:sldId id="268" r:id="rId81"/>
    <p:sldId id="353" r:id="rId82"/>
    <p:sldId id="355" r:id="rId83"/>
    <p:sldId id="354" r:id="rId84"/>
    <p:sldId id="356" r:id="rId85"/>
    <p:sldId id="357" r:id="rId86"/>
    <p:sldId id="358" r:id="rId87"/>
    <p:sldId id="360" r:id="rId88"/>
    <p:sldId id="516" r:id="rId89"/>
    <p:sldId id="269" r:id="rId90"/>
    <p:sldId id="367" r:id="rId91"/>
    <p:sldId id="365" r:id="rId92"/>
    <p:sldId id="364" r:id="rId93"/>
    <p:sldId id="537" r:id="rId94"/>
    <p:sldId id="366" r:id="rId95"/>
    <p:sldId id="368" r:id="rId96"/>
    <p:sldId id="369" r:id="rId97"/>
    <p:sldId id="376" r:id="rId98"/>
    <p:sldId id="377" r:id="rId99"/>
    <p:sldId id="378" r:id="rId100"/>
    <p:sldId id="374" r:id="rId101"/>
    <p:sldId id="375" r:id="rId102"/>
    <p:sldId id="379" r:id="rId103"/>
    <p:sldId id="380" r:id="rId104"/>
    <p:sldId id="381" r:id="rId105"/>
    <p:sldId id="382" r:id="rId106"/>
    <p:sldId id="383" r:id="rId107"/>
    <p:sldId id="384" r:id="rId108"/>
    <p:sldId id="370" r:id="rId109"/>
    <p:sldId id="385" r:id="rId110"/>
    <p:sldId id="386" r:id="rId111"/>
    <p:sldId id="387" r:id="rId112"/>
    <p:sldId id="399" r:id="rId113"/>
    <p:sldId id="389" r:id="rId114"/>
    <p:sldId id="394" r:id="rId115"/>
    <p:sldId id="371" r:id="rId116"/>
    <p:sldId id="395" r:id="rId117"/>
    <p:sldId id="397" r:id="rId118"/>
    <p:sldId id="398" r:id="rId119"/>
    <p:sldId id="396" r:id="rId120"/>
    <p:sldId id="401" r:id="rId121"/>
    <p:sldId id="390" r:id="rId122"/>
    <p:sldId id="372" r:id="rId123"/>
    <p:sldId id="402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03" r:id="rId132"/>
    <p:sldId id="404" r:id="rId133"/>
    <p:sldId id="541" r:id="rId134"/>
    <p:sldId id="542" r:id="rId135"/>
    <p:sldId id="373" r:id="rId136"/>
    <p:sldId id="548" r:id="rId137"/>
    <p:sldId id="412" r:id="rId138"/>
    <p:sldId id="544" r:id="rId139"/>
    <p:sldId id="270" r:id="rId140"/>
    <p:sldId id="557" r:id="rId141"/>
    <p:sldId id="559" r:id="rId142"/>
    <p:sldId id="556" r:id="rId143"/>
    <p:sldId id="558" r:id="rId144"/>
    <p:sldId id="555" r:id="rId145"/>
    <p:sldId id="563" r:id="rId146"/>
    <p:sldId id="554" r:id="rId147"/>
    <p:sldId id="553" r:id="rId148"/>
    <p:sldId id="568" r:id="rId149"/>
    <p:sldId id="569" r:id="rId150"/>
    <p:sldId id="567" r:id="rId151"/>
    <p:sldId id="550" r:id="rId152"/>
    <p:sldId id="422" r:id="rId153"/>
    <p:sldId id="428" r:id="rId154"/>
    <p:sldId id="423" r:id="rId155"/>
    <p:sldId id="425" r:id="rId156"/>
    <p:sldId id="424" r:id="rId157"/>
    <p:sldId id="426" r:id="rId158"/>
    <p:sldId id="571" r:id="rId159"/>
    <p:sldId id="572" r:id="rId160"/>
    <p:sldId id="573" r:id="rId161"/>
    <p:sldId id="574" r:id="rId162"/>
    <p:sldId id="576" r:id="rId163"/>
    <p:sldId id="575" r:id="rId164"/>
    <p:sldId id="577" r:id="rId165"/>
    <p:sldId id="584" r:id="rId166"/>
    <p:sldId id="578" r:id="rId167"/>
    <p:sldId id="579" r:id="rId168"/>
    <p:sldId id="580" r:id="rId169"/>
    <p:sldId id="581" r:id="rId170"/>
    <p:sldId id="582" r:id="rId171"/>
    <p:sldId id="583" r:id="rId172"/>
    <p:sldId id="585" r:id="rId173"/>
    <p:sldId id="586" r:id="rId174"/>
    <p:sldId id="587" r:id="rId175"/>
    <p:sldId id="591" r:id="rId176"/>
    <p:sldId id="588" r:id="rId177"/>
    <p:sldId id="592" r:id="rId178"/>
    <p:sldId id="593" r:id="rId179"/>
    <p:sldId id="594" r:id="rId180"/>
    <p:sldId id="595" r:id="rId181"/>
    <p:sldId id="596" r:id="rId182"/>
    <p:sldId id="597" r:id="rId183"/>
    <p:sldId id="598" r:id="rId184"/>
    <p:sldId id="599" r:id="rId185"/>
    <p:sldId id="604" r:id="rId186"/>
    <p:sldId id="607" r:id="rId187"/>
    <p:sldId id="606" r:id="rId188"/>
    <p:sldId id="601" r:id="rId189"/>
    <p:sldId id="602" r:id="rId190"/>
    <p:sldId id="600" r:id="rId191"/>
    <p:sldId id="429" r:id="rId192"/>
    <p:sldId id="488" r:id="rId193"/>
    <p:sldId id="501" r:id="rId194"/>
    <p:sldId id="444" r:id="rId195"/>
    <p:sldId id="489" r:id="rId196"/>
    <p:sldId id="490" r:id="rId197"/>
    <p:sldId id="491" r:id="rId198"/>
    <p:sldId id="492" r:id="rId199"/>
    <p:sldId id="493" r:id="rId200"/>
    <p:sldId id="494" r:id="rId201"/>
    <p:sldId id="495" r:id="rId202"/>
    <p:sldId id="496" r:id="rId203"/>
    <p:sldId id="497" r:id="rId204"/>
    <p:sldId id="498" r:id="rId205"/>
    <p:sldId id="499" r:id="rId206"/>
    <p:sldId id="500" r:id="rId207"/>
    <p:sldId id="523" r:id="rId208"/>
    <p:sldId id="524" r:id="rId209"/>
    <p:sldId id="525" r:id="rId210"/>
    <p:sldId id="526" r:id="rId211"/>
    <p:sldId id="530" r:id="rId212"/>
    <p:sldId id="527" r:id="rId213"/>
    <p:sldId id="531" r:id="rId214"/>
    <p:sldId id="532" r:id="rId215"/>
    <p:sldId id="528" r:id="rId216"/>
    <p:sldId id="529" r:id="rId2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FF66"/>
    <a:srgbClr val="99CCFF"/>
    <a:srgbClr val="CC00FF"/>
    <a:srgbClr val="FF99FF"/>
    <a:srgbClr val="CCFF66"/>
    <a:srgbClr val="99FF99"/>
    <a:srgbClr val="FFFF99"/>
    <a:srgbClr val="66FF66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3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1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presProps" Target="presProps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theme" Target="theme/theme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65.xml"/><Relationship Id="rId13" Type="http://schemas.openxmlformats.org/officeDocument/2006/relationships/slide" Target="../slides/slide108.xml"/><Relationship Id="rId18" Type="http://schemas.openxmlformats.org/officeDocument/2006/relationships/slide" Target="../slides/slide25.xml"/><Relationship Id="rId3" Type="http://schemas.openxmlformats.org/officeDocument/2006/relationships/slide" Target="../slides/slide20.xml"/><Relationship Id="rId21" Type="http://schemas.openxmlformats.org/officeDocument/2006/relationships/slide" Target="../slides/slide158.xml"/><Relationship Id="rId7" Type="http://schemas.openxmlformats.org/officeDocument/2006/relationships/slide" Target="../slides/slide69.xml"/><Relationship Id="rId12" Type="http://schemas.openxmlformats.org/officeDocument/2006/relationships/slide" Target="../slides/slide96.xml"/><Relationship Id="rId17" Type="http://schemas.openxmlformats.org/officeDocument/2006/relationships/slide" Target="../slides/slide139.xml"/><Relationship Id="rId2" Type="http://schemas.openxmlformats.org/officeDocument/2006/relationships/slide" Target="../slides/slide8.xml"/><Relationship Id="rId16" Type="http://schemas.openxmlformats.org/officeDocument/2006/relationships/slide" Target="../slides/slide135.xml"/><Relationship Id="rId20" Type="http://schemas.openxmlformats.org/officeDocument/2006/relationships/slide" Target="../slides/slide191.xml"/><Relationship Id="rId1" Type="http://schemas.openxmlformats.org/officeDocument/2006/relationships/slide" Target="../slides/slide2.xml"/><Relationship Id="rId6" Type="http://schemas.openxmlformats.org/officeDocument/2006/relationships/slide" Target="../slides/slide54.xml"/><Relationship Id="rId11" Type="http://schemas.openxmlformats.org/officeDocument/2006/relationships/slide" Target="../slides/slide89.xml"/><Relationship Id="rId5" Type="http://schemas.openxmlformats.org/officeDocument/2006/relationships/slide" Target="../slides/slide44.xml"/><Relationship Id="rId15" Type="http://schemas.openxmlformats.org/officeDocument/2006/relationships/slide" Target="../slides/slide122.xml"/><Relationship Id="rId23" Type="http://schemas.openxmlformats.org/officeDocument/2006/relationships/slide" Target="../slides/slide176.xml"/><Relationship Id="rId10" Type="http://schemas.openxmlformats.org/officeDocument/2006/relationships/slide" Target="../slides/slide80.xml"/><Relationship Id="rId19" Type="http://schemas.openxmlformats.org/officeDocument/2006/relationships/slide" Target="../slides/slide36.xml"/><Relationship Id="rId4" Type="http://schemas.openxmlformats.org/officeDocument/2006/relationships/slide" Target="../slides/slide29.xml"/><Relationship Id="rId9" Type="http://schemas.openxmlformats.org/officeDocument/2006/relationships/slide" Target="../slides/slide76.xml"/><Relationship Id="rId14" Type="http://schemas.openxmlformats.org/officeDocument/2006/relationships/slide" Target="../slides/slide115.xml"/><Relationship Id="rId22" Type="http://schemas.openxmlformats.org/officeDocument/2006/relationships/slide" Target="../slides/slide16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2ABC38-25FF-4C2B-BDDD-3FF23265A8CA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7A67310-89A3-4AA0-8B73-B9192DE0D1DD}">
      <dgm:prSet phldrT="[Text]"/>
      <dgm:spPr/>
      <dgm:t>
        <a:bodyPr/>
        <a:lstStyle/>
        <a:p>
          <a:r>
            <a:rPr lang="en-US" dirty="0" smtClean="0">
              <a:hlinkClick xmlns:r="http://schemas.openxmlformats.org/officeDocument/2006/relationships" r:id="rId1" action="ppaction://hlinksldjump"/>
            </a:rPr>
            <a:t>Basics</a:t>
          </a:r>
          <a:endParaRPr lang="en-US" dirty="0"/>
        </a:p>
      </dgm:t>
    </dgm:pt>
    <dgm:pt modelId="{03A63E18-798F-4043-921B-1294CEBCBCDD}" type="parTrans" cxnId="{0B5020A4-4369-4C6B-8225-0D212B4413ED}">
      <dgm:prSet/>
      <dgm:spPr/>
      <dgm:t>
        <a:bodyPr/>
        <a:lstStyle/>
        <a:p>
          <a:endParaRPr lang="en-US"/>
        </a:p>
      </dgm:t>
    </dgm:pt>
    <dgm:pt modelId="{242D248E-1D24-47D0-8AB9-4956AB5E77C8}" type="sibTrans" cxnId="{0B5020A4-4369-4C6B-8225-0D212B4413ED}">
      <dgm:prSet/>
      <dgm:spPr/>
      <dgm:t>
        <a:bodyPr/>
        <a:lstStyle/>
        <a:p>
          <a:endParaRPr lang="en-US"/>
        </a:p>
      </dgm:t>
    </dgm:pt>
    <dgm:pt modelId="{F5BE092B-D250-46AF-8AF7-80D7772907E9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Angle Sum Activity</a:t>
          </a:r>
          <a:endParaRPr lang="en-US" dirty="0"/>
        </a:p>
      </dgm:t>
    </dgm:pt>
    <dgm:pt modelId="{12AA036C-B397-43C9-A61B-0EE87607E3AC}" type="parTrans" cxnId="{63A26398-5FE4-4F2F-BC01-FDB96FEB5C33}">
      <dgm:prSet/>
      <dgm:spPr/>
      <dgm:t>
        <a:bodyPr/>
        <a:lstStyle/>
        <a:p>
          <a:endParaRPr lang="en-US"/>
        </a:p>
      </dgm:t>
    </dgm:pt>
    <dgm:pt modelId="{4C635406-1D3C-4E61-A84B-D9A14F6B9602}" type="sibTrans" cxnId="{63A26398-5FE4-4F2F-BC01-FDB96FEB5C33}">
      <dgm:prSet/>
      <dgm:spPr/>
      <dgm:t>
        <a:bodyPr/>
        <a:lstStyle/>
        <a:p>
          <a:endParaRPr lang="en-US"/>
        </a:p>
      </dgm:t>
    </dgm:pt>
    <dgm:pt modelId="{529F2359-ADC3-4ED4-B482-73504D1CBD3F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Classification</a:t>
          </a:r>
          <a:endParaRPr lang="en-US" dirty="0"/>
        </a:p>
      </dgm:t>
    </dgm:pt>
    <dgm:pt modelId="{47DFBF18-CBD0-4144-AB18-5CBF905814D6}" type="parTrans" cxnId="{D8DE0F4D-D174-4EEC-B5B5-478333AC50FD}">
      <dgm:prSet/>
      <dgm:spPr/>
      <dgm:t>
        <a:bodyPr/>
        <a:lstStyle/>
        <a:p>
          <a:endParaRPr lang="en-US"/>
        </a:p>
      </dgm:t>
    </dgm:pt>
    <dgm:pt modelId="{655713FE-46E9-443D-9F48-FFEF82C60A9D}" type="sibTrans" cxnId="{D8DE0F4D-D174-4EEC-B5B5-478333AC50FD}">
      <dgm:prSet/>
      <dgm:spPr/>
      <dgm:t>
        <a:bodyPr/>
        <a:lstStyle/>
        <a:p>
          <a:endParaRPr lang="en-US"/>
        </a:p>
      </dgm:t>
    </dgm:pt>
    <dgm:pt modelId="{EEFC65F1-AAA2-4AF4-B85E-EE4A1E39047D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4" action="ppaction://hlinksldjump"/>
            </a:rPr>
            <a:t>Relationships between Angles and Sides</a:t>
          </a:r>
          <a:endParaRPr lang="en-US" dirty="0">
            <a:hlinkClick xmlns:r="http://schemas.openxmlformats.org/officeDocument/2006/relationships" r:id="rId5" action="ppaction://hlinksldjump"/>
          </a:endParaRPr>
        </a:p>
      </dgm:t>
    </dgm:pt>
    <dgm:pt modelId="{F5F2E6AD-3CC8-4FD1-A3C3-29D3DE9E8B25}" type="parTrans" cxnId="{4A495E5A-44E3-4189-995D-14AA7650D63F}">
      <dgm:prSet/>
      <dgm:spPr/>
      <dgm:t>
        <a:bodyPr/>
        <a:lstStyle/>
        <a:p>
          <a:endParaRPr lang="en-US"/>
        </a:p>
      </dgm:t>
    </dgm:pt>
    <dgm:pt modelId="{AF1AAC44-53E0-441B-8560-C29B28DFAA14}" type="sibTrans" cxnId="{4A495E5A-44E3-4189-995D-14AA7650D63F}">
      <dgm:prSet/>
      <dgm:spPr/>
      <dgm:t>
        <a:bodyPr/>
        <a:lstStyle/>
        <a:p>
          <a:endParaRPr lang="en-US"/>
        </a:p>
      </dgm:t>
    </dgm:pt>
    <dgm:pt modelId="{416F5FE9-02FB-4A03-A911-1CC4511FB4C4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5" action="ppaction://hlinksldjump"/>
            </a:rPr>
            <a:t>Triangle Inequalities</a:t>
          </a:r>
          <a:endParaRPr lang="en-US" dirty="0"/>
        </a:p>
      </dgm:t>
    </dgm:pt>
    <dgm:pt modelId="{CC75DC0B-32AE-417B-BA71-19278FE9C3E4}" type="parTrans" cxnId="{91E3D928-8516-4557-A7EB-89AE6F372603}">
      <dgm:prSet/>
      <dgm:spPr/>
      <dgm:t>
        <a:bodyPr/>
        <a:lstStyle/>
        <a:p>
          <a:endParaRPr lang="en-US"/>
        </a:p>
      </dgm:t>
    </dgm:pt>
    <dgm:pt modelId="{F09D7A34-0085-4922-8247-24584253DAA3}" type="sibTrans" cxnId="{91E3D928-8516-4557-A7EB-89AE6F372603}">
      <dgm:prSet/>
      <dgm:spPr/>
      <dgm:t>
        <a:bodyPr/>
        <a:lstStyle/>
        <a:p>
          <a:endParaRPr lang="en-US"/>
        </a:p>
      </dgm:t>
    </dgm:pt>
    <dgm:pt modelId="{1EFADDBF-2979-4949-8293-9CB55A9A704C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6" action="ppaction://hlinksldjump"/>
            </a:rPr>
            <a:t>Pythagorean . . . </a:t>
          </a:r>
          <a:endParaRPr lang="en-US" dirty="0">
            <a:hlinkClick xmlns:r="http://schemas.openxmlformats.org/officeDocument/2006/relationships" r:id="rId7" action="ppaction://hlinksldjump"/>
          </a:endParaRPr>
        </a:p>
      </dgm:t>
    </dgm:pt>
    <dgm:pt modelId="{5E16010D-245F-45E4-A302-FAA73E5F9148}" type="parTrans" cxnId="{1A75E89A-B59F-424F-A598-67D6D3FE1457}">
      <dgm:prSet/>
      <dgm:spPr/>
      <dgm:t>
        <a:bodyPr/>
        <a:lstStyle/>
        <a:p>
          <a:endParaRPr lang="en-US"/>
        </a:p>
      </dgm:t>
    </dgm:pt>
    <dgm:pt modelId="{18F56075-AA62-4A39-9D89-5F048D2F6235}" type="sibTrans" cxnId="{1A75E89A-B59F-424F-A598-67D6D3FE1457}">
      <dgm:prSet/>
      <dgm:spPr/>
      <dgm:t>
        <a:bodyPr/>
        <a:lstStyle/>
        <a:p>
          <a:endParaRPr lang="en-US"/>
        </a:p>
      </dgm:t>
    </dgm:pt>
    <dgm:pt modelId="{654EB5EF-CD6E-4F8D-9011-4C85A951A944}">
      <dgm:prSet/>
      <dgm:spPr/>
      <dgm:t>
        <a:bodyPr/>
        <a:lstStyle/>
        <a:p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6" action="ppaction://hlinksldjump"/>
            </a:rPr>
            <a:t>Theorem</a:t>
          </a:r>
          <a:r>
            <a:rPr lang="en-US" dirty="0" smtClean="0"/>
            <a:t>	 </a:t>
          </a:r>
          <a:r>
            <a:rPr lang="en-US" dirty="0" smtClean="0">
              <a:hlinkClick xmlns:r="http://schemas.openxmlformats.org/officeDocument/2006/relationships" r:id="rId8" action="ppaction://hlinksldjump"/>
            </a:rPr>
            <a:t>Triples</a:t>
          </a:r>
          <a:r>
            <a:rPr lang="en-US" dirty="0" smtClean="0"/>
            <a:t> 	</a:t>
          </a:r>
          <a:r>
            <a:rPr lang="en-US" dirty="0" smtClean="0">
              <a:hlinkClick xmlns:r="http://schemas.openxmlformats.org/officeDocument/2006/relationships" r:id="rId7" action="ppaction://hlinksldjump"/>
            </a:rPr>
            <a:t>Converse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9" action="ppaction://hlinksldjump"/>
            </a:rPr>
            <a:t>Distance formula</a:t>
          </a:r>
          <a:endParaRPr lang="en-US" dirty="0"/>
        </a:p>
      </dgm:t>
    </dgm:pt>
    <dgm:pt modelId="{575D3F45-1ACB-4795-B3CD-61BF439E4A94}" type="parTrans" cxnId="{AE1987AC-459A-49EE-AADC-2291E436093C}">
      <dgm:prSet/>
      <dgm:spPr/>
      <dgm:t>
        <a:bodyPr/>
        <a:lstStyle/>
        <a:p>
          <a:endParaRPr lang="en-US"/>
        </a:p>
      </dgm:t>
    </dgm:pt>
    <dgm:pt modelId="{AAA5A247-CB8B-49BA-BD94-B13654CEF63E}" type="sibTrans" cxnId="{AE1987AC-459A-49EE-AADC-2291E436093C}">
      <dgm:prSet/>
      <dgm:spPr/>
      <dgm:t>
        <a:bodyPr/>
        <a:lstStyle/>
        <a:p>
          <a:endParaRPr lang="en-US"/>
        </a:p>
      </dgm:t>
    </dgm:pt>
    <dgm:pt modelId="{A07C67ED-005F-402E-B33B-B7FE1BC04DEE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10" action="ppaction://hlinksldjump"/>
            </a:rPr>
            <a:t>Medians &amp; Altitudes</a:t>
          </a:r>
          <a:endParaRPr lang="en-US" dirty="0"/>
        </a:p>
      </dgm:t>
    </dgm:pt>
    <dgm:pt modelId="{947E29D4-0795-4C94-ACD8-637987F15A0D}" type="parTrans" cxnId="{0514124D-2863-45BB-B27C-7A2E9154E167}">
      <dgm:prSet/>
      <dgm:spPr/>
      <dgm:t>
        <a:bodyPr/>
        <a:lstStyle/>
        <a:p>
          <a:endParaRPr lang="en-US"/>
        </a:p>
      </dgm:t>
    </dgm:pt>
    <dgm:pt modelId="{A0DD7DBA-2276-45E7-9A6F-040602FAEBAA}" type="sibTrans" cxnId="{0514124D-2863-45BB-B27C-7A2E9154E167}">
      <dgm:prSet/>
      <dgm:spPr/>
      <dgm:t>
        <a:bodyPr/>
        <a:lstStyle/>
        <a:p>
          <a:endParaRPr lang="en-US"/>
        </a:p>
      </dgm:t>
    </dgm:pt>
    <dgm:pt modelId="{6CD48766-13E2-4CA3-8C92-25FE83116CFE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11" action="ppaction://hlinksldjump"/>
            </a:rPr>
            <a:t>Triangle Congruence</a:t>
          </a:r>
          <a:endParaRPr lang="en-US" dirty="0"/>
        </a:p>
      </dgm:t>
    </dgm:pt>
    <dgm:pt modelId="{DDDC9F70-D981-409E-8F42-736DAD3AF458}" type="parTrans" cxnId="{A782B496-01BA-43C0-99A6-0FC9FF705873}">
      <dgm:prSet/>
      <dgm:spPr/>
      <dgm:t>
        <a:bodyPr/>
        <a:lstStyle/>
        <a:p>
          <a:endParaRPr lang="en-US"/>
        </a:p>
      </dgm:t>
    </dgm:pt>
    <dgm:pt modelId="{BF33AA77-8BE6-4109-AB82-2205D617708E}" type="sibTrans" cxnId="{A782B496-01BA-43C0-99A6-0FC9FF705873}">
      <dgm:prSet/>
      <dgm:spPr/>
      <dgm:t>
        <a:bodyPr/>
        <a:lstStyle/>
        <a:p>
          <a:endParaRPr lang="en-US"/>
        </a:p>
      </dgm:t>
    </dgm:pt>
    <dgm:pt modelId="{81A0206C-3025-45C0-BE63-5DA47CDD1EC5}">
      <dgm:prSet/>
      <dgm:spPr/>
      <dgm:t>
        <a:bodyPr/>
        <a:lstStyle/>
        <a:p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2" action="ppaction://hlinksldjump"/>
            </a:rPr>
            <a:t>SSS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3" action="ppaction://hlinksldjump"/>
            </a:rPr>
            <a:t>SAS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4" action="ppaction://hlinksldjump"/>
            </a:rPr>
            <a:t>ASA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5" action="ppaction://hlinksldjump"/>
            </a:rPr>
            <a:t>AAS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6" action="ppaction://hlinksldjump"/>
            </a:rPr>
            <a:t>more</a:t>
          </a:r>
          <a:endParaRPr lang="en-US" dirty="0"/>
        </a:p>
      </dgm:t>
    </dgm:pt>
    <dgm:pt modelId="{9FAD80C7-7379-4E59-BA6C-A5FE2AE9A67B}" type="parTrans" cxnId="{192ABF5D-26B5-4291-ACF8-621BEEAF0C38}">
      <dgm:prSet/>
      <dgm:spPr/>
      <dgm:t>
        <a:bodyPr/>
        <a:lstStyle/>
        <a:p>
          <a:endParaRPr lang="en-US"/>
        </a:p>
      </dgm:t>
    </dgm:pt>
    <dgm:pt modelId="{4B3E6C14-250C-4501-ACFA-DD2F7BE856FD}" type="sibTrans" cxnId="{192ABF5D-26B5-4291-ACF8-621BEEAF0C38}">
      <dgm:prSet/>
      <dgm:spPr/>
      <dgm:t>
        <a:bodyPr/>
        <a:lstStyle/>
        <a:p>
          <a:endParaRPr lang="en-US"/>
        </a:p>
      </dgm:t>
    </dgm:pt>
    <dgm:pt modelId="{1D5FDBD2-1EFE-42CC-9E74-355DD0D94A0C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17" action="ppaction://hlinksldjump"/>
            </a:rPr>
            <a:t>CPCTC</a:t>
          </a:r>
          <a:endParaRPr lang="en-US" dirty="0"/>
        </a:p>
      </dgm:t>
    </dgm:pt>
    <dgm:pt modelId="{A76A7F36-EBA3-4677-95F2-51475A6B74AB}" type="parTrans" cxnId="{04EF7328-DAE3-4DB1-BDF9-E65D5C88F1F1}">
      <dgm:prSet/>
      <dgm:spPr/>
      <dgm:t>
        <a:bodyPr/>
        <a:lstStyle/>
        <a:p>
          <a:endParaRPr lang="en-US"/>
        </a:p>
      </dgm:t>
    </dgm:pt>
    <dgm:pt modelId="{851C37D3-340A-403F-8004-B1B2E9BC562F}" type="sibTrans" cxnId="{04EF7328-DAE3-4DB1-BDF9-E65D5C88F1F1}">
      <dgm:prSet/>
      <dgm:spPr/>
      <dgm:t>
        <a:bodyPr/>
        <a:lstStyle/>
        <a:p>
          <a:endParaRPr lang="en-US"/>
        </a:p>
      </dgm:t>
    </dgm:pt>
    <dgm:pt modelId="{451ABE21-16C7-4588-B74B-34046252FD52}">
      <dgm:prSet/>
      <dgm:spPr/>
      <dgm:t>
        <a:bodyPr/>
        <a:lstStyle/>
        <a:p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3" action="ppaction://hlinksldjump"/>
            </a:rPr>
            <a:t>by angles</a:t>
          </a:r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8" action="ppaction://hlinksldjump"/>
            </a:rPr>
            <a:t>by sides</a:t>
          </a:r>
          <a:endParaRPr lang="en-US" dirty="0"/>
        </a:p>
      </dgm:t>
    </dgm:pt>
    <dgm:pt modelId="{FADE73D6-48B3-4E05-A73B-D7A0402A0FF4}" type="sibTrans" cxnId="{75CD53D4-E419-4804-A298-78A240D5E747}">
      <dgm:prSet/>
      <dgm:spPr/>
      <dgm:t>
        <a:bodyPr/>
        <a:lstStyle/>
        <a:p>
          <a:endParaRPr lang="en-US"/>
        </a:p>
      </dgm:t>
    </dgm:pt>
    <dgm:pt modelId="{9BB033A0-9336-48E1-BA62-41F2C3AF3B94}" type="parTrans" cxnId="{75CD53D4-E419-4804-A298-78A240D5E747}">
      <dgm:prSet/>
      <dgm:spPr/>
      <dgm:t>
        <a:bodyPr/>
        <a:lstStyle/>
        <a:p>
          <a:endParaRPr lang="en-US"/>
        </a:p>
      </dgm:t>
    </dgm:pt>
    <dgm:pt modelId="{783943FA-1283-41D3-92F2-8BE489E26D0E}">
      <dgm:prSet/>
      <dgm:spPr/>
      <dgm:t>
        <a:bodyPr/>
        <a:lstStyle/>
        <a:p>
          <a:r>
            <a:rPr lang="en-US" dirty="0" smtClean="0"/>
            <a:t>	</a:t>
          </a:r>
          <a:r>
            <a:rPr lang="en-US" dirty="0" smtClean="0">
              <a:hlinkClick xmlns:r="http://schemas.openxmlformats.org/officeDocument/2006/relationships" r:id="rId19" action="ppaction://hlinksldjump"/>
            </a:rPr>
            <a:t>(equilateral &amp; isosceles theorems)</a:t>
          </a:r>
          <a:endParaRPr lang="en-US" dirty="0"/>
        </a:p>
      </dgm:t>
    </dgm:pt>
    <dgm:pt modelId="{5863EAE8-946F-4AE1-81CE-A5884661A310}" type="sibTrans" cxnId="{68EC1A6F-B4C4-4CBB-826C-3B073C905BFB}">
      <dgm:prSet/>
      <dgm:spPr/>
      <dgm:t>
        <a:bodyPr/>
        <a:lstStyle/>
        <a:p>
          <a:endParaRPr lang="en-US"/>
        </a:p>
      </dgm:t>
    </dgm:pt>
    <dgm:pt modelId="{52FC1C53-AD4A-4DBA-82E2-3D4DC157D38C}" type="parTrans" cxnId="{68EC1A6F-B4C4-4CBB-826C-3B073C905BFB}">
      <dgm:prSet/>
      <dgm:spPr/>
      <dgm:t>
        <a:bodyPr/>
        <a:lstStyle/>
        <a:p>
          <a:endParaRPr lang="en-US"/>
        </a:p>
      </dgm:t>
    </dgm:pt>
    <dgm:pt modelId="{21FE938B-E9F1-4AC7-84BF-872BB98E43B2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20" action="ppaction://hlinksldjump"/>
            </a:rPr>
            <a:t>APPENDIX</a:t>
          </a:r>
          <a:endParaRPr lang="en-US" dirty="0"/>
        </a:p>
      </dgm:t>
    </dgm:pt>
    <dgm:pt modelId="{B9BC5272-49A4-448C-B52A-AC569A2231B4}" type="parTrans" cxnId="{CD486166-01B1-43CB-B292-CD86F9205BC9}">
      <dgm:prSet/>
      <dgm:spPr/>
      <dgm:t>
        <a:bodyPr/>
        <a:lstStyle/>
        <a:p>
          <a:endParaRPr lang="en-US"/>
        </a:p>
      </dgm:t>
    </dgm:pt>
    <dgm:pt modelId="{E42B90B0-CD31-4A12-A5AA-F0196CA834F1}" type="sibTrans" cxnId="{CD486166-01B1-43CB-B292-CD86F9205BC9}">
      <dgm:prSet/>
      <dgm:spPr/>
      <dgm:t>
        <a:bodyPr/>
        <a:lstStyle/>
        <a:p>
          <a:endParaRPr lang="en-US"/>
        </a:p>
      </dgm:t>
    </dgm:pt>
    <dgm:pt modelId="{EBB1248C-6890-4D12-BA20-5BBEB57D06FF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21" action="ppaction://hlinksldjump"/>
            </a:rPr>
            <a:t>Proofs</a:t>
          </a:r>
          <a:endParaRPr lang="en-US" dirty="0"/>
        </a:p>
      </dgm:t>
    </dgm:pt>
    <dgm:pt modelId="{A64B2514-9433-4A65-B98D-7AD462DCABC1}" type="parTrans" cxnId="{B4BB767C-1929-415E-9FEA-C5D4BF580D66}">
      <dgm:prSet/>
      <dgm:spPr/>
      <dgm:t>
        <a:bodyPr/>
        <a:lstStyle/>
        <a:p>
          <a:endParaRPr lang="en-US"/>
        </a:p>
      </dgm:t>
    </dgm:pt>
    <dgm:pt modelId="{5BA124B7-6001-4D4A-B946-4340A4861860}" type="sibTrans" cxnId="{B4BB767C-1929-415E-9FEA-C5D4BF580D66}">
      <dgm:prSet/>
      <dgm:spPr/>
      <dgm:t>
        <a:bodyPr/>
        <a:lstStyle/>
        <a:p>
          <a:endParaRPr lang="en-US"/>
        </a:p>
      </dgm:t>
    </dgm:pt>
    <dgm:pt modelId="{DCAE259D-F117-410A-9A04-038B419CF46E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22" action="ppaction://hlinksldjump"/>
            </a:rPr>
            <a:t>Bisectors</a:t>
          </a:r>
          <a:endParaRPr lang="en-US" dirty="0"/>
        </a:p>
      </dgm:t>
    </dgm:pt>
    <dgm:pt modelId="{05B4A156-4EBC-4C62-96C5-E7657A8284E1}" type="parTrans" cxnId="{21940174-96DD-4A7E-B75C-1337590E994E}">
      <dgm:prSet/>
      <dgm:spPr/>
      <dgm:t>
        <a:bodyPr/>
        <a:lstStyle/>
        <a:p>
          <a:endParaRPr lang="en-US"/>
        </a:p>
      </dgm:t>
    </dgm:pt>
    <dgm:pt modelId="{5511728B-709E-40A3-885E-A506D17B83B4}" type="sibTrans" cxnId="{21940174-96DD-4A7E-B75C-1337590E994E}">
      <dgm:prSet/>
      <dgm:spPr/>
      <dgm:t>
        <a:bodyPr/>
        <a:lstStyle/>
        <a:p>
          <a:endParaRPr lang="en-US"/>
        </a:p>
      </dgm:t>
    </dgm:pt>
    <dgm:pt modelId="{AF073EB2-F955-4079-9117-BCD4958F49AD}">
      <dgm:prSet/>
      <dgm:spPr/>
      <dgm:t>
        <a:bodyPr/>
        <a:lstStyle/>
        <a:p>
          <a:r>
            <a:rPr lang="en-US" dirty="0" smtClean="0">
              <a:hlinkClick xmlns:r="http://schemas.openxmlformats.org/officeDocument/2006/relationships" r:id="rId23" action="ppaction://hlinksldjump"/>
            </a:rPr>
            <a:t>Symmetry</a:t>
          </a:r>
          <a:endParaRPr lang="en-US" dirty="0"/>
        </a:p>
      </dgm:t>
    </dgm:pt>
    <dgm:pt modelId="{7E5DE8E4-A499-4418-8732-87BD2AABD45D}" type="parTrans" cxnId="{E391120E-6683-43AF-B07C-E93481C198B4}">
      <dgm:prSet/>
      <dgm:spPr/>
      <dgm:t>
        <a:bodyPr/>
        <a:lstStyle/>
        <a:p>
          <a:endParaRPr lang="en-US"/>
        </a:p>
      </dgm:t>
    </dgm:pt>
    <dgm:pt modelId="{06EAAA76-61E2-4639-A891-6C8E390B18F2}" type="sibTrans" cxnId="{E391120E-6683-43AF-B07C-E93481C198B4}">
      <dgm:prSet/>
      <dgm:spPr/>
      <dgm:t>
        <a:bodyPr/>
        <a:lstStyle/>
        <a:p>
          <a:endParaRPr lang="en-US"/>
        </a:p>
      </dgm:t>
    </dgm:pt>
    <dgm:pt modelId="{CCF17142-966D-4F92-82BA-5F0E577321B5}" type="pres">
      <dgm:prSet presAssocID="{822ABC38-25FF-4C2B-BDDD-3FF23265A8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48419-5047-487E-9A4F-BB059AFB64C6}" type="pres">
      <dgm:prSet presAssocID="{37A67310-89A3-4AA0-8B73-B9192DE0D1DD}" presName="parentText" presStyleLbl="node1" presStyleIdx="0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866F46-24A9-446A-B875-CBE98DDEB989}" type="pres">
      <dgm:prSet presAssocID="{242D248E-1D24-47D0-8AB9-4956AB5E77C8}" presName="spacer" presStyleCnt="0"/>
      <dgm:spPr/>
    </dgm:pt>
    <dgm:pt modelId="{89E95DE8-CE07-4487-A652-25681A06BC9F}" type="pres">
      <dgm:prSet presAssocID="{F5BE092B-D250-46AF-8AF7-80D7772907E9}" presName="parentText" presStyleLbl="node1" presStyleIdx="1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571B5-5A28-44DE-BDC0-5468F95B8C53}" type="pres">
      <dgm:prSet presAssocID="{4C635406-1D3C-4E61-A84B-D9A14F6B9602}" presName="spacer" presStyleCnt="0"/>
      <dgm:spPr/>
    </dgm:pt>
    <dgm:pt modelId="{1C0FE1E9-E28C-4BFD-B605-EAEFA6505DE8}" type="pres">
      <dgm:prSet presAssocID="{529F2359-ADC3-4ED4-B482-73504D1CBD3F}" presName="parentText" presStyleLbl="node1" presStyleIdx="2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9CB990-2434-41CE-8101-BC92B115BC88}" type="pres">
      <dgm:prSet presAssocID="{655713FE-46E9-443D-9F48-FFEF82C60A9D}" presName="spacer" presStyleCnt="0"/>
      <dgm:spPr/>
    </dgm:pt>
    <dgm:pt modelId="{B5BDB5BD-C6DE-4905-8976-059D7B228C22}" type="pres">
      <dgm:prSet presAssocID="{451ABE21-16C7-4588-B74B-34046252FD52}" presName="parentText" presStyleLbl="node1" presStyleIdx="3" presStyleCnt="15" custLinFactY="-86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052419-1FD5-4ACC-88E0-BA6223852B70}" type="pres">
      <dgm:prSet presAssocID="{FADE73D6-48B3-4E05-A73B-D7A0402A0FF4}" presName="spacer" presStyleCnt="0"/>
      <dgm:spPr/>
    </dgm:pt>
    <dgm:pt modelId="{82788172-4FBD-4C73-8AEB-FDDE37C6DA85}" type="pres">
      <dgm:prSet presAssocID="{EEFC65F1-AAA2-4AF4-B85E-EE4A1E39047D}" presName="parentText" presStyleLbl="node1" presStyleIdx="4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CD31F2-1525-4EDE-B0CE-A79F96F8E959}" type="pres">
      <dgm:prSet presAssocID="{AF1AAC44-53E0-441B-8560-C29B28DFAA14}" presName="spacer" presStyleCnt="0"/>
      <dgm:spPr/>
    </dgm:pt>
    <dgm:pt modelId="{BD3497C1-E3AA-41A7-9524-D648565756FD}" type="pres">
      <dgm:prSet presAssocID="{783943FA-1283-41D3-92F2-8BE489E26D0E}" presName="parentText" presStyleLbl="node1" presStyleIdx="5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B817B0-05F2-475D-AA0A-DEA43435242F}" type="pres">
      <dgm:prSet presAssocID="{5863EAE8-946F-4AE1-81CE-A5884661A310}" presName="spacer" presStyleCnt="0"/>
      <dgm:spPr/>
    </dgm:pt>
    <dgm:pt modelId="{A3FD783F-280E-4776-96D4-41963E46C5CE}" type="pres">
      <dgm:prSet presAssocID="{416F5FE9-02FB-4A03-A911-1CC4511FB4C4}" presName="parentText" presStyleLbl="node1" presStyleIdx="6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11266F-82E8-43F0-A271-03400EB70A53}" type="pres">
      <dgm:prSet presAssocID="{F09D7A34-0085-4922-8247-24584253DAA3}" presName="spacer" presStyleCnt="0"/>
      <dgm:spPr/>
    </dgm:pt>
    <dgm:pt modelId="{B4D07779-6126-45BE-BB50-3C054C315A40}" type="pres">
      <dgm:prSet presAssocID="{1EFADDBF-2979-4949-8293-9CB55A9A704C}" presName="parentText" presStyleLbl="node1" presStyleIdx="7" presStyleCnt="15" custLinFactNeighborY="-2768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B16358-AAA6-400F-9AD3-9E4F88F140AE}" type="pres">
      <dgm:prSet presAssocID="{1EFADDBF-2979-4949-8293-9CB55A9A704C}" presName="childText" presStyleLbl="revTx" presStyleIdx="0" presStyleCnt="2" custLinFactNeighborY="-195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DC375F-1550-48EE-AF89-CD82B24203CE}" type="pres">
      <dgm:prSet presAssocID="{A07C67ED-005F-402E-B33B-B7FE1BC04DEE}" presName="parentText" presStyleLbl="node1" presStyleIdx="8" presStyleCnt="15" custLinFactY="-728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9FE96D-D568-4151-A203-7BC82A60AB44}" type="pres">
      <dgm:prSet presAssocID="{A0DD7DBA-2276-45E7-9A6F-040602FAEBAA}" presName="spacer" presStyleCnt="0"/>
      <dgm:spPr/>
    </dgm:pt>
    <dgm:pt modelId="{E6133874-5A0B-4DCF-A215-526A4336ED4C}" type="pres">
      <dgm:prSet presAssocID="{6CD48766-13E2-4CA3-8C92-25FE83116CFE}" presName="parentText" presStyleLbl="node1" presStyleIdx="9" presStyleCnt="15" custLinFactNeighborY="-2768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7879F3-48FE-4539-93F0-F370BB04BB50}" type="pres">
      <dgm:prSet presAssocID="{6CD48766-13E2-4CA3-8C92-25FE83116CF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0D7B92-DF86-46C7-AB32-976021A76184}" type="pres">
      <dgm:prSet presAssocID="{1D5FDBD2-1EFE-42CC-9E74-355DD0D94A0C}" presName="parentText" presStyleLbl="node1" presStyleIdx="10" presStyleCnt="15" custLinFactNeighborY="-2768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9E08E0-0B9F-4D5B-8819-7B31D57C1AA4}" type="pres">
      <dgm:prSet presAssocID="{851C37D3-340A-403F-8004-B1B2E9BC562F}" presName="spacer" presStyleCnt="0"/>
      <dgm:spPr/>
    </dgm:pt>
    <dgm:pt modelId="{B9620061-0058-473F-8931-DDBCF8283F23}" type="pres">
      <dgm:prSet presAssocID="{EBB1248C-6890-4D12-BA20-5BBEB57D06FF}" presName="parentText" presStyleLbl="node1" presStyleIdx="11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896196-E544-49D8-BBEE-4BCED0CC3F6B}" type="pres">
      <dgm:prSet presAssocID="{5BA124B7-6001-4D4A-B946-4340A4861860}" presName="spacer" presStyleCnt="0"/>
      <dgm:spPr/>
    </dgm:pt>
    <dgm:pt modelId="{DCD5722C-2EB1-49EE-AF5D-B0BF2D8FFE90}" type="pres">
      <dgm:prSet presAssocID="{DCAE259D-F117-410A-9A04-038B419CF46E}" presName="parentText" presStyleLbl="node1" presStyleIdx="12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CF1B78-599E-4BE1-80A0-3CD7DC93A3A8}" type="pres">
      <dgm:prSet presAssocID="{5511728B-709E-40A3-885E-A506D17B83B4}" presName="spacer" presStyleCnt="0"/>
      <dgm:spPr/>
    </dgm:pt>
    <dgm:pt modelId="{7344ECA6-58B5-40E3-B678-8F62DCDEEC12}" type="pres">
      <dgm:prSet presAssocID="{AF073EB2-F955-4079-9117-BCD4958F49AD}" presName="parentText" presStyleLbl="node1" presStyleIdx="13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5471B3-200C-4595-A657-BD7823C8C8DD}" type="pres">
      <dgm:prSet presAssocID="{06EAAA76-61E2-4639-A891-6C8E390B18F2}" presName="spacer" presStyleCnt="0"/>
      <dgm:spPr/>
    </dgm:pt>
    <dgm:pt modelId="{E5D02063-A19E-4542-A9E0-6D1563DA50AF}" type="pres">
      <dgm:prSet presAssocID="{21FE938B-E9F1-4AC7-84BF-872BB98E43B2}" presName="parentText" presStyleLbl="node1" presStyleIdx="14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1987AC-459A-49EE-AADC-2291E436093C}" srcId="{1EFADDBF-2979-4949-8293-9CB55A9A704C}" destId="{654EB5EF-CD6E-4F8D-9011-4C85A951A944}" srcOrd="0" destOrd="0" parTransId="{575D3F45-1ACB-4795-B3CD-61BF439E4A94}" sibTransId="{AAA5A247-CB8B-49BA-BD94-B13654CEF63E}"/>
    <dgm:cxn modelId="{AB632908-FD6F-4CA3-9620-75548824D7AC}" type="presOf" srcId="{37A67310-89A3-4AA0-8B73-B9192DE0D1DD}" destId="{35848419-5047-487E-9A4F-BB059AFB64C6}" srcOrd="0" destOrd="0" presId="urn:microsoft.com/office/officeart/2005/8/layout/vList2"/>
    <dgm:cxn modelId="{E8E52AD4-0F65-4076-9BC0-20511FCFDA87}" type="presOf" srcId="{A07C67ED-005F-402E-B33B-B7FE1BC04DEE}" destId="{E0DC375F-1550-48EE-AF89-CD82B24203CE}" srcOrd="0" destOrd="0" presId="urn:microsoft.com/office/officeart/2005/8/layout/vList2"/>
    <dgm:cxn modelId="{7BE900FE-FB72-4F4C-B57F-39A60C27CDFB}" type="presOf" srcId="{783943FA-1283-41D3-92F2-8BE489E26D0E}" destId="{BD3497C1-E3AA-41A7-9524-D648565756FD}" srcOrd="0" destOrd="0" presId="urn:microsoft.com/office/officeart/2005/8/layout/vList2"/>
    <dgm:cxn modelId="{67E92A7C-AE16-45FE-B95A-5BD4B67C6E33}" type="presOf" srcId="{822ABC38-25FF-4C2B-BDDD-3FF23265A8CA}" destId="{CCF17142-966D-4F92-82BA-5F0E577321B5}" srcOrd="0" destOrd="0" presId="urn:microsoft.com/office/officeart/2005/8/layout/vList2"/>
    <dgm:cxn modelId="{21940174-96DD-4A7E-B75C-1337590E994E}" srcId="{822ABC38-25FF-4C2B-BDDD-3FF23265A8CA}" destId="{DCAE259D-F117-410A-9A04-038B419CF46E}" srcOrd="12" destOrd="0" parTransId="{05B4A156-4EBC-4C62-96C5-E7657A8284E1}" sibTransId="{5511728B-709E-40A3-885E-A506D17B83B4}"/>
    <dgm:cxn modelId="{4A495E5A-44E3-4189-995D-14AA7650D63F}" srcId="{822ABC38-25FF-4C2B-BDDD-3FF23265A8CA}" destId="{EEFC65F1-AAA2-4AF4-B85E-EE4A1E39047D}" srcOrd="4" destOrd="0" parTransId="{F5F2E6AD-3CC8-4FD1-A3C3-29D3DE9E8B25}" sibTransId="{AF1AAC44-53E0-441B-8560-C29B28DFAA14}"/>
    <dgm:cxn modelId="{E00EB570-027C-408E-ACB0-65B765E7EDB4}" type="presOf" srcId="{DCAE259D-F117-410A-9A04-038B419CF46E}" destId="{DCD5722C-2EB1-49EE-AF5D-B0BF2D8FFE90}" srcOrd="0" destOrd="0" presId="urn:microsoft.com/office/officeart/2005/8/layout/vList2"/>
    <dgm:cxn modelId="{D9D5BF26-2FF5-42E7-B594-BB17475EE125}" type="presOf" srcId="{81A0206C-3025-45C0-BE63-5DA47CDD1EC5}" destId="{827879F3-48FE-4539-93F0-F370BB04BB50}" srcOrd="0" destOrd="0" presId="urn:microsoft.com/office/officeart/2005/8/layout/vList2"/>
    <dgm:cxn modelId="{91E3D928-8516-4557-A7EB-89AE6F372603}" srcId="{822ABC38-25FF-4C2B-BDDD-3FF23265A8CA}" destId="{416F5FE9-02FB-4A03-A911-1CC4511FB4C4}" srcOrd="6" destOrd="0" parTransId="{CC75DC0B-32AE-417B-BA71-19278FE9C3E4}" sibTransId="{F09D7A34-0085-4922-8247-24584253DAA3}"/>
    <dgm:cxn modelId="{CD486166-01B1-43CB-B292-CD86F9205BC9}" srcId="{822ABC38-25FF-4C2B-BDDD-3FF23265A8CA}" destId="{21FE938B-E9F1-4AC7-84BF-872BB98E43B2}" srcOrd="14" destOrd="0" parTransId="{B9BC5272-49A4-448C-B52A-AC569A2231B4}" sibTransId="{E42B90B0-CD31-4A12-A5AA-F0196CA834F1}"/>
    <dgm:cxn modelId="{F139C01E-C3CB-49A0-9052-9E46636B7A61}" type="presOf" srcId="{529F2359-ADC3-4ED4-B482-73504D1CBD3F}" destId="{1C0FE1E9-E28C-4BFD-B605-EAEFA6505DE8}" srcOrd="0" destOrd="0" presId="urn:microsoft.com/office/officeart/2005/8/layout/vList2"/>
    <dgm:cxn modelId="{0B5020A4-4369-4C6B-8225-0D212B4413ED}" srcId="{822ABC38-25FF-4C2B-BDDD-3FF23265A8CA}" destId="{37A67310-89A3-4AA0-8B73-B9192DE0D1DD}" srcOrd="0" destOrd="0" parTransId="{03A63E18-798F-4043-921B-1294CEBCBCDD}" sibTransId="{242D248E-1D24-47D0-8AB9-4956AB5E77C8}"/>
    <dgm:cxn modelId="{17ABA034-DEE3-40BD-B70D-A7244002E4D7}" type="presOf" srcId="{EBB1248C-6890-4D12-BA20-5BBEB57D06FF}" destId="{B9620061-0058-473F-8931-DDBCF8283F23}" srcOrd="0" destOrd="0" presId="urn:microsoft.com/office/officeart/2005/8/layout/vList2"/>
    <dgm:cxn modelId="{63A26398-5FE4-4F2F-BC01-FDB96FEB5C33}" srcId="{822ABC38-25FF-4C2B-BDDD-3FF23265A8CA}" destId="{F5BE092B-D250-46AF-8AF7-80D7772907E9}" srcOrd="1" destOrd="0" parTransId="{12AA036C-B397-43C9-A61B-0EE87607E3AC}" sibTransId="{4C635406-1D3C-4E61-A84B-D9A14F6B9602}"/>
    <dgm:cxn modelId="{E3F7F86D-30F1-4D2C-A289-A6362FFEB865}" type="presOf" srcId="{21FE938B-E9F1-4AC7-84BF-872BB98E43B2}" destId="{E5D02063-A19E-4542-A9E0-6D1563DA50AF}" srcOrd="0" destOrd="0" presId="urn:microsoft.com/office/officeart/2005/8/layout/vList2"/>
    <dgm:cxn modelId="{FCA7FFD5-1E47-44D9-9260-DF72A9C5B359}" type="presOf" srcId="{6CD48766-13E2-4CA3-8C92-25FE83116CFE}" destId="{E6133874-5A0B-4DCF-A215-526A4336ED4C}" srcOrd="0" destOrd="0" presId="urn:microsoft.com/office/officeart/2005/8/layout/vList2"/>
    <dgm:cxn modelId="{9D1B99F8-FBB9-45BB-ABFD-BFF73C1CCDA1}" type="presOf" srcId="{451ABE21-16C7-4588-B74B-34046252FD52}" destId="{B5BDB5BD-C6DE-4905-8976-059D7B228C22}" srcOrd="0" destOrd="0" presId="urn:microsoft.com/office/officeart/2005/8/layout/vList2"/>
    <dgm:cxn modelId="{43752BBD-2BB6-48D2-9B4C-EF3928FCD00B}" type="presOf" srcId="{416F5FE9-02FB-4A03-A911-1CC4511FB4C4}" destId="{A3FD783F-280E-4776-96D4-41963E46C5CE}" srcOrd="0" destOrd="0" presId="urn:microsoft.com/office/officeart/2005/8/layout/vList2"/>
    <dgm:cxn modelId="{B4BB767C-1929-415E-9FEA-C5D4BF580D66}" srcId="{822ABC38-25FF-4C2B-BDDD-3FF23265A8CA}" destId="{EBB1248C-6890-4D12-BA20-5BBEB57D06FF}" srcOrd="11" destOrd="0" parTransId="{A64B2514-9433-4A65-B98D-7AD462DCABC1}" sibTransId="{5BA124B7-6001-4D4A-B946-4340A4861860}"/>
    <dgm:cxn modelId="{A4780C6E-3113-44CF-B2CD-D8B579271DD1}" type="presOf" srcId="{1EFADDBF-2979-4949-8293-9CB55A9A704C}" destId="{B4D07779-6126-45BE-BB50-3C054C315A40}" srcOrd="0" destOrd="0" presId="urn:microsoft.com/office/officeart/2005/8/layout/vList2"/>
    <dgm:cxn modelId="{04EF7328-DAE3-4DB1-BDF9-E65D5C88F1F1}" srcId="{822ABC38-25FF-4C2B-BDDD-3FF23265A8CA}" destId="{1D5FDBD2-1EFE-42CC-9E74-355DD0D94A0C}" srcOrd="10" destOrd="0" parTransId="{A76A7F36-EBA3-4677-95F2-51475A6B74AB}" sibTransId="{851C37D3-340A-403F-8004-B1B2E9BC562F}"/>
    <dgm:cxn modelId="{192ABF5D-26B5-4291-ACF8-621BEEAF0C38}" srcId="{6CD48766-13E2-4CA3-8C92-25FE83116CFE}" destId="{81A0206C-3025-45C0-BE63-5DA47CDD1EC5}" srcOrd="0" destOrd="0" parTransId="{9FAD80C7-7379-4E59-BA6C-A5FE2AE9A67B}" sibTransId="{4B3E6C14-250C-4501-ACFA-DD2F7BE856FD}"/>
    <dgm:cxn modelId="{A782B496-01BA-43C0-99A6-0FC9FF705873}" srcId="{822ABC38-25FF-4C2B-BDDD-3FF23265A8CA}" destId="{6CD48766-13E2-4CA3-8C92-25FE83116CFE}" srcOrd="9" destOrd="0" parTransId="{DDDC9F70-D981-409E-8F42-736DAD3AF458}" sibTransId="{BF33AA77-8BE6-4109-AB82-2205D617708E}"/>
    <dgm:cxn modelId="{68EC1A6F-B4C4-4CBB-826C-3B073C905BFB}" srcId="{822ABC38-25FF-4C2B-BDDD-3FF23265A8CA}" destId="{783943FA-1283-41D3-92F2-8BE489E26D0E}" srcOrd="5" destOrd="0" parTransId="{52FC1C53-AD4A-4DBA-82E2-3D4DC157D38C}" sibTransId="{5863EAE8-946F-4AE1-81CE-A5884661A310}"/>
    <dgm:cxn modelId="{75CD53D4-E419-4804-A298-78A240D5E747}" srcId="{822ABC38-25FF-4C2B-BDDD-3FF23265A8CA}" destId="{451ABE21-16C7-4588-B74B-34046252FD52}" srcOrd="3" destOrd="0" parTransId="{9BB033A0-9336-48E1-BA62-41F2C3AF3B94}" sibTransId="{FADE73D6-48B3-4E05-A73B-D7A0402A0FF4}"/>
    <dgm:cxn modelId="{819BF5BA-9998-4E51-A4EC-036530BBDD7C}" type="presOf" srcId="{EEFC65F1-AAA2-4AF4-B85E-EE4A1E39047D}" destId="{82788172-4FBD-4C73-8AEB-FDDE37C6DA85}" srcOrd="0" destOrd="0" presId="urn:microsoft.com/office/officeart/2005/8/layout/vList2"/>
    <dgm:cxn modelId="{D1FF60C1-B3FC-442B-98F2-091DE9ACAE7C}" type="presOf" srcId="{1D5FDBD2-1EFE-42CC-9E74-355DD0D94A0C}" destId="{000D7B92-DF86-46C7-AB32-976021A76184}" srcOrd="0" destOrd="0" presId="urn:microsoft.com/office/officeart/2005/8/layout/vList2"/>
    <dgm:cxn modelId="{D8DE0F4D-D174-4EEC-B5B5-478333AC50FD}" srcId="{822ABC38-25FF-4C2B-BDDD-3FF23265A8CA}" destId="{529F2359-ADC3-4ED4-B482-73504D1CBD3F}" srcOrd="2" destOrd="0" parTransId="{47DFBF18-CBD0-4144-AB18-5CBF905814D6}" sibTransId="{655713FE-46E9-443D-9F48-FFEF82C60A9D}"/>
    <dgm:cxn modelId="{1A75E89A-B59F-424F-A598-67D6D3FE1457}" srcId="{822ABC38-25FF-4C2B-BDDD-3FF23265A8CA}" destId="{1EFADDBF-2979-4949-8293-9CB55A9A704C}" srcOrd="7" destOrd="0" parTransId="{5E16010D-245F-45E4-A302-FAA73E5F9148}" sibTransId="{18F56075-AA62-4A39-9D89-5F048D2F6235}"/>
    <dgm:cxn modelId="{0514124D-2863-45BB-B27C-7A2E9154E167}" srcId="{822ABC38-25FF-4C2B-BDDD-3FF23265A8CA}" destId="{A07C67ED-005F-402E-B33B-B7FE1BC04DEE}" srcOrd="8" destOrd="0" parTransId="{947E29D4-0795-4C94-ACD8-637987F15A0D}" sibTransId="{A0DD7DBA-2276-45E7-9A6F-040602FAEBAA}"/>
    <dgm:cxn modelId="{DAB1CAF4-1614-49B0-A1D0-384695B67B91}" type="presOf" srcId="{654EB5EF-CD6E-4F8D-9011-4C85A951A944}" destId="{FAB16358-AAA6-400F-9AD3-9E4F88F140AE}" srcOrd="0" destOrd="0" presId="urn:microsoft.com/office/officeart/2005/8/layout/vList2"/>
    <dgm:cxn modelId="{72B36A7F-024A-4C3E-8271-D83B58DADBD4}" type="presOf" srcId="{F5BE092B-D250-46AF-8AF7-80D7772907E9}" destId="{89E95DE8-CE07-4487-A652-25681A06BC9F}" srcOrd="0" destOrd="0" presId="urn:microsoft.com/office/officeart/2005/8/layout/vList2"/>
    <dgm:cxn modelId="{E391120E-6683-43AF-B07C-E93481C198B4}" srcId="{822ABC38-25FF-4C2B-BDDD-3FF23265A8CA}" destId="{AF073EB2-F955-4079-9117-BCD4958F49AD}" srcOrd="13" destOrd="0" parTransId="{7E5DE8E4-A499-4418-8732-87BD2AABD45D}" sibTransId="{06EAAA76-61E2-4639-A891-6C8E390B18F2}"/>
    <dgm:cxn modelId="{B5C9FFAA-84E5-4B5B-94F5-8A311552383F}" type="presOf" srcId="{AF073EB2-F955-4079-9117-BCD4958F49AD}" destId="{7344ECA6-58B5-40E3-B678-8F62DCDEEC12}" srcOrd="0" destOrd="0" presId="urn:microsoft.com/office/officeart/2005/8/layout/vList2"/>
    <dgm:cxn modelId="{53FB7A3A-4C96-4BE9-BB8E-22B7F2BEA34D}" type="presParOf" srcId="{CCF17142-966D-4F92-82BA-5F0E577321B5}" destId="{35848419-5047-487E-9A4F-BB059AFB64C6}" srcOrd="0" destOrd="0" presId="urn:microsoft.com/office/officeart/2005/8/layout/vList2"/>
    <dgm:cxn modelId="{C6C7C67C-1C70-40C7-B934-D4773DDD663C}" type="presParOf" srcId="{CCF17142-966D-4F92-82BA-5F0E577321B5}" destId="{33866F46-24A9-446A-B875-CBE98DDEB989}" srcOrd="1" destOrd="0" presId="urn:microsoft.com/office/officeart/2005/8/layout/vList2"/>
    <dgm:cxn modelId="{BB1A1AC5-EFD8-480B-8E77-BE3EAF8F549B}" type="presParOf" srcId="{CCF17142-966D-4F92-82BA-5F0E577321B5}" destId="{89E95DE8-CE07-4487-A652-25681A06BC9F}" srcOrd="2" destOrd="0" presId="urn:microsoft.com/office/officeart/2005/8/layout/vList2"/>
    <dgm:cxn modelId="{91F003CF-3DB1-44A2-82BF-D6811264744B}" type="presParOf" srcId="{CCF17142-966D-4F92-82BA-5F0E577321B5}" destId="{A10571B5-5A28-44DE-BDC0-5468F95B8C53}" srcOrd="3" destOrd="0" presId="urn:microsoft.com/office/officeart/2005/8/layout/vList2"/>
    <dgm:cxn modelId="{9A3401EE-63BF-43EB-AD63-86C91F85260D}" type="presParOf" srcId="{CCF17142-966D-4F92-82BA-5F0E577321B5}" destId="{1C0FE1E9-E28C-4BFD-B605-EAEFA6505DE8}" srcOrd="4" destOrd="0" presId="urn:microsoft.com/office/officeart/2005/8/layout/vList2"/>
    <dgm:cxn modelId="{BCEB0F98-9682-4DFD-94FF-64BC6F0FFEA5}" type="presParOf" srcId="{CCF17142-966D-4F92-82BA-5F0E577321B5}" destId="{7D9CB990-2434-41CE-8101-BC92B115BC88}" srcOrd="5" destOrd="0" presId="urn:microsoft.com/office/officeart/2005/8/layout/vList2"/>
    <dgm:cxn modelId="{5D051863-30CC-43C3-A5CE-890D0A9142DD}" type="presParOf" srcId="{CCF17142-966D-4F92-82BA-5F0E577321B5}" destId="{B5BDB5BD-C6DE-4905-8976-059D7B228C22}" srcOrd="6" destOrd="0" presId="urn:microsoft.com/office/officeart/2005/8/layout/vList2"/>
    <dgm:cxn modelId="{D79FF7BC-FD8A-4186-BC51-05E9ECEC84AD}" type="presParOf" srcId="{CCF17142-966D-4F92-82BA-5F0E577321B5}" destId="{BE052419-1FD5-4ACC-88E0-BA6223852B70}" srcOrd="7" destOrd="0" presId="urn:microsoft.com/office/officeart/2005/8/layout/vList2"/>
    <dgm:cxn modelId="{DFC2E4A8-15E1-473D-9DC2-6FB31595BF4B}" type="presParOf" srcId="{CCF17142-966D-4F92-82BA-5F0E577321B5}" destId="{82788172-4FBD-4C73-8AEB-FDDE37C6DA85}" srcOrd="8" destOrd="0" presId="urn:microsoft.com/office/officeart/2005/8/layout/vList2"/>
    <dgm:cxn modelId="{D056EE97-76ED-43DA-AB8D-3CF415F8172B}" type="presParOf" srcId="{CCF17142-966D-4F92-82BA-5F0E577321B5}" destId="{1BCD31F2-1525-4EDE-B0CE-A79F96F8E959}" srcOrd="9" destOrd="0" presId="urn:microsoft.com/office/officeart/2005/8/layout/vList2"/>
    <dgm:cxn modelId="{478977DB-9C3C-4BDD-BE49-19CB0F814654}" type="presParOf" srcId="{CCF17142-966D-4F92-82BA-5F0E577321B5}" destId="{BD3497C1-E3AA-41A7-9524-D648565756FD}" srcOrd="10" destOrd="0" presId="urn:microsoft.com/office/officeart/2005/8/layout/vList2"/>
    <dgm:cxn modelId="{0F16DFF8-41CA-4EE3-8C47-268B2530E1B1}" type="presParOf" srcId="{CCF17142-966D-4F92-82BA-5F0E577321B5}" destId="{26B817B0-05F2-475D-AA0A-DEA43435242F}" srcOrd="11" destOrd="0" presId="urn:microsoft.com/office/officeart/2005/8/layout/vList2"/>
    <dgm:cxn modelId="{1B29F7D1-2A3F-4D26-B687-70921FBA2D7A}" type="presParOf" srcId="{CCF17142-966D-4F92-82BA-5F0E577321B5}" destId="{A3FD783F-280E-4776-96D4-41963E46C5CE}" srcOrd="12" destOrd="0" presId="urn:microsoft.com/office/officeart/2005/8/layout/vList2"/>
    <dgm:cxn modelId="{50E29310-A233-42CB-B853-2978EE15DBF9}" type="presParOf" srcId="{CCF17142-966D-4F92-82BA-5F0E577321B5}" destId="{AA11266F-82E8-43F0-A271-03400EB70A53}" srcOrd="13" destOrd="0" presId="urn:microsoft.com/office/officeart/2005/8/layout/vList2"/>
    <dgm:cxn modelId="{3F04219E-16CA-4CE1-959E-53E037FB6B85}" type="presParOf" srcId="{CCF17142-966D-4F92-82BA-5F0E577321B5}" destId="{B4D07779-6126-45BE-BB50-3C054C315A40}" srcOrd="14" destOrd="0" presId="urn:microsoft.com/office/officeart/2005/8/layout/vList2"/>
    <dgm:cxn modelId="{DBA0A750-EE5E-4923-8A1F-15DF1AF8034A}" type="presParOf" srcId="{CCF17142-966D-4F92-82BA-5F0E577321B5}" destId="{FAB16358-AAA6-400F-9AD3-9E4F88F140AE}" srcOrd="15" destOrd="0" presId="urn:microsoft.com/office/officeart/2005/8/layout/vList2"/>
    <dgm:cxn modelId="{902C5D30-1957-4EA9-BC97-7445E1DAF799}" type="presParOf" srcId="{CCF17142-966D-4F92-82BA-5F0E577321B5}" destId="{E0DC375F-1550-48EE-AF89-CD82B24203CE}" srcOrd="16" destOrd="0" presId="urn:microsoft.com/office/officeart/2005/8/layout/vList2"/>
    <dgm:cxn modelId="{9FFF8485-6A41-4648-92DC-F44D63F094EA}" type="presParOf" srcId="{CCF17142-966D-4F92-82BA-5F0E577321B5}" destId="{7E9FE96D-D568-4151-A203-7BC82A60AB44}" srcOrd="17" destOrd="0" presId="urn:microsoft.com/office/officeart/2005/8/layout/vList2"/>
    <dgm:cxn modelId="{30EB8D42-E4EE-4E44-A20D-4D7DD5DC4FBB}" type="presParOf" srcId="{CCF17142-966D-4F92-82BA-5F0E577321B5}" destId="{E6133874-5A0B-4DCF-A215-526A4336ED4C}" srcOrd="18" destOrd="0" presId="urn:microsoft.com/office/officeart/2005/8/layout/vList2"/>
    <dgm:cxn modelId="{287121E4-273C-4FF2-B837-7D8C3571125E}" type="presParOf" srcId="{CCF17142-966D-4F92-82BA-5F0E577321B5}" destId="{827879F3-48FE-4539-93F0-F370BB04BB50}" srcOrd="19" destOrd="0" presId="urn:microsoft.com/office/officeart/2005/8/layout/vList2"/>
    <dgm:cxn modelId="{016D2F2F-140D-4E01-8D56-F7F71A299FF3}" type="presParOf" srcId="{CCF17142-966D-4F92-82BA-5F0E577321B5}" destId="{000D7B92-DF86-46C7-AB32-976021A76184}" srcOrd="20" destOrd="0" presId="urn:microsoft.com/office/officeart/2005/8/layout/vList2"/>
    <dgm:cxn modelId="{7B4134D1-6707-458C-AFD3-CCAB963065BF}" type="presParOf" srcId="{CCF17142-966D-4F92-82BA-5F0E577321B5}" destId="{579E08E0-0B9F-4D5B-8819-7B31D57C1AA4}" srcOrd="21" destOrd="0" presId="urn:microsoft.com/office/officeart/2005/8/layout/vList2"/>
    <dgm:cxn modelId="{E621884C-4954-4D04-B9B7-19C674CB5159}" type="presParOf" srcId="{CCF17142-966D-4F92-82BA-5F0E577321B5}" destId="{B9620061-0058-473F-8931-DDBCF8283F23}" srcOrd="22" destOrd="0" presId="urn:microsoft.com/office/officeart/2005/8/layout/vList2"/>
    <dgm:cxn modelId="{36F12DAB-8468-4799-B7E2-4201CDF83CC3}" type="presParOf" srcId="{CCF17142-966D-4F92-82BA-5F0E577321B5}" destId="{70896196-E544-49D8-BBEE-4BCED0CC3F6B}" srcOrd="23" destOrd="0" presId="urn:microsoft.com/office/officeart/2005/8/layout/vList2"/>
    <dgm:cxn modelId="{D989D8F0-D2A6-463E-B633-861A1EBCC8BE}" type="presParOf" srcId="{CCF17142-966D-4F92-82BA-5F0E577321B5}" destId="{DCD5722C-2EB1-49EE-AF5D-B0BF2D8FFE90}" srcOrd="24" destOrd="0" presId="urn:microsoft.com/office/officeart/2005/8/layout/vList2"/>
    <dgm:cxn modelId="{A17B43FC-47A5-4AB0-8CD0-53AFB70CFB80}" type="presParOf" srcId="{CCF17142-966D-4F92-82BA-5F0E577321B5}" destId="{8CCF1B78-599E-4BE1-80A0-3CD7DC93A3A8}" srcOrd="25" destOrd="0" presId="urn:microsoft.com/office/officeart/2005/8/layout/vList2"/>
    <dgm:cxn modelId="{62547C52-5C70-45BC-A626-440E63EC6FB7}" type="presParOf" srcId="{CCF17142-966D-4F92-82BA-5F0E577321B5}" destId="{7344ECA6-58B5-40E3-B678-8F62DCDEEC12}" srcOrd="26" destOrd="0" presId="urn:microsoft.com/office/officeart/2005/8/layout/vList2"/>
    <dgm:cxn modelId="{966EEAA5-F0B4-4C59-9D4D-CE0FED4CC417}" type="presParOf" srcId="{CCF17142-966D-4F92-82BA-5F0E577321B5}" destId="{0E5471B3-200C-4595-A657-BD7823C8C8DD}" srcOrd="27" destOrd="0" presId="urn:microsoft.com/office/officeart/2005/8/layout/vList2"/>
    <dgm:cxn modelId="{89265633-9743-4293-9B6C-FFABC31AB0F7}" type="presParOf" srcId="{CCF17142-966D-4F92-82BA-5F0E577321B5}" destId="{E5D02063-A19E-4542-A9E0-6D1563DA50AF}" srcOrd="28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848419-5047-487E-9A4F-BB059AFB64C6}">
      <dsp:nvSpPr>
        <dsp:cNvPr id="0" name=""/>
        <dsp:cNvSpPr/>
      </dsp:nvSpPr>
      <dsp:spPr>
        <a:xfrm>
          <a:off x="0" y="296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Basics</a:t>
          </a:r>
          <a:endParaRPr lang="en-US" sz="1500" kern="1200" dirty="0"/>
        </a:p>
      </dsp:txBody>
      <dsp:txXfrm>
        <a:off x="17134" y="46763"/>
        <a:ext cx="6214132" cy="316732"/>
      </dsp:txXfrm>
    </dsp:sp>
    <dsp:sp modelId="{89E95DE8-CE07-4487-A652-25681A06BC9F}">
      <dsp:nvSpPr>
        <dsp:cNvPr id="0" name=""/>
        <dsp:cNvSpPr/>
      </dsp:nvSpPr>
      <dsp:spPr>
        <a:xfrm>
          <a:off x="0" y="4238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795927"/>
                <a:satOff val="2830"/>
                <a:lumOff val="6401"/>
                <a:alphaOff val="0"/>
                <a:shade val="51000"/>
                <a:satMod val="130000"/>
              </a:schemeClr>
            </a:gs>
            <a:gs pos="80000">
              <a:schemeClr val="accent4">
                <a:hueOff val="795927"/>
                <a:satOff val="2830"/>
                <a:lumOff val="6401"/>
                <a:alphaOff val="0"/>
                <a:shade val="93000"/>
                <a:satMod val="130000"/>
              </a:schemeClr>
            </a:gs>
            <a:gs pos="100000">
              <a:schemeClr val="accent4">
                <a:hueOff val="795927"/>
                <a:satOff val="2830"/>
                <a:lumOff val="64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Angle Sum Activity</a:t>
          </a:r>
          <a:endParaRPr lang="en-US" sz="1500" kern="1200" dirty="0"/>
        </a:p>
      </dsp:txBody>
      <dsp:txXfrm>
        <a:off x="17134" y="440963"/>
        <a:ext cx="6214132" cy="316732"/>
      </dsp:txXfrm>
    </dsp:sp>
    <dsp:sp modelId="{1C0FE1E9-E28C-4BFD-B605-EAEFA6505DE8}">
      <dsp:nvSpPr>
        <dsp:cNvPr id="0" name=""/>
        <dsp:cNvSpPr/>
      </dsp:nvSpPr>
      <dsp:spPr>
        <a:xfrm>
          <a:off x="0" y="8180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1591854"/>
                <a:satOff val="5661"/>
                <a:lumOff val="12801"/>
                <a:alphaOff val="0"/>
                <a:shade val="51000"/>
                <a:satMod val="130000"/>
              </a:schemeClr>
            </a:gs>
            <a:gs pos="80000">
              <a:schemeClr val="accent4">
                <a:hueOff val="1591854"/>
                <a:satOff val="5661"/>
                <a:lumOff val="12801"/>
                <a:alphaOff val="0"/>
                <a:shade val="93000"/>
                <a:satMod val="130000"/>
              </a:schemeClr>
            </a:gs>
            <a:gs pos="100000">
              <a:schemeClr val="accent4">
                <a:hueOff val="1591854"/>
                <a:satOff val="5661"/>
                <a:lumOff val="1280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Classification</a:t>
          </a:r>
          <a:endParaRPr lang="en-US" sz="1500" kern="1200" dirty="0"/>
        </a:p>
      </dsp:txBody>
      <dsp:txXfrm>
        <a:off x="17134" y="835163"/>
        <a:ext cx="6214132" cy="316732"/>
      </dsp:txXfrm>
    </dsp:sp>
    <dsp:sp modelId="{B5BDB5BD-C6DE-4905-8976-059D7B228C22}">
      <dsp:nvSpPr>
        <dsp:cNvPr id="0" name=""/>
        <dsp:cNvSpPr/>
      </dsp:nvSpPr>
      <dsp:spPr>
        <a:xfrm>
          <a:off x="0" y="12073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2387780"/>
                <a:satOff val="8491"/>
                <a:lumOff val="19202"/>
                <a:alphaOff val="0"/>
                <a:shade val="51000"/>
                <a:satMod val="130000"/>
              </a:schemeClr>
            </a:gs>
            <a:gs pos="80000">
              <a:schemeClr val="accent4">
                <a:hueOff val="2387780"/>
                <a:satOff val="8491"/>
                <a:lumOff val="19202"/>
                <a:alphaOff val="0"/>
                <a:shade val="93000"/>
                <a:satMod val="130000"/>
              </a:schemeClr>
            </a:gs>
            <a:gs pos="100000">
              <a:schemeClr val="accent4">
                <a:hueOff val="2387780"/>
                <a:satOff val="8491"/>
                <a:lumOff val="192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	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by angles</a:t>
          </a:r>
          <a:r>
            <a:rPr lang="en-US" sz="1500" kern="1200" dirty="0" smtClean="0"/>
            <a:t>	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by sides</a:t>
          </a:r>
          <a:endParaRPr lang="en-US" sz="1500" kern="1200" dirty="0"/>
        </a:p>
      </dsp:txBody>
      <dsp:txXfrm>
        <a:off x="17134" y="1224463"/>
        <a:ext cx="6214132" cy="316732"/>
      </dsp:txXfrm>
    </dsp:sp>
    <dsp:sp modelId="{82788172-4FBD-4C73-8AEB-FDDE37C6DA85}">
      <dsp:nvSpPr>
        <dsp:cNvPr id="0" name=""/>
        <dsp:cNvSpPr/>
      </dsp:nvSpPr>
      <dsp:spPr>
        <a:xfrm>
          <a:off x="0" y="16064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3183707"/>
                <a:satOff val="11321"/>
                <a:lumOff val="25602"/>
                <a:alphaOff val="0"/>
                <a:shade val="51000"/>
                <a:satMod val="130000"/>
              </a:schemeClr>
            </a:gs>
            <a:gs pos="80000">
              <a:schemeClr val="accent4">
                <a:hueOff val="3183707"/>
                <a:satOff val="11321"/>
                <a:lumOff val="25602"/>
                <a:alphaOff val="0"/>
                <a:shade val="93000"/>
                <a:satMod val="130000"/>
              </a:schemeClr>
            </a:gs>
            <a:gs pos="100000">
              <a:schemeClr val="accent4">
                <a:hueOff val="3183707"/>
                <a:satOff val="11321"/>
                <a:lumOff val="256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Relationships between Angles and Sides</a:t>
          </a:r>
          <a:endParaRPr lang="en-US" sz="1500" kern="1200" dirty="0">
            <a:hlinkClick xmlns:r="http://schemas.openxmlformats.org/officeDocument/2006/relationships" r:id="" action="ppaction://hlinksldjump"/>
          </a:endParaRPr>
        </a:p>
      </dsp:txBody>
      <dsp:txXfrm>
        <a:off x="17134" y="1623563"/>
        <a:ext cx="6214132" cy="316732"/>
      </dsp:txXfrm>
    </dsp:sp>
    <dsp:sp modelId="{BD3497C1-E3AA-41A7-9524-D648565756FD}">
      <dsp:nvSpPr>
        <dsp:cNvPr id="0" name=""/>
        <dsp:cNvSpPr/>
      </dsp:nvSpPr>
      <dsp:spPr>
        <a:xfrm>
          <a:off x="0" y="20006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3979634"/>
                <a:satOff val="14151"/>
                <a:lumOff val="32003"/>
                <a:alphaOff val="0"/>
                <a:shade val="51000"/>
                <a:satMod val="130000"/>
              </a:schemeClr>
            </a:gs>
            <a:gs pos="80000">
              <a:schemeClr val="accent4">
                <a:hueOff val="3979634"/>
                <a:satOff val="14151"/>
                <a:lumOff val="32003"/>
                <a:alphaOff val="0"/>
                <a:shade val="93000"/>
                <a:satMod val="130000"/>
              </a:schemeClr>
            </a:gs>
            <a:gs pos="100000">
              <a:schemeClr val="accent4">
                <a:hueOff val="3979634"/>
                <a:satOff val="14151"/>
                <a:lumOff val="3200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	</a:t>
          </a: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(equilateral &amp; isosceles theorems)</a:t>
          </a:r>
          <a:endParaRPr lang="en-US" sz="1500" kern="1200" dirty="0"/>
        </a:p>
      </dsp:txBody>
      <dsp:txXfrm>
        <a:off x="17134" y="2017763"/>
        <a:ext cx="6214132" cy="316732"/>
      </dsp:txXfrm>
    </dsp:sp>
    <dsp:sp modelId="{A3FD783F-280E-4776-96D4-41963E46C5CE}">
      <dsp:nvSpPr>
        <dsp:cNvPr id="0" name=""/>
        <dsp:cNvSpPr/>
      </dsp:nvSpPr>
      <dsp:spPr>
        <a:xfrm>
          <a:off x="0" y="23948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4775561"/>
                <a:satOff val="16982"/>
                <a:lumOff val="38403"/>
                <a:alphaOff val="0"/>
                <a:shade val="51000"/>
                <a:satMod val="130000"/>
              </a:schemeClr>
            </a:gs>
            <a:gs pos="80000">
              <a:schemeClr val="accent4">
                <a:hueOff val="4775561"/>
                <a:satOff val="16982"/>
                <a:lumOff val="38403"/>
                <a:alphaOff val="0"/>
                <a:shade val="93000"/>
                <a:satMod val="130000"/>
              </a:schemeClr>
            </a:gs>
            <a:gs pos="100000">
              <a:schemeClr val="accent4">
                <a:hueOff val="4775561"/>
                <a:satOff val="16982"/>
                <a:lumOff val="3840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Triangle Inequalities</a:t>
          </a:r>
          <a:endParaRPr lang="en-US" sz="1500" kern="1200" dirty="0"/>
        </a:p>
      </dsp:txBody>
      <dsp:txXfrm>
        <a:off x="17134" y="2411963"/>
        <a:ext cx="6214132" cy="316732"/>
      </dsp:txXfrm>
    </dsp:sp>
    <dsp:sp modelId="{B4D07779-6126-45BE-BB50-3C054C315A40}">
      <dsp:nvSpPr>
        <dsp:cNvPr id="0" name=""/>
        <dsp:cNvSpPr/>
      </dsp:nvSpPr>
      <dsp:spPr>
        <a:xfrm>
          <a:off x="0" y="278903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5571488"/>
                <a:satOff val="19812"/>
                <a:lumOff val="44804"/>
                <a:alphaOff val="0"/>
                <a:shade val="51000"/>
                <a:satMod val="130000"/>
              </a:schemeClr>
            </a:gs>
            <a:gs pos="80000">
              <a:schemeClr val="accent4">
                <a:hueOff val="5571488"/>
                <a:satOff val="19812"/>
                <a:lumOff val="44804"/>
                <a:alphaOff val="0"/>
                <a:shade val="93000"/>
                <a:satMod val="130000"/>
              </a:schemeClr>
            </a:gs>
            <a:gs pos="100000">
              <a:schemeClr val="accent4">
                <a:hueOff val="5571488"/>
                <a:satOff val="19812"/>
                <a:lumOff val="44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Pythagorean . . . </a:t>
          </a:r>
          <a:endParaRPr lang="en-US" sz="1500" kern="1200" dirty="0">
            <a:hlinkClick xmlns:r="http://schemas.openxmlformats.org/officeDocument/2006/relationships" r:id="" action="ppaction://hlinksldjump"/>
          </a:endParaRPr>
        </a:p>
      </dsp:txBody>
      <dsp:txXfrm>
        <a:off x="17134" y="2806164"/>
        <a:ext cx="6214132" cy="316732"/>
      </dsp:txXfrm>
    </dsp:sp>
    <dsp:sp modelId="{FAB16358-AAA6-400F-9AD3-9E4F88F140AE}">
      <dsp:nvSpPr>
        <dsp:cNvPr id="0" name=""/>
        <dsp:cNvSpPr/>
      </dsp:nvSpPr>
      <dsp:spPr>
        <a:xfrm>
          <a:off x="0" y="3140028"/>
          <a:ext cx="6248400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387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Theorem</a:t>
          </a:r>
          <a:r>
            <a:rPr lang="en-US" sz="1200" kern="1200" dirty="0" smtClean="0"/>
            <a:t>	 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Triples</a:t>
          </a:r>
          <a:r>
            <a:rPr lang="en-US" sz="1200" kern="1200" dirty="0" smtClean="0"/>
            <a:t> 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Converse</a:t>
          </a: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Distance formula</a:t>
          </a:r>
          <a:endParaRPr lang="en-US" sz="1200" kern="1200" dirty="0"/>
        </a:p>
      </dsp:txBody>
      <dsp:txXfrm>
        <a:off x="0" y="3140028"/>
        <a:ext cx="6248400" cy="248400"/>
      </dsp:txXfrm>
    </dsp:sp>
    <dsp:sp modelId="{E0DC375F-1550-48EE-AF89-CD82B24203CE}">
      <dsp:nvSpPr>
        <dsp:cNvPr id="0" name=""/>
        <dsp:cNvSpPr/>
      </dsp:nvSpPr>
      <dsp:spPr>
        <a:xfrm>
          <a:off x="0" y="3388429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6367415"/>
                <a:satOff val="22642"/>
                <a:lumOff val="51205"/>
                <a:alphaOff val="0"/>
                <a:shade val="51000"/>
                <a:satMod val="130000"/>
              </a:schemeClr>
            </a:gs>
            <a:gs pos="80000">
              <a:schemeClr val="accent4">
                <a:hueOff val="6367415"/>
                <a:satOff val="22642"/>
                <a:lumOff val="51205"/>
                <a:alphaOff val="0"/>
                <a:shade val="93000"/>
                <a:satMod val="130000"/>
              </a:schemeClr>
            </a:gs>
            <a:gs pos="100000">
              <a:schemeClr val="accent4">
                <a:hueOff val="6367415"/>
                <a:satOff val="22642"/>
                <a:lumOff val="512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Medians &amp; Altitudes</a:t>
          </a:r>
          <a:endParaRPr lang="en-US" sz="1500" kern="1200" dirty="0"/>
        </a:p>
      </dsp:txBody>
      <dsp:txXfrm>
        <a:off x="17134" y="3405563"/>
        <a:ext cx="6214132" cy="316732"/>
      </dsp:txXfrm>
    </dsp:sp>
    <dsp:sp modelId="{E6133874-5A0B-4DCF-A215-526A4336ED4C}">
      <dsp:nvSpPr>
        <dsp:cNvPr id="0" name=""/>
        <dsp:cNvSpPr/>
      </dsp:nvSpPr>
      <dsp:spPr>
        <a:xfrm>
          <a:off x="0" y="378263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7163341"/>
                <a:satOff val="25473"/>
                <a:lumOff val="57605"/>
                <a:alphaOff val="0"/>
                <a:shade val="51000"/>
                <a:satMod val="130000"/>
              </a:schemeClr>
            </a:gs>
            <a:gs pos="80000">
              <a:schemeClr val="accent4">
                <a:hueOff val="7163341"/>
                <a:satOff val="25473"/>
                <a:lumOff val="57605"/>
                <a:alphaOff val="0"/>
                <a:shade val="93000"/>
                <a:satMod val="130000"/>
              </a:schemeClr>
            </a:gs>
            <a:gs pos="100000">
              <a:schemeClr val="accent4">
                <a:hueOff val="7163341"/>
                <a:satOff val="25473"/>
                <a:lumOff val="576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Triangle Congruence</a:t>
          </a:r>
          <a:endParaRPr lang="en-US" sz="1500" kern="1200" dirty="0"/>
        </a:p>
      </dsp:txBody>
      <dsp:txXfrm>
        <a:off x="17134" y="3799764"/>
        <a:ext cx="6214132" cy="316732"/>
      </dsp:txXfrm>
    </dsp:sp>
    <dsp:sp modelId="{827879F3-48FE-4539-93F0-F370BB04BB50}">
      <dsp:nvSpPr>
        <dsp:cNvPr id="0" name=""/>
        <dsp:cNvSpPr/>
      </dsp:nvSpPr>
      <dsp:spPr>
        <a:xfrm>
          <a:off x="0" y="4202400"/>
          <a:ext cx="6248400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8387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SSS</a:t>
          </a: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SAS</a:t>
          </a: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ASA</a:t>
          </a: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AAS</a:t>
          </a:r>
          <a:r>
            <a:rPr lang="en-US" sz="1200" kern="1200" dirty="0" smtClean="0"/>
            <a:t>	</a:t>
          </a:r>
          <a:r>
            <a:rPr lang="en-US" sz="1200" kern="1200" dirty="0" smtClean="0">
              <a:hlinkClick xmlns:r="http://schemas.openxmlformats.org/officeDocument/2006/relationships" r:id="" action="ppaction://hlinksldjump"/>
            </a:rPr>
            <a:t>more</a:t>
          </a:r>
          <a:endParaRPr lang="en-US" sz="1200" kern="1200" dirty="0"/>
        </a:p>
      </dsp:txBody>
      <dsp:txXfrm>
        <a:off x="0" y="4202400"/>
        <a:ext cx="6248400" cy="248400"/>
      </dsp:txXfrm>
    </dsp:sp>
    <dsp:sp modelId="{000D7B92-DF86-46C7-AB32-976021A76184}">
      <dsp:nvSpPr>
        <dsp:cNvPr id="0" name=""/>
        <dsp:cNvSpPr/>
      </dsp:nvSpPr>
      <dsp:spPr>
        <a:xfrm>
          <a:off x="0" y="443884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7959269"/>
                <a:satOff val="28303"/>
                <a:lumOff val="64006"/>
                <a:alphaOff val="0"/>
                <a:shade val="51000"/>
                <a:satMod val="130000"/>
              </a:schemeClr>
            </a:gs>
            <a:gs pos="80000">
              <a:schemeClr val="accent4">
                <a:hueOff val="7959269"/>
                <a:satOff val="28303"/>
                <a:lumOff val="64006"/>
                <a:alphaOff val="0"/>
                <a:shade val="93000"/>
                <a:satMod val="130000"/>
              </a:schemeClr>
            </a:gs>
            <a:gs pos="100000">
              <a:schemeClr val="accent4">
                <a:hueOff val="7959269"/>
                <a:satOff val="28303"/>
                <a:lumOff val="6400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CPCTC</a:t>
          </a:r>
          <a:endParaRPr lang="en-US" sz="1500" kern="1200" dirty="0"/>
        </a:p>
      </dsp:txBody>
      <dsp:txXfrm>
        <a:off x="17134" y="4455974"/>
        <a:ext cx="6214132" cy="316732"/>
      </dsp:txXfrm>
    </dsp:sp>
    <dsp:sp modelId="{B9620061-0058-473F-8931-DDBCF8283F23}">
      <dsp:nvSpPr>
        <dsp:cNvPr id="0" name=""/>
        <dsp:cNvSpPr/>
      </dsp:nvSpPr>
      <dsp:spPr>
        <a:xfrm>
          <a:off x="0" y="484500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8755195"/>
                <a:satOff val="31133"/>
                <a:lumOff val="70406"/>
                <a:alphaOff val="0"/>
                <a:shade val="51000"/>
                <a:satMod val="130000"/>
              </a:schemeClr>
            </a:gs>
            <a:gs pos="80000">
              <a:schemeClr val="accent4">
                <a:hueOff val="8755195"/>
                <a:satOff val="31133"/>
                <a:lumOff val="70406"/>
                <a:alphaOff val="0"/>
                <a:shade val="93000"/>
                <a:satMod val="130000"/>
              </a:schemeClr>
            </a:gs>
            <a:gs pos="100000">
              <a:schemeClr val="accent4">
                <a:hueOff val="8755195"/>
                <a:satOff val="31133"/>
                <a:lumOff val="7040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Proofs</a:t>
          </a:r>
          <a:endParaRPr lang="en-US" sz="1500" kern="1200" dirty="0"/>
        </a:p>
      </dsp:txBody>
      <dsp:txXfrm>
        <a:off x="17134" y="4862134"/>
        <a:ext cx="6214132" cy="316732"/>
      </dsp:txXfrm>
    </dsp:sp>
    <dsp:sp modelId="{DCD5722C-2EB1-49EE-AF5D-B0BF2D8FFE90}">
      <dsp:nvSpPr>
        <dsp:cNvPr id="0" name=""/>
        <dsp:cNvSpPr/>
      </dsp:nvSpPr>
      <dsp:spPr>
        <a:xfrm>
          <a:off x="0" y="523920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9551122"/>
                <a:satOff val="33963"/>
                <a:lumOff val="76807"/>
                <a:alphaOff val="0"/>
                <a:shade val="51000"/>
                <a:satMod val="130000"/>
              </a:schemeClr>
            </a:gs>
            <a:gs pos="80000">
              <a:schemeClr val="accent4">
                <a:hueOff val="9551122"/>
                <a:satOff val="33963"/>
                <a:lumOff val="76807"/>
                <a:alphaOff val="0"/>
                <a:shade val="93000"/>
                <a:satMod val="130000"/>
              </a:schemeClr>
            </a:gs>
            <a:gs pos="100000">
              <a:schemeClr val="accent4">
                <a:hueOff val="9551122"/>
                <a:satOff val="33963"/>
                <a:lumOff val="768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Bisectors</a:t>
          </a:r>
          <a:endParaRPr lang="en-US" sz="1500" kern="1200" dirty="0"/>
        </a:p>
      </dsp:txBody>
      <dsp:txXfrm>
        <a:off x="17134" y="5256334"/>
        <a:ext cx="6214132" cy="316732"/>
      </dsp:txXfrm>
    </dsp:sp>
    <dsp:sp modelId="{7344ECA6-58B5-40E3-B678-8F62DCDEEC12}">
      <dsp:nvSpPr>
        <dsp:cNvPr id="0" name=""/>
        <dsp:cNvSpPr/>
      </dsp:nvSpPr>
      <dsp:spPr>
        <a:xfrm>
          <a:off x="0" y="563340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10347048"/>
                <a:satOff val="36794"/>
                <a:lumOff val="83207"/>
                <a:alphaOff val="0"/>
                <a:shade val="51000"/>
                <a:satMod val="130000"/>
              </a:schemeClr>
            </a:gs>
            <a:gs pos="80000">
              <a:schemeClr val="accent4">
                <a:hueOff val="10347048"/>
                <a:satOff val="36794"/>
                <a:lumOff val="83207"/>
                <a:alphaOff val="0"/>
                <a:shade val="93000"/>
                <a:satMod val="130000"/>
              </a:schemeClr>
            </a:gs>
            <a:gs pos="100000">
              <a:schemeClr val="accent4">
                <a:hueOff val="10347048"/>
                <a:satOff val="36794"/>
                <a:lumOff val="832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Symmetry</a:t>
          </a:r>
          <a:endParaRPr lang="en-US" sz="1500" kern="1200" dirty="0"/>
        </a:p>
      </dsp:txBody>
      <dsp:txXfrm>
        <a:off x="17134" y="5650534"/>
        <a:ext cx="6214132" cy="316732"/>
      </dsp:txXfrm>
    </dsp:sp>
    <dsp:sp modelId="{E5D02063-A19E-4542-A9E0-6D1563DA50AF}">
      <dsp:nvSpPr>
        <dsp:cNvPr id="0" name=""/>
        <dsp:cNvSpPr/>
      </dsp:nvSpPr>
      <dsp:spPr>
        <a:xfrm>
          <a:off x="0" y="6027600"/>
          <a:ext cx="6248400" cy="351000"/>
        </a:xfrm>
        <a:prstGeom prst="roundRect">
          <a:avLst/>
        </a:prstGeom>
        <a:gradFill rotWithShape="0">
          <a:gsLst>
            <a:gs pos="0">
              <a:schemeClr val="accent4">
                <a:hueOff val="11142976"/>
                <a:satOff val="39624"/>
                <a:lumOff val="89608"/>
                <a:alphaOff val="0"/>
                <a:shade val="51000"/>
                <a:satMod val="130000"/>
              </a:schemeClr>
            </a:gs>
            <a:gs pos="80000">
              <a:schemeClr val="accent4">
                <a:hueOff val="11142976"/>
                <a:satOff val="39624"/>
                <a:lumOff val="89608"/>
                <a:alphaOff val="0"/>
                <a:shade val="93000"/>
                <a:satMod val="130000"/>
              </a:schemeClr>
            </a:gs>
            <a:gs pos="100000">
              <a:schemeClr val="accent4">
                <a:hueOff val="11142976"/>
                <a:satOff val="39624"/>
                <a:lumOff val="896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hlinkClick xmlns:r="http://schemas.openxmlformats.org/officeDocument/2006/relationships" r:id="" action="ppaction://hlinksldjump"/>
            </a:rPr>
            <a:t>APPENDIX</a:t>
          </a:r>
          <a:endParaRPr lang="en-US" sz="1500" kern="1200" dirty="0"/>
        </a:p>
      </dsp:txBody>
      <dsp:txXfrm>
        <a:off x="17134" y="6044734"/>
        <a:ext cx="6214132" cy="316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1.emf"/><Relationship Id="rId7" Type="http://schemas.openxmlformats.org/officeDocument/2006/relationships/image" Target="../media/image55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image" Target="../media/image58.emf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image" Target="../media/image64.emf"/><Relationship Id="rId4" Type="http://schemas.openxmlformats.org/officeDocument/2006/relationships/image" Target="../media/image67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image" Target="../media/image69.emf"/><Relationship Id="rId6" Type="http://schemas.openxmlformats.org/officeDocument/2006/relationships/image" Target="../media/image74.emf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emf"/><Relationship Id="rId1" Type="http://schemas.openxmlformats.org/officeDocument/2006/relationships/image" Target="../media/image77.emf"/><Relationship Id="rId4" Type="http://schemas.openxmlformats.org/officeDocument/2006/relationships/image" Target="../media/image80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image" Target="../media/image81.emf"/><Relationship Id="rId5" Type="http://schemas.openxmlformats.org/officeDocument/2006/relationships/image" Target="../media/image85.emf"/><Relationship Id="rId4" Type="http://schemas.openxmlformats.org/officeDocument/2006/relationships/image" Target="../media/image84.e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emf"/><Relationship Id="rId3" Type="http://schemas.openxmlformats.org/officeDocument/2006/relationships/image" Target="../media/image88.emf"/><Relationship Id="rId7" Type="http://schemas.openxmlformats.org/officeDocument/2006/relationships/image" Target="../media/image92.emf"/><Relationship Id="rId2" Type="http://schemas.openxmlformats.org/officeDocument/2006/relationships/image" Target="../media/image87.emf"/><Relationship Id="rId1" Type="http://schemas.openxmlformats.org/officeDocument/2006/relationships/image" Target="../media/image86.emf"/><Relationship Id="rId6" Type="http://schemas.openxmlformats.org/officeDocument/2006/relationships/image" Target="../media/image91.emf"/><Relationship Id="rId5" Type="http://schemas.openxmlformats.org/officeDocument/2006/relationships/image" Target="../media/image90.emf"/><Relationship Id="rId4" Type="http://schemas.openxmlformats.org/officeDocument/2006/relationships/image" Target="../media/image89.emf"/><Relationship Id="rId9" Type="http://schemas.openxmlformats.org/officeDocument/2006/relationships/image" Target="../media/image9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emf"/><Relationship Id="rId1" Type="http://schemas.openxmlformats.org/officeDocument/2006/relationships/image" Target="../media/image95.emf"/><Relationship Id="rId4" Type="http://schemas.openxmlformats.org/officeDocument/2006/relationships/image" Target="../media/image9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image" Target="../media/image99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image" Target="../media/image103.emf"/><Relationship Id="rId1" Type="http://schemas.openxmlformats.org/officeDocument/2006/relationships/image" Target="../media/image102.e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emf"/><Relationship Id="rId3" Type="http://schemas.openxmlformats.org/officeDocument/2006/relationships/image" Target="../media/image107.emf"/><Relationship Id="rId7" Type="http://schemas.openxmlformats.org/officeDocument/2006/relationships/image" Target="../media/image111.emf"/><Relationship Id="rId12" Type="http://schemas.openxmlformats.org/officeDocument/2006/relationships/image" Target="../media/image116.emf"/><Relationship Id="rId2" Type="http://schemas.openxmlformats.org/officeDocument/2006/relationships/image" Target="../media/image106.emf"/><Relationship Id="rId1" Type="http://schemas.openxmlformats.org/officeDocument/2006/relationships/image" Target="../media/image105.emf"/><Relationship Id="rId6" Type="http://schemas.openxmlformats.org/officeDocument/2006/relationships/image" Target="../media/image110.emf"/><Relationship Id="rId11" Type="http://schemas.openxmlformats.org/officeDocument/2006/relationships/image" Target="../media/image115.emf"/><Relationship Id="rId5" Type="http://schemas.openxmlformats.org/officeDocument/2006/relationships/image" Target="../media/image109.emf"/><Relationship Id="rId10" Type="http://schemas.openxmlformats.org/officeDocument/2006/relationships/image" Target="../media/image114.emf"/><Relationship Id="rId4" Type="http://schemas.openxmlformats.org/officeDocument/2006/relationships/image" Target="../media/image108.emf"/><Relationship Id="rId9" Type="http://schemas.openxmlformats.org/officeDocument/2006/relationships/image" Target="../media/image113.e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emf"/><Relationship Id="rId3" Type="http://schemas.openxmlformats.org/officeDocument/2006/relationships/image" Target="../media/image119.emf"/><Relationship Id="rId7" Type="http://schemas.openxmlformats.org/officeDocument/2006/relationships/image" Target="../media/image123.emf"/><Relationship Id="rId2" Type="http://schemas.openxmlformats.org/officeDocument/2006/relationships/image" Target="../media/image118.emf"/><Relationship Id="rId1" Type="http://schemas.openxmlformats.org/officeDocument/2006/relationships/image" Target="../media/image117.emf"/><Relationship Id="rId6" Type="http://schemas.openxmlformats.org/officeDocument/2006/relationships/image" Target="../media/image122.emf"/><Relationship Id="rId5" Type="http://schemas.openxmlformats.org/officeDocument/2006/relationships/image" Target="../media/image121.emf"/><Relationship Id="rId4" Type="http://schemas.openxmlformats.org/officeDocument/2006/relationships/image" Target="../media/image120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image" Target="../media/image125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emf"/><Relationship Id="rId2" Type="http://schemas.openxmlformats.org/officeDocument/2006/relationships/image" Target="../media/image128.emf"/><Relationship Id="rId1" Type="http://schemas.openxmlformats.org/officeDocument/2006/relationships/image" Target="../media/image127.emf"/><Relationship Id="rId6" Type="http://schemas.openxmlformats.org/officeDocument/2006/relationships/image" Target="../media/image132.emf"/><Relationship Id="rId5" Type="http://schemas.openxmlformats.org/officeDocument/2006/relationships/image" Target="../media/image131.emf"/><Relationship Id="rId4" Type="http://schemas.openxmlformats.org/officeDocument/2006/relationships/image" Target="../media/image130.e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emf"/><Relationship Id="rId3" Type="http://schemas.openxmlformats.org/officeDocument/2006/relationships/image" Target="../media/image135.emf"/><Relationship Id="rId7" Type="http://schemas.openxmlformats.org/officeDocument/2006/relationships/image" Target="../media/image139.emf"/><Relationship Id="rId2" Type="http://schemas.openxmlformats.org/officeDocument/2006/relationships/image" Target="../media/image134.emf"/><Relationship Id="rId1" Type="http://schemas.openxmlformats.org/officeDocument/2006/relationships/image" Target="../media/image133.emf"/><Relationship Id="rId6" Type="http://schemas.openxmlformats.org/officeDocument/2006/relationships/image" Target="../media/image138.emf"/><Relationship Id="rId11" Type="http://schemas.openxmlformats.org/officeDocument/2006/relationships/image" Target="../media/image143.emf"/><Relationship Id="rId5" Type="http://schemas.openxmlformats.org/officeDocument/2006/relationships/image" Target="../media/image137.emf"/><Relationship Id="rId10" Type="http://schemas.openxmlformats.org/officeDocument/2006/relationships/image" Target="../media/image142.emf"/><Relationship Id="rId4" Type="http://schemas.openxmlformats.org/officeDocument/2006/relationships/image" Target="../media/image136.emf"/><Relationship Id="rId9" Type="http://schemas.openxmlformats.org/officeDocument/2006/relationships/image" Target="../media/image141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emf"/><Relationship Id="rId3" Type="http://schemas.openxmlformats.org/officeDocument/2006/relationships/image" Target="../media/image146.emf"/><Relationship Id="rId7" Type="http://schemas.openxmlformats.org/officeDocument/2006/relationships/image" Target="../media/image150.emf"/><Relationship Id="rId2" Type="http://schemas.openxmlformats.org/officeDocument/2006/relationships/image" Target="../media/image145.emf"/><Relationship Id="rId1" Type="http://schemas.openxmlformats.org/officeDocument/2006/relationships/image" Target="../media/image144.emf"/><Relationship Id="rId6" Type="http://schemas.openxmlformats.org/officeDocument/2006/relationships/image" Target="../media/image149.emf"/><Relationship Id="rId5" Type="http://schemas.openxmlformats.org/officeDocument/2006/relationships/image" Target="../media/image148.emf"/><Relationship Id="rId4" Type="http://schemas.openxmlformats.org/officeDocument/2006/relationships/image" Target="../media/image147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emf"/><Relationship Id="rId2" Type="http://schemas.openxmlformats.org/officeDocument/2006/relationships/image" Target="../media/image153.emf"/><Relationship Id="rId1" Type="http://schemas.openxmlformats.org/officeDocument/2006/relationships/image" Target="../media/image15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emf"/><Relationship Id="rId3" Type="http://schemas.openxmlformats.org/officeDocument/2006/relationships/image" Target="../media/image159.emf"/><Relationship Id="rId7" Type="http://schemas.openxmlformats.org/officeDocument/2006/relationships/image" Target="../media/image163.emf"/><Relationship Id="rId2" Type="http://schemas.openxmlformats.org/officeDocument/2006/relationships/image" Target="../media/image158.emf"/><Relationship Id="rId1" Type="http://schemas.openxmlformats.org/officeDocument/2006/relationships/image" Target="../media/image157.emf"/><Relationship Id="rId6" Type="http://schemas.openxmlformats.org/officeDocument/2006/relationships/image" Target="../media/image162.emf"/><Relationship Id="rId5" Type="http://schemas.openxmlformats.org/officeDocument/2006/relationships/image" Target="../media/image161.emf"/><Relationship Id="rId4" Type="http://schemas.openxmlformats.org/officeDocument/2006/relationships/image" Target="../media/image160.e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emf"/><Relationship Id="rId2" Type="http://schemas.openxmlformats.org/officeDocument/2006/relationships/image" Target="../media/image166.emf"/><Relationship Id="rId1" Type="http://schemas.openxmlformats.org/officeDocument/2006/relationships/image" Target="../media/image165.emf"/><Relationship Id="rId6" Type="http://schemas.openxmlformats.org/officeDocument/2006/relationships/image" Target="../media/image170.emf"/><Relationship Id="rId5" Type="http://schemas.openxmlformats.org/officeDocument/2006/relationships/image" Target="../media/image169.emf"/><Relationship Id="rId4" Type="http://schemas.openxmlformats.org/officeDocument/2006/relationships/image" Target="../media/image168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image" Target="../media/image171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emf"/><Relationship Id="rId1" Type="http://schemas.openxmlformats.org/officeDocument/2006/relationships/image" Target="../media/image173.e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emf"/><Relationship Id="rId3" Type="http://schemas.openxmlformats.org/officeDocument/2006/relationships/image" Target="../media/image177.emf"/><Relationship Id="rId7" Type="http://schemas.openxmlformats.org/officeDocument/2006/relationships/image" Target="../media/image181.emf"/><Relationship Id="rId2" Type="http://schemas.openxmlformats.org/officeDocument/2006/relationships/image" Target="../media/image176.emf"/><Relationship Id="rId1" Type="http://schemas.openxmlformats.org/officeDocument/2006/relationships/image" Target="../media/image175.emf"/><Relationship Id="rId6" Type="http://schemas.openxmlformats.org/officeDocument/2006/relationships/image" Target="../media/image180.emf"/><Relationship Id="rId5" Type="http://schemas.openxmlformats.org/officeDocument/2006/relationships/image" Target="../media/image179.emf"/><Relationship Id="rId4" Type="http://schemas.openxmlformats.org/officeDocument/2006/relationships/image" Target="../media/image178.e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emf"/><Relationship Id="rId2" Type="http://schemas.openxmlformats.org/officeDocument/2006/relationships/image" Target="../media/image184.emf"/><Relationship Id="rId1" Type="http://schemas.openxmlformats.org/officeDocument/2006/relationships/image" Target="../media/image183.emf"/><Relationship Id="rId5" Type="http://schemas.openxmlformats.org/officeDocument/2006/relationships/image" Target="../media/image187.emf"/><Relationship Id="rId4" Type="http://schemas.openxmlformats.org/officeDocument/2006/relationships/image" Target="../media/image186.e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emf"/><Relationship Id="rId3" Type="http://schemas.openxmlformats.org/officeDocument/2006/relationships/image" Target="../media/image190.emf"/><Relationship Id="rId7" Type="http://schemas.openxmlformats.org/officeDocument/2006/relationships/image" Target="../media/image194.emf"/><Relationship Id="rId12" Type="http://schemas.openxmlformats.org/officeDocument/2006/relationships/image" Target="../media/image199.emf"/><Relationship Id="rId2" Type="http://schemas.openxmlformats.org/officeDocument/2006/relationships/image" Target="../media/image189.emf"/><Relationship Id="rId1" Type="http://schemas.openxmlformats.org/officeDocument/2006/relationships/image" Target="../media/image188.emf"/><Relationship Id="rId6" Type="http://schemas.openxmlformats.org/officeDocument/2006/relationships/image" Target="../media/image193.emf"/><Relationship Id="rId11" Type="http://schemas.openxmlformats.org/officeDocument/2006/relationships/image" Target="../media/image198.emf"/><Relationship Id="rId5" Type="http://schemas.openxmlformats.org/officeDocument/2006/relationships/image" Target="../media/image192.emf"/><Relationship Id="rId10" Type="http://schemas.openxmlformats.org/officeDocument/2006/relationships/image" Target="../media/image197.emf"/><Relationship Id="rId4" Type="http://schemas.openxmlformats.org/officeDocument/2006/relationships/image" Target="../media/image191.emf"/><Relationship Id="rId9" Type="http://schemas.openxmlformats.org/officeDocument/2006/relationships/image" Target="../media/image196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emf"/><Relationship Id="rId1" Type="http://schemas.openxmlformats.org/officeDocument/2006/relationships/image" Target="../media/image200.e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emf"/><Relationship Id="rId1" Type="http://schemas.openxmlformats.org/officeDocument/2006/relationships/image" Target="../media/image202.e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emf"/><Relationship Id="rId2" Type="http://schemas.openxmlformats.org/officeDocument/2006/relationships/image" Target="../media/image205.emf"/><Relationship Id="rId1" Type="http://schemas.openxmlformats.org/officeDocument/2006/relationships/image" Target="../media/image20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emf"/></Relationships>
</file>

<file path=ppt/drawings/_rels/vmlDrawing4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emf"/><Relationship Id="rId2" Type="http://schemas.openxmlformats.org/officeDocument/2006/relationships/image" Target="../media/image232.emf"/><Relationship Id="rId1" Type="http://schemas.openxmlformats.org/officeDocument/2006/relationships/image" Target="../media/image231.wmf"/><Relationship Id="rId6" Type="http://schemas.openxmlformats.org/officeDocument/2006/relationships/image" Target="../media/image236.emf"/><Relationship Id="rId5" Type="http://schemas.openxmlformats.org/officeDocument/2006/relationships/image" Target="../media/image235.emf"/><Relationship Id="rId4" Type="http://schemas.openxmlformats.org/officeDocument/2006/relationships/image" Target="../media/image234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emf"/><Relationship Id="rId2" Type="http://schemas.openxmlformats.org/officeDocument/2006/relationships/image" Target="../media/image237.wmf"/><Relationship Id="rId1" Type="http://schemas.openxmlformats.org/officeDocument/2006/relationships/image" Target="../media/image231.wmf"/><Relationship Id="rId4" Type="http://schemas.openxmlformats.org/officeDocument/2006/relationships/image" Target="../media/image239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wmf"/><Relationship Id="rId13" Type="http://schemas.openxmlformats.org/officeDocument/2006/relationships/image" Target="../media/image255.wmf"/><Relationship Id="rId3" Type="http://schemas.openxmlformats.org/officeDocument/2006/relationships/image" Target="../media/image245.wmf"/><Relationship Id="rId7" Type="http://schemas.openxmlformats.org/officeDocument/2006/relationships/image" Target="../media/image249.wmf"/><Relationship Id="rId12" Type="http://schemas.openxmlformats.org/officeDocument/2006/relationships/image" Target="../media/image254.wmf"/><Relationship Id="rId2" Type="http://schemas.openxmlformats.org/officeDocument/2006/relationships/image" Target="../media/image244.wmf"/><Relationship Id="rId1" Type="http://schemas.openxmlformats.org/officeDocument/2006/relationships/image" Target="../media/image240.wmf"/><Relationship Id="rId6" Type="http://schemas.openxmlformats.org/officeDocument/2006/relationships/image" Target="../media/image248.wmf"/><Relationship Id="rId11" Type="http://schemas.openxmlformats.org/officeDocument/2006/relationships/image" Target="../media/image253.wmf"/><Relationship Id="rId5" Type="http://schemas.openxmlformats.org/officeDocument/2006/relationships/image" Target="../media/image247.wmf"/><Relationship Id="rId10" Type="http://schemas.openxmlformats.org/officeDocument/2006/relationships/image" Target="../media/image252.wmf"/><Relationship Id="rId4" Type="http://schemas.openxmlformats.org/officeDocument/2006/relationships/image" Target="../media/image246.wmf"/><Relationship Id="rId9" Type="http://schemas.openxmlformats.org/officeDocument/2006/relationships/image" Target="../media/image251.wmf"/></Relationships>
</file>

<file path=ppt/drawings/_rels/vmlDrawing4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emf"/><Relationship Id="rId13" Type="http://schemas.openxmlformats.org/officeDocument/2006/relationships/image" Target="../media/image279.emf"/><Relationship Id="rId3" Type="http://schemas.openxmlformats.org/officeDocument/2006/relationships/image" Target="../media/image269.emf"/><Relationship Id="rId7" Type="http://schemas.openxmlformats.org/officeDocument/2006/relationships/image" Target="../media/image273.emf"/><Relationship Id="rId12" Type="http://schemas.openxmlformats.org/officeDocument/2006/relationships/image" Target="../media/image278.emf"/><Relationship Id="rId2" Type="http://schemas.openxmlformats.org/officeDocument/2006/relationships/image" Target="../media/image268.emf"/><Relationship Id="rId1" Type="http://schemas.openxmlformats.org/officeDocument/2006/relationships/image" Target="../media/image267.emf"/><Relationship Id="rId6" Type="http://schemas.openxmlformats.org/officeDocument/2006/relationships/image" Target="../media/image272.emf"/><Relationship Id="rId11" Type="http://schemas.openxmlformats.org/officeDocument/2006/relationships/image" Target="../media/image277.emf"/><Relationship Id="rId5" Type="http://schemas.openxmlformats.org/officeDocument/2006/relationships/image" Target="../media/image271.emf"/><Relationship Id="rId10" Type="http://schemas.openxmlformats.org/officeDocument/2006/relationships/image" Target="../media/image276.emf"/><Relationship Id="rId4" Type="http://schemas.openxmlformats.org/officeDocument/2006/relationships/image" Target="../media/image270.emf"/><Relationship Id="rId9" Type="http://schemas.openxmlformats.org/officeDocument/2006/relationships/image" Target="../media/image27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emf"/><Relationship Id="rId1" Type="http://schemas.openxmlformats.org/officeDocument/2006/relationships/image" Target="../media/image293.emf"/></Relationships>
</file>

<file path=ppt/drawings/_rels/vmlDrawing5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9.emf"/><Relationship Id="rId1" Type="http://schemas.openxmlformats.org/officeDocument/2006/relationships/image" Target="../media/image338.e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wmf"/><Relationship Id="rId2" Type="http://schemas.openxmlformats.org/officeDocument/2006/relationships/image" Target="../media/image353.wmf"/><Relationship Id="rId1" Type="http://schemas.openxmlformats.org/officeDocument/2006/relationships/image" Target="../media/image352.wmf"/><Relationship Id="rId4" Type="http://schemas.openxmlformats.org/officeDocument/2006/relationships/image" Target="../media/image355.w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8.wmf"/><Relationship Id="rId1" Type="http://schemas.openxmlformats.org/officeDocument/2006/relationships/image" Target="../media/image357.wmf"/></Relationships>
</file>

<file path=ppt/drawings/_rels/vmlDrawing5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wmf"/><Relationship Id="rId2" Type="http://schemas.openxmlformats.org/officeDocument/2006/relationships/image" Target="../media/image361.wmf"/><Relationship Id="rId1" Type="http://schemas.openxmlformats.org/officeDocument/2006/relationships/image" Target="../media/image360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wmf"/><Relationship Id="rId2" Type="http://schemas.openxmlformats.org/officeDocument/2006/relationships/image" Target="../media/image365.wmf"/><Relationship Id="rId1" Type="http://schemas.openxmlformats.org/officeDocument/2006/relationships/image" Target="../media/image364.wmf"/><Relationship Id="rId5" Type="http://schemas.openxmlformats.org/officeDocument/2006/relationships/image" Target="../media/image368.wmf"/><Relationship Id="rId4" Type="http://schemas.openxmlformats.org/officeDocument/2006/relationships/image" Target="../media/image367.wmf"/></Relationships>
</file>

<file path=ppt/drawings/_rels/vmlDrawing5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wmf"/><Relationship Id="rId2" Type="http://schemas.openxmlformats.org/officeDocument/2006/relationships/image" Target="../media/image371.wmf"/><Relationship Id="rId1" Type="http://schemas.openxmlformats.org/officeDocument/2006/relationships/image" Target="../media/image370.wmf"/><Relationship Id="rId4" Type="http://schemas.openxmlformats.org/officeDocument/2006/relationships/image" Target="../media/image373.wmf"/></Relationships>
</file>

<file path=ppt/drawings/_rels/vmlDrawing5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6.wmf"/><Relationship Id="rId1" Type="http://schemas.openxmlformats.org/officeDocument/2006/relationships/image" Target="../media/image375.wmf"/></Relationships>
</file>

<file path=ppt/drawings/_rels/vmlDrawing5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wmf"/><Relationship Id="rId2" Type="http://schemas.openxmlformats.org/officeDocument/2006/relationships/image" Target="../media/image379.wmf"/><Relationship Id="rId1" Type="http://schemas.openxmlformats.org/officeDocument/2006/relationships/image" Target="../media/image378.wmf"/><Relationship Id="rId4" Type="http://schemas.openxmlformats.org/officeDocument/2006/relationships/image" Target="../media/image38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Relationship Id="rId6" Type="http://schemas.openxmlformats.org/officeDocument/2006/relationships/image" Target="../media/image34.emf"/><Relationship Id="rId11" Type="http://schemas.openxmlformats.org/officeDocument/2006/relationships/image" Target="../media/image39.emf"/><Relationship Id="rId5" Type="http://schemas.openxmlformats.org/officeDocument/2006/relationships/image" Target="../media/image33.emf"/><Relationship Id="rId10" Type="http://schemas.openxmlformats.org/officeDocument/2006/relationships/image" Target="../media/image38.emf"/><Relationship Id="rId4" Type="http://schemas.openxmlformats.org/officeDocument/2006/relationships/image" Target="../media/image32.emf"/><Relationship Id="rId9" Type="http://schemas.openxmlformats.org/officeDocument/2006/relationships/image" Target="../media/image37.emf"/></Relationships>
</file>

<file path=ppt/drawings/_rels/vmlDrawing6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emf"/><Relationship Id="rId3" Type="http://schemas.openxmlformats.org/officeDocument/2006/relationships/image" Target="../media/image388.emf"/><Relationship Id="rId7" Type="http://schemas.openxmlformats.org/officeDocument/2006/relationships/image" Target="../media/image392.emf"/><Relationship Id="rId2" Type="http://schemas.openxmlformats.org/officeDocument/2006/relationships/image" Target="../media/image387.emf"/><Relationship Id="rId1" Type="http://schemas.openxmlformats.org/officeDocument/2006/relationships/image" Target="../media/image386.emf"/><Relationship Id="rId6" Type="http://schemas.openxmlformats.org/officeDocument/2006/relationships/image" Target="../media/image391.emf"/><Relationship Id="rId5" Type="http://schemas.openxmlformats.org/officeDocument/2006/relationships/image" Target="../media/image390.emf"/><Relationship Id="rId10" Type="http://schemas.openxmlformats.org/officeDocument/2006/relationships/image" Target="../media/image395.emf"/><Relationship Id="rId4" Type="http://schemas.openxmlformats.org/officeDocument/2006/relationships/image" Target="../media/image389.emf"/><Relationship Id="rId9" Type="http://schemas.openxmlformats.org/officeDocument/2006/relationships/image" Target="../media/image394.e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9.emf"/><Relationship Id="rId1" Type="http://schemas.openxmlformats.org/officeDocument/2006/relationships/image" Target="../media/image398.emf"/></Relationships>
</file>

<file path=ppt/drawings/_rels/vmlDrawing6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2.emf"/><Relationship Id="rId2" Type="http://schemas.openxmlformats.org/officeDocument/2006/relationships/image" Target="../media/image401.emf"/><Relationship Id="rId1" Type="http://schemas.openxmlformats.org/officeDocument/2006/relationships/image" Target="../media/image400.emf"/><Relationship Id="rId4" Type="http://schemas.openxmlformats.org/officeDocument/2006/relationships/image" Target="../media/image403.emf"/></Relationships>
</file>

<file path=ppt/drawings/_rels/vmlDrawing6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6.emf"/><Relationship Id="rId2" Type="http://schemas.openxmlformats.org/officeDocument/2006/relationships/image" Target="../media/image405.emf"/><Relationship Id="rId1" Type="http://schemas.openxmlformats.org/officeDocument/2006/relationships/image" Target="../media/image404.emf"/><Relationship Id="rId5" Type="http://schemas.openxmlformats.org/officeDocument/2006/relationships/image" Target="../media/image408.emf"/><Relationship Id="rId4" Type="http://schemas.openxmlformats.org/officeDocument/2006/relationships/image" Target="../media/image407.emf"/></Relationships>
</file>

<file path=ppt/drawings/_rels/vmlDrawing6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1.emf"/><Relationship Id="rId2" Type="http://schemas.openxmlformats.org/officeDocument/2006/relationships/image" Target="../media/image410.emf"/><Relationship Id="rId1" Type="http://schemas.openxmlformats.org/officeDocument/2006/relationships/image" Target="../media/image409.emf"/><Relationship Id="rId4" Type="http://schemas.openxmlformats.org/officeDocument/2006/relationships/image" Target="../media/image412.emf"/></Relationships>
</file>

<file path=ppt/drawings/_rels/vmlDrawing6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6.emf"/><Relationship Id="rId2" Type="http://schemas.openxmlformats.org/officeDocument/2006/relationships/image" Target="../media/image415.emf"/><Relationship Id="rId1" Type="http://schemas.openxmlformats.org/officeDocument/2006/relationships/image" Target="../media/image414.emf"/><Relationship Id="rId5" Type="http://schemas.openxmlformats.org/officeDocument/2006/relationships/image" Target="../media/image418.emf"/><Relationship Id="rId4" Type="http://schemas.openxmlformats.org/officeDocument/2006/relationships/image" Target="../media/image41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10751-29C6-4F5F-B9D2-1F7A4FF9E984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5FFEE-917E-4EFA-8867-F4470B86C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7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D2E17E-2AA2-4DCA-A617-52FE714435CD}" type="slidenum">
              <a:rPr lang="en-GB"/>
              <a:pPr/>
              <a:t>178</a:t>
            </a:fld>
            <a:endParaRPr lang="en-GB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GB">
                <a:solidFill>
                  <a:srgbClr val="FFFFFF"/>
                </a:solidFill>
              </a:rPr>
              <a:t>        How would you define the term 'line symmetry'?</a:t>
            </a:r>
            <a:r>
              <a:rPr lang="en-GB"/>
              <a:t> </a:t>
            </a:r>
            <a:br>
              <a:rPr lang="en-GB"/>
            </a:br>
            <a:r>
              <a:rPr lang="en-GB">
                <a:solidFill>
                  <a:srgbClr val="FFFFFF"/>
                </a:solidFill>
              </a:rPr>
              <a:t>        Why might some people see line symmetry as a thing of beauty?</a:t>
            </a:r>
            <a:r>
              <a:rPr lang="en-GB"/>
              <a:t> </a:t>
            </a:r>
          </a:p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8FABA3-CACB-45E5-830A-3C7A18B8E772}" type="slidenum">
              <a:rPr lang="en-GB"/>
              <a:pPr/>
              <a:t>180</a:t>
            </a:fld>
            <a:endParaRPr lang="en-GB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algn="ctr"/>
            <a:r>
              <a:rPr lang="en-GB">
                <a:solidFill>
                  <a:srgbClr val="FFFFFF"/>
                </a:solidFill>
                <a:latin typeface="Century Gothic" pitchFamily="34" charset="0"/>
              </a:rPr>
              <a:t>This type of symmetry is also called reflectional symmetry as the two parts reflect/match along each side of a dividing line ( or axis ).</a:t>
            </a:r>
            <a:endParaRPr lang="en-GB"/>
          </a:p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7994B-8D16-4235-A11C-CDC857C25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3FE79-7887-4B89-B36D-5EC3AF2557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D094B-E98F-4C9D-9F3F-F818AD05B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229600" cy="5516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D341C-9B9B-40C4-BB5A-705A1C28A0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C02C8-0F00-40A1-B997-0FEDB3974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77E40-15B4-4AF2-87F5-FB62817BA8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B6B83-904E-4D6A-AB8C-5F4C376AA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CB6C6-E643-463D-AA9A-696BC5A81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7547E-5EA4-4AAE-B19C-583188B4D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D93E0-8A6A-403E-9CFE-1ECCFB4FC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F44EE-F360-471A-886C-E0ECA82577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8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8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A4DC7-1843-40AB-B2B0-335DD864D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4572000"/>
            <a:ext cx="9144000" cy="2286000"/>
            <a:chOff x="0" y="2880"/>
            <a:chExt cx="5760" cy="1440"/>
          </a:xfrm>
        </p:grpSpPr>
        <p:sp>
          <p:nvSpPr>
            <p:cNvPr id="4099" name="AutoShape 3"/>
            <p:cNvSpPr>
              <a:spLocks noChangeArrowheads="1"/>
            </p:cNvSpPr>
            <p:nvPr userDrawn="1"/>
          </p:nvSpPr>
          <p:spPr bwMode="auto">
            <a:xfrm>
              <a:off x="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0" name="AutoShape 4"/>
            <p:cNvSpPr>
              <a:spLocks noChangeArrowheads="1"/>
            </p:cNvSpPr>
            <p:nvPr userDrawn="1"/>
          </p:nvSpPr>
          <p:spPr bwMode="auto">
            <a:xfrm>
              <a:off x="28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1" name="AutoShape 5"/>
            <p:cNvSpPr>
              <a:spLocks noChangeArrowheads="1"/>
            </p:cNvSpPr>
            <p:nvPr userDrawn="1"/>
          </p:nvSpPr>
          <p:spPr bwMode="auto">
            <a:xfrm>
              <a:off x="57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2" name="AutoShape 6"/>
            <p:cNvSpPr>
              <a:spLocks noChangeArrowheads="1"/>
            </p:cNvSpPr>
            <p:nvPr userDrawn="1"/>
          </p:nvSpPr>
          <p:spPr bwMode="auto">
            <a:xfrm>
              <a:off x="86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3" name="AutoShape 7"/>
            <p:cNvSpPr>
              <a:spLocks noChangeArrowheads="1"/>
            </p:cNvSpPr>
            <p:nvPr userDrawn="1"/>
          </p:nvSpPr>
          <p:spPr bwMode="auto">
            <a:xfrm>
              <a:off x="115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4" name="AutoShape 8"/>
            <p:cNvSpPr>
              <a:spLocks noChangeArrowheads="1"/>
            </p:cNvSpPr>
            <p:nvPr userDrawn="1"/>
          </p:nvSpPr>
          <p:spPr bwMode="auto">
            <a:xfrm>
              <a:off x="144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5" name="AutoShape 9"/>
            <p:cNvSpPr>
              <a:spLocks noChangeArrowheads="1"/>
            </p:cNvSpPr>
            <p:nvPr userDrawn="1"/>
          </p:nvSpPr>
          <p:spPr bwMode="auto">
            <a:xfrm>
              <a:off x="172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6" name="AutoShape 10"/>
            <p:cNvSpPr>
              <a:spLocks noChangeArrowheads="1"/>
            </p:cNvSpPr>
            <p:nvPr userDrawn="1"/>
          </p:nvSpPr>
          <p:spPr bwMode="auto">
            <a:xfrm>
              <a:off x="201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7" name="AutoShape 11"/>
            <p:cNvSpPr>
              <a:spLocks noChangeArrowheads="1"/>
            </p:cNvSpPr>
            <p:nvPr userDrawn="1"/>
          </p:nvSpPr>
          <p:spPr bwMode="auto">
            <a:xfrm>
              <a:off x="230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8" name="AutoShape 12"/>
            <p:cNvSpPr>
              <a:spLocks noChangeArrowheads="1"/>
            </p:cNvSpPr>
            <p:nvPr userDrawn="1"/>
          </p:nvSpPr>
          <p:spPr bwMode="auto">
            <a:xfrm>
              <a:off x="259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9" name="AutoShape 13"/>
            <p:cNvSpPr>
              <a:spLocks noChangeArrowheads="1"/>
            </p:cNvSpPr>
            <p:nvPr userDrawn="1"/>
          </p:nvSpPr>
          <p:spPr bwMode="auto">
            <a:xfrm>
              <a:off x="288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0" name="AutoShape 14"/>
            <p:cNvSpPr>
              <a:spLocks noChangeArrowheads="1"/>
            </p:cNvSpPr>
            <p:nvPr userDrawn="1"/>
          </p:nvSpPr>
          <p:spPr bwMode="auto">
            <a:xfrm>
              <a:off x="316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1" name="AutoShape 15"/>
            <p:cNvSpPr>
              <a:spLocks noChangeArrowheads="1"/>
            </p:cNvSpPr>
            <p:nvPr userDrawn="1"/>
          </p:nvSpPr>
          <p:spPr bwMode="auto">
            <a:xfrm>
              <a:off x="345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2" name="AutoShape 16"/>
            <p:cNvSpPr>
              <a:spLocks noChangeArrowheads="1"/>
            </p:cNvSpPr>
            <p:nvPr userDrawn="1"/>
          </p:nvSpPr>
          <p:spPr bwMode="auto">
            <a:xfrm>
              <a:off x="374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3" name="AutoShape 17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4" name="AutoShape 18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5" name="AutoShape 19"/>
            <p:cNvSpPr>
              <a:spLocks noChangeArrowheads="1"/>
            </p:cNvSpPr>
            <p:nvPr userDrawn="1"/>
          </p:nvSpPr>
          <p:spPr bwMode="auto">
            <a:xfrm>
              <a:off x="432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6" name="AutoShape 20"/>
            <p:cNvSpPr>
              <a:spLocks noChangeArrowheads="1"/>
            </p:cNvSpPr>
            <p:nvPr userDrawn="1"/>
          </p:nvSpPr>
          <p:spPr bwMode="auto">
            <a:xfrm>
              <a:off x="460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7" name="AutoShape 21"/>
            <p:cNvSpPr>
              <a:spLocks noChangeArrowheads="1"/>
            </p:cNvSpPr>
            <p:nvPr userDrawn="1"/>
          </p:nvSpPr>
          <p:spPr bwMode="auto">
            <a:xfrm>
              <a:off x="489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8" name="AutoShape 22"/>
            <p:cNvSpPr>
              <a:spLocks noChangeArrowheads="1"/>
            </p:cNvSpPr>
            <p:nvPr userDrawn="1"/>
          </p:nvSpPr>
          <p:spPr bwMode="auto">
            <a:xfrm>
              <a:off x="518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9" name="AutoShape 23"/>
            <p:cNvSpPr>
              <a:spLocks noChangeArrowheads="1"/>
            </p:cNvSpPr>
            <p:nvPr userDrawn="1"/>
          </p:nvSpPr>
          <p:spPr bwMode="auto">
            <a:xfrm>
              <a:off x="547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0" name="AutoShape 24"/>
            <p:cNvSpPr>
              <a:spLocks noChangeArrowheads="1"/>
            </p:cNvSpPr>
            <p:nvPr userDrawn="1"/>
          </p:nvSpPr>
          <p:spPr bwMode="auto">
            <a:xfrm>
              <a:off x="14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1" name="AutoShape 25"/>
            <p:cNvSpPr>
              <a:spLocks noChangeArrowheads="1"/>
            </p:cNvSpPr>
            <p:nvPr userDrawn="1"/>
          </p:nvSpPr>
          <p:spPr bwMode="auto">
            <a:xfrm>
              <a:off x="43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2" name="AutoShape 26"/>
            <p:cNvSpPr>
              <a:spLocks noChangeArrowheads="1"/>
            </p:cNvSpPr>
            <p:nvPr userDrawn="1"/>
          </p:nvSpPr>
          <p:spPr bwMode="auto">
            <a:xfrm>
              <a:off x="100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3" name="AutoShape 27"/>
            <p:cNvSpPr>
              <a:spLocks noChangeArrowheads="1"/>
            </p:cNvSpPr>
            <p:nvPr userDrawn="1"/>
          </p:nvSpPr>
          <p:spPr bwMode="auto">
            <a:xfrm>
              <a:off x="158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4" name="AutoShape 28"/>
            <p:cNvSpPr>
              <a:spLocks noChangeArrowheads="1"/>
            </p:cNvSpPr>
            <p:nvPr userDrawn="1"/>
          </p:nvSpPr>
          <p:spPr bwMode="auto">
            <a:xfrm>
              <a:off x="216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5" name="AutoShape 29"/>
            <p:cNvSpPr>
              <a:spLocks noChangeArrowheads="1"/>
            </p:cNvSpPr>
            <p:nvPr userDrawn="1"/>
          </p:nvSpPr>
          <p:spPr bwMode="auto">
            <a:xfrm>
              <a:off x="2736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6" name="AutoShape 30"/>
            <p:cNvSpPr>
              <a:spLocks noChangeArrowheads="1"/>
            </p:cNvSpPr>
            <p:nvPr userDrawn="1"/>
          </p:nvSpPr>
          <p:spPr bwMode="auto">
            <a:xfrm>
              <a:off x="331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7" name="AutoShape 31"/>
            <p:cNvSpPr>
              <a:spLocks noChangeArrowheads="1"/>
            </p:cNvSpPr>
            <p:nvPr userDrawn="1"/>
          </p:nvSpPr>
          <p:spPr bwMode="auto">
            <a:xfrm>
              <a:off x="388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8" name="AutoShape 32"/>
            <p:cNvSpPr>
              <a:spLocks noChangeArrowheads="1"/>
            </p:cNvSpPr>
            <p:nvPr userDrawn="1"/>
          </p:nvSpPr>
          <p:spPr bwMode="auto">
            <a:xfrm>
              <a:off x="446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29" name="AutoShape 33"/>
            <p:cNvSpPr>
              <a:spLocks noChangeArrowheads="1"/>
            </p:cNvSpPr>
            <p:nvPr userDrawn="1"/>
          </p:nvSpPr>
          <p:spPr bwMode="auto">
            <a:xfrm>
              <a:off x="504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0" name="AutoShape 34"/>
            <p:cNvSpPr>
              <a:spLocks noChangeArrowheads="1"/>
            </p:cNvSpPr>
            <p:nvPr userDrawn="1"/>
          </p:nvSpPr>
          <p:spPr bwMode="auto">
            <a:xfrm>
              <a:off x="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1" name="AutoShape 35"/>
            <p:cNvSpPr>
              <a:spLocks noChangeArrowheads="1"/>
            </p:cNvSpPr>
            <p:nvPr userDrawn="1"/>
          </p:nvSpPr>
          <p:spPr bwMode="auto">
            <a:xfrm>
              <a:off x="28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2" name="AutoShape 36"/>
            <p:cNvSpPr>
              <a:spLocks noChangeArrowheads="1"/>
            </p:cNvSpPr>
            <p:nvPr userDrawn="1"/>
          </p:nvSpPr>
          <p:spPr bwMode="auto">
            <a:xfrm>
              <a:off x="57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3" name="AutoShape 37"/>
            <p:cNvSpPr>
              <a:spLocks noChangeArrowheads="1"/>
            </p:cNvSpPr>
            <p:nvPr userDrawn="1"/>
          </p:nvSpPr>
          <p:spPr bwMode="auto">
            <a:xfrm>
              <a:off x="86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4" name="AutoShape 38"/>
            <p:cNvSpPr>
              <a:spLocks noChangeArrowheads="1"/>
            </p:cNvSpPr>
            <p:nvPr userDrawn="1"/>
          </p:nvSpPr>
          <p:spPr bwMode="auto">
            <a:xfrm>
              <a:off x="115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5" name="AutoShape 39"/>
            <p:cNvSpPr>
              <a:spLocks noChangeArrowheads="1"/>
            </p:cNvSpPr>
            <p:nvPr userDrawn="1"/>
          </p:nvSpPr>
          <p:spPr bwMode="auto">
            <a:xfrm>
              <a:off x="144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6" name="AutoShape 40"/>
            <p:cNvSpPr>
              <a:spLocks noChangeArrowheads="1"/>
            </p:cNvSpPr>
            <p:nvPr userDrawn="1"/>
          </p:nvSpPr>
          <p:spPr bwMode="auto">
            <a:xfrm>
              <a:off x="172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7" name="AutoShape 41"/>
            <p:cNvSpPr>
              <a:spLocks noChangeArrowheads="1"/>
            </p:cNvSpPr>
            <p:nvPr userDrawn="1"/>
          </p:nvSpPr>
          <p:spPr bwMode="auto">
            <a:xfrm>
              <a:off x="201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8" name="AutoShape 42"/>
            <p:cNvSpPr>
              <a:spLocks noChangeArrowheads="1"/>
            </p:cNvSpPr>
            <p:nvPr userDrawn="1"/>
          </p:nvSpPr>
          <p:spPr bwMode="auto">
            <a:xfrm>
              <a:off x="230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39" name="AutoShape 43"/>
            <p:cNvSpPr>
              <a:spLocks noChangeArrowheads="1"/>
            </p:cNvSpPr>
            <p:nvPr userDrawn="1"/>
          </p:nvSpPr>
          <p:spPr bwMode="auto">
            <a:xfrm>
              <a:off x="259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0" name="AutoShape 44"/>
            <p:cNvSpPr>
              <a:spLocks noChangeArrowheads="1"/>
            </p:cNvSpPr>
            <p:nvPr userDrawn="1"/>
          </p:nvSpPr>
          <p:spPr bwMode="auto">
            <a:xfrm>
              <a:off x="288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1" name="AutoShape 45"/>
            <p:cNvSpPr>
              <a:spLocks noChangeArrowheads="1"/>
            </p:cNvSpPr>
            <p:nvPr userDrawn="1"/>
          </p:nvSpPr>
          <p:spPr bwMode="auto">
            <a:xfrm>
              <a:off x="316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2" name="AutoShape 46"/>
            <p:cNvSpPr>
              <a:spLocks noChangeArrowheads="1"/>
            </p:cNvSpPr>
            <p:nvPr userDrawn="1"/>
          </p:nvSpPr>
          <p:spPr bwMode="auto">
            <a:xfrm>
              <a:off x="345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3" name="AutoShape 47"/>
            <p:cNvSpPr>
              <a:spLocks noChangeArrowheads="1"/>
            </p:cNvSpPr>
            <p:nvPr userDrawn="1"/>
          </p:nvSpPr>
          <p:spPr bwMode="auto">
            <a:xfrm>
              <a:off x="374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4" name="AutoShape 48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5" name="AutoShape 49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6" name="AutoShape 50"/>
            <p:cNvSpPr>
              <a:spLocks noChangeArrowheads="1"/>
            </p:cNvSpPr>
            <p:nvPr userDrawn="1"/>
          </p:nvSpPr>
          <p:spPr bwMode="auto">
            <a:xfrm>
              <a:off x="432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7" name="AutoShape 51"/>
            <p:cNvSpPr>
              <a:spLocks noChangeArrowheads="1"/>
            </p:cNvSpPr>
            <p:nvPr userDrawn="1"/>
          </p:nvSpPr>
          <p:spPr bwMode="auto">
            <a:xfrm>
              <a:off x="460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8" name="AutoShape 52"/>
            <p:cNvSpPr>
              <a:spLocks noChangeArrowheads="1"/>
            </p:cNvSpPr>
            <p:nvPr userDrawn="1"/>
          </p:nvSpPr>
          <p:spPr bwMode="auto">
            <a:xfrm>
              <a:off x="489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49" name="AutoShape 53"/>
            <p:cNvSpPr>
              <a:spLocks noChangeArrowheads="1"/>
            </p:cNvSpPr>
            <p:nvPr userDrawn="1"/>
          </p:nvSpPr>
          <p:spPr bwMode="auto">
            <a:xfrm>
              <a:off x="518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0" name="AutoShape 54"/>
            <p:cNvSpPr>
              <a:spLocks noChangeArrowheads="1"/>
            </p:cNvSpPr>
            <p:nvPr userDrawn="1"/>
          </p:nvSpPr>
          <p:spPr bwMode="auto">
            <a:xfrm>
              <a:off x="547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1" name="AutoShape 55"/>
            <p:cNvSpPr>
              <a:spLocks noChangeArrowheads="1"/>
            </p:cNvSpPr>
            <p:nvPr userDrawn="1"/>
          </p:nvSpPr>
          <p:spPr bwMode="auto">
            <a:xfrm>
              <a:off x="14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2" name="AutoShape 56"/>
            <p:cNvSpPr>
              <a:spLocks noChangeArrowheads="1"/>
            </p:cNvSpPr>
            <p:nvPr userDrawn="1"/>
          </p:nvSpPr>
          <p:spPr bwMode="auto">
            <a:xfrm>
              <a:off x="72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3" name="AutoShape 57"/>
            <p:cNvSpPr>
              <a:spLocks noChangeArrowheads="1"/>
            </p:cNvSpPr>
            <p:nvPr userDrawn="1"/>
          </p:nvSpPr>
          <p:spPr bwMode="auto">
            <a:xfrm>
              <a:off x="129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4" name="AutoShape 58"/>
            <p:cNvSpPr>
              <a:spLocks noChangeArrowheads="1"/>
            </p:cNvSpPr>
            <p:nvPr userDrawn="1"/>
          </p:nvSpPr>
          <p:spPr bwMode="auto">
            <a:xfrm>
              <a:off x="187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5" name="AutoShape 59"/>
            <p:cNvSpPr>
              <a:spLocks noChangeArrowheads="1"/>
            </p:cNvSpPr>
            <p:nvPr userDrawn="1"/>
          </p:nvSpPr>
          <p:spPr bwMode="auto">
            <a:xfrm>
              <a:off x="244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6" name="AutoShape 60"/>
            <p:cNvSpPr>
              <a:spLocks noChangeArrowheads="1"/>
            </p:cNvSpPr>
            <p:nvPr userDrawn="1"/>
          </p:nvSpPr>
          <p:spPr bwMode="auto">
            <a:xfrm>
              <a:off x="302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7" name="AutoShape 61"/>
            <p:cNvSpPr>
              <a:spLocks noChangeArrowheads="1"/>
            </p:cNvSpPr>
            <p:nvPr userDrawn="1"/>
          </p:nvSpPr>
          <p:spPr bwMode="auto">
            <a:xfrm>
              <a:off x="360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8" name="AutoShape 62"/>
            <p:cNvSpPr>
              <a:spLocks noChangeArrowheads="1"/>
            </p:cNvSpPr>
            <p:nvPr userDrawn="1"/>
          </p:nvSpPr>
          <p:spPr bwMode="auto">
            <a:xfrm>
              <a:off x="417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59" name="AutoShape 63"/>
            <p:cNvSpPr>
              <a:spLocks noChangeArrowheads="1"/>
            </p:cNvSpPr>
            <p:nvPr userDrawn="1"/>
          </p:nvSpPr>
          <p:spPr bwMode="auto">
            <a:xfrm>
              <a:off x="475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0" name="AutoShape 64"/>
            <p:cNvSpPr>
              <a:spLocks noChangeArrowheads="1"/>
            </p:cNvSpPr>
            <p:nvPr userDrawn="1"/>
          </p:nvSpPr>
          <p:spPr bwMode="auto">
            <a:xfrm>
              <a:off x="532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1" name="AutoShape 65"/>
            <p:cNvSpPr>
              <a:spLocks noChangeArrowheads="1"/>
            </p:cNvSpPr>
            <p:nvPr userDrawn="1"/>
          </p:nvSpPr>
          <p:spPr bwMode="auto">
            <a:xfrm>
              <a:off x="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2" name="AutoShape 66"/>
            <p:cNvSpPr>
              <a:spLocks noChangeArrowheads="1"/>
            </p:cNvSpPr>
            <p:nvPr userDrawn="1"/>
          </p:nvSpPr>
          <p:spPr bwMode="auto">
            <a:xfrm>
              <a:off x="28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3" name="AutoShape 67"/>
            <p:cNvSpPr>
              <a:spLocks noChangeArrowheads="1"/>
            </p:cNvSpPr>
            <p:nvPr userDrawn="1"/>
          </p:nvSpPr>
          <p:spPr bwMode="auto">
            <a:xfrm>
              <a:off x="57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4" name="AutoShape 68"/>
            <p:cNvSpPr>
              <a:spLocks noChangeArrowheads="1"/>
            </p:cNvSpPr>
            <p:nvPr userDrawn="1"/>
          </p:nvSpPr>
          <p:spPr bwMode="auto">
            <a:xfrm>
              <a:off x="86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5" name="AutoShape 69"/>
            <p:cNvSpPr>
              <a:spLocks noChangeArrowheads="1"/>
            </p:cNvSpPr>
            <p:nvPr userDrawn="1"/>
          </p:nvSpPr>
          <p:spPr bwMode="auto">
            <a:xfrm>
              <a:off x="115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6" name="AutoShape 70"/>
            <p:cNvSpPr>
              <a:spLocks noChangeArrowheads="1"/>
            </p:cNvSpPr>
            <p:nvPr userDrawn="1"/>
          </p:nvSpPr>
          <p:spPr bwMode="auto">
            <a:xfrm>
              <a:off x="144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7" name="AutoShape 71"/>
            <p:cNvSpPr>
              <a:spLocks noChangeArrowheads="1"/>
            </p:cNvSpPr>
            <p:nvPr userDrawn="1"/>
          </p:nvSpPr>
          <p:spPr bwMode="auto">
            <a:xfrm>
              <a:off x="172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8" name="AutoShape 72"/>
            <p:cNvSpPr>
              <a:spLocks noChangeArrowheads="1"/>
            </p:cNvSpPr>
            <p:nvPr userDrawn="1"/>
          </p:nvSpPr>
          <p:spPr bwMode="auto">
            <a:xfrm>
              <a:off x="201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69" name="AutoShape 73"/>
            <p:cNvSpPr>
              <a:spLocks noChangeArrowheads="1"/>
            </p:cNvSpPr>
            <p:nvPr userDrawn="1"/>
          </p:nvSpPr>
          <p:spPr bwMode="auto">
            <a:xfrm>
              <a:off x="230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0" name="AutoShape 74"/>
            <p:cNvSpPr>
              <a:spLocks noChangeArrowheads="1"/>
            </p:cNvSpPr>
            <p:nvPr userDrawn="1"/>
          </p:nvSpPr>
          <p:spPr bwMode="auto">
            <a:xfrm>
              <a:off x="259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1" name="AutoShape 75"/>
            <p:cNvSpPr>
              <a:spLocks noChangeArrowheads="1"/>
            </p:cNvSpPr>
            <p:nvPr userDrawn="1"/>
          </p:nvSpPr>
          <p:spPr bwMode="auto">
            <a:xfrm>
              <a:off x="288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2" name="AutoShape 76"/>
            <p:cNvSpPr>
              <a:spLocks noChangeArrowheads="1"/>
            </p:cNvSpPr>
            <p:nvPr userDrawn="1"/>
          </p:nvSpPr>
          <p:spPr bwMode="auto">
            <a:xfrm>
              <a:off x="316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3" name="AutoShape 77"/>
            <p:cNvSpPr>
              <a:spLocks noChangeArrowheads="1"/>
            </p:cNvSpPr>
            <p:nvPr userDrawn="1"/>
          </p:nvSpPr>
          <p:spPr bwMode="auto">
            <a:xfrm>
              <a:off x="345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4" name="AutoShape 78"/>
            <p:cNvSpPr>
              <a:spLocks noChangeArrowheads="1"/>
            </p:cNvSpPr>
            <p:nvPr userDrawn="1"/>
          </p:nvSpPr>
          <p:spPr bwMode="auto">
            <a:xfrm>
              <a:off x="374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5" name="AutoShape 79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6" name="AutoShape 80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7" name="AutoShape 81"/>
            <p:cNvSpPr>
              <a:spLocks noChangeArrowheads="1"/>
            </p:cNvSpPr>
            <p:nvPr userDrawn="1"/>
          </p:nvSpPr>
          <p:spPr bwMode="auto">
            <a:xfrm>
              <a:off x="432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8" name="AutoShape 82"/>
            <p:cNvSpPr>
              <a:spLocks noChangeArrowheads="1"/>
            </p:cNvSpPr>
            <p:nvPr userDrawn="1"/>
          </p:nvSpPr>
          <p:spPr bwMode="auto">
            <a:xfrm>
              <a:off x="460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79" name="AutoShape 83"/>
            <p:cNvSpPr>
              <a:spLocks noChangeArrowheads="1"/>
            </p:cNvSpPr>
            <p:nvPr userDrawn="1"/>
          </p:nvSpPr>
          <p:spPr bwMode="auto">
            <a:xfrm>
              <a:off x="489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0" name="AutoShape 84"/>
            <p:cNvSpPr>
              <a:spLocks noChangeArrowheads="1"/>
            </p:cNvSpPr>
            <p:nvPr userDrawn="1"/>
          </p:nvSpPr>
          <p:spPr bwMode="auto">
            <a:xfrm>
              <a:off x="518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1" name="AutoShape 85"/>
            <p:cNvSpPr>
              <a:spLocks noChangeArrowheads="1"/>
            </p:cNvSpPr>
            <p:nvPr userDrawn="1"/>
          </p:nvSpPr>
          <p:spPr bwMode="auto">
            <a:xfrm>
              <a:off x="547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2" name="AutoShape 86"/>
            <p:cNvSpPr>
              <a:spLocks noChangeArrowheads="1"/>
            </p:cNvSpPr>
            <p:nvPr userDrawn="1"/>
          </p:nvSpPr>
          <p:spPr bwMode="auto">
            <a:xfrm>
              <a:off x="14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3" name="AutoShape 87"/>
            <p:cNvSpPr>
              <a:spLocks noChangeArrowheads="1"/>
            </p:cNvSpPr>
            <p:nvPr userDrawn="1"/>
          </p:nvSpPr>
          <p:spPr bwMode="auto">
            <a:xfrm>
              <a:off x="72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4" name="AutoShape 88"/>
            <p:cNvSpPr>
              <a:spLocks noChangeArrowheads="1"/>
            </p:cNvSpPr>
            <p:nvPr userDrawn="1"/>
          </p:nvSpPr>
          <p:spPr bwMode="auto">
            <a:xfrm>
              <a:off x="129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5" name="AutoShape 89"/>
            <p:cNvSpPr>
              <a:spLocks noChangeArrowheads="1"/>
            </p:cNvSpPr>
            <p:nvPr userDrawn="1"/>
          </p:nvSpPr>
          <p:spPr bwMode="auto">
            <a:xfrm>
              <a:off x="187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6" name="AutoShape 90"/>
            <p:cNvSpPr>
              <a:spLocks noChangeArrowheads="1"/>
            </p:cNvSpPr>
            <p:nvPr userDrawn="1"/>
          </p:nvSpPr>
          <p:spPr bwMode="auto">
            <a:xfrm>
              <a:off x="244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7" name="AutoShape 91"/>
            <p:cNvSpPr>
              <a:spLocks noChangeArrowheads="1"/>
            </p:cNvSpPr>
            <p:nvPr userDrawn="1"/>
          </p:nvSpPr>
          <p:spPr bwMode="auto">
            <a:xfrm>
              <a:off x="302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8" name="AutoShape 92"/>
            <p:cNvSpPr>
              <a:spLocks noChangeArrowheads="1"/>
            </p:cNvSpPr>
            <p:nvPr userDrawn="1"/>
          </p:nvSpPr>
          <p:spPr bwMode="auto">
            <a:xfrm>
              <a:off x="360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89" name="AutoShape 93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0" name="AutoShape 94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1" name="AutoShape 95"/>
            <p:cNvSpPr>
              <a:spLocks noChangeArrowheads="1"/>
            </p:cNvSpPr>
            <p:nvPr userDrawn="1"/>
          </p:nvSpPr>
          <p:spPr bwMode="auto">
            <a:xfrm>
              <a:off x="475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2" name="AutoShape 96"/>
            <p:cNvSpPr>
              <a:spLocks noChangeArrowheads="1"/>
            </p:cNvSpPr>
            <p:nvPr userDrawn="1"/>
          </p:nvSpPr>
          <p:spPr bwMode="auto">
            <a:xfrm>
              <a:off x="532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49155" name="Group 97"/>
          <p:cNvGrpSpPr>
            <a:grpSpLocks/>
          </p:cNvGrpSpPr>
          <p:nvPr/>
        </p:nvGrpSpPr>
        <p:grpSpPr bwMode="auto">
          <a:xfrm>
            <a:off x="0" y="2209800"/>
            <a:ext cx="9144000" cy="2286000"/>
            <a:chOff x="0" y="2880"/>
            <a:chExt cx="5760" cy="1440"/>
          </a:xfrm>
        </p:grpSpPr>
        <p:sp>
          <p:nvSpPr>
            <p:cNvPr id="4194" name="AutoShape 98"/>
            <p:cNvSpPr>
              <a:spLocks noChangeArrowheads="1"/>
            </p:cNvSpPr>
            <p:nvPr userDrawn="1"/>
          </p:nvSpPr>
          <p:spPr bwMode="auto">
            <a:xfrm>
              <a:off x="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5" name="AutoShape 99"/>
            <p:cNvSpPr>
              <a:spLocks noChangeArrowheads="1"/>
            </p:cNvSpPr>
            <p:nvPr userDrawn="1"/>
          </p:nvSpPr>
          <p:spPr bwMode="auto">
            <a:xfrm>
              <a:off x="28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6" name="AutoShape 100"/>
            <p:cNvSpPr>
              <a:spLocks noChangeArrowheads="1"/>
            </p:cNvSpPr>
            <p:nvPr userDrawn="1"/>
          </p:nvSpPr>
          <p:spPr bwMode="auto">
            <a:xfrm>
              <a:off x="57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7" name="AutoShape 101"/>
            <p:cNvSpPr>
              <a:spLocks noChangeArrowheads="1"/>
            </p:cNvSpPr>
            <p:nvPr userDrawn="1"/>
          </p:nvSpPr>
          <p:spPr bwMode="auto">
            <a:xfrm>
              <a:off x="86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8" name="AutoShape 102"/>
            <p:cNvSpPr>
              <a:spLocks noChangeArrowheads="1"/>
            </p:cNvSpPr>
            <p:nvPr userDrawn="1"/>
          </p:nvSpPr>
          <p:spPr bwMode="auto">
            <a:xfrm>
              <a:off x="115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99" name="AutoShape 103"/>
            <p:cNvSpPr>
              <a:spLocks noChangeArrowheads="1"/>
            </p:cNvSpPr>
            <p:nvPr userDrawn="1"/>
          </p:nvSpPr>
          <p:spPr bwMode="auto">
            <a:xfrm>
              <a:off x="144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0" name="AutoShape 104"/>
            <p:cNvSpPr>
              <a:spLocks noChangeArrowheads="1"/>
            </p:cNvSpPr>
            <p:nvPr userDrawn="1"/>
          </p:nvSpPr>
          <p:spPr bwMode="auto">
            <a:xfrm>
              <a:off x="172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1" name="AutoShape 105"/>
            <p:cNvSpPr>
              <a:spLocks noChangeArrowheads="1"/>
            </p:cNvSpPr>
            <p:nvPr userDrawn="1"/>
          </p:nvSpPr>
          <p:spPr bwMode="auto">
            <a:xfrm>
              <a:off x="201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2" name="AutoShape 106"/>
            <p:cNvSpPr>
              <a:spLocks noChangeArrowheads="1"/>
            </p:cNvSpPr>
            <p:nvPr userDrawn="1"/>
          </p:nvSpPr>
          <p:spPr bwMode="auto">
            <a:xfrm>
              <a:off x="230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3" name="AutoShape 107"/>
            <p:cNvSpPr>
              <a:spLocks noChangeArrowheads="1"/>
            </p:cNvSpPr>
            <p:nvPr userDrawn="1"/>
          </p:nvSpPr>
          <p:spPr bwMode="auto">
            <a:xfrm>
              <a:off x="259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4" name="AutoShape 108"/>
            <p:cNvSpPr>
              <a:spLocks noChangeArrowheads="1"/>
            </p:cNvSpPr>
            <p:nvPr userDrawn="1"/>
          </p:nvSpPr>
          <p:spPr bwMode="auto">
            <a:xfrm>
              <a:off x="288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5" name="AutoShape 109"/>
            <p:cNvSpPr>
              <a:spLocks noChangeArrowheads="1"/>
            </p:cNvSpPr>
            <p:nvPr userDrawn="1"/>
          </p:nvSpPr>
          <p:spPr bwMode="auto">
            <a:xfrm>
              <a:off x="316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6" name="AutoShape 110"/>
            <p:cNvSpPr>
              <a:spLocks noChangeArrowheads="1"/>
            </p:cNvSpPr>
            <p:nvPr userDrawn="1"/>
          </p:nvSpPr>
          <p:spPr bwMode="auto">
            <a:xfrm>
              <a:off x="345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7" name="AutoShape 111"/>
            <p:cNvSpPr>
              <a:spLocks noChangeArrowheads="1"/>
            </p:cNvSpPr>
            <p:nvPr userDrawn="1"/>
          </p:nvSpPr>
          <p:spPr bwMode="auto">
            <a:xfrm>
              <a:off x="374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8" name="AutoShape 112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09" name="AutoShape 113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0" name="AutoShape 114"/>
            <p:cNvSpPr>
              <a:spLocks noChangeArrowheads="1"/>
            </p:cNvSpPr>
            <p:nvPr userDrawn="1"/>
          </p:nvSpPr>
          <p:spPr bwMode="auto">
            <a:xfrm>
              <a:off x="432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1" name="AutoShape 115"/>
            <p:cNvSpPr>
              <a:spLocks noChangeArrowheads="1"/>
            </p:cNvSpPr>
            <p:nvPr userDrawn="1"/>
          </p:nvSpPr>
          <p:spPr bwMode="auto">
            <a:xfrm>
              <a:off x="460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2" name="AutoShape 116"/>
            <p:cNvSpPr>
              <a:spLocks noChangeArrowheads="1"/>
            </p:cNvSpPr>
            <p:nvPr userDrawn="1"/>
          </p:nvSpPr>
          <p:spPr bwMode="auto">
            <a:xfrm>
              <a:off x="489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3" name="AutoShape 117"/>
            <p:cNvSpPr>
              <a:spLocks noChangeArrowheads="1"/>
            </p:cNvSpPr>
            <p:nvPr userDrawn="1"/>
          </p:nvSpPr>
          <p:spPr bwMode="auto">
            <a:xfrm>
              <a:off x="518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4" name="AutoShape 118"/>
            <p:cNvSpPr>
              <a:spLocks noChangeArrowheads="1"/>
            </p:cNvSpPr>
            <p:nvPr userDrawn="1"/>
          </p:nvSpPr>
          <p:spPr bwMode="auto">
            <a:xfrm>
              <a:off x="547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5" name="AutoShape 119"/>
            <p:cNvSpPr>
              <a:spLocks noChangeArrowheads="1"/>
            </p:cNvSpPr>
            <p:nvPr userDrawn="1"/>
          </p:nvSpPr>
          <p:spPr bwMode="auto">
            <a:xfrm>
              <a:off x="14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6" name="AutoShape 120"/>
            <p:cNvSpPr>
              <a:spLocks noChangeArrowheads="1"/>
            </p:cNvSpPr>
            <p:nvPr userDrawn="1"/>
          </p:nvSpPr>
          <p:spPr bwMode="auto">
            <a:xfrm>
              <a:off x="43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7" name="AutoShape 121"/>
            <p:cNvSpPr>
              <a:spLocks noChangeArrowheads="1"/>
            </p:cNvSpPr>
            <p:nvPr userDrawn="1"/>
          </p:nvSpPr>
          <p:spPr bwMode="auto">
            <a:xfrm>
              <a:off x="100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8" name="AutoShape 122"/>
            <p:cNvSpPr>
              <a:spLocks noChangeArrowheads="1"/>
            </p:cNvSpPr>
            <p:nvPr userDrawn="1"/>
          </p:nvSpPr>
          <p:spPr bwMode="auto">
            <a:xfrm>
              <a:off x="158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19" name="AutoShape 123"/>
            <p:cNvSpPr>
              <a:spLocks noChangeArrowheads="1"/>
            </p:cNvSpPr>
            <p:nvPr userDrawn="1"/>
          </p:nvSpPr>
          <p:spPr bwMode="auto">
            <a:xfrm>
              <a:off x="216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0" name="AutoShape 124"/>
            <p:cNvSpPr>
              <a:spLocks noChangeArrowheads="1"/>
            </p:cNvSpPr>
            <p:nvPr userDrawn="1"/>
          </p:nvSpPr>
          <p:spPr bwMode="auto">
            <a:xfrm>
              <a:off x="2736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1" name="AutoShape 125"/>
            <p:cNvSpPr>
              <a:spLocks noChangeArrowheads="1"/>
            </p:cNvSpPr>
            <p:nvPr userDrawn="1"/>
          </p:nvSpPr>
          <p:spPr bwMode="auto">
            <a:xfrm>
              <a:off x="331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2" name="AutoShape 126"/>
            <p:cNvSpPr>
              <a:spLocks noChangeArrowheads="1"/>
            </p:cNvSpPr>
            <p:nvPr userDrawn="1"/>
          </p:nvSpPr>
          <p:spPr bwMode="auto">
            <a:xfrm>
              <a:off x="388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3" name="AutoShape 127"/>
            <p:cNvSpPr>
              <a:spLocks noChangeArrowheads="1"/>
            </p:cNvSpPr>
            <p:nvPr userDrawn="1"/>
          </p:nvSpPr>
          <p:spPr bwMode="auto">
            <a:xfrm>
              <a:off x="446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4" name="AutoShape 128"/>
            <p:cNvSpPr>
              <a:spLocks noChangeArrowheads="1"/>
            </p:cNvSpPr>
            <p:nvPr userDrawn="1"/>
          </p:nvSpPr>
          <p:spPr bwMode="auto">
            <a:xfrm>
              <a:off x="504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5" name="AutoShape 129"/>
            <p:cNvSpPr>
              <a:spLocks noChangeArrowheads="1"/>
            </p:cNvSpPr>
            <p:nvPr userDrawn="1"/>
          </p:nvSpPr>
          <p:spPr bwMode="auto">
            <a:xfrm>
              <a:off x="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6" name="AutoShape 130"/>
            <p:cNvSpPr>
              <a:spLocks noChangeArrowheads="1"/>
            </p:cNvSpPr>
            <p:nvPr userDrawn="1"/>
          </p:nvSpPr>
          <p:spPr bwMode="auto">
            <a:xfrm>
              <a:off x="28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7" name="AutoShape 131"/>
            <p:cNvSpPr>
              <a:spLocks noChangeArrowheads="1"/>
            </p:cNvSpPr>
            <p:nvPr userDrawn="1"/>
          </p:nvSpPr>
          <p:spPr bwMode="auto">
            <a:xfrm>
              <a:off x="57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8" name="AutoShape 132"/>
            <p:cNvSpPr>
              <a:spLocks noChangeArrowheads="1"/>
            </p:cNvSpPr>
            <p:nvPr userDrawn="1"/>
          </p:nvSpPr>
          <p:spPr bwMode="auto">
            <a:xfrm>
              <a:off x="86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29" name="AutoShape 133"/>
            <p:cNvSpPr>
              <a:spLocks noChangeArrowheads="1"/>
            </p:cNvSpPr>
            <p:nvPr userDrawn="1"/>
          </p:nvSpPr>
          <p:spPr bwMode="auto">
            <a:xfrm>
              <a:off x="115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0" name="AutoShape 134"/>
            <p:cNvSpPr>
              <a:spLocks noChangeArrowheads="1"/>
            </p:cNvSpPr>
            <p:nvPr userDrawn="1"/>
          </p:nvSpPr>
          <p:spPr bwMode="auto">
            <a:xfrm>
              <a:off x="144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1" name="AutoShape 135"/>
            <p:cNvSpPr>
              <a:spLocks noChangeArrowheads="1"/>
            </p:cNvSpPr>
            <p:nvPr userDrawn="1"/>
          </p:nvSpPr>
          <p:spPr bwMode="auto">
            <a:xfrm>
              <a:off x="172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2" name="AutoShape 136"/>
            <p:cNvSpPr>
              <a:spLocks noChangeArrowheads="1"/>
            </p:cNvSpPr>
            <p:nvPr userDrawn="1"/>
          </p:nvSpPr>
          <p:spPr bwMode="auto">
            <a:xfrm>
              <a:off x="201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3" name="AutoShape 137"/>
            <p:cNvSpPr>
              <a:spLocks noChangeArrowheads="1"/>
            </p:cNvSpPr>
            <p:nvPr userDrawn="1"/>
          </p:nvSpPr>
          <p:spPr bwMode="auto">
            <a:xfrm>
              <a:off x="230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4" name="AutoShape 138"/>
            <p:cNvSpPr>
              <a:spLocks noChangeArrowheads="1"/>
            </p:cNvSpPr>
            <p:nvPr userDrawn="1"/>
          </p:nvSpPr>
          <p:spPr bwMode="auto">
            <a:xfrm>
              <a:off x="259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5" name="AutoShape 139"/>
            <p:cNvSpPr>
              <a:spLocks noChangeArrowheads="1"/>
            </p:cNvSpPr>
            <p:nvPr userDrawn="1"/>
          </p:nvSpPr>
          <p:spPr bwMode="auto">
            <a:xfrm>
              <a:off x="288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6" name="AutoShape 140"/>
            <p:cNvSpPr>
              <a:spLocks noChangeArrowheads="1"/>
            </p:cNvSpPr>
            <p:nvPr userDrawn="1"/>
          </p:nvSpPr>
          <p:spPr bwMode="auto">
            <a:xfrm>
              <a:off x="316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7" name="AutoShape 141"/>
            <p:cNvSpPr>
              <a:spLocks noChangeArrowheads="1"/>
            </p:cNvSpPr>
            <p:nvPr userDrawn="1"/>
          </p:nvSpPr>
          <p:spPr bwMode="auto">
            <a:xfrm>
              <a:off x="345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8" name="AutoShape 142"/>
            <p:cNvSpPr>
              <a:spLocks noChangeArrowheads="1"/>
            </p:cNvSpPr>
            <p:nvPr userDrawn="1"/>
          </p:nvSpPr>
          <p:spPr bwMode="auto">
            <a:xfrm>
              <a:off x="374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39" name="AutoShape 143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0" name="AutoShape 144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1" name="AutoShape 145"/>
            <p:cNvSpPr>
              <a:spLocks noChangeArrowheads="1"/>
            </p:cNvSpPr>
            <p:nvPr userDrawn="1"/>
          </p:nvSpPr>
          <p:spPr bwMode="auto">
            <a:xfrm>
              <a:off x="432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2" name="AutoShape 146"/>
            <p:cNvSpPr>
              <a:spLocks noChangeArrowheads="1"/>
            </p:cNvSpPr>
            <p:nvPr userDrawn="1"/>
          </p:nvSpPr>
          <p:spPr bwMode="auto">
            <a:xfrm>
              <a:off x="460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3" name="AutoShape 147"/>
            <p:cNvSpPr>
              <a:spLocks noChangeArrowheads="1"/>
            </p:cNvSpPr>
            <p:nvPr userDrawn="1"/>
          </p:nvSpPr>
          <p:spPr bwMode="auto">
            <a:xfrm>
              <a:off x="489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4" name="AutoShape 148"/>
            <p:cNvSpPr>
              <a:spLocks noChangeArrowheads="1"/>
            </p:cNvSpPr>
            <p:nvPr userDrawn="1"/>
          </p:nvSpPr>
          <p:spPr bwMode="auto">
            <a:xfrm>
              <a:off x="518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5" name="AutoShape 149"/>
            <p:cNvSpPr>
              <a:spLocks noChangeArrowheads="1"/>
            </p:cNvSpPr>
            <p:nvPr userDrawn="1"/>
          </p:nvSpPr>
          <p:spPr bwMode="auto">
            <a:xfrm>
              <a:off x="547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6" name="AutoShape 150"/>
            <p:cNvSpPr>
              <a:spLocks noChangeArrowheads="1"/>
            </p:cNvSpPr>
            <p:nvPr userDrawn="1"/>
          </p:nvSpPr>
          <p:spPr bwMode="auto">
            <a:xfrm>
              <a:off x="14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7" name="AutoShape 151"/>
            <p:cNvSpPr>
              <a:spLocks noChangeArrowheads="1"/>
            </p:cNvSpPr>
            <p:nvPr userDrawn="1"/>
          </p:nvSpPr>
          <p:spPr bwMode="auto">
            <a:xfrm>
              <a:off x="72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8" name="AutoShape 152"/>
            <p:cNvSpPr>
              <a:spLocks noChangeArrowheads="1"/>
            </p:cNvSpPr>
            <p:nvPr userDrawn="1"/>
          </p:nvSpPr>
          <p:spPr bwMode="auto">
            <a:xfrm>
              <a:off x="129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49" name="AutoShape 153"/>
            <p:cNvSpPr>
              <a:spLocks noChangeArrowheads="1"/>
            </p:cNvSpPr>
            <p:nvPr userDrawn="1"/>
          </p:nvSpPr>
          <p:spPr bwMode="auto">
            <a:xfrm>
              <a:off x="187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0" name="AutoShape 154"/>
            <p:cNvSpPr>
              <a:spLocks noChangeArrowheads="1"/>
            </p:cNvSpPr>
            <p:nvPr userDrawn="1"/>
          </p:nvSpPr>
          <p:spPr bwMode="auto">
            <a:xfrm>
              <a:off x="244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1" name="AutoShape 155"/>
            <p:cNvSpPr>
              <a:spLocks noChangeArrowheads="1"/>
            </p:cNvSpPr>
            <p:nvPr userDrawn="1"/>
          </p:nvSpPr>
          <p:spPr bwMode="auto">
            <a:xfrm>
              <a:off x="302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2" name="AutoShape 156"/>
            <p:cNvSpPr>
              <a:spLocks noChangeArrowheads="1"/>
            </p:cNvSpPr>
            <p:nvPr userDrawn="1"/>
          </p:nvSpPr>
          <p:spPr bwMode="auto">
            <a:xfrm>
              <a:off x="360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3" name="AutoShape 157"/>
            <p:cNvSpPr>
              <a:spLocks noChangeArrowheads="1"/>
            </p:cNvSpPr>
            <p:nvPr userDrawn="1"/>
          </p:nvSpPr>
          <p:spPr bwMode="auto">
            <a:xfrm>
              <a:off x="417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4" name="AutoShape 158"/>
            <p:cNvSpPr>
              <a:spLocks noChangeArrowheads="1"/>
            </p:cNvSpPr>
            <p:nvPr userDrawn="1"/>
          </p:nvSpPr>
          <p:spPr bwMode="auto">
            <a:xfrm>
              <a:off x="475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5" name="AutoShape 159"/>
            <p:cNvSpPr>
              <a:spLocks noChangeArrowheads="1"/>
            </p:cNvSpPr>
            <p:nvPr userDrawn="1"/>
          </p:nvSpPr>
          <p:spPr bwMode="auto">
            <a:xfrm>
              <a:off x="532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6" name="AutoShape 160"/>
            <p:cNvSpPr>
              <a:spLocks noChangeArrowheads="1"/>
            </p:cNvSpPr>
            <p:nvPr userDrawn="1"/>
          </p:nvSpPr>
          <p:spPr bwMode="auto">
            <a:xfrm>
              <a:off x="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7" name="AutoShape 161"/>
            <p:cNvSpPr>
              <a:spLocks noChangeArrowheads="1"/>
            </p:cNvSpPr>
            <p:nvPr userDrawn="1"/>
          </p:nvSpPr>
          <p:spPr bwMode="auto">
            <a:xfrm>
              <a:off x="28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8" name="AutoShape 162"/>
            <p:cNvSpPr>
              <a:spLocks noChangeArrowheads="1"/>
            </p:cNvSpPr>
            <p:nvPr userDrawn="1"/>
          </p:nvSpPr>
          <p:spPr bwMode="auto">
            <a:xfrm>
              <a:off x="57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59" name="AutoShape 163"/>
            <p:cNvSpPr>
              <a:spLocks noChangeArrowheads="1"/>
            </p:cNvSpPr>
            <p:nvPr userDrawn="1"/>
          </p:nvSpPr>
          <p:spPr bwMode="auto">
            <a:xfrm>
              <a:off x="86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0" name="AutoShape 164"/>
            <p:cNvSpPr>
              <a:spLocks noChangeArrowheads="1"/>
            </p:cNvSpPr>
            <p:nvPr userDrawn="1"/>
          </p:nvSpPr>
          <p:spPr bwMode="auto">
            <a:xfrm>
              <a:off x="115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1" name="AutoShape 165"/>
            <p:cNvSpPr>
              <a:spLocks noChangeArrowheads="1"/>
            </p:cNvSpPr>
            <p:nvPr userDrawn="1"/>
          </p:nvSpPr>
          <p:spPr bwMode="auto">
            <a:xfrm>
              <a:off x="144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2" name="AutoShape 166"/>
            <p:cNvSpPr>
              <a:spLocks noChangeArrowheads="1"/>
            </p:cNvSpPr>
            <p:nvPr userDrawn="1"/>
          </p:nvSpPr>
          <p:spPr bwMode="auto">
            <a:xfrm>
              <a:off x="172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3" name="AutoShape 167"/>
            <p:cNvSpPr>
              <a:spLocks noChangeArrowheads="1"/>
            </p:cNvSpPr>
            <p:nvPr userDrawn="1"/>
          </p:nvSpPr>
          <p:spPr bwMode="auto">
            <a:xfrm>
              <a:off x="201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4" name="AutoShape 168"/>
            <p:cNvSpPr>
              <a:spLocks noChangeArrowheads="1"/>
            </p:cNvSpPr>
            <p:nvPr userDrawn="1"/>
          </p:nvSpPr>
          <p:spPr bwMode="auto">
            <a:xfrm>
              <a:off x="230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5" name="AutoShape 169"/>
            <p:cNvSpPr>
              <a:spLocks noChangeArrowheads="1"/>
            </p:cNvSpPr>
            <p:nvPr userDrawn="1"/>
          </p:nvSpPr>
          <p:spPr bwMode="auto">
            <a:xfrm>
              <a:off x="259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6" name="AutoShape 170"/>
            <p:cNvSpPr>
              <a:spLocks noChangeArrowheads="1"/>
            </p:cNvSpPr>
            <p:nvPr userDrawn="1"/>
          </p:nvSpPr>
          <p:spPr bwMode="auto">
            <a:xfrm>
              <a:off x="288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7" name="AutoShape 171"/>
            <p:cNvSpPr>
              <a:spLocks noChangeArrowheads="1"/>
            </p:cNvSpPr>
            <p:nvPr userDrawn="1"/>
          </p:nvSpPr>
          <p:spPr bwMode="auto">
            <a:xfrm>
              <a:off x="316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8" name="AutoShape 172"/>
            <p:cNvSpPr>
              <a:spLocks noChangeArrowheads="1"/>
            </p:cNvSpPr>
            <p:nvPr userDrawn="1"/>
          </p:nvSpPr>
          <p:spPr bwMode="auto">
            <a:xfrm>
              <a:off x="345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69" name="AutoShape 173"/>
            <p:cNvSpPr>
              <a:spLocks noChangeArrowheads="1"/>
            </p:cNvSpPr>
            <p:nvPr userDrawn="1"/>
          </p:nvSpPr>
          <p:spPr bwMode="auto">
            <a:xfrm>
              <a:off x="374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0" name="AutoShape 174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1" name="AutoShape 175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2" name="AutoShape 176"/>
            <p:cNvSpPr>
              <a:spLocks noChangeArrowheads="1"/>
            </p:cNvSpPr>
            <p:nvPr userDrawn="1"/>
          </p:nvSpPr>
          <p:spPr bwMode="auto">
            <a:xfrm>
              <a:off x="432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3" name="AutoShape 177"/>
            <p:cNvSpPr>
              <a:spLocks noChangeArrowheads="1"/>
            </p:cNvSpPr>
            <p:nvPr userDrawn="1"/>
          </p:nvSpPr>
          <p:spPr bwMode="auto">
            <a:xfrm>
              <a:off x="460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4" name="AutoShape 178"/>
            <p:cNvSpPr>
              <a:spLocks noChangeArrowheads="1"/>
            </p:cNvSpPr>
            <p:nvPr userDrawn="1"/>
          </p:nvSpPr>
          <p:spPr bwMode="auto">
            <a:xfrm>
              <a:off x="489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5" name="AutoShape 179"/>
            <p:cNvSpPr>
              <a:spLocks noChangeArrowheads="1"/>
            </p:cNvSpPr>
            <p:nvPr userDrawn="1"/>
          </p:nvSpPr>
          <p:spPr bwMode="auto">
            <a:xfrm>
              <a:off x="518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6" name="AutoShape 180"/>
            <p:cNvSpPr>
              <a:spLocks noChangeArrowheads="1"/>
            </p:cNvSpPr>
            <p:nvPr userDrawn="1"/>
          </p:nvSpPr>
          <p:spPr bwMode="auto">
            <a:xfrm>
              <a:off x="547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7" name="AutoShape 181"/>
            <p:cNvSpPr>
              <a:spLocks noChangeArrowheads="1"/>
            </p:cNvSpPr>
            <p:nvPr userDrawn="1"/>
          </p:nvSpPr>
          <p:spPr bwMode="auto">
            <a:xfrm>
              <a:off x="14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8" name="AutoShape 182"/>
            <p:cNvSpPr>
              <a:spLocks noChangeArrowheads="1"/>
            </p:cNvSpPr>
            <p:nvPr userDrawn="1"/>
          </p:nvSpPr>
          <p:spPr bwMode="auto">
            <a:xfrm>
              <a:off x="72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79" name="AutoShape 183"/>
            <p:cNvSpPr>
              <a:spLocks noChangeArrowheads="1"/>
            </p:cNvSpPr>
            <p:nvPr userDrawn="1"/>
          </p:nvSpPr>
          <p:spPr bwMode="auto">
            <a:xfrm>
              <a:off x="129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0" name="AutoShape 184"/>
            <p:cNvSpPr>
              <a:spLocks noChangeArrowheads="1"/>
            </p:cNvSpPr>
            <p:nvPr userDrawn="1"/>
          </p:nvSpPr>
          <p:spPr bwMode="auto">
            <a:xfrm>
              <a:off x="187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1" name="AutoShape 185"/>
            <p:cNvSpPr>
              <a:spLocks noChangeArrowheads="1"/>
            </p:cNvSpPr>
            <p:nvPr userDrawn="1"/>
          </p:nvSpPr>
          <p:spPr bwMode="auto">
            <a:xfrm>
              <a:off x="244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2" name="AutoShape 186"/>
            <p:cNvSpPr>
              <a:spLocks noChangeArrowheads="1"/>
            </p:cNvSpPr>
            <p:nvPr userDrawn="1"/>
          </p:nvSpPr>
          <p:spPr bwMode="auto">
            <a:xfrm>
              <a:off x="302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3" name="AutoShape 187"/>
            <p:cNvSpPr>
              <a:spLocks noChangeArrowheads="1"/>
            </p:cNvSpPr>
            <p:nvPr userDrawn="1"/>
          </p:nvSpPr>
          <p:spPr bwMode="auto">
            <a:xfrm>
              <a:off x="360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4" name="AutoShape 188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5" name="AutoShape 189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6" name="AutoShape 190"/>
            <p:cNvSpPr>
              <a:spLocks noChangeArrowheads="1"/>
            </p:cNvSpPr>
            <p:nvPr userDrawn="1"/>
          </p:nvSpPr>
          <p:spPr bwMode="auto">
            <a:xfrm>
              <a:off x="475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87" name="AutoShape 191"/>
            <p:cNvSpPr>
              <a:spLocks noChangeArrowheads="1"/>
            </p:cNvSpPr>
            <p:nvPr userDrawn="1"/>
          </p:nvSpPr>
          <p:spPr bwMode="auto">
            <a:xfrm>
              <a:off x="532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49156" name="Group 192"/>
          <p:cNvGrpSpPr>
            <a:grpSpLocks/>
          </p:cNvGrpSpPr>
          <p:nvPr/>
        </p:nvGrpSpPr>
        <p:grpSpPr bwMode="auto">
          <a:xfrm>
            <a:off x="0" y="228600"/>
            <a:ext cx="9144000" cy="2286000"/>
            <a:chOff x="0" y="2880"/>
            <a:chExt cx="5760" cy="1440"/>
          </a:xfrm>
        </p:grpSpPr>
        <p:sp>
          <p:nvSpPr>
            <p:cNvPr id="4289" name="AutoShape 193"/>
            <p:cNvSpPr>
              <a:spLocks noChangeArrowheads="1"/>
            </p:cNvSpPr>
            <p:nvPr userDrawn="1"/>
          </p:nvSpPr>
          <p:spPr bwMode="auto">
            <a:xfrm>
              <a:off x="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0" name="AutoShape 194"/>
            <p:cNvSpPr>
              <a:spLocks noChangeArrowheads="1"/>
            </p:cNvSpPr>
            <p:nvPr userDrawn="1"/>
          </p:nvSpPr>
          <p:spPr bwMode="auto">
            <a:xfrm>
              <a:off x="28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1" name="AutoShape 195"/>
            <p:cNvSpPr>
              <a:spLocks noChangeArrowheads="1"/>
            </p:cNvSpPr>
            <p:nvPr userDrawn="1"/>
          </p:nvSpPr>
          <p:spPr bwMode="auto">
            <a:xfrm>
              <a:off x="57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2" name="AutoShape 196"/>
            <p:cNvSpPr>
              <a:spLocks noChangeArrowheads="1"/>
            </p:cNvSpPr>
            <p:nvPr userDrawn="1"/>
          </p:nvSpPr>
          <p:spPr bwMode="auto">
            <a:xfrm>
              <a:off x="86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3" name="AutoShape 197"/>
            <p:cNvSpPr>
              <a:spLocks noChangeArrowheads="1"/>
            </p:cNvSpPr>
            <p:nvPr userDrawn="1"/>
          </p:nvSpPr>
          <p:spPr bwMode="auto">
            <a:xfrm>
              <a:off x="115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4" name="AutoShape 198"/>
            <p:cNvSpPr>
              <a:spLocks noChangeArrowheads="1"/>
            </p:cNvSpPr>
            <p:nvPr userDrawn="1"/>
          </p:nvSpPr>
          <p:spPr bwMode="auto">
            <a:xfrm>
              <a:off x="144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5" name="AutoShape 199"/>
            <p:cNvSpPr>
              <a:spLocks noChangeArrowheads="1"/>
            </p:cNvSpPr>
            <p:nvPr userDrawn="1"/>
          </p:nvSpPr>
          <p:spPr bwMode="auto">
            <a:xfrm>
              <a:off x="172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6" name="AutoShape 200"/>
            <p:cNvSpPr>
              <a:spLocks noChangeArrowheads="1"/>
            </p:cNvSpPr>
            <p:nvPr userDrawn="1"/>
          </p:nvSpPr>
          <p:spPr bwMode="auto">
            <a:xfrm>
              <a:off x="201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7" name="AutoShape 201"/>
            <p:cNvSpPr>
              <a:spLocks noChangeArrowheads="1"/>
            </p:cNvSpPr>
            <p:nvPr userDrawn="1"/>
          </p:nvSpPr>
          <p:spPr bwMode="auto">
            <a:xfrm>
              <a:off x="230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8" name="AutoShape 202"/>
            <p:cNvSpPr>
              <a:spLocks noChangeArrowheads="1"/>
            </p:cNvSpPr>
            <p:nvPr userDrawn="1"/>
          </p:nvSpPr>
          <p:spPr bwMode="auto">
            <a:xfrm>
              <a:off x="259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99" name="AutoShape 203"/>
            <p:cNvSpPr>
              <a:spLocks noChangeArrowheads="1"/>
            </p:cNvSpPr>
            <p:nvPr userDrawn="1"/>
          </p:nvSpPr>
          <p:spPr bwMode="auto">
            <a:xfrm>
              <a:off x="288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0" name="AutoShape 204"/>
            <p:cNvSpPr>
              <a:spLocks noChangeArrowheads="1"/>
            </p:cNvSpPr>
            <p:nvPr userDrawn="1"/>
          </p:nvSpPr>
          <p:spPr bwMode="auto">
            <a:xfrm>
              <a:off x="316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1" name="AutoShape 205"/>
            <p:cNvSpPr>
              <a:spLocks noChangeArrowheads="1"/>
            </p:cNvSpPr>
            <p:nvPr userDrawn="1"/>
          </p:nvSpPr>
          <p:spPr bwMode="auto">
            <a:xfrm>
              <a:off x="345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2" name="AutoShape 206"/>
            <p:cNvSpPr>
              <a:spLocks noChangeArrowheads="1"/>
            </p:cNvSpPr>
            <p:nvPr userDrawn="1"/>
          </p:nvSpPr>
          <p:spPr bwMode="auto">
            <a:xfrm>
              <a:off x="374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3" name="AutoShape 207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4" name="AutoShape 208"/>
            <p:cNvSpPr>
              <a:spLocks noChangeArrowheads="1"/>
            </p:cNvSpPr>
            <p:nvPr userDrawn="1"/>
          </p:nvSpPr>
          <p:spPr bwMode="auto">
            <a:xfrm>
              <a:off x="403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5" name="AutoShape 209"/>
            <p:cNvSpPr>
              <a:spLocks noChangeArrowheads="1"/>
            </p:cNvSpPr>
            <p:nvPr userDrawn="1"/>
          </p:nvSpPr>
          <p:spPr bwMode="auto">
            <a:xfrm>
              <a:off x="4320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6" name="AutoShape 210"/>
            <p:cNvSpPr>
              <a:spLocks noChangeArrowheads="1"/>
            </p:cNvSpPr>
            <p:nvPr userDrawn="1"/>
          </p:nvSpPr>
          <p:spPr bwMode="auto">
            <a:xfrm>
              <a:off x="4608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7" name="AutoShape 211"/>
            <p:cNvSpPr>
              <a:spLocks noChangeArrowheads="1"/>
            </p:cNvSpPr>
            <p:nvPr userDrawn="1"/>
          </p:nvSpPr>
          <p:spPr bwMode="auto">
            <a:xfrm>
              <a:off x="4896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8" name="AutoShape 212"/>
            <p:cNvSpPr>
              <a:spLocks noChangeArrowheads="1"/>
            </p:cNvSpPr>
            <p:nvPr userDrawn="1"/>
          </p:nvSpPr>
          <p:spPr bwMode="auto">
            <a:xfrm>
              <a:off x="5184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09" name="AutoShape 213"/>
            <p:cNvSpPr>
              <a:spLocks noChangeArrowheads="1"/>
            </p:cNvSpPr>
            <p:nvPr userDrawn="1"/>
          </p:nvSpPr>
          <p:spPr bwMode="auto">
            <a:xfrm>
              <a:off x="5472" y="40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0" name="AutoShape 214"/>
            <p:cNvSpPr>
              <a:spLocks noChangeArrowheads="1"/>
            </p:cNvSpPr>
            <p:nvPr userDrawn="1"/>
          </p:nvSpPr>
          <p:spPr bwMode="auto">
            <a:xfrm>
              <a:off x="14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1" name="AutoShape 215"/>
            <p:cNvSpPr>
              <a:spLocks noChangeArrowheads="1"/>
            </p:cNvSpPr>
            <p:nvPr userDrawn="1"/>
          </p:nvSpPr>
          <p:spPr bwMode="auto">
            <a:xfrm>
              <a:off x="43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2" name="AutoShape 216"/>
            <p:cNvSpPr>
              <a:spLocks noChangeArrowheads="1"/>
            </p:cNvSpPr>
            <p:nvPr userDrawn="1"/>
          </p:nvSpPr>
          <p:spPr bwMode="auto">
            <a:xfrm>
              <a:off x="100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3" name="AutoShape 217"/>
            <p:cNvSpPr>
              <a:spLocks noChangeArrowheads="1"/>
            </p:cNvSpPr>
            <p:nvPr userDrawn="1"/>
          </p:nvSpPr>
          <p:spPr bwMode="auto">
            <a:xfrm>
              <a:off x="158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4" name="AutoShape 218"/>
            <p:cNvSpPr>
              <a:spLocks noChangeArrowheads="1"/>
            </p:cNvSpPr>
            <p:nvPr userDrawn="1"/>
          </p:nvSpPr>
          <p:spPr bwMode="auto">
            <a:xfrm>
              <a:off x="216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5" name="AutoShape 219"/>
            <p:cNvSpPr>
              <a:spLocks noChangeArrowheads="1"/>
            </p:cNvSpPr>
            <p:nvPr userDrawn="1"/>
          </p:nvSpPr>
          <p:spPr bwMode="auto">
            <a:xfrm>
              <a:off x="2736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6" name="AutoShape 220"/>
            <p:cNvSpPr>
              <a:spLocks noChangeArrowheads="1"/>
            </p:cNvSpPr>
            <p:nvPr userDrawn="1"/>
          </p:nvSpPr>
          <p:spPr bwMode="auto">
            <a:xfrm>
              <a:off x="3312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7" name="AutoShape 221"/>
            <p:cNvSpPr>
              <a:spLocks noChangeArrowheads="1"/>
            </p:cNvSpPr>
            <p:nvPr userDrawn="1"/>
          </p:nvSpPr>
          <p:spPr bwMode="auto">
            <a:xfrm>
              <a:off x="3888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8" name="AutoShape 222"/>
            <p:cNvSpPr>
              <a:spLocks noChangeArrowheads="1"/>
            </p:cNvSpPr>
            <p:nvPr userDrawn="1"/>
          </p:nvSpPr>
          <p:spPr bwMode="auto">
            <a:xfrm>
              <a:off x="4464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19" name="AutoShape 223"/>
            <p:cNvSpPr>
              <a:spLocks noChangeArrowheads="1"/>
            </p:cNvSpPr>
            <p:nvPr userDrawn="1"/>
          </p:nvSpPr>
          <p:spPr bwMode="auto">
            <a:xfrm>
              <a:off x="5040" y="384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0" name="AutoShape 224"/>
            <p:cNvSpPr>
              <a:spLocks noChangeArrowheads="1"/>
            </p:cNvSpPr>
            <p:nvPr userDrawn="1"/>
          </p:nvSpPr>
          <p:spPr bwMode="auto">
            <a:xfrm>
              <a:off x="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1" name="AutoShape 225"/>
            <p:cNvSpPr>
              <a:spLocks noChangeArrowheads="1"/>
            </p:cNvSpPr>
            <p:nvPr userDrawn="1"/>
          </p:nvSpPr>
          <p:spPr bwMode="auto">
            <a:xfrm>
              <a:off x="28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2" name="AutoShape 226"/>
            <p:cNvSpPr>
              <a:spLocks noChangeArrowheads="1"/>
            </p:cNvSpPr>
            <p:nvPr userDrawn="1"/>
          </p:nvSpPr>
          <p:spPr bwMode="auto">
            <a:xfrm>
              <a:off x="57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3" name="AutoShape 227"/>
            <p:cNvSpPr>
              <a:spLocks noChangeArrowheads="1"/>
            </p:cNvSpPr>
            <p:nvPr userDrawn="1"/>
          </p:nvSpPr>
          <p:spPr bwMode="auto">
            <a:xfrm>
              <a:off x="86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4" name="AutoShape 228"/>
            <p:cNvSpPr>
              <a:spLocks noChangeArrowheads="1"/>
            </p:cNvSpPr>
            <p:nvPr userDrawn="1"/>
          </p:nvSpPr>
          <p:spPr bwMode="auto">
            <a:xfrm>
              <a:off x="115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5" name="AutoShape 229"/>
            <p:cNvSpPr>
              <a:spLocks noChangeArrowheads="1"/>
            </p:cNvSpPr>
            <p:nvPr userDrawn="1"/>
          </p:nvSpPr>
          <p:spPr bwMode="auto">
            <a:xfrm>
              <a:off x="144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6" name="AutoShape 230"/>
            <p:cNvSpPr>
              <a:spLocks noChangeArrowheads="1"/>
            </p:cNvSpPr>
            <p:nvPr userDrawn="1"/>
          </p:nvSpPr>
          <p:spPr bwMode="auto">
            <a:xfrm>
              <a:off x="172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7" name="AutoShape 231"/>
            <p:cNvSpPr>
              <a:spLocks noChangeArrowheads="1"/>
            </p:cNvSpPr>
            <p:nvPr userDrawn="1"/>
          </p:nvSpPr>
          <p:spPr bwMode="auto">
            <a:xfrm>
              <a:off x="201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8" name="AutoShape 232"/>
            <p:cNvSpPr>
              <a:spLocks noChangeArrowheads="1"/>
            </p:cNvSpPr>
            <p:nvPr userDrawn="1"/>
          </p:nvSpPr>
          <p:spPr bwMode="auto">
            <a:xfrm>
              <a:off x="230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29" name="AutoShape 233"/>
            <p:cNvSpPr>
              <a:spLocks noChangeArrowheads="1"/>
            </p:cNvSpPr>
            <p:nvPr userDrawn="1"/>
          </p:nvSpPr>
          <p:spPr bwMode="auto">
            <a:xfrm>
              <a:off x="259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0" name="AutoShape 234"/>
            <p:cNvSpPr>
              <a:spLocks noChangeArrowheads="1"/>
            </p:cNvSpPr>
            <p:nvPr userDrawn="1"/>
          </p:nvSpPr>
          <p:spPr bwMode="auto">
            <a:xfrm>
              <a:off x="288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1" name="AutoShape 235"/>
            <p:cNvSpPr>
              <a:spLocks noChangeArrowheads="1"/>
            </p:cNvSpPr>
            <p:nvPr userDrawn="1"/>
          </p:nvSpPr>
          <p:spPr bwMode="auto">
            <a:xfrm>
              <a:off x="316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2" name="AutoShape 236"/>
            <p:cNvSpPr>
              <a:spLocks noChangeArrowheads="1"/>
            </p:cNvSpPr>
            <p:nvPr userDrawn="1"/>
          </p:nvSpPr>
          <p:spPr bwMode="auto">
            <a:xfrm>
              <a:off x="345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3" name="AutoShape 237"/>
            <p:cNvSpPr>
              <a:spLocks noChangeArrowheads="1"/>
            </p:cNvSpPr>
            <p:nvPr userDrawn="1"/>
          </p:nvSpPr>
          <p:spPr bwMode="auto">
            <a:xfrm>
              <a:off x="374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4" name="AutoShape 238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5" name="AutoShape 239"/>
            <p:cNvSpPr>
              <a:spLocks noChangeArrowheads="1"/>
            </p:cNvSpPr>
            <p:nvPr userDrawn="1"/>
          </p:nvSpPr>
          <p:spPr bwMode="auto">
            <a:xfrm>
              <a:off x="403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6" name="AutoShape 240"/>
            <p:cNvSpPr>
              <a:spLocks noChangeArrowheads="1"/>
            </p:cNvSpPr>
            <p:nvPr userDrawn="1"/>
          </p:nvSpPr>
          <p:spPr bwMode="auto">
            <a:xfrm>
              <a:off x="4320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7" name="AutoShape 241"/>
            <p:cNvSpPr>
              <a:spLocks noChangeArrowheads="1"/>
            </p:cNvSpPr>
            <p:nvPr userDrawn="1"/>
          </p:nvSpPr>
          <p:spPr bwMode="auto">
            <a:xfrm>
              <a:off x="4608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8" name="AutoShape 242"/>
            <p:cNvSpPr>
              <a:spLocks noChangeArrowheads="1"/>
            </p:cNvSpPr>
            <p:nvPr userDrawn="1"/>
          </p:nvSpPr>
          <p:spPr bwMode="auto">
            <a:xfrm>
              <a:off x="4896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39" name="AutoShape 243"/>
            <p:cNvSpPr>
              <a:spLocks noChangeArrowheads="1"/>
            </p:cNvSpPr>
            <p:nvPr userDrawn="1"/>
          </p:nvSpPr>
          <p:spPr bwMode="auto">
            <a:xfrm>
              <a:off x="5184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0" name="AutoShape 244"/>
            <p:cNvSpPr>
              <a:spLocks noChangeArrowheads="1"/>
            </p:cNvSpPr>
            <p:nvPr userDrawn="1"/>
          </p:nvSpPr>
          <p:spPr bwMode="auto">
            <a:xfrm>
              <a:off x="5472" y="360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1" name="AutoShape 245"/>
            <p:cNvSpPr>
              <a:spLocks noChangeArrowheads="1"/>
            </p:cNvSpPr>
            <p:nvPr userDrawn="1"/>
          </p:nvSpPr>
          <p:spPr bwMode="auto">
            <a:xfrm>
              <a:off x="14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2" name="AutoShape 246"/>
            <p:cNvSpPr>
              <a:spLocks noChangeArrowheads="1"/>
            </p:cNvSpPr>
            <p:nvPr userDrawn="1"/>
          </p:nvSpPr>
          <p:spPr bwMode="auto">
            <a:xfrm>
              <a:off x="72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3" name="AutoShape 247"/>
            <p:cNvSpPr>
              <a:spLocks noChangeArrowheads="1"/>
            </p:cNvSpPr>
            <p:nvPr userDrawn="1"/>
          </p:nvSpPr>
          <p:spPr bwMode="auto">
            <a:xfrm>
              <a:off x="129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4" name="AutoShape 248"/>
            <p:cNvSpPr>
              <a:spLocks noChangeArrowheads="1"/>
            </p:cNvSpPr>
            <p:nvPr userDrawn="1"/>
          </p:nvSpPr>
          <p:spPr bwMode="auto">
            <a:xfrm>
              <a:off x="187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5" name="AutoShape 249"/>
            <p:cNvSpPr>
              <a:spLocks noChangeArrowheads="1"/>
            </p:cNvSpPr>
            <p:nvPr userDrawn="1"/>
          </p:nvSpPr>
          <p:spPr bwMode="auto">
            <a:xfrm>
              <a:off x="244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6" name="AutoShape 250"/>
            <p:cNvSpPr>
              <a:spLocks noChangeArrowheads="1"/>
            </p:cNvSpPr>
            <p:nvPr userDrawn="1"/>
          </p:nvSpPr>
          <p:spPr bwMode="auto">
            <a:xfrm>
              <a:off x="3024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7" name="AutoShape 251"/>
            <p:cNvSpPr>
              <a:spLocks noChangeArrowheads="1"/>
            </p:cNvSpPr>
            <p:nvPr userDrawn="1"/>
          </p:nvSpPr>
          <p:spPr bwMode="auto">
            <a:xfrm>
              <a:off x="3600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8" name="AutoShape 252"/>
            <p:cNvSpPr>
              <a:spLocks noChangeArrowheads="1"/>
            </p:cNvSpPr>
            <p:nvPr userDrawn="1"/>
          </p:nvSpPr>
          <p:spPr bwMode="auto">
            <a:xfrm>
              <a:off x="4176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49" name="AutoShape 253"/>
            <p:cNvSpPr>
              <a:spLocks noChangeArrowheads="1"/>
            </p:cNvSpPr>
            <p:nvPr userDrawn="1"/>
          </p:nvSpPr>
          <p:spPr bwMode="auto">
            <a:xfrm>
              <a:off x="4752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0" name="AutoShape 254"/>
            <p:cNvSpPr>
              <a:spLocks noChangeArrowheads="1"/>
            </p:cNvSpPr>
            <p:nvPr userDrawn="1"/>
          </p:nvSpPr>
          <p:spPr bwMode="auto">
            <a:xfrm>
              <a:off x="5328" y="336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1" name="AutoShape 255"/>
            <p:cNvSpPr>
              <a:spLocks noChangeArrowheads="1"/>
            </p:cNvSpPr>
            <p:nvPr userDrawn="1"/>
          </p:nvSpPr>
          <p:spPr bwMode="auto">
            <a:xfrm>
              <a:off x="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2" name="AutoShape 256"/>
            <p:cNvSpPr>
              <a:spLocks noChangeArrowheads="1"/>
            </p:cNvSpPr>
            <p:nvPr userDrawn="1"/>
          </p:nvSpPr>
          <p:spPr bwMode="auto">
            <a:xfrm>
              <a:off x="28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3" name="AutoShape 257"/>
            <p:cNvSpPr>
              <a:spLocks noChangeArrowheads="1"/>
            </p:cNvSpPr>
            <p:nvPr userDrawn="1"/>
          </p:nvSpPr>
          <p:spPr bwMode="auto">
            <a:xfrm>
              <a:off x="57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4" name="AutoShape 258"/>
            <p:cNvSpPr>
              <a:spLocks noChangeArrowheads="1"/>
            </p:cNvSpPr>
            <p:nvPr userDrawn="1"/>
          </p:nvSpPr>
          <p:spPr bwMode="auto">
            <a:xfrm>
              <a:off x="86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5" name="AutoShape 259"/>
            <p:cNvSpPr>
              <a:spLocks noChangeArrowheads="1"/>
            </p:cNvSpPr>
            <p:nvPr userDrawn="1"/>
          </p:nvSpPr>
          <p:spPr bwMode="auto">
            <a:xfrm>
              <a:off x="115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6" name="AutoShape 260"/>
            <p:cNvSpPr>
              <a:spLocks noChangeArrowheads="1"/>
            </p:cNvSpPr>
            <p:nvPr userDrawn="1"/>
          </p:nvSpPr>
          <p:spPr bwMode="auto">
            <a:xfrm>
              <a:off x="144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7" name="AutoShape 261"/>
            <p:cNvSpPr>
              <a:spLocks noChangeArrowheads="1"/>
            </p:cNvSpPr>
            <p:nvPr userDrawn="1"/>
          </p:nvSpPr>
          <p:spPr bwMode="auto">
            <a:xfrm>
              <a:off x="172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8" name="AutoShape 262"/>
            <p:cNvSpPr>
              <a:spLocks noChangeArrowheads="1"/>
            </p:cNvSpPr>
            <p:nvPr userDrawn="1"/>
          </p:nvSpPr>
          <p:spPr bwMode="auto">
            <a:xfrm>
              <a:off x="201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59" name="AutoShape 263"/>
            <p:cNvSpPr>
              <a:spLocks noChangeArrowheads="1"/>
            </p:cNvSpPr>
            <p:nvPr userDrawn="1"/>
          </p:nvSpPr>
          <p:spPr bwMode="auto">
            <a:xfrm>
              <a:off x="230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0" name="AutoShape 264"/>
            <p:cNvSpPr>
              <a:spLocks noChangeArrowheads="1"/>
            </p:cNvSpPr>
            <p:nvPr userDrawn="1"/>
          </p:nvSpPr>
          <p:spPr bwMode="auto">
            <a:xfrm>
              <a:off x="259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1" name="AutoShape 265"/>
            <p:cNvSpPr>
              <a:spLocks noChangeArrowheads="1"/>
            </p:cNvSpPr>
            <p:nvPr userDrawn="1"/>
          </p:nvSpPr>
          <p:spPr bwMode="auto">
            <a:xfrm>
              <a:off x="288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2" name="AutoShape 266"/>
            <p:cNvSpPr>
              <a:spLocks noChangeArrowheads="1"/>
            </p:cNvSpPr>
            <p:nvPr userDrawn="1"/>
          </p:nvSpPr>
          <p:spPr bwMode="auto">
            <a:xfrm>
              <a:off x="316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3" name="AutoShape 267"/>
            <p:cNvSpPr>
              <a:spLocks noChangeArrowheads="1"/>
            </p:cNvSpPr>
            <p:nvPr userDrawn="1"/>
          </p:nvSpPr>
          <p:spPr bwMode="auto">
            <a:xfrm>
              <a:off x="345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4" name="AutoShape 268"/>
            <p:cNvSpPr>
              <a:spLocks noChangeArrowheads="1"/>
            </p:cNvSpPr>
            <p:nvPr userDrawn="1"/>
          </p:nvSpPr>
          <p:spPr bwMode="auto">
            <a:xfrm>
              <a:off x="374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5" name="AutoShape 269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6" name="AutoShape 270"/>
            <p:cNvSpPr>
              <a:spLocks noChangeArrowheads="1"/>
            </p:cNvSpPr>
            <p:nvPr userDrawn="1"/>
          </p:nvSpPr>
          <p:spPr bwMode="auto">
            <a:xfrm>
              <a:off x="403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7" name="AutoShape 271"/>
            <p:cNvSpPr>
              <a:spLocks noChangeArrowheads="1"/>
            </p:cNvSpPr>
            <p:nvPr userDrawn="1"/>
          </p:nvSpPr>
          <p:spPr bwMode="auto">
            <a:xfrm>
              <a:off x="4320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8" name="AutoShape 272"/>
            <p:cNvSpPr>
              <a:spLocks noChangeArrowheads="1"/>
            </p:cNvSpPr>
            <p:nvPr userDrawn="1"/>
          </p:nvSpPr>
          <p:spPr bwMode="auto">
            <a:xfrm>
              <a:off x="4608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69" name="AutoShape 273"/>
            <p:cNvSpPr>
              <a:spLocks noChangeArrowheads="1"/>
            </p:cNvSpPr>
            <p:nvPr userDrawn="1"/>
          </p:nvSpPr>
          <p:spPr bwMode="auto">
            <a:xfrm>
              <a:off x="4896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0" name="AutoShape 274"/>
            <p:cNvSpPr>
              <a:spLocks noChangeArrowheads="1"/>
            </p:cNvSpPr>
            <p:nvPr userDrawn="1"/>
          </p:nvSpPr>
          <p:spPr bwMode="auto">
            <a:xfrm>
              <a:off x="5184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1" name="AutoShape 275"/>
            <p:cNvSpPr>
              <a:spLocks noChangeArrowheads="1"/>
            </p:cNvSpPr>
            <p:nvPr userDrawn="1"/>
          </p:nvSpPr>
          <p:spPr bwMode="auto">
            <a:xfrm>
              <a:off x="5472" y="312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2" name="AutoShape 276"/>
            <p:cNvSpPr>
              <a:spLocks noChangeArrowheads="1"/>
            </p:cNvSpPr>
            <p:nvPr userDrawn="1"/>
          </p:nvSpPr>
          <p:spPr bwMode="auto">
            <a:xfrm>
              <a:off x="14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3" name="AutoShape 277"/>
            <p:cNvSpPr>
              <a:spLocks noChangeArrowheads="1"/>
            </p:cNvSpPr>
            <p:nvPr userDrawn="1"/>
          </p:nvSpPr>
          <p:spPr bwMode="auto">
            <a:xfrm>
              <a:off x="72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4" name="AutoShape 278"/>
            <p:cNvSpPr>
              <a:spLocks noChangeArrowheads="1"/>
            </p:cNvSpPr>
            <p:nvPr userDrawn="1"/>
          </p:nvSpPr>
          <p:spPr bwMode="auto">
            <a:xfrm>
              <a:off x="129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5" name="AutoShape 279"/>
            <p:cNvSpPr>
              <a:spLocks noChangeArrowheads="1"/>
            </p:cNvSpPr>
            <p:nvPr userDrawn="1"/>
          </p:nvSpPr>
          <p:spPr bwMode="auto">
            <a:xfrm>
              <a:off x="187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6" name="AutoShape 280"/>
            <p:cNvSpPr>
              <a:spLocks noChangeArrowheads="1"/>
            </p:cNvSpPr>
            <p:nvPr userDrawn="1"/>
          </p:nvSpPr>
          <p:spPr bwMode="auto">
            <a:xfrm>
              <a:off x="244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7" name="AutoShape 281"/>
            <p:cNvSpPr>
              <a:spLocks noChangeArrowheads="1"/>
            </p:cNvSpPr>
            <p:nvPr userDrawn="1"/>
          </p:nvSpPr>
          <p:spPr bwMode="auto">
            <a:xfrm>
              <a:off x="3024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8" name="AutoShape 282"/>
            <p:cNvSpPr>
              <a:spLocks noChangeArrowheads="1"/>
            </p:cNvSpPr>
            <p:nvPr userDrawn="1"/>
          </p:nvSpPr>
          <p:spPr bwMode="auto">
            <a:xfrm>
              <a:off x="3600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79" name="AutoShape 283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80" name="AutoShape 284"/>
            <p:cNvSpPr>
              <a:spLocks noChangeArrowheads="1"/>
            </p:cNvSpPr>
            <p:nvPr userDrawn="1"/>
          </p:nvSpPr>
          <p:spPr bwMode="auto">
            <a:xfrm>
              <a:off x="4176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81" name="AutoShape 285"/>
            <p:cNvSpPr>
              <a:spLocks noChangeArrowheads="1"/>
            </p:cNvSpPr>
            <p:nvPr userDrawn="1"/>
          </p:nvSpPr>
          <p:spPr bwMode="auto">
            <a:xfrm>
              <a:off x="4752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82" name="AutoShape 286"/>
            <p:cNvSpPr>
              <a:spLocks noChangeArrowheads="1"/>
            </p:cNvSpPr>
            <p:nvPr userDrawn="1"/>
          </p:nvSpPr>
          <p:spPr bwMode="auto">
            <a:xfrm>
              <a:off x="5328" y="2880"/>
              <a:ext cx="288" cy="240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rgbClr val="080808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9157" name="Rectangle 28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384" name="Rectangle 28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17526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85" name="Rectangle 28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1722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F661112-A336-4542-9171-DE5C148F5A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94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01.emf"/><Relationship Id="rId5" Type="http://schemas.openxmlformats.org/officeDocument/2006/relationships/oleObject" Target="../embeddings/oleObject195.bin"/><Relationship Id="rId4" Type="http://schemas.openxmlformats.org/officeDocument/2006/relationships/image" Target="../media/image200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96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203.emf"/><Relationship Id="rId5" Type="http://schemas.openxmlformats.org/officeDocument/2006/relationships/oleObject" Target="../embeddings/oleObject197.bin"/><Relationship Id="rId4" Type="http://schemas.openxmlformats.org/officeDocument/2006/relationships/image" Target="../media/image202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emf"/><Relationship Id="rId3" Type="http://schemas.openxmlformats.org/officeDocument/2006/relationships/oleObject" Target="../embeddings/oleObject198.bin"/><Relationship Id="rId7" Type="http://schemas.openxmlformats.org/officeDocument/2006/relationships/oleObject" Target="../embeddings/oleObject20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05.emf"/><Relationship Id="rId5" Type="http://schemas.openxmlformats.org/officeDocument/2006/relationships/oleObject" Target="../embeddings/oleObject199.bin"/><Relationship Id="rId10" Type="http://schemas.openxmlformats.org/officeDocument/2006/relationships/slide" Target="slide191.xml"/><Relationship Id="rId4" Type="http://schemas.openxmlformats.org/officeDocument/2006/relationships/image" Target="../media/image204.emf"/><Relationship Id="rId9" Type="http://schemas.openxmlformats.org/officeDocument/2006/relationships/slide" Target="slide1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slide" Target="slide191.xml"/><Relationship Id="rId7" Type="http://schemas.openxmlformats.org/officeDocument/2006/relationships/image" Target="../media/image2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2.png"/><Relationship Id="rId5" Type="http://schemas.openxmlformats.org/officeDocument/2006/relationships/image" Target="../media/image211.png"/><Relationship Id="rId4" Type="http://schemas.openxmlformats.org/officeDocument/2006/relationships/image" Target="../media/image210.png"/><Relationship Id="rId9" Type="http://schemas.openxmlformats.org/officeDocument/2006/relationships/image" Target="../media/image215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91.xml"/><Relationship Id="rId4" Type="http://schemas.openxmlformats.org/officeDocument/2006/relationships/slide" Target="slide1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1.jpeg"/><Relationship Id="rId4" Type="http://schemas.openxmlformats.org/officeDocument/2006/relationships/slide" Target="slide191.xml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hyperlink" Target="http://rds.yahoo.com/_ylt=A0WTefhWIPdMY30AhHejzbkF/SIG=12b451i5a/EXP=1291350486/**http:/www.retropedalcars.com/images/Marx-Big-Wheel.jpg" TargetMode="External"/><Relationship Id="rId13" Type="http://schemas.openxmlformats.org/officeDocument/2006/relationships/image" Target="../media/image227.jpeg"/><Relationship Id="rId3" Type="http://schemas.openxmlformats.org/officeDocument/2006/relationships/image" Target="../media/image223.jpeg"/><Relationship Id="rId7" Type="http://schemas.openxmlformats.org/officeDocument/2006/relationships/image" Target="../media/image224.jpeg"/><Relationship Id="rId12" Type="http://schemas.openxmlformats.org/officeDocument/2006/relationships/hyperlink" Target="http://rds.yahoo.com/_ylt=A0WTefh9IPdMkwIAK22jzbkF/SIG=12e8sm7kr/EXP=1291350525/**http:/www.fwallpapers.net/pics/cars/hummer/hummer_007.jpg" TargetMode="External"/><Relationship Id="rId17" Type="http://schemas.openxmlformats.org/officeDocument/2006/relationships/image" Target="../media/image229.jpeg"/><Relationship Id="rId2" Type="http://schemas.openxmlformats.org/officeDocument/2006/relationships/image" Target="../media/image222.jpeg"/><Relationship Id="rId16" Type="http://schemas.openxmlformats.org/officeDocument/2006/relationships/hyperlink" Target="http://rds.yahoo.com/_ylt=A0WTefihIPdMcwMADjKjzbkF/SIG=131rlvkn7/EXP=1291350561/**http:/upload.wikimedia.org/wikipedia/commons/1/16/2001_Buick_Park_Avenue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ds.yahoo.com/_ylt=A0PDoTFMIPdMDioATemjzbkF/SIG=13ahdv0ig/EXP=1291350476/**http:/www.bbc.co.uk/essex/content/images/2006/09/11/032_monster_truck_470_470x352.jpg" TargetMode="External"/><Relationship Id="rId11" Type="http://schemas.openxmlformats.org/officeDocument/2006/relationships/image" Target="../media/image226.jpeg"/><Relationship Id="rId5" Type="http://schemas.openxmlformats.org/officeDocument/2006/relationships/slide" Target="slide191.xml"/><Relationship Id="rId15" Type="http://schemas.openxmlformats.org/officeDocument/2006/relationships/image" Target="../media/image228.jpeg"/><Relationship Id="rId10" Type="http://schemas.openxmlformats.org/officeDocument/2006/relationships/hyperlink" Target="http://rds.yahoo.com/_ylt=A0PDoTFiIPdMCi4AR1CjzbkF/SIG=13eijoi0e/EXP=1291350498/**http:/www.tremek.com/gallery/data/503/medium/0702ch_01_z_1970_chevrolet_el_camino_ss_.jpg" TargetMode="External"/><Relationship Id="rId4" Type="http://schemas.openxmlformats.org/officeDocument/2006/relationships/slide" Target="slide1.xml"/><Relationship Id="rId9" Type="http://schemas.openxmlformats.org/officeDocument/2006/relationships/image" Target="../media/image225.jpeg"/><Relationship Id="rId14" Type="http://schemas.openxmlformats.org/officeDocument/2006/relationships/hyperlink" Target="http://rds.yahoo.com/_ylt=A0WTefiLIPdMGgcAB5SjzbkF/SIG=14htsvv32/EXP=1291350539/**http:/img.infocoches.com/img/mercedes/2006-McLaren-MP4-21-Formula-1-Car/mercedes_2006-McLaren-MP4-21-Formula-1-Car-001_1.jpg" TargetMode="Externa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0.jpe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2.bin"/><Relationship Id="rId13" Type="http://schemas.openxmlformats.org/officeDocument/2006/relationships/image" Target="../media/image234.emf"/><Relationship Id="rId3" Type="http://schemas.openxmlformats.org/officeDocument/2006/relationships/slide" Target="slide1.xml"/><Relationship Id="rId7" Type="http://schemas.openxmlformats.org/officeDocument/2006/relationships/image" Target="../media/image230.jpeg"/><Relationship Id="rId12" Type="http://schemas.openxmlformats.org/officeDocument/2006/relationships/oleObject" Target="../embeddings/oleObject204.bin"/><Relationship Id="rId17" Type="http://schemas.openxmlformats.org/officeDocument/2006/relationships/image" Target="../media/image236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06.bin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31.wmf"/><Relationship Id="rId11" Type="http://schemas.openxmlformats.org/officeDocument/2006/relationships/image" Target="../media/image233.emf"/><Relationship Id="rId5" Type="http://schemas.openxmlformats.org/officeDocument/2006/relationships/oleObject" Target="../embeddings/oleObject201.bin"/><Relationship Id="rId15" Type="http://schemas.openxmlformats.org/officeDocument/2006/relationships/image" Target="../media/image235.emf"/><Relationship Id="rId10" Type="http://schemas.openxmlformats.org/officeDocument/2006/relationships/oleObject" Target="../embeddings/oleObject203.bin"/><Relationship Id="rId4" Type="http://schemas.openxmlformats.org/officeDocument/2006/relationships/slide" Target="slide191.xml"/><Relationship Id="rId9" Type="http://schemas.openxmlformats.org/officeDocument/2006/relationships/image" Target="../media/image232.emf"/><Relationship Id="rId14" Type="http://schemas.openxmlformats.org/officeDocument/2006/relationships/oleObject" Target="../embeddings/oleObject205.bin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wmf"/><Relationship Id="rId3" Type="http://schemas.openxmlformats.org/officeDocument/2006/relationships/slide" Target="slide1.xml"/><Relationship Id="rId7" Type="http://schemas.openxmlformats.org/officeDocument/2006/relationships/oleObject" Target="../embeddings/oleObject208.bin"/><Relationship Id="rId12" Type="http://schemas.openxmlformats.org/officeDocument/2006/relationships/image" Target="../media/image23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231.wmf"/><Relationship Id="rId11" Type="http://schemas.openxmlformats.org/officeDocument/2006/relationships/oleObject" Target="../embeddings/oleObject210.bin"/><Relationship Id="rId5" Type="http://schemas.openxmlformats.org/officeDocument/2006/relationships/oleObject" Target="../embeddings/oleObject207.bin"/><Relationship Id="rId10" Type="http://schemas.openxmlformats.org/officeDocument/2006/relationships/image" Target="../media/image238.emf"/><Relationship Id="rId4" Type="http://schemas.openxmlformats.org/officeDocument/2006/relationships/slide" Target="slide191.xml"/><Relationship Id="rId9" Type="http://schemas.openxmlformats.org/officeDocument/2006/relationships/oleObject" Target="../embeddings/oleObject209.bin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3" Type="http://schemas.openxmlformats.org/officeDocument/2006/relationships/slide" Target="slide1.xml"/><Relationship Id="rId7" Type="http://schemas.openxmlformats.org/officeDocument/2006/relationships/image" Target="../media/image24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40.wmf"/><Relationship Id="rId5" Type="http://schemas.openxmlformats.org/officeDocument/2006/relationships/oleObject" Target="../embeddings/oleObject211.bin"/><Relationship Id="rId4" Type="http://schemas.openxmlformats.org/officeDocument/2006/relationships/slide" Target="slide191.xml"/><Relationship Id="rId9" Type="http://schemas.openxmlformats.org/officeDocument/2006/relationships/image" Target="../media/image243.png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13" Type="http://schemas.openxmlformats.org/officeDocument/2006/relationships/image" Target="../media/image245.wmf"/><Relationship Id="rId18" Type="http://schemas.openxmlformats.org/officeDocument/2006/relationships/oleObject" Target="../embeddings/oleObject217.bin"/><Relationship Id="rId26" Type="http://schemas.openxmlformats.org/officeDocument/2006/relationships/image" Target="../media/image251.wmf"/><Relationship Id="rId3" Type="http://schemas.openxmlformats.org/officeDocument/2006/relationships/slide" Target="slide1.xml"/><Relationship Id="rId21" Type="http://schemas.openxmlformats.org/officeDocument/2006/relationships/oleObject" Target="../embeddings/oleObject219.bin"/><Relationship Id="rId34" Type="http://schemas.openxmlformats.org/officeDocument/2006/relationships/oleObject" Target="../embeddings/oleObject226.bin"/><Relationship Id="rId7" Type="http://schemas.openxmlformats.org/officeDocument/2006/relationships/image" Target="../media/image241.png"/><Relationship Id="rId12" Type="http://schemas.openxmlformats.org/officeDocument/2006/relationships/oleObject" Target="../embeddings/oleObject214.bin"/><Relationship Id="rId17" Type="http://schemas.openxmlformats.org/officeDocument/2006/relationships/image" Target="../media/image247.wmf"/><Relationship Id="rId25" Type="http://schemas.openxmlformats.org/officeDocument/2006/relationships/oleObject" Target="../embeddings/oleObject221.bin"/><Relationship Id="rId33" Type="http://schemas.openxmlformats.org/officeDocument/2006/relationships/image" Target="../media/image254.wmf"/><Relationship Id="rId38" Type="http://schemas.openxmlformats.org/officeDocument/2006/relationships/image" Target="../media/image256.png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16.bin"/><Relationship Id="rId20" Type="http://schemas.openxmlformats.org/officeDocument/2006/relationships/oleObject" Target="../embeddings/oleObject218.bin"/><Relationship Id="rId29" Type="http://schemas.openxmlformats.org/officeDocument/2006/relationships/oleObject" Target="../embeddings/oleObject223.bin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40.wmf"/><Relationship Id="rId11" Type="http://schemas.openxmlformats.org/officeDocument/2006/relationships/image" Target="../media/image244.wmf"/><Relationship Id="rId24" Type="http://schemas.openxmlformats.org/officeDocument/2006/relationships/image" Target="../media/image250.wmf"/><Relationship Id="rId32" Type="http://schemas.openxmlformats.org/officeDocument/2006/relationships/oleObject" Target="../embeddings/oleObject225.bin"/><Relationship Id="rId37" Type="http://schemas.openxmlformats.org/officeDocument/2006/relationships/oleObject" Target="../embeddings/oleObject228.bin"/><Relationship Id="rId5" Type="http://schemas.openxmlformats.org/officeDocument/2006/relationships/oleObject" Target="../embeddings/oleObject212.bin"/><Relationship Id="rId15" Type="http://schemas.openxmlformats.org/officeDocument/2006/relationships/image" Target="../media/image246.wmf"/><Relationship Id="rId23" Type="http://schemas.openxmlformats.org/officeDocument/2006/relationships/oleObject" Target="../embeddings/oleObject220.bin"/><Relationship Id="rId28" Type="http://schemas.openxmlformats.org/officeDocument/2006/relationships/image" Target="../media/image252.wmf"/><Relationship Id="rId36" Type="http://schemas.openxmlformats.org/officeDocument/2006/relationships/image" Target="../media/image255.wmf"/><Relationship Id="rId10" Type="http://schemas.openxmlformats.org/officeDocument/2006/relationships/oleObject" Target="../embeddings/oleObject213.bin"/><Relationship Id="rId19" Type="http://schemas.openxmlformats.org/officeDocument/2006/relationships/image" Target="../media/image248.wmf"/><Relationship Id="rId31" Type="http://schemas.openxmlformats.org/officeDocument/2006/relationships/oleObject" Target="../embeddings/oleObject224.bin"/><Relationship Id="rId4" Type="http://schemas.openxmlformats.org/officeDocument/2006/relationships/slide" Target="slide191.xml"/><Relationship Id="rId9" Type="http://schemas.openxmlformats.org/officeDocument/2006/relationships/image" Target="../media/image243.png"/><Relationship Id="rId14" Type="http://schemas.openxmlformats.org/officeDocument/2006/relationships/oleObject" Target="../embeddings/oleObject215.bin"/><Relationship Id="rId22" Type="http://schemas.openxmlformats.org/officeDocument/2006/relationships/image" Target="../media/image249.wmf"/><Relationship Id="rId27" Type="http://schemas.openxmlformats.org/officeDocument/2006/relationships/oleObject" Target="../embeddings/oleObject222.bin"/><Relationship Id="rId30" Type="http://schemas.openxmlformats.org/officeDocument/2006/relationships/image" Target="../media/image253.wmf"/><Relationship Id="rId35" Type="http://schemas.openxmlformats.org/officeDocument/2006/relationships/oleObject" Target="../embeddings/oleObject227.bin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8.png"/><Relationship Id="rId4" Type="http://schemas.openxmlformats.org/officeDocument/2006/relationships/image" Target="../media/image257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0.png"/><Relationship Id="rId4" Type="http://schemas.openxmlformats.org/officeDocument/2006/relationships/image" Target="../media/image259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2.png"/><Relationship Id="rId4" Type="http://schemas.openxmlformats.org/officeDocument/2006/relationships/image" Target="../media/image26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4.png"/><Relationship Id="rId4" Type="http://schemas.openxmlformats.org/officeDocument/2006/relationships/image" Target="../media/image263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emf"/><Relationship Id="rId13" Type="http://schemas.openxmlformats.org/officeDocument/2006/relationships/oleObject" Target="../embeddings/oleObject234.bin"/><Relationship Id="rId18" Type="http://schemas.openxmlformats.org/officeDocument/2006/relationships/image" Target="../media/image274.emf"/><Relationship Id="rId26" Type="http://schemas.openxmlformats.org/officeDocument/2006/relationships/image" Target="../media/image278.emf"/><Relationship Id="rId3" Type="http://schemas.openxmlformats.org/officeDocument/2006/relationships/oleObject" Target="../embeddings/oleObject229.bin"/><Relationship Id="rId21" Type="http://schemas.openxmlformats.org/officeDocument/2006/relationships/oleObject" Target="../embeddings/oleObject238.bin"/><Relationship Id="rId7" Type="http://schemas.openxmlformats.org/officeDocument/2006/relationships/oleObject" Target="../embeddings/oleObject231.bin"/><Relationship Id="rId12" Type="http://schemas.openxmlformats.org/officeDocument/2006/relationships/image" Target="../media/image271.emf"/><Relationship Id="rId17" Type="http://schemas.openxmlformats.org/officeDocument/2006/relationships/oleObject" Target="../embeddings/oleObject236.bin"/><Relationship Id="rId25" Type="http://schemas.openxmlformats.org/officeDocument/2006/relationships/oleObject" Target="../embeddings/oleObject240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3.emf"/><Relationship Id="rId20" Type="http://schemas.openxmlformats.org/officeDocument/2006/relationships/image" Target="../media/image275.emf"/><Relationship Id="rId29" Type="http://schemas.openxmlformats.org/officeDocument/2006/relationships/slide" Target="slide1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268.emf"/><Relationship Id="rId11" Type="http://schemas.openxmlformats.org/officeDocument/2006/relationships/oleObject" Target="../embeddings/oleObject233.bin"/><Relationship Id="rId24" Type="http://schemas.openxmlformats.org/officeDocument/2006/relationships/image" Target="../media/image277.emf"/><Relationship Id="rId5" Type="http://schemas.openxmlformats.org/officeDocument/2006/relationships/oleObject" Target="../embeddings/oleObject230.bin"/><Relationship Id="rId15" Type="http://schemas.openxmlformats.org/officeDocument/2006/relationships/oleObject" Target="../embeddings/oleObject235.bin"/><Relationship Id="rId23" Type="http://schemas.openxmlformats.org/officeDocument/2006/relationships/oleObject" Target="../embeddings/oleObject239.bin"/><Relationship Id="rId28" Type="http://schemas.openxmlformats.org/officeDocument/2006/relationships/image" Target="../media/image279.emf"/><Relationship Id="rId10" Type="http://schemas.openxmlformats.org/officeDocument/2006/relationships/image" Target="../media/image270.emf"/><Relationship Id="rId19" Type="http://schemas.openxmlformats.org/officeDocument/2006/relationships/oleObject" Target="../embeddings/oleObject237.bin"/><Relationship Id="rId4" Type="http://schemas.openxmlformats.org/officeDocument/2006/relationships/image" Target="../media/image267.emf"/><Relationship Id="rId9" Type="http://schemas.openxmlformats.org/officeDocument/2006/relationships/oleObject" Target="../embeddings/oleObject232.bin"/><Relationship Id="rId14" Type="http://schemas.openxmlformats.org/officeDocument/2006/relationships/image" Target="../media/image272.emf"/><Relationship Id="rId22" Type="http://schemas.openxmlformats.org/officeDocument/2006/relationships/image" Target="../media/image276.emf"/><Relationship Id="rId27" Type="http://schemas.openxmlformats.org/officeDocument/2006/relationships/oleObject" Target="../embeddings/oleObject241.bin"/><Relationship Id="rId30" Type="http://schemas.openxmlformats.org/officeDocument/2006/relationships/slide" Target="slide191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8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81.png"/><Relationship Id="rId4" Type="http://schemas.openxmlformats.org/officeDocument/2006/relationships/slide" Target="slide191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3.pn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4.pn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5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6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287.emf"/><Relationship Id="rId5" Type="http://schemas.openxmlformats.org/officeDocument/2006/relationships/package" Target="../embeddings/Microsoft_PowerPoint_Presentation2.pptx"/><Relationship Id="rId4" Type="http://schemas.openxmlformats.org/officeDocument/2006/relationships/slide" Target="slide19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6" Type="http://schemas.openxmlformats.org/officeDocument/2006/relationships/image" Target="../media/image288.emf"/><Relationship Id="rId5" Type="http://schemas.openxmlformats.org/officeDocument/2006/relationships/oleObject" Target="../embeddings/oleObject242.bin"/><Relationship Id="rId4" Type="http://schemas.openxmlformats.org/officeDocument/2006/relationships/slide" Target="slide191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289.emf"/><Relationship Id="rId5" Type="http://schemas.openxmlformats.org/officeDocument/2006/relationships/oleObject" Target="../embeddings/oleObject243.bin"/><Relationship Id="rId4" Type="http://schemas.openxmlformats.org/officeDocument/2006/relationships/slide" Target="slide191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29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244.bin"/><Relationship Id="rId5" Type="http://schemas.openxmlformats.org/officeDocument/2006/relationships/image" Target="../media/image291.png"/><Relationship Id="rId4" Type="http://schemas.openxmlformats.org/officeDocument/2006/relationships/slide" Target="slide191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Relationship Id="rId6" Type="http://schemas.openxmlformats.org/officeDocument/2006/relationships/image" Target="../media/image292.emf"/><Relationship Id="rId5" Type="http://schemas.openxmlformats.org/officeDocument/2006/relationships/package" Target="../embeddings/Microsoft_PowerPoint_Presentation3.pptx"/><Relationship Id="rId4" Type="http://schemas.openxmlformats.org/officeDocument/2006/relationships/slide" Target="slide19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6.bin"/><Relationship Id="rId3" Type="http://schemas.openxmlformats.org/officeDocument/2006/relationships/slide" Target="slide1.xml"/><Relationship Id="rId7" Type="http://schemas.openxmlformats.org/officeDocument/2006/relationships/image" Target="../media/image29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245.bin"/><Relationship Id="rId5" Type="http://schemas.openxmlformats.org/officeDocument/2006/relationships/image" Target="../media/image295.png"/><Relationship Id="rId4" Type="http://schemas.openxmlformats.org/officeDocument/2006/relationships/slide" Target="slide191.xml"/><Relationship Id="rId9" Type="http://schemas.openxmlformats.org/officeDocument/2006/relationships/image" Target="../media/image294.e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6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7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1.xml"/><Relationship Id="rId4" Type="http://schemas.openxmlformats.org/officeDocument/2006/relationships/slide" Target="slide1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9.gif"/><Relationship Id="rId1" Type="http://schemas.openxmlformats.org/officeDocument/2006/relationships/slideLayout" Target="../slideLayouts/slideLayout2.xml"/><Relationship Id="rId4" Type="http://schemas.openxmlformats.org/officeDocument/2006/relationships/slide" Target="slide19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25.emf"/><Relationship Id="rId26" Type="http://schemas.openxmlformats.org/officeDocument/2006/relationships/slide" Target="slide191.xml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6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2.emf"/><Relationship Id="rId17" Type="http://schemas.openxmlformats.org/officeDocument/2006/relationships/oleObject" Target="../embeddings/oleObject24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.emf"/><Relationship Id="rId20" Type="http://schemas.openxmlformats.org/officeDocument/2006/relationships/image" Target="../media/image26.e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emf"/><Relationship Id="rId11" Type="http://schemas.openxmlformats.org/officeDocument/2006/relationships/oleObject" Target="../embeddings/oleObject21.bin"/><Relationship Id="rId24" Type="http://schemas.openxmlformats.org/officeDocument/2006/relationships/image" Target="../media/image28.emf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10" Type="http://schemas.openxmlformats.org/officeDocument/2006/relationships/image" Target="../media/image21.emf"/><Relationship Id="rId19" Type="http://schemas.openxmlformats.org/officeDocument/2006/relationships/oleObject" Target="../embeddings/oleObject25.bin"/><Relationship Id="rId4" Type="http://schemas.openxmlformats.org/officeDocument/2006/relationships/image" Target="../media/image18.e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3.emf"/><Relationship Id="rId22" Type="http://schemas.openxmlformats.org/officeDocument/2006/relationships/image" Target="../media/image27.emf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7" Type="http://schemas.openxmlformats.org/officeDocument/2006/relationships/slide" Target="slide19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.xml"/><Relationship Id="rId5" Type="http://schemas.openxmlformats.org/officeDocument/2006/relationships/image" Target="../media/image302.png"/><Relationship Id="rId4" Type="http://schemas.openxmlformats.org/officeDocument/2006/relationships/image" Target="../media/image301.png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image" Target="../media/image304.png"/><Relationship Id="rId7" Type="http://schemas.openxmlformats.org/officeDocument/2006/relationships/slide" Target="slide1.xml"/><Relationship Id="rId2" Type="http://schemas.openxmlformats.org/officeDocument/2006/relationships/image" Target="../media/image3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7.png"/><Relationship Id="rId5" Type="http://schemas.openxmlformats.org/officeDocument/2006/relationships/image" Target="../media/image306.png"/><Relationship Id="rId4" Type="http://schemas.openxmlformats.org/officeDocument/2006/relationships/image" Target="../media/image305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91.xml"/><Relationship Id="rId4" Type="http://schemas.openxmlformats.org/officeDocument/2006/relationships/slide" Target="slide1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7.png"/><Relationship Id="rId13" Type="http://schemas.openxmlformats.org/officeDocument/2006/relationships/image" Target="../media/image322.png"/><Relationship Id="rId18" Type="http://schemas.openxmlformats.org/officeDocument/2006/relationships/image" Target="../media/image327.png"/><Relationship Id="rId3" Type="http://schemas.openxmlformats.org/officeDocument/2006/relationships/image" Target="../media/image312.png"/><Relationship Id="rId21" Type="http://schemas.openxmlformats.org/officeDocument/2006/relationships/image" Target="../media/image330.png"/><Relationship Id="rId7" Type="http://schemas.openxmlformats.org/officeDocument/2006/relationships/image" Target="../media/image316.png"/><Relationship Id="rId12" Type="http://schemas.openxmlformats.org/officeDocument/2006/relationships/image" Target="../media/image321.png"/><Relationship Id="rId17" Type="http://schemas.openxmlformats.org/officeDocument/2006/relationships/image" Target="../media/image326.png"/><Relationship Id="rId2" Type="http://schemas.openxmlformats.org/officeDocument/2006/relationships/image" Target="../media/image311.png"/><Relationship Id="rId16" Type="http://schemas.openxmlformats.org/officeDocument/2006/relationships/image" Target="../media/image325.png"/><Relationship Id="rId20" Type="http://schemas.openxmlformats.org/officeDocument/2006/relationships/image" Target="../media/image3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5.png"/><Relationship Id="rId11" Type="http://schemas.openxmlformats.org/officeDocument/2006/relationships/image" Target="../media/image320.png"/><Relationship Id="rId5" Type="http://schemas.openxmlformats.org/officeDocument/2006/relationships/image" Target="../media/image314.png"/><Relationship Id="rId15" Type="http://schemas.openxmlformats.org/officeDocument/2006/relationships/image" Target="../media/image324.png"/><Relationship Id="rId23" Type="http://schemas.openxmlformats.org/officeDocument/2006/relationships/slide" Target="slide191.xml"/><Relationship Id="rId10" Type="http://schemas.openxmlformats.org/officeDocument/2006/relationships/image" Target="../media/image319.png"/><Relationship Id="rId19" Type="http://schemas.openxmlformats.org/officeDocument/2006/relationships/image" Target="../media/image328.png"/><Relationship Id="rId4" Type="http://schemas.openxmlformats.org/officeDocument/2006/relationships/image" Target="../media/image313.png"/><Relationship Id="rId9" Type="http://schemas.openxmlformats.org/officeDocument/2006/relationships/image" Target="../media/image318.png"/><Relationship Id="rId14" Type="http://schemas.openxmlformats.org/officeDocument/2006/relationships/image" Target="../media/image323.png"/><Relationship Id="rId22" Type="http://schemas.openxmlformats.org/officeDocument/2006/relationships/slide" Target="slide1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91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91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3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91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5.png"/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91.xml"/><Relationship Id="rId4" Type="http://schemas.openxmlformats.org/officeDocument/2006/relationships/slide" Target="slide1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36.emf"/><Relationship Id="rId26" Type="http://schemas.openxmlformats.org/officeDocument/2006/relationships/slide" Target="slide191.xml"/><Relationship Id="rId3" Type="http://schemas.openxmlformats.org/officeDocument/2006/relationships/oleObject" Target="../embeddings/oleObject28.bin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3.emf"/><Relationship Id="rId17" Type="http://schemas.openxmlformats.org/officeDocument/2006/relationships/oleObject" Target="../embeddings/oleObject35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5.emf"/><Relationship Id="rId20" Type="http://schemas.openxmlformats.org/officeDocument/2006/relationships/image" Target="../media/image37.e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0.emf"/><Relationship Id="rId11" Type="http://schemas.openxmlformats.org/officeDocument/2006/relationships/oleObject" Target="../embeddings/oleObject32.bin"/><Relationship Id="rId24" Type="http://schemas.openxmlformats.org/officeDocument/2006/relationships/image" Target="../media/image39.emf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23" Type="http://schemas.openxmlformats.org/officeDocument/2006/relationships/oleObject" Target="../embeddings/oleObject38.bin"/><Relationship Id="rId10" Type="http://schemas.openxmlformats.org/officeDocument/2006/relationships/image" Target="../media/image32.e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29.e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4.emf"/><Relationship Id="rId22" Type="http://schemas.openxmlformats.org/officeDocument/2006/relationships/image" Target="../media/image38.emf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192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91.xml"/><Relationship Id="rId4" Type="http://schemas.openxmlformats.org/officeDocument/2006/relationships/slide" Target="slide1.xml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slide" Target="slide207.xml"/><Relationship Id="rId3" Type="http://schemas.openxmlformats.org/officeDocument/2006/relationships/slide" Target="slide1.xml"/><Relationship Id="rId7" Type="http://schemas.openxmlformats.org/officeDocument/2006/relationships/image" Target="../media/image33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Relationship Id="rId6" Type="http://schemas.openxmlformats.org/officeDocument/2006/relationships/package" Target="../embeddings/Microsoft_Word_Document4.docx"/><Relationship Id="rId5" Type="http://schemas.openxmlformats.org/officeDocument/2006/relationships/slide" Target="slide193.xml"/><Relationship Id="rId10" Type="http://schemas.openxmlformats.org/officeDocument/2006/relationships/image" Target="../media/image339.emf"/><Relationship Id="rId4" Type="http://schemas.openxmlformats.org/officeDocument/2006/relationships/slide" Target="slide191.xml"/><Relationship Id="rId9" Type="http://schemas.openxmlformats.org/officeDocument/2006/relationships/package" Target="../embeddings/Microsoft_Word_Document5.docx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2.png"/><Relationship Id="rId5" Type="http://schemas.openxmlformats.org/officeDocument/2006/relationships/image" Target="../media/image341.png"/><Relationship Id="rId4" Type="http://schemas.openxmlformats.org/officeDocument/2006/relationships/image" Target="../media/image340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5.png"/><Relationship Id="rId5" Type="http://schemas.openxmlformats.org/officeDocument/2006/relationships/image" Target="../media/image344.png"/><Relationship Id="rId4" Type="http://schemas.openxmlformats.org/officeDocument/2006/relationships/image" Target="../media/image343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8.png"/><Relationship Id="rId5" Type="http://schemas.openxmlformats.org/officeDocument/2006/relationships/image" Target="../media/image347.png"/><Relationship Id="rId4" Type="http://schemas.openxmlformats.org/officeDocument/2006/relationships/image" Target="../media/image346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1.png"/><Relationship Id="rId5" Type="http://schemas.openxmlformats.org/officeDocument/2006/relationships/image" Target="../media/image350.png"/><Relationship Id="rId4" Type="http://schemas.openxmlformats.org/officeDocument/2006/relationships/image" Target="../media/image349.png"/></Relationships>
</file>

<file path=ppt/slides/_rels/slide1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8.bin"/><Relationship Id="rId13" Type="http://schemas.openxmlformats.org/officeDocument/2006/relationships/image" Target="../media/image355.wmf"/><Relationship Id="rId3" Type="http://schemas.openxmlformats.org/officeDocument/2006/relationships/slide" Target="slide1.xml"/><Relationship Id="rId7" Type="http://schemas.openxmlformats.org/officeDocument/2006/relationships/image" Target="../media/image352.wmf"/><Relationship Id="rId12" Type="http://schemas.openxmlformats.org/officeDocument/2006/relationships/oleObject" Target="../embeddings/oleObject2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Relationship Id="rId6" Type="http://schemas.openxmlformats.org/officeDocument/2006/relationships/oleObject" Target="../embeddings/oleObject247.bin"/><Relationship Id="rId11" Type="http://schemas.openxmlformats.org/officeDocument/2006/relationships/image" Target="../media/image354.wmf"/><Relationship Id="rId5" Type="http://schemas.openxmlformats.org/officeDocument/2006/relationships/image" Target="../media/image356.png"/><Relationship Id="rId10" Type="http://schemas.openxmlformats.org/officeDocument/2006/relationships/oleObject" Target="../embeddings/oleObject249.bin"/><Relationship Id="rId4" Type="http://schemas.openxmlformats.org/officeDocument/2006/relationships/slide" Target="slide191.xml"/><Relationship Id="rId9" Type="http://schemas.openxmlformats.org/officeDocument/2006/relationships/image" Target="../media/image353.wmf"/></Relationships>
</file>

<file path=ppt/slides/_rels/slide19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2.bin"/><Relationship Id="rId3" Type="http://schemas.openxmlformats.org/officeDocument/2006/relationships/slide" Target="slide1.xml"/><Relationship Id="rId7" Type="http://schemas.openxmlformats.org/officeDocument/2006/relationships/image" Target="../media/image35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251.bin"/><Relationship Id="rId5" Type="http://schemas.openxmlformats.org/officeDocument/2006/relationships/image" Target="../media/image359.png"/><Relationship Id="rId4" Type="http://schemas.openxmlformats.org/officeDocument/2006/relationships/slide" Target="slide191.xml"/><Relationship Id="rId9" Type="http://schemas.openxmlformats.org/officeDocument/2006/relationships/image" Target="../media/image358.wmf"/></Relationships>
</file>

<file path=ppt/slides/_rels/slide19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4.bin"/><Relationship Id="rId3" Type="http://schemas.openxmlformats.org/officeDocument/2006/relationships/slide" Target="slide1.xml"/><Relationship Id="rId7" Type="http://schemas.openxmlformats.org/officeDocument/2006/relationships/image" Target="../media/image360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253.bin"/><Relationship Id="rId11" Type="http://schemas.openxmlformats.org/officeDocument/2006/relationships/image" Target="../media/image362.wmf"/><Relationship Id="rId5" Type="http://schemas.openxmlformats.org/officeDocument/2006/relationships/image" Target="../media/image363.png"/><Relationship Id="rId10" Type="http://schemas.openxmlformats.org/officeDocument/2006/relationships/oleObject" Target="../embeddings/oleObject255.bin"/><Relationship Id="rId4" Type="http://schemas.openxmlformats.org/officeDocument/2006/relationships/slide" Target="slide191.xml"/><Relationship Id="rId9" Type="http://schemas.openxmlformats.org/officeDocument/2006/relationships/image" Target="../media/image36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7.bin"/><Relationship Id="rId13" Type="http://schemas.openxmlformats.org/officeDocument/2006/relationships/image" Target="../media/image367.wmf"/><Relationship Id="rId3" Type="http://schemas.openxmlformats.org/officeDocument/2006/relationships/slide" Target="slide1.xml"/><Relationship Id="rId7" Type="http://schemas.openxmlformats.org/officeDocument/2006/relationships/image" Target="../media/image364.wmf"/><Relationship Id="rId12" Type="http://schemas.openxmlformats.org/officeDocument/2006/relationships/oleObject" Target="../embeddings/oleObject2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256.bin"/><Relationship Id="rId11" Type="http://schemas.openxmlformats.org/officeDocument/2006/relationships/image" Target="../media/image366.wmf"/><Relationship Id="rId5" Type="http://schemas.openxmlformats.org/officeDocument/2006/relationships/image" Target="../media/image369.png"/><Relationship Id="rId15" Type="http://schemas.openxmlformats.org/officeDocument/2006/relationships/image" Target="../media/image368.wmf"/><Relationship Id="rId10" Type="http://schemas.openxmlformats.org/officeDocument/2006/relationships/oleObject" Target="../embeddings/oleObject258.bin"/><Relationship Id="rId4" Type="http://schemas.openxmlformats.org/officeDocument/2006/relationships/slide" Target="slide191.xml"/><Relationship Id="rId9" Type="http://schemas.openxmlformats.org/officeDocument/2006/relationships/image" Target="../media/image365.wmf"/><Relationship Id="rId14" Type="http://schemas.openxmlformats.org/officeDocument/2006/relationships/oleObject" Target="../embeddings/oleObject260.bin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2.bin"/><Relationship Id="rId13" Type="http://schemas.openxmlformats.org/officeDocument/2006/relationships/image" Target="../media/image373.wmf"/><Relationship Id="rId3" Type="http://schemas.openxmlformats.org/officeDocument/2006/relationships/slide" Target="slide1.xml"/><Relationship Id="rId7" Type="http://schemas.openxmlformats.org/officeDocument/2006/relationships/image" Target="../media/image370.wmf"/><Relationship Id="rId12" Type="http://schemas.openxmlformats.org/officeDocument/2006/relationships/oleObject" Target="../embeddings/oleObject26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261.bin"/><Relationship Id="rId11" Type="http://schemas.openxmlformats.org/officeDocument/2006/relationships/image" Target="../media/image372.wmf"/><Relationship Id="rId5" Type="http://schemas.openxmlformats.org/officeDocument/2006/relationships/image" Target="../media/image374.png"/><Relationship Id="rId10" Type="http://schemas.openxmlformats.org/officeDocument/2006/relationships/oleObject" Target="../embeddings/oleObject263.bin"/><Relationship Id="rId4" Type="http://schemas.openxmlformats.org/officeDocument/2006/relationships/slide" Target="slide191.xml"/><Relationship Id="rId9" Type="http://schemas.openxmlformats.org/officeDocument/2006/relationships/image" Target="../media/image371.wmf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3" Type="http://schemas.openxmlformats.org/officeDocument/2006/relationships/slide" Target="slide1.xml"/><Relationship Id="rId7" Type="http://schemas.openxmlformats.org/officeDocument/2006/relationships/image" Target="../media/image37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Relationship Id="rId6" Type="http://schemas.openxmlformats.org/officeDocument/2006/relationships/oleObject" Target="../embeddings/oleObject265.bin"/><Relationship Id="rId5" Type="http://schemas.openxmlformats.org/officeDocument/2006/relationships/image" Target="../media/image377.png"/><Relationship Id="rId4" Type="http://schemas.openxmlformats.org/officeDocument/2006/relationships/slide" Target="slide191.xml"/><Relationship Id="rId9" Type="http://schemas.openxmlformats.org/officeDocument/2006/relationships/image" Target="../media/image376.wmf"/></Relationships>
</file>

<file path=ppt/slides/_rels/slide20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8.bin"/><Relationship Id="rId13" Type="http://schemas.openxmlformats.org/officeDocument/2006/relationships/image" Target="../media/image381.wmf"/><Relationship Id="rId3" Type="http://schemas.openxmlformats.org/officeDocument/2006/relationships/slide" Target="slide1.xml"/><Relationship Id="rId7" Type="http://schemas.openxmlformats.org/officeDocument/2006/relationships/image" Target="../media/image378.wmf"/><Relationship Id="rId12" Type="http://schemas.openxmlformats.org/officeDocument/2006/relationships/oleObject" Target="../embeddings/oleObject27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Relationship Id="rId6" Type="http://schemas.openxmlformats.org/officeDocument/2006/relationships/oleObject" Target="../embeddings/oleObject267.bin"/><Relationship Id="rId11" Type="http://schemas.openxmlformats.org/officeDocument/2006/relationships/image" Target="../media/image380.wmf"/><Relationship Id="rId5" Type="http://schemas.openxmlformats.org/officeDocument/2006/relationships/image" Target="../media/image382.png"/><Relationship Id="rId10" Type="http://schemas.openxmlformats.org/officeDocument/2006/relationships/oleObject" Target="../embeddings/oleObject269.bin"/><Relationship Id="rId4" Type="http://schemas.openxmlformats.org/officeDocument/2006/relationships/slide" Target="slide191.xml"/><Relationship Id="rId9" Type="http://schemas.openxmlformats.org/officeDocument/2006/relationships/image" Target="../media/image379.wmf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3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4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5.png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2.bin"/><Relationship Id="rId13" Type="http://schemas.openxmlformats.org/officeDocument/2006/relationships/image" Target="../media/image389.emf"/><Relationship Id="rId18" Type="http://schemas.openxmlformats.org/officeDocument/2006/relationships/oleObject" Target="../embeddings/oleObject277.bin"/><Relationship Id="rId3" Type="http://schemas.openxmlformats.org/officeDocument/2006/relationships/slide" Target="slide1.xml"/><Relationship Id="rId21" Type="http://schemas.openxmlformats.org/officeDocument/2006/relationships/image" Target="../media/image393.emf"/><Relationship Id="rId7" Type="http://schemas.openxmlformats.org/officeDocument/2006/relationships/image" Target="../media/image386.emf"/><Relationship Id="rId12" Type="http://schemas.openxmlformats.org/officeDocument/2006/relationships/oleObject" Target="../embeddings/oleObject274.bin"/><Relationship Id="rId17" Type="http://schemas.openxmlformats.org/officeDocument/2006/relationships/image" Target="../media/image391.emf"/><Relationship Id="rId25" Type="http://schemas.openxmlformats.org/officeDocument/2006/relationships/image" Target="../media/image395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76.bin"/><Relationship Id="rId20" Type="http://schemas.openxmlformats.org/officeDocument/2006/relationships/oleObject" Target="../embeddings/oleObject278.bin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271.bin"/><Relationship Id="rId11" Type="http://schemas.openxmlformats.org/officeDocument/2006/relationships/image" Target="../media/image388.emf"/><Relationship Id="rId24" Type="http://schemas.openxmlformats.org/officeDocument/2006/relationships/oleObject" Target="../embeddings/oleObject280.bin"/><Relationship Id="rId5" Type="http://schemas.openxmlformats.org/officeDocument/2006/relationships/image" Target="../media/image396.png"/><Relationship Id="rId15" Type="http://schemas.openxmlformats.org/officeDocument/2006/relationships/image" Target="../media/image390.emf"/><Relationship Id="rId23" Type="http://schemas.openxmlformats.org/officeDocument/2006/relationships/image" Target="../media/image394.emf"/><Relationship Id="rId10" Type="http://schemas.openxmlformats.org/officeDocument/2006/relationships/oleObject" Target="../embeddings/oleObject273.bin"/><Relationship Id="rId19" Type="http://schemas.openxmlformats.org/officeDocument/2006/relationships/image" Target="../media/image392.emf"/><Relationship Id="rId4" Type="http://schemas.openxmlformats.org/officeDocument/2006/relationships/slide" Target="slide191.xml"/><Relationship Id="rId9" Type="http://schemas.openxmlformats.org/officeDocument/2006/relationships/image" Target="../media/image387.emf"/><Relationship Id="rId14" Type="http://schemas.openxmlformats.org/officeDocument/2006/relationships/oleObject" Target="../embeddings/oleObject275.bin"/><Relationship Id="rId22" Type="http://schemas.openxmlformats.org/officeDocument/2006/relationships/oleObject" Target="../embeddings/oleObject279.bin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9.emf"/><Relationship Id="rId3" Type="http://schemas.openxmlformats.org/officeDocument/2006/relationships/slide" Target="slide1.xml"/><Relationship Id="rId7" Type="http://schemas.openxmlformats.org/officeDocument/2006/relationships/oleObject" Target="../embeddings/oleObject28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398.emf"/><Relationship Id="rId5" Type="http://schemas.openxmlformats.org/officeDocument/2006/relationships/oleObject" Target="../embeddings/oleObject281.bin"/><Relationship Id="rId4" Type="http://schemas.openxmlformats.org/officeDocument/2006/relationships/slide" Target="slide191.xml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1.emf"/><Relationship Id="rId3" Type="http://schemas.openxmlformats.org/officeDocument/2006/relationships/slide" Target="slide1.xml"/><Relationship Id="rId7" Type="http://schemas.openxmlformats.org/officeDocument/2006/relationships/oleObject" Target="../embeddings/oleObject284.bin"/><Relationship Id="rId12" Type="http://schemas.openxmlformats.org/officeDocument/2006/relationships/image" Target="../media/image40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400.emf"/><Relationship Id="rId11" Type="http://schemas.openxmlformats.org/officeDocument/2006/relationships/oleObject" Target="../embeddings/oleObject286.bin"/><Relationship Id="rId5" Type="http://schemas.openxmlformats.org/officeDocument/2006/relationships/oleObject" Target="../embeddings/oleObject283.bin"/><Relationship Id="rId10" Type="http://schemas.openxmlformats.org/officeDocument/2006/relationships/image" Target="../media/image402.emf"/><Relationship Id="rId4" Type="http://schemas.openxmlformats.org/officeDocument/2006/relationships/slide" Target="slide191.xml"/><Relationship Id="rId9" Type="http://schemas.openxmlformats.org/officeDocument/2006/relationships/oleObject" Target="../embeddings/oleObject285.bin"/></Relationships>
</file>

<file path=ppt/slides/_rels/slide2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5.emf"/><Relationship Id="rId13" Type="http://schemas.openxmlformats.org/officeDocument/2006/relationships/oleObject" Target="../embeddings/oleObject291.bin"/><Relationship Id="rId3" Type="http://schemas.openxmlformats.org/officeDocument/2006/relationships/slide" Target="slide1.xml"/><Relationship Id="rId7" Type="http://schemas.openxmlformats.org/officeDocument/2006/relationships/oleObject" Target="../embeddings/oleObject288.bin"/><Relationship Id="rId12" Type="http://schemas.openxmlformats.org/officeDocument/2006/relationships/image" Target="../media/image40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404.emf"/><Relationship Id="rId11" Type="http://schemas.openxmlformats.org/officeDocument/2006/relationships/oleObject" Target="../embeddings/oleObject290.bin"/><Relationship Id="rId5" Type="http://schemas.openxmlformats.org/officeDocument/2006/relationships/oleObject" Target="../embeddings/oleObject287.bin"/><Relationship Id="rId10" Type="http://schemas.openxmlformats.org/officeDocument/2006/relationships/image" Target="../media/image406.emf"/><Relationship Id="rId4" Type="http://schemas.openxmlformats.org/officeDocument/2006/relationships/slide" Target="slide191.xml"/><Relationship Id="rId9" Type="http://schemas.openxmlformats.org/officeDocument/2006/relationships/oleObject" Target="../embeddings/oleObject289.bin"/><Relationship Id="rId14" Type="http://schemas.openxmlformats.org/officeDocument/2006/relationships/image" Target="../media/image408.emf"/></Relationships>
</file>

<file path=ppt/slides/_rels/slide2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3.bin"/><Relationship Id="rId13" Type="http://schemas.openxmlformats.org/officeDocument/2006/relationships/image" Target="../media/image412.emf"/><Relationship Id="rId3" Type="http://schemas.openxmlformats.org/officeDocument/2006/relationships/slide" Target="slide1.xml"/><Relationship Id="rId7" Type="http://schemas.openxmlformats.org/officeDocument/2006/relationships/image" Target="../media/image409.emf"/><Relationship Id="rId12" Type="http://schemas.openxmlformats.org/officeDocument/2006/relationships/oleObject" Target="../embeddings/oleObject29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292.bin"/><Relationship Id="rId11" Type="http://schemas.openxmlformats.org/officeDocument/2006/relationships/image" Target="../media/image411.emf"/><Relationship Id="rId5" Type="http://schemas.openxmlformats.org/officeDocument/2006/relationships/image" Target="../media/image413.png"/><Relationship Id="rId10" Type="http://schemas.openxmlformats.org/officeDocument/2006/relationships/oleObject" Target="../embeddings/oleObject294.bin"/><Relationship Id="rId4" Type="http://schemas.openxmlformats.org/officeDocument/2006/relationships/slide" Target="slide191.xml"/><Relationship Id="rId9" Type="http://schemas.openxmlformats.org/officeDocument/2006/relationships/image" Target="../media/image410.emf"/></Relationships>
</file>

<file path=ppt/slides/_rels/slide2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7.bin"/><Relationship Id="rId13" Type="http://schemas.openxmlformats.org/officeDocument/2006/relationships/image" Target="../media/image417.emf"/><Relationship Id="rId3" Type="http://schemas.openxmlformats.org/officeDocument/2006/relationships/slide" Target="slide1.xml"/><Relationship Id="rId7" Type="http://schemas.openxmlformats.org/officeDocument/2006/relationships/image" Target="../media/image414.emf"/><Relationship Id="rId12" Type="http://schemas.openxmlformats.org/officeDocument/2006/relationships/oleObject" Target="../embeddings/oleObject29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Relationship Id="rId6" Type="http://schemas.openxmlformats.org/officeDocument/2006/relationships/oleObject" Target="../embeddings/oleObject296.bin"/><Relationship Id="rId11" Type="http://schemas.openxmlformats.org/officeDocument/2006/relationships/image" Target="../media/image416.emf"/><Relationship Id="rId5" Type="http://schemas.openxmlformats.org/officeDocument/2006/relationships/image" Target="../media/image419.png"/><Relationship Id="rId15" Type="http://schemas.openxmlformats.org/officeDocument/2006/relationships/image" Target="../media/image418.emf"/><Relationship Id="rId10" Type="http://schemas.openxmlformats.org/officeDocument/2006/relationships/oleObject" Target="../embeddings/oleObject298.bin"/><Relationship Id="rId4" Type="http://schemas.openxmlformats.org/officeDocument/2006/relationships/slide" Target="slide191.xml"/><Relationship Id="rId9" Type="http://schemas.openxmlformats.org/officeDocument/2006/relationships/image" Target="../media/image415.emf"/><Relationship Id="rId14" Type="http://schemas.openxmlformats.org/officeDocument/2006/relationships/oleObject" Target="../embeddings/oleObject30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39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41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4.e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44.bin"/><Relationship Id="rId10" Type="http://schemas.openxmlformats.org/officeDocument/2006/relationships/slide" Target="slide191.xml"/><Relationship Id="rId4" Type="http://schemas.openxmlformats.org/officeDocument/2006/relationships/image" Target="../media/image45.emf"/><Relationship Id="rId9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9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3.emf"/><Relationship Id="rId18" Type="http://schemas.openxmlformats.org/officeDocument/2006/relationships/oleObject" Target="../embeddings/oleObject53.bin"/><Relationship Id="rId3" Type="http://schemas.openxmlformats.org/officeDocument/2006/relationships/image" Target="../media/image57.png"/><Relationship Id="rId21" Type="http://schemas.openxmlformats.org/officeDocument/2006/relationships/slide" Target="slide191.xml"/><Relationship Id="rId7" Type="http://schemas.openxmlformats.org/officeDocument/2006/relationships/image" Target="../media/image50.e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55.e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52.bin"/><Relationship Id="rId20" Type="http://schemas.openxmlformats.org/officeDocument/2006/relationships/slide" Target="slide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2.emf"/><Relationship Id="rId5" Type="http://schemas.openxmlformats.org/officeDocument/2006/relationships/image" Target="../media/image49.emf"/><Relationship Id="rId15" Type="http://schemas.openxmlformats.org/officeDocument/2006/relationships/image" Target="../media/image54.emf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56.e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1.emf"/><Relationship Id="rId14" Type="http://schemas.openxmlformats.org/officeDocument/2006/relationships/oleObject" Target="../embeddings/oleObject5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slide" Target="slide1.xml"/><Relationship Id="rId10" Type="http://schemas.openxmlformats.org/officeDocument/2006/relationships/image" Target="../media/image7.emf"/><Relationship Id="rId4" Type="http://schemas.openxmlformats.org/officeDocument/2006/relationships/image" Target="../media/image4.e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emf"/><Relationship Id="rId13" Type="http://schemas.openxmlformats.org/officeDocument/2006/relationships/oleObject" Target="../embeddings/oleObject59.bin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12" Type="http://schemas.openxmlformats.org/officeDocument/2006/relationships/image" Target="../media/image62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9.emf"/><Relationship Id="rId11" Type="http://schemas.openxmlformats.org/officeDocument/2006/relationships/oleObject" Target="../embeddings/oleObject58.bin"/><Relationship Id="rId5" Type="http://schemas.openxmlformats.org/officeDocument/2006/relationships/oleObject" Target="../embeddings/oleObject55.bin"/><Relationship Id="rId15" Type="http://schemas.openxmlformats.org/officeDocument/2006/relationships/slide" Target="slide1.xml"/><Relationship Id="rId10" Type="http://schemas.openxmlformats.org/officeDocument/2006/relationships/image" Target="../media/image61.emf"/><Relationship Id="rId4" Type="http://schemas.openxmlformats.org/officeDocument/2006/relationships/image" Target="../media/image58.emf"/><Relationship Id="rId9" Type="http://schemas.openxmlformats.org/officeDocument/2006/relationships/oleObject" Target="../embeddings/oleObject57.bin"/><Relationship Id="rId14" Type="http://schemas.openxmlformats.org/officeDocument/2006/relationships/image" Target="../media/image63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slide" Target="slide1.xml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6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4.e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66.emf"/><Relationship Id="rId4" Type="http://schemas.openxmlformats.org/officeDocument/2006/relationships/slide" Target="slide191.xml"/><Relationship Id="rId9" Type="http://schemas.openxmlformats.org/officeDocument/2006/relationships/oleObject" Target="../embeddings/oleObject62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gi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13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73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0.e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5" Type="http://schemas.openxmlformats.org/officeDocument/2006/relationships/slide" Target="slide1.xml"/><Relationship Id="rId10" Type="http://schemas.openxmlformats.org/officeDocument/2006/relationships/image" Target="../media/image72.emf"/><Relationship Id="rId4" Type="http://schemas.openxmlformats.org/officeDocument/2006/relationships/image" Target="../media/image69.e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74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191.xml"/><Relationship Id="rId5" Type="http://schemas.openxmlformats.org/officeDocument/2006/relationships/slide" Target="slide1.xml"/><Relationship Id="rId4" Type="http://schemas.openxmlformats.org/officeDocument/2006/relationships/image" Target="../media/image7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191.xml"/><Relationship Id="rId5" Type="http://schemas.openxmlformats.org/officeDocument/2006/relationships/slide" Target="slide1.xml"/><Relationship Id="rId4" Type="http://schemas.openxmlformats.org/officeDocument/2006/relationships/image" Target="../media/image76.e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slide" Target="slide19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8.emf"/><Relationship Id="rId11" Type="http://schemas.openxmlformats.org/officeDocument/2006/relationships/slide" Target="slide1.xml"/><Relationship Id="rId5" Type="http://schemas.openxmlformats.org/officeDocument/2006/relationships/oleObject" Target="../embeddings/oleObject73.bin"/><Relationship Id="rId10" Type="http://schemas.openxmlformats.org/officeDocument/2006/relationships/image" Target="../media/image80.emf"/><Relationship Id="rId4" Type="http://schemas.openxmlformats.org/officeDocument/2006/relationships/image" Target="../media/image77.emf"/><Relationship Id="rId9" Type="http://schemas.openxmlformats.org/officeDocument/2006/relationships/oleObject" Target="../embeddings/oleObject75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13" Type="http://schemas.openxmlformats.org/officeDocument/2006/relationships/slide" Target="slide1.xml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8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2.e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0" Type="http://schemas.openxmlformats.org/officeDocument/2006/relationships/image" Target="../media/image84.emf"/><Relationship Id="rId4" Type="http://schemas.openxmlformats.org/officeDocument/2006/relationships/image" Target="../media/image81.emf"/><Relationship Id="rId9" Type="http://schemas.openxmlformats.org/officeDocument/2006/relationships/oleObject" Target="../embeddings/oleObject79.bin"/><Relationship Id="rId14" Type="http://schemas.openxmlformats.org/officeDocument/2006/relationships/slide" Target="slide19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13" Type="http://schemas.openxmlformats.org/officeDocument/2006/relationships/oleObject" Target="../embeddings/oleObject86.bin"/><Relationship Id="rId18" Type="http://schemas.openxmlformats.org/officeDocument/2006/relationships/image" Target="../media/image93.emf"/><Relationship Id="rId3" Type="http://schemas.openxmlformats.org/officeDocument/2006/relationships/oleObject" Target="../embeddings/oleObject81.bin"/><Relationship Id="rId21" Type="http://schemas.openxmlformats.org/officeDocument/2006/relationships/slide" Target="slide1.xml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90.emf"/><Relationship Id="rId17" Type="http://schemas.openxmlformats.org/officeDocument/2006/relationships/oleObject" Target="../embeddings/oleObject8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2.emf"/><Relationship Id="rId20" Type="http://schemas.openxmlformats.org/officeDocument/2006/relationships/image" Target="../media/image94.e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7.emf"/><Relationship Id="rId11" Type="http://schemas.openxmlformats.org/officeDocument/2006/relationships/oleObject" Target="../embeddings/oleObject85.bin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87.bin"/><Relationship Id="rId10" Type="http://schemas.openxmlformats.org/officeDocument/2006/relationships/image" Target="../media/image89.emf"/><Relationship Id="rId19" Type="http://schemas.openxmlformats.org/officeDocument/2006/relationships/oleObject" Target="../embeddings/oleObject89.bin"/><Relationship Id="rId4" Type="http://schemas.openxmlformats.org/officeDocument/2006/relationships/image" Target="../media/image86.emf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91.emf"/><Relationship Id="rId22" Type="http://schemas.openxmlformats.org/officeDocument/2006/relationships/slide" Target="slide19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12" Type="http://schemas.openxmlformats.org/officeDocument/2006/relationships/slide" Target="slide19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96.emf"/><Relationship Id="rId11" Type="http://schemas.openxmlformats.org/officeDocument/2006/relationships/slide" Target="slide1.xml"/><Relationship Id="rId5" Type="http://schemas.openxmlformats.org/officeDocument/2006/relationships/oleObject" Target="../embeddings/oleObject91.bin"/><Relationship Id="rId10" Type="http://schemas.openxmlformats.org/officeDocument/2006/relationships/image" Target="../media/image98.emf"/><Relationship Id="rId4" Type="http://schemas.openxmlformats.org/officeDocument/2006/relationships/image" Target="../media/image95.emf"/><Relationship Id="rId9" Type="http://schemas.openxmlformats.org/officeDocument/2006/relationships/oleObject" Target="../embeddings/oleObject9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slide" Target="slide1.xml"/><Relationship Id="rId10" Type="http://schemas.openxmlformats.org/officeDocument/2006/relationships/image" Target="../media/image13.emf"/><Relationship Id="rId4" Type="http://schemas.openxmlformats.org/officeDocument/2006/relationships/image" Target="../media/image10.e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5.em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emf"/><Relationship Id="rId3" Type="http://schemas.openxmlformats.org/officeDocument/2006/relationships/oleObject" Target="../embeddings/oleObject94.bin"/><Relationship Id="rId7" Type="http://schemas.openxmlformats.org/officeDocument/2006/relationships/oleObject" Target="../embeddings/oleObject9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0.emf"/><Relationship Id="rId5" Type="http://schemas.openxmlformats.org/officeDocument/2006/relationships/oleObject" Target="../embeddings/oleObject95.bin"/><Relationship Id="rId10" Type="http://schemas.openxmlformats.org/officeDocument/2006/relationships/slide" Target="slide191.xml"/><Relationship Id="rId4" Type="http://schemas.openxmlformats.org/officeDocument/2006/relationships/image" Target="../media/image99.emf"/><Relationship Id="rId9" Type="http://schemas.openxmlformats.org/officeDocument/2006/relationships/slide" Target="slide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emf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9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3.emf"/><Relationship Id="rId5" Type="http://schemas.openxmlformats.org/officeDocument/2006/relationships/oleObject" Target="../embeddings/oleObject98.bin"/><Relationship Id="rId10" Type="http://schemas.openxmlformats.org/officeDocument/2006/relationships/slide" Target="slide191.xml"/><Relationship Id="rId4" Type="http://schemas.openxmlformats.org/officeDocument/2006/relationships/image" Target="../media/image102.emf"/><Relationship Id="rId9" Type="http://schemas.openxmlformats.org/officeDocument/2006/relationships/slide" Target="slide1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emf"/><Relationship Id="rId13" Type="http://schemas.openxmlformats.org/officeDocument/2006/relationships/oleObject" Target="../embeddings/oleObject105.bin"/><Relationship Id="rId18" Type="http://schemas.openxmlformats.org/officeDocument/2006/relationships/image" Target="../media/image112.emf"/><Relationship Id="rId26" Type="http://schemas.openxmlformats.org/officeDocument/2006/relationships/image" Target="../media/image116.emf"/><Relationship Id="rId3" Type="http://schemas.openxmlformats.org/officeDocument/2006/relationships/oleObject" Target="../embeddings/oleObject100.bin"/><Relationship Id="rId21" Type="http://schemas.openxmlformats.org/officeDocument/2006/relationships/oleObject" Target="../embeddings/oleObject109.bin"/><Relationship Id="rId7" Type="http://schemas.openxmlformats.org/officeDocument/2006/relationships/oleObject" Target="../embeddings/oleObject102.bin"/><Relationship Id="rId12" Type="http://schemas.openxmlformats.org/officeDocument/2006/relationships/image" Target="../media/image109.emf"/><Relationship Id="rId17" Type="http://schemas.openxmlformats.org/officeDocument/2006/relationships/oleObject" Target="../embeddings/oleObject107.bin"/><Relationship Id="rId25" Type="http://schemas.openxmlformats.org/officeDocument/2006/relationships/oleObject" Target="../embeddings/oleObject11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11.emf"/><Relationship Id="rId20" Type="http://schemas.openxmlformats.org/officeDocument/2006/relationships/image" Target="../media/image113.e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6.emf"/><Relationship Id="rId11" Type="http://schemas.openxmlformats.org/officeDocument/2006/relationships/oleObject" Target="../embeddings/oleObject104.bin"/><Relationship Id="rId24" Type="http://schemas.openxmlformats.org/officeDocument/2006/relationships/image" Target="../media/image115.emf"/><Relationship Id="rId5" Type="http://schemas.openxmlformats.org/officeDocument/2006/relationships/oleObject" Target="../embeddings/oleObject101.bin"/><Relationship Id="rId15" Type="http://schemas.openxmlformats.org/officeDocument/2006/relationships/oleObject" Target="../embeddings/oleObject106.bin"/><Relationship Id="rId23" Type="http://schemas.openxmlformats.org/officeDocument/2006/relationships/oleObject" Target="../embeddings/oleObject110.bin"/><Relationship Id="rId28" Type="http://schemas.openxmlformats.org/officeDocument/2006/relationships/slide" Target="slide191.xml"/><Relationship Id="rId10" Type="http://schemas.openxmlformats.org/officeDocument/2006/relationships/image" Target="../media/image108.emf"/><Relationship Id="rId19" Type="http://schemas.openxmlformats.org/officeDocument/2006/relationships/oleObject" Target="../embeddings/oleObject108.bin"/><Relationship Id="rId4" Type="http://schemas.openxmlformats.org/officeDocument/2006/relationships/image" Target="../media/image105.emf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110.emf"/><Relationship Id="rId22" Type="http://schemas.openxmlformats.org/officeDocument/2006/relationships/image" Target="../media/image114.emf"/><Relationship Id="rId27" Type="http://schemas.openxmlformats.org/officeDocument/2006/relationships/slide" Target="slide1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emf"/><Relationship Id="rId13" Type="http://schemas.openxmlformats.org/officeDocument/2006/relationships/oleObject" Target="../embeddings/oleObject116.bin"/><Relationship Id="rId18" Type="http://schemas.openxmlformats.org/officeDocument/2006/relationships/image" Target="../media/image123.emf"/><Relationship Id="rId3" Type="http://schemas.openxmlformats.org/officeDocument/2006/relationships/slide" Target="slide1.xml"/><Relationship Id="rId7" Type="http://schemas.openxmlformats.org/officeDocument/2006/relationships/oleObject" Target="../embeddings/oleObject113.bin"/><Relationship Id="rId12" Type="http://schemas.openxmlformats.org/officeDocument/2006/relationships/image" Target="../media/image120.emf"/><Relationship Id="rId17" Type="http://schemas.openxmlformats.org/officeDocument/2006/relationships/oleObject" Target="../embeddings/oleObject11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2.emf"/><Relationship Id="rId20" Type="http://schemas.openxmlformats.org/officeDocument/2006/relationships/image" Target="../media/image124.e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17.emf"/><Relationship Id="rId11" Type="http://schemas.openxmlformats.org/officeDocument/2006/relationships/oleObject" Target="../embeddings/oleObject115.bin"/><Relationship Id="rId5" Type="http://schemas.openxmlformats.org/officeDocument/2006/relationships/oleObject" Target="../embeddings/oleObject112.bin"/><Relationship Id="rId15" Type="http://schemas.openxmlformats.org/officeDocument/2006/relationships/oleObject" Target="../embeddings/oleObject117.bin"/><Relationship Id="rId10" Type="http://schemas.openxmlformats.org/officeDocument/2006/relationships/image" Target="../media/image119.emf"/><Relationship Id="rId19" Type="http://schemas.openxmlformats.org/officeDocument/2006/relationships/oleObject" Target="../embeddings/oleObject119.bin"/><Relationship Id="rId4" Type="http://schemas.openxmlformats.org/officeDocument/2006/relationships/slide" Target="slide191.xml"/><Relationship Id="rId9" Type="http://schemas.openxmlformats.org/officeDocument/2006/relationships/oleObject" Target="../embeddings/oleObject114.bin"/><Relationship Id="rId14" Type="http://schemas.openxmlformats.org/officeDocument/2006/relationships/image" Target="../media/image121.e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20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26.e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125.e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emf"/><Relationship Id="rId13" Type="http://schemas.openxmlformats.org/officeDocument/2006/relationships/oleObject" Target="../embeddings/oleObject127.bin"/><Relationship Id="rId3" Type="http://schemas.openxmlformats.org/officeDocument/2006/relationships/oleObject" Target="../embeddings/oleObject122.bin"/><Relationship Id="rId7" Type="http://schemas.openxmlformats.org/officeDocument/2006/relationships/oleObject" Target="../embeddings/oleObject124.bin"/><Relationship Id="rId12" Type="http://schemas.openxmlformats.org/officeDocument/2006/relationships/image" Target="../media/image131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28.emf"/><Relationship Id="rId11" Type="http://schemas.openxmlformats.org/officeDocument/2006/relationships/oleObject" Target="../embeddings/oleObject126.bin"/><Relationship Id="rId5" Type="http://schemas.openxmlformats.org/officeDocument/2006/relationships/oleObject" Target="../embeddings/oleObject123.bin"/><Relationship Id="rId15" Type="http://schemas.openxmlformats.org/officeDocument/2006/relationships/slide" Target="slide1.xml"/><Relationship Id="rId10" Type="http://schemas.openxmlformats.org/officeDocument/2006/relationships/image" Target="../media/image130.emf"/><Relationship Id="rId4" Type="http://schemas.openxmlformats.org/officeDocument/2006/relationships/image" Target="../media/image127.emf"/><Relationship Id="rId9" Type="http://schemas.openxmlformats.org/officeDocument/2006/relationships/oleObject" Target="../embeddings/oleObject125.bin"/><Relationship Id="rId14" Type="http://schemas.openxmlformats.org/officeDocument/2006/relationships/image" Target="../media/image132.e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emf"/><Relationship Id="rId13" Type="http://schemas.openxmlformats.org/officeDocument/2006/relationships/oleObject" Target="../embeddings/oleObject133.bin"/><Relationship Id="rId18" Type="http://schemas.openxmlformats.org/officeDocument/2006/relationships/slide" Target="slide191.xml"/><Relationship Id="rId26" Type="http://schemas.openxmlformats.org/officeDocument/2006/relationships/image" Target="../media/image143.emf"/><Relationship Id="rId3" Type="http://schemas.openxmlformats.org/officeDocument/2006/relationships/oleObject" Target="../embeddings/oleObject128.bin"/><Relationship Id="rId21" Type="http://schemas.openxmlformats.org/officeDocument/2006/relationships/oleObject" Target="../embeddings/oleObject136.bin"/><Relationship Id="rId7" Type="http://schemas.openxmlformats.org/officeDocument/2006/relationships/oleObject" Target="../embeddings/oleObject130.bin"/><Relationship Id="rId12" Type="http://schemas.openxmlformats.org/officeDocument/2006/relationships/image" Target="../media/image137.emf"/><Relationship Id="rId17" Type="http://schemas.openxmlformats.org/officeDocument/2006/relationships/slide" Target="slide1.xml"/><Relationship Id="rId25" Type="http://schemas.openxmlformats.org/officeDocument/2006/relationships/oleObject" Target="../embeddings/oleObject13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9.emf"/><Relationship Id="rId20" Type="http://schemas.openxmlformats.org/officeDocument/2006/relationships/image" Target="../media/image140.e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34.emf"/><Relationship Id="rId11" Type="http://schemas.openxmlformats.org/officeDocument/2006/relationships/oleObject" Target="../embeddings/oleObject132.bin"/><Relationship Id="rId24" Type="http://schemas.openxmlformats.org/officeDocument/2006/relationships/image" Target="../media/image142.emf"/><Relationship Id="rId5" Type="http://schemas.openxmlformats.org/officeDocument/2006/relationships/oleObject" Target="../embeddings/oleObject129.bin"/><Relationship Id="rId15" Type="http://schemas.openxmlformats.org/officeDocument/2006/relationships/oleObject" Target="../embeddings/oleObject134.bin"/><Relationship Id="rId23" Type="http://schemas.openxmlformats.org/officeDocument/2006/relationships/oleObject" Target="../embeddings/oleObject137.bin"/><Relationship Id="rId10" Type="http://schemas.openxmlformats.org/officeDocument/2006/relationships/image" Target="../media/image136.emf"/><Relationship Id="rId19" Type="http://schemas.openxmlformats.org/officeDocument/2006/relationships/oleObject" Target="../embeddings/oleObject135.bin"/><Relationship Id="rId4" Type="http://schemas.openxmlformats.org/officeDocument/2006/relationships/image" Target="../media/image133.emf"/><Relationship Id="rId9" Type="http://schemas.openxmlformats.org/officeDocument/2006/relationships/oleObject" Target="../embeddings/oleObject131.bin"/><Relationship Id="rId14" Type="http://schemas.openxmlformats.org/officeDocument/2006/relationships/image" Target="../media/image138.emf"/><Relationship Id="rId22" Type="http://schemas.openxmlformats.org/officeDocument/2006/relationships/image" Target="../media/image141.e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emf"/><Relationship Id="rId13" Type="http://schemas.openxmlformats.org/officeDocument/2006/relationships/oleObject" Target="../embeddings/oleObject143.bin"/><Relationship Id="rId18" Type="http://schemas.openxmlformats.org/officeDocument/2006/relationships/image" Target="../media/image150.emf"/><Relationship Id="rId3" Type="http://schemas.openxmlformats.org/officeDocument/2006/relationships/slide" Target="slide1.xml"/><Relationship Id="rId7" Type="http://schemas.openxmlformats.org/officeDocument/2006/relationships/oleObject" Target="../embeddings/oleObject140.bin"/><Relationship Id="rId12" Type="http://schemas.openxmlformats.org/officeDocument/2006/relationships/image" Target="../media/image147.emf"/><Relationship Id="rId17" Type="http://schemas.openxmlformats.org/officeDocument/2006/relationships/oleObject" Target="../embeddings/oleObject14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9.emf"/><Relationship Id="rId20" Type="http://schemas.openxmlformats.org/officeDocument/2006/relationships/image" Target="../media/image151.emf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44.emf"/><Relationship Id="rId11" Type="http://schemas.openxmlformats.org/officeDocument/2006/relationships/oleObject" Target="../embeddings/oleObject142.bin"/><Relationship Id="rId5" Type="http://schemas.openxmlformats.org/officeDocument/2006/relationships/oleObject" Target="../embeddings/oleObject139.bin"/><Relationship Id="rId15" Type="http://schemas.openxmlformats.org/officeDocument/2006/relationships/oleObject" Target="../embeddings/oleObject144.bin"/><Relationship Id="rId10" Type="http://schemas.openxmlformats.org/officeDocument/2006/relationships/image" Target="../media/image146.emf"/><Relationship Id="rId19" Type="http://schemas.openxmlformats.org/officeDocument/2006/relationships/oleObject" Target="../embeddings/oleObject146.bin"/><Relationship Id="rId4" Type="http://schemas.openxmlformats.org/officeDocument/2006/relationships/slide" Target="slide191.xml"/><Relationship Id="rId9" Type="http://schemas.openxmlformats.org/officeDocument/2006/relationships/oleObject" Target="../embeddings/oleObject141.bin"/><Relationship Id="rId14" Type="http://schemas.openxmlformats.org/officeDocument/2006/relationships/image" Target="../media/image14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5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emf"/><Relationship Id="rId3" Type="http://schemas.openxmlformats.org/officeDocument/2006/relationships/oleObject" Target="../embeddings/oleObject147.bin"/><Relationship Id="rId7" Type="http://schemas.openxmlformats.org/officeDocument/2006/relationships/oleObject" Target="../embeddings/oleObject14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53.emf"/><Relationship Id="rId5" Type="http://schemas.openxmlformats.org/officeDocument/2006/relationships/oleObject" Target="../embeddings/oleObject148.bin"/><Relationship Id="rId10" Type="http://schemas.openxmlformats.org/officeDocument/2006/relationships/slide" Target="slide191.xml"/><Relationship Id="rId4" Type="http://schemas.openxmlformats.org/officeDocument/2006/relationships/image" Target="../media/image152.emf"/><Relationship Id="rId9" Type="http://schemas.openxmlformats.org/officeDocument/2006/relationships/slide" Target="slide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5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50.bin"/><Relationship Id="rId5" Type="http://schemas.openxmlformats.org/officeDocument/2006/relationships/image" Target="../media/image156.png"/><Relationship Id="rId4" Type="http://schemas.openxmlformats.org/officeDocument/2006/relationships/slide" Target="slide191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emf"/><Relationship Id="rId13" Type="http://schemas.openxmlformats.org/officeDocument/2006/relationships/oleObject" Target="../embeddings/oleObject156.bin"/><Relationship Id="rId18" Type="http://schemas.openxmlformats.org/officeDocument/2006/relationships/image" Target="../media/image164.emf"/><Relationship Id="rId3" Type="http://schemas.openxmlformats.org/officeDocument/2006/relationships/oleObject" Target="../embeddings/oleObject151.bin"/><Relationship Id="rId7" Type="http://schemas.openxmlformats.org/officeDocument/2006/relationships/oleObject" Target="../embeddings/oleObject153.bin"/><Relationship Id="rId12" Type="http://schemas.openxmlformats.org/officeDocument/2006/relationships/image" Target="../media/image161.emf"/><Relationship Id="rId17" Type="http://schemas.openxmlformats.org/officeDocument/2006/relationships/oleObject" Target="../embeddings/oleObject15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3.emf"/><Relationship Id="rId20" Type="http://schemas.openxmlformats.org/officeDocument/2006/relationships/slide" Target="slide19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58.emf"/><Relationship Id="rId11" Type="http://schemas.openxmlformats.org/officeDocument/2006/relationships/oleObject" Target="../embeddings/oleObject155.bin"/><Relationship Id="rId5" Type="http://schemas.openxmlformats.org/officeDocument/2006/relationships/oleObject" Target="../embeddings/oleObject152.bin"/><Relationship Id="rId15" Type="http://schemas.openxmlformats.org/officeDocument/2006/relationships/oleObject" Target="../embeddings/oleObject157.bin"/><Relationship Id="rId10" Type="http://schemas.openxmlformats.org/officeDocument/2006/relationships/image" Target="../media/image160.emf"/><Relationship Id="rId19" Type="http://schemas.openxmlformats.org/officeDocument/2006/relationships/slide" Target="slide1.xml"/><Relationship Id="rId4" Type="http://schemas.openxmlformats.org/officeDocument/2006/relationships/image" Target="../media/image157.emf"/><Relationship Id="rId9" Type="http://schemas.openxmlformats.org/officeDocument/2006/relationships/oleObject" Target="../embeddings/oleObject154.bin"/><Relationship Id="rId14" Type="http://schemas.openxmlformats.org/officeDocument/2006/relationships/image" Target="../media/image16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emf"/><Relationship Id="rId13" Type="http://schemas.openxmlformats.org/officeDocument/2006/relationships/oleObject" Target="../embeddings/oleObject164.bin"/><Relationship Id="rId3" Type="http://schemas.openxmlformats.org/officeDocument/2006/relationships/oleObject" Target="../embeddings/oleObject159.bin"/><Relationship Id="rId7" Type="http://schemas.openxmlformats.org/officeDocument/2006/relationships/oleObject" Target="../embeddings/oleObject161.bin"/><Relationship Id="rId12" Type="http://schemas.openxmlformats.org/officeDocument/2006/relationships/image" Target="../media/image169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191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66.emf"/><Relationship Id="rId11" Type="http://schemas.openxmlformats.org/officeDocument/2006/relationships/oleObject" Target="../embeddings/oleObject163.bin"/><Relationship Id="rId5" Type="http://schemas.openxmlformats.org/officeDocument/2006/relationships/oleObject" Target="../embeddings/oleObject160.bin"/><Relationship Id="rId15" Type="http://schemas.openxmlformats.org/officeDocument/2006/relationships/slide" Target="slide1.xml"/><Relationship Id="rId10" Type="http://schemas.openxmlformats.org/officeDocument/2006/relationships/image" Target="../media/image168.emf"/><Relationship Id="rId4" Type="http://schemas.openxmlformats.org/officeDocument/2006/relationships/image" Target="../media/image165.emf"/><Relationship Id="rId9" Type="http://schemas.openxmlformats.org/officeDocument/2006/relationships/oleObject" Target="../embeddings/oleObject162.bin"/><Relationship Id="rId14" Type="http://schemas.openxmlformats.org/officeDocument/2006/relationships/image" Target="../media/image170.emf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65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72.emf"/><Relationship Id="rId5" Type="http://schemas.openxmlformats.org/officeDocument/2006/relationships/oleObject" Target="../embeddings/oleObject166.bin"/><Relationship Id="rId4" Type="http://schemas.openxmlformats.org/officeDocument/2006/relationships/image" Target="../media/image171.emf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slide" Target="slide191.xml"/><Relationship Id="rId3" Type="http://schemas.openxmlformats.org/officeDocument/2006/relationships/oleObject" Target="../embeddings/oleObject167.bin"/><Relationship Id="rId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74.emf"/><Relationship Id="rId5" Type="http://schemas.openxmlformats.org/officeDocument/2006/relationships/oleObject" Target="../embeddings/oleObject168.bin"/><Relationship Id="rId4" Type="http://schemas.openxmlformats.org/officeDocument/2006/relationships/image" Target="../media/image173.emf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emf"/><Relationship Id="rId13" Type="http://schemas.openxmlformats.org/officeDocument/2006/relationships/oleObject" Target="../embeddings/oleObject173.bin"/><Relationship Id="rId18" Type="http://schemas.openxmlformats.org/officeDocument/2006/relationships/image" Target="../media/image181.emf"/><Relationship Id="rId3" Type="http://schemas.openxmlformats.org/officeDocument/2006/relationships/slide" Target="slide1.xml"/><Relationship Id="rId7" Type="http://schemas.openxmlformats.org/officeDocument/2006/relationships/oleObject" Target="../embeddings/oleObject170.bin"/><Relationship Id="rId12" Type="http://schemas.openxmlformats.org/officeDocument/2006/relationships/image" Target="../media/image178.emf"/><Relationship Id="rId17" Type="http://schemas.openxmlformats.org/officeDocument/2006/relationships/oleObject" Target="../embeddings/oleObject17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80.emf"/><Relationship Id="rId20" Type="http://schemas.openxmlformats.org/officeDocument/2006/relationships/image" Target="../media/image182.emf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75.emf"/><Relationship Id="rId11" Type="http://schemas.openxmlformats.org/officeDocument/2006/relationships/oleObject" Target="../embeddings/oleObject172.bin"/><Relationship Id="rId5" Type="http://schemas.openxmlformats.org/officeDocument/2006/relationships/oleObject" Target="../embeddings/oleObject169.bin"/><Relationship Id="rId15" Type="http://schemas.openxmlformats.org/officeDocument/2006/relationships/oleObject" Target="../embeddings/oleObject174.bin"/><Relationship Id="rId10" Type="http://schemas.openxmlformats.org/officeDocument/2006/relationships/image" Target="../media/image177.emf"/><Relationship Id="rId19" Type="http://schemas.openxmlformats.org/officeDocument/2006/relationships/oleObject" Target="../embeddings/oleObject176.bin"/><Relationship Id="rId4" Type="http://schemas.openxmlformats.org/officeDocument/2006/relationships/slide" Target="slide191.xml"/><Relationship Id="rId9" Type="http://schemas.openxmlformats.org/officeDocument/2006/relationships/oleObject" Target="../embeddings/oleObject171.bin"/><Relationship Id="rId14" Type="http://schemas.openxmlformats.org/officeDocument/2006/relationships/image" Target="../media/image179.emf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emf"/><Relationship Id="rId13" Type="http://schemas.openxmlformats.org/officeDocument/2006/relationships/slide" Target="slide1.xml"/><Relationship Id="rId3" Type="http://schemas.openxmlformats.org/officeDocument/2006/relationships/oleObject" Target="../embeddings/oleObject177.bin"/><Relationship Id="rId7" Type="http://schemas.openxmlformats.org/officeDocument/2006/relationships/oleObject" Target="../embeddings/oleObject179.bin"/><Relationship Id="rId12" Type="http://schemas.openxmlformats.org/officeDocument/2006/relationships/image" Target="../media/image18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84.emf"/><Relationship Id="rId11" Type="http://schemas.openxmlformats.org/officeDocument/2006/relationships/oleObject" Target="../embeddings/oleObject181.bin"/><Relationship Id="rId5" Type="http://schemas.openxmlformats.org/officeDocument/2006/relationships/oleObject" Target="../embeddings/oleObject178.bin"/><Relationship Id="rId10" Type="http://schemas.openxmlformats.org/officeDocument/2006/relationships/image" Target="../media/image186.emf"/><Relationship Id="rId4" Type="http://schemas.openxmlformats.org/officeDocument/2006/relationships/image" Target="../media/image183.emf"/><Relationship Id="rId9" Type="http://schemas.openxmlformats.org/officeDocument/2006/relationships/oleObject" Target="../embeddings/oleObject180.bin"/><Relationship Id="rId14" Type="http://schemas.openxmlformats.org/officeDocument/2006/relationships/slide" Target="slide191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emf"/><Relationship Id="rId13" Type="http://schemas.openxmlformats.org/officeDocument/2006/relationships/oleObject" Target="../embeddings/oleObject187.bin"/><Relationship Id="rId18" Type="http://schemas.openxmlformats.org/officeDocument/2006/relationships/image" Target="../media/image195.emf"/><Relationship Id="rId26" Type="http://schemas.openxmlformats.org/officeDocument/2006/relationships/image" Target="../media/image199.emf"/><Relationship Id="rId3" Type="http://schemas.openxmlformats.org/officeDocument/2006/relationships/oleObject" Target="../embeddings/oleObject182.bin"/><Relationship Id="rId21" Type="http://schemas.openxmlformats.org/officeDocument/2006/relationships/oleObject" Target="../embeddings/oleObject191.bin"/><Relationship Id="rId7" Type="http://schemas.openxmlformats.org/officeDocument/2006/relationships/oleObject" Target="../embeddings/oleObject184.bin"/><Relationship Id="rId12" Type="http://schemas.openxmlformats.org/officeDocument/2006/relationships/image" Target="../media/image192.emf"/><Relationship Id="rId17" Type="http://schemas.openxmlformats.org/officeDocument/2006/relationships/oleObject" Target="../embeddings/oleObject189.bin"/><Relationship Id="rId25" Type="http://schemas.openxmlformats.org/officeDocument/2006/relationships/oleObject" Target="../embeddings/oleObject193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4.emf"/><Relationship Id="rId20" Type="http://schemas.openxmlformats.org/officeDocument/2006/relationships/image" Target="../media/image196.emf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89.emf"/><Relationship Id="rId11" Type="http://schemas.openxmlformats.org/officeDocument/2006/relationships/oleObject" Target="../embeddings/oleObject186.bin"/><Relationship Id="rId24" Type="http://schemas.openxmlformats.org/officeDocument/2006/relationships/image" Target="../media/image198.emf"/><Relationship Id="rId5" Type="http://schemas.openxmlformats.org/officeDocument/2006/relationships/oleObject" Target="../embeddings/oleObject183.bin"/><Relationship Id="rId15" Type="http://schemas.openxmlformats.org/officeDocument/2006/relationships/oleObject" Target="../embeddings/oleObject188.bin"/><Relationship Id="rId23" Type="http://schemas.openxmlformats.org/officeDocument/2006/relationships/oleObject" Target="../embeddings/oleObject192.bin"/><Relationship Id="rId28" Type="http://schemas.openxmlformats.org/officeDocument/2006/relationships/slide" Target="slide191.xml"/><Relationship Id="rId10" Type="http://schemas.openxmlformats.org/officeDocument/2006/relationships/image" Target="../media/image191.emf"/><Relationship Id="rId19" Type="http://schemas.openxmlformats.org/officeDocument/2006/relationships/oleObject" Target="../embeddings/oleObject190.bin"/><Relationship Id="rId4" Type="http://schemas.openxmlformats.org/officeDocument/2006/relationships/image" Target="../media/image188.emf"/><Relationship Id="rId9" Type="http://schemas.openxmlformats.org/officeDocument/2006/relationships/oleObject" Target="../embeddings/oleObject185.bin"/><Relationship Id="rId14" Type="http://schemas.openxmlformats.org/officeDocument/2006/relationships/image" Target="../media/image193.emf"/><Relationship Id="rId22" Type="http://schemas.openxmlformats.org/officeDocument/2006/relationships/image" Target="../media/image197.emf"/><Relationship Id="rId27" Type="http://schemas.openxmlformats.org/officeDocument/2006/relationships/slide" Target="slide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91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1" name="Picture 7" descr="C:\FILES\pictures (fun)\Background\sky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 rot="-2773926">
            <a:off x="136525" y="1001713"/>
            <a:ext cx="214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 Black" pitchFamily="34" charset="0"/>
              </a:rPr>
              <a:t>TRIANGLES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 rot="18826074">
            <a:off x="190501" y="413336"/>
            <a:ext cx="78739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en-US" sz="1600" b="1" dirty="0" smtClean="0"/>
              <a:t>MENU</a:t>
            </a:r>
            <a:endParaRPr lang="en-US" sz="1600" b="1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2590800" y="152400"/>
          <a:ext cx="62484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Text Box 6"/>
          <p:cNvSpPr txBox="1">
            <a:spLocks noChangeArrowheads="1"/>
          </p:cNvSpPr>
          <p:nvPr/>
        </p:nvSpPr>
        <p:spPr bwMode="auto">
          <a:xfrm>
            <a:off x="2362200" y="3048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It doesn’t matter which angle is which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600200" y="1219200"/>
            <a:ext cx="6477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STEP 3:	Tear off each of the angles</a:t>
            </a:r>
          </a:p>
          <a:p>
            <a:r>
              <a:rPr lang="en-US" sz="2400" b="1">
                <a:solidFill>
                  <a:srgbClr val="FF0000"/>
                </a:solidFill>
              </a:rPr>
              <a:t>		make sure they are big 			enough so you can tell which 		angle is which</a:t>
            </a:r>
          </a:p>
        </p:txBody>
      </p:sp>
      <p:sp>
        <p:nvSpPr>
          <p:cNvPr id="42001" name="Freeform 17"/>
          <p:cNvSpPr>
            <a:spLocks/>
          </p:cNvSpPr>
          <p:nvPr/>
        </p:nvSpPr>
        <p:spPr bwMode="auto">
          <a:xfrm>
            <a:off x="4329113" y="2994025"/>
            <a:ext cx="3154362" cy="3057525"/>
          </a:xfrm>
          <a:custGeom>
            <a:avLst/>
            <a:gdLst>
              <a:gd name="T0" fmla="*/ 0 w 1987"/>
              <a:gd name="T1" fmla="*/ 1488 h 1926"/>
              <a:gd name="T2" fmla="*/ 141 w 1987"/>
              <a:gd name="T3" fmla="*/ 1511 h 1926"/>
              <a:gd name="T4" fmla="*/ 294 w 1987"/>
              <a:gd name="T5" fmla="*/ 1676 h 1926"/>
              <a:gd name="T6" fmla="*/ 318 w 1987"/>
              <a:gd name="T7" fmla="*/ 1923 h 1926"/>
              <a:gd name="T8" fmla="*/ 1545 w 1987"/>
              <a:gd name="T9" fmla="*/ 1906 h 1926"/>
              <a:gd name="T10" fmla="*/ 1540 w 1987"/>
              <a:gd name="T11" fmla="*/ 1864 h 1926"/>
              <a:gd name="T12" fmla="*/ 1552 w 1987"/>
              <a:gd name="T13" fmla="*/ 1594 h 1926"/>
              <a:gd name="T14" fmla="*/ 1669 w 1987"/>
              <a:gd name="T15" fmla="*/ 1476 h 1926"/>
              <a:gd name="T16" fmla="*/ 1987 w 1987"/>
              <a:gd name="T17" fmla="*/ 1370 h 1926"/>
              <a:gd name="T18" fmla="*/ 1161 w 1987"/>
              <a:gd name="T19" fmla="*/ 34 h 1926"/>
              <a:gd name="T20" fmla="*/ 1093 w 1987"/>
              <a:gd name="T21" fmla="*/ 136 h 1926"/>
              <a:gd name="T22" fmla="*/ 882 w 1987"/>
              <a:gd name="T23" fmla="*/ 218 h 1926"/>
              <a:gd name="T24" fmla="*/ 541 w 1987"/>
              <a:gd name="T25" fmla="*/ 195 h 1926"/>
              <a:gd name="T26" fmla="*/ 506 w 1987"/>
              <a:gd name="T27" fmla="*/ 159 h 1926"/>
              <a:gd name="T28" fmla="*/ 423 w 1987"/>
              <a:gd name="T29" fmla="*/ 101 h 1926"/>
              <a:gd name="T30" fmla="*/ 376 w 1987"/>
              <a:gd name="T31" fmla="*/ 30 h 1926"/>
              <a:gd name="T32" fmla="*/ 0 w 1987"/>
              <a:gd name="T33" fmla="*/ 1488 h 192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987"/>
              <a:gd name="T52" fmla="*/ 0 h 1926"/>
              <a:gd name="T53" fmla="*/ 1987 w 1987"/>
              <a:gd name="T54" fmla="*/ 1926 h 192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987" h="1926">
                <a:moveTo>
                  <a:pt x="0" y="1488"/>
                </a:moveTo>
                <a:cubicBezTo>
                  <a:pt x="54" y="1469"/>
                  <a:pt x="94" y="1480"/>
                  <a:pt x="141" y="1511"/>
                </a:cubicBezTo>
                <a:cubicBezTo>
                  <a:pt x="185" y="1577"/>
                  <a:pt x="228" y="1631"/>
                  <a:pt x="294" y="1676"/>
                </a:cubicBezTo>
                <a:cubicBezTo>
                  <a:pt x="301" y="1759"/>
                  <a:pt x="318" y="1841"/>
                  <a:pt x="318" y="1923"/>
                </a:cubicBezTo>
                <a:cubicBezTo>
                  <a:pt x="727" y="1917"/>
                  <a:pt x="1136" y="1926"/>
                  <a:pt x="1545" y="1906"/>
                </a:cubicBezTo>
                <a:cubicBezTo>
                  <a:pt x="1559" y="1905"/>
                  <a:pt x="1540" y="1878"/>
                  <a:pt x="1540" y="1864"/>
                </a:cubicBezTo>
                <a:cubicBezTo>
                  <a:pt x="1542" y="1774"/>
                  <a:pt x="1537" y="1683"/>
                  <a:pt x="1552" y="1594"/>
                </a:cubicBezTo>
                <a:cubicBezTo>
                  <a:pt x="1561" y="1539"/>
                  <a:pt x="1669" y="1476"/>
                  <a:pt x="1669" y="1476"/>
                </a:cubicBezTo>
                <a:cubicBezTo>
                  <a:pt x="1755" y="1351"/>
                  <a:pt x="1849" y="1370"/>
                  <a:pt x="1987" y="1370"/>
                </a:cubicBezTo>
                <a:cubicBezTo>
                  <a:pt x="1712" y="925"/>
                  <a:pt x="1457" y="466"/>
                  <a:pt x="1161" y="34"/>
                </a:cubicBezTo>
                <a:cubicBezTo>
                  <a:pt x="1138" y="0"/>
                  <a:pt x="1116" y="102"/>
                  <a:pt x="1093" y="136"/>
                </a:cubicBezTo>
                <a:cubicBezTo>
                  <a:pt x="1042" y="210"/>
                  <a:pt x="963" y="209"/>
                  <a:pt x="882" y="218"/>
                </a:cubicBezTo>
                <a:cubicBezTo>
                  <a:pt x="768" y="214"/>
                  <a:pt x="636" y="259"/>
                  <a:pt x="541" y="195"/>
                </a:cubicBezTo>
                <a:cubicBezTo>
                  <a:pt x="527" y="186"/>
                  <a:pt x="520" y="169"/>
                  <a:pt x="506" y="159"/>
                </a:cubicBezTo>
                <a:cubicBezTo>
                  <a:pt x="446" y="116"/>
                  <a:pt x="470" y="160"/>
                  <a:pt x="423" y="101"/>
                </a:cubicBezTo>
                <a:cubicBezTo>
                  <a:pt x="406" y="79"/>
                  <a:pt x="376" y="30"/>
                  <a:pt x="376" y="30"/>
                </a:cubicBezTo>
                <a:lnTo>
                  <a:pt x="0" y="148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11111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820863" y="2514600"/>
            <a:ext cx="1127125" cy="1479550"/>
            <a:chOff x="1147" y="1584"/>
            <a:chExt cx="710" cy="932"/>
          </a:xfrm>
        </p:grpSpPr>
        <p:sp>
          <p:nvSpPr>
            <p:cNvPr id="57360" name="Freeform 18"/>
            <p:cNvSpPr>
              <a:spLocks/>
            </p:cNvSpPr>
            <p:nvPr/>
          </p:nvSpPr>
          <p:spPr bwMode="auto">
            <a:xfrm>
              <a:off x="1147" y="1584"/>
              <a:ext cx="710" cy="932"/>
            </a:xfrm>
            <a:custGeom>
              <a:avLst/>
              <a:gdLst>
                <a:gd name="T0" fmla="*/ 217 w 710"/>
                <a:gd name="T1" fmla="*/ 344 h 932"/>
                <a:gd name="T2" fmla="*/ 5 w 710"/>
                <a:gd name="T3" fmla="*/ 768 h 932"/>
                <a:gd name="T4" fmla="*/ 40 w 710"/>
                <a:gd name="T5" fmla="*/ 779 h 932"/>
                <a:gd name="T6" fmla="*/ 76 w 710"/>
                <a:gd name="T7" fmla="*/ 802 h 932"/>
                <a:gd name="T8" fmla="*/ 252 w 710"/>
                <a:gd name="T9" fmla="*/ 896 h 932"/>
                <a:gd name="T10" fmla="*/ 322 w 710"/>
                <a:gd name="T11" fmla="*/ 920 h 932"/>
                <a:gd name="T12" fmla="*/ 358 w 710"/>
                <a:gd name="T13" fmla="*/ 932 h 932"/>
                <a:gd name="T14" fmla="*/ 569 w 710"/>
                <a:gd name="T15" fmla="*/ 920 h 932"/>
                <a:gd name="T16" fmla="*/ 675 w 710"/>
                <a:gd name="T17" fmla="*/ 838 h 932"/>
                <a:gd name="T18" fmla="*/ 710 w 710"/>
                <a:gd name="T19" fmla="*/ 791 h 932"/>
                <a:gd name="T20" fmla="*/ 389 w 710"/>
                <a:gd name="T21" fmla="*/ 0 h 932"/>
                <a:gd name="T22" fmla="*/ 217 w 710"/>
                <a:gd name="T23" fmla="*/ 344 h 9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0"/>
                <a:gd name="T37" fmla="*/ 0 h 932"/>
                <a:gd name="T38" fmla="*/ 710 w 710"/>
                <a:gd name="T39" fmla="*/ 932 h 9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0" h="932">
                  <a:moveTo>
                    <a:pt x="217" y="344"/>
                  </a:moveTo>
                  <a:cubicBezTo>
                    <a:pt x="146" y="485"/>
                    <a:pt x="65" y="622"/>
                    <a:pt x="5" y="768"/>
                  </a:cubicBezTo>
                  <a:cubicBezTo>
                    <a:pt x="0" y="779"/>
                    <a:pt x="29" y="774"/>
                    <a:pt x="40" y="779"/>
                  </a:cubicBezTo>
                  <a:cubicBezTo>
                    <a:pt x="53" y="785"/>
                    <a:pt x="65" y="793"/>
                    <a:pt x="76" y="802"/>
                  </a:cubicBezTo>
                  <a:cubicBezTo>
                    <a:pt x="135" y="851"/>
                    <a:pt x="177" y="871"/>
                    <a:pt x="252" y="896"/>
                  </a:cubicBezTo>
                  <a:cubicBezTo>
                    <a:pt x="275" y="904"/>
                    <a:pt x="299" y="912"/>
                    <a:pt x="322" y="920"/>
                  </a:cubicBezTo>
                  <a:cubicBezTo>
                    <a:pt x="334" y="924"/>
                    <a:pt x="358" y="932"/>
                    <a:pt x="358" y="932"/>
                  </a:cubicBezTo>
                  <a:cubicBezTo>
                    <a:pt x="428" y="928"/>
                    <a:pt x="499" y="930"/>
                    <a:pt x="569" y="920"/>
                  </a:cubicBezTo>
                  <a:cubicBezTo>
                    <a:pt x="604" y="915"/>
                    <a:pt x="646" y="857"/>
                    <a:pt x="675" y="838"/>
                  </a:cubicBezTo>
                  <a:cubicBezTo>
                    <a:pt x="690" y="794"/>
                    <a:pt x="676" y="807"/>
                    <a:pt x="710" y="791"/>
                  </a:cubicBezTo>
                  <a:lnTo>
                    <a:pt x="389" y="0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361" name="Text Box 9"/>
            <p:cNvSpPr txBox="1">
              <a:spLocks noChangeArrowheads="1"/>
            </p:cNvSpPr>
            <p:nvPr/>
          </p:nvSpPr>
          <p:spPr bwMode="auto">
            <a:xfrm>
              <a:off x="1392" y="172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A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609600" y="5605463"/>
            <a:ext cx="1069975" cy="947737"/>
            <a:chOff x="384" y="3531"/>
            <a:chExt cx="674" cy="597"/>
          </a:xfrm>
        </p:grpSpPr>
        <p:sp>
          <p:nvSpPr>
            <p:cNvPr id="57358" name="Freeform 19"/>
            <p:cNvSpPr>
              <a:spLocks/>
            </p:cNvSpPr>
            <p:nvPr/>
          </p:nvSpPr>
          <p:spPr bwMode="auto">
            <a:xfrm>
              <a:off x="384" y="3531"/>
              <a:ext cx="674" cy="572"/>
            </a:xfrm>
            <a:custGeom>
              <a:avLst/>
              <a:gdLst>
                <a:gd name="T0" fmla="*/ 0 w 674"/>
                <a:gd name="T1" fmla="*/ 549 h 572"/>
                <a:gd name="T2" fmla="*/ 404 w 674"/>
                <a:gd name="T3" fmla="*/ 66 h 572"/>
                <a:gd name="T4" fmla="*/ 427 w 674"/>
                <a:gd name="T5" fmla="*/ 101 h 572"/>
                <a:gd name="T6" fmla="*/ 462 w 674"/>
                <a:gd name="T7" fmla="*/ 125 h 572"/>
                <a:gd name="T8" fmla="*/ 474 w 674"/>
                <a:gd name="T9" fmla="*/ 160 h 572"/>
                <a:gd name="T10" fmla="*/ 509 w 674"/>
                <a:gd name="T11" fmla="*/ 195 h 572"/>
                <a:gd name="T12" fmla="*/ 627 w 674"/>
                <a:gd name="T13" fmla="*/ 383 h 572"/>
                <a:gd name="T14" fmla="*/ 662 w 674"/>
                <a:gd name="T15" fmla="*/ 501 h 572"/>
                <a:gd name="T16" fmla="*/ 674 w 674"/>
                <a:gd name="T17" fmla="*/ 572 h 572"/>
                <a:gd name="T18" fmla="*/ 0 w 674"/>
                <a:gd name="T19" fmla="*/ 549 h 5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4"/>
                <a:gd name="T31" fmla="*/ 0 h 572"/>
                <a:gd name="T32" fmla="*/ 674 w 674"/>
                <a:gd name="T33" fmla="*/ 572 h 5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4" h="572">
                  <a:moveTo>
                    <a:pt x="0" y="549"/>
                  </a:moveTo>
                  <a:cubicBezTo>
                    <a:pt x="120" y="377"/>
                    <a:pt x="205" y="0"/>
                    <a:pt x="404" y="66"/>
                  </a:cubicBezTo>
                  <a:cubicBezTo>
                    <a:pt x="412" y="78"/>
                    <a:pt x="417" y="91"/>
                    <a:pt x="427" y="101"/>
                  </a:cubicBezTo>
                  <a:cubicBezTo>
                    <a:pt x="437" y="111"/>
                    <a:pt x="453" y="114"/>
                    <a:pt x="462" y="125"/>
                  </a:cubicBezTo>
                  <a:cubicBezTo>
                    <a:pt x="470" y="135"/>
                    <a:pt x="467" y="150"/>
                    <a:pt x="474" y="160"/>
                  </a:cubicBezTo>
                  <a:cubicBezTo>
                    <a:pt x="483" y="174"/>
                    <a:pt x="499" y="182"/>
                    <a:pt x="509" y="195"/>
                  </a:cubicBezTo>
                  <a:cubicBezTo>
                    <a:pt x="555" y="255"/>
                    <a:pt x="585" y="321"/>
                    <a:pt x="627" y="383"/>
                  </a:cubicBezTo>
                  <a:cubicBezTo>
                    <a:pt x="637" y="423"/>
                    <a:pt x="649" y="462"/>
                    <a:pt x="662" y="501"/>
                  </a:cubicBezTo>
                  <a:cubicBezTo>
                    <a:pt x="666" y="525"/>
                    <a:pt x="674" y="572"/>
                    <a:pt x="674" y="572"/>
                  </a:cubicBezTo>
                  <a:lnTo>
                    <a:pt x="0" y="5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359" name="Text Box 10"/>
            <p:cNvSpPr txBox="1">
              <a:spLocks noChangeArrowheads="1"/>
            </p:cNvSpPr>
            <p:nvPr/>
          </p:nvSpPr>
          <p:spPr bwMode="auto">
            <a:xfrm>
              <a:off x="432" y="384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855913" y="5619750"/>
            <a:ext cx="1106487" cy="874713"/>
            <a:chOff x="1799" y="3540"/>
            <a:chExt cx="697" cy="551"/>
          </a:xfrm>
        </p:grpSpPr>
        <p:sp>
          <p:nvSpPr>
            <p:cNvPr id="57356" name="Freeform 20"/>
            <p:cNvSpPr>
              <a:spLocks/>
            </p:cNvSpPr>
            <p:nvPr/>
          </p:nvSpPr>
          <p:spPr bwMode="auto">
            <a:xfrm>
              <a:off x="1799" y="3540"/>
              <a:ext cx="697" cy="551"/>
            </a:xfrm>
            <a:custGeom>
              <a:avLst/>
              <a:gdLst>
                <a:gd name="T0" fmla="*/ 0 w 697"/>
                <a:gd name="T1" fmla="*/ 551 h 551"/>
                <a:gd name="T2" fmla="*/ 82 w 697"/>
                <a:gd name="T3" fmla="*/ 233 h 551"/>
                <a:gd name="T4" fmla="*/ 129 w 697"/>
                <a:gd name="T5" fmla="*/ 151 h 551"/>
                <a:gd name="T6" fmla="*/ 199 w 697"/>
                <a:gd name="T7" fmla="*/ 104 h 551"/>
                <a:gd name="T8" fmla="*/ 235 w 697"/>
                <a:gd name="T9" fmla="*/ 69 h 551"/>
                <a:gd name="T10" fmla="*/ 329 w 697"/>
                <a:gd name="T11" fmla="*/ 22 h 551"/>
                <a:gd name="T12" fmla="*/ 697 w 697"/>
                <a:gd name="T13" fmla="*/ 492 h 551"/>
                <a:gd name="T14" fmla="*/ 0 w 697"/>
                <a:gd name="T15" fmla="*/ 551 h 5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7"/>
                <a:gd name="T25" fmla="*/ 0 h 551"/>
                <a:gd name="T26" fmla="*/ 697 w 697"/>
                <a:gd name="T27" fmla="*/ 551 h 5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7" h="551">
                  <a:moveTo>
                    <a:pt x="0" y="551"/>
                  </a:moveTo>
                  <a:cubicBezTo>
                    <a:pt x="11" y="408"/>
                    <a:pt x="23" y="349"/>
                    <a:pt x="82" y="233"/>
                  </a:cubicBezTo>
                  <a:cubicBezTo>
                    <a:pt x="105" y="187"/>
                    <a:pt x="79" y="196"/>
                    <a:pt x="129" y="151"/>
                  </a:cubicBezTo>
                  <a:cubicBezTo>
                    <a:pt x="150" y="132"/>
                    <a:pt x="179" y="124"/>
                    <a:pt x="199" y="104"/>
                  </a:cubicBezTo>
                  <a:cubicBezTo>
                    <a:pt x="211" y="92"/>
                    <a:pt x="220" y="77"/>
                    <a:pt x="235" y="69"/>
                  </a:cubicBezTo>
                  <a:cubicBezTo>
                    <a:pt x="358" y="0"/>
                    <a:pt x="268" y="81"/>
                    <a:pt x="329" y="22"/>
                  </a:cubicBezTo>
                  <a:lnTo>
                    <a:pt x="697" y="492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357" name="Text Box 11"/>
            <p:cNvSpPr txBox="1">
              <a:spLocks noChangeArrowheads="1"/>
            </p:cNvSpPr>
            <p:nvPr/>
          </p:nvSpPr>
          <p:spPr bwMode="auto">
            <a:xfrm>
              <a:off x="2112" y="3744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42001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5" name="Rectangle 11"/>
          <p:cNvSpPr>
            <a:spLocks noChangeArrowheads="1"/>
          </p:cNvSpPr>
          <p:nvPr/>
        </p:nvSpPr>
        <p:spPr bwMode="auto">
          <a:xfrm>
            <a:off x="1676400" y="1219200"/>
            <a:ext cx="716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chemeClr val="bg1"/>
                </a:solidFill>
              </a:rPr>
              <a:t>When given the three sides for a triangle. . . </a:t>
            </a:r>
          </a:p>
        </p:txBody>
      </p:sp>
      <p:sp>
        <p:nvSpPr>
          <p:cNvPr id="112646" name="Rectangle 12"/>
          <p:cNvSpPr>
            <a:spLocks noChangeArrowheads="1"/>
          </p:cNvSpPr>
          <p:nvPr/>
        </p:nvSpPr>
        <p:spPr bwMode="auto">
          <a:xfrm>
            <a:off x="1676400" y="2743200"/>
            <a:ext cx="716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chemeClr val="bg1"/>
                </a:solidFill>
              </a:rPr>
              <a:t>You can only make 1 triangle. 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2" name="Rectangle 10"/>
          <p:cNvSpPr>
            <a:spLocks noChangeArrowheads="1"/>
          </p:cNvSpPr>
          <p:nvPr/>
        </p:nvSpPr>
        <p:spPr bwMode="auto">
          <a:xfrm>
            <a:off x="1219200" y="2438400"/>
            <a:ext cx="7086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chemeClr val="bg1"/>
                </a:solidFill>
              </a:rPr>
              <a:t>JACK    				IZZY			</a:t>
            </a:r>
          </a:p>
        </p:txBody>
      </p:sp>
      <p:sp>
        <p:nvSpPr>
          <p:cNvPr id="113670" name="Rectangle 11"/>
          <p:cNvSpPr>
            <a:spLocks noChangeArrowheads="1"/>
          </p:cNvSpPr>
          <p:nvPr/>
        </p:nvSpPr>
        <p:spPr bwMode="auto">
          <a:xfrm>
            <a:off x="1143000" y="152400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If jack gets the three segments on the left, and izzy gets the three on the right, and they both make triangles… </a:t>
            </a:r>
          </a:p>
        </p:txBody>
      </p:sp>
      <p:sp>
        <p:nvSpPr>
          <p:cNvPr id="136204" name="Line 12"/>
          <p:cNvSpPr>
            <a:spLocks noChangeShapeType="1"/>
          </p:cNvSpPr>
          <p:nvPr/>
        </p:nvSpPr>
        <p:spPr bwMode="auto">
          <a:xfrm>
            <a:off x="1524000" y="33528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5" name="Line 13"/>
          <p:cNvSpPr>
            <a:spLocks noChangeShapeType="1"/>
          </p:cNvSpPr>
          <p:nvPr/>
        </p:nvSpPr>
        <p:spPr bwMode="auto">
          <a:xfrm flipH="1">
            <a:off x="1828800" y="3276600"/>
            <a:ext cx="5334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6" name="Line 14"/>
          <p:cNvSpPr>
            <a:spLocks noChangeShapeType="1"/>
          </p:cNvSpPr>
          <p:nvPr/>
        </p:nvSpPr>
        <p:spPr bwMode="auto">
          <a:xfrm flipH="1">
            <a:off x="1981200" y="4495800"/>
            <a:ext cx="5334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7" name="Line 15"/>
          <p:cNvSpPr>
            <a:spLocks noChangeShapeType="1"/>
          </p:cNvSpPr>
          <p:nvPr/>
        </p:nvSpPr>
        <p:spPr bwMode="auto">
          <a:xfrm>
            <a:off x="6019800" y="33528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8" name="Line 16"/>
          <p:cNvSpPr>
            <a:spLocks noChangeShapeType="1"/>
          </p:cNvSpPr>
          <p:nvPr/>
        </p:nvSpPr>
        <p:spPr bwMode="auto">
          <a:xfrm flipH="1">
            <a:off x="6324600" y="3276600"/>
            <a:ext cx="5334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9" name="Line 17"/>
          <p:cNvSpPr>
            <a:spLocks noChangeShapeType="1"/>
          </p:cNvSpPr>
          <p:nvPr/>
        </p:nvSpPr>
        <p:spPr bwMode="auto">
          <a:xfrm flipH="1">
            <a:off x="6477000" y="4495800"/>
            <a:ext cx="5334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581400" y="3352800"/>
            <a:ext cx="609600" cy="1219200"/>
            <a:chOff x="2112" y="2544"/>
            <a:chExt cx="384" cy="768"/>
          </a:xfrm>
        </p:grpSpPr>
        <p:sp>
          <p:nvSpPr>
            <p:cNvPr id="113682" name="Line 19"/>
            <p:cNvSpPr>
              <a:spLocks noChangeShapeType="1"/>
            </p:cNvSpPr>
            <p:nvPr/>
          </p:nvSpPr>
          <p:spPr bwMode="auto">
            <a:xfrm>
              <a:off x="2112" y="2544"/>
              <a:ext cx="0" cy="7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683" name="Line 20"/>
            <p:cNvSpPr>
              <a:spLocks noChangeShapeType="1"/>
            </p:cNvSpPr>
            <p:nvPr/>
          </p:nvSpPr>
          <p:spPr bwMode="auto">
            <a:xfrm flipH="1">
              <a:off x="2112" y="2784"/>
              <a:ext cx="384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684" name="Line 21"/>
            <p:cNvSpPr>
              <a:spLocks noChangeShapeType="1"/>
            </p:cNvSpPr>
            <p:nvPr/>
          </p:nvSpPr>
          <p:spPr bwMode="auto">
            <a:xfrm flipH="1" flipV="1">
              <a:off x="2112" y="2544"/>
              <a:ext cx="384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 rot="-10205749">
            <a:off x="7924800" y="3200400"/>
            <a:ext cx="609600" cy="1219200"/>
            <a:chOff x="2112" y="2544"/>
            <a:chExt cx="384" cy="768"/>
          </a:xfrm>
        </p:grpSpPr>
        <p:sp>
          <p:nvSpPr>
            <p:cNvPr id="113679" name="Line 23"/>
            <p:cNvSpPr>
              <a:spLocks noChangeShapeType="1"/>
            </p:cNvSpPr>
            <p:nvPr/>
          </p:nvSpPr>
          <p:spPr bwMode="auto">
            <a:xfrm>
              <a:off x="2112" y="2544"/>
              <a:ext cx="0" cy="7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680" name="Line 24"/>
            <p:cNvSpPr>
              <a:spLocks noChangeShapeType="1"/>
            </p:cNvSpPr>
            <p:nvPr/>
          </p:nvSpPr>
          <p:spPr bwMode="auto">
            <a:xfrm flipH="1">
              <a:off x="2112" y="2784"/>
              <a:ext cx="384" cy="52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681" name="Line 25"/>
            <p:cNvSpPr>
              <a:spLocks noChangeShapeType="1"/>
            </p:cNvSpPr>
            <p:nvPr/>
          </p:nvSpPr>
          <p:spPr bwMode="auto">
            <a:xfrm flipH="1" flipV="1">
              <a:off x="2112" y="2544"/>
              <a:ext cx="384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6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2" grpId="0"/>
      <p:bldP spid="136204" grpId="0" animBg="1"/>
      <p:bldP spid="136205" grpId="0" animBg="1"/>
      <p:bldP spid="136206" grpId="0" animBg="1"/>
      <p:bldP spid="136207" grpId="0" animBg="1"/>
      <p:bldP spid="136208" grpId="0" animBg="1"/>
      <p:bldP spid="13620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Rectangle 21"/>
          <p:cNvSpPr>
            <a:spLocks noChangeArrowheads="1"/>
          </p:cNvSpPr>
          <p:nvPr/>
        </p:nvSpPr>
        <p:spPr bwMode="auto">
          <a:xfrm>
            <a:off x="1143000" y="152400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If 2 triangles have each side congruent to the sides in another triangle…</a:t>
            </a:r>
          </a:p>
        </p:txBody>
      </p:sp>
      <p:grpSp>
        <p:nvGrpSpPr>
          <p:cNvPr id="114694" name="Group 22"/>
          <p:cNvGrpSpPr>
            <a:grpSpLocks/>
          </p:cNvGrpSpPr>
          <p:nvPr/>
        </p:nvGrpSpPr>
        <p:grpSpPr bwMode="auto">
          <a:xfrm>
            <a:off x="1676400" y="2743200"/>
            <a:ext cx="2590800" cy="990600"/>
            <a:chOff x="1056" y="1728"/>
            <a:chExt cx="1632" cy="624"/>
          </a:xfrm>
        </p:grpSpPr>
        <p:sp>
          <p:nvSpPr>
            <p:cNvPr id="114705" name="AutoShape 23"/>
            <p:cNvSpPr>
              <a:spLocks noChangeArrowheads="1"/>
            </p:cNvSpPr>
            <p:nvPr/>
          </p:nvSpPr>
          <p:spPr bwMode="auto">
            <a:xfrm>
              <a:off x="1152" y="1728"/>
              <a:ext cx="1536" cy="576"/>
            </a:xfrm>
            <a:prstGeom prst="rtTriangle">
              <a:avLst/>
            </a:prstGeom>
            <a:noFill/>
            <a:ln w="38100">
              <a:solidFill>
                <a:srgbClr val="33CCCC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6" name="Line 24"/>
            <p:cNvSpPr>
              <a:spLocks noChangeShapeType="1"/>
            </p:cNvSpPr>
            <p:nvPr/>
          </p:nvSpPr>
          <p:spPr bwMode="auto">
            <a:xfrm>
              <a:off x="1056" y="2016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7" name="Line 25"/>
            <p:cNvSpPr>
              <a:spLocks noChangeShapeType="1"/>
            </p:cNvSpPr>
            <p:nvPr/>
          </p:nvSpPr>
          <p:spPr bwMode="auto">
            <a:xfrm flipV="1">
              <a:off x="1536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8" name="Line 26"/>
            <p:cNvSpPr>
              <a:spLocks noChangeShapeType="1"/>
            </p:cNvSpPr>
            <p:nvPr/>
          </p:nvSpPr>
          <p:spPr bwMode="auto">
            <a:xfrm flipV="1">
              <a:off x="1584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9" name="Line 27"/>
            <p:cNvSpPr>
              <a:spLocks noChangeShapeType="1"/>
            </p:cNvSpPr>
            <p:nvPr/>
          </p:nvSpPr>
          <p:spPr bwMode="auto">
            <a:xfrm flipV="1">
              <a:off x="1632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10" name="Line 28"/>
            <p:cNvSpPr>
              <a:spLocks noChangeShapeType="1"/>
            </p:cNvSpPr>
            <p:nvPr/>
          </p:nvSpPr>
          <p:spPr bwMode="auto">
            <a:xfrm flipV="1">
              <a:off x="1584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11" name="Line 29"/>
            <p:cNvSpPr>
              <a:spLocks noChangeShapeType="1"/>
            </p:cNvSpPr>
            <p:nvPr/>
          </p:nvSpPr>
          <p:spPr bwMode="auto">
            <a:xfrm flipV="1">
              <a:off x="1632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 rot="-5400000">
            <a:off x="5448300" y="2933700"/>
            <a:ext cx="2590800" cy="990600"/>
            <a:chOff x="1056" y="1728"/>
            <a:chExt cx="1632" cy="624"/>
          </a:xfrm>
        </p:grpSpPr>
        <p:sp>
          <p:nvSpPr>
            <p:cNvPr id="114698" name="AutoShape 31"/>
            <p:cNvSpPr>
              <a:spLocks noChangeArrowheads="1"/>
            </p:cNvSpPr>
            <p:nvPr/>
          </p:nvSpPr>
          <p:spPr bwMode="auto">
            <a:xfrm>
              <a:off x="1152" y="1728"/>
              <a:ext cx="1536" cy="576"/>
            </a:xfrm>
            <a:prstGeom prst="rtTriangle">
              <a:avLst/>
            </a:prstGeom>
            <a:noFill/>
            <a:ln w="38100">
              <a:solidFill>
                <a:srgbClr val="33CCCC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699" name="Line 32"/>
            <p:cNvSpPr>
              <a:spLocks noChangeShapeType="1"/>
            </p:cNvSpPr>
            <p:nvPr/>
          </p:nvSpPr>
          <p:spPr bwMode="auto">
            <a:xfrm>
              <a:off x="1056" y="2016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0" name="Line 33"/>
            <p:cNvSpPr>
              <a:spLocks noChangeShapeType="1"/>
            </p:cNvSpPr>
            <p:nvPr/>
          </p:nvSpPr>
          <p:spPr bwMode="auto">
            <a:xfrm flipV="1">
              <a:off x="1536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1" name="Line 34"/>
            <p:cNvSpPr>
              <a:spLocks noChangeShapeType="1"/>
            </p:cNvSpPr>
            <p:nvPr/>
          </p:nvSpPr>
          <p:spPr bwMode="auto">
            <a:xfrm flipV="1">
              <a:off x="1584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2" name="Line 35"/>
            <p:cNvSpPr>
              <a:spLocks noChangeShapeType="1"/>
            </p:cNvSpPr>
            <p:nvPr/>
          </p:nvSpPr>
          <p:spPr bwMode="auto">
            <a:xfrm flipV="1">
              <a:off x="1632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3" name="Line 36"/>
            <p:cNvSpPr>
              <a:spLocks noChangeShapeType="1"/>
            </p:cNvSpPr>
            <p:nvPr/>
          </p:nvSpPr>
          <p:spPr bwMode="auto">
            <a:xfrm flipV="1">
              <a:off x="1584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4" name="Line 37"/>
            <p:cNvSpPr>
              <a:spLocks noChangeShapeType="1"/>
            </p:cNvSpPr>
            <p:nvPr/>
          </p:nvSpPr>
          <p:spPr bwMode="auto">
            <a:xfrm flipV="1">
              <a:off x="1632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0326" name="Rectangle 38"/>
          <p:cNvSpPr>
            <a:spLocks noChangeArrowheads="1"/>
          </p:cNvSpPr>
          <p:nvPr/>
        </p:nvSpPr>
        <p:spPr bwMode="auto">
          <a:xfrm>
            <a:off x="1600200" y="4724400"/>
            <a:ext cx="609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>
                <a:solidFill>
                  <a:srgbClr val="FF0000"/>
                </a:solidFill>
              </a:rPr>
              <a:t>Then the triangles are congruent</a:t>
            </a:r>
          </a:p>
        </p:txBody>
      </p:sp>
      <p:sp>
        <p:nvSpPr>
          <p:cNvPr id="140327" name="Rectangle 39"/>
          <p:cNvSpPr>
            <a:spLocks noChangeArrowheads="1"/>
          </p:cNvSpPr>
          <p:nvPr/>
        </p:nvSpPr>
        <p:spPr bwMode="auto">
          <a:xfrm>
            <a:off x="4495800" y="2743200"/>
            <a:ext cx="1752600" cy="914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6000" b="1">
                <a:solidFill>
                  <a:srgbClr val="FF0000"/>
                </a:solidFill>
              </a:rPr>
              <a:t>SSS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26" grpId="0"/>
      <p:bldP spid="140327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6" name="AutoShape 24"/>
          <p:cNvSpPr>
            <a:spLocks noChangeArrowheads="1"/>
          </p:cNvSpPr>
          <p:nvPr/>
        </p:nvSpPr>
        <p:spPr bwMode="auto">
          <a:xfrm>
            <a:off x="2589213" y="763588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337" name="AutoShape 25"/>
          <p:cNvSpPr>
            <a:spLocks noChangeArrowheads="1"/>
          </p:cNvSpPr>
          <p:nvPr/>
        </p:nvSpPr>
        <p:spPr bwMode="auto">
          <a:xfrm rot="10800000">
            <a:off x="3810000" y="685800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344" name="Line 32"/>
          <p:cNvSpPr>
            <a:spLocks noChangeShapeType="1"/>
          </p:cNvSpPr>
          <p:nvPr/>
        </p:nvSpPr>
        <p:spPr bwMode="auto">
          <a:xfrm>
            <a:off x="2743200" y="12954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46" name="Line 34"/>
          <p:cNvSpPr>
            <a:spLocks noChangeShapeType="1"/>
          </p:cNvSpPr>
          <p:nvPr/>
        </p:nvSpPr>
        <p:spPr bwMode="auto">
          <a:xfrm>
            <a:off x="4495800" y="12192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47" name="Line 35"/>
          <p:cNvSpPr>
            <a:spLocks noChangeShapeType="1"/>
          </p:cNvSpPr>
          <p:nvPr/>
        </p:nvSpPr>
        <p:spPr bwMode="auto">
          <a:xfrm flipH="1">
            <a:off x="3200400" y="12954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48" name="Line 36"/>
          <p:cNvSpPr>
            <a:spLocks noChangeShapeType="1"/>
          </p:cNvSpPr>
          <p:nvPr/>
        </p:nvSpPr>
        <p:spPr bwMode="auto">
          <a:xfrm flipV="1">
            <a:off x="3276600" y="13716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49" name="Line 37"/>
          <p:cNvSpPr>
            <a:spLocks noChangeShapeType="1"/>
          </p:cNvSpPr>
          <p:nvPr/>
        </p:nvSpPr>
        <p:spPr bwMode="auto">
          <a:xfrm flipV="1">
            <a:off x="3886200" y="10668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0" name="Line 38"/>
          <p:cNvSpPr>
            <a:spLocks noChangeShapeType="1"/>
          </p:cNvSpPr>
          <p:nvPr/>
        </p:nvSpPr>
        <p:spPr bwMode="auto">
          <a:xfrm flipV="1">
            <a:off x="3962400" y="11430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1" name="Line 39"/>
          <p:cNvSpPr>
            <a:spLocks noChangeShapeType="1"/>
          </p:cNvSpPr>
          <p:nvPr/>
        </p:nvSpPr>
        <p:spPr bwMode="auto">
          <a:xfrm>
            <a:off x="41910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2" name="Line 40"/>
          <p:cNvSpPr>
            <a:spLocks noChangeShapeType="1"/>
          </p:cNvSpPr>
          <p:nvPr/>
        </p:nvSpPr>
        <p:spPr bwMode="auto">
          <a:xfrm flipH="1">
            <a:off x="42672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3" name="Line 41"/>
          <p:cNvSpPr>
            <a:spLocks noChangeShapeType="1"/>
          </p:cNvSpPr>
          <p:nvPr/>
        </p:nvSpPr>
        <p:spPr bwMode="auto">
          <a:xfrm>
            <a:off x="43434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4" name="Line 42"/>
          <p:cNvSpPr>
            <a:spLocks noChangeShapeType="1"/>
          </p:cNvSpPr>
          <p:nvPr/>
        </p:nvSpPr>
        <p:spPr bwMode="auto">
          <a:xfrm>
            <a:off x="29718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5" name="Line 43"/>
          <p:cNvSpPr>
            <a:spLocks noChangeShapeType="1"/>
          </p:cNvSpPr>
          <p:nvPr/>
        </p:nvSpPr>
        <p:spPr bwMode="auto">
          <a:xfrm flipH="1">
            <a:off x="30480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56" name="Line 44"/>
          <p:cNvSpPr>
            <a:spLocks noChangeShapeType="1"/>
          </p:cNvSpPr>
          <p:nvPr/>
        </p:nvSpPr>
        <p:spPr bwMode="auto">
          <a:xfrm>
            <a:off x="31242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85" name="Rectangle 73"/>
          <p:cNvSpPr>
            <a:spLocks noChangeArrowheads="1"/>
          </p:cNvSpPr>
          <p:nvPr/>
        </p:nvSpPr>
        <p:spPr bwMode="auto">
          <a:xfrm>
            <a:off x="1371600" y="2286000"/>
            <a:ext cx="449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3 sides in one triangle congruent to 3 sides in the other..</a:t>
            </a:r>
          </a:p>
        </p:txBody>
      </p:sp>
      <p:sp>
        <p:nvSpPr>
          <p:cNvPr id="141386" name="Rectangle 74"/>
          <p:cNvSpPr>
            <a:spLocks noChangeArrowheads="1"/>
          </p:cNvSpPr>
          <p:nvPr/>
        </p:nvSpPr>
        <p:spPr bwMode="auto">
          <a:xfrm>
            <a:off x="1371600" y="3048000"/>
            <a:ext cx="449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hlink"/>
                </a:solidFill>
              </a:rPr>
              <a:t>Triangles congruent by SSS</a:t>
            </a: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1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1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1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1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1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36" grpId="0" animBg="1"/>
      <p:bldP spid="141337" grpId="0" animBg="1"/>
      <p:bldP spid="141344" grpId="0" animBg="1"/>
      <p:bldP spid="141346" grpId="0" animBg="1"/>
      <p:bldP spid="141347" grpId="0" animBg="1"/>
      <p:bldP spid="141348" grpId="0" animBg="1"/>
      <p:bldP spid="141349" grpId="0" animBg="1"/>
      <p:bldP spid="141350" grpId="0" animBg="1"/>
      <p:bldP spid="141351" grpId="0" animBg="1"/>
      <p:bldP spid="141352" grpId="0" animBg="1"/>
      <p:bldP spid="141353" grpId="0" animBg="1"/>
      <p:bldP spid="141354" grpId="0" animBg="1"/>
      <p:bldP spid="141355" grpId="0" animBg="1"/>
      <p:bldP spid="141356" grpId="0" animBg="1"/>
      <p:bldP spid="141385" grpId="0"/>
      <p:bldP spid="14138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AutoShape 5"/>
          <p:cNvSpPr>
            <a:spLocks noChangeArrowheads="1"/>
          </p:cNvSpPr>
          <p:nvPr/>
        </p:nvSpPr>
        <p:spPr bwMode="auto">
          <a:xfrm>
            <a:off x="2589213" y="763588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6742" name="AutoShape 6"/>
          <p:cNvSpPr>
            <a:spLocks noChangeArrowheads="1"/>
          </p:cNvSpPr>
          <p:nvPr/>
        </p:nvSpPr>
        <p:spPr bwMode="auto">
          <a:xfrm rot="10800000">
            <a:off x="3810000" y="685800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343" name="AutoShape 7"/>
          <p:cNvSpPr>
            <a:spLocks noChangeArrowheads="1"/>
          </p:cNvSpPr>
          <p:nvPr/>
        </p:nvSpPr>
        <p:spPr bwMode="auto">
          <a:xfrm>
            <a:off x="6324600" y="609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344" name="AutoShape 8"/>
          <p:cNvSpPr>
            <a:spLocks noChangeArrowheads="1"/>
          </p:cNvSpPr>
          <p:nvPr/>
        </p:nvSpPr>
        <p:spPr bwMode="auto">
          <a:xfrm flipH="1">
            <a:off x="6629400" y="1752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6745" name="Line 13"/>
          <p:cNvSpPr>
            <a:spLocks noChangeShapeType="1"/>
          </p:cNvSpPr>
          <p:nvPr/>
        </p:nvSpPr>
        <p:spPr bwMode="auto">
          <a:xfrm>
            <a:off x="2743200" y="12954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46" name="Line 14"/>
          <p:cNvSpPr>
            <a:spLocks noChangeShapeType="1"/>
          </p:cNvSpPr>
          <p:nvPr/>
        </p:nvSpPr>
        <p:spPr bwMode="auto">
          <a:xfrm>
            <a:off x="4495800" y="12192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47" name="Line 15"/>
          <p:cNvSpPr>
            <a:spLocks noChangeShapeType="1"/>
          </p:cNvSpPr>
          <p:nvPr/>
        </p:nvSpPr>
        <p:spPr bwMode="auto">
          <a:xfrm flipH="1">
            <a:off x="3200400" y="12954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48" name="Line 16"/>
          <p:cNvSpPr>
            <a:spLocks noChangeShapeType="1"/>
          </p:cNvSpPr>
          <p:nvPr/>
        </p:nvSpPr>
        <p:spPr bwMode="auto">
          <a:xfrm flipV="1">
            <a:off x="3276600" y="13716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49" name="Line 17"/>
          <p:cNvSpPr>
            <a:spLocks noChangeShapeType="1"/>
          </p:cNvSpPr>
          <p:nvPr/>
        </p:nvSpPr>
        <p:spPr bwMode="auto">
          <a:xfrm flipV="1">
            <a:off x="3886200" y="10668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0" name="Line 18"/>
          <p:cNvSpPr>
            <a:spLocks noChangeShapeType="1"/>
          </p:cNvSpPr>
          <p:nvPr/>
        </p:nvSpPr>
        <p:spPr bwMode="auto">
          <a:xfrm flipV="1">
            <a:off x="3962400" y="11430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1" name="Line 19"/>
          <p:cNvSpPr>
            <a:spLocks noChangeShapeType="1"/>
          </p:cNvSpPr>
          <p:nvPr/>
        </p:nvSpPr>
        <p:spPr bwMode="auto">
          <a:xfrm>
            <a:off x="41910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2" name="Line 20"/>
          <p:cNvSpPr>
            <a:spLocks noChangeShapeType="1"/>
          </p:cNvSpPr>
          <p:nvPr/>
        </p:nvSpPr>
        <p:spPr bwMode="auto">
          <a:xfrm flipH="1">
            <a:off x="42672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3" name="Line 21"/>
          <p:cNvSpPr>
            <a:spLocks noChangeShapeType="1"/>
          </p:cNvSpPr>
          <p:nvPr/>
        </p:nvSpPr>
        <p:spPr bwMode="auto">
          <a:xfrm>
            <a:off x="43434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4" name="Line 22"/>
          <p:cNvSpPr>
            <a:spLocks noChangeShapeType="1"/>
          </p:cNvSpPr>
          <p:nvPr/>
        </p:nvSpPr>
        <p:spPr bwMode="auto">
          <a:xfrm>
            <a:off x="29718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5" name="Line 23"/>
          <p:cNvSpPr>
            <a:spLocks noChangeShapeType="1"/>
          </p:cNvSpPr>
          <p:nvPr/>
        </p:nvSpPr>
        <p:spPr bwMode="auto">
          <a:xfrm flipH="1">
            <a:off x="30480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6756" name="Line 24"/>
          <p:cNvSpPr>
            <a:spLocks noChangeShapeType="1"/>
          </p:cNvSpPr>
          <p:nvPr/>
        </p:nvSpPr>
        <p:spPr bwMode="auto">
          <a:xfrm>
            <a:off x="31242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2361" name="Rectangle 25"/>
          <p:cNvSpPr>
            <a:spLocks noChangeArrowheads="1"/>
          </p:cNvSpPr>
          <p:nvPr/>
        </p:nvSpPr>
        <p:spPr bwMode="auto">
          <a:xfrm>
            <a:off x="5791200" y="685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42362" name="Rectangle 26"/>
          <p:cNvSpPr>
            <a:spLocks noChangeArrowheads="1"/>
          </p:cNvSpPr>
          <p:nvPr/>
        </p:nvSpPr>
        <p:spPr bwMode="auto">
          <a:xfrm>
            <a:off x="8686800" y="1905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42363" name="Rectangle 27"/>
          <p:cNvSpPr>
            <a:spLocks noChangeArrowheads="1"/>
          </p:cNvSpPr>
          <p:nvPr/>
        </p:nvSpPr>
        <p:spPr bwMode="auto">
          <a:xfrm>
            <a:off x="7086600" y="1295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42364" name="Rectangle 28"/>
          <p:cNvSpPr>
            <a:spLocks noChangeArrowheads="1"/>
          </p:cNvSpPr>
          <p:nvPr/>
        </p:nvSpPr>
        <p:spPr bwMode="auto">
          <a:xfrm>
            <a:off x="7696200" y="2438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42365" name="Rectangle 29"/>
          <p:cNvSpPr>
            <a:spLocks noChangeArrowheads="1"/>
          </p:cNvSpPr>
          <p:nvPr/>
        </p:nvSpPr>
        <p:spPr bwMode="auto">
          <a:xfrm>
            <a:off x="7086600" y="533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42366" name="Rectangle 30"/>
          <p:cNvSpPr>
            <a:spLocks noChangeArrowheads="1"/>
          </p:cNvSpPr>
          <p:nvPr/>
        </p:nvSpPr>
        <p:spPr bwMode="auto">
          <a:xfrm>
            <a:off x="7315200" y="17526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42390" name="Rectangle 54"/>
          <p:cNvSpPr>
            <a:spLocks noChangeArrowheads="1"/>
          </p:cNvSpPr>
          <p:nvPr/>
        </p:nvSpPr>
        <p:spPr bwMode="auto">
          <a:xfrm>
            <a:off x="5867400" y="29718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hlink"/>
                </a:solidFill>
              </a:rPr>
              <a:t>Triangles congruent by SSS</a:t>
            </a: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3" grpId="0" animBg="1"/>
      <p:bldP spid="142344" grpId="0" animBg="1"/>
      <p:bldP spid="142361" grpId="0"/>
      <p:bldP spid="142362" grpId="0"/>
      <p:bldP spid="142363" grpId="0"/>
      <p:bldP spid="142364" grpId="0"/>
      <p:bldP spid="142365" grpId="0"/>
      <p:bldP spid="142366" grpId="0"/>
      <p:bldP spid="14239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5" name="AutoShape 5"/>
          <p:cNvSpPr>
            <a:spLocks noChangeArrowheads="1"/>
          </p:cNvSpPr>
          <p:nvPr/>
        </p:nvSpPr>
        <p:spPr bwMode="auto">
          <a:xfrm>
            <a:off x="2589213" y="763588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66" name="AutoShape 6"/>
          <p:cNvSpPr>
            <a:spLocks noChangeArrowheads="1"/>
          </p:cNvSpPr>
          <p:nvPr/>
        </p:nvSpPr>
        <p:spPr bwMode="auto">
          <a:xfrm rot="10800000">
            <a:off x="3810000" y="685800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67" name="AutoShape 7"/>
          <p:cNvSpPr>
            <a:spLocks noChangeArrowheads="1"/>
          </p:cNvSpPr>
          <p:nvPr/>
        </p:nvSpPr>
        <p:spPr bwMode="auto">
          <a:xfrm>
            <a:off x="6324600" y="609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68" name="AutoShape 8"/>
          <p:cNvSpPr>
            <a:spLocks noChangeArrowheads="1"/>
          </p:cNvSpPr>
          <p:nvPr/>
        </p:nvSpPr>
        <p:spPr bwMode="auto">
          <a:xfrm flipH="1">
            <a:off x="6629400" y="1752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69" name="AutoShape 9"/>
          <p:cNvSpPr>
            <a:spLocks noChangeArrowheads="1"/>
          </p:cNvSpPr>
          <p:nvPr/>
        </p:nvSpPr>
        <p:spPr bwMode="auto">
          <a:xfrm rot="-5400000">
            <a:off x="1638300" y="4305300"/>
            <a:ext cx="1752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70" name="AutoShape 10"/>
          <p:cNvSpPr>
            <a:spLocks noChangeArrowheads="1"/>
          </p:cNvSpPr>
          <p:nvPr/>
        </p:nvSpPr>
        <p:spPr bwMode="auto">
          <a:xfrm rot="5400000" flipH="1">
            <a:off x="2705100" y="4305300"/>
            <a:ext cx="1752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71" name="Line 13"/>
          <p:cNvSpPr>
            <a:spLocks noChangeShapeType="1"/>
          </p:cNvSpPr>
          <p:nvPr/>
        </p:nvSpPr>
        <p:spPr bwMode="auto">
          <a:xfrm>
            <a:off x="2743200" y="12954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2" name="Line 14"/>
          <p:cNvSpPr>
            <a:spLocks noChangeShapeType="1"/>
          </p:cNvSpPr>
          <p:nvPr/>
        </p:nvSpPr>
        <p:spPr bwMode="auto">
          <a:xfrm>
            <a:off x="4495800" y="12192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3" name="Line 15"/>
          <p:cNvSpPr>
            <a:spLocks noChangeShapeType="1"/>
          </p:cNvSpPr>
          <p:nvPr/>
        </p:nvSpPr>
        <p:spPr bwMode="auto">
          <a:xfrm flipH="1">
            <a:off x="3200400" y="12954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4" name="Line 16"/>
          <p:cNvSpPr>
            <a:spLocks noChangeShapeType="1"/>
          </p:cNvSpPr>
          <p:nvPr/>
        </p:nvSpPr>
        <p:spPr bwMode="auto">
          <a:xfrm flipV="1">
            <a:off x="3276600" y="13716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5" name="Line 17"/>
          <p:cNvSpPr>
            <a:spLocks noChangeShapeType="1"/>
          </p:cNvSpPr>
          <p:nvPr/>
        </p:nvSpPr>
        <p:spPr bwMode="auto">
          <a:xfrm flipV="1">
            <a:off x="3886200" y="10668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6" name="Line 18"/>
          <p:cNvSpPr>
            <a:spLocks noChangeShapeType="1"/>
          </p:cNvSpPr>
          <p:nvPr/>
        </p:nvSpPr>
        <p:spPr bwMode="auto">
          <a:xfrm flipV="1">
            <a:off x="3962400" y="11430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7" name="Line 19"/>
          <p:cNvSpPr>
            <a:spLocks noChangeShapeType="1"/>
          </p:cNvSpPr>
          <p:nvPr/>
        </p:nvSpPr>
        <p:spPr bwMode="auto">
          <a:xfrm>
            <a:off x="41910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8" name="Line 20"/>
          <p:cNvSpPr>
            <a:spLocks noChangeShapeType="1"/>
          </p:cNvSpPr>
          <p:nvPr/>
        </p:nvSpPr>
        <p:spPr bwMode="auto">
          <a:xfrm flipH="1">
            <a:off x="42672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9" name="Line 21"/>
          <p:cNvSpPr>
            <a:spLocks noChangeShapeType="1"/>
          </p:cNvSpPr>
          <p:nvPr/>
        </p:nvSpPr>
        <p:spPr bwMode="auto">
          <a:xfrm>
            <a:off x="43434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0" name="Line 22"/>
          <p:cNvSpPr>
            <a:spLocks noChangeShapeType="1"/>
          </p:cNvSpPr>
          <p:nvPr/>
        </p:nvSpPr>
        <p:spPr bwMode="auto">
          <a:xfrm>
            <a:off x="29718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1" name="Line 23"/>
          <p:cNvSpPr>
            <a:spLocks noChangeShapeType="1"/>
          </p:cNvSpPr>
          <p:nvPr/>
        </p:nvSpPr>
        <p:spPr bwMode="auto">
          <a:xfrm flipH="1">
            <a:off x="30480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2" name="Line 24"/>
          <p:cNvSpPr>
            <a:spLocks noChangeShapeType="1"/>
          </p:cNvSpPr>
          <p:nvPr/>
        </p:nvSpPr>
        <p:spPr bwMode="auto">
          <a:xfrm>
            <a:off x="31242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3" name="Rectangle 25"/>
          <p:cNvSpPr>
            <a:spLocks noChangeArrowheads="1"/>
          </p:cNvSpPr>
          <p:nvPr/>
        </p:nvSpPr>
        <p:spPr bwMode="auto">
          <a:xfrm>
            <a:off x="5791200" y="685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7784" name="Rectangle 26"/>
          <p:cNvSpPr>
            <a:spLocks noChangeArrowheads="1"/>
          </p:cNvSpPr>
          <p:nvPr/>
        </p:nvSpPr>
        <p:spPr bwMode="auto">
          <a:xfrm>
            <a:off x="8686800" y="1905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7785" name="Rectangle 27"/>
          <p:cNvSpPr>
            <a:spLocks noChangeArrowheads="1"/>
          </p:cNvSpPr>
          <p:nvPr/>
        </p:nvSpPr>
        <p:spPr bwMode="auto">
          <a:xfrm>
            <a:off x="7086600" y="1295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17786" name="Rectangle 28"/>
          <p:cNvSpPr>
            <a:spLocks noChangeArrowheads="1"/>
          </p:cNvSpPr>
          <p:nvPr/>
        </p:nvSpPr>
        <p:spPr bwMode="auto">
          <a:xfrm>
            <a:off x="7696200" y="2438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17787" name="Rectangle 29"/>
          <p:cNvSpPr>
            <a:spLocks noChangeArrowheads="1"/>
          </p:cNvSpPr>
          <p:nvPr/>
        </p:nvSpPr>
        <p:spPr bwMode="auto">
          <a:xfrm>
            <a:off x="7086600" y="533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17788" name="Rectangle 30"/>
          <p:cNvSpPr>
            <a:spLocks noChangeArrowheads="1"/>
          </p:cNvSpPr>
          <p:nvPr/>
        </p:nvSpPr>
        <p:spPr bwMode="auto">
          <a:xfrm>
            <a:off x="7315200" y="17526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17789" name="Line 31"/>
          <p:cNvSpPr>
            <a:spLocks noChangeShapeType="1"/>
          </p:cNvSpPr>
          <p:nvPr/>
        </p:nvSpPr>
        <p:spPr bwMode="auto">
          <a:xfrm>
            <a:off x="34290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0" name="Line 32"/>
          <p:cNvSpPr>
            <a:spLocks noChangeShapeType="1"/>
          </p:cNvSpPr>
          <p:nvPr/>
        </p:nvSpPr>
        <p:spPr bwMode="auto">
          <a:xfrm flipH="1">
            <a:off x="35052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1" name="Line 33"/>
          <p:cNvSpPr>
            <a:spLocks noChangeShapeType="1"/>
          </p:cNvSpPr>
          <p:nvPr/>
        </p:nvSpPr>
        <p:spPr bwMode="auto">
          <a:xfrm>
            <a:off x="35814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2" name="Line 34"/>
          <p:cNvSpPr>
            <a:spLocks noChangeShapeType="1"/>
          </p:cNvSpPr>
          <p:nvPr/>
        </p:nvSpPr>
        <p:spPr bwMode="auto">
          <a:xfrm>
            <a:off x="24384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3" name="Line 35"/>
          <p:cNvSpPr>
            <a:spLocks noChangeShapeType="1"/>
          </p:cNvSpPr>
          <p:nvPr/>
        </p:nvSpPr>
        <p:spPr bwMode="auto">
          <a:xfrm flipH="1">
            <a:off x="25146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4" name="Line 36"/>
          <p:cNvSpPr>
            <a:spLocks noChangeShapeType="1"/>
          </p:cNvSpPr>
          <p:nvPr/>
        </p:nvSpPr>
        <p:spPr bwMode="auto">
          <a:xfrm>
            <a:off x="25908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5" name="Line 37"/>
          <p:cNvSpPr>
            <a:spLocks noChangeShapeType="1"/>
          </p:cNvSpPr>
          <p:nvPr/>
        </p:nvSpPr>
        <p:spPr bwMode="auto">
          <a:xfrm>
            <a:off x="2819400" y="47244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6" name="Line 38"/>
          <p:cNvSpPr>
            <a:spLocks noChangeShapeType="1"/>
          </p:cNvSpPr>
          <p:nvPr/>
        </p:nvSpPr>
        <p:spPr bwMode="auto">
          <a:xfrm>
            <a:off x="2819400" y="48768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7" name="Line 39"/>
          <p:cNvSpPr>
            <a:spLocks noChangeShapeType="1"/>
          </p:cNvSpPr>
          <p:nvPr/>
        </p:nvSpPr>
        <p:spPr bwMode="auto">
          <a:xfrm>
            <a:off x="3124200" y="47244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8" name="Line 40"/>
          <p:cNvSpPr>
            <a:spLocks noChangeShapeType="1"/>
          </p:cNvSpPr>
          <p:nvPr/>
        </p:nvSpPr>
        <p:spPr bwMode="auto">
          <a:xfrm>
            <a:off x="3124200" y="48768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99" name="Line 41"/>
          <p:cNvSpPr>
            <a:spLocks noChangeShapeType="1"/>
          </p:cNvSpPr>
          <p:nvPr/>
        </p:nvSpPr>
        <p:spPr bwMode="auto">
          <a:xfrm>
            <a:off x="2286000" y="4648200"/>
            <a:ext cx="3048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800" name="Line 42"/>
          <p:cNvSpPr>
            <a:spLocks noChangeShapeType="1"/>
          </p:cNvSpPr>
          <p:nvPr/>
        </p:nvSpPr>
        <p:spPr bwMode="auto">
          <a:xfrm flipH="1">
            <a:off x="3505200" y="4648200"/>
            <a:ext cx="3048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14" name="Rectangle 54"/>
          <p:cNvSpPr>
            <a:spLocks noChangeArrowheads="1"/>
          </p:cNvSpPr>
          <p:nvPr/>
        </p:nvSpPr>
        <p:spPr bwMode="auto">
          <a:xfrm>
            <a:off x="914400" y="5791200"/>
            <a:ext cx="449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hlink"/>
                </a:solidFill>
              </a:rPr>
              <a:t>Triangles congruent by SSS</a:t>
            </a: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4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4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9" name="AutoShape 5"/>
          <p:cNvSpPr>
            <a:spLocks noChangeArrowheads="1"/>
          </p:cNvSpPr>
          <p:nvPr/>
        </p:nvSpPr>
        <p:spPr bwMode="auto">
          <a:xfrm>
            <a:off x="2589213" y="763588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0" name="AutoShape 6"/>
          <p:cNvSpPr>
            <a:spLocks noChangeArrowheads="1"/>
          </p:cNvSpPr>
          <p:nvPr/>
        </p:nvSpPr>
        <p:spPr bwMode="auto">
          <a:xfrm rot="10800000">
            <a:off x="3810000" y="685800"/>
            <a:ext cx="1069975" cy="1216025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1" name="AutoShape 7"/>
          <p:cNvSpPr>
            <a:spLocks noChangeArrowheads="1"/>
          </p:cNvSpPr>
          <p:nvPr/>
        </p:nvSpPr>
        <p:spPr bwMode="auto">
          <a:xfrm>
            <a:off x="6324600" y="609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2" name="AutoShape 8"/>
          <p:cNvSpPr>
            <a:spLocks noChangeArrowheads="1"/>
          </p:cNvSpPr>
          <p:nvPr/>
        </p:nvSpPr>
        <p:spPr bwMode="auto">
          <a:xfrm flipH="1">
            <a:off x="6629400" y="1752600"/>
            <a:ext cx="2133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3" name="AutoShape 9"/>
          <p:cNvSpPr>
            <a:spLocks noChangeArrowheads="1"/>
          </p:cNvSpPr>
          <p:nvPr/>
        </p:nvSpPr>
        <p:spPr bwMode="auto">
          <a:xfrm rot="-5400000">
            <a:off x="1638300" y="4305300"/>
            <a:ext cx="1752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4" name="AutoShape 10"/>
          <p:cNvSpPr>
            <a:spLocks noChangeArrowheads="1"/>
          </p:cNvSpPr>
          <p:nvPr/>
        </p:nvSpPr>
        <p:spPr bwMode="auto">
          <a:xfrm rot="5400000" flipH="1">
            <a:off x="2705100" y="4305300"/>
            <a:ext cx="1752600" cy="762000"/>
          </a:xfrm>
          <a:prstGeom prst="rtTriangle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5" name="Rectangle 11"/>
          <p:cNvSpPr>
            <a:spLocks noChangeArrowheads="1"/>
          </p:cNvSpPr>
          <p:nvPr/>
        </p:nvSpPr>
        <p:spPr bwMode="auto">
          <a:xfrm>
            <a:off x="5791200" y="3810000"/>
            <a:ext cx="2286000" cy="1676400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6" name="Line 12"/>
          <p:cNvSpPr>
            <a:spLocks noChangeShapeType="1"/>
          </p:cNvSpPr>
          <p:nvPr/>
        </p:nvSpPr>
        <p:spPr bwMode="auto">
          <a:xfrm>
            <a:off x="5791200" y="3810000"/>
            <a:ext cx="2286000" cy="1676400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797" name="Line 13"/>
          <p:cNvSpPr>
            <a:spLocks noChangeShapeType="1"/>
          </p:cNvSpPr>
          <p:nvPr/>
        </p:nvSpPr>
        <p:spPr bwMode="auto">
          <a:xfrm>
            <a:off x="2743200" y="12954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798" name="Line 14"/>
          <p:cNvSpPr>
            <a:spLocks noChangeShapeType="1"/>
          </p:cNvSpPr>
          <p:nvPr/>
        </p:nvSpPr>
        <p:spPr bwMode="auto">
          <a:xfrm>
            <a:off x="4495800" y="12192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799" name="Line 15"/>
          <p:cNvSpPr>
            <a:spLocks noChangeShapeType="1"/>
          </p:cNvSpPr>
          <p:nvPr/>
        </p:nvSpPr>
        <p:spPr bwMode="auto">
          <a:xfrm flipH="1">
            <a:off x="3200400" y="12954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0" name="Line 16"/>
          <p:cNvSpPr>
            <a:spLocks noChangeShapeType="1"/>
          </p:cNvSpPr>
          <p:nvPr/>
        </p:nvSpPr>
        <p:spPr bwMode="auto">
          <a:xfrm flipV="1">
            <a:off x="3276600" y="13716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1" name="Line 17"/>
          <p:cNvSpPr>
            <a:spLocks noChangeShapeType="1"/>
          </p:cNvSpPr>
          <p:nvPr/>
        </p:nvSpPr>
        <p:spPr bwMode="auto">
          <a:xfrm flipV="1">
            <a:off x="3886200" y="10668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2" name="Line 18"/>
          <p:cNvSpPr>
            <a:spLocks noChangeShapeType="1"/>
          </p:cNvSpPr>
          <p:nvPr/>
        </p:nvSpPr>
        <p:spPr bwMode="auto">
          <a:xfrm flipV="1">
            <a:off x="3962400" y="1143000"/>
            <a:ext cx="228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3" name="Line 19"/>
          <p:cNvSpPr>
            <a:spLocks noChangeShapeType="1"/>
          </p:cNvSpPr>
          <p:nvPr/>
        </p:nvSpPr>
        <p:spPr bwMode="auto">
          <a:xfrm>
            <a:off x="41910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4" name="Line 20"/>
          <p:cNvSpPr>
            <a:spLocks noChangeShapeType="1"/>
          </p:cNvSpPr>
          <p:nvPr/>
        </p:nvSpPr>
        <p:spPr bwMode="auto">
          <a:xfrm flipH="1">
            <a:off x="42672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5" name="Line 21"/>
          <p:cNvSpPr>
            <a:spLocks noChangeShapeType="1"/>
          </p:cNvSpPr>
          <p:nvPr/>
        </p:nvSpPr>
        <p:spPr bwMode="auto">
          <a:xfrm>
            <a:off x="4343400" y="533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6" name="Line 22"/>
          <p:cNvSpPr>
            <a:spLocks noChangeShapeType="1"/>
          </p:cNvSpPr>
          <p:nvPr/>
        </p:nvSpPr>
        <p:spPr bwMode="auto">
          <a:xfrm>
            <a:off x="29718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7" name="Line 23"/>
          <p:cNvSpPr>
            <a:spLocks noChangeShapeType="1"/>
          </p:cNvSpPr>
          <p:nvPr/>
        </p:nvSpPr>
        <p:spPr bwMode="auto">
          <a:xfrm flipH="1">
            <a:off x="30480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8" name="Line 24"/>
          <p:cNvSpPr>
            <a:spLocks noChangeShapeType="1"/>
          </p:cNvSpPr>
          <p:nvPr/>
        </p:nvSpPr>
        <p:spPr bwMode="auto">
          <a:xfrm>
            <a:off x="3124200" y="19050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09" name="Rectangle 25"/>
          <p:cNvSpPr>
            <a:spLocks noChangeArrowheads="1"/>
          </p:cNvSpPr>
          <p:nvPr/>
        </p:nvSpPr>
        <p:spPr bwMode="auto">
          <a:xfrm>
            <a:off x="5791200" y="685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8810" name="Rectangle 26"/>
          <p:cNvSpPr>
            <a:spLocks noChangeArrowheads="1"/>
          </p:cNvSpPr>
          <p:nvPr/>
        </p:nvSpPr>
        <p:spPr bwMode="auto">
          <a:xfrm>
            <a:off x="8686800" y="1905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18811" name="Rectangle 27"/>
          <p:cNvSpPr>
            <a:spLocks noChangeArrowheads="1"/>
          </p:cNvSpPr>
          <p:nvPr/>
        </p:nvSpPr>
        <p:spPr bwMode="auto">
          <a:xfrm>
            <a:off x="7086600" y="1295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18812" name="Rectangle 28"/>
          <p:cNvSpPr>
            <a:spLocks noChangeArrowheads="1"/>
          </p:cNvSpPr>
          <p:nvPr/>
        </p:nvSpPr>
        <p:spPr bwMode="auto">
          <a:xfrm>
            <a:off x="7696200" y="2438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118813" name="Rectangle 29"/>
          <p:cNvSpPr>
            <a:spLocks noChangeArrowheads="1"/>
          </p:cNvSpPr>
          <p:nvPr/>
        </p:nvSpPr>
        <p:spPr bwMode="auto">
          <a:xfrm>
            <a:off x="7086600" y="5334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18814" name="Rectangle 30"/>
          <p:cNvSpPr>
            <a:spLocks noChangeArrowheads="1"/>
          </p:cNvSpPr>
          <p:nvPr/>
        </p:nvSpPr>
        <p:spPr bwMode="auto">
          <a:xfrm>
            <a:off x="7315200" y="17526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118815" name="Line 31"/>
          <p:cNvSpPr>
            <a:spLocks noChangeShapeType="1"/>
          </p:cNvSpPr>
          <p:nvPr/>
        </p:nvSpPr>
        <p:spPr bwMode="auto">
          <a:xfrm>
            <a:off x="34290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16" name="Line 32"/>
          <p:cNvSpPr>
            <a:spLocks noChangeShapeType="1"/>
          </p:cNvSpPr>
          <p:nvPr/>
        </p:nvSpPr>
        <p:spPr bwMode="auto">
          <a:xfrm flipH="1">
            <a:off x="35052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17" name="Line 33"/>
          <p:cNvSpPr>
            <a:spLocks noChangeShapeType="1"/>
          </p:cNvSpPr>
          <p:nvPr/>
        </p:nvSpPr>
        <p:spPr bwMode="auto">
          <a:xfrm>
            <a:off x="35814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18" name="Line 34"/>
          <p:cNvSpPr>
            <a:spLocks noChangeShapeType="1"/>
          </p:cNvSpPr>
          <p:nvPr/>
        </p:nvSpPr>
        <p:spPr bwMode="auto">
          <a:xfrm>
            <a:off x="24384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19" name="Line 35"/>
          <p:cNvSpPr>
            <a:spLocks noChangeShapeType="1"/>
          </p:cNvSpPr>
          <p:nvPr/>
        </p:nvSpPr>
        <p:spPr bwMode="auto">
          <a:xfrm flipH="1">
            <a:off x="25146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0" name="Line 36"/>
          <p:cNvSpPr>
            <a:spLocks noChangeShapeType="1"/>
          </p:cNvSpPr>
          <p:nvPr/>
        </p:nvSpPr>
        <p:spPr bwMode="auto">
          <a:xfrm>
            <a:off x="2590800" y="5486400"/>
            <a:ext cx="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1" name="Line 37"/>
          <p:cNvSpPr>
            <a:spLocks noChangeShapeType="1"/>
          </p:cNvSpPr>
          <p:nvPr/>
        </p:nvSpPr>
        <p:spPr bwMode="auto">
          <a:xfrm>
            <a:off x="2819400" y="47244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2" name="Line 38"/>
          <p:cNvSpPr>
            <a:spLocks noChangeShapeType="1"/>
          </p:cNvSpPr>
          <p:nvPr/>
        </p:nvSpPr>
        <p:spPr bwMode="auto">
          <a:xfrm>
            <a:off x="2819400" y="48768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3" name="Line 39"/>
          <p:cNvSpPr>
            <a:spLocks noChangeShapeType="1"/>
          </p:cNvSpPr>
          <p:nvPr/>
        </p:nvSpPr>
        <p:spPr bwMode="auto">
          <a:xfrm>
            <a:off x="3124200" y="47244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4" name="Line 40"/>
          <p:cNvSpPr>
            <a:spLocks noChangeShapeType="1"/>
          </p:cNvSpPr>
          <p:nvPr/>
        </p:nvSpPr>
        <p:spPr bwMode="auto">
          <a:xfrm>
            <a:off x="3124200" y="4876800"/>
            <a:ext cx="1524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5" name="Line 41"/>
          <p:cNvSpPr>
            <a:spLocks noChangeShapeType="1"/>
          </p:cNvSpPr>
          <p:nvPr/>
        </p:nvSpPr>
        <p:spPr bwMode="auto">
          <a:xfrm>
            <a:off x="2286000" y="4648200"/>
            <a:ext cx="3048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6" name="Line 42"/>
          <p:cNvSpPr>
            <a:spLocks noChangeShapeType="1"/>
          </p:cNvSpPr>
          <p:nvPr/>
        </p:nvSpPr>
        <p:spPr bwMode="auto">
          <a:xfrm flipH="1">
            <a:off x="3505200" y="4648200"/>
            <a:ext cx="3048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7" name="Line 43"/>
          <p:cNvSpPr>
            <a:spLocks noChangeShapeType="1"/>
          </p:cNvSpPr>
          <p:nvPr/>
        </p:nvSpPr>
        <p:spPr bwMode="auto">
          <a:xfrm>
            <a:off x="6858000" y="36576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8" name="Line 44"/>
          <p:cNvSpPr>
            <a:spLocks noChangeShapeType="1"/>
          </p:cNvSpPr>
          <p:nvPr/>
        </p:nvSpPr>
        <p:spPr bwMode="auto">
          <a:xfrm>
            <a:off x="7010400" y="36576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29" name="Line 45"/>
          <p:cNvSpPr>
            <a:spLocks noChangeShapeType="1"/>
          </p:cNvSpPr>
          <p:nvPr/>
        </p:nvSpPr>
        <p:spPr bwMode="auto">
          <a:xfrm>
            <a:off x="7924800" y="44958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0" name="Line 46"/>
          <p:cNvSpPr>
            <a:spLocks noChangeShapeType="1"/>
          </p:cNvSpPr>
          <p:nvPr/>
        </p:nvSpPr>
        <p:spPr bwMode="auto">
          <a:xfrm>
            <a:off x="7924800" y="45720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1" name="Line 47"/>
          <p:cNvSpPr>
            <a:spLocks noChangeShapeType="1"/>
          </p:cNvSpPr>
          <p:nvPr/>
        </p:nvSpPr>
        <p:spPr bwMode="auto">
          <a:xfrm>
            <a:off x="7924800" y="46482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2" name="Line 48"/>
          <p:cNvSpPr>
            <a:spLocks noChangeShapeType="1"/>
          </p:cNvSpPr>
          <p:nvPr/>
        </p:nvSpPr>
        <p:spPr bwMode="auto">
          <a:xfrm>
            <a:off x="5638800" y="45720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3" name="Line 49"/>
          <p:cNvSpPr>
            <a:spLocks noChangeShapeType="1"/>
          </p:cNvSpPr>
          <p:nvPr/>
        </p:nvSpPr>
        <p:spPr bwMode="auto">
          <a:xfrm>
            <a:off x="5638800" y="46482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4" name="Line 50"/>
          <p:cNvSpPr>
            <a:spLocks noChangeShapeType="1"/>
          </p:cNvSpPr>
          <p:nvPr/>
        </p:nvSpPr>
        <p:spPr bwMode="auto">
          <a:xfrm>
            <a:off x="5638800" y="47244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5" name="Line 51"/>
          <p:cNvSpPr>
            <a:spLocks noChangeShapeType="1"/>
          </p:cNvSpPr>
          <p:nvPr/>
        </p:nvSpPr>
        <p:spPr bwMode="auto">
          <a:xfrm>
            <a:off x="6705600" y="5334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8836" name="Line 52"/>
          <p:cNvSpPr>
            <a:spLocks noChangeShapeType="1"/>
          </p:cNvSpPr>
          <p:nvPr/>
        </p:nvSpPr>
        <p:spPr bwMode="auto">
          <a:xfrm>
            <a:off x="6858000" y="5334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4438" name="Rectangle 54"/>
          <p:cNvSpPr>
            <a:spLocks noChangeArrowheads="1"/>
          </p:cNvSpPr>
          <p:nvPr/>
        </p:nvSpPr>
        <p:spPr bwMode="auto">
          <a:xfrm>
            <a:off x="5486400" y="5791200"/>
            <a:ext cx="3429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hlink"/>
                </a:solidFill>
              </a:rPr>
              <a:t>Triangles congruent by SSS</a:t>
            </a:r>
          </a:p>
        </p:txBody>
      </p:sp>
      <p:sp>
        <p:nvSpPr>
          <p:cNvPr id="144439" name="Oval 55"/>
          <p:cNvSpPr>
            <a:spLocks noChangeArrowheads="1"/>
          </p:cNvSpPr>
          <p:nvPr/>
        </p:nvSpPr>
        <p:spPr bwMode="auto">
          <a:xfrm>
            <a:off x="6781800" y="4495800"/>
            <a:ext cx="304800" cy="304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38" grpId="0"/>
      <p:bldP spid="144439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3" name="Rectangle 55"/>
          <p:cNvSpPr>
            <a:spLocks noChangeArrowheads="1"/>
          </p:cNvSpPr>
          <p:nvPr/>
        </p:nvSpPr>
        <p:spPr bwMode="auto">
          <a:xfrm>
            <a:off x="838200" y="1371600"/>
            <a:ext cx="3962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>
                <a:solidFill>
                  <a:srgbClr val="00FFFF"/>
                </a:solidFill>
              </a:rPr>
              <a:t>If three sides in 1 triangle are congruent to three sides in another</a:t>
            </a:r>
            <a:br>
              <a:rPr lang="en-US" sz="2800">
                <a:solidFill>
                  <a:srgbClr val="00FFFF"/>
                </a:solidFill>
              </a:rPr>
            </a:br>
            <a:r>
              <a:rPr lang="en-US" sz="2800">
                <a:solidFill>
                  <a:srgbClr val="00FFFF"/>
                </a:solidFill>
              </a:rPr>
              <a:t>Then the triangles are congruent</a:t>
            </a:r>
            <a:r>
              <a:rPr lang="en-US" sz="3600">
                <a:solidFill>
                  <a:srgbClr val="00FFFF"/>
                </a:solidFill>
              </a:rPr>
              <a:t> </a:t>
            </a:r>
          </a:p>
        </p:txBody>
      </p:sp>
      <p:sp>
        <p:nvSpPr>
          <p:cNvPr id="45064" name="Rectangle 56"/>
          <p:cNvSpPr>
            <a:spLocks noChangeArrowheads="1"/>
          </p:cNvSpPr>
          <p:nvPr/>
        </p:nvSpPr>
        <p:spPr bwMode="auto">
          <a:xfrm>
            <a:off x="3962400" y="304800"/>
            <a:ext cx="1524000" cy="838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4800">
                <a:solidFill>
                  <a:srgbClr val="FF0000"/>
                </a:solidFill>
              </a:rPr>
              <a:t>SSS</a:t>
            </a:r>
            <a:r>
              <a:rPr lang="en-US" sz="3600">
                <a:solidFill>
                  <a:schemeClr val="bg1"/>
                </a:solidFill>
              </a:rPr>
              <a:t> </a:t>
            </a:r>
          </a:p>
        </p:txBody>
      </p:sp>
      <p:grpSp>
        <p:nvGrpSpPr>
          <p:cNvPr id="45065" name="Group 57"/>
          <p:cNvGrpSpPr>
            <a:grpSpLocks/>
          </p:cNvGrpSpPr>
          <p:nvPr/>
        </p:nvGrpSpPr>
        <p:grpSpPr bwMode="auto">
          <a:xfrm>
            <a:off x="6376988" y="1219200"/>
            <a:ext cx="2590800" cy="990600"/>
            <a:chOff x="1056" y="1728"/>
            <a:chExt cx="1632" cy="624"/>
          </a:xfrm>
        </p:grpSpPr>
        <p:sp>
          <p:nvSpPr>
            <p:cNvPr id="45080" name="AutoShape 58"/>
            <p:cNvSpPr>
              <a:spLocks noChangeArrowheads="1"/>
            </p:cNvSpPr>
            <p:nvPr/>
          </p:nvSpPr>
          <p:spPr bwMode="auto">
            <a:xfrm>
              <a:off x="1152" y="1728"/>
              <a:ext cx="1536" cy="576"/>
            </a:xfrm>
            <a:prstGeom prst="rtTriangle">
              <a:avLst/>
            </a:prstGeom>
            <a:noFill/>
            <a:ln w="38100">
              <a:solidFill>
                <a:srgbClr val="33CCCC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1" name="Line 59"/>
            <p:cNvSpPr>
              <a:spLocks noChangeShapeType="1"/>
            </p:cNvSpPr>
            <p:nvPr/>
          </p:nvSpPr>
          <p:spPr bwMode="auto">
            <a:xfrm>
              <a:off x="1056" y="2016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2" name="Line 60"/>
            <p:cNvSpPr>
              <a:spLocks noChangeShapeType="1"/>
            </p:cNvSpPr>
            <p:nvPr/>
          </p:nvSpPr>
          <p:spPr bwMode="auto">
            <a:xfrm flipV="1">
              <a:off x="1536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3" name="Line 61"/>
            <p:cNvSpPr>
              <a:spLocks noChangeShapeType="1"/>
            </p:cNvSpPr>
            <p:nvPr/>
          </p:nvSpPr>
          <p:spPr bwMode="auto">
            <a:xfrm flipV="1">
              <a:off x="1584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4" name="Line 62"/>
            <p:cNvSpPr>
              <a:spLocks noChangeShapeType="1"/>
            </p:cNvSpPr>
            <p:nvPr/>
          </p:nvSpPr>
          <p:spPr bwMode="auto">
            <a:xfrm flipV="1">
              <a:off x="1632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5" name="Line 63"/>
            <p:cNvSpPr>
              <a:spLocks noChangeShapeType="1"/>
            </p:cNvSpPr>
            <p:nvPr/>
          </p:nvSpPr>
          <p:spPr bwMode="auto">
            <a:xfrm flipV="1">
              <a:off x="1584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86" name="Line 64"/>
            <p:cNvSpPr>
              <a:spLocks noChangeShapeType="1"/>
            </p:cNvSpPr>
            <p:nvPr/>
          </p:nvSpPr>
          <p:spPr bwMode="auto">
            <a:xfrm flipV="1">
              <a:off x="1632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066" name="Text Box 65"/>
          <p:cNvSpPr txBox="1">
            <a:spLocks noChangeArrowheads="1"/>
          </p:cNvSpPr>
          <p:nvPr/>
        </p:nvSpPr>
        <p:spPr bwMode="auto">
          <a:xfrm>
            <a:off x="6148388" y="914400"/>
            <a:ext cx="3873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A</a:t>
            </a:r>
          </a:p>
        </p:txBody>
      </p:sp>
      <p:sp>
        <p:nvSpPr>
          <p:cNvPr id="45067" name="Text Box 66"/>
          <p:cNvSpPr txBox="1">
            <a:spLocks noChangeArrowheads="1"/>
          </p:cNvSpPr>
          <p:nvPr/>
        </p:nvSpPr>
        <p:spPr bwMode="auto">
          <a:xfrm>
            <a:off x="6148388" y="1828800"/>
            <a:ext cx="3873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B</a:t>
            </a:r>
          </a:p>
        </p:txBody>
      </p:sp>
      <p:sp>
        <p:nvSpPr>
          <p:cNvPr id="45068" name="Text Box 67"/>
          <p:cNvSpPr txBox="1">
            <a:spLocks noChangeArrowheads="1"/>
          </p:cNvSpPr>
          <p:nvPr/>
        </p:nvSpPr>
        <p:spPr bwMode="auto">
          <a:xfrm>
            <a:off x="8739188" y="1600200"/>
            <a:ext cx="40481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C</a:t>
            </a:r>
          </a:p>
        </p:txBody>
      </p:sp>
      <p:grpSp>
        <p:nvGrpSpPr>
          <p:cNvPr id="45069" name="Group 68"/>
          <p:cNvGrpSpPr>
            <a:grpSpLocks/>
          </p:cNvGrpSpPr>
          <p:nvPr/>
        </p:nvGrpSpPr>
        <p:grpSpPr bwMode="auto">
          <a:xfrm rot="-5400000">
            <a:off x="6515100" y="3238500"/>
            <a:ext cx="2590800" cy="990600"/>
            <a:chOff x="1056" y="1728"/>
            <a:chExt cx="1632" cy="624"/>
          </a:xfrm>
        </p:grpSpPr>
        <p:sp>
          <p:nvSpPr>
            <p:cNvPr id="45073" name="AutoShape 69"/>
            <p:cNvSpPr>
              <a:spLocks noChangeArrowheads="1"/>
            </p:cNvSpPr>
            <p:nvPr/>
          </p:nvSpPr>
          <p:spPr bwMode="auto">
            <a:xfrm>
              <a:off x="1152" y="1728"/>
              <a:ext cx="1536" cy="576"/>
            </a:xfrm>
            <a:prstGeom prst="rtTriangle">
              <a:avLst/>
            </a:prstGeom>
            <a:noFill/>
            <a:ln w="38100">
              <a:solidFill>
                <a:srgbClr val="33CCCC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4" name="Line 70"/>
            <p:cNvSpPr>
              <a:spLocks noChangeShapeType="1"/>
            </p:cNvSpPr>
            <p:nvPr/>
          </p:nvSpPr>
          <p:spPr bwMode="auto">
            <a:xfrm>
              <a:off x="1056" y="2016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5" name="Line 71"/>
            <p:cNvSpPr>
              <a:spLocks noChangeShapeType="1"/>
            </p:cNvSpPr>
            <p:nvPr/>
          </p:nvSpPr>
          <p:spPr bwMode="auto">
            <a:xfrm flipV="1">
              <a:off x="1536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6" name="Line 72"/>
            <p:cNvSpPr>
              <a:spLocks noChangeShapeType="1"/>
            </p:cNvSpPr>
            <p:nvPr/>
          </p:nvSpPr>
          <p:spPr bwMode="auto">
            <a:xfrm flipV="1">
              <a:off x="1584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7" name="Line 73"/>
            <p:cNvSpPr>
              <a:spLocks noChangeShapeType="1"/>
            </p:cNvSpPr>
            <p:nvPr/>
          </p:nvSpPr>
          <p:spPr bwMode="auto">
            <a:xfrm flipV="1">
              <a:off x="1632" y="2208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8" name="Line 74"/>
            <p:cNvSpPr>
              <a:spLocks noChangeShapeType="1"/>
            </p:cNvSpPr>
            <p:nvPr/>
          </p:nvSpPr>
          <p:spPr bwMode="auto">
            <a:xfrm flipV="1">
              <a:off x="1584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079" name="Line 75"/>
            <p:cNvSpPr>
              <a:spLocks noChangeShapeType="1"/>
            </p:cNvSpPr>
            <p:nvPr/>
          </p:nvSpPr>
          <p:spPr bwMode="auto">
            <a:xfrm flipV="1">
              <a:off x="1632" y="1824"/>
              <a:ext cx="96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070" name="Text Box 76"/>
          <p:cNvSpPr txBox="1">
            <a:spLocks noChangeArrowheads="1"/>
          </p:cNvSpPr>
          <p:nvPr/>
        </p:nvSpPr>
        <p:spPr bwMode="auto">
          <a:xfrm>
            <a:off x="6934200" y="4495800"/>
            <a:ext cx="438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M</a:t>
            </a:r>
          </a:p>
        </p:txBody>
      </p:sp>
      <p:sp>
        <p:nvSpPr>
          <p:cNvPr id="45071" name="Text Box 77"/>
          <p:cNvSpPr txBox="1">
            <a:spLocks noChangeArrowheads="1"/>
          </p:cNvSpPr>
          <p:nvPr/>
        </p:nvSpPr>
        <p:spPr bwMode="auto">
          <a:xfrm>
            <a:off x="8382000" y="4495800"/>
            <a:ext cx="3873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P</a:t>
            </a:r>
          </a:p>
        </p:txBody>
      </p:sp>
      <p:sp>
        <p:nvSpPr>
          <p:cNvPr id="45072" name="Text Box 78"/>
          <p:cNvSpPr txBox="1">
            <a:spLocks noChangeArrowheads="1"/>
          </p:cNvSpPr>
          <p:nvPr/>
        </p:nvSpPr>
        <p:spPr bwMode="auto">
          <a:xfrm>
            <a:off x="7696200" y="2362200"/>
            <a:ext cx="40481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FF"/>
                </a:solidFill>
              </a:rPr>
              <a:t>R</a:t>
            </a:r>
          </a:p>
        </p:txBody>
      </p:sp>
      <p:graphicFrame>
        <p:nvGraphicFramePr>
          <p:cNvPr id="145487" name="Object 79"/>
          <p:cNvGraphicFramePr>
            <a:graphicFrameLocks noChangeAspect="1"/>
          </p:cNvGraphicFramePr>
          <p:nvPr/>
        </p:nvGraphicFramePr>
        <p:xfrm>
          <a:off x="2590800" y="4648200"/>
          <a:ext cx="19812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3" imgW="558720" imgH="177480" progId="Equation.3">
                  <p:embed/>
                </p:oleObj>
              </mc:Choice>
              <mc:Fallback>
                <p:oleObj name="Equation" r:id="rId3" imgW="558720" imgH="177480" progId="Equation.3">
                  <p:embed/>
                  <p:pic>
                    <p:nvPicPr>
                      <p:cNvPr id="0" name="Object 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648200"/>
                        <a:ext cx="1981200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88" name="Object 80"/>
          <p:cNvGraphicFramePr>
            <a:graphicFrameLocks noChangeAspect="1"/>
          </p:cNvGraphicFramePr>
          <p:nvPr/>
        </p:nvGraphicFramePr>
        <p:xfrm>
          <a:off x="4648200" y="4648200"/>
          <a:ext cx="16208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3" name="Equation" r:id="rId5" imgW="457200" imgH="164880" progId="Equation.3">
                  <p:embed/>
                </p:oleObj>
              </mc:Choice>
              <mc:Fallback>
                <p:oleObj name="Equation" r:id="rId5" imgW="457200" imgH="164880" progId="Equation.3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4648200"/>
                        <a:ext cx="1620838" cy="58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63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119813" name="Rectangle 6"/>
          <p:cNvSpPr>
            <a:spLocks noChangeArrowheads="1"/>
          </p:cNvSpPr>
          <p:nvPr/>
        </p:nvSpPr>
        <p:spPr bwMode="auto">
          <a:xfrm>
            <a:off x="1143000" y="1447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00"/>
                </a:solidFill>
              </a:rPr>
              <a:t>Complete the triangle:</a:t>
            </a:r>
          </a:p>
        </p:txBody>
      </p:sp>
      <p:grpSp>
        <p:nvGrpSpPr>
          <p:cNvPr id="119814" name="Group 7"/>
          <p:cNvGrpSpPr>
            <a:grpSpLocks/>
          </p:cNvGrpSpPr>
          <p:nvPr/>
        </p:nvGrpSpPr>
        <p:grpSpPr bwMode="auto">
          <a:xfrm>
            <a:off x="1371600" y="4038600"/>
            <a:ext cx="3124200" cy="1219200"/>
            <a:chOff x="768" y="1584"/>
            <a:chExt cx="1968" cy="768"/>
          </a:xfrm>
        </p:grpSpPr>
        <p:sp>
          <p:nvSpPr>
            <p:cNvPr id="119819" name="Line 8"/>
            <p:cNvSpPr>
              <a:spLocks noChangeShapeType="1"/>
            </p:cNvSpPr>
            <p:nvPr/>
          </p:nvSpPr>
          <p:spPr bwMode="auto">
            <a:xfrm flipV="1">
              <a:off x="768" y="1584"/>
              <a:ext cx="1968" cy="76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820" name="Line 9"/>
            <p:cNvSpPr>
              <a:spLocks noChangeShapeType="1"/>
            </p:cNvSpPr>
            <p:nvPr/>
          </p:nvSpPr>
          <p:spPr bwMode="auto">
            <a:xfrm flipV="1">
              <a:off x="768" y="235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1082" name="Line 10"/>
          <p:cNvSpPr>
            <a:spLocks noChangeShapeType="1"/>
          </p:cNvSpPr>
          <p:nvPr/>
        </p:nvSpPr>
        <p:spPr bwMode="auto">
          <a:xfrm flipV="1">
            <a:off x="3810000" y="4038600"/>
            <a:ext cx="6858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1083" name="Rectangle 11"/>
          <p:cNvSpPr>
            <a:spLocks noChangeArrowheads="1"/>
          </p:cNvSpPr>
          <p:nvPr/>
        </p:nvSpPr>
        <p:spPr bwMode="auto">
          <a:xfrm>
            <a:off x="3429000" y="22098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FFFF00"/>
                </a:solidFill>
              </a:rPr>
              <a:t>Do not change the lengths</a:t>
            </a:r>
          </a:p>
        </p:txBody>
      </p:sp>
      <p:sp>
        <p:nvSpPr>
          <p:cNvPr id="131084" name="Rectangle 12"/>
          <p:cNvSpPr>
            <a:spLocks noChangeArrowheads="1"/>
          </p:cNvSpPr>
          <p:nvPr/>
        </p:nvSpPr>
        <p:spPr bwMode="auto">
          <a:xfrm>
            <a:off x="3429000" y="27432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FFFF00"/>
                </a:solidFill>
              </a:rPr>
              <a:t>Or the angle between them</a:t>
            </a:r>
          </a:p>
        </p:txBody>
      </p:sp>
      <p:sp>
        <p:nvSpPr>
          <p:cNvPr id="131085" name="Rectangle 13"/>
          <p:cNvSpPr>
            <a:spLocks noChangeArrowheads="1"/>
          </p:cNvSpPr>
          <p:nvPr/>
        </p:nvSpPr>
        <p:spPr bwMode="auto">
          <a:xfrm>
            <a:off x="4953000" y="3733800"/>
            <a:ext cx="388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FF0000"/>
                </a:solidFill>
              </a:rPr>
              <a:t>Not many options huh?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2" grpId="0" animBg="1"/>
      <p:bldP spid="131083" grpId="0"/>
      <p:bldP spid="131084" grpId="0"/>
      <p:bldP spid="13108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7" name="Rectangle 13"/>
          <p:cNvSpPr>
            <a:spLocks noChangeArrowheads="1"/>
          </p:cNvSpPr>
          <p:nvPr/>
        </p:nvSpPr>
        <p:spPr bwMode="auto">
          <a:xfrm>
            <a:off x="2438400" y="457200"/>
            <a:ext cx="6705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chemeClr val="bg1"/>
                </a:solidFill>
              </a:rPr>
              <a:t>If you are given 2 sides and the angle between them…</a:t>
            </a:r>
          </a:p>
        </p:txBody>
      </p:sp>
      <p:grpSp>
        <p:nvGrpSpPr>
          <p:cNvPr id="120838" name="Group 14"/>
          <p:cNvGrpSpPr>
            <a:grpSpLocks/>
          </p:cNvGrpSpPr>
          <p:nvPr/>
        </p:nvGrpSpPr>
        <p:grpSpPr bwMode="auto">
          <a:xfrm>
            <a:off x="2133600" y="2514600"/>
            <a:ext cx="2438400" cy="1905000"/>
            <a:chOff x="864" y="2112"/>
            <a:chExt cx="1536" cy="1200"/>
          </a:xfrm>
        </p:grpSpPr>
        <p:sp>
          <p:nvSpPr>
            <p:cNvPr id="120850" name="Line 15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851" name="Line 16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6449" name="Line 17"/>
          <p:cNvSpPr>
            <a:spLocks noChangeShapeType="1"/>
          </p:cNvSpPr>
          <p:nvPr/>
        </p:nvSpPr>
        <p:spPr bwMode="auto">
          <a:xfrm>
            <a:off x="2362200" y="3505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0" name="Line 18"/>
          <p:cNvSpPr>
            <a:spLocks noChangeShapeType="1"/>
          </p:cNvSpPr>
          <p:nvPr/>
        </p:nvSpPr>
        <p:spPr bwMode="auto">
          <a:xfrm>
            <a:off x="30480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1" name="Line 19"/>
          <p:cNvSpPr>
            <a:spLocks noChangeShapeType="1"/>
          </p:cNvSpPr>
          <p:nvPr/>
        </p:nvSpPr>
        <p:spPr bwMode="auto">
          <a:xfrm>
            <a:off x="31242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0842" name="Group 20"/>
          <p:cNvGrpSpPr>
            <a:grpSpLocks/>
          </p:cNvGrpSpPr>
          <p:nvPr/>
        </p:nvGrpSpPr>
        <p:grpSpPr bwMode="auto">
          <a:xfrm rot="10800000">
            <a:off x="5943600" y="2971800"/>
            <a:ext cx="2438400" cy="1905000"/>
            <a:chOff x="864" y="2112"/>
            <a:chExt cx="1536" cy="1200"/>
          </a:xfrm>
        </p:grpSpPr>
        <p:sp>
          <p:nvSpPr>
            <p:cNvPr id="120848" name="Line 21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849" name="Line 22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6455" name="Line 23"/>
          <p:cNvSpPr>
            <a:spLocks noChangeShapeType="1"/>
          </p:cNvSpPr>
          <p:nvPr/>
        </p:nvSpPr>
        <p:spPr bwMode="auto">
          <a:xfrm rot="10800000">
            <a:off x="7772400" y="3886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6" name="Line 24"/>
          <p:cNvSpPr>
            <a:spLocks noChangeShapeType="1"/>
          </p:cNvSpPr>
          <p:nvPr/>
        </p:nvSpPr>
        <p:spPr bwMode="auto">
          <a:xfrm rot="10800000">
            <a:off x="70866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7" name="Line 25"/>
          <p:cNvSpPr>
            <a:spLocks noChangeShapeType="1"/>
          </p:cNvSpPr>
          <p:nvPr/>
        </p:nvSpPr>
        <p:spPr bwMode="auto">
          <a:xfrm rot="10800000">
            <a:off x="71628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8" name="Arc 26"/>
          <p:cNvSpPr>
            <a:spLocks/>
          </p:cNvSpPr>
          <p:nvPr/>
        </p:nvSpPr>
        <p:spPr bwMode="auto">
          <a:xfrm>
            <a:off x="2209800" y="38862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59" name="Arc 27"/>
          <p:cNvSpPr>
            <a:spLocks/>
          </p:cNvSpPr>
          <p:nvPr/>
        </p:nvSpPr>
        <p:spPr bwMode="auto">
          <a:xfrm rot="10800000">
            <a:off x="7696200" y="29718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6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6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6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6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49" grpId="0" animBg="1"/>
      <p:bldP spid="146450" grpId="0" animBg="1"/>
      <p:bldP spid="146451" grpId="0" animBg="1"/>
      <p:bldP spid="146455" grpId="0" animBg="1"/>
      <p:bldP spid="146456" grpId="0" animBg="1"/>
      <p:bldP spid="146457" grpId="0" animBg="1"/>
      <p:bldP spid="146458" grpId="0" animBg="1"/>
      <p:bldP spid="1464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7" name="AutoShape 19"/>
          <p:cNvSpPr>
            <a:spLocks noChangeArrowheads="1"/>
          </p:cNvSpPr>
          <p:nvPr/>
        </p:nvSpPr>
        <p:spPr bwMode="auto">
          <a:xfrm rot="16200000" flipH="1">
            <a:off x="3695700" y="3695700"/>
            <a:ext cx="609600" cy="228600"/>
          </a:xfrm>
          <a:prstGeom prst="rightArrow">
            <a:avLst>
              <a:gd name="adj1" fmla="val 50000"/>
              <a:gd name="adj2" fmla="val 66667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600200" y="1219200"/>
            <a:ext cx="7162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STEP 4:	Put angles A,B &amp; C together 			so that the angles will be added 		together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 rot="6784457">
            <a:off x="1319212" y="3328988"/>
            <a:ext cx="1127125" cy="1479550"/>
            <a:chOff x="1147" y="1584"/>
            <a:chExt cx="710" cy="932"/>
          </a:xfrm>
        </p:grpSpPr>
        <p:sp>
          <p:nvSpPr>
            <p:cNvPr id="58385" name="Freeform 8"/>
            <p:cNvSpPr>
              <a:spLocks/>
            </p:cNvSpPr>
            <p:nvPr/>
          </p:nvSpPr>
          <p:spPr bwMode="auto">
            <a:xfrm>
              <a:off x="1147" y="1584"/>
              <a:ext cx="710" cy="932"/>
            </a:xfrm>
            <a:custGeom>
              <a:avLst/>
              <a:gdLst>
                <a:gd name="T0" fmla="*/ 217 w 710"/>
                <a:gd name="T1" fmla="*/ 344 h 932"/>
                <a:gd name="T2" fmla="*/ 5 w 710"/>
                <a:gd name="T3" fmla="*/ 768 h 932"/>
                <a:gd name="T4" fmla="*/ 40 w 710"/>
                <a:gd name="T5" fmla="*/ 779 h 932"/>
                <a:gd name="T6" fmla="*/ 76 w 710"/>
                <a:gd name="T7" fmla="*/ 802 h 932"/>
                <a:gd name="T8" fmla="*/ 252 w 710"/>
                <a:gd name="T9" fmla="*/ 896 h 932"/>
                <a:gd name="T10" fmla="*/ 322 w 710"/>
                <a:gd name="T11" fmla="*/ 920 h 932"/>
                <a:gd name="T12" fmla="*/ 358 w 710"/>
                <a:gd name="T13" fmla="*/ 932 h 932"/>
                <a:gd name="T14" fmla="*/ 569 w 710"/>
                <a:gd name="T15" fmla="*/ 920 h 932"/>
                <a:gd name="T16" fmla="*/ 675 w 710"/>
                <a:gd name="T17" fmla="*/ 838 h 932"/>
                <a:gd name="T18" fmla="*/ 710 w 710"/>
                <a:gd name="T19" fmla="*/ 791 h 932"/>
                <a:gd name="T20" fmla="*/ 389 w 710"/>
                <a:gd name="T21" fmla="*/ 0 h 932"/>
                <a:gd name="T22" fmla="*/ 217 w 710"/>
                <a:gd name="T23" fmla="*/ 344 h 9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0"/>
                <a:gd name="T37" fmla="*/ 0 h 932"/>
                <a:gd name="T38" fmla="*/ 710 w 710"/>
                <a:gd name="T39" fmla="*/ 932 h 9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0" h="932">
                  <a:moveTo>
                    <a:pt x="217" y="344"/>
                  </a:moveTo>
                  <a:cubicBezTo>
                    <a:pt x="146" y="485"/>
                    <a:pt x="65" y="622"/>
                    <a:pt x="5" y="768"/>
                  </a:cubicBezTo>
                  <a:cubicBezTo>
                    <a:pt x="0" y="779"/>
                    <a:pt x="29" y="774"/>
                    <a:pt x="40" y="779"/>
                  </a:cubicBezTo>
                  <a:cubicBezTo>
                    <a:pt x="53" y="785"/>
                    <a:pt x="65" y="793"/>
                    <a:pt x="76" y="802"/>
                  </a:cubicBezTo>
                  <a:cubicBezTo>
                    <a:pt x="135" y="851"/>
                    <a:pt x="177" y="871"/>
                    <a:pt x="252" y="896"/>
                  </a:cubicBezTo>
                  <a:cubicBezTo>
                    <a:pt x="275" y="904"/>
                    <a:pt x="299" y="912"/>
                    <a:pt x="322" y="920"/>
                  </a:cubicBezTo>
                  <a:cubicBezTo>
                    <a:pt x="334" y="924"/>
                    <a:pt x="358" y="932"/>
                    <a:pt x="358" y="932"/>
                  </a:cubicBezTo>
                  <a:cubicBezTo>
                    <a:pt x="428" y="928"/>
                    <a:pt x="499" y="930"/>
                    <a:pt x="569" y="920"/>
                  </a:cubicBezTo>
                  <a:cubicBezTo>
                    <a:pt x="604" y="915"/>
                    <a:pt x="646" y="857"/>
                    <a:pt x="675" y="838"/>
                  </a:cubicBezTo>
                  <a:cubicBezTo>
                    <a:pt x="690" y="794"/>
                    <a:pt x="676" y="807"/>
                    <a:pt x="710" y="791"/>
                  </a:cubicBezTo>
                  <a:lnTo>
                    <a:pt x="389" y="0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6" name="Text Box 11"/>
            <p:cNvSpPr txBox="1">
              <a:spLocks noChangeArrowheads="1"/>
            </p:cNvSpPr>
            <p:nvPr/>
          </p:nvSpPr>
          <p:spPr bwMode="auto">
            <a:xfrm>
              <a:off x="1392" y="172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A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5562600" y="3581400"/>
            <a:ext cx="1069975" cy="947738"/>
            <a:chOff x="384" y="3531"/>
            <a:chExt cx="674" cy="597"/>
          </a:xfrm>
        </p:grpSpPr>
        <p:sp>
          <p:nvSpPr>
            <p:cNvPr id="58383" name="Freeform 9"/>
            <p:cNvSpPr>
              <a:spLocks/>
            </p:cNvSpPr>
            <p:nvPr/>
          </p:nvSpPr>
          <p:spPr bwMode="auto">
            <a:xfrm>
              <a:off x="384" y="3531"/>
              <a:ext cx="674" cy="572"/>
            </a:xfrm>
            <a:custGeom>
              <a:avLst/>
              <a:gdLst>
                <a:gd name="T0" fmla="*/ 0 w 674"/>
                <a:gd name="T1" fmla="*/ 549 h 572"/>
                <a:gd name="T2" fmla="*/ 404 w 674"/>
                <a:gd name="T3" fmla="*/ 66 h 572"/>
                <a:gd name="T4" fmla="*/ 427 w 674"/>
                <a:gd name="T5" fmla="*/ 101 h 572"/>
                <a:gd name="T6" fmla="*/ 462 w 674"/>
                <a:gd name="T7" fmla="*/ 125 h 572"/>
                <a:gd name="T8" fmla="*/ 474 w 674"/>
                <a:gd name="T9" fmla="*/ 160 h 572"/>
                <a:gd name="T10" fmla="*/ 509 w 674"/>
                <a:gd name="T11" fmla="*/ 195 h 572"/>
                <a:gd name="T12" fmla="*/ 627 w 674"/>
                <a:gd name="T13" fmla="*/ 383 h 572"/>
                <a:gd name="T14" fmla="*/ 662 w 674"/>
                <a:gd name="T15" fmla="*/ 501 h 572"/>
                <a:gd name="T16" fmla="*/ 674 w 674"/>
                <a:gd name="T17" fmla="*/ 572 h 572"/>
                <a:gd name="T18" fmla="*/ 0 w 674"/>
                <a:gd name="T19" fmla="*/ 549 h 5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4"/>
                <a:gd name="T31" fmla="*/ 0 h 572"/>
                <a:gd name="T32" fmla="*/ 674 w 674"/>
                <a:gd name="T33" fmla="*/ 572 h 5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4" h="572">
                  <a:moveTo>
                    <a:pt x="0" y="549"/>
                  </a:moveTo>
                  <a:cubicBezTo>
                    <a:pt x="120" y="377"/>
                    <a:pt x="205" y="0"/>
                    <a:pt x="404" y="66"/>
                  </a:cubicBezTo>
                  <a:cubicBezTo>
                    <a:pt x="412" y="78"/>
                    <a:pt x="417" y="91"/>
                    <a:pt x="427" y="101"/>
                  </a:cubicBezTo>
                  <a:cubicBezTo>
                    <a:pt x="437" y="111"/>
                    <a:pt x="453" y="114"/>
                    <a:pt x="462" y="125"/>
                  </a:cubicBezTo>
                  <a:cubicBezTo>
                    <a:pt x="470" y="135"/>
                    <a:pt x="467" y="150"/>
                    <a:pt x="474" y="160"/>
                  </a:cubicBezTo>
                  <a:cubicBezTo>
                    <a:pt x="483" y="174"/>
                    <a:pt x="499" y="182"/>
                    <a:pt x="509" y="195"/>
                  </a:cubicBezTo>
                  <a:cubicBezTo>
                    <a:pt x="555" y="255"/>
                    <a:pt x="585" y="321"/>
                    <a:pt x="627" y="383"/>
                  </a:cubicBezTo>
                  <a:cubicBezTo>
                    <a:pt x="637" y="423"/>
                    <a:pt x="649" y="462"/>
                    <a:pt x="662" y="501"/>
                  </a:cubicBezTo>
                  <a:cubicBezTo>
                    <a:pt x="666" y="525"/>
                    <a:pt x="674" y="572"/>
                    <a:pt x="674" y="572"/>
                  </a:cubicBezTo>
                  <a:lnTo>
                    <a:pt x="0" y="5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4" name="Text Box 12"/>
            <p:cNvSpPr txBox="1">
              <a:spLocks noChangeArrowheads="1"/>
            </p:cNvSpPr>
            <p:nvPr/>
          </p:nvSpPr>
          <p:spPr bwMode="auto">
            <a:xfrm>
              <a:off x="432" y="384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 rot="3823783">
            <a:off x="3541713" y="2554287"/>
            <a:ext cx="1106488" cy="874713"/>
            <a:chOff x="1799" y="3540"/>
            <a:chExt cx="697" cy="551"/>
          </a:xfrm>
        </p:grpSpPr>
        <p:sp>
          <p:nvSpPr>
            <p:cNvPr id="58381" name="Freeform 10"/>
            <p:cNvSpPr>
              <a:spLocks/>
            </p:cNvSpPr>
            <p:nvPr/>
          </p:nvSpPr>
          <p:spPr bwMode="auto">
            <a:xfrm>
              <a:off x="1799" y="3540"/>
              <a:ext cx="697" cy="551"/>
            </a:xfrm>
            <a:custGeom>
              <a:avLst/>
              <a:gdLst>
                <a:gd name="T0" fmla="*/ 0 w 697"/>
                <a:gd name="T1" fmla="*/ 551 h 551"/>
                <a:gd name="T2" fmla="*/ 82 w 697"/>
                <a:gd name="T3" fmla="*/ 233 h 551"/>
                <a:gd name="T4" fmla="*/ 129 w 697"/>
                <a:gd name="T5" fmla="*/ 151 h 551"/>
                <a:gd name="T6" fmla="*/ 199 w 697"/>
                <a:gd name="T7" fmla="*/ 104 h 551"/>
                <a:gd name="T8" fmla="*/ 235 w 697"/>
                <a:gd name="T9" fmla="*/ 69 h 551"/>
                <a:gd name="T10" fmla="*/ 329 w 697"/>
                <a:gd name="T11" fmla="*/ 22 h 551"/>
                <a:gd name="T12" fmla="*/ 697 w 697"/>
                <a:gd name="T13" fmla="*/ 492 h 551"/>
                <a:gd name="T14" fmla="*/ 0 w 697"/>
                <a:gd name="T15" fmla="*/ 551 h 5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7"/>
                <a:gd name="T25" fmla="*/ 0 h 551"/>
                <a:gd name="T26" fmla="*/ 697 w 697"/>
                <a:gd name="T27" fmla="*/ 551 h 5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7" h="551">
                  <a:moveTo>
                    <a:pt x="0" y="551"/>
                  </a:moveTo>
                  <a:cubicBezTo>
                    <a:pt x="11" y="408"/>
                    <a:pt x="23" y="349"/>
                    <a:pt x="82" y="233"/>
                  </a:cubicBezTo>
                  <a:cubicBezTo>
                    <a:pt x="105" y="187"/>
                    <a:pt x="79" y="196"/>
                    <a:pt x="129" y="151"/>
                  </a:cubicBezTo>
                  <a:cubicBezTo>
                    <a:pt x="150" y="132"/>
                    <a:pt x="179" y="124"/>
                    <a:pt x="199" y="104"/>
                  </a:cubicBezTo>
                  <a:cubicBezTo>
                    <a:pt x="211" y="92"/>
                    <a:pt x="220" y="77"/>
                    <a:pt x="235" y="69"/>
                  </a:cubicBezTo>
                  <a:cubicBezTo>
                    <a:pt x="358" y="0"/>
                    <a:pt x="268" y="81"/>
                    <a:pt x="329" y="22"/>
                  </a:cubicBezTo>
                  <a:lnTo>
                    <a:pt x="697" y="492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382" name="Text Box 13"/>
            <p:cNvSpPr txBox="1">
              <a:spLocks noChangeArrowheads="1"/>
            </p:cNvSpPr>
            <p:nvPr/>
          </p:nvSpPr>
          <p:spPr bwMode="auto">
            <a:xfrm>
              <a:off x="2112" y="3744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sp>
        <p:nvSpPr>
          <p:cNvPr id="43025" name="AutoShape 17"/>
          <p:cNvSpPr>
            <a:spLocks noChangeArrowheads="1"/>
          </p:cNvSpPr>
          <p:nvPr/>
        </p:nvSpPr>
        <p:spPr bwMode="auto">
          <a:xfrm>
            <a:off x="2514600" y="40386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26" name="AutoShape 18"/>
          <p:cNvSpPr>
            <a:spLocks noChangeArrowheads="1"/>
          </p:cNvSpPr>
          <p:nvPr/>
        </p:nvSpPr>
        <p:spPr bwMode="auto">
          <a:xfrm flipH="1">
            <a:off x="4800600" y="4038600"/>
            <a:ext cx="762000" cy="228600"/>
          </a:xfrm>
          <a:prstGeom prst="rightArrow">
            <a:avLst>
              <a:gd name="adj1" fmla="val 50000"/>
              <a:gd name="adj2" fmla="val 83333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7" grpId="0" animBg="1"/>
      <p:bldP spid="43025" grpId="0" animBg="1"/>
      <p:bldP spid="43026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1" name="Rectangle 5"/>
          <p:cNvSpPr>
            <a:spLocks noChangeArrowheads="1"/>
          </p:cNvSpPr>
          <p:nvPr/>
        </p:nvSpPr>
        <p:spPr bwMode="auto">
          <a:xfrm>
            <a:off x="1752600" y="1066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0000"/>
                </a:solidFill>
              </a:rPr>
              <a:t>There is only 1 way to finish the triangle</a:t>
            </a:r>
          </a:p>
        </p:txBody>
      </p:sp>
      <p:grpSp>
        <p:nvGrpSpPr>
          <p:cNvPr id="121862" name="Group 6"/>
          <p:cNvGrpSpPr>
            <a:grpSpLocks/>
          </p:cNvGrpSpPr>
          <p:nvPr/>
        </p:nvGrpSpPr>
        <p:grpSpPr bwMode="auto">
          <a:xfrm>
            <a:off x="2133600" y="2514600"/>
            <a:ext cx="2438400" cy="1905000"/>
            <a:chOff x="864" y="2112"/>
            <a:chExt cx="1536" cy="1200"/>
          </a:xfrm>
        </p:grpSpPr>
        <p:sp>
          <p:nvSpPr>
            <p:cNvPr id="121877" name="Line 7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878" name="Line 8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1863" name="Line 9"/>
          <p:cNvSpPr>
            <a:spLocks noChangeShapeType="1"/>
          </p:cNvSpPr>
          <p:nvPr/>
        </p:nvSpPr>
        <p:spPr bwMode="auto">
          <a:xfrm>
            <a:off x="2362200" y="3505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4" name="Line 10"/>
          <p:cNvSpPr>
            <a:spLocks noChangeShapeType="1"/>
          </p:cNvSpPr>
          <p:nvPr/>
        </p:nvSpPr>
        <p:spPr bwMode="auto">
          <a:xfrm>
            <a:off x="30480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5" name="Line 11"/>
          <p:cNvSpPr>
            <a:spLocks noChangeShapeType="1"/>
          </p:cNvSpPr>
          <p:nvPr/>
        </p:nvSpPr>
        <p:spPr bwMode="auto">
          <a:xfrm>
            <a:off x="31242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1866" name="Group 12"/>
          <p:cNvGrpSpPr>
            <a:grpSpLocks/>
          </p:cNvGrpSpPr>
          <p:nvPr/>
        </p:nvGrpSpPr>
        <p:grpSpPr bwMode="auto">
          <a:xfrm rot="10800000">
            <a:off x="5943600" y="2971800"/>
            <a:ext cx="2438400" cy="1905000"/>
            <a:chOff x="864" y="2112"/>
            <a:chExt cx="1536" cy="1200"/>
          </a:xfrm>
        </p:grpSpPr>
        <p:sp>
          <p:nvSpPr>
            <p:cNvPr id="121875" name="Line 13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876" name="Line 14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1867" name="Line 15"/>
          <p:cNvSpPr>
            <a:spLocks noChangeShapeType="1"/>
          </p:cNvSpPr>
          <p:nvPr/>
        </p:nvSpPr>
        <p:spPr bwMode="auto">
          <a:xfrm rot="10800000">
            <a:off x="7772400" y="3886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8" name="Line 16"/>
          <p:cNvSpPr>
            <a:spLocks noChangeShapeType="1"/>
          </p:cNvSpPr>
          <p:nvPr/>
        </p:nvSpPr>
        <p:spPr bwMode="auto">
          <a:xfrm rot="10800000">
            <a:off x="70866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69" name="Line 17"/>
          <p:cNvSpPr>
            <a:spLocks noChangeShapeType="1"/>
          </p:cNvSpPr>
          <p:nvPr/>
        </p:nvSpPr>
        <p:spPr bwMode="auto">
          <a:xfrm rot="10800000">
            <a:off x="71628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0" name="Arc 18"/>
          <p:cNvSpPr>
            <a:spLocks/>
          </p:cNvSpPr>
          <p:nvPr/>
        </p:nvSpPr>
        <p:spPr bwMode="auto">
          <a:xfrm>
            <a:off x="2209800" y="38862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1871" name="Arc 19"/>
          <p:cNvSpPr>
            <a:spLocks/>
          </p:cNvSpPr>
          <p:nvPr/>
        </p:nvSpPr>
        <p:spPr bwMode="auto">
          <a:xfrm rot="10800000">
            <a:off x="7696200" y="29718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7476" name="Line 20"/>
          <p:cNvSpPr>
            <a:spLocks noChangeShapeType="1"/>
          </p:cNvSpPr>
          <p:nvPr/>
        </p:nvSpPr>
        <p:spPr bwMode="auto">
          <a:xfrm>
            <a:off x="3048000" y="25146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7477" name="Line 21"/>
          <p:cNvSpPr>
            <a:spLocks noChangeShapeType="1"/>
          </p:cNvSpPr>
          <p:nvPr/>
        </p:nvSpPr>
        <p:spPr bwMode="auto">
          <a:xfrm>
            <a:off x="5943600" y="29718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7478" name="Rectangle 22"/>
          <p:cNvSpPr>
            <a:spLocks noChangeArrowheads="1"/>
          </p:cNvSpPr>
          <p:nvPr/>
        </p:nvSpPr>
        <p:spPr bwMode="auto">
          <a:xfrm>
            <a:off x="1981200" y="4953000"/>
            <a:ext cx="6400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0000"/>
                </a:solidFill>
              </a:rPr>
              <a:t>What is true about these 2 triangles?</a:t>
            </a: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7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76" grpId="0" animBg="1"/>
      <p:bldP spid="147477" grpId="0" animBg="1"/>
      <p:bldP spid="147478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1143000" y="14478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THEY ARE CONGRUENT</a:t>
            </a:r>
          </a:p>
        </p:txBody>
      </p:sp>
      <p:grpSp>
        <p:nvGrpSpPr>
          <p:cNvPr id="122886" name="Group 6"/>
          <p:cNvGrpSpPr>
            <a:grpSpLocks/>
          </p:cNvGrpSpPr>
          <p:nvPr/>
        </p:nvGrpSpPr>
        <p:grpSpPr bwMode="auto">
          <a:xfrm>
            <a:off x="2133600" y="2514600"/>
            <a:ext cx="2438400" cy="1905000"/>
            <a:chOff x="864" y="2112"/>
            <a:chExt cx="1536" cy="1200"/>
          </a:xfrm>
        </p:grpSpPr>
        <p:sp>
          <p:nvSpPr>
            <p:cNvPr id="122901" name="Line 7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02" name="Line 8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2887" name="Line 9"/>
          <p:cNvSpPr>
            <a:spLocks noChangeShapeType="1"/>
          </p:cNvSpPr>
          <p:nvPr/>
        </p:nvSpPr>
        <p:spPr bwMode="auto">
          <a:xfrm>
            <a:off x="2362200" y="3505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88" name="Line 10"/>
          <p:cNvSpPr>
            <a:spLocks noChangeShapeType="1"/>
          </p:cNvSpPr>
          <p:nvPr/>
        </p:nvSpPr>
        <p:spPr bwMode="auto">
          <a:xfrm>
            <a:off x="30480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89" name="Line 11"/>
          <p:cNvSpPr>
            <a:spLocks noChangeShapeType="1"/>
          </p:cNvSpPr>
          <p:nvPr/>
        </p:nvSpPr>
        <p:spPr bwMode="auto">
          <a:xfrm>
            <a:off x="31242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2890" name="Group 12"/>
          <p:cNvGrpSpPr>
            <a:grpSpLocks/>
          </p:cNvGrpSpPr>
          <p:nvPr/>
        </p:nvGrpSpPr>
        <p:grpSpPr bwMode="auto">
          <a:xfrm rot="10800000">
            <a:off x="5943600" y="2971800"/>
            <a:ext cx="2438400" cy="1905000"/>
            <a:chOff x="864" y="2112"/>
            <a:chExt cx="1536" cy="1200"/>
          </a:xfrm>
        </p:grpSpPr>
        <p:sp>
          <p:nvSpPr>
            <p:cNvPr id="122899" name="Line 13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00" name="Line 14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2891" name="Line 15"/>
          <p:cNvSpPr>
            <a:spLocks noChangeShapeType="1"/>
          </p:cNvSpPr>
          <p:nvPr/>
        </p:nvSpPr>
        <p:spPr bwMode="auto">
          <a:xfrm rot="10800000">
            <a:off x="7772400" y="3886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2" name="Line 16"/>
          <p:cNvSpPr>
            <a:spLocks noChangeShapeType="1"/>
          </p:cNvSpPr>
          <p:nvPr/>
        </p:nvSpPr>
        <p:spPr bwMode="auto">
          <a:xfrm rot="10800000">
            <a:off x="70866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3" name="Line 17"/>
          <p:cNvSpPr>
            <a:spLocks noChangeShapeType="1"/>
          </p:cNvSpPr>
          <p:nvPr/>
        </p:nvSpPr>
        <p:spPr bwMode="auto">
          <a:xfrm rot="10800000">
            <a:off x="71628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4" name="Arc 18"/>
          <p:cNvSpPr>
            <a:spLocks/>
          </p:cNvSpPr>
          <p:nvPr/>
        </p:nvSpPr>
        <p:spPr bwMode="auto">
          <a:xfrm>
            <a:off x="2209800" y="38862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5" name="Arc 19"/>
          <p:cNvSpPr>
            <a:spLocks/>
          </p:cNvSpPr>
          <p:nvPr/>
        </p:nvSpPr>
        <p:spPr bwMode="auto">
          <a:xfrm rot="10800000">
            <a:off x="7696200" y="29718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6" name="Line 20"/>
          <p:cNvSpPr>
            <a:spLocks noChangeShapeType="1"/>
          </p:cNvSpPr>
          <p:nvPr/>
        </p:nvSpPr>
        <p:spPr bwMode="auto">
          <a:xfrm>
            <a:off x="3048000" y="25146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897" name="Line 21"/>
          <p:cNvSpPr>
            <a:spLocks noChangeShapeType="1"/>
          </p:cNvSpPr>
          <p:nvPr/>
        </p:nvSpPr>
        <p:spPr bwMode="auto">
          <a:xfrm>
            <a:off x="5943600" y="29718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8502" name="Rectangle 22"/>
          <p:cNvSpPr>
            <a:spLocks noChangeArrowheads="1"/>
          </p:cNvSpPr>
          <p:nvPr/>
        </p:nvSpPr>
        <p:spPr bwMode="auto">
          <a:xfrm>
            <a:off x="4343400" y="2895600"/>
            <a:ext cx="1447800" cy="76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4800">
                <a:solidFill>
                  <a:srgbClr val="FF0000"/>
                </a:solidFill>
              </a:rPr>
              <a:t>SAS</a:t>
            </a: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0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1752600" y="9906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The SAS theorem only works if you have 2 sides and the angle between them congruent to the same in another triangle</a:t>
            </a:r>
          </a:p>
        </p:txBody>
      </p:sp>
      <p:grpSp>
        <p:nvGrpSpPr>
          <p:cNvPr id="123910" name="Group 6"/>
          <p:cNvGrpSpPr>
            <a:grpSpLocks/>
          </p:cNvGrpSpPr>
          <p:nvPr/>
        </p:nvGrpSpPr>
        <p:grpSpPr bwMode="auto">
          <a:xfrm>
            <a:off x="2133600" y="2514600"/>
            <a:ext cx="2438400" cy="1905000"/>
            <a:chOff x="864" y="2112"/>
            <a:chExt cx="1536" cy="1200"/>
          </a:xfrm>
        </p:grpSpPr>
        <p:sp>
          <p:nvSpPr>
            <p:cNvPr id="123926" name="Line 7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927" name="Line 8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911" name="Line 9"/>
          <p:cNvSpPr>
            <a:spLocks noChangeShapeType="1"/>
          </p:cNvSpPr>
          <p:nvPr/>
        </p:nvSpPr>
        <p:spPr bwMode="auto">
          <a:xfrm>
            <a:off x="2362200" y="3505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2" name="Line 10"/>
          <p:cNvSpPr>
            <a:spLocks noChangeShapeType="1"/>
          </p:cNvSpPr>
          <p:nvPr/>
        </p:nvSpPr>
        <p:spPr bwMode="auto">
          <a:xfrm>
            <a:off x="30480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3" name="Line 11"/>
          <p:cNvSpPr>
            <a:spLocks noChangeShapeType="1"/>
          </p:cNvSpPr>
          <p:nvPr/>
        </p:nvSpPr>
        <p:spPr bwMode="auto">
          <a:xfrm>
            <a:off x="3124200" y="4267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914" name="Group 12"/>
          <p:cNvGrpSpPr>
            <a:grpSpLocks/>
          </p:cNvGrpSpPr>
          <p:nvPr/>
        </p:nvGrpSpPr>
        <p:grpSpPr bwMode="auto">
          <a:xfrm rot="10800000">
            <a:off x="5943600" y="2971800"/>
            <a:ext cx="2438400" cy="1905000"/>
            <a:chOff x="864" y="2112"/>
            <a:chExt cx="1536" cy="1200"/>
          </a:xfrm>
        </p:grpSpPr>
        <p:sp>
          <p:nvSpPr>
            <p:cNvPr id="123924" name="Line 13"/>
            <p:cNvSpPr>
              <a:spLocks noChangeShapeType="1"/>
            </p:cNvSpPr>
            <p:nvPr/>
          </p:nvSpPr>
          <p:spPr bwMode="auto">
            <a:xfrm flipV="1">
              <a:off x="864" y="2112"/>
              <a:ext cx="576" cy="120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925" name="Line 14"/>
            <p:cNvSpPr>
              <a:spLocks noChangeShapeType="1"/>
            </p:cNvSpPr>
            <p:nvPr/>
          </p:nvSpPr>
          <p:spPr bwMode="auto">
            <a:xfrm flipV="1">
              <a:off x="864" y="3312"/>
              <a:ext cx="1536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915" name="Line 15"/>
          <p:cNvSpPr>
            <a:spLocks noChangeShapeType="1"/>
          </p:cNvSpPr>
          <p:nvPr/>
        </p:nvSpPr>
        <p:spPr bwMode="auto">
          <a:xfrm rot="10800000">
            <a:off x="7772400" y="3886200"/>
            <a:ext cx="304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6" name="Line 16"/>
          <p:cNvSpPr>
            <a:spLocks noChangeShapeType="1"/>
          </p:cNvSpPr>
          <p:nvPr/>
        </p:nvSpPr>
        <p:spPr bwMode="auto">
          <a:xfrm rot="10800000">
            <a:off x="70866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7" name="Line 17"/>
          <p:cNvSpPr>
            <a:spLocks noChangeShapeType="1"/>
          </p:cNvSpPr>
          <p:nvPr/>
        </p:nvSpPr>
        <p:spPr bwMode="auto">
          <a:xfrm rot="10800000">
            <a:off x="7162800" y="2819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8" name="Arc 18"/>
          <p:cNvSpPr>
            <a:spLocks/>
          </p:cNvSpPr>
          <p:nvPr/>
        </p:nvSpPr>
        <p:spPr bwMode="auto">
          <a:xfrm>
            <a:off x="2209800" y="38862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19" name="Arc 19"/>
          <p:cNvSpPr>
            <a:spLocks/>
          </p:cNvSpPr>
          <p:nvPr/>
        </p:nvSpPr>
        <p:spPr bwMode="auto">
          <a:xfrm rot="10800000">
            <a:off x="7696200" y="2971800"/>
            <a:ext cx="609600" cy="512763"/>
          </a:xfrm>
          <a:custGeom>
            <a:avLst/>
            <a:gdLst>
              <a:gd name="T0" fmla="*/ 189682 w 21600"/>
              <a:gd name="T1" fmla="*/ 0 h 20767"/>
              <a:gd name="T2" fmla="*/ 609572 w 21600"/>
              <a:gd name="T3" fmla="*/ 512763 h 20767"/>
              <a:gd name="T4" fmla="*/ 0 w 21600"/>
              <a:gd name="T5" fmla="*/ 506862 h 20767"/>
              <a:gd name="T6" fmla="*/ 0 60000 65536"/>
              <a:gd name="T7" fmla="*/ 0 60000 65536"/>
              <a:gd name="T8" fmla="*/ 0 60000 65536"/>
              <a:gd name="T9" fmla="*/ 0 w 21600"/>
              <a:gd name="T10" fmla="*/ 0 h 20767"/>
              <a:gd name="T11" fmla="*/ 21600 w 21600"/>
              <a:gd name="T12" fmla="*/ 20767 h 207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67" fill="none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</a:path>
              <a:path w="21600" h="20767" stroke="0" extrusionOk="0">
                <a:moveTo>
                  <a:pt x="6720" y="0"/>
                </a:moveTo>
                <a:cubicBezTo>
                  <a:pt x="15597" y="2906"/>
                  <a:pt x="21600" y="11188"/>
                  <a:pt x="21600" y="20528"/>
                </a:cubicBezTo>
                <a:cubicBezTo>
                  <a:pt x="21600" y="20607"/>
                  <a:pt x="21599" y="20687"/>
                  <a:pt x="21598" y="20766"/>
                </a:cubicBezTo>
                <a:lnTo>
                  <a:pt x="0" y="20528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20" name="Line 20"/>
          <p:cNvSpPr>
            <a:spLocks noChangeShapeType="1"/>
          </p:cNvSpPr>
          <p:nvPr/>
        </p:nvSpPr>
        <p:spPr bwMode="auto">
          <a:xfrm>
            <a:off x="3048000" y="25146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21" name="Line 21"/>
          <p:cNvSpPr>
            <a:spLocks noChangeShapeType="1"/>
          </p:cNvSpPr>
          <p:nvPr/>
        </p:nvSpPr>
        <p:spPr bwMode="auto">
          <a:xfrm>
            <a:off x="5943600" y="2971800"/>
            <a:ext cx="15240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922" name="Rectangle 22"/>
          <p:cNvSpPr>
            <a:spLocks noChangeArrowheads="1"/>
          </p:cNvSpPr>
          <p:nvPr/>
        </p:nvSpPr>
        <p:spPr bwMode="auto">
          <a:xfrm>
            <a:off x="4343400" y="2895600"/>
            <a:ext cx="1447800" cy="76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4800">
                <a:solidFill>
                  <a:srgbClr val="FF0000"/>
                </a:solidFill>
              </a:rPr>
              <a:t>SAS</a:t>
            </a:r>
          </a:p>
        </p:txBody>
      </p:sp>
      <p:sp>
        <p:nvSpPr>
          <p:cNvPr id="160791" name="Rectangle 23"/>
          <p:cNvSpPr>
            <a:spLocks noChangeArrowheads="1"/>
          </p:cNvSpPr>
          <p:nvPr/>
        </p:nvSpPr>
        <p:spPr bwMode="auto">
          <a:xfrm>
            <a:off x="838200" y="4800600"/>
            <a:ext cx="7467600" cy="1828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FF"/>
                </a:solidFill>
              </a:rPr>
              <a:t>IF</a:t>
            </a:r>
            <a:r>
              <a:rPr lang="en-US" sz="2400">
                <a:solidFill>
                  <a:srgbClr val="FFFFFF"/>
                </a:solidFill>
              </a:rPr>
              <a:t> 	2 sides and the angle between them in one 	triangle are congruent to 2 sides and the angle 	between them in another triangle, </a:t>
            </a:r>
            <a:br>
              <a:rPr lang="en-US" sz="2400">
                <a:solidFill>
                  <a:srgbClr val="FFFFFF"/>
                </a:solidFill>
              </a:rPr>
            </a:br>
            <a:r>
              <a:rPr lang="en-US" sz="2400" b="1">
                <a:solidFill>
                  <a:srgbClr val="FFFFFF"/>
                </a:solidFill>
              </a:rPr>
              <a:t>THEN</a:t>
            </a:r>
            <a:r>
              <a:rPr lang="en-US" sz="2400">
                <a:solidFill>
                  <a:srgbClr val="FFFFFF"/>
                </a:solidFill>
              </a:rPr>
              <a:t> the triangles are congruent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91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3" name="Rectangle 52"/>
          <p:cNvSpPr>
            <a:spLocks noChangeArrowheads="1"/>
          </p:cNvSpPr>
          <p:nvPr/>
        </p:nvSpPr>
        <p:spPr bwMode="auto">
          <a:xfrm>
            <a:off x="2514600" y="304800"/>
            <a:ext cx="640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>
                <a:solidFill>
                  <a:srgbClr val="FFFF00"/>
                </a:solidFill>
              </a:rPr>
              <a:t>So far, we have 2 methods for saying that triangles are congruent</a:t>
            </a:r>
          </a:p>
        </p:txBody>
      </p:sp>
      <p:sp>
        <p:nvSpPr>
          <p:cNvPr id="150581" name="Rectangle 53"/>
          <p:cNvSpPr>
            <a:spLocks noChangeArrowheads="1"/>
          </p:cNvSpPr>
          <p:nvPr/>
        </p:nvSpPr>
        <p:spPr bwMode="auto">
          <a:xfrm>
            <a:off x="533400" y="2514600"/>
            <a:ext cx="8305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FF00"/>
                </a:solidFill>
              </a:rPr>
              <a:t>In other words if you are ever asked:</a:t>
            </a:r>
            <a:br>
              <a:rPr lang="en-US" sz="3600">
                <a:solidFill>
                  <a:srgbClr val="FFFF00"/>
                </a:solidFill>
              </a:rPr>
            </a:br>
            <a:r>
              <a:rPr lang="en-US" sz="3600">
                <a:solidFill>
                  <a:srgbClr val="FFFF00"/>
                </a:solidFill>
              </a:rPr>
              <a:t>“how do you </a:t>
            </a:r>
            <a:r>
              <a:rPr lang="en-US" sz="3600" i="1">
                <a:solidFill>
                  <a:srgbClr val="FFFF00"/>
                </a:solidFill>
              </a:rPr>
              <a:t>know</a:t>
            </a:r>
            <a:r>
              <a:rPr lang="en-US" sz="3600">
                <a:solidFill>
                  <a:srgbClr val="FFFF00"/>
                </a:solidFill>
              </a:rPr>
              <a:t> that 2 triangles are congruent?” </a:t>
            </a:r>
          </a:p>
        </p:txBody>
      </p:sp>
      <p:sp>
        <p:nvSpPr>
          <p:cNvPr id="150582" name="Rectangle 54"/>
          <p:cNvSpPr>
            <a:spLocks noChangeArrowheads="1"/>
          </p:cNvSpPr>
          <p:nvPr/>
        </p:nvSpPr>
        <p:spPr bwMode="auto">
          <a:xfrm>
            <a:off x="533400" y="4191000"/>
            <a:ext cx="8305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>
                <a:solidFill>
                  <a:srgbClr val="FF0000"/>
                </a:solidFill>
              </a:rPr>
              <a:t>You have 2 possible answers:</a:t>
            </a:r>
            <a:br>
              <a:rPr lang="en-US" sz="3600">
                <a:solidFill>
                  <a:srgbClr val="FF0000"/>
                </a:solidFill>
              </a:rPr>
            </a:br>
            <a:r>
              <a:rPr lang="en-US" sz="3600" b="1">
                <a:solidFill>
                  <a:schemeClr val="bg1"/>
                </a:solidFill>
              </a:rPr>
              <a:t>SSS</a:t>
            </a:r>
            <a:r>
              <a:rPr lang="en-US" sz="3600">
                <a:solidFill>
                  <a:srgbClr val="FF0000"/>
                </a:solidFill>
              </a:rPr>
              <a:t> and </a:t>
            </a:r>
            <a:r>
              <a:rPr lang="en-US" sz="3600" b="1">
                <a:solidFill>
                  <a:schemeClr val="bg1"/>
                </a:solidFill>
              </a:rPr>
              <a:t>SAS</a:t>
            </a:r>
            <a:r>
              <a:rPr lang="en-US" sz="36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50583" name="Rectangle 55"/>
          <p:cNvSpPr>
            <a:spLocks noChangeArrowheads="1"/>
          </p:cNvSpPr>
          <p:nvPr/>
        </p:nvSpPr>
        <p:spPr bwMode="auto">
          <a:xfrm>
            <a:off x="533400" y="5562600"/>
            <a:ext cx="8305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FFFF00"/>
                </a:solidFill>
              </a:rPr>
              <a:t>That’s 2 answers so far (5 total)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81" grpId="0"/>
      <p:bldP spid="150582" grpId="0"/>
      <p:bldP spid="150583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25959" name="Rectangle 7"/>
          <p:cNvSpPr>
            <a:spLocks noChangeArrowheads="1"/>
          </p:cNvSpPr>
          <p:nvPr/>
        </p:nvSpPr>
        <p:spPr bwMode="auto">
          <a:xfrm>
            <a:off x="685800" y="1066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/>
              <a:t>ARE THE TRIANGLES CONGRUENT?</a:t>
            </a:r>
          </a:p>
        </p:txBody>
      </p:sp>
      <p:grpSp>
        <p:nvGrpSpPr>
          <p:cNvPr id="125960" name="Group 8"/>
          <p:cNvGrpSpPr>
            <a:grpSpLocks/>
          </p:cNvGrpSpPr>
          <p:nvPr/>
        </p:nvGrpSpPr>
        <p:grpSpPr bwMode="auto">
          <a:xfrm>
            <a:off x="533400" y="2133600"/>
            <a:ext cx="2286000" cy="838200"/>
            <a:chOff x="192" y="1344"/>
            <a:chExt cx="1440" cy="528"/>
          </a:xfrm>
        </p:grpSpPr>
        <p:sp>
          <p:nvSpPr>
            <p:cNvPr id="125997" name="AutoShape 9"/>
            <p:cNvSpPr>
              <a:spLocks noChangeArrowheads="1"/>
            </p:cNvSpPr>
            <p:nvPr/>
          </p:nvSpPr>
          <p:spPr bwMode="auto">
            <a:xfrm>
              <a:off x="288" y="1344"/>
              <a:ext cx="1344" cy="432"/>
            </a:xfrm>
            <a:prstGeom prst="rtTriangle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8" name="Line 10"/>
            <p:cNvSpPr>
              <a:spLocks noChangeShapeType="1"/>
            </p:cNvSpPr>
            <p:nvPr/>
          </p:nvSpPr>
          <p:spPr bwMode="auto">
            <a:xfrm>
              <a:off x="768" y="1680"/>
              <a:ext cx="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9" name="Line 11"/>
            <p:cNvSpPr>
              <a:spLocks noChangeShapeType="1"/>
            </p:cNvSpPr>
            <p:nvPr/>
          </p:nvSpPr>
          <p:spPr bwMode="auto">
            <a:xfrm flipH="1">
              <a:off x="192" y="1584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000" name="Line 12"/>
            <p:cNvSpPr>
              <a:spLocks noChangeShapeType="1"/>
            </p:cNvSpPr>
            <p:nvPr/>
          </p:nvSpPr>
          <p:spPr bwMode="auto">
            <a:xfrm flipH="1">
              <a:off x="192" y="1632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001" name="Line 13"/>
            <p:cNvSpPr>
              <a:spLocks noChangeShapeType="1"/>
            </p:cNvSpPr>
            <p:nvPr/>
          </p:nvSpPr>
          <p:spPr bwMode="auto">
            <a:xfrm flipH="1">
              <a:off x="672" y="139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002" name="Line 14"/>
            <p:cNvSpPr>
              <a:spLocks noChangeShapeType="1"/>
            </p:cNvSpPr>
            <p:nvPr/>
          </p:nvSpPr>
          <p:spPr bwMode="auto">
            <a:xfrm flipH="1">
              <a:off x="624" y="139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003" name="Line 15"/>
            <p:cNvSpPr>
              <a:spLocks noChangeShapeType="1"/>
            </p:cNvSpPr>
            <p:nvPr/>
          </p:nvSpPr>
          <p:spPr bwMode="auto">
            <a:xfrm flipH="1">
              <a:off x="720" y="1440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5961" name="Group 16"/>
          <p:cNvGrpSpPr>
            <a:grpSpLocks/>
          </p:cNvGrpSpPr>
          <p:nvPr/>
        </p:nvGrpSpPr>
        <p:grpSpPr bwMode="auto">
          <a:xfrm flipH="1">
            <a:off x="457200" y="2971800"/>
            <a:ext cx="2286000" cy="838200"/>
            <a:chOff x="192" y="1344"/>
            <a:chExt cx="1440" cy="528"/>
          </a:xfrm>
        </p:grpSpPr>
        <p:sp>
          <p:nvSpPr>
            <p:cNvPr id="125990" name="AutoShape 17"/>
            <p:cNvSpPr>
              <a:spLocks noChangeArrowheads="1"/>
            </p:cNvSpPr>
            <p:nvPr/>
          </p:nvSpPr>
          <p:spPr bwMode="auto">
            <a:xfrm>
              <a:off x="288" y="1344"/>
              <a:ext cx="1344" cy="432"/>
            </a:xfrm>
            <a:prstGeom prst="rtTriangle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1" name="Line 18"/>
            <p:cNvSpPr>
              <a:spLocks noChangeShapeType="1"/>
            </p:cNvSpPr>
            <p:nvPr/>
          </p:nvSpPr>
          <p:spPr bwMode="auto">
            <a:xfrm>
              <a:off x="768" y="1680"/>
              <a:ext cx="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2" name="Line 19"/>
            <p:cNvSpPr>
              <a:spLocks noChangeShapeType="1"/>
            </p:cNvSpPr>
            <p:nvPr/>
          </p:nvSpPr>
          <p:spPr bwMode="auto">
            <a:xfrm flipH="1">
              <a:off x="192" y="1584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3" name="Line 20"/>
            <p:cNvSpPr>
              <a:spLocks noChangeShapeType="1"/>
            </p:cNvSpPr>
            <p:nvPr/>
          </p:nvSpPr>
          <p:spPr bwMode="auto">
            <a:xfrm flipH="1">
              <a:off x="192" y="1632"/>
              <a:ext cx="14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4" name="Line 21"/>
            <p:cNvSpPr>
              <a:spLocks noChangeShapeType="1"/>
            </p:cNvSpPr>
            <p:nvPr/>
          </p:nvSpPr>
          <p:spPr bwMode="auto">
            <a:xfrm flipH="1">
              <a:off x="672" y="139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5" name="Line 22"/>
            <p:cNvSpPr>
              <a:spLocks noChangeShapeType="1"/>
            </p:cNvSpPr>
            <p:nvPr/>
          </p:nvSpPr>
          <p:spPr bwMode="auto">
            <a:xfrm flipH="1">
              <a:off x="624" y="139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96" name="Line 23"/>
            <p:cNvSpPr>
              <a:spLocks noChangeShapeType="1"/>
            </p:cNvSpPr>
            <p:nvPr/>
          </p:nvSpPr>
          <p:spPr bwMode="auto">
            <a:xfrm flipH="1">
              <a:off x="720" y="1440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5962" name="Group 24"/>
          <p:cNvGrpSpPr>
            <a:grpSpLocks/>
          </p:cNvGrpSpPr>
          <p:nvPr/>
        </p:nvGrpSpPr>
        <p:grpSpPr bwMode="auto">
          <a:xfrm>
            <a:off x="3733800" y="2133600"/>
            <a:ext cx="914400" cy="1524000"/>
            <a:chOff x="2352" y="1344"/>
            <a:chExt cx="576" cy="960"/>
          </a:xfrm>
        </p:grpSpPr>
        <p:sp>
          <p:nvSpPr>
            <p:cNvPr id="125985" name="AutoShape 25"/>
            <p:cNvSpPr>
              <a:spLocks noChangeArrowheads="1"/>
            </p:cNvSpPr>
            <p:nvPr/>
          </p:nvSpPr>
          <p:spPr bwMode="auto">
            <a:xfrm>
              <a:off x="2352" y="1344"/>
              <a:ext cx="576" cy="912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6" name="Line 26"/>
            <p:cNvSpPr>
              <a:spLocks noChangeShapeType="1"/>
            </p:cNvSpPr>
            <p:nvPr/>
          </p:nvSpPr>
          <p:spPr bwMode="auto">
            <a:xfrm>
              <a:off x="2592" y="2160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7" name="Line 27"/>
            <p:cNvSpPr>
              <a:spLocks noChangeShapeType="1"/>
            </p:cNvSpPr>
            <p:nvPr/>
          </p:nvSpPr>
          <p:spPr bwMode="auto">
            <a:xfrm flipH="1">
              <a:off x="2688" y="1728"/>
              <a:ext cx="192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8" name="Line 28"/>
            <p:cNvSpPr>
              <a:spLocks noChangeShapeType="1"/>
            </p:cNvSpPr>
            <p:nvPr/>
          </p:nvSpPr>
          <p:spPr bwMode="auto">
            <a:xfrm flipH="1">
              <a:off x="2688" y="1776"/>
              <a:ext cx="192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9" name="Arc 29"/>
            <p:cNvSpPr>
              <a:spLocks/>
            </p:cNvSpPr>
            <p:nvPr/>
          </p:nvSpPr>
          <p:spPr bwMode="auto">
            <a:xfrm>
              <a:off x="2736" y="2112"/>
              <a:ext cx="153" cy="119"/>
            </a:xfrm>
            <a:custGeom>
              <a:avLst/>
              <a:gdLst>
                <a:gd name="T0" fmla="*/ 0 w 22248"/>
                <a:gd name="T1" fmla="*/ 119 h 23296"/>
                <a:gd name="T2" fmla="*/ 153 w 22248"/>
                <a:gd name="T3" fmla="*/ 0 h 23296"/>
                <a:gd name="T4" fmla="*/ 149 w 22248"/>
                <a:gd name="T5" fmla="*/ 110 h 23296"/>
                <a:gd name="T6" fmla="*/ 0 60000 65536"/>
                <a:gd name="T7" fmla="*/ 0 60000 65536"/>
                <a:gd name="T8" fmla="*/ 0 60000 65536"/>
                <a:gd name="T9" fmla="*/ 0 w 22248"/>
                <a:gd name="T10" fmla="*/ 0 h 23296"/>
                <a:gd name="T11" fmla="*/ 22248 w 22248"/>
                <a:gd name="T12" fmla="*/ 23296 h 232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48" h="23296" fill="none" extrusionOk="0">
                  <a:moveTo>
                    <a:pt x="66" y="23296"/>
                  </a:moveTo>
                  <a:cubicBezTo>
                    <a:pt x="22" y="22731"/>
                    <a:pt x="0" y="221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816" y="-1"/>
                    <a:pt x="22032" y="3"/>
                    <a:pt x="22248" y="9"/>
                  </a:cubicBezTo>
                </a:path>
                <a:path w="22248" h="23296" stroke="0" extrusionOk="0">
                  <a:moveTo>
                    <a:pt x="66" y="23296"/>
                  </a:moveTo>
                  <a:cubicBezTo>
                    <a:pt x="22" y="22731"/>
                    <a:pt x="0" y="221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816" y="-1"/>
                    <a:pt x="22032" y="3"/>
                    <a:pt x="22248" y="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5963" name="Group 30"/>
          <p:cNvGrpSpPr>
            <a:grpSpLocks/>
          </p:cNvGrpSpPr>
          <p:nvPr/>
        </p:nvGrpSpPr>
        <p:grpSpPr bwMode="auto">
          <a:xfrm rot="10800000">
            <a:off x="4800600" y="2057400"/>
            <a:ext cx="914400" cy="1524000"/>
            <a:chOff x="2352" y="1344"/>
            <a:chExt cx="576" cy="960"/>
          </a:xfrm>
        </p:grpSpPr>
        <p:sp>
          <p:nvSpPr>
            <p:cNvPr id="125980" name="AutoShape 31"/>
            <p:cNvSpPr>
              <a:spLocks noChangeArrowheads="1"/>
            </p:cNvSpPr>
            <p:nvPr/>
          </p:nvSpPr>
          <p:spPr bwMode="auto">
            <a:xfrm>
              <a:off x="2352" y="1344"/>
              <a:ext cx="576" cy="912"/>
            </a:xfrm>
            <a:prstGeom prst="triangle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1" name="Line 32"/>
            <p:cNvSpPr>
              <a:spLocks noChangeShapeType="1"/>
            </p:cNvSpPr>
            <p:nvPr/>
          </p:nvSpPr>
          <p:spPr bwMode="auto">
            <a:xfrm>
              <a:off x="2592" y="2160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2" name="Line 33"/>
            <p:cNvSpPr>
              <a:spLocks noChangeShapeType="1"/>
            </p:cNvSpPr>
            <p:nvPr/>
          </p:nvSpPr>
          <p:spPr bwMode="auto">
            <a:xfrm flipH="1">
              <a:off x="2688" y="1728"/>
              <a:ext cx="192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3" name="Line 34"/>
            <p:cNvSpPr>
              <a:spLocks noChangeShapeType="1"/>
            </p:cNvSpPr>
            <p:nvPr/>
          </p:nvSpPr>
          <p:spPr bwMode="auto">
            <a:xfrm flipH="1">
              <a:off x="2688" y="1776"/>
              <a:ext cx="192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84" name="Arc 35"/>
            <p:cNvSpPr>
              <a:spLocks/>
            </p:cNvSpPr>
            <p:nvPr/>
          </p:nvSpPr>
          <p:spPr bwMode="auto">
            <a:xfrm>
              <a:off x="2736" y="2112"/>
              <a:ext cx="153" cy="119"/>
            </a:xfrm>
            <a:custGeom>
              <a:avLst/>
              <a:gdLst>
                <a:gd name="T0" fmla="*/ 0 w 22248"/>
                <a:gd name="T1" fmla="*/ 119 h 23296"/>
                <a:gd name="T2" fmla="*/ 153 w 22248"/>
                <a:gd name="T3" fmla="*/ 0 h 23296"/>
                <a:gd name="T4" fmla="*/ 149 w 22248"/>
                <a:gd name="T5" fmla="*/ 110 h 23296"/>
                <a:gd name="T6" fmla="*/ 0 60000 65536"/>
                <a:gd name="T7" fmla="*/ 0 60000 65536"/>
                <a:gd name="T8" fmla="*/ 0 60000 65536"/>
                <a:gd name="T9" fmla="*/ 0 w 22248"/>
                <a:gd name="T10" fmla="*/ 0 h 23296"/>
                <a:gd name="T11" fmla="*/ 22248 w 22248"/>
                <a:gd name="T12" fmla="*/ 23296 h 232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248" h="23296" fill="none" extrusionOk="0">
                  <a:moveTo>
                    <a:pt x="66" y="23296"/>
                  </a:moveTo>
                  <a:cubicBezTo>
                    <a:pt x="22" y="22731"/>
                    <a:pt x="0" y="221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816" y="-1"/>
                    <a:pt x="22032" y="3"/>
                    <a:pt x="22248" y="9"/>
                  </a:cubicBezTo>
                </a:path>
                <a:path w="22248" h="23296" stroke="0" extrusionOk="0">
                  <a:moveTo>
                    <a:pt x="66" y="23296"/>
                  </a:moveTo>
                  <a:cubicBezTo>
                    <a:pt x="22" y="22731"/>
                    <a:pt x="0" y="22165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1816" y="-1"/>
                    <a:pt x="22032" y="3"/>
                    <a:pt x="22248" y="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5964" name="Group 36"/>
          <p:cNvGrpSpPr>
            <a:grpSpLocks/>
          </p:cNvGrpSpPr>
          <p:nvPr/>
        </p:nvGrpSpPr>
        <p:grpSpPr bwMode="auto">
          <a:xfrm>
            <a:off x="6400800" y="2133600"/>
            <a:ext cx="1143000" cy="1371600"/>
            <a:chOff x="3360" y="2976"/>
            <a:chExt cx="720" cy="864"/>
          </a:xfrm>
        </p:grpSpPr>
        <p:sp>
          <p:nvSpPr>
            <p:cNvPr id="125975" name="AutoShape 37"/>
            <p:cNvSpPr>
              <a:spLocks noChangeArrowheads="1"/>
            </p:cNvSpPr>
            <p:nvPr/>
          </p:nvSpPr>
          <p:spPr bwMode="auto">
            <a:xfrm rot="-5400000">
              <a:off x="3264" y="3072"/>
              <a:ext cx="816" cy="624"/>
            </a:xfrm>
            <a:prstGeom prst="rtTriangle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6" name="Arc 38"/>
            <p:cNvSpPr>
              <a:spLocks/>
            </p:cNvSpPr>
            <p:nvPr/>
          </p:nvSpPr>
          <p:spPr bwMode="auto">
            <a:xfrm>
              <a:off x="3504" y="3600"/>
              <a:ext cx="192" cy="192"/>
            </a:xfrm>
            <a:custGeom>
              <a:avLst/>
              <a:gdLst>
                <a:gd name="T0" fmla="*/ 0 w 21600"/>
                <a:gd name="T1" fmla="*/ 0 h 21600"/>
                <a:gd name="T2" fmla="*/ 192 w 21600"/>
                <a:gd name="T3" fmla="*/ 192 h 21600"/>
                <a:gd name="T4" fmla="*/ 0 w 21600"/>
                <a:gd name="T5" fmla="*/ 19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7" name="Line 39"/>
            <p:cNvSpPr>
              <a:spLocks noChangeShapeType="1"/>
            </p:cNvSpPr>
            <p:nvPr/>
          </p:nvSpPr>
          <p:spPr bwMode="auto">
            <a:xfrm>
              <a:off x="3888" y="3408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8" name="Line 40"/>
            <p:cNvSpPr>
              <a:spLocks noChangeShapeType="1"/>
            </p:cNvSpPr>
            <p:nvPr/>
          </p:nvSpPr>
          <p:spPr bwMode="auto">
            <a:xfrm>
              <a:off x="3888" y="3456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9" name="Line 41"/>
            <p:cNvSpPr>
              <a:spLocks noChangeShapeType="1"/>
            </p:cNvSpPr>
            <p:nvPr/>
          </p:nvSpPr>
          <p:spPr bwMode="auto">
            <a:xfrm flipV="1">
              <a:off x="3792" y="36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5965" name="Group 42"/>
          <p:cNvGrpSpPr>
            <a:grpSpLocks/>
          </p:cNvGrpSpPr>
          <p:nvPr/>
        </p:nvGrpSpPr>
        <p:grpSpPr bwMode="auto">
          <a:xfrm flipH="1">
            <a:off x="7696200" y="2133600"/>
            <a:ext cx="1143000" cy="1371600"/>
            <a:chOff x="3360" y="2976"/>
            <a:chExt cx="720" cy="864"/>
          </a:xfrm>
        </p:grpSpPr>
        <p:sp>
          <p:nvSpPr>
            <p:cNvPr id="125970" name="AutoShape 43"/>
            <p:cNvSpPr>
              <a:spLocks noChangeArrowheads="1"/>
            </p:cNvSpPr>
            <p:nvPr/>
          </p:nvSpPr>
          <p:spPr bwMode="auto">
            <a:xfrm rot="-5400000">
              <a:off x="3264" y="3072"/>
              <a:ext cx="816" cy="624"/>
            </a:xfrm>
            <a:prstGeom prst="rtTriangle">
              <a:avLst/>
            </a:prstGeom>
            <a:noFill/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1" name="Arc 44"/>
            <p:cNvSpPr>
              <a:spLocks/>
            </p:cNvSpPr>
            <p:nvPr/>
          </p:nvSpPr>
          <p:spPr bwMode="auto">
            <a:xfrm>
              <a:off x="3504" y="3600"/>
              <a:ext cx="192" cy="192"/>
            </a:xfrm>
            <a:custGeom>
              <a:avLst/>
              <a:gdLst>
                <a:gd name="T0" fmla="*/ 0 w 21600"/>
                <a:gd name="T1" fmla="*/ 0 h 21600"/>
                <a:gd name="T2" fmla="*/ 192 w 21600"/>
                <a:gd name="T3" fmla="*/ 192 h 21600"/>
                <a:gd name="T4" fmla="*/ 0 w 21600"/>
                <a:gd name="T5" fmla="*/ 19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2" name="Line 45"/>
            <p:cNvSpPr>
              <a:spLocks noChangeShapeType="1"/>
            </p:cNvSpPr>
            <p:nvPr/>
          </p:nvSpPr>
          <p:spPr bwMode="auto">
            <a:xfrm>
              <a:off x="3888" y="3408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3" name="Line 46"/>
            <p:cNvSpPr>
              <a:spLocks noChangeShapeType="1"/>
            </p:cNvSpPr>
            <p:nvPr/>
          </p:nvSpPr>
          <p:spPr bwMode="auto">
            <a:xfrm>
              <a:off x="3888" y="3456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974" name="Line 47"/>
            <p:cNvSpPr>
              <a:spLocks noChangeShapeType="1"/>
            </p:cNvSpPr>
            <p:nvPr/>
          </p:nvSpPr>
          <p:spPr bwMode="auto">
            <a:xfrm flipV="1">
              <a:off x="3792" y="36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5696" name="Text Box 48"/>
          <p:cNvSpPr txBox="1">
            <a:spLocks noChangeArrowheads="1"/>
          </p:cNvSpPr>
          <p:nvPr/>
        </p:nvSpPr>
        <p:spPr bwMode="auto">
          <a:xfrm>
            <a:off x="685800" y="4114800"/>
            <a:ext cx="1584325" cy="4699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YES, SSS</a:t>
            </a:r>
          </a:p>
        </p:txBody>
      </p:sp>
      <p:sp>
        <p:nvSpPr>
          <p:cNvPr id="155697" name="Text Box 49"/>
          <p:cNvSpPr txBox="1">
            <a:spLocks noChangeArrowheads="1"/>
          </p:cNvSpPr>
          <p:nvPr/>
        </p:nvSpPr>
        <p:spPr bwMode="auto">
          <a:xfrm>
            <a:off x="3733800" y="4038600"/>
            <a:ext cx="1601788" cy="4699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YES, SAS</a:t>
            </a:r>
          </a:p>
        </p:txBody>
      </p:sp>
      <p:sp>
        <p:nvSpPr>
          <p:cNvPr id="155698" name="Text Box 50"/>
          <p:cNvSpPr txBox="1">
            <a:spLocks noChangeArrowheads="1"/>
          </p:cNvSpPr>
          <p:nvPr/>
        </p:nvSpPr>
        <p:spPr bwMode="auto">
          <a:xfrm>
            <a:off x="6934200" y="3962400"/>
            <a:ext cx="654050" cy="469900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NO</a:t>
            </a:r>
          </a:p>
        </p:txBody>
      </p:sp>
      <p:sp>
        <p:nvSpPr>
          <p:cNvPr id="155699" name="Text Box 51"/>
          <p:cNvSpPr txBox="1">
            <a:spLocks noChangeArrowheads="1"/>
          </p:cNvSpPr>
          <p:nvPr/>
        </p:nvSpPr>
        <p:spPr bwMode="auto">
          <a:xfrm>
            <a:off x="6096000" y="4572000"/>
            <a:ext cx="2670175" cy="1187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We have 2 sides,</a:t>
            </a:r>
          </a:p>
          <a:p>
            <a:r>
              <a:rPr lang="en-US" sz="2400" b="1">
                <a:solidFill>
                  <a:srgbClr val="FF0000"/>
                </a:solidFill>
              </a:rPr>
              <a:t>But not the angle</a:t>
            </a:r>
          </a:p>
          <a:p>
            <a:r>
              <a:rPr lang="en-US" sz="2400" b="1" u="sng">
                <a:solidFill>
                  <a:srgbClr val="FF0000"/>
                </a:solidFill>
              </a:rPr>
              <a:t>between</a:t>
            </a:r>
            <a:r>
              <a:rPr lang="en-US" sz="2400" b="1">
                <a:solidFill>
                  <a:srgbClr val="FF0000"/>
                </a:solidFill>
              </a:rPr>
              <a:t> them</a:t>
            </a: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5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SAS</a:t>
            </a:r>
          </a:p>
        </p:txBody>
      </p:sp>
      <p:sp>
        <p:nvSpPr>
          <p:cNvPr id="5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5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96" grpId="0" animBg="1"/>
      <p:bldP spid="155697" grpId="0" animBg="1"/>
      <p:bldP spid="155698" grpId="0" animBg="1"/>
      <p:bldP spid="155699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2514600" y="304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How many ways can you FINISH this triangle?</a:t>
            </a:r>
          </a:p>
        </p:txBody>
      </p:sp>
      <p:sp>
        <p:nvSpPr>
          <p:cNvPr id="132102" name="Line 6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533400" y="4572000"/>
            <a:ext cx="2362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Here is 1 side.</a:t>
            </a:r>
          </a:p>
        </p:txBody>
      </p:sp>
      <p:sp>
        <p:nvSpPr>
          <p:cNvPr id="132113" name="Rectangle 17"/>
          <p:cNvSpPr>
            <a:spLocks noChangeArrowheads="1"/>
          </p:cNvSpPr>
          <p:nvPr/>
        </p:nvSpPr>
        <p:spPr bwMode="auto">
          <a:xfrm>
            <a:off x="533400" y="5257800"/>
            <a:ext cx="746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You’re stuck with it, and </a:t>
            </a:r>
            <a:r>
              <a:rPr lang="en-US" sz="2400" b="1" i="1">
                <a:solidFill>
                  <a:schemeClr val="bg1"/>
                </a:solidFill>
              </a:rPr>
              <a:t>cannot</a:t>
            </a:r>
            <a:r>
              <a:rPr lang="en-US" sz="2400" b="1">
                <a:solidFill>
                  <a:schemeClr val="bg1"/>
                </a:solidFill>
              </a:rPr>
              <a:t> change it’s length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 animBg="1"/>
      <p:bldP spid="132112" grpId="0"/>
      <p:bldP spid="132113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Line 6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24384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60198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y</a:t>
            </a:r>
          </a:p>
        </p:txBody>
      </p:sp>
      <p:sp>
        <p:nvSpPr>
          <p:cNvPr id="156681" name="Arc 9"/>
          <p:cNvSpPr>
            <a:spLocks/>
          </p:cNvSpPr>
          <p:nvPr/>
        </p:nvSpPr>
        <p:spPr bwMode="auto">
          <a:xfrm>
            <a:off x="2286000" y="36576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82" name="Arc 10"/>
          <p:cNvSpPr>
            <a:spLocks/>
          </p:cNvSpPr>
          <p:nvPr/>
        </p:nvSpPr>
        <p:spPr bwMode="auto">
          <a:xfrm>
            <a:off x="6019800" y="35814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6688" name="Rectangle 16"/>
          <p:cNvSpPr>
            <a:spLocks noChangeArrowheads="1"/>
          </p:cNvSpPr>
          <p:nvPr/>
        </p:nvSpPr>
        <p:spPr bwMode="auto">
          <a:xfrm>
            <a:off x="533400" y="4572000"/>
            <a:ext cx="784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Now you’re given the angles on either side.</a:t>
            </a:r>
          </a:p>
        </p:txBody>
      </p:sp>
      <p:sp>
        <p:nvSpPr>
          <p:cNvPr id="156689" name="Rectangle 17"/>
          <p:cNvSpPr>
            <a:spLocks noChangeArrowheads="1"/>
          </p:cNvSpPr>
          <p:nvPr/>
        </p:nvSpPr>
        <p:spPr bwMode="auto">
          <a:xfrm>
            <a:off x="533400" y="5410200"/>
            <a:ext cx="784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It does not matter what they measure, just know you are stuck with these angles and cannot change them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9" grpId="0"/>
      <p:bldP spid="156680" grpId="0"/>
      <p:bldP spid="156681" grpId="0" animBg="1"/>
      <p:bldP spid="156682" grpId="0" animBg="1"/>
      <p:bldP spid="156688" grpId="0"/>
      <p:bldP spid="15668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9" name="Line 5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24384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129031" name="Text Box 7"/>
          <p:cNvSpPr txBox="1">
            <a:spLocks noChangeArrowheads="1"/>
          </p:cNvSpPr>
          <p:nvPr/>
        </p:nvSpPr>
        <p:spPr bwMode="auto">
          <a:xfrm>
            <a:off x="60198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y</a:t>
            </a:r>
          </a:p>
        </p:txBody>
      </p:sp>
      <p:sp>
        <p:nvSpPr>
          <p:cNvPr id="129032" name="Arc 8"/>
          <p:cNvSpPr>
            <a:spLocks/>
          </p:cNvSpPr>
          <p:nvPr/>
        </p:nvSpPr>
        <p:spPr bwMode="auto">
          <a:xfrm>
            <a:off x="2286000" y="36576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033" name="Arc 9"/>
          <p:cNvSpPr>
            <a:spLocks/>
          </p:cNvSpPr>
          <p:nvPr/>
        </p:nvSpPr>
        <p:spPr bwMode="auto">
          <a:xfrm>
            <a:off x="6019800" y="35814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8730" name="Line 10"/>
          <p:cNvSpPr>
            <a:spLocks noChangeShapeType="1"/>
          </p:cNvSpPr>
          <p:nvPr/>
        </p:nvSpPr>
        <p:spPr bwMode="auto">
          <a:xfrm flipV="1">
            <a:off x="2209800" y="0"/>
            <a:ext cx="4267200" cy="4114800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8734" name="Rectangle 14"/>
          <p:cNvSpPr>
            <a:spLocks noChangeArrowheads="1"/>
          </p:cNvSpPr>
          <p:nvPr/>
        </p:nvSpPr>
        <p:spPr bwMode="auto">
          <a:xfrm rot="-2693921">
            <a:off x="1181100" y="1714500"/>
            <a:ext cx="5181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chemeClr val="bg1"/>
                </a:solidFill>
              </a:rPr>
              <a:t>You can make this side as long as you like, but you must follow this angle’s path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0" grpId="0" animBg="1"/>
      <p:bldP spid="158734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3" name="Line 5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24384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60198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y</a:t>
            </a:r>
          </a:p>
        </p:txBody>
      </p:sp>
      <p:sp>
        <p:nvSpPr>
          <p:cNvPr id="130056" name="Arc 8"/>
          <p:cNvSpPr>
            <a:spLocks/>
          </p:cNvSpPr>
          <p:nvPr/>
        </p:nvSpPr>
        <p:spPr bwMode="auto">
          <a:xfrm>
            <a:off x="2286000" y="36576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057" name="Arc 9"/>
          <p:cNvSpPr>
            <a:spLocks/>
          </p:cNvSpPr>
          <p:nvPr/>
        </p:nvSpPr>
        <p:spPr bwMode="auto">
          <a:xfrm>
            <a:off x="6019800" y="35814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058" name="Line 10"/>
          <p:cNvSpPr>
            <a:spLocks noChangeShapeType="1"/>
          </p:cNvSpPr>
          <p:nvPr/>
        </p:nvSpPr>
        <p:spPr bwMode="auto">
          <a:xfrm flipV="1">
            <a:off x="2209800" y="0"/>
            <a:ext cx="4267200" cy="4114800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755" name="Line 11"/>
          <p:cNvSpPr>
            <a:spLocks noChangeShapeType="1"/>
          </p:cNvSpPr>
          <p:nvPr/>
        </p:nvSpPr>
        <p:spPr bwMode="auto">
          <a:xfrm>
            <a:off x="4114800" y="0"/>
            <a:ext cx="2590800" cy="4114800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9756" name="Rectangle 12"/>
          <p:cNvSpPr>
            <a:spLocks noChangeArrowheads="1"/>
          </p:cNvSpPr>
          <p:nvPr/>
        </p:nvSpPr>
        <p:spPr bwMode="auto">
          <a:xfrm rot="3649709">
            <a:off x="5010150" y="2381250"/>
            <a:ext cx="25527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chemeClr val="bg1"/>
                </a:solidFill>
              </a:rPr>
              <a:t>Same with this one</a:t>
            </a:r>
          </a:p>
        </p:txBody>
      </p:sp>
      <p:sp>
        <p:nvSpPr>
          <p:cNvPr id="159757" name="Rectangle 13"/>
          <p:cNvSpPr>
            <a:spLocks noChangeArrowheads="1"/>
          </p:cNvSpPr>
          <p:nvPr/>
        </p:nvSpPr>
        <p:spPr bwMode="auto">
          <a:xfrm>
            <a:off x="533400" y="4572000"/>
            <a:ext cx="7848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Now, how many ways can you follow these rules, and complete a triangle?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5" grpId="0" animBg="1"/>
      <p:bldP spid="159756" grpId="0"/>
      <p:bldP spid="159757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7" name="Line 6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1078" name="Text Box 7"/>
          <p:cNvSpPr txBox="1">
            <a:spLocks noChangeArrowheads="1"/>
          </p:cNvSpPr>
          <p:nvPr/>
        </p:nvSpPr>
        <p:spPr bwMode="auto">
          <a:xfrm>
            <a:off x="24384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131079" name="Text Box 8"/>
          <p:cNvSpPr txBox="1">
            <a:spLocks noChangeArrowheads="1"/>
          </p:cNvSpPr>
          <p:nvPr/>
        </p:nvSpPr>
        <p:spPr bwMode="auto">
          <a:xfrm>
            <a:off x="60198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y</a:t>
            </a:r>
          </a:p>
        </p:txBody>
      </p:sp>
      <p:sp>
        <p:nvSpPr>
          <p:cNvPr id="131080" name="Arc 9"/>
          <p:cNvSpPr>
            <a:spLocks/>
          </p:cNvSpPr>
          <p:nvPr/>
        </p:nvSpPr>
        <p:spPr bwMode="auto">
          <a:xfrm>
            <a:off x="2286000" y="36576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1081" name="Arc 10"/>
          <p:cNvSpPr>
            <a:spLocks/>
          </p:cNvSpPr>
          <p:nvPr/>
        </p:nvSpPr>
        <p:spPr bwMode="auto">
          <a:xfrm>
            <a:off x="6019800" y="35814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1082" name="Line 11"/>
          <p:cNvSpPr>
            <a:spLocks noChangeShapeType="1"/>
          </p:cNvSpPr>
          <p:nvPr/>
        </p:nvSpPr>
        <p:spPr bwMode="auto">
          <a:xfrm flipV="1">
            <a:off x="2209800" y="0"/>
            <a:ext cx="4267200" cy="4114800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1083" name="Line 12"/>
          <p:cNvSpPr>
            <a:spLocks noChangeShapeType="1"/>
          </p:cNvSpPr>
          <p:nvPr/>
        </p:nvSpPr>
        <p:spPr bwMode="auto">
          <a:xfrm>
            <a:off x="4114800" y="0"/>
            <a:ext cx="2590800" cy="4114800"/>
          </a:xfrm>
          <a:prstGeom prst="line">
            <a:avLst/>
          </a:prstGeom>
          <a:noFill/>
          <a:ln w="28575">
            <a:solidFill>
              <a:srgbClr val="FF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709" name="Line 13"/>
          <p:cNvSpPr>
            <a:spLocks noChangeShapeType="1"/>
          </p:cNvSpPr>
          <p:nvPr/>
        </p:nvSpPr>
        <p:spPr bwMode="auto">
          <a:xfrm flipV="1">
            <a:off x="2209800" y="1371600"/>
            <a:ext cx="2819400" cy="2743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710" name="Line 14"/>
          <p:cNvSpPr>
            <a:spLocks noChangeShapeType="1"/>
          </p:cNvSpPr>
          <p:nvPr/>
        </p:nvSpPr>
        <p:spPr bwMode="auto">
          <a:xfrm flipH="1" flipV="1">
            <a:off x="5029200" y="1447800"/>
            <a:ext cx="1676400" cy="2667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711" name="Text Box 15"/>
          <p:cNvSpPr txBox="1">
            <a:spLocks noChangeArrowheads="1"/>
          </p:cNvSpPr>
          <p:nvPr/>
        </p:nvSpPr>
        <p:spPr bwMode="auto">
          <a:xfrm>
            <a:off x="3886200" y="4648200"/>
            <a:ext cx="1479550" cy="8334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800" b="1">
                <a:solidFill>
                  <a:srgbClr val="FFFFFF"/>
                </a:solidFill>
              </a:rPr>
              <a:t>ASA</a:t>
            </a:r>
          </a:p>
        </p:txBody>
      </p:sp>
      <p:sp>
        <p:nvSpPr>
          <p:cNvPr id="131087" name="Rectangle 16"/>
          <p:cNvSpPr>
            <a:spLocks noChangeArrowheads="1"/>
          </p:cNvSpPr>
          <p:nvPr/>
        </p:nvSpPr>
        <p:spPr bwMode="auto">
          <a:xfrm>
            <a:off x="838200" y="2133600"/>
            <a:ext cx="2209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Only one way!</a:t>
            </a: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7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7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9" grpId="0" animBg="1"/>
      <p:bldP spid="157710" grpId="0" animBg="1"/>
      <p:bldP spid="1577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Text Box 1030"/>
          <p:cNvSpPr txBox="1">
            <a:spLocks noChangeArrowheads="1"/>
          </p:cNvSpPr>
          <p:nvPr/>
        </p:nvSpPr>
        <p:spPr bwMode="auto">
          <a:xfrm>
            <a:off x="2209800" y="533400"/>
            <a:ext cx="6934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#1 What shape do the angles make together?</a:t>
            </a:r>
          </a:p>
          <a:p>
            <a:endParaRPr lang="en-US" sz="2400" b="1">
              <a:solidFill>
                <a:srgbClr val="FF0000"/>
              </a:solidFill>
            </a:endParaRPr>
          </a:p>
          <a:p>
            <a:r>
              <a:rPr lang="en-US" sz="2400" b="1">
                <a:solidFill>
                  <a:srgbClr val="FF0000"/>
                </a:solidFill>
              </a:rPr>
              <a:t>#2 What do angles A,B and C add up to?</a:t>
            </a:r>
          </a:p>
          <a:p>
            <a:endParaRPr lang="en-US" sz="2400" b="1">
              <a:solidFill>
                <a:srgbClr val="FF0000"/>
              </a:solidFill>
            </a:endParaRPr>
          </a:p>
          <a:p>
            <a:r>
              <a:rPr lang="en-US" sz="2400" b="1">
                <a:solidFill>
                  <a:srgbClr val="FF0000"/>
                </a:solidFill>
              </a:rPr>
              <a:t>#3 Is this the same for all triangles?</a:t>
            </a:r>
          </a:p>
        </p:txBody>
      </p:sp>
      <p:grpSp>
        <p:nvGrpSpPr>
          <p:cNvPr id="2" name="Group 1031"/>
          <p:cNvGrpSpPr>
            <a:grpSpLocks/>
          </p:cNvGrpSpPr>
          <p:nvPr/>
        </p:nvGrpSpPr>
        <p:grpSpPr bwMode="auto">
          <a:xfrm rot="6784457">
            <a:off x="2690812" y="3328988"/>
            <a:ext cx="1127125" cy="1479550"/>
            <a:chOff x="1147" y="1584"/>
            <a:chExt cx="710" cy="932"/>
          </a:xfrm>
        </p:grpSpPr>
        <p:sp>
          <p:nvSpPr>
            <p:cNvPr id="59407" name="Freeform 1032"/>
            <p:cNvSpPr>
              <a:spLocks/>
            </p:cNvSpPr>
            <p:nvPr/>
          </p:nvSpPr>
          <p:spPr bwMode="auto">
            <a:xfrm>
              <a:off x="1147" y="1584"/>
              <a:ext cx="710" cy="932"/>
            </a:xfrm>
            <a:custGeom>
              <a:avLst/>
              <a:gdLst>
                <a:gd name="T0" fmla="*/ 217 w 710"/>
                <a:gd name="T1" fmla="*/ 344 h 932"/>
                <a:gd name="T2" fmla="*/ 5 w 710"/>
                <a:gd name="T3" fmla="*/ 768 h 932"/>
                <a:gd name="T4" fmla="*/ 40 w 710"/>
                <a:gd name="T5" fmla="*/ 779 h 932"/>
                <a:gd name="T6" fmla="*/ 76 w 710"/>
                <a:gd name="T7" fmla="*/ 802 h 932"/>
                <a:gd name="T8" fmla="*/ 252 w 710"/>
                <a:gd name="T9" fmla="*/ 896 h 932"/>
                <a:gd name="T10" fmla="*/ 322 w 710"/>
                <a:gd name="T11" fmla="*/ 920 h 932"/>
                <a:gd name="T12" fmla="*/ 358 w 710"/>
                <a:gd name="T13" fmla="*/ 932 h 932"/>
                <a:gd name="T14" fmla="*/ 569 w 710"/>
                <a:gd name="T15" fmla="*/ 920 h 932"/>
                <a:gd name="T16" fmla="*/ 675 w 710"/>
                <a:gd name="T17" fmla="*/ 838 h 932"/>
                <a:gd name="T18" fmla="*/ 710 w 710"/>
                <a:gd name="T19" fmla="*/ 791 h 932"/>
                <a:gd name="T20" fmla="*/ 389 w 710"/>
                <a:gd name="T21" fmla="*/ 0 h 932"/>
                <a:gd name="T22" fmla="*/ 217 w 710"/>
                <a:gd name="T23" fmla="*/ 344 h 9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0"/>
                <a:gd name="T37" fmla="*/ 0 h 932"/>
                <a:gd name="T38" fmla="*/ 710 w 710"/>
                <a:gd name="T39" fmla="*/ 932 h 93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0" h="932">
                  <a:moveTo>
                    <a:pt x="217" y="344"/>
                  </a:moveTo>
                  <a:cubicBezTo>
                    <a:pt x="146" y="485"/>
                    <a:pt x="65" y="622"/>
                    <a:pt x="5" y="768"/>
                  </a:cubicBezTo>
                  <a:cubicBezTo>
                    <a:pt x="0" y="779"/>
                    <a:pt x="29" y="774"/>
                    <a:pt x="40" y="779"/>
                  </a:cubicBezTo>
                  <a:cubicBezTo>
                    <a:pt x="53" y="785"/>
                    <a:pt x="65" y="793"/>
                    <a:pt x="76" y="802"/>
                  </a:cubicBezTo>
                  <a:cubicBezTo>
                    <a:pt x="135" y="851"/>
                    <a:pt x="177" y="871"/>
                    <a:pt x="252" y="896"/>
                  </a:cubicBezTo>
                  <a:cubicBezTo>
                    <a:pt x="275" y="904"/>
                    <a:pt x="299" y="912"/>
                    <a:pt x="322" y="920"/>
                  </a:cubicBezTo>
                  <a:cubicBezTo>
                    <a:pt x="334" y="924"/>
                    <a:pt x="358" y="932"/>
                    <a:pt x="358" y="932"/>
                  </a:cubicBezTo>
                  <a:cubicBezTo>
                    <a:pt x="428" y="928"/>
                    <a:pt x="499" y="930"/>
                    <a:pt x="569" y="920"/>
                  </a:cubicBezTo>
                  <a:cubicBezTo>
                    <a:pt x="604" y="915"/>
                    <a:pt x="646" y="857"/>
                    <a:pt x="675" y="838"/>
                  </a:cubicBezTo>
                  <a:cubicBezTo>
                    <a:pt x="690" y="794"/>
                    <a:pt x="676" y="807"/>
                    <a:pt x="710" y="791"/>
                  </a:cubicBezTo>
                  <a:lnTo>
                    <a:pt x="389" y="0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8" name="Text Box 1033"/>
            <p:cNvSpPr txBox="1">
              <a:spLocks noChangeArrowheads="1"/>
            </p:cNvSpPr>
            <p:nvPr/>
          </p:nvSpPr>
          <p:spPr bwMode="auto">
            <a:xfrm>
              <a:off x="1392" y="172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A</a:t>
              </a:r>
            </a:p>
          </p:txBody>
        </p:sp>
      </p:grpSp>
      <p:grpSp>
        <p:nvGrpSpPr>
          <p:cNvPr id="3" name="Group 1034"/>
          <p:cNvGrpSpPr>
            <a:grpSpLocks/>
          </p:cNvGrpSpPr>
          <p:nvPr/>
        </p:nvGrpSpPr>
        <p:grpSpPr bwMode="auto">
          <a:xfrm>
            <a:off x="3810000" y="3505200"/>
            <a:ext cx="1069975" cy="947738"/>
            <a:chOff x="384" y="3531"/>
            <a:chExt cx="674" cy="597"/>
          </a:xfrm>
        </p:grpSpPr>
        <p:sp>
          <p:nvSpPr>
            <p:cNvPr id="59405" name="Freeform 1035"/>
            <p:cNvSpPr>
              <a:spLocks/>
            </p:cNvSpPr>
            <p:nvPr/>
          </p:nvSpPr>
          <p:spPr bwMode="auto">
            <a:xfrm>
              <a:off x="384" y="3531"/>
              <a:ext cx="674" cy="572"/>
            </a:xfrm>
            <a:custGeom>
              <a:avLst/>
              <a:gdLst>
                <a:gd name="T0" fmla="*/ 0 w 674"/>
                <a:gd name="T1" fmla="*/ 549 h 572"/>
                <a:gd name="T2" fmla="*/ 404 w 674"/>
                <a:gd name="T3" fmla="*/ 66 h 572"/>
                <a:gd name="T4" fmla="*/ 427 w 674"/>
                <a:gd name="T5" fmla="*/ 101 h 572"/>
                <a:gd name="T6" fmla="*/ 462 w 674"/>
                <a:gd name="T7" fmla="*/ 125 h 572"/>
                <a:gd name="T8" fmla="*/ 474 w 674"/>
                <a:gd name="T9" fmla="*/ 160 h 572"/>
                <a:gd name="T10" fmla="*/ 509 w 674"/>
                <a:gd name="T11" fmla="*/ 195 h 572"/>
                <a:gd name="T12" fmla="*/ 627 w 674"/>
                <a:gd name="T13" fmla="*/ 383 h 572"/>
                <a:gd name="T14" fmla="*/ 662 w 674"/>
                <a:gd name="T15" fmla="*/ 501 h 572"/>
                <a:gd name="T16" fmla="*/ 674 w 674"/>
                <a:gd name="T17" fmla="*/ 572 h 572"/>
                <a:gd name="T18" fmla="*/ 0 w 674"/>
                <a:gd name="T19" fmla="*/ 549 h 5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4"/>
                <a:gd name="T31" fmla="*/ 0 h 572"/>
                <a:gd name="T32" fmla="*/ 674 w 674"/>
                <a:gd name="T33" fmla="*/ 572 h 5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4" h="572">
                  <a:moveTo>
                    <a:pt x="0" y="549"/>
                  </a:moveTo>
                  <a:cubicBezTo>
                    <a:pt x="120" y="377"/>
                    <a:pt x="205" y="0"/>
                    <a:pt x="404" y="66"/>
                  </a:cubicBezTo>
                  <a:cubicBezTo>
                    <a:pt x="412" y="78"/>
                    <a:pt x="417" y="91"/>
                    <a:pt x="427" y="101"/>
                  </a:cubicBezTo>
                  <a:cubicBezTo>
                    <a:pt x="437" y="111"/>
                    <a:pt x="453" y="114"/>
                    <a:pt x="462" y="125"/>
                  </a:cubicBezTo>
                  <a:cubicBezTo>
                    <a:pt x="470" y="135"/>
                    <a:pt x="467" y="150"/>
                    <a:pt x="474" y="160"/>
                  </a:cubicBezTo>
                  <a:cubicBezTo>
                    <a:pt x="483" y="174"/>
                    <a:pt x="499" y="182"/>
                    <a:pt x="509" y="195"/>
                  </a:cubicBezTo>
                  <a:cubicBezTo>
                    <a:pt x="555" y="255"/>
                    <a:pt x="585" y="321"/>
                    <a:pt x="627" y="383"/>
                  </a:cubicBezTo>
                  <a:cubicBezTo>
                    <a:pt x="637" y="423"/>
                    <a:pt x="649" y="462"/>
                    <a:pt x="662" y="501"/>
                  </a:cubicBezTo>
                  <a:cubicBezTo>
                    <a:pt x="666" y="525"/>
                    <a:pt x="674" y="572"/>
                    <a:pt x="674" y="572"/>
                  </a:cubicBezTo>
                  <a:lnTo>
                    <a:pt x="0" y="5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6" name="Text Box 1036"/>
            <p:cNvSpPr txBox="1">
              <a:spLocks noChangeArrowheads="1"/>
            </p:cNvSpPr>
            <p:nvPr/>
          </p:nvSpPr>
          <p:spPr bwMode="auto">
            <a:xfrm>
              <a:off x="432" y="384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B</a:t>
              </a:r>
            </a:p>
          </p:txBody>
        </p:sp>
      </p:grpSp>
      <p:grpSp>
        <p:nvGrpSpPr>
          <p:cNvPr id="4" name="Group 1037"/>
          <p:cNvGrpSpPr>
            <a:grpSpLocks/>
          </p:cNvGrpSpPr>
          <p:nvPr/>
        </p:nvGrpSpPr>
        <p:grpSpPr bwMode="auto">
          <a:xfrm rot="3823783">
            <a:off x="3448050" y="3214688"/>
            <a:ext cx="1106488" cy="1103312"/>
            <a:chOff x="1799" y="3540"/>
            <a:chExt cx="697" cy="551"/>
          </a:xfrm>
        </p:grpSpPr>
        <p:sp>
          <p:nvSpPr>
            <p:cNvPr id="59403" name="Freeform 1038"/>
            <p:cNvSpPr>
              <a:spLocks/>
            </p:cNvSpPr>
            <p:nvPr/>
          </p:nvSpPr>
          <p:spPr bwMode="auto">
            <a:xfrm>
              <a:off x="1799" y="3540"/>
              <a:ext cx="697" cy="551"/>
            </a:xfrm>
            <a:custGeom>
              <a:avLst/>
              <a:gdLst>
                <a:gd name="T0" fmla="*/ 0 w 697"/>
                <a:gd name="T1" fmla="*/ 551 h 551"/>
                <a:gd name="T2" fmla="*/ 82 w 697"/>
                <a:gd name="T3" fmla="*/ 233 h 551"/>
                <a:gd name="T4" fmla="*/ 129 w 697"/>
                <a:gd name="T5" fmla="*/ 151 h 551"/>
                <a:gd name="T6" fmla="*/ 199 w 697"/>
                <a:gd name="T7" fmla="*/ 104 h 551"/>
                <a:gd name="T8" fmla="*/ 235 w 697"/>
                <a:gd name="T9" fmla="*/ 69 h 551"/>
                <a:gd name="T10" fmla="*/ 329 w 697"/>
                <a:gd name="T11" fmla="*/ 22 h 551"/>
                <a:gd name="T12" fmla="*/ 697 w 697"/>
                <a:gd name="T13" fmla="*/ 492 h 551"/>
                <a:gd name="T14" fmla="*/ 0 w 697"/>
                <a:gd name="T15" fmla="*/ 551 h 5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7"/>
                <a:gd name="T25" fmla="*/ 0 h 551"/>
                <a:gd name="T26" fmla="*/ 697 w 697"/>
                <a:gd name="T27" fmla="*/ 551 h 5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7" h="551">
                  <a:moveTo>
                    <a:pt x="0" y="551"/>
                  </a:moveTo>
                  <a:cubicBezTo>
                    <a:pt x="11" y="408"/>
                    <a:pt x="23" y="349"/>
                    <a:pt x="82" y="233"/>
                  </a:cubicBezTo>
                  <a:cubicBezTo>
                    <a:pt x="105" y="187"/>
                    <a:pt x="79" y="196"/>
                    <a:pt x="129" y="151"/>
                  </a:cubicBezTo>
                  <a:cubicBezTo>
                    <a:pt x="150" y="132"/>
                    <a:pt x="179" y="124"/>
                    <a:pt x="199" y="104"/>
                  </a:cubicBezTo>
                  <a:cubicBezTo>
                    <a:pt x="211" y="92"/>
                    <a:pt x="220" y="77"/>
                    <a:pt x="235" y="69"/>
                  </a:cubicBezTo>
                  <a:cubicBezTo>
                    <a:pt x="358" y="0"/>
                    <a:pt x="268" y="81"/>
                    <a:pt x="329" y="22"/>
                  </a:cubicBezTo>
                  <a:lnTo>
                    <a:pt x="697" y="492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11111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4" name="Text Box 1039"/>
            <p:cNvSpPr txBox="1">
              <a:spLocks noChangeArrowheads="1"/>
            </p:cNvSpPr>
            <p:nvPr/>
          </p:nvSpPr>
          <p:spPr bwMode="auto">
            <a:xfrm>
              <a:off x="2108" y="3745"/>
              <a:ext cx="255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C</a:t>
              </a:r>
            </a:p>
          </p:txBody>
        </p:sp>
      </p:grpSp>
      <p:sp>
        <p:nvSpPr>
          <p:cNvPr id="45074" name="Text Box 1042"/>
          <p:cNvSpPr txBox="1">
            <a:spLocks noChangeArrowheads="1"/>
          </p:cNvSpPr>
          <p:nvPr/>
        </p:nvSpPr>
        <p:spPr bwMode="auto">
          <a:xfrm>
            <a:off x="609600" y="5105400"/>
            <a:ext cx="8001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The measures of the angles of any triangle add to 180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4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Line 5"/>
          <p:cNvSpPr>
            <a:spLocks noChangeShapeType="1"/>
          </p:cNvSpPr>
          <p:nvPr/>
        </p:nvSpPr>
        <p:spPr bwMode="auto">
          <a:xfrm>
            <a:off x="2209800" y="4114800"/>
            <a:ext cx="44958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24384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x</a:t>
            </a: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6019800" y="3733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y</a:t>
            </a:r>
          </a:p>
        </p:txBody>
      </p:sp>
      <p:sp>
        <p:nvSpPr>
          <p:cNvPr id="132104" name="Arc 8"/>
          <p:cNvSpPr>
            <a:spLocks/>
          </p:cNvSpPr>
          <p:nvPr/>
        </p:nvSpPr>
        <p:spPr bwMode="auto">
          <a:xfrm>
            <a:off x="2286000" y="36576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2105" name="Arc 9"/>
          <p:cNvSpPr>
            <a:spLocks/>
          </p:cNvSpPr>
          <p:nvPr/>
        </p:nvSpPr>
        <p:spPr bwMode="auto">
          <a:xfrm>
            <a:off x="6019800" y="35814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2106" name="Line 12"/>
          <p:cNvSpPr>
            <a:spLocks noChangeShapeType="1"/>
          </p:cNvSpPr>
          <p:nvPr/>
        </p:nvSpPr>
        <p:spPr bwMode="auto">
          <a:xfrm flipV="1">
            <a:off x="2209800" y="1371600"/>
            <a:ext cx="2819400" cy="2743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7" name="Line 13"/>
          <p:cNvSpPr>
            <a:spLocks noChangeShapeType="1"/>
          </p:cNvSpPr>
          <p:nvPr/>
        </p:nvSpPr>
        <p:spPr bwMode="auto">
          <a:xfrm flipH="1" flipV="1">
            <a:off x="5029200" y="1371600"/>
            <a:ext cx="1676400" cy="2743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2108" name="Text Box 14"/>
          <p:cNvSpPr txBox="1">
            <a:spLocks noChangeArrowheads="1"/>
          </p:cNvSpPr>
          <p:nvPr/>
        </p:nvSpPr>
        <p:spPr bwMode="auto">
          <a:xfrm>
            <a:off x="3886200" y="4648200"/>
            <a:ext cx="1479550" cy="8334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4800" b="1">
                <a:solidFill>
                  <a:srgbClr val="FFFFFF"/>
                </a:solidFill>
              </a:rPr>
              <a:t>ASA</a:t>
            </a: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7" name="Rectangle 5"/>
          <p:cNvSpPr>
            <a:spLocks noChangeArrowheads="1"/>
          </p:cNvSpPr>
          <p:nvPr/>
        </p:nvSpPr>
        <p:spPr bwMode="auto">
          <a:xfrm>
            <a:off x="2514600" y="304800"/>
            <a:ext cx="624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</a:t>
            </a:r>
            <a:r>
              <a:rPr lang="en-US" sz="2400" b="1" u="sng">
                <a:solidFill>
                  <a:srgbClr val="FF00FF"/>
                </a:solidFill>
              </a:rPr>
              <a:t>two angles and the side between them</a:t>
            </a:r>
            <a:r>
              <a:rPr lang="en-US" sz="2400" b="1">
                <a:solidFill>
                  <a:schemeClr val="bg1"/>
                </a:solidFill>
              </a:rPr>
              <a:t> in one triangle are congruent to </a:t>
            </a:r>
            <a:r>
              <a:rPr lang="en-US" sz="2400" b="1" u="sng">
                <a:solidFill>
                  <a:srgbClr val="FF00FF"/>
                </a:solidFill>
              </a:rPr>
              <a:t>two angles and the side between them</a:t>
            </a:r>
            <a:r>
              <a:rPr lang="en-US" sz="2400" b="1">
                <a:solidFill>
                  <a:schemeClr val="bg1"/>
                </a:solidFill>
              </a:rPr>
              <a:t> in another triangle, </a:t>
            </a: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2514600" y="1905000"/>
            <a:ext cx="624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Then the triangles are congruent </a:t>
            </a:r>
          </a:p>
        </p:txBody>
      </p:sp>
      <p:sp>
        <p:nvSpPr>
          <p:cNvPr id="151559" name="AutoShape 7"/>
          <p:cNvSpPr>
            <a:spLocks noChangeArrowheads="1"/>
          </p:cNvSpPr>
          <p:nvPr/>
        </p:nvSpPr>
        <p:spPr bwMode="auto">
          <a:xfrm>
            <a:off x="1524000" y="3352800"/>
            <a:ext cx="1905000" cy="1905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1" name="Arc 9"/>
          <p:cNvSpPr>
            <a:spLocks/>
          </p:cNvSpPr>
          <p:nvPr/>
        </p:nvSpPr>
        <p:spPr bwMode="auto">
          <a:xfrm>
            <a:off x="1676400" y="48768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2" name="Arc 10"/>
          <p:cNvSpPr>
            <a:spLocks/>
          </p:cNvSpPr>
          <p:nvPr/>
        </p:nvSpPr>
        <p:spPr bwMode="auto">
          <a:xfrm flipH="1">
            <a:off x="2895600" y="48768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3" name="Arc 11"/>
          <p:cNvSpPr>
            <a:spLocks/>
          </p:cNvSpPr>
          <p:nvPr/>
        </p:nvSpPr>
        <p:spPr bwMode="auto">
          <a:xfrm flipH="1">
            <a:off x="3048000" y="4954588"/>
            <a:ext cx="228600" cy="277812"/>
          </a:xfrm>
          <a:custGeom>
            <a:avLst/>
            <a:gdLst>
              <a:gd name="T0" fmla="*/ 0 w 21600"/>
              <a:gd name="T1" fmla="*/ 0 h 26286"/>
              <a:gd name="T2" fmla="*/ 223160 w 21600"/>
              <a:gd name="T3" fmla="*/ 277812 h 26286"/>
              <a:gd name="T4" fmla="*/ 0 w 21600"/>
              <a:gd name="T5" fmla="*/ 228287 h 26286"/>
              <a:gd name="T6" fmla="*/ 0 60000 65536"/>
              <a:gd name="T7" fmla="*/ 0 60000 65536"/>
              <a:gd name="T8" fmla="*/ 0 60000 65536"/>
              <a:gd name="T9" fmla="*/ 0 w 21600"/>
              <a:gd name="T10" fmla="*/ 0 h 26286"/>
              <a:gd name="T11" fmla="*/ 21600 w 21600"/>
              <a:gd name="T12" fmla="*/ 26286 h 262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86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76"/>
                  <a:pt x="21427" y="24747"/>
                  <a:pt x="21085" y="26285"/>
                </a:cubicBezTo>
              </a:path>
              <a:path w="21600" h="26286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76"/>
                  <a:pt x="21427" y="24747"/>
                  <a:pt x="21085" y="2628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4" name="Line 12"/>
          <p:cNvSpPr>
            <a:spLocks noChangeShapeType="1"/>
          </p:cNvSpPr>
          <p:nvPr/>
        </p:nvSpPr>
        <p:spPr bwMode="auto">
          <a:xfrm>
            <a:off x="2438400" y="50292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1565" name="AutoShape 13"/>
          <p:cNvSpPr>
            <a:spLocks noChangeArrowheads="1"/>
          </p:cNvSpPr>
          <p:nvPr/>
        </p:nvSpPr>
        <p:spPr bwMode="auto">
          <a:xfrm rot="10800000">
            <a:off x="3505200" y="3352800"/>
            <a:ext cx="1905000" cy="1905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6" name="Arc 14"/>
          <p:cNvSpPr>
            <a:spLocks/>
          </p:cNvSpPr>
          <p:nvPr/>
        </p:nvSpPr>
        <p:spPr bwMode="auto">
          <a:xfrm rot="10800000">
            <a:off x="4953000" y="33528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7" name="Arc 15"/>
          <p:cNvSpPr>
            <a:spLocks/>
          </p:cNvSpPr>
          <p:nvPr/>
        </p:nvSpPr>
        <p:spPr bwMode="auto">
          <a:xfrm rot="10800000" flipH="1">
            <a:off x="3733800" y="33528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8" name="Arc 16"/>
          <p:cNvSpPr>
            <a:spLocks/>
          </p:cNvSpPr>
          <p:nvPr/>
        </p:nvSpPr>
        <p:spPr bwMode="auto">
          <a:xfrm rot="10800000" flipH="1">
            <a:off x="3657600" y="3376613"/>
            <a:ext cx="228600" cy="277812"/>
          </a:xfrm>
          <a:custGeom>
            <a:avLst/>
            <a:gdLst>
              <a:gd name="T0" fmla="*/ 0 w 21600"/>
              <a:gd name="T1" fmla="*/ 0 h 26286"/>
              <a:gd name="T2" fmla="*/ 223160 w 21600"/>
              <a:gd name="T3" fmla="*/ 277812 h 26286"/>
              <a:gd name="T4" fmla="*/ 0 w 21600"/>
              <a:gd name="T5" fmla="*/ 228287 h 26286"/>
              <a:gd name="T6" fmla="*/ 0 60000 65536"/>
              <a:gd name="T7" fmla="*/ 0 60000 65536"/>
              <a:gd name="T8" fmla="*/ 0 60000 65536"/>
              <a:gd name="T9" fmla="*/ 0 w 21600"/>
              <a:gd name="T10" fmla="*/ 0 h 26286"/>
              <a:gd name="T11" fmla="*/ 21600 w 21600"/>
              <a:gd name="T12" fmla="*/ 26286 h 262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86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76"/>
                  <a:pt x="21427" y="24747"/>
                  <a:pt x="21085" y="26285"/>
                </a:cubicBezTo>
              </a:path>
              <a:path w="21600" h="26286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176"/>
                  <a:pt x="21427" y="24747"/>
                  <a:pt x="21085" y="26285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569" name="Line 17"/>
          <p:cNvSpPr>
            <a:spLocks noChangeShapeType="1"/>
          </p:cNvSpPr>
          <p:nvPr/>
        </p:nvSpPr>
        <p:spPr bwMode="auto">
          <a:xfrm rot="10800000">
            <a:off x="4495800" y="32004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1571" name="Rectangle 19"/>
          <p:cNvSpPr>
            <a:spLocks noChangeArrowheads="1"/>
          </p:cNvSpPr>
          <p:nvPr/>
        </p:nvSpPr>
        <p:spPr bwMode="auto">
          <a:xfrm>
            <a:off x="2209800" y="28194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 </a:t>
            </a:r>
          </a:p>
        </p:txBody>
      </p:sp>
      <p:sp>
        <p:nvSpPr>
          <p:cNvPr id="151572" name="Rectangle 20"/>
          <p:cNvSpPr>
            <a:spLocks noChangeArrowheads="1"/>
          </p:cNvSpPr>
          <p:nvPr/>
        </p:nvSpPr>
        <p:spPr bwMode="auto">
          <a:xfrm>
            <a:off x="1066800" y="48768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 </a:t>
            </a:r>
          </a:p>
        </p:txBody>
      </p:sp>
      <p:sp>
        <p:nvSpPr>
          <p:cNvPr id="151573" name="Rectangle 21"/>
          <p:cNvSpPr>
            <a:spLocks noChangeArrowheads="1"/>
          </p:cNvSpPr>
          <p:nvPr/>
        </p:nvSpPr>
        <p:spPr bwMode="auto">
          <a:xfrm>
            <a:off x="3352800" y="49530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 </a:t>
            </a:r>
          </a:p>
        </p:txBody>
      </p:sp>
      <p:sp>
        <p:nvSpPr>
          <p:cNvPr id="151574" name="Rectangle 22"/>
          <p:cNvSpPr>
            <a:spLocks noChangeArrowheads="1"/>
          </p:cNvSpPr>
          <p:nvPr/>
        </p:nvSpPr>
        <p:spPr bwMode="auto">
          <a:xfrm>
            <a:off x="4343400" y="51054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D </a:t>
            </a:r>
          </a:p>
        </p:txBody>
      </p:sp>
      <p:sp>
        <p:nvSpPr>
          <p:cNvPr id="151575" name="Rectangle 23"/>
          <p:cNvSpPr>
            <a:spLocks noChangeArrowheads="1"/>
          </p:cNvSpPr>
          <p:nvPr/>
        </p:nvSpPr>
        <p:spPr bwMode="auto">
          <a:xfrm>
            <a:off x="3124200" y="27432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E </a:t>
            </a:r>
          </a:p>
        </p:txBody>
      </p:sp>
      <p:sp>
        <p:nvSpPr>
          <p:cNvPr id="151576" name="Rectangle 24"/>
          <p:cNvSpPr>
            <a:spLocks noChangeArrowheads="1"/>
          </p:cNvSpPr>
          <p:nvPr/>
        </p:nvSpPr>
        <p:spPr bwMode="auto">
          <a:xfrm>
            <a:off x="5257800" y="28194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F </a:t>
            </a:r>
          </a:p>
        </p:txBody>
      </p:sp>
      <p:graphicFrame>
        <p:nvGraphicFramePr>
          <p:cNvPr id="151577" name="Object 25"/>
          <p:cNvGraphicFramePr>
            <a:graphicFrameLocks noChangeAspect="1"/>
          </p:cNvGraphicFramePr>
          <p:nvPr/>
        </p:nvGraphicFramePr>
        <p:xfrm>
          <a:off x="5638800" y="3886200"/>
          <a:ext cx="30480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Equation" r:id="rId3" imgW="990360" imgH="177480" progId="Equation.3">
                  <p:embed/>
                </p:oleObj>
              </mc:Choice>
              <mc:Fallback>
                <p:oleObj name="Equation" r:id="rId3" imgW="990360" imgH="17748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886200"/>
                        <a:ext cx="3048000" cy="5254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8" name="Object 26"/>
          <p:cNvGraphicFramePr>
            <a:graphicFrameLocks noChangeAspect="1"/>
          </p:cNvGraphicFramePr>
          <p:nvPr/>
        </p:nvGraphicFramePr>
        <p:xfrm>
          <a:off x="6286500" y="4516438"/>
          <a:ext cx="17780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Equation" r:id="rId5" imgW="609480" imgH="215640" progId="Equation.3">
                  <p:embed/>
                </p:oleObj>
              </mc:Choice>
              <mc:Fallback>
                <p:oleObj name="Equation" r:id="rId5" imgW="609480" imgH="21564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4516438"/>
                        <a:ext cx="1778000" cy="6381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FF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ASA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5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5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5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5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/>
      <p:bldP spid="151559" grpId="0" animBg="1"/>
      <p:bldP spid="151561" grpId="0" animBg="1"/>
      <p:bldP spid="151562" grpId="0" animBg="1"/>
      <p:bldP spid="151563" grpId="0" animBg="1"/>
      <p:bldP spid="151564" grpId="0" animBg="1"/>
      <p:bldP spid="151565" grpId="0" animBg="1"/>
      <p:bldP spid="151566" grpId="0" animBg="1"/>
      <p:bldP spid="151567" grpId="0" animBg="1"/>
      <p:bldP spid="151568" grpId="0" animBg="1"/>
      <p:bldP spid="151569" grpId="0" animBg="1"/>
      <p:bldP spid="151571" grpId="0"/>
      <p:bldP spid="151572" grpId="0"/>
      <p:bldP spid="151573" grpId="0"/>
      <p:bldP spid="151574" grpId="0"/>
      <p:bldP spid="151575" grpId="0"/>
      <p:bldP spid="151576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3123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2514600" y="304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Just like the other three methods for identifying congruent triangles</a:t>
            </a: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auto">
          <a:xfrm>
            <a:off x="2438400" y="11430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SSS	SAS	ASA</a:t>
            </a:r>
          </a:p>
        </p:txBody>
      </p:sp>
      <p:sp>
        <p:nvSpPr>
          <p:cNvPr id="133127" name="Rectangle 7"/>
          <p:cNvSpPr>
            <a:spLocks noChangeArrowheads="1"/>
          </p:cNvSpPr>
          <p:nvPr/>
        </p:nvSpPr>
        <p:spPr bwMode="auto">
          <a:xfrm>
            <a:off x="2514600" y="20574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fourth method is based on identifying three parts of the triangle in a certain order</a:t>
            </a:r>
          </a:p>
        </p:txBody>
      </p:sp>
      <p:sp>
        <p:nvSpPr>
          <p:cNvPr id="133128" name="Rectangle 8"/>
          <p:cNvSpPr>
            <a:spLocks noChangeArrowheads="1"/>
          </p:cNvSpPr>
          <p:nvPr/>
        </p:nvSpPr>
        <p:spPr bwMode="auto">
          <a:xfrm>
            <a:off x="6248400" y="1143000"/>
            <a:ext cx="99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AAS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  <p:bldP spid="133127" grpId="0"/>
      <p:bldP spid="133128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63851" name="Arc 11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53" name="Line 13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54" name="Line 14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4153" name="Rectangle 15"/>
          <p:cNvSpPr>
            <a:spLocks noChangeArrowheads="1"/>
          </p:cNvSpPr>
          <p:nvPr/>
        </p:nvSpPr>
        <p:spPr bwMode="auto">
          <a:xfrm>
            <a:off x="1524000" y="57912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In this case, if you are given 2 angles . . .</a:t>
            </a:r>
          </a:p>
        </p:txBody>
      </p:sp>
      <p:sp>
        <p:nvSpPr>
          <p:cNvPr id="163856" name="Rectangle 16"/>
          <p:cNvSpPr>
            <a:spLocks noChangeArrowheads="1"/>
          </p:cNvSpPr>
          <p:nvPr/>
        </p:nvSpPr>
        <p:spPr bwMode="auto">
          <a:xfrm rot="-2248571">
            <a:off x="1066800" y="1447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This is the path of the first angle</a:t>
            </a:r>
          </a:p>
        </p:txBody>
      </p:sp>
      <p:sp>
        <p:nvSpPr>
          <p:cNvPr id="163857" name="Rectangle 17"/>
          <p:cNvSpPr>
            <a:spLocks noChangeArrowheads="1"/>
          </p:cNvSpPr>
          <p:nvPr/>
        </p:nvSpPr>
        <p:spPr bwMode="auto">
          <a:xfrm>
            <a:off x="2362200" y="46482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This is the path of the first angle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63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63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9" grpId="0"/>
      <p:bldP spid="163851" grpId="0" animBg="1"/>
      <p:bldP spid="163853" grpId="0" animBg="1"/>
      <p:bldP spid="163854" grpId="0" animBg="1"/>
      <p:bldP spid="163856" grpId="0"/>
      <p:bldP spid="163857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66294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5175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6920" name="Arc 8"/>
          <p:cNvSpPr>
            <a:spLocks/>
          </p:cNvSpPr>
          <p:nvPr/>
        </p:nvSpPr>
        <p:spPr bwMode="auto">
          <a:xfrm>
            <a:off x="64770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5177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5178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5179" name="Rectangle 11"/>
          <p:cNvSpPr>
            <a:spLocks noChangeArrowheads="1"/>
          </p:cNvSpPr>
          <p:nvPr/>
        </p:nvSpPr>
        <p:spPr bwMode="auto">
          <a:xfrm>
            <a:off x="1219200" y="49530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Now we are given a second angle.</a:t>
            </a:r>
          </a:p>
        </p:txBody>
      </p:sp>
      <p:sp>
        <p:nvSpPr>
          <p:cNvPr id="166924" name="Rectangle 12"/>
          <p:cNvSpPr>
            <a:spLocks noChangeArrowheads="1"/>
          </p:cNvSpPr>
          <p:nvPr/>
        </p:nvSpPr>
        <p:spPr bwMode="auto">
          <a:xfrm>
            <a:off x="6096000" y="1905000"/>
            <a:ext cx="304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1900">
                <a:solidFill>
                  <a:schemeClr val="bg1"/>
                </a:solidFill>
              </a:rPr>
              <a:t>This angle can be anywhere along the path of the first</a:t>
            </a:r>
          </a:p>
        </p:txBody>
      </p:sp>
      <p:sp>
        <p:nvSpPr>
          <p:cNvPr id="166925" name="AutoShape 13"/>
          <p:cNvSpPr>
            <a:spLocks noChangeArrowheads="1"/>
          </p:cNvSpPr>
          <p:nvPr/>
        </p:nvSpPr>
        <p:spPr bwMode="auto">
          <a:xfrm rot="1185242">
            <a:off x="6997700" y="2597150"/>
            <a:ext cx="381000" cy="15240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00FFFF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6926" name="Line 14"/>
          <p:cNvSpPr>
            <a:spLocks noChangeShapeType="1"/>
          </p:cNvSpPr>
          <p:nvPr/>
        </p:nvSpPr>
        <p:spPr bwMode="auto">
          <a:xfrm flipH="1" flipV="1">
            <a:off x="2819400" y="0"/>
            <a:ext cx="4495800" cy="47244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8" grpId="0"/>
      <p:bldP spid="166920" grpId="0" animBg="1"/>
      <p:bldP spid="166924" grpId="0"/>
      <p:bldP spid="166925" grpId="0" animBg="1"/>
      <p:bldP spid="166926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Line 14"/>
          <p:cNvSpPr>
            <a:spLocks noChangeShapeType="1"/>
          </p:cNvSpPr>
          <p:nvPr/>
        </p:nvSpPr>
        <p:spPr bwMode="auto">
          <a:xfrm flipH="1" flipV="1">
            <a:off x="762000" y="0"/>
            <a:ext cx="4495800" cy="47244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198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36199" name="Text Box 6"/>
          <p:cNvSpPr txBox="1">
            <a:spLocks noChangeArrowheads="1"/>
          </p:cNvSpPr>
          <p:nvPr/>
        </p:nvSpPr>
        <p:spPr bwMode="auto">
          <a:xfrm>
            <a:off x="45720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6200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1" name="Arc 8"/>
          <p:cNvSpPr>
            <a:spLocks/>
          </p:cNvSpPr>
          <p:nvPr/>
        </p:nvSpPr>
        <p:spPr bwMode="auto">
          <a:xfrm>
            <a:off x="44196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6202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03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04" name="AutoShape 13"/>
          <p:cNvSpPr>
            <a:spLocks noChangeArrowheads="1"/>
          </p:cNvSpPr>
          <p:nvPr/>
        </p:nvSpPr>
        <p:spPr bwMode="auto">
          <a:xfrm rot="5400000">
            <a:off x="5524500" y="3695700"/>
            <a:ext cx="381000" cy="15240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00FFFF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85344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7223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7224" name="Arc 8"/>
          <p:cNvSpPr>
            <a:spLocks/>
          </p:cNvSpPr>
          <p:nvPr/>
        </p:nvSpPr>
        <p:spPr bwMode="auto">
          <a:xfrm>
            <a:off x="83820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7225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7226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7227" name="AutoShape 11"/>
          <p:cNvSpPr>
            <a:spLocks noChangeArrowheads="1"/>
          </p:cNvSpPr>
          <p:nvPr/>
        </p:nvSpPr>
        <p:spPr bwMode="auto">
          <a:xfrm rot="-5400000">
            <a:off x="7353300" y="3771900"/>
            <a:ext cx="381000" cy="1524000"/>
          </a:xfrm>
          <a:prstGeom prst="downArrow">
            <a:avLst>
              <a:gd name="adj1" fmla="val 50000"/>
              <a:gd name="adj2" fmla="val 100000"/>
            </a:avLst>
          </a:prstGeom>
          <a:solidFill>
            <a:srgbClr val="00FFFF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7228" name="Line 12"/>
          <p:cNvSpPr>
            <a:spLocks noChangeShapeType="1"/>
          </p:cNvSpPr>
          <p:nvPr/>
        </p:nvSpPr>
        <p:spPr bwMode="auto">
          <a:xfrm flipH="1" flipV="1">
            <a:off x="4724400" y="0"/>
            <a:ext cx="4419600" cy="45720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80010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8247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48" name="Arc 8"/>
          <p:cNvSpPr>
            <a:spLocks/>
          </p:cNvSpPr>
          <p:nvPr/>
        </p:nvSpPr>
        <p:spPr bwMode="auto">
          <a:xfrm>
            <a:off x="78486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49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8250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8251" name="Line 12"/>
          <p:cNvSpPr>
            <a:spLocks noChangeShapeType="1"/>
          </p:cNvSpPr>
          <p:nvPr/>
        </p:nvSpPr>
        <p:spPr bwMode="auto">
          <a:xfrm flipH="1" flipV="1">
            <a:off x="4191000" y="0"/>
            <a:ext cx="4495800" cy="47244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70104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39271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72" name="Arc 8"/>
          <p:cNvSpPr>
            <a:spLocks/>
          </p:cNvSpPr>
          <p:nvPr/>
        </p:nvSpPr>
        <p:spPr bwMode="auto">
          <a:xfrm>
            <a:off x="68580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273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274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275" name="Line 11"/>
          <p:cNvSpPr>
            <a:spLocks noChangeShapeType="1"/>
          </p:cNvSpPr>
          <p:nvPr/>
        </p:nvSpPr>
        <p:spPr bwMode="auto">
          <a:xfrm flipH="1" flipV="1">
            <a:off x="3200400" y="0"/>
            <a:ext cx="4495800" cy="47244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55626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40295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0296" name="Arc 8"/>
          <p:cNvSpPr>
            <a:spLocks/>
          </p:cNvSpPr>
          <p:nvPr/>
        </p:nvSpPr>
        <p:spPr bwMode="auto">
          <a:xfrm>
            <a:off x="54102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0297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0298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043" name="Rectangle 11"/>
          <p:cNvSpPr>
            <a:spLocks noChangeArrowheads="1"/>
          </p:cNvSpPr>
          <p:nvPr/>
        </p:nvSpPr>
        <p:spPr bwMode="auto">
          <a:xfrm>
            <a:off x="1219200" y="49530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Finally we are given the length of one of the sides NOT between them</a:t>
            </a:r>
          </a:p>
        </p:txBody>
      </p:sp>
      <p:sp>
        <p:nvSpPr>
          <p:cNvPr id="172045" name="Line 13"/>
          <p:cNvSpPr>
            <a:spLocks noChangeShapeType="1"/>
          </p:cNvSpPr>
          <p:nvPr/>
        </p:nvSpPr>
        <p:spPr bwMode="auto">
          <a:xfrm>
            <a:off x="2971800" y="1295400"/>
            <a:ext cx="3276600" cy="3429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2046" name="Rectangle 14"/>
          <p:cNvSpPr>
            <a:spLocks noChangeArrowheads="1"/>
          </p:cNvSpPr>
          <p:nvPr/>
        </p:nvSpPr>
        <p:spPr bwMode="auto">
          <a:xfrm>
            <a:off x="2895600" y="304800"/>
            <a:ext cx="6248400" cy="838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How many places can we place the “y” angle so these rules can make a triangle?</a:t>
            </a:r>
          </a:p>
        </p:txBody>
      </p:sp>
      <p:sp>
        <p:nvSpPr>
          <p:cNvPr id="172047" name="Rectangle 15"/>
          <p:cNvSpPr>
            <a:spLocks noChangeArrowheads="1"/>
          </p:cNvSpPr>
          <p:nvPr/>
        </p:nvSpPr>
        <p:spPr bwMode="auto">
          <a:xfrm>
            <a:off x="6477000" y="2819400"/>
            <a:ext cx="1295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Only 1</a:t>
            </a:r>
          </a:p>
        </p:txBody>
      </p:sp>
      <p:sp>
        <p:nvSpPr>
          <p:cNvPr id="172048" name="AutoShape 16"/>
          <p:cNvSpPr>
            <a:spLocks noChangeArrowheads="1"/>
          </p:cNvSpPr>
          <p:nvPr/>
        </p:nvSpPr>
        <p:spPr bwMode="auto">
          <a:xfrm rot="-5400000">
            <a:off x="6515100" y="4152900"/>
            <a:ext cx="304800" cy="838200"/>
          </a:xfrm>
          <a:prstGeom prst="downArrow">
            <a:avLst>
              <a:gd name="adj1" fmla="val 50000"/>
              <a:gd name="adj2" fmla="val 68750"/>
            </a:avLst>
          </a:prstGeom>
          <a:solidFill>
            <a:srgbClr val="00FFFF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43" grpId="0"/>
      <p:bldP spid="172045" grpId="0" animBg="1"/>
      <p:bldP spid="172046" grpId="0" animBg="1"/>
      <p:bldP spid="172047" grpId="0"/>
      <p:bldP spid="1720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209800" y="5334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WHY do the angles of a triangle ALWAYS add to 180?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04800" y="2895600"/>
            <a:ext cx="5943600" cy="1447800"/>
            <a:chOff x="480" y="1824"/>
            <a:chExt cx="3744" cy="912"/>
          </a:xfrm>
        </p:grpSpPr>
        <p:sp>
          <p:nvSpPr>
            <p:cNvPr id="60430" name="Line 16"/>
            <p:cNvSpPr>
              <a:spLocks noChangeShapeType="1"/>
            </p:cNvSpPr>
            <p:nvPr/>
          </p:nvSpPr>
          <p:spPr bwMode="auto">
            <a:xfrm>
              <a:off x="480" y="192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31" name="Line 17"/>
            <p:cNvSpPr>
              <a:spLocks noChangeShapeType="1"/>
            </p:cNvSpPr>
            <p:nvPr/>
          </p:nvSpPr>
          <p:spPr bwMode="auto">
            <a:xfrm>
              <a:off x="480" y="264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32" name="Line 18"/>
            <p:cNvSpPr>
              <a:spLocks noChangeShapeType="1"/>
            </p:cNvSpPr>
            <p:nvPr/>
          </p:nvSpPr>
          <p:spPr bwMode="auto">
            <a:xfrm>
              <a:off x="3360" y="182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33" name="Line 19"/>
            <p:cNvSpPr>
              <a:spLocks noChangeShapeType="1"/>
            </p:cNvSpPr>
            <p:nvPr/>
          </p:nvSpPr>
          <p:spPr bwMode="auto">
            <a:xfrm flipH="1">
              <a:off x="3360" y="192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34" name="Line 20"/>
            <p:cNvSpPr>
              <a:spLocks noChangeShapeType="1"/>
            </p:cNvSpPr>
            <p:nvPr/>
          </p:nvSpPr>
          <p:spPr bwMode="auto">
            <a:xfrm>
              <a:off x="3360" y="254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435" name="Line 21"/>
            <p:cNvSpPr>
              <a:spLocks noChangeShapeType="1"/>
            </p:cNvSpPr>
            <p:nvPr/>
          </p:nvSpPr>
          <p:spPr bwMode="auto">
            <a:xfrm flipH="1">
              <a:off x="3360" y="264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3991" name="Text Box 23"/>
          <p:cNvSpPr txBox="1">
            <a:spLocks noChangeArrowheads="1"/>
          </p:cNvSpPr>
          <p:nvPr/>
        </p:nvSpPr>
        <p:spPr bwMode="auto">
          <a:xfrm>
            <a:off x="6400800" y="297180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</a:rPr>
              <a:t>This is a set of parallel lines</a:t>
            </a:r>
          </a:p>
        </p:txBody>
      </p:sp>
      <p:sp>
        <p:nvSpPr>
          <p:cNvPr id="83992" name="Line 24"/>
          <p:cNvSpPr>
            <a:spLocks noChangeShapeType="1"/>
          </p:cNvSpPr>
          <p:nvPr/>
        </p:nvSpPr>
        <p:spPr bwMode="auto">
          <a:xfrm flipH="1">
            <a:off x="1828800" y="1905000"/>
            <a:ext cx="1828800" cy="3352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93" name="Line 25"/>
          <p:cNvSpPr>
            <a:spLocks noChangeShapeType="1"/>
          </p:cNvSpPr>
          <p:nvPr/>
        </p:nvSpPr>
        <p:spPr bwMode="auto">
          <a:xfrm>
            <a:off x="1981200" y="2133600"/>
            <a:ext cx="3505200" cy="3124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94" name="Arc 26"/>
          <p:cNvSpPr>
            <a:spLocks/>
          </p:cNvSpPr>
          <p:nvPr/>
        </p:nvSpPr>
        <p:spPr bwMode="auto">
          <a:xfrm>
            <a:off x="2514600" y="3048000"/>
            <a:ext cx="457200" cy="458788"/>
          </a:xfrm>
          <a:custGeom>
            <a:avLst/>
            <a:gdLst>
              <a:gd name="T0" fmla="*/ 233384 w 21600"/>
              <a:gd name="T1" fmla="*/ 458788 h 26019"/>
              <a:gd name="T2" fmla="*/ 26035 w 21600"/>
              <a:gd name="T3" fmla="*/ 0 h 26019"/>
              <a:gd name="T4" fmla="*/ 457200 w 21600"/>
              <a:gd name="T5" fmla="*/ 126674 h 26019"/>
              <a:gd name="T6" fmla="*/ 0 60000 65536"/>
              <a:gd name="T7" fmla="*/ 0 60000 65536"/>
              <a:gd name="T8" fmla="*/ 0 60000 65536"/>
              <a:gd name="T9" fmla="*/ 0 w 21600"/>
              <a:gd name="T10" fmla="*/ 0 h 26019"/>
              <a:gd name="T11" fmla="*/ 21600 w 21600"/>
              <a:gd name="T12" fmla="*/ 26019 h 260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019" fill="none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</a:path>
              <a:path w="21600" h="26019" stroke="0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  <a:lnTo>
                  <a:pt x="21600" y="7184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95" name="Arc 27"/>
          <p:cNvSpPr>
            <a:spLocks/>
          </p:cNvSpPr>
          <p:nvPr/>
        </p:nvSpPr>
        <p:spPr bwMode="auto">
          <a:xfrm>
            <a:off x="2743200" y="3352800"/>
            <a:ext cx="606425" cy="304800"/>
          </a:xfrm>
          <a:custGeom>
            <a:avLst/>
            <a:gdLst>
              <a:gd name="T0" fmla="*/ 606425 w 39028"/>
              <a:gd name="T1" fmla="*/ 66520 h 21600"/>
              <a:gd name="T2" fmla="*/ 0 w 39028"/>
              <a:gd name="T3" fmla="*/ 169573 h 21600"/>
              <a:gd name="T4" fmla="*/ 278895 w 39028"/>
              <a:gd name="T5" fmla="*/ 0 h 21600"/>
              <a:gd name="T6" fmla="*/ 0 60000 65536"/>
              <a:gd name="T7" fmla="*/ 0 60000 65536"/>
              <a:gd name="T8" fmla="*/ 0 60000 65536"/>
              <a:gd name="T9" fmla="*/ 0 w 39028"/>
              <a:gd name="T10" fmla="*/ 0 h 21600"/>
              <a:gd name="T11" fmla="*/ 39028 w 390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28" h="21600" fill="none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</a:path>
              <a:path w="39028" h="21600" stroke="0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  <a:lnTo>
                  <a:pt x="17949" y="0"/>
                </a:lnTo>
                <a:close/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96" name="Arc 28"/>
          <p:cNvSpPr>
            <a:spLocks/>
          </p:cNvSpPr>
          <p:nvPr/>
        </p:nvSpPr>
        <p:spPr bwMode="auto">
          <a:xfrm>
            <a:off x="3429000" y="3048000"/>
            <a:ext cx="334963" cy="392113"/>
          </a:xfrm>
          <a:custGeom>
            <a:avLst/>
            <a:gdLst>
              <a:gd name="T0" fmla="*/ 319378 w 21600"/>
              <a:gd name="T1" fmla="*/ 0 h 27826"/>
              <a:gd name="T2" fmla="*/ 54307 w 21600"/>
              <a:gd name="T3" fmla="*/ 392113 h 27826"/>
              <a:gd name="T4" fmla="*/ 0 w 21600"/>
              <a:gd name="T5" fmla="*/ 91765 h 27826"/>
              <a:gd name="T6" fmla="*/ 0 60000 65536"/>
              <a:gd name="T7" fmla="*/ 0 60000 65536"/>
              <a:gd name="T8" fmla="*/ 0 60000 65536"/>
              <a:gd name="T9" fmla="*/ 0 w 21600"/>
              <a:gd name="T10" fmla="*/ 0 h 27826"/>
              <a:gd name="T11" fmla="*/ 21600 w 21600"/>
              <a:gd name="T12" fmla="*/ 27826 h 27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826" fill="none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</a:path>
              <a:path w="21600" h="27826" stroke="0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  <a:lnTo>
                  <a:pt x="0" y="6512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91" grpId="0"/>
      <p:bldP spid="83992" grpId="0" animBg="1"/>
      <p:bldP spid="83993" grpId="0" animBg="1"/>
      <p:bldP spid="83994" grpId="0" animBg="1"/>
      <p:bldP spid="83995" grpId="0" animBg="1"/>
      <p:bldP spid="83996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16002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8229600" y="4343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41319" name="Arc 7"/>
          <p:cNvSpPr>
            <a:spLocks/>
          </p:cNvSpPr>
          <p:nvPr/>
        </p:nvSpPr>
        <p:spPr bwMode="auto">
          <a:xfrm>
            <a:off x="1447800" y="4267200"/>
            <a:ext cx="685800" cy="433388"/>
          </a:xfrm>
          <a:custGeom>
            <a:avLst/>
            <a:gdLst>
              <a:gd name="T0" fmla="*/ 401161 w 21600"/>
              <a:gd name="T1" fmla="*/ 0 h 19228"/>
              <a:gd name="T2" fmla="*/ 683641 w 21600"/>
              <a:gd name="T3" fmla="*/ 433388 h 19228"/>
              <a:gd name="T4" fmla="*/ 0 w 21600"/>
              <a:gd name="T5" fmla="*/ 394868 h 19228"/>
              <a:gd name="T6" fmla="*/ 0 60000 65536"/>
              <a:gd name="T7" fmla="*/ 0 60000 65536"/>
              <a:gd name="T8" fmla="*/ 0 60000 65536"/>
              <a:gd name="T9" fmla="*/ 0 w 21600"/>
              <a:gd name="T10" fmla="*/ 0 h 19228"/>
              <a:gd name="T11" fmla="*/ 21600 w 21600"/>
              <a:gd name="T12" fmla="*/ 19228 h 19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228" fill="none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</a:path>
              <a:path w="21600" h="19228" stroke="0" extrusionOk="0">
                <a:moveTo>
                  <a:pt x="12635" y="-1"/>
                </a:moveTo>
                <a:cubicBezTo>
                  <a:pt x="18264" y="4060"/>
                  <a:pt x="21600" y="10578"/>
                  <a:pt x="21600" y="17519"/>
                </a:cubicBezTo>
                <a:cubicBezTo>
                  <a:pt x="21600" y="18089"/>
                  <a:pt x="21577" y="18659"/>
                  <a:pt x="21532" y="19228"/>
                </a:cubicBezTo>
                <a:lnTo>
                  <a:pt x="0" y="17519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320" name="Arc 8"/>
          <p:cNvSpPr>
            <a:spLocks/>
          </p:cNvSpPr>
          <p:nvPr/>
        </p:nvSpPr>
        <p:spPr bwMode="auto">
          <a:xfrm>
            <a:off x="8077200" y="4191000"/>
            <a:ext cx="457200" cy="528638"/>
          </a:xfrm>
          <a:custGeom>
            <a:avLst/>
            <a:gdLst>
              <a:gd name="T0" fmla="*/ 1143 w 21600"/>
              <a:gd name="T1" fmla="*/ 528638 h 22372"/>
              <a:gd name="T2" fmla="*/ 336994 w 21600"/>
              <a:gd name="T3" fmla="*/ 0 h 22372"/>
              <a:gd name="T4" fmla="*/ 457200 w 21600"/>
              <a:gd name="T5" fmla="*/ 492438 h 22372"/>
              <a:gd name="T6" fmla="*/ 0 60000 65536"/>
              <a:gd name="T7" fmla="*/ 0 60000 65536"/>
              <a:gd name="T8" fmla="*/ 0 60000 65536"/>
              <a:gd name="T9" fmla="*/ 0 w 21600"/>
              <a:gd name="T10" fmla="*/ 0 h 22372"/>
              <a:gd name="T11" fmla="*/ 21600 w 21600"/>
              <a:gd name="T12" fmla="*/ 22372 h 22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372" fill="none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</a:path>
              <a:path w="21600" h="22372" stroke="0" extrusionOk="0">
                <a:moveTo>
                  <a:pt x="54" y="22371"/>
                </a:moveTo>
                <a:cubicBezTo>
                  <a:pt x="18" y="21862"/>
                  <a:pt x="0" y="21351"/>
                  <a:pt x="0" y="20840"/>
                </a:cubicBezTo>
                <a:cubicBezTo>
                  <a:pt x="-1" y="11097"/>
                  <a:pt x="6521" y="2561"/>
                  <a:pt x="15920" y="-1"/>
                </a:cubicBezTo>
                <a:lnTo>
                  <a:pt x="21600" y="2084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1321" name="Line 9"/>
          <p:cNvSpPr>
            <a:spLocks noChangeShapeType="1"/>
          </p:cNvSpPr>
          <p:nvPr/>
        </p:nvSpPr>
        <p:spPr bwMode="auto">
          <a:xfrm flipV="1">
            <a:off x="1371600" y="4724400"/>
            <a:ext cx="7772400" cy="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 flipH="1">
            <a:off x="1371600" y="0"/>
            <a:ext cx="5943600" cy="46482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323" name="Line 12"/>
          <p:cNvSpPr>
            <a:spLocks noChangeShapeType="1"/>
          </p:cNvSpPr>
          <p:nvPr/>
        </p:nvSpPr>
        <p:spPr bwMode="auto">
          <a:xfrm>
            <a:off x="5638800" y="1295400"/>
            <a:ext cx="3276600" cy="3429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3072" name="Line 16"/>
          <p:cNvSpPr>
            <a:spLocks noChangeShapeType="1"/>
          </p:cNvSpPr>
          <p:nvPr/>
        </p:nvSpPr>
        <p:spPr bwMode="auto">
          <a:xfrm>
            <a:off x="1295400" y="4724400"/>
            <a:ext cx="7543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3073" name="Line 17"/>
          <p:cNvSpPr>
            <a:spLocks noChangeShapeType="1"/>
          </p:cNvSpPr>
          <p:nvPr/>
        </p:nvSpPr>
        <p:spPr bwMode="auto">
          <a:xfrm flipV="1">
            <a:off x="1295400" y="1295400"/>
            <a:ext cx="4343400" cy="3429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3074" name="Rectangle 18"/>
          <p:cNvSpPr>
            <a:spLocks noChangeArrowheads="1"/>
          </p:cNvSpPr>
          <p:nvPr/>
        </p:nvSpPr>
        <p:spPr bwMode="auto">
          <a:xfrm>
            <a:off x="4114800" y="2514600"/>
            <a:ext cx="32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chemeClr val="bg1"/>
                </a:solidFill>
              </a:rPr>
              <a:t>Only 1 triangle can be made given two angles and a side NOT between them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72" grpId="0" animBg="1"/>
      <p:bldP spid="173073" grpId="0" animBg="1"/>
      <p:bldP spid="173074" grpId="0"/>
      <p:bldP spid="173074" grpId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1" name="Rectangle 5"/>
          <p:cNvSpPr>
            <a:spLocks noChangeArrowheads="1"/>
          </p:cNvSpPr>
          <p:nvPr/>
        </p:nvSpPr>
        <p:spPr bwMode="auto">
          <a:xfrm>
            <a:off x="1600200" y="1219200"/>
            <a:ext cx="6477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AAS theorem:</a:t>
            </a:r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685800" y="1981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two angles and a side not between them in 1 triangle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are congruent to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 If two angles and a side not between them in another </a:t>
            </a:r>
          </a:p>
        </p:txBody>
      </p:sp>
      <p:sp>
        <p:nvSpPr>
          <p:cNvPr id="164871" name="Rectangle 7"/>
          <p:cNvSpPr>
            <a:spLocks noChangeArrowheads="1"/>
          </p:cNvSpPr>
          <p:nvPr/>
        </p:nvSpPr>
        <p:spPr bwMode="auto">
          <a:xfrm>
            <a:off x="685800" y="3581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Then the triangles are congruent 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0"/>
      <p:bldP spid="164871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3" name="AutoShape 5"/>
          <p:cNvSpPr>
            <a:spLocks noChangeArrowheads="1"/>
          </p:cNvSpPr>
          <p:nvPr/>
        </p:nvSpPr>
        <p:spPr bwMode="auto">
          <a:xfrm>
            <a:off x="1752600" y="1905000"/>
            <a:ext cx="2362200" cy="28194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4" name="Arc 6"/>
          <p:cNvSpPr>
            <a:spLocks/>
          </p:cNvSpPr>
          <p:nvPr/>
        </p:nvSpPr>
        <p:spPr bwMode="auto">
          <a:xfrm>
            <a:off x="1905000" y="4343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5" name="Arc 7"/>
          <p:cNvSpPr>
            <a:spLocks/>
          </p:cNvSpPr>
          <p:nvPr/>
        </p:nvSpPr>
        <p:spPr bwMode="auto">
          <a:xfrm flipH="1">
            <a:off x="3733800" y="4343400"/>
            <a:ext cx="228600" cy="3810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6" name="Arc 8"/>
          <p:cNvSpPr>
            <a:spLocks/>
          </p:cNvSpPr>
          <p:nvPr/>
        </p:nvSpPr>
        <p:spPr bwMode="auto">
          <a:xfrm flipH="1">
            <a:off x="3505200" y="4191000"/>
            <a:ext cx="381000" cy="5334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533400 h 21600"/>
              <a:gd name="T4" fmla="*/ 0 w 21600"/>
              <a:gd name="T5" fmla="*/ 5334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 flipV="1">
            <a:off x="3276600" y="3200400"/>
            <a:ext cx="4572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7" name="AutoShape 10"/>
          <p:cNvSpPr>
            <a:spLocks noChangeArrowheads="1"/>
          </p:cNvSpPr>
          <p:nvPr/>
        </p:nvSpPr>
        <p:spPr bwMode="auto">
          <a:xfrm rot="10800000" flipH="1">
            <a:off x="4038600" y="1828800"/>
            <a:ext cx="2209800" cy="28194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9" name="Arc 11"/>
          <p:cNvSpPr>
            <a:spLocks/>
          </p:cNvSpPr>
          <p:nvPr/>
        </p:nvSpPr>
        <p:spPr bwMode="auto">
          <a:xfrm rot="10800000" flipH="1">
            <a:off x="4179888" y="1828800"/>
            <a:ext cx="284162" cy="381000"/>
          </a:xfrm>
          <a:custGeom>
            <a:avLst/>
            <a:gdLst>
              <a:gd name="T0" fmla="*/ 0 w 21600"/>
              <a:gd name="T1" fmla="*/ 0 h 21600"/>
              <a:gd name="T2" fmla="*/ 284162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900" name="Arc 12"/>
          <p:cNvSpPr>
            <a:spLocks/>
          </p:cNvSpPr>
          <p:nvPr/>
        </p:nvSpPr>
        <p:spPr bwMode="auto">
          <a:xfrm rot="10800000">
            <a:off x="5889625" y="1828800"/>
            <a:ext cx="214313" cy="381000"/>
          </a:xfrm>
          <a:custGeom>
            <a:avLst/>
            <a:gdLst>
              <a:gd name="T0" fmla="*/ 0 w 21600"/>
              <a:gd name="T1" fmla="*/ 0 h 21600"/>
              <a:gd name="T2" fmla="*/ 214313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901" name="Arc 13"/>
          <p:cNvSpPr>
            <a:spLocks/>
          </p:cNvSpPr>
          <p:nvPr/>
        </p:nvSpPr>
        <p:spPr bwMode="auto">
          <a:xfrm rot="10800000">
            <a:off x="5678488" y="1828800"/>
            <a:ext cx="355600" cy="533400"/>
          </a:xfrm>
          <a:custGeom>
            <a:avLst/>
            <a:gdLst>
              <a:gd name="T0" fmla="*/ 0 w 21600"/>
              <a:gd name="T1" fmla="*/ 0 h 21600"/>
              <a:gd name="T2" fmla="*/ 355600 w 21600"/>
              <a:gd name="T3" fmla="*/ 533400 h 21600"/>
              <a:gd name="T4" fmla="*/ 0 w 21600"/>
              <a:gd name="T5" fmla="*/ 5334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902" name="Line 14"/>
          <p:cNvSpPr>
            <a:spLocks noChangeShapeType="1"/>
          </p:cNvSpPr>
          <p:nvPr/>
        </p:nvSpPr>
        <p:spPr bwMode="auto">
          <a:xfrm rot="10800000" flipH="1" flipV="1">
            <a:off x="5462588" y="3124200"/>
            <a:ext cx="427037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5904" name="Rectangle 16"/>
          <p:cNvSpPr>
            <a:spLocks noChangeArrowheads="1"/>
          </p:cNvSpPr>
          <p:nvPr/>
        </p:nvSpPr>
        <p:spPr bwMode="auto">
          <a:xfrm>
            <a:off x="2514600" y="1524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165905" name="Rectangle 17"/>
          <p:cNvSpPr>
            <a:spLocks noChangeArrowheads="1"/>
          </p:cNvSpPr>
          <p:nvPr/>
        </p:nvSpPr>
        <p:spPr bwMode="auto">
          <a:xfrm>
            <a:off x="1295400" y="4419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65906" name="Rectangle 18"/>
          <p:cNvSpPr>
            <a:spLocks noChangeArrowheads="1"/>
          </p:cNvSpPr>
          <p:nvPr/>
        </p:nvSpPr>
        <p:spPr bwMode="auto">
          <a:xfrm>
            <a:off x="4038600" y="4419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165907" name="Rectangle 19"/>
          <p:cNvSpPr>
            <a:spLocks noChangeArrowheads="1"/>
          </p:cNvSpPr>
          <p:nvPr/>
        </p:nvSpPr>
        <p:spPr bwMode="auto">
          <a:xfrm>
            <a:off x="3733800" y="1447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65908" name="Rectangle 20"/>
          <p:cNvSpPr>
            <a:spLocks noChangeArrowheads="1"/>
          </p:cNvSpPr>
          <p:nvPr/>
        </p:nvSpPr>
        <p:spPr bwMode="auto">
          <a:xfrm>
            <a:off x="6096000" y="1371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N</a:t>
            </a:r>
          </a:p>
        </p:txBody>
      </p:sp>
      <p:sp>
        <p:nvSpPr>
          <p:cNvPr id="165909" name="Rectangle 21"/>
          <p:cNvSpPr>
            <a:spLocks noChangeArrowheads="1"/>
          </p:cNvSpPr>
          <p:nvPr/>
        </p:nvSpPr>
        <p:spPr bwMode="auto">
          <a:xfrm>
            <a:off x="4953000" y="4572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</a:t>
            </a:r>
          </a:p>
        </p:txBody>
      </p:sp>
      <p:graphicFrame>
        <p:nvGraphicFramePr>
          <p:cNvPr id="165910" name="Object 22"/>
          <p:cNvGraphicFramePr>
            <a:graphicFrameLocks noChangeAspect="1"/>
          </p:cNvGraphicFramePr>
          <p:nvPr/>
        </p:nvGraphicFramePr>
        <p:xfrm>
          <a:off x="6180138" y="3124200"/>
          <a:ext cx="29638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Equation" r:id="rId3" imgW="1015920" imgH="177480" progId="Equation.3">
                  <p:embed/>
                </p:oleObj>
              </mc:Choice>
              <mc:Fallback>
                <p:oleObj name="Equation" r:id="rId3" imgW="101592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0138" y="3124200"/>
                        <a:ext cx="2963862" cy="5254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911" name="Object 23"/>
          <p:cNvGraphicFramePr>
            <a:graphicFrameLocks noChangeAspect="1"/>
          </p:cNvGraphicFramePr>
          <p:nvPr/>
        </p:nvGraphicFramePr>
        <p:xfrm>
          <a:off x="6180138" y="3124200"/>
          <a:ext cx="29638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Equation" r:id="rId5" imgW="1015920" imgH="177480" progId="Equation.3">
                  <p:embed/>
                </p:oleObj>
              </mc:Choice>
              <mc:Fallback>
                <p:oleObj name="Equation" r:id="rId5" imgW="1015920" imgH="1774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0138" y="3124200"/>
                        <a:ext cx="2963862" cy="5254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912" name="Object 24"/>
          <p:cNvGraphicFramePr>
            <a:graphicFrameLocks noChangeAspect="1"/>
          </p:cNvGraphicFramePr>
          <p:nvPr/>
        </p:nvGraphicFramePr>
        <p:xfrm>
          <a:off x="6781800" y="3733800"/>
          <a:ext cx="1814513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Equation" r:id="rId7" imgW="622080" imgH="215640" progId="Equation.3">
                  <p:embed/>
                </p:oleObj>
              </mc:Choice>
              <mc:Fallback>
                <p:oleObj name="Equation" r:id="rId7" imgW="622080" imgH="2156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3733800"/>
                        <a:ext cx="1814513" cy="6381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5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5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6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5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6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5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6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 animBg="1"/>
      <p:bldP spid="165894" grpId="0" animBg="1"/>
      <p:bldP spid="165895" grpId="0" animBg="1"/>
      <p:bldP spid="165896" grpId="0" animBg="1"/>
      <p:bldP spid="165897" grpId="0" animBg="1"/>
      <p:bldP spid="165899" grpId="0" animBg="1"/>
      <p:bldP spid="165900" grpId="0" animBg="1"/>
      <p:bldP spid="165901" grpId="0" animBg="1"/>
      <p:bldP spid="165902" grpId="0" animBg="1"/>
      <p:bldP spid="165904" grpId="0"/>
      <p:bldP spid="165905" grpId="0"/>
      <p:bldP spid="165906" grpId="0"/>
      <p:bldP spid="165907" grpId="0"/>
      <p:bldP spid="165908" grpId="0"/>
      <p:bldP spid="165909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6922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04800"/>
            <a:ext cx="2016125" cy="1815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48807">
            <a:off x="2208632" y="4567004"/>
            <a:ext cx="3021282" cy="2184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2209800"/>
            <a:ext cx="2568090" cy="216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6922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69013">
            <a:off x="5711053" y="2388561"/>
            <a:ext cx="2700451" cy="195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876800"/>
            <a:ext cx="2351279" cy="182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228600"/>
            <a:ext cx="2514600" cy="201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4" name="Picture 10"/>
          <p:cNvPicPr>
            <a:picLocks noChangeAspect="1" noChangeArrowheads="1"/>
          </p:cNvPicPr>
          <p:nvPr/>
        </p:nvPicPr>
        <p:blipFill>
          <a:blip r:embed="rId7" cstate="print">
            <a:lum bright="-17000" contrast="41000"/>
          </a:blip>
          <a:srcRect/>
          <a:stretch>
            <a:fillRect/>
          </a:stretch>
        </p:blipFill>
        <p:spPr bwMode="auto">
          <a:xfrm>
            <a:off x="1981200" y="2514600"/>
            <a:ext cx="2092216" cy="16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381000"/>
            <a:ext cx="2196404" cy="179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37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4724400"/>
            <a:ext cx="2061241" cy="169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AAS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5000" y="10668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91200" y="9144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600200" y="28194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791200" y="27432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#4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676400" y="48768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#5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562600" y="4953000"/>
            <a:ext cx="441146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#6</a:t>
            </a:r>
            <a:endParaRPr lang="en-US" dirty="0"/>
          </a:p>
        </p:txBody>
      </p:sp>
      <p:sp>
        <p:nvSpPr>
          <p:cNvPr id="22" name="SMARTInkAnnotation32"/>
          <p:cNvSpPr/>
          <p:nvPr/>
        </p:nvSpPr>
        <p:spPr bwMode="auto">
          <a:xfrm>
            <a:off x="4786312" y="6599039"/>
            <a:ext cx="17860" cy="17861"/>
          </a:xfrm>
          <a:custGeom>
            <a:avLst/>
            <a:gdLst/>
            <a:ahLst/>
            <a:cxnLst/>
            <a:rect l="0" t="0" r="0" b="0"/>
            <a:pathLst>
              <a:path w="17860" h="17861">
                <a:moveTo>
                  <a:pt x="0" y="17860"/>
                </a:moveTo>
                <a:lnTo>
                  <a:pt x="4740" y="8378"/>
                </a:lnTo>
                <a:lnTo>
                  <a:pt x="7129" y="5585"/>
                </a:lnTo>
                <a:lnTo>
                  <a:pt x="9713" y="3723"/>
                </a:lnTo>
                <a:lnTo>
                  <a:pt x="17859" y="0"/>
                </a:lnTo>
              </a:path>
            </a:pathLst>
          </a:cu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SMARTInkAnnotation33"/>
          <p:cNvSpPr/>
          <p:nvPr/>
        </p:nvSpPr>
        <p:spPr bwMode="auto">
          <a:xfrm>
            <a:off x="4786312" y="6599039"/>
            <a:ext cx="17860" cy="26790"/>
          </a:xfrm>
          <a:custGeom>
            <a:avLst/>
            <a:gdLst/>
            <a:ahLst/>
            <a:cxnLst/>
            <a:rect l="0" t="0" r="0" b="0"/>
            <a:pathLst>
              <a:path w="17860" h="26790">
                <a:moveTo>
                  <a:pt x="0" y="0"/>
                </a:moveTo>
                <a:lnTo>
                  <a:pt x="17859" y="26789"/>
                </a:lnTo>
              </a:path>
            </a:pathLst>
          </a:cu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SMARTInkAnnotation76"/>
          <p:cNvSpPr/>
          <p:nvPr/>
        </p:nvSpPr>
        <p:spPr bwMode="auto">
          <a:xfrm>
            <a:off x="4527351" y="6384726"/>
            <a:ext cx="17860" cy="8931"/>
          </a:xfrm>
          <a:custGeom>
            <a:avLst/>
            <a:gdLst/>
            <a:ahLst/>
            <a:cxnLst/>
            <a:rect l="0" t="0" r="0" b="0"/>
            <a:pathLst>
              <a:path w="17860" h="8931">
                <a:moveTo>
                  <a:pt x="17859" y="8930"/>
                </a:moveTo>
                <a:lnTo>
                  <a:pt x="4189" y="8930"/>
                </a:lnTo>
                <a:lnTo>
                  <a:pt x="2793" y="7938"/>
                </a:lnTo>
                <a:lnTo>
                  <a:pt x="1862" y="6285"/>
                </a:lnTo>
                <a:lnTo>
                  <a:pt x="10" y="32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More congruency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2514600" y="304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You can also prove 2 triangles are congruent IF…</a:t>
            </a:r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1828800" y="1447800"/>
            <a:ext cx="6781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1.  They are both right triangles</a:t>
            </a:r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1828800" y="2286000"/>
            <a:ext cx="6781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2.  The hypotenuse and ONE of the legs   	is congruent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1828800" y="3276600"/>
            <a:ext cx="6781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FF"/>
                </a:solidFill>
              </a:rPr>
              <a:t>This is the H-L (or hypotenuse-leg) theorem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3429000" y="4191000"/>
            <a:ext cx="1447800" cy="1905000"/>
            <a:chOff x="3840" y="2688"/>
            <a:chExt cx="912" cy="1200"/>
          </a:xfrm>
        </p:grpSpPr>
        <p:sp>
          <p:nvSpPr>
            <p:cNvPr id="143377" name="AutoShape 9"/>
            <p:cNvSpPr>
              <a:spLocks noChangeArrowheads="1"/>
            </p:cNvSpPr>
            <p:nvPr/>
          </p:nvSpPr>
          <p:spPr bwMode="auto">
            <a:xfrm>
              <a:off x="3840" y="2688"/>
              <a:ext cx="912" cy="1152"/>
            </a:xfrm>
            <a:prstGeom prst="rtTriangle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8" name="Rectangle 10"/>
            <p:cNvSpPr>
              <a:spLocks noChangeArrowheads="1"/>
            </p:cNvSpPr>
            <p:nvPr/>
          </p:nvSpPr>
          <p:spPr bwMode="auto">
            <a:xfrm>
              <a:off x="3840" y="3696"/>
              <a:ext cx="144" cy="14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9" name="Line 11"/>
            <p:cNvSpPr>
              <a:spLocks noChangeShapeType="1"/>
            </p:cNvSpPr>
            <p:nvPr/>
          </p:nvSpPr>
          <p:spPr bwMode="auto">
            <a:xfrm flipV="1">
              <a:off x="4224" y="3168"/>
              <a:ext cx="192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80" name="Line 12"/>
            <p:cNvSpPr>
              <a:spLocks noChangeShapeType="1"/>
            </p:cNvSpPr>
            <p:nvPr/>
          </p:nvSpPr>
          <p:spPr bwMode="auto">
            <a:xfrm>
              <a:off x="4176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81" name="Line 13"/>
            <p:cNvSpPr>
              <a:spLocks noChangeShapeType="1"/>
            </p:cNvSpPr>
            <p:nvPr/>
          </p:nvSpPr>
          <p:spPr bwMode="auto">
            <a:xfrm>
              <a:off x="4272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 flipH="1">
            <a:off x="1600200" y="4191000"/>
            <a:ext cx="1371600" cy="1905000"/>
            <a:chOff x="3840" y="2688"/>
            <a:chExt cx="912" cy="1200"/>
          </a:xfrm>
        </p:grpSpPr>
        <p:sp>
          <p:nvSpPr>
            <p:cNvPr id="143372" name="AutoShape 16"/>
            <p:cNvSpPr>
              <a:spLocks noChangeArrowheads="1"/>
            </p:cNvSpPr>
            <p:nvPr/>
          </p:nvSpPr>
          <p:spPr bwMode="auto">
            <a:xfrm>
              <a:off x="3840" y="2688"/>
              <a:ext cx="912" cy="1152"/>
            </a:xfrm>
            <a:prstGeom prst="rtTriangle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3" name="Rectangle 17"/>
            <p:cNvSpPr>
              <a:spLocks noChangeArrowheads="1"/>
            </p:cNvSpPr>
            <p:nvPr/>
          </p:nvSpPr>
          <p:spPr bwMode="auto">
            <a:xfrm>
              <a:off x="3840" y="3696"/>
              <a:ext cx="144" cy="14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4" name="Line 18"/>
            <p:cNvSpPr>
              <a:spLocks noChangeShapeType="1"/>
            </p:cNvSpPr>
            <p:nvPr/>
          </p:nvSpPr>
          <p:spPr bwMode="auto">
            <a:xfrm flipV="1">
              <a:off x="4224" y="3168"/>
              <a:ext cx="192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75" name="Line 19"/>
            <p:cNvSpPr>
              <a:spLocks noChangeShapeType="1"/>
            </p:cNvSpPr>
            <p:nvPr/>
          </p:nvSpPr>
          <p:spPr bwMode="auto">
            <a:xfrm>
              <a:off x="4176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76" name="Line 20"/>
            <p:cNvSpPr>
              <a:spLocks noChangeShapeType="1"/>
            </p:cNvSpPr>
            <p:nvPr/>
          </p:nvSpPr>
          <p:spPr bwMode="auto">
            <a:xfrm>
              <a:off x="4272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4165" name="Rectangle 21"/>
          <p:cNvSpPr>
            <a:spLocks noChangeArrowheads="1"/>
          </p:cNvSpPr>
          <p:nvPr/>
        </p:nvSpPr>
        <p:spPr bwMode="auto">
          <a:xfrm>
            <a:off x="4953000" y="4572000"/>
            <a:ext cx="342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These triangles are congruent by H-L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  <p:bldP spid="134151" grpId="0"/>
      <p:bldP spid="134152" grpId="0"/>
      <p:bldP spid="134165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More congruency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2438400" y="2971800"/>
            <a:ext cx="6172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2 right angles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Both triangles are right triangles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A pair of legs are congruent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both hypotenuses are congruent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		</a:t>
            </a:r>
            <a:endParaRPr lang="en-US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467600" y="228600"/>
            <a:ext cx="1447800" cy="1905000"/>
            <a:chOff x="3840" y="2688"/>
            <a:chExt cx="912" cy="1200"/>
          </a:xfrm>
        </p:grpSpPr>
        <p:sp>
          <p:nvSpPr>
            <p:cNvPr id="143377" name="AutoShape 9"/>
            <p:cNvSpPr>
              <a:spLocks noChangeArrowheads="1"/>
            </p:cNvSpPr>
            <p:nvPr/>
          </p:nvSpPr>
          <p:spPr bwMode="auto">
            <a:xfrm>
              <a:off x="3840" y="2688"/>
              <a:ext cx="912" cy="1152"/>
            </a:xfrm>
            <a:prstGeom prst="rtTriangle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8" name="Rectangle 10"/>
            <p:cNvSpPr>
              <a:spLocks noChangeArrowheads="1"/>
            </p:cNvSpPr>
            <p:nvPr/>
          </p:nvSpPr>
          <p:spPr bwMode="auto">
            <a:xfrm>
              <a:off x="3840" y="3696"/>
              <a:ext cx="144" cy="14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9" name="Line 11"/>
            <p:cNvSpPr>
              <a:spLocks noChangeShapeType="1"/>
            </p:cNvSpPr>
            <p:nvPr/>
          </p:nvSpPr>
          <p:spPr bwMode="auto">
            <a:xfrm flipV="1">
              <a:off x="4224" y="3168"/>
              <a:ext cx="192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80" name="Line 12"/>
            <p:cNvSpPr>
              <a:spLocks noChangeShapeType="1"/>
            </p:cNvSpPr>
            <p:nvPr/>
          </p:nvSpPr>
          <p:spPr bwMode="auto">
            <a:xfrm>
              <a:off x="4176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81" name="Line 13"/>
            <p:cNvSpPr>
              <a:spLocks noChangeShapeType="1"/>
            </p:cNvSpPr>
            <p:nvPr/>
          </p:nvSpPr>
          <p:spPr bwMode="auto">
            <a:xfrm>
              <a:off x="4272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 flipH="1">
            <a:off x="5638800" y="228600"/>
            <a:ext cx="1371600" cy="1905000"/>
            <a:chOff x="3840" y="2688"/>
            <a:chExt cx="912" cy="1200"/>
          </a:xfrm>
        </p:grpSpPr>
        <p:sp>
          <p:nvSpPr>
            <p:cNvPr id="143372" name="AutoShape 16"/>
            <p:cNvSpPr>
              <a:spLocks noChangeArrowheads="1"/>
            </p:cNvSpPr>
            <p:nvPr/>
          </p:nvSpPr>
          <p:spPr bwMode="auto">
            <a:xfrm>
              <a:off x="3840" y="2688"/>
              <a:ext cx="912" cy="1152"/>
            </a:xfrm>
            <a:prstGeom prst="rtTriangle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3" name="Rectangle 17"/>
            <p:cNvSpPr>
              <a:spLocks noChangeArrowheads="1"/>
            </p:cNvSpPr>
            <p:nvPr/>
          </p:nvSpPr>
          <p:spPr bwMode="auto">
            <a:xfrm>
              <a:off x="3840" y="3696"/>
              <a:ext cx="144" cy="14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374" name="Line 18"/>
            <p:cNvSpPr>
              <a:spLocks noChangeShapeType="1"/>
            </p:cNvSpPr>
            <p:nvPr/>
          </p:nvSpPr>
          <p:spPr bwMode="auto">
            <a:xfrm flipV="1">
              <a:off x="4224" y="3168"/>
              <a:ext cx="192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75" name="Line 19"/>
            <p:cNvSpPr>
              <a:spLocks noChangeShapeType="1"/>
            </p:cNvSpPr>
            <p:nvPr/>
          </p:nvSpPr>
          <p:spPr bwMode="auto">
            <a:xfrm>
              <a:off x="4176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376" name="Line 20"/>
            <p:cNvSpPr>
              <a:spLocks noChangeShapeType="1"/>
            </p:cNvSpPr>
            <p:nvPr/>
          </p:nvSpPr>
          <p:spPr bwMode="auto">
            <a:xfrm>
              <a:off x="4272" y="3744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273873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To use H-L in a proof, you must establish that there are… 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438400" y="3454758"/>
            <a:ext cx="6248400" cy="3810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38400" y="3886200"/>
            <a:ext cx="6248400" cy="3810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2438400" y="4267200"/>
            <a:ext cx="6248400" cy="3810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438400" y="4648200"/>
            <a:ext cx="6248400" cy="3810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38400" y="3454758"/>
            <a:ext cx="6248400" cy="3810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9" name="Rectangle 24"/>
          <p:cNvSpPr>
            <a:spLocks noChangeArrowheads="1"/>
          </p:cNvSpPr>
          <p:nvPr/>
        </p:nvSpPr>
        <p:spPr bwMode="auto">
          <a:xfrm>
            <a:off x="2514600" y="304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Ways to prove 2 triangles are congruent:</a:t>
            </a:r>
          </a:p>
        </p:txBody>
      </p:sp>
      <p:sp>
        <p:nvSpPr>
          <p:cNvPr id="174105" name="Rectangle 25"/>
          <p:cNvSpPr>
            <a:spLocks noChangeArrowheads="1"/>
          </p:cNvSpPr>
          <p:nvPr/>
        </p:nvSpPr>
        <p:spPr bwMode="auto">
          <a:xfrm>
            <a:off x="2514600" y="12954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SSS	SAS	ASA	AAS	H-L</a:t>
            </a:r>
          </a:p>
        </p:txBody>
      </p:sp>
      <p:sp>
        <p:nvSpPr>
          <p:cNvPr id="174106" name="Rectangle 26"/>
          <p:cNvSpPr>
            <a:spLocks noChangeArrowheads="1"/>
          </p:cNvSpPr>
          <p:nvPr/>
        </p:nvSpPr>
        <p:spPr bwMode="auto">
          <a:xfrm>
            <a:off x="2438400" y="19050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But, always remember…</a:t>
            </a:r>
          </a:p>
        </p:txBody>
      </p:sp>
      <p:sp>
        <p:nvSpPr>
          <p:cNvPr id="174107" name="Rectangle 27"/>
          <p:cNvSpPr>
            <a:spLocks noChangeArrowheads="1"/>
          </p:cNvSpPr>
          <p:nvPr/>
        </p:nvSpPr>
        <p:spPr bwMode="auto">
          <a:xfrm>
            <a:off x="228600" y="2819400"/>
            <a:ext cx="3505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THERE IS NO </a:t>
            </a:r>
            <a:r>
              <a:rPr lang="en-US" sz="2400" b="1">
                <a:solidFill>
                  <a:schemeClr val="hlink"/>
                </a:solidFill>
              </a:rPr>
              <a:t>ASS</a:t>
            </a:r>
            <a:r>
              <a:rPr lang="en-US" sz="2400" b="1">
                <a:solidFill>
                  <a:schemeClr val="bg1"/>
                </a:solidFill>
              </a:rPr>
              <a:t> IN GEOMETRY!</a:t>
            </a:r>
          </a:p>
        </p:txBody>
      </p:sp>
      <p:pic>
        <p:nvPicPr>
          <p:cNvPr id="174110" name="Picture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343400"/>
            <a:ext cx="24384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1" name="Rectangle 31"/>
          <p:cNvSpPr>
            <a:spLocks noChangeArrowheads="1"/>
          </p:cNvSpPr>
          <p:nvPr/>
        </p:nvSpPr>
        <p:spPr bwMode="auto">
          <a:xfrm>
            <a:off x="1524000" y="3505200"/>
            <a:ext cx="106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ASS</a:t>
            </a:r>
          </a:p>
        </p:txBody>
      </p:sp>
      <p:sp>
        <p:nvSpPr>
          <p:cNvPr id="174112" name="Line 32"/>
          <p:cNvSpPr>
            <a:spLocks noChangeShapeType="1"/>
          </p:cNvSpPr>
          <p:nvPr/>
        </p:nvSpPr>
        <p:spPr bwMode="auto">
          <a:xfrm>
            <a:off x="1600200" y="3733800"/>
            <a:ext cx="8382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13" name="Rectangle 33"/>
          <p:cNvSpPr>
            <a:spLocks noChangeArrowheads="1"/>
          </p:cNvSpPr>
          <p:nvPr/>
        </p:nvSpPr>
        <p:spPr bwMode="auto">
          <a:xfrm>
            <a:off x="5334000" y="2819400"/>
            <a:ext cx="3505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THERE IS ALSO NO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hlink"/>
                </a:solidFill>
              </a:rPr>
              <a:t>ASS</a:t>
            </a:r>
            <a:r>
              <a:rPr lang="en-US" sz="2400" b="1">
                <a:solidFill>
                  <a:schemeClr val="bg1"/>
                </a:solidFill>
              </a:rPr>
              <a:t> BACKWARDS!</a:t>
            </a:r>
          </a:p>
        </p:txBody>
      </p:sp>
      <p:pic>
        <p:nvPicPr>
          <p:cNvPr id="174114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343400"/>
            <a:ext cx="2438400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5" name="Rectangle 35"/>
          <p:cNvSpPr>
            <a:spLocks noChangeArrowheads="1"/>
          </p:cNvSpPr>
          <p:nvPr/>
        </p:nvSpPr>
        <p:spPr bwMode="auto">
          <a:xfrm>
            <a:off x="6324600" y="3581400"/>
            <a:ext cx="106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SSA</a:t>
            </a:r>
          </a:p>
        </p:txBody>
      </p:sp>
      <p:sp>
        <p:nvSpPr>
          <p:cNvPr id="174116" name="Line 36"/>
          <p:cNvSpPr>
            <a:spLocks noChangeShapeType="1"/>
          </p:cNvSpPr>
          <p:nvPr/>
        </p:nvSpPr>
        <p:spPr bwMode="auto">
          <a:xfrm>
            <a:off x="6400800" y="3810000"/>
            <a:ext cx="8382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More congruency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5" grpId="0"/>
      <p:bldP spid="174106" grpId="0"/>
      <p:bldP spid="174107" grpId="0"/>
      <p:bldP spid="174111" grpId="0"/>
      <p:bldP spid="174112" grpId="0" animBg="1"/>
      <p:bldP spid="174113" grpId="0"/>
      <p:bldP spid="174115" grpId="0"/>
      <p:bldP spid="174116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706" name="Picture 2" descr="P: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802" y="990600"/>
            <a:ext cx="8120198" cy="5867400"/>
          </a:xfrm>
          <a:prstGeom prst="rect">
            <a:avLst/>
          </a:prstGeom>
          <a:noFill/>
        </p:spPr>
      </p:pic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More congruency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7" name="SMARTInkAnnotation0"/>
          <p:cNvSpPr/>
          <p:nvPr/>
        </p:nvSpPr>
        <p:spPr bwMode="auto">
          <a:xfrm>
            <a:off x="151804" y="5179219"/>
            <a:ext cx="26790" cy="35719"/>
          </a:xfrm>
          <a:custGeom>
            <a:avLst/>
            <a:gdLst/>
            <a:ahLst/>
            <a:cxnLst/>
            <a:rect l="0" t="0" r="0" b="0"/>
            <a:pathLst>
              <a:path w="26790" h="35719">
                <a:moveTo>
                  <a:pt x="26789" y="0"/>
                </a:moveTo>
                <a:lnTo>
                  <a:pt x="19101" y="0"/>
                </a:lnTo>
                <a:lnTo>
                  <a:pt x="18687" y="991"/>
                </a:lnTo>
                <a:lnTo>
                  <a:pt x="18411" y="2645"/>
                </a:lnTo>
                <a:lnTo>
                  <a:pt x="18227" y="4740"/>
                </a:lnTo>
                <a:lnTo>
                  <a:pt x="17113" y="7128"/>
                </a:lnTo>
                <a:lnTo>
                  <a:pt x="15377" y="9713"/>
                </a:lnTo>
                <a:lnTo>
                  <a:pt x="10203" y="16250"/>
                </a:lnTo>
                <a:lnTo>
                  <a:pt x="8787" y="17778"/>
                </a:lnTo>
                <a:lnTo>
                  <a:pt x="4567" y="22123"/>
                </a:lnTo>
                <a:lnTo>
                  <a:pt x="3045" y="24670"/>
                </a:lnTo>
                <a:lnTo>
                  <a:pt x="2030" y="27361"/>
                </a:lnTo>
                <a:lnTo>
                  <a:pt x="0" y="35718"/>
                </a:ln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002" name="Picture 2" descr="http://rds.yahoo.com/_ylt=A0PDoX41GPdMCXQAmxujzbkF/SIG=13ajo73av/EXP=1291348405/**http%3a/i01.i.aliimg.com/photo/v0/219126221/Used_car_Toyota_Lexus_DAMAGE_CAR_LS600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2200" y="228600"/>
            <a:ext cx="29434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This is </a:t>
            </a:r>
            <a:r>
              <a:rPr lang="en-US" sz="2200" dirty="0" err="1" smtClean="0">
                <a:solidFill>
                  <a:schemeClr val="bg1"/>
                </a:solidFill>
                <a:latin typeface="Comic Sans MS" pitchFamily="66" charset="0"/>
              </a:rPr>
              <a:t>Murissa’s</a:t>
            </a:r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 car.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0566" y="838200"/>
            <a:ext cx="29434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She damaged her front quarter-panel and bumper, and needs  to replace them.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2209800" y="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WHY do the angles of a triangle ALWAYS add to 180?</a:t>
            </a:r>
          </a:p>
        </p:txBody>
      </p:sp>
      <p:grpSp>
        <p:nvGrpSpPr>
          <p:cNvPr id="61446" name="Group 6"/>
          <p:cNvGrpSpPr>
            <a:grpSpLocks/>
          </p:cNvGrpSpPr>
          <p:nvPr/>
        </p:nvGrpSpPr>
        <p:grpSpPr bwMode="auto">
          <a:xfrm>
            <a:off x="304800" y="2895600"/>
            <a:ext cx="5943600" cy="1447800"/>
            <a:chOff x="480" y="1824"/>
            <a:chExt cx="3744" cy="912"/>
          </a:xfrm>
        </p:grpSpPr>
        <p:sp>
          <p:nvSpPr>
            <p:cNvPr id="61459" name="Line 7"/>
            <p:cNvSpPr>
              <a:spLocks noChangeShapeType="1"/>
            </p:cNvSpPr>
            <p:nvPr/>
          </p:nvSpPr>
          <p:spPr bwMode="auto">
            <a:xfrm>
              <a:off x="480" y="192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0" name="Line 8"/>
            <p:cNvSpPr>
              <a:spLocks noChangeShapeType="1"/>
            </p:cNvSpPr>
            <p:nvPr/>
          </p:nvSpPr>
          <p:spPr bwMode="auto">
            <a:xfrm>
              <a:off x="480" y="264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1" name="Line 9"/>
            <p:cNvSpPr>
              <a:spLocks noChangeShapeType="1"/>
            </p:cNvSpPr>
            <p:nvPr/>
          </p:nvSpPr>
          <p:spPr bwMode="auto">
            <a:xfrm>
              <a:off x="3360" y="182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2" name="Line 10"/>
            <p:cNvSpPr>
              <a:spLocks noChangeShapeType="1"/>
            </p:cNvSpPr>
            <p:nvPr/>
          </p:nvSpPr>
          <p:spPr bwMode="auto">
            <a:xfrm flipH="1">
              <a:off x="3360" y="192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3" name="Line 11"/>
            <p:cNvSpPr>
              <a:spLocks noChangeShapeType="1"/>
            </p:cNvSpPr>
            <p:nvPr/>
          </p:nvSpPr>
          <p:spPr bwMode="auto">
            <a:xfrm>
              <a:off x="3360" y="254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464" name="Line 12"/>
            <p:cNvSpPr>
              <a:spLocks noChangeShapeType="1"/>
            </p:cNvSpPr>
            <p:nvPr/>
          </p:nvSpPr>
          <p:spPr bwMode="auto">
            <a:xfrm flipH="1">
              <a:off x="3360" y="264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47" name="Line 14"/>
          <p:cNvSpPr>
            <a:spLocks noChangeShapeType="1"/>
          </p:cNvSpPr>
          <p:nvPr/>
        </p:nvSpPr>
        <p:spPr bwMode="auto">
          <a:xfrm flipH="1">
            <a:off x="1828800" y="1905000"/>
            <a:ext cx="1828800" cy="3352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8" name="Line 15"/>
          <p:cNvSpPr>
            <a:spLocks noChangeShapeType="1"/>
          </p:cNvSpPr>
          <p:nvPr/>
        </p:nvSpPr>
        <p:spPr bwMode="auto">
          <a:xfrm>
            <a:off x="1981200" y="2133600"/>
            <a:ext cx="3505200" cy="3124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9" name="Arc 16"/>
          <p:cNvSpPr>
            <a:spLocks/>
          </p:cNvSpPr>
          <p:nvPr/>
        </p:nvSpPr>
        <p:spPr bwMode="auto">
          <a:xfrm>
            <a:off x="2514600" y="3048000"/>
            <a:ext cx="457200" cy="458788"/>
          </a:xfrm>
          <a:custGeom>
            <a:avLst/>
            <a:gdLst>
              <a:gd name="T0" fmla="*/ 233384 w 21600"/>
              <a:gd name="T1" fmla="*/ 458788 h 26019"/>
              <a:gd name="T2" fmla="*/ 26035 w 21600"/>
              <a:gd name="T3" fmla="*/ 0 h 26019"/>
              <a:gd name="T4" fmla="*/ 457200 w 21600"/>
              <a:gd name="T5" fmla="*/ 126674 h 26019"/>
              <a:gd name="T6" fmla="*/ 0 60000 65536"/>
              <a:gd name="T7" fmla="*/ 0 60000 65536"/>
              <a:gd name="T8" fmla="*/ 0 60000 65536"/>
              <a:gd name="T9" fmla="*/ 0 w 21600"/>
              <a:gd name="T10" fmla="*/ 0 h 26019"/>
              <a:gd name="T11" fmla="*/ 21600 w 21600"/>
              <a:gd name="T12" fmla="*/ 26019 h 260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019" fill="none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</a:path>
              <a:path w="21600" h="26019" stroke="0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  <a:lnTo>
                  <a:pt x="21600" y="7184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50" name="Arc 17"/>
          <p:cNvSpPr>
            <a:spLocks/>
          </p:cNvSpPr>
          <p:nvPr/>
        </p:nvSpPr>
        <p:spPr bwMode="auto">
          <a:xfrm>
            <a:off x="2743200" y="3352800"/>
            <a:ext cx="606425" cy="304800"/>
          </a:xfrm>
          <a:custGeom>
            <a:avLst/>
            <a:gdLst>
              <a:gd name="T0" fmla="*/ 606425 w 39028"/>
              <a:gd name="T1" fmla="*/ 66520 h 21600"/>
              <a:gd name="T2" fmla="*/ 0 w 39028"/>
              <a:gd name="T3" fmla="*/ 169573 h 21600"/>
              <a:gd name="T4" fmla="*/ 278895 w 39028"/>
              <a:gd name="T5" fmla="*/ 0 h 21600"/>
              <a:gd name="T6" fmla="*/ 0 60000 65536"/>
              <a:gd name="T7" fmla="*/ 0 60000 65536"/>
              <a:gd name="T8" fmla="*/ 0 60000 65536"/>
              <a:gd name="T9" fmla="*/ 0 w 39028"/>
              <a:gd name="T10" fmla="*/ 0 h 21600"/>
              <a:gd name="T11" fmla="*/ 39028 w 390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28" h="21600" fill="none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</a:path>
              <a:path w="39028" h="21600" stroke="0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  <a:lnTo>
                  <a:pt x="17949" y="0"/>
                </a:lnTo>
                <a:close/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51" name="Arc 18"/>
          <p:cNvSpPr>
            <a:spLocks/>
          </p:cNvSpPr>
          <p:nvPr/>
        </p:nvSpPr>
        <p:spPr bwMode="auto">
          <a:xfrm>
            <a:off x="3429000" y="3048000"/>
            <a:ext cx="334963" cy="392113"/>
          </a:xfrm>
          <a:custGeom>
            <a:avLst/>
            <a:gdLst>
              <a:gd name="T0" fmla="*/ 319378 w 21600"/>
              <a:gd name="T1" fmla="*/ 0 h 27826"/>
              <a:gd name="T2" fmla="*/ 54307 w 21600"/>
              <a:gd name="T3" fmla="*/ 392113 h 27826"/>
              <a:gd name="T4" fmla="*/ 0 w 21600"/>
              <a:gd name="T5" fmla="*/ 91765 h 27826"/>
              <a:gd name="T6" fmla="*/ 0 60000 65536"/>
              <a:gd name="T7" fmla="*/ 0 60000 65536"/>
              <a:gd name="T8" fmla="*/ 0 60000 65536"/>
              <a:gd name="T9" fmla="*/ 0 w 21600"/>
              <a:gd name="T10" fmla="*/ 0 h 27826"/>
              <a:gd name="T11" fmla="*/ 21600 w 21600"/>
              <a:gd name="T12" fmla="*/ 27826 h 27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826" fill="none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</a:path>
              <a:path w="21600" h="27826" stroke="0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  <a:lnTo>
                  <a:pt x="0" y="6512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035" name="Text Box 19"/>
          <p:cNvSpPr txBox="1">
            <a:spLocks noChangeArrowheads="1"/>
          </p:cNvSpPr>
          <p:nvPr/>
        </p:nvSpPr>
        <p:spPr bwMode="auto">
          <a:xfrm>
            <a:off x="2057400" y="990600"/>
            <a:ext cx="685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What do we know about the </a:t>
            </a:r>
            <a:r>
              <a:rPr lang="en-US" sz="2000" b="1">
                <a:solidFill>
                  <a:srgbClr val="FF0000"/>
                </a:solidFill>
              </a:rPr>
              <a:t>red</a:t>
            </a:r>
            <a:r>
              <a:rPr lang="en-US" sz="2000" b="1">
                <a:solidFill>
                  <a:schemeClr val="bg1"/>
                </a:solidFill>
              </a:rPr>
              <a:t>, </a:t>
            </a:r>
            <a:r>
              <a:rPr lang="en-US" sz="2000" b="1">
                <a:solidFill>
                  <a:srgbClr val="00CCFF"/>
                </a:solidFill>
              </a:rPr>
              <a:t>blue</a:t>
            </a:r>
            <a:r>
              <a:rPr lang="en-US" sz="2000" b="1">
                <a:solidFill>
                  <a:schemeClr val="bg1"/>
                </a:solidFill>
              </a:rPr>
              <a:t> and </a:t>
            </a:r>
            <a:r>
              <a:rPr lang="en-US" sz="2000" b="1">
                <a:solidFill>
                  <a:srgbClr val="00FF00"/>
                </a:solidFill>
              </a:rPr>
              <a:t>green</a:t>
            </a:r>
            <a:r>
              <a:rPr lang="en-US" sz="2000" b="1">
                <a:solidFill>
                  <a:schemeClr val="bg1"/>
                </a:solidFill>
              </a:rPr>
              <a:t> angle?</a:t>
            </a:r>
          </a:p>
        </p:txBody>
      </p:sp>
      <p:sp>
        <p:nvSpPr>
          <p:cNvPr id="86036" name="Text Box 20"/>
          <p:cNvSpPr txBox="1">
            <a:spLocks noChangeArrowheads="1"/>
          </p:cNvSpPr>
          <p:nvPr/>
        </p:nvSpPr>
        <p:spPr bwMode="auto">
          <a:xfrm>
            <a:off x="6400800" y="14478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They add to 180</a:t>
            </a:r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7086600" y="30480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rgbClr val="FF0000"/>
                </a:solidFill>
              </a:rPr>
              <a:t>By Alt. Int.</a:t>
            </a:r>
          </a:p>
        </p:txBody>
      </p:sp>
      <p:sp>
        <p:nvSpPr>
          <p:cNvPr id="86038" name="Arc 22"/>
          <p:cNvSpPr>
            <a:spLocks/>
          </p:cNvSpPr>
          <p:nvPr/>
        </p:nvSpPr>
        <p:spPr bwMode="auto">
          <a:xfrm>
            <a:off x="3581400" y="3810000"/>
            <a:ext cx="334963" cy="355600"/>
          </a:xfrm>
          <a:custGeom>
            <a:avLst/>
            <a:gdLst>
              <a:gd name="T0" fmla="*/ 5257 w 21600"/>
              <a:gd name="T1" fmla="*/ 355600 h 25240"/>
              <a:gd name="T2" fmla="*/ 292581 w 21600"/>
              <a:gd name="T3" fmla="*/ 0 h 25240"/>
              <a:gd name="T4" fmla="*/ 334963 w 21600"/>
              <a:gd name="T5" fmla="*/ 301866 h 25240"/>
              <a:gd name="T6" fmla="*/ 0 60000 65536"/>
              <a:gd name="T7" fmla="*/ 0 60000 65536"/>
              <a:gd name="T8" fmla="*/ 0 60000 65536"/>
              <a:gd name="T9" fmla="*/ 0 w 21600"/>
              <a:gd name="T10" fmla="*/ 0 h 25240"/>
              <a:gd name="T11" fmla="*/ 21600 w 21600"/>
              <a:gd name="T12" fmla="*/ 25240 h 25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240" fill="none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</a:path>
              <a:path w="21600" h="25240" stroke="0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  <a:lnTo>
                  <a:pt x="21600" y="2142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039" name="AutoShape 23"/>
          <p:cNvSpPr>
            <a:spLocks noChangeArrowheads="1"/>
          </p:cNvSpPr>
          <p:nvPr/>
        </p:nvSpPr>
        <p:spPr bwMode="auto">
          <a:xfrm rot="-9238225">
            <a:off x="3810000" y="3352800"/>
            <a:ext cx="385763" cy="84138"/>
          </a:xfrm>
          <a:prstGeom prst="rightArrow">
            <a:avLst>
              <a:gd name="adj1" fmla="val 50000"/>
              <a:gd name="adj2" fmla="val 114622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040" name="AutoShape 24"/>
          <p:cNvSpPr>
            <a:spLocks noChangeArrowheads="1"/>
          </p:cNvSpPr>
          <p:nvPr/>
        </p:nvSpPr>
        <p:spPr bwMode="auto">
          <a:xfrm rot="1429620">
            <a:off x="3200400" y="3810000"/>
            <a:ext cx="385763" cy="84138"/>
          </a:xfrm>
          <a:prstGeom prst="rightArrow">
            <a:avLst>
              <a:gd name="adj1" fmla="val 50000"/>
              <a:gd name="adj2" fmla="val 114622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6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6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6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6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5" grpId="0"/>
      <p:bldP spid="86036" grpId="0"/>
      <p:bldP spid="86037" grpId="0"/>
      <p:bldP spid="86038" grpId="0" animBg="1"/>
      <p:bldP spid="86039" grpId="0" animBg="1"/>
      <p:bldP spid="86040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9810" name="Picture 2" descr="http://rds.yahoo.com/_ylt=A0WTefcAGfdMlTEABX6jzbkF/SIG=14ksrf0ba/EXP=1291348608/**http%3a/us.123rf.com/400wm/400/400/photoman/photoman0906/photoman090600031/4982377-junkyard-car-part-recycling-for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6285" y="0"/>
            <a:ext cx="4577716" cy="6858000"/>
          </a:xfrm>
          <a:prstGeom prst="rect">
            <a:avLst/>
          </a:prstGeom>
          <a:noFill/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438400"/>
            <a:ext cx="4114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chemeClr val="bg1"/>
                </a:solidFill>
                <a:latin typeface="Comic Sans MS" pitchFamily="66" charset="0"/>
              </a:rPr>
              <a:t>Murissa</a:t>
            </a:r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 goes to a junkyard to save money and install the parts herself.   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657600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If she drives a white Lexus… 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4267200"/>
            <a:ext cx="4114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What kind of car  should she look for to find suitable replacements?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152400" y="0"/>
            <a:ext cx="9372600" cy="6858000"/>
            <a:chOff x="0" y="-152400"/>
            <a:chExt cx="4826000" cy="3197225"/>
          </a:xfrm>
        </p:grpSpPr>
        <p:pic>
          <p:nvPicPr>
            <p:cNvPr id="759812" name="Picture 4" descr="http://rds.yahoo.com/_ylt=A0PDoX4PGvdMHQQAluyjzbkF/SIG=14gh20s70/EXP=1291348879/**http%3a/www.planet-9.com/attachments/cayman-boxster-problems-complaints/11081-bumper-color-mismatch-2142981852_3009ab0667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500" y="-136525"/>
              <a:ext cx="4762500" cy="3181350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0" y="-152400"/>
              <a:ext cx="48006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 smtClean="0">
                  <a:latin typeface="Comic Sans MS" pitchFamily="66" charset="0"/>
                </a:rPr>
                <a:t>Assume she wants it to match</a:t>
              </a:r>
              <a:endParaRPr lang="en-US" sz="22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7598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7598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98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9030" name="Picture 6" descr="http://rds.yahoo.com/_ylt=A0WTefcDIPdMojMAIOWjzbkF/SIG=128dqigdq/EXP=1291350403/**http%3a/www.biline.ca/Xmods/builder/seth/DSCF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3000"/>
            <a:ext cx="2257353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26" name="Picture 2" descr="http://rds.yahoo.com/_ylt=A0PDoS0kH_dMPxgAZdOjzbkF/SIG=12cju7nc0/EXP=1291350180/**http%3a/www.physics.emich.edu/nvance/amcscan/gremlv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0"/>
            <a:ext cx="4267200" cy="2827348"/>
          </a:xfrm>
          <a:prstGeom prst="rect">
            <a:avLst/>
          </a:prstGeom>
          <a:noFill/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0"/>
            <a:ext cx="42672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This is a 1974 AMC Gremlin 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2743200"/>
            <a:ext cx="9144000" cy="4308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Which of these cars could supply suitable replacement parts?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7" name="Picture 2" descr="http://rds.yahoo.com/_ylt=A0PDoS0kH_dMPxgAZdOjzbkF/SIG=12cju7nc0/EXP=1291350180/**http%3a/www.physics.emich.edu/nvance/amcscan/gremlv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362200" y="4953000"/>
            <a:ext cx="2240953" cy="1576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32" name="Picture 8" descr="View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3352800"/>
            <a:ext cx="2026595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34" name="Picture 10" descr="View Imag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53000" y="3352800"/>
            <a:ext cx="1788732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36" name="Picture 12" descr="View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24400" y="5029200"/>
            <a:ext cx="2026595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38" name="Picture 14" descr="View Imag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43200" y="3352800"/>
            <a:ext cx="2026595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40" name="Picture 16" descr="View Image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58000" y="5029200"/>
            <a:ext cx="2077261" cy="15621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69042" name="Picture 18" descr="View Image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8600" y="3352800"/>
            <a:ext cx="2381250" cy="1438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69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690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690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69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7690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769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7690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7690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760834" name="Picture 2" descr="http://rds.yahoo.com/_ylt=A0PDoYC_GvdMFXYAcZ2jzbkF/SIG=12ev3ah29/EXP=1291349055/**http%3a/img.photobucket.com/albums/v70/carcass29/lexu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0"/>
            <a:ext cx="2843463" cy="2133600"/>
          </a:xfrm>
          <a:prstGeom prst="rect">
            <a:avLst/>
          </a:prstGeom>
          <a:noFill/>
        </p:spPr>
      </p:pic>
      <p:pic>
        <p:nvPicPr>
          <p:cNvPr id="7" name="Picture 2" descr="http://rds.yahoo.com/_ylt=A0PDoYC_GvdMFXYAcZ2jzbkF/SIG=12ev3ah29/EXP=1291349055/**http%3a/img.photobucket.com/albums/v70/carcass29/lexus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324600" y="0"/>
            <a:ext cx="2819400" cy="2133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743200" y="2362200"/>
            <a:ext cx="6400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In order to </a:t>
            </a:r>
            <a:r>
              <a:rPr lang="en-US" sz="2200" u="sng" dirty="0" smtClean="0">
                <a:solidFill>
                  <a:schemeClr val="bg1"/>
                </a:solidFill>
                <a:latin typeface="Comic Sans MS" pitchFamily="66" charset="0"/>
              </a:rPr>
              <a:t>guarantee</a:t>
            </a:r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 that the parts match, you have to get them from another car that is EXACTLY THE SAME.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3836313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If we know that the cars are the same (congruent),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7000" y="4953000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Then we know that all the corresponding parts are the same.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1752600"/>
            <a:ext cx="1981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Murissa’s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car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2800" y="1828800"/>
            <a:ext cx="1981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Mike’s car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0"/>
            <a:ext cx="533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IF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5562600" y="914400"/>
          <a:ext cx="831850" cy="756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16" name="Equation" r:id="rId5" imgW="139680" imgH="126720" progId="Equation.3">
                  <p:embed/>
                </p:oleObj>
              </mc:Choice>
              <mc:Fallback>
                <p:oleObj name="Equation" r:id="rId5" imgW="139680" imgH="1267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914400"/>
                        <a:ext cx="831850" cy="75622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0834" name="Picture 2" descr="http://rds.yahoo.com/_ylt=A0PDoYC_GvdMFXYAcZ2jzbkF/SIG=12ev3ah29/EXP=1291349055/**http%3a/img.photobucket.com/albums/v70/carcass29/lexus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0"/>
            <a:ext cx="2843463" cy="2133600"/>
          </a:xfrm>
          <a:prstGeom prst="rect">
            <a:avLst/>
          </a:prstGeom>
          <a:noFill/>
        </p:spPr>
      </p:pic>
      <p:pic>
        <p:nvPicPr>
          <p:cNvPr id="7" name="Picture 2" descr="http://rds.yahoo.com/_ylt=A0PDoYC_GvdMFXYAcZ2jzbkF/SIG=12ev3ah29/EXP=1291349055/**http%3a/img.photobucket.com/albums/v70/carcass29/lexus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324600" y="0"/>
            <a:ext cx="2819400" cy="21336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743200" y="2286000"/>
            <a:ext cx="64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Then we know each of the individual parts are the same.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1752600"/>
            <a:ext cx="1981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Murissa’s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car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2800" y="1828800"/>
            <a:ext cx="198120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Mike’s car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768004" name="Object 7"/>
          <p:cNvGraphicFramePr>
            <a:graphicFrameLocks noChangeAspect="1"/>
          </p:cNvGraphicFramePr>
          <p:nvPr/>
        </p:nvGraphicFramePr>
        <p:xfrm>
          <a:off x="2439987" y="3276600"/>
          <a:ext cx="6400800" cy="426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17" name="Equation" r:id="rId8" imgW="3060360" imgH="203040" progId="Equation.3">
                  <p:embed/>
                </p:oleObj>
              </mc:Choice>
              <mc:Fallback>
                <p:oleObj name="Equation" r:id="rId8" imgW="306036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7" y="3276600"/>
                        <a:ext cx="6400800" cy="4261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6" name="Object 7"/>
          <p:cNvGraphicFramePr>
            <a:graphicFrameLocks noChangeAspect="1"/>
          </p:cNvGraphicFramePr>
          <p:nvPr/>
        </p:nvGraphicFramePr>
        <p:xfrm>
          <a:off x="2838450" y="3841750"/>
          <a:ext cx="5603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18" name="Equation" r:id="rId10" imgW="2679480" imgH="203040" progId="Equation.3">
                  <p:embed/>
                </p:oleObj>
              </mc:Choice>
              <mc:Fallback>
                <p:oleObj name="Equation" r:id="rId10" imgW="26794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8450" y="3841750"/>
                        <a:ext cx="56038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7" name="Object 7"/>
          <p:cNvGraphicFramePr>
            <a:graphicFrameLocks noChangeAspect="1"/>
          </p:cNvGraphicFramePr>
          <p:nvPr/>
        </p:nvGraphicFramePr>
        <p:xfrm>
          <a:off x="3201988" y="4375150"/>
          <a:ext cx="49133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19" name="Equation" r:id="rId12" imgW="2349360" imgH="203040" progId="Equation.3">
                  <p:embed/>
                </p:oleObj>
              </mc:Choice>
              <mc:Fallback>
                <p:oleObj name="Equation" r:id="rId12" imgW="234936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1988" y="4375150"/>
                        <a:ext cx="4913312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8" name="Object 7"/>
          <p:cNvGraphicFramePr>
            <a:graphicFrameLocks noChangeAspect="1"/>
          </p:cNvGraphicFramePr>
          <p:nvPr/>
        </p:nvGraphicFramePr>
        <p:xfrm>
          <a:off x="2286000" y="4908550"/>
          <a:ext cx="6745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0" name="Equation" r:id="rId14" imgW="3225600" imgH="203040" progId="Equation.3">
                  <p:embed/>
                </p:oleObj>
              </mc:Choice>
              <mc:Fallback>
                <p:oleObj name="Equation" r:id="rId14" imgW="32256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908550"/>
                        <a:ext cx="67452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9" name="Object 7"/>
          <p:cNvGraphicFramePr>
            <a:graphicFrameLocks noChangeAspect="1"/>
          </p:cNvGraphicFramePr>
          <p:nvPr/>
        </p:nvGraphicFramePr>
        <p:xfrm>
          <a:off x="3041650" y="5441950"/>
          <a:ext cx="52324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21" name="Equation" r:id="rId16" imgW="2501640" imgH="203040" progId="Equation.3">
                  <p:embed/>
                </p:oleObj>
              </mc:Choice>
              <mc:Fallback>
                <p:oleObj name="Equation" r:id="rId16" imgW="250164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650" y="5441950"/>
                        <a:ext cx="52324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6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6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6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68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6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0" y="5791200"/>
            <a:ext cx="9144000" cy="861774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 smtClean="0">
                <a:latin typeface="Comic Sans MS" pitchFamily="66" charset="0"/>
              </a:rPr>
              <a:t>C.P.C.T.C.</a:t>
            </a:r>
            <a:endParaRPr lang="en-US" sz="5000" b="1" dirty="0">
              <a:latin typeface="Comic Sans MS" pitchFamily="66" charset="0"/>
            </a:endParaRPr>
          </a:p>
        </p:txBody>
      </p:sp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0"/>
            <a:ext cx="495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The same is true for triangles: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981200" y="381000"/>
            <a:ext cx="2743200" cy="2743200"/>
            <a:chOff x="1981200" y="381000"/>
            <a:chExt cx="2743200" cy="2743200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2438400" y="914400"/>
              <a:ext cx="1905000" cy="1905000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rc 9"/>
            <p:cNvSpPr>
              <a:spLocks/>
            </p:cNvSpPr>
            <p:nvPr/>
          </p:nvSpPr>
          <p:spPr bwMode="auto">
            <a:xfrm>
              <a:off x="2590800" y="2438400"/>
              <a:ext cx="304800" cy="381000"/>
            </a:xfrm>
            <a:custGeom>
              <a:avLst/>
              <a:gdLst>
                <a:gd name="T0" fmla="*/ 0 w 21600"/>
                <a:gd name="T1" fmla="*/ 0 h 21600"/>
                <a:gd name="T2" fmla="*/ 304800 w 21600"/>
                <a:gd name="T3" fmla="*/ 381000 h 21600"/>
                <a:gd name="T4" fmla="*/ 0 w 21600"/>
                <a:gd name="T5" fmla="*/ 38100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rc 10"/>
            <p:cNvSpPr>
              <a:spLocks/>
            </p:cNvSpPr>
            <p:nvPr/>
          </p:nvSpPr>
          <p:spPr bwMode="auto">
            <a:xfrm flipH="1">
              <a:off x="3810000" y="2438400"/>
              <a:ext cx="304800" cy="381000"/>
            </a:xfrm>
            <a:custGeom>
              <a:avLst/>
              <a:gdLst>
                <a:gd name="T0" fmla="*/ 0 w 21600"/>
                <a:gd name="T1" fmla="*/ 0 h 21600"/>
                <a:gd name="T2" fmla="*/ 304800 w 21600"/>
                <a:gd name="T3" fmla="*/ 381000 h 21600"/>
                <a:gd name="T4" fmla="*/ 0 w 21600"/>
                <a:gd name="T5" fmla="*/ 38100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rc 11"/>
            <p:cNvSpPr>
              <a:spLocks/>
            </p:cNvSpPr>
            <p:nvPr/>
          </p:nvSpPr>
          <p:spPr bwMode="auto">
            <a:xfrm flipH="1">
              <a:off x="3962400" y="2516188"/>
              <a:ext cx="228600" cy="277812"/>
            </a:xfrm>
            <a:custGeom>
              <a:avLst/>
              <a:gdLst>
                <a:gd name="T0" fmla="*/ 0 w 21600"/>
                <a:gd name="T1" fmla="*/ 0 h 26286"/>
                <a:gd name="T2" fmla="*/ 223160 w 21600"/>
                <a:gd name="T3" fmla="*/ 277812 h 26286"/>
                <a:gd name="T4" fmla="*/ 0 w 21600"/>
                <a:gd name="T5" fmla="*/ 228287 h 2628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6286"/>
                <a:gd name="T11" fmla="*/ 21600 w 21600"/>
                <a:gd name="T12" fmla="*/ 26286 h 26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6286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176"/>
                    <a:pt x="21427" y="24747"/>
                    <a:pt x="21085" y="26285"/>
                  </a:cubicBezTo>
                </a:path>
                <a:path w="21600" h="26286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176"/>
                    <a:pt x="21427" y="24747"/>
                    <a:pt x="21085" y="2628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3352800" y="2590800"/>
              <a:ext cx="0" cy="3810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124200" y="3810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chemeClr val="bg1"/>
                  </a:solidFill>
                </a:rPr>
                <a:t>A </a:t>
              </a: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1981200" y="24384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chemeClr val="bg1"/>
                  </a:solidFill>
                </a:rPr>
                <a:t>B </a:t>
              </a: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4267200" y="25146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chemeClr val="bg1"/>
                  </a:solidFill>
                </a:rPr>
                <a:t>C 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248400" y="381000"/>
            <a:ext cx="2514600" cy="2895600"/>
            <a:chOff x="6248400" y="381000"/>
            <a:chExt cx="2514600" cy="2895600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 rot="10800000">
              <a:off x="6553200" y="914400"/>
              <a:ext cx="1905000" cy="1905000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rc 14"/>
            <p:cNvSpPr>
              <a:spLocks/>
            </p:cNvSpPr>
            <p:nvPr/>
          </p:nvSpPr>
          <p:spPr bwMode="auto">
            <a:xfrm rot="10800000">
              <a:off x="8001000" y="914400"/>
              <a:ext cx="304800" cy="381000"/>
            </a:xfrm>
            <a:custGeom>
              <a:avLst/>
              <a:gdLst>
                <a:gd name="T0" fmla="*/ 0 w 21600"/>
                <a:gd name="T1" fmla="*/ 0 h 21600"/>
                <a:gd name="T2" fmla="*/ 304800 w 21600"/>
                <a:gd name="T3" fmla="*/ 381000 h 21600"/>
                <a:gd name="T4" fmla="*/ 0 w 21600"/>
                <a:gd name="T5" fmla="*/ 38100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rc 15"/>
            <p:cNvSpPr>
              <a:spLocks/>
            </p:cNvSpPr>
            <p:nvPr/>
          </p:nvSpPr>
          <p:spPr bwMode="auto">
            <a:xfrm rot="10800000" flipH="1">
              <a:off x="6781800" y="914400"/>
              <a:ext cx="304800" cy="381000"/>
            </a:xfrm>
            <a:custGeom>
              <a:avLst/>
              <a:gdLst>
                <a:gd name="T0" fmla="*/ 0 w 21600"/>
                <a:gd name="T1" fmla="*/ 0 h 21600"/>
                <a:gd name="T2" fmla="*/ 304800 w 21600"/>
                <a:gd name="T3" fmla="*/ 381000 h 21600"/>
                <a:gd name="T4" fmla="*/ 0 w 21600"/>
                <a:gd name="T5" fmla="*/ 38100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rc 16"/>
            <p:cNvSpPr>
              <a:spLocks/>
            </p:cNvSpPr>
            <p:nvPr/>
          </p:nvSpPr>
          <p:spPr bwMode="auto">
            <a:xfrm rot="10800000" flipH="1">
              <a:off x="6705600" y="938213"/>
              <a:ext cx="228600" cy="277812"/>
            </a:xfrm>
            <a:custGeom>
              <a:avLst/>
              <a:gdLst>
                <a:gd name="T0" fmla="*/ 0 w 21600"/>
                <a:gd name="T1" fmla="*/ 0 h 26286"/>
                <a:gd name="T2" fmla="*/ 223160 w 21600"/>
                <a:gd name="T3" fmla="*/ 277812 h 26286"/>
                <a:gd name="T4" fmla="*/ 0 w 21600"/>
                <a:gd name="T5" fmla="*/ 228287 h 2628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6286"/>
                <a:gd name="T11" fmla="*/ 21600 w 21600"/>
                <a:gd name="T12" fmla="*/ 26286 h 26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6286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176"/>
                    <a:pt x="21427" y="24747"/>
                    <a:pt x="21085" y="26285"/>
                  </a:cubicBezTo>
                </a:path>
                <a:path w="21600" h="26286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176"/>
                    <a:pt x="21427" y="24747"/>
                    <a:pt x="21085" y="2628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rot="10800000">
              <a:off x="7543800" y="762000"/>
              <a:ext cx="0" cy="3810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7391400" y="26670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chemeClr val="bg1"/>
                  </a:solidFill>
                </a:rPr>
                <a:t>D </a:t>
              </a: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6248400" y="3810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E </a:t>
              </a: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8305800" y="381000"/>
              <a:ext cx="4572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chemeClr val="bg1"/>
                  </a:solidFill>
                </a:rPr>
                <a:t>F </a:t>
              </a:r>
            </a:p>
          </p:txBody>
        </p:sp>
      </p:grpSp>
      <p:graphicFrame>
        <p:nvGraphicFramePr>
          <p:cNvPr id="761857" name="Object 1"/>
          <p:cNvGraphicFramePr>
            <a:graphicFrameLocks noChangeAspect="1"/>
          </p:cNvGraphicFramePr>
          <p:nvPr/>
        </p:nvGraphicFramePr>
        <p:xfrm>
          <a:off x="5199063" y="1371600"/>
          <a:ext cx="831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866" name="Equation" r:id="rId5" imgW="139680" imgH="126720" progId="Equation.3">
                  <p:embed/>
                </p:oleObj>
              </mc:Choice>
              <mc:Fallback>
                <p:oleObj name="Equation" r:id="rId5" imgW="139680" imgH="12672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063" y="1371600"/>
                        <a:ext cx="831850" cy="7556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86000" y="3200400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If these two triangles are congruent, then each corresponding part is congruent.</a:t>
            </a:r>
            <a:endParaRPr lang="en-US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761859" name="Object 3"/>
          <p:cNvGraphicFramePr>
            <a:graphicFrameLocks noChangeAspect="1"/>
          </p:cNvGraphicFramePr>
          <p:nvPr/>
        </p:nvGraphicFramePr>
        <p:xfrm>
          <a:off x="4513263" y="2057400"/>
          <a:ext cx="2039937" cy="402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867" name="Equation" r:id="rId7" imgW="901440" imgH="177480" progId="Equation.3">
                  <p:embed/>
                </p:oleObj>
              </mc:Choice>
              <mc:Fallback>
                <p:oleObj name="Equation" r:id="rId7" imgW="9014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2057400"/>
                        <a:ext cx="2039937" cy="402317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1860" name="Object 7"/>
          <p:cNvGraphicFramePr>
            <a:graphicFrameLocks noChangeAspect="1"/>
          </p:cNvGraphicFramePr>
          <p:nvPr/>
        </p:nvGraphicFramePr>
        <p:xfrm>
          <a:off x="4876800" y="4267200"/>
          <a:ext cx="1327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868" name="Equation" r:id="rId9" imgW="634680" imgH="164880" progId="Equation.3">
                  <p:embed/>
                </p:oleObj>
              </mc:Choice>
              <mc:Fallback>
                <p:oleObj name="Equation" r:id="rId9" imgW="634680" imgH="1648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267200"/>
                        <a:ext cx="132715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1861" name="Object 7"/>
          <p:cNvGraphicFramePr>
            <a:graphicFrameLocks noChangeAspect="1"/>
          </p:cNvGraphicFramePr>
          <p:nvPr/>
        </p:nvGraphicFramePr>
        <p:xfrm>
          <a:off x="4889500" y="4684713"/>
          <a:ext cx="13001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869" name="Equation" r:id="rId11" imgW="622080" imgH="203040" progId="Equation.3">
                  <p:embed/>
                </p:oleObj>
              </mc:Choice>
              <mc:Fallback>
                <p:oleObj name="Equation" r:id="rId11" imgW="6220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0" y="4684713"/>
                        <a:ext cx="1300163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0" y="5334000"/>
            <a:ext cx="9144000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Corresponding Parts of Congruent Triangles are Congruent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638800" y="4114800"/>
            <a:ext cx="762000" cy="533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638800" y="4648200"/>
            <a:ext cx="762000" cy="533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6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6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6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6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mph" presetSubtype="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1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4" grpId="0"/>
      <p:bldP spid="29" grpId="0" animBg="1"/>
      <p:bldP spid="33" grpId="0" animBg="1"/>
      <p:bldP spid="34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440142" y="762001"/>
          <a:ext cx="270385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80" name="Equation" r:id="rId5" imgW="1650960" imgH="698400" progId="Equation.3">
                  <p:embed/>
                </p:oleObj>
              </mc:Choice>
              <mc:Fallback>
                <p:oleObj name="Equation" r:id="rId5" imgW="1650960" imgH="698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0142" y="762001"/>
                        <a:ext cx="270385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288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0"/>
            <a:ext cx="51244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CPCTC</a:t>
            </a:r>
          </a:p>
        </p:txBody>
      </p:sp>
      <p:pic>
        <p:nvPicPr>
          <p:cNvPr id="76288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2971800"/>
            <a:ext cx="4800600" cy="161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288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3999" y="4800600"/>
            <a:ext cx="468035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 bwMode="auto">
          <a:xfrm>
            <a:off x="2971800" y="37338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rot="5400000">
            <a:off x="2400300" y="44577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rot="5400000">
            <a:off x="2476500" y="50673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2971800" y="38100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3048000" y="55626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3048000" y="56388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Arc 24"/>
          <p:cNvSpPr/>
          <p:nvPr/>
        </p:nvSpPr>
        <p:spPr bwMode="auto">
          <a:xfrm>
            <a:off x="2895600" y="4191000"/>
            <a:ext cx="381000" cy="381000"/>
          </a:xfrm>
          <a:prstGeom prst="arc">
            <a:avLst>
              <a:gd name="adj1" fmla="val 10807162"/>
              <a:gd name="adj2" fmla="val 1631299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Arc 25"/>
          <p:cNvSpPr/>
          <p:nvPr/>
        </p:nvSpPr>
        <p:spPr bwMode="auto">
          <a:xfrm>
            <a:off x="2895600" y="4953000"/>
            <a:ext cx="381000" cy="381000"/>
          </a:xfrm>
          <a:prstGeom prst="arc">
            <a:avLst>
              <a:gd name="adj1" fmla="val 5013174"/>
              <a:gd name="adj2" fmla="val 11217343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Arc 27"/>
          <p:cNvSpPr/>
          <p:nvPr/>
        </p:nvSpPr>
        <p:spPr bwMode="auto">
          <a:xfrm>
            <a:off x="1752600" y="4191000"/>
            <a:ext cx="381000" cy="381000"/>
          </a:xfrm>
          <a:prstGeom prst="arc">
            <a:avLst>
              <a:gd name="adj1" fmla="val 17970387"/>
              <a:gd name="adj2" fmla="val 113636"/>
            </a:avLst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Arc 28"/>
          <p:cNvSpPr/>
          <p:nvPr/>
        </p:nvSpPr>
        <p:spPr bwMode="auto">
          <a:xfrm>
            <a:off x="1828800" y="4876800"/>
            <a:ext cx="381000" cy="381000"/>
          </a:xfrm>
          <a:prstGeom prst="arc">
            <a:avLst>
              <a:gd name="adj1" fmla="val 449881"/>
              <a:gd name="adj2" fmla="val 5409768"/>
            </a:avLst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>
            <a:off x="2362200" y="5486400"/>
            <a:ext cx="152400" cy="1524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rot="16200000" flipV="1">
            <a:off x="2286000" y="3810000"/>
            <a:ext cx="152400" cy="1524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6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440142" y="762001"/>
          <a:ext cx="270385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16" name="Equation" r:id="rId5" imgW="1650960" imgH="698400" progId="Equation.3">
                  <p:embed/>
                </p:oleObj>
              </mc:Choice>
              <mc:Fallback>
                <p:oleObj name="Equation" r:id="rId5" imgW="1650960" imgH="698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0142" y="762001"/>
                        <a:ext cx="270385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288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0"/>
            <a:ext cx="51244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CPCTC</a:t>
            </a:r>
          </a:p>
        </p:txBody>
      </p:sp>
      <p:pic>
        <p:nvPicPr>
          <p:cNvPr id="76288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895601"/>
            <a:ext cx="2690091" cy="90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288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72001"/>
            <a:ext cx="2667000" cy="99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 bwMode="auto">
          <a:xfrm>
            <a:off x="838200" y="32766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rot="5400000">
            <a:off x="495300" y="36957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rot="5400000">
            <a:off x="495300" y="4730544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838200" y="33528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838200" y="50292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838200" y="5105400"/>
            <a:ext cx="2286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" name="Arc 24"/>
          <p:cNvSpPr/>
          <p:nvPr/>
        </p:nvSpPr>
        <p:spPr bwMode="auto">
          <a:xfrm>
            <a:off x="732504" y="3505200"/>
            <a:ext cx="381000" cy="381000"/>
          </a:xfrm>
          <a:prstGeom prst="arc">
            <a:avLst>
              <a:gd name="adj1" fmla="val 10807162"/>
              <a:gd name="adj2" fmla="val 1631299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Arc 25"/>
          <p:cNvSpPr/>
          <p:nvPr/>
        </p:nvSpPr>
        <p:spPr bwMode="auto">
          <a:xfrm>
            <a:off x="730044" y="4572000"/>
            <a:ext cx="381000" cy="381000"/>
          </a:xfrm>
          <a:prstGeom prst="arc">
            <a:avLst>
              <a:gd name="adj1" fmla="val 5013174"/>
              <a:gd name="adj2" fmla="val 11217343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Arc 27"/>
          <p:cNvSpPr/>
          <p:nvPr/>
        </p:nvSpPr>
        <p:spPr bwMode="auto">
          <a:xfrm>
            <a:off x="73740" y="3505200"/>
            <a:ext cx="381000" cy="381000"/>
          </a:xfrm>
          <a:prstGeom prst="arc">
            <a:avLst>
              <a:gd name="adj1" fmla="val 17970387"/>
              <a:gd name="adj2" fmla="val 113636"/>
            </a:avLst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Arc 28"/>
          <p:cNvSpPr/>
          <p:nvPr/>
        </p:nvSpPr>
        <p:spPr bwMode="auto">
          <a:xfrm>
            <a:off x="58992" y="4495800"/>
            <a:ext cx="381000" cy="381000"/>
          </a:xfrm>
          <a:prstGeom prst="arc">
            <a:avLst>
              <a:gd name="adj1" fmla="val 449881"/>
              <a:gd name="adj2" fmla="val 3974652"/>
            </a:avLst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>
            <a:off x="533400" y="5029200"/>
            <a:ext cx="152400" cy="1524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rot="16200000" flipV="1">
            <a:off x="533400" y="3276600"/>
            <a:ext cx="152400" cy="1524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2667000" y="2971800"/>
            <a:ext cx="6477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STATEMENTS		REASONS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1.				1.	</a:t>
            </a:r>
          </a:p>
          <a:p>
            <a:r>
              <a:rPr lang="en-US" sz="2000" dirty="0" smtClean="0">
                <a:latin typeface="Comic Sans MS" pitchFamily="66" charset="0"/>
              </a:rPr>
              <a:t>2.				2.</a:t>
            </a:r>
          </a:p>
          <a:p>
            <a:r>
              <a:rPr lang="en-US" sz="2000" dirty="0" smtClean="0">
                <a:latin typeface="Comic Sans MS" pitchFamily="66" charset="0"/>
              </a:rPr>
              <a:t>3.				3.</a:t>
            </a:r>
          </a:p>
          <a:p>
            <a:r>
              <a:rPr lang="en-US" sz="2000" dirty="0" smtClean="0">
                <a:latin typeface="Comic Sans MS" pitchFamily="66" charset="0"/>
              </a:rPr>
              <a:t>4.				4.</a:t>
            </a:r>
          </a:p>
          <a:p>
            <a:r>
              <a:rPr lang="en-US" sz="2000" dirty="0" smtClean="0">
                <a:latin typeface="Comic Sans MS" pitchFamily="66" charset="0"/>
              </a:rPr>
              <a:t>5.				5.</a:t>
            </a:r>
          </a:p>
          <a:p>
            <a:r>
              <a:rPr lang="en-US" sz="2000" dirty="0" smtClean="0">
                <a:latin typeface="Comic Sans MS" pitchFamily="66" charset="0"/>
              </a:rPr>
              <a:t>6.				6.</a:t>
            </a:r>
          </a:p>
          <a:p>
            <a:r>
              <a:rPr lang="en-US" sz="2000" dirty="0" smtClean="0">
                <a:latin typeface="Comic Sans MS" pitchFamily="66" charset="0"/>
              </a:rPr>
              <a:t>7.				7.</a:t>
            </a:r>
          </a:p>
          <a:p>
            <a:r>
              <a:rPr lang="en-US" sz="2000" dirty="0" smtClean="0">
                <a:latin typeface="Comic Sans MS" pitchFamily="66" charset="0"/>
              </a:rPr>
              <a:t>8.				8.</a:t>
            </a: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2743200" y="3429000"/>
            <a:ext cx="64008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>
            <a:stCxn id="27" idx="0"/>
          </p:cNvCxnSpPr>
          <p:nvPr/>
        </p:nvCxnSpPr>
        <p:spPr bwMode="auto">
          <a:xfrm rot="16200000" flipH="1">
            <a:off x="3981450" y="4895850"/>
            <a:ext cx="3886200" cy="3810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3048000" y="3657600"/>
          <a:ext cx="1060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17" name="Equation" r:id="rId10" imgW="647640" imgH="203040" progId="Equation.3">
                  <p:embed/>
                </p:oleObj>
              </mc:Choice>
              <mc:Fallback>
                <p:oleObj name="Equation" r:id="rId10" imgW="6476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657600"/>
                        <a:ext cx="10604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/>
          <p:cNvGraphicFramePr>
            <a:graphicFrameLocks noChangeAspect="1"/>
          </p:cNvGraphicFramePr>
          <p:nvPr/>
        </p:nvGraphicFramePr>
        <p:xfrm>
          <a:off x="6819900" y="3678238"/>
          <a:ext cx="8318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18" name="Equation" r:id="rId12" imgW="507960" imgH="177480" progId="Equation.3">
                  <p:embed/>
                </p:oleObj>
              </mc:Choice>
              <mc:Fallback>
                <p:oleObj name="Equation" r:id="rId12" imgW="507960" imgH="177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900" y="3678238"/>
                        <a:ext cx="83185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9"/>
          <p:cNvGraphicFramePr>
            <a:graphicFrameLocks noChangeAspect="1"/>
          </p:cNvGraphicFramePr>
          <p:nvPr/>
        </p:nvGraphicFramePr>
        <p:xfrm>
          <a:off x="3124200" y="4267200"/>
          <a:ext cx="1060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19" name="Equation" r:id="rId14" imgW="647640" imgH="203040" progId="Equation.3">
                  <p:embed/>
                </p:oleObj>
              </mc:Choice>
              <mc:Fallback>
                <p:oleObj name="Equation" r:id="rId14" imgW="647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267200"/>
                        <a:ext cx="10604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9"/>
          <p:cNvGraphicFramePr>
            <a:graphicFrameLocks noChangeAspect="1"/>
          </p:cNvGraphicFramePr>
          <p:nvPr/>
        </p:nvGraphicFramePr>
        <p:xfrm>
          <a:off x="6781800" y="4267200"/>
          <a:ext cx="2016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0" name="Equation" r:id="rId16" imgW="1231560" imgH="203040" progId="Equation.3">
                  <p:embed/>
                </p:oleObj>
              </mc:Choice>
              <mc:Fallback>
                <p:oleObj name="Equation" r:id="rId16" imgW="12315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267200"/>
                        <a:ext cx="201612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9"/>
          <p:cNvGraphicFramePr>
            <a:graphicFrameLocks noChangeAspect="1"/>
          </p:cNvGraphicFramePr>
          <p:nvPr/>
        </p:nvGraphicFramePr>
        <p:xfrm>
          <a:off x="3124200" y="4038600"/>
          <a:ext cx="915987" cy="27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1" name="Equation" r:id="rId18" imgW="558720" imgH="164880" progId="Equation.3">
                  <p:embed/>
                </p:oleObj>
              </mc:Choice>
              <mc:Fallback>
                <p:oleObj name="Equation" r:id="rId18" imgW="558720" imgH="1648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038600"/>
                        <a:ext cx="915987" cy="27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9"/>
          <p:cNvGraphicFramePr>
            <a:graphicFrameLocks noChangeAspect="1"/>
          </p:cNvGraphicFramePr>
          <p:nvPr/>
        </p:nvGraphicFramePr>
        <p:xfrm>
          <a:off x="6781800" y="3962400"/>
          <a:ext cx="8318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2" name="Equation" r:id="rId20" imgW="507960" imgH="177480" progId="Equation.3">
                  <p:embed/>
                </p:oleObj>
              </mc:Choice>
              <mc:Fallback>
                <p:oleObj name="Equation" r:id="rId20" imgW="50796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3962400"/>
                        <a:ext cx="83185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9"/>
          <p:cNvGraphicFramePr>
            <a:graphicFrameLocks noChangeAspect="1"/>
          </p:cNvGraphicFramePr>
          <p:nvPr/>
        </p:nvGraphicFramePr>
        <p:xfrm>
          <a:off x="3048000" y="4572000"/>
          <a:ext cx="1665288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3" name="Equation" r:id="rId21" imgW="1015920" imgH="164880" progId="Equation.3">
                  <p:embed/>
                </p:oleObj>
              </mc:Choice>
              <mc:Fallback>
                <p:oleObj name="Equation" r:id="rId21" imgW="1015920" imgH="1648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572000"/>
                        <a:ext cx="1665288" cy="271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9"/>
          <p:cNvGraphicFramePr>
            <a:graphicFrameLocks noChangeAspect="1"/>
          </p:cNvGraphicFramePr>
          <p:nvPr/>
        </p:nvGraphicFramePr>
        <p:xfrm>
          <a:off x="6858000" y="4572000"/>
          <a:ext cx="498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4" name="Equation" r:id="rId23" imgW="304560" imgH="177480" progId="Equation.3">
                  <p:embed/>
                </p:oleObj>
              </mc:Choice>
              <mc:Fallback>
                <p:oleObj name="Equation" r:id="rId23" imgW="30456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572000"/>
                        <a:ext cx="49847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9"/>
          <p:cNvGraphicFramePr>
            <a:graphicFrameLocks noChangeAspect="1"/>
          </p:cNvGraphicFramePr>
          <p:nvPr/>
        </p:nvGraphicFramePr>
        <p:xfrm>
          <a:off x="3048000" y="4876800"/>
          <a:ext cx="10191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5" name="Equation" r:id="rId25" imgW="622080" imgH="203040" progId="Equation.3">
                  <p:embed/>
                </p:oleObj>
              </mc:Choice>
              <mc:Fallback>
                <p:oleObj name="Equation" r:id="rId25" imgW="62208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876800"/>
                        <a:ext cx="10191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9"/>
          <p:cNvGraphicFramePr>
            <a:graphicFrameLocks noChangeAspect="1"/>
          </p:cNvGraphicFramePr>
          <p:nvPr/>
        </p:nvGraphicFramePr>
        <p:xfrm>
          <a:off x="6778625" y="4897438"/>
          <a:ext cx="8731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6" name="Equation" r:id="rId27" imgW="533160" imgH="177480" progId="Equation.3">
                  <p:embed/>
                </p:oleObj>
              </mc:Choice>
              <mc:Fallback>
                <p:oleObj name="Equation" r:id="rId27" imgW="53316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25" y="4897438"/>
                        <a:ext cx="87312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9"/>
          <p:cNvGraphicFramePr>
            <a:graphicFrameLocks noChangeAspect="1"/>
          </p:cNvGraphicFramePr>
          <p:nvPr/>
        </p:nvGraphicFramePr>
        <p:xfrm>
          <a:off x="3038475" y="5181600"/>
          <a:ext cx="16859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7" name="Equation" r:id="rId29" imgW="1028520" imgH="177480" progId="Equation.3">
                  <p:embed/>
                </p:oleObj>
              </mc:Choice>
              <mc:Fallback>
                <p:oleObj name="Equation" r:id="rId29" imgW="102852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8475" y="5181600"/>
                        <a:ext cx="168592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9"/>
          <p:cNvGraphicFramePr>
            <a:graphicFrameLocks noChangeAspect="1"/>
          </p:cNvGraphicFramePr>
          <p:nvPr/>
        </p:nvGraphicFramePr>
        <p:xfrm>
          <a:off x="6781800" y="5181600"/>
          <a:ext cx="8731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8" name="Equation" r:id="rId31" imgW="533160" imgH="177480" progId="Equation.3">
                  <p:embed/>
                </p:oleObj>
              </mc:Choice>
              <mc:Fallback>
                <p:oleObj name="Equation" r:id="rId31" imgW="53316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5181600"/>
                        <a:ext cx="87312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9"/>
          <p:cNvGraphicFramePr>
            <a:graphicFrameLocks noChangeAspect="1"/>
          </p:cNvGraphicFramePr>
          <p:nvPr/>
        </p:nvGraphicFramePr>
        <p:xfrm>
          <a:off x="3074987" y="5437187"/>
          <a:ext cx="1039813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29" name="Equation" r:id="rId32" imgW="634680" imgH="215640" progId="Equation.3">
                  <p:embed/>
                </p:oleObj>
              </mc:Choice>
              <mc:Fallback>
                <p:oleObj name="Equation" r:id="rId32" imgW="634680" imgH="2156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4987" y="5437187"/>
                        <a:ext cx="1039813" cy="354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9"/>
          <p:cNvGraphicFramePr>
            <a:graphicFrameLocks noChangeAspect="1"/>
          </p:cNvGraphicFramePr>
          <p:nvPr/>
        </p:nvGraphicFramePr>
        <p:xfrm>
          <a:off x="6781800" y="5486400"/>
          <a:ext cx="2016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30" name="Equation" r:id="rId34" imgW="1231560" imgH="203040" progId="Equation.3">
                  <p:embed/>
                </p:oleObj>
              </mc:Choice>
              <mc:Fallback>
                <p:oleObj name="Equation" r:id="rId34" imgW="123156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5486400"/>
                        <a:ext cx="201612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9"/>
          <p:cNvGraphicFramePr>
            <a:graphicFrameLocks noChangeAspect="1"/>
          </p:cNvGraphicFramePr>
          <p:nvPr/>
        </p:nvGraphicFramePr>
        <p:xfrm>
          <a:off x="3057525" y="5781675"/>
          <a:ext cx="16446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31" name="Equation" r:id="rId35" imgW="1002960" imgH="177480" progId="Equation.3">
                  <p:embed/>
                </p:oleObj>
              </mc:Choice>
              <mc:Fallback>
                <p:oleObj name="Equation" r:id="rId35" imgW="100296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7525" y="5781675"/>
                        <a:ext cx="164465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9"/>
          <p:cNvGraphicFramePr>
            <a:graphicFrameLocks noChangeAspect="1"/>
          </p:cNvGraphicFramePr>
          <p:nvPr/>
        </p:nvGraphicFramePr>
        <p:xfrm>
          <a:off x="6781800" y="5791200"/>
          <a:ext cx="4984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2932" name="Equation" r:id="rId37" imgW="304560" imgH="177480" progId="Equation.3">
                  <p:embed/>
                </p:oleObj>
              </mc:Choice>
              <mc:Fallback>
                <p:oleObj name="Equation" r:id="rId37" imgW="30456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5791200"/>
                        <a:ext cx="49847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ight Triangle 49"/>
          <p:cNvSpPr/>
          <p:nvPr/>
        </p:nvSpPr>
        <p:spPr bwMode="auto">
          <a:xfrm rot="16200000">
            <a:off x="1981200" y="530940"/>
            <a:ext cx="990600" cy="114300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ight Triangle 50"/>
          <p:cNvSpPr/>
          <p:nvPr/>
        </p:nvSpPr>
        <p:spPr bwMode="auto">
          <a:xfrm rot="10800000">
            <a:off x="1922208" y="1632156"/>
            <a:ext cx="1143000" cy="958644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62899" name="Picture 19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-228600" y="2895600"/>
            <a:ext cx="293504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76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50" grpId="0" animBg="1"/>
      <p:bldP spid="50" grpId="1" animBg="1"/>
      <p:bldP spid="51" grpId="0" animBg="1"/>
      <p:bldP spid="51" grpId="1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8519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04800"/>
            <a:ext cx="306880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19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0"/>
            <a:ext cx="3429000" cy="2369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CPCTC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2169616"/>
            <a:ext cx="6477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STATEMENTS		REASONS</a:t>
            </a:r>
          </a:p>
          <a:p>
            <a:endParaRPr lang="en-US" sz="22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1.				1.</a:t>
            </a:r>
          </a:p>
          <a:p>
            <a:r>
              <a:rPr lang="en-US" sz="2000" b="1" dirty="0" smtClean="0">
                <a:latin typeface="Comic Sans MS" pitchFamily="66" charset="0"/>
              </a:rPr>
              <a:t>	</a:t>
            </a:r>
          </a:p>
          <a:p>
            <a:r>
              <a:rPr lang="en-US" sz="2000" b="1" dirty="0" smtClean="0">
                <a:latin typeface="Comic Sans MS" pitchFamily="66" charset="0"/>
              </a:rPr>
              <a:t>2.				2.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3.				3.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4.				4.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5.				5.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6.				6.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371600" y="2626816"/>
            <a:ext cx="64008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9" idx="0"/>
          </p:cNvCxnSpPr>
          <p:nvPr/>
        </p:nvCxnSpPr>
        <p:spPr bwMode="auto">
          <a:xfrm rot="16200000" flipH="1">
            <a:off x="2609850" y="4093666"/>
            <a:ext cx="3886200" cy="3810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907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0"/>
            <a:ext cx="305946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72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-1"/>
            <a:ext cx="2971801" cy="242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47800" y="2133601"/>
            <a:ext cx="6477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STATEMENTS		REASONS</a:t>
            </a:r>
          </a:p>
          <a:p>
            <a:endParaRPr lang="en-US" sz="22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1.				1.	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2.				2.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3.				3.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4.				4.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5.				5.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6.				6.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524000" y="2590801"/>
            <a:ext cx="64008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9" idx="0"/>
          </p:cNvCxnSpPr>
          <p:nvPr/>
        </p:nvCxnSpPr>
        <p:spPr bwMode="auto">
          <a:xfrm rot="16200000" flipH="1">
            <a:off x="2762250" y="4057651"/>
            <a:ext cx="3886200" cy="3810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908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0"/>
            <a:ext cx="304853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82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0"/>
            <a:ext cx="288446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CPCTC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2743201"/>
            <a:ext cx="6477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STATEMENTS		REASONS</a:t>
            </a:r>
          </a:p>
          <a:p>
            <a:endParaRPr lang="en-US" sz="22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1.				1.	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2.				2.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3.				3.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4.				4.</a:t>
            </a:r>
          </a:p>
          <a:p>
            <a:endParaRPr lang="en-US" sz="20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5.				5.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371600" y="3200401"/>
            <a:ext cx="64008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>
            <a:stCxn id="9" idx="0"/>
          </p:cNvCxnSpPr>
          <p:nvPr/>
        </p:nvCxnSpPr>
        <p:spPr bwMode="auto">
          <a:xfrm rot="16200000" flipH="1">
            <a:off x="2609850" y="4667251"/>
            <a:ext cx="3886200" cy="3810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209800" y="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WHY do the angles of a triangle ALWAYS add to 180?</a:t>
            </a: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304800" y="2895600"/>
            <a:ext cx="5943600" cy="1447800"/>
            <a:chOff x="480" y="1824"/>
            <a:chExt cx="3744" cy="912"/>
          </a:xfrm>
        </p:grpSpPr>
        <p:sp>
          <p:nvSpPr>
            <p:cNvPr id="62485" name="Line 7"/>
            <p:cNvSpPr>
              <a:spLocks noChangeShapeType="1"/>
            </p:cNvSpPr>
            <p:nvPr/>
          </p:nvSpPr>
          <p:spPr bwMode="auto">
            <a:xfrm>
              <a:off x="480" y="192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86" name="Line 8"/>
            <p:cNvSpPr>
              <a:spLocks noChangeShapeType="1"/>
            </p:cNvSpPr>
            <p:nvPr/>
          </p:nvSpPr>
          <p:spPr bwMode="auto">
            <a:xfrm>
              <a:off x="480" y="264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87" name="Line 9"/>
            <p:cNvSpPr>
              <a:spLocks noChangeShapeType="1"/>
            </p:cNvSpPr>
            <p:nvPr/>
          </p:nvSpPr>
          <p:spPr bwMode="auto">
            <a:xfrm>
              <a:off x="3360" y="182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88" name="Line 10"/>
            <p:cNvSpPr>
              <a:spLocks noChangeShapeType="1"/>
            </p:cNvSpPr>
            <p:nvPr/>
          </p:nvSpPr>
          <p:spPr bwMode="auto">
            <a:xfrm flipH="1">
              <a:off x="3360" y="192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89" name="Line 11"/>
            <p:cNvSpPr>
              <a:spLocks noChangeShapeType="1"/>
            </p:cNvSpPr>
            <p:nvPr/>
          </p:nvSpPr>
          <p:spPr bwMode="auto">
            <a:xfrm>
              <a:off x="3360" y="254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90" name="Line 12"/>
            <p:cNvSpPr>
              <a:spLocks noChangeShapeType="1"/>
            </p:cNvSpPr>
            <p:nvPr/>
          </p:nvSpPr>
          <p:spPr bwMode="auto">
            <a:xfrm flipH="1">
              <a:off x="3360" y="264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2471" name="Line 13"/>
          <p:cNvSpPr>
            <a:spLocks noChangeShapeType="1"/>
          </p:cNvSpPr>
          <p:nvPr/>
        </p:nvSpPr>
        <p:spPr bwMode="auto">
          <a:xfrm flipH="1">
            <a:off x="1828800" y="1905000"/>
            <a:ext cx="1828800" cy="3352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2" name="Line 14"/>
          <p:cNvSpPr>
            <a:spLocks noChangeShapeType="1"/>
          </p:cNvSpPr>
          <p:nvPr/>
        </p:nvSpPr>
        <p:spPr bwMode="auto">
          <a:xfrm>
            <a:off x="1981200" y="2133600"/>
            <a:ext cx="3505200" cy="3124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3" name="Arc 15"/>
          <p:cNvSpPr>
            <a:spLocks/>
          </p:cNvSpPr>
          <p:nvPr/>
        </p:nvSpPr>
        <p:spPr bwMode="auto">
          <a:xfrm>
            <a:off x="2514600" y="3048000"/>
            <a:ext cx="457200" cy="458788"/>
          </a:xfrm>
          <a:custGeom>
            <a:avLst/>
            <a:gdLst>
              <a:gd name="T0" fmla="*/ 233384 w 21600"/>
              <a:gd name="T1" fmla="*/ 458788 h 26019"/>
              <a:gd name="T2" fmla="*/ 26035 w 21600"/>
              <a:gd name="T3" fmla="*/ 0 h 26019"/>
              <a:gd name="T4" fmla="*/ 457200 w 21600"/>
              <a:gd name="T5" fmla="*/ 126674 h 26019"/>
              <a:gd name="T6" fmla="*/ 0 60000 65536"/>
              <a:gd name="T7" fmla="*/ 0 60000 65536"/>
              <a:gd name="T8" fmla="*/ 0 60000 65536"/>
              <a:gd name="T9" fmla="*/ 0 w 21600"/>
              <a:gd name="T10" fmla="*/ 0 h 26019"/>
              <a:gd name="T11" fmla="*/ 21600 w 21600"/>
              <a:gd name="T12" fmla="*/ 26019 h 260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019" fill="none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</a:path>
              <a:path w="21600" h="26019" stroke="0" extrusionOk="0">
                <a:moveTo>
                  <a:pt x="11026" y="26018"/>
                </a:moveTo>
                <a:cubicBezTo>
                  <a:pt x="4215" y="22195"/>
                  <a:pt x="0" y="14993"/>
                  <a:pt x="0" y="7184"/>
                </a:cubicBezTo>
                <a:cubicBezTo>
                  <a:pt x="-1" y="4736"/>
                  <a:pt x="415" y="2307"/>
                  <a:pt x="1229" y="-1"/>
                </a:cubicBezTo>
                <a:lnTo>
                  <a:pt x="21600" y="7184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74" name="Arc 16"/>
          <p:cNvSpPr>
            <a:spLocks/>
          </p:cNvSpPr>
          <p:nvPr/>
        </p:nvSpPr>
        <p:spPr bwMode="auto">
          <a:xfrm>
            <a:off x="2743200" y="3352800"/>
            <a:ext cx="606425" cy="304800"/>
          </a:xfrm>
          <a:custGeom>
            <a:avLst/>
            <a:gdLst>
              <a:gd name="T0" fmla="*/ 606425 w 39028"/>
              <a:gd name="T1" fmla="*/ 66520 h 21600"/>
              <a:gd name="T2" fmla="*/ 0 w 39028"/>
              <a:gd name="T3" fmla="*/ 169573 h 21600"/>
              <a:gd name="T4" fmla="*/ 278895 w 39028"/>
              <a:gd name="T5" fmla="*/ 0 h 21600"/>
              <a:gd name="T6" fmla="*/ 0 60000 65536"/>
              <a:gd name="T7" fmla="*/ 0 60000 65536"/>
              <a:gd name="T8" fmla="*/ 0 60000 65536"/>
              <a:gd name="T9" fmla="*/ 0 w 39028"/>
              <a:gd name="T10" fmla="*/ 0 h 21600"/>
              <a:gd name="T11" fmla="*/ 39028 w 390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28" h="21600" fill="none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</a:path>
              <a:path w="39028" h="21600" stroke="0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  <a:lnTo>
                  <a:pt x="17949" y="0"/>
                </a:lnTo>
                <a:close/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75" name="Arc 17"/>
          <p:cNvSpPr>
            <a:spLocks/>
          </p:cNvSpPr>
          <p:nvPr/>
        </p:nvSpPr>
        <p:spPr bwMode="auto">
          <a:xfrm>
            <a:off x="3429000" y="3048000"/>
            <a:ext cx="334963" cy="392113"/>
          </a:xfrm>
          <a:custGeom>
            <a:avLst/>
            <a:gdLst>
              <a:gd name="T0" fmla="*/ 319378 w 21600"/>
              <a:gd name="T1" fmla="*/ 0 h 27826"/>
              <a:gd name="T2" fmla="*/ 54307 w 21600"/>
              <a:gd name="T3" fmla="*/ 392113 h 27826"/>
              <a:gd name="T4" fmla="*/ 0 w 21600"/>
              <a:gd name="T5" fmla="*/ 91765 h 27826"/>
              <a:gd name="T6" fmla="*/ 0 60000 65536"/>
              <a:gd name="T7" fmla="*/ 0 60000 65536"/>
              <a:gd name="T8" fmla="*/ 0 60000 65536"/>
              <a:gd name="T9" fmla="*/ 0 w 21600"/>
              <a:gd name="T10" fmla="*/ 0 h 27826"/>
              <a:gd name="T11" fmla="*/ 21600 w 21600"/>
              <a:gd name="T12" fmla="*/ 27826 h 2782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7826" fill="none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</a:path>
              <a:path w="21600" h="27826" stroke="0" extrusionOk="0">
                <a:moveTo>
                  <a:pt x="20594" y="0"/>
                </a:moveTo>
                <a:cubicBezTo>
                  <a:pt x="21261" y="2106"/>
                  <a:pt x="21600" y="4302"/>
                  <a:pt x="21600" y="6512"/>
                </a:cubicBezTo>
                <a:cubicBezTo>
                  <a:pt x="21600" y="17089"/>
                  <a:pt x="13939" y="26111"/>
                  <a:pt x="3502" y="27826"/>
                </a:cubicBezTo>
                <a:lnTo>
                  <a:pt x="0" y="6512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76" name="Text Box 18"/>
          <p:cNvSpPr txBox="1">
            <a:spLocks noChangeArrowheads="1"/>
          </p:cNvSpPr>
          <p:nvPr/>
        </p:nvSpPr>
        <p:spPr bwMode="auto">
          <a:xfrm>
            <a:off x="2057400" y="990600"/>
            <a:ext cx="685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What do we know about the </a:t>
            </a:r>
            <a:r>
              <a:rPr lang="en-US" sz="2000" b="1">
                <a:solidFill>
                  <a:srgbClr val="FF0000"/>
                </a:solidFill>
              </a:rPr>
              <a:t>red</a:t>
            </a:r>
            <a:r>
              <a:rPr lang="en-US" sz="2000" b="1">
                <a:solidFill>
                  <a:schemeClr val="bg1"/>
                </a:solidFill>
              </a:rPr>
              <a:t>, </a:t>
            </a:r>
            <a:r>
              <a:rPr lang="en-US" sz="2000" b="1">
                <a:solidFill>
                  <a:srgbClr val="00CCFF"/>
                </a:solidFill>
              </a:rPr>
              <a:t>blue</a:t>
            </a:r>
            <a:r>
              <a:rPr lang="en-US" sz="2000" b="1">
                <a:solidFill>
                  <a:schemeClr val="bg1"/>
                </a:solidFill>
              </a:rPr>
              <a:t> and </a:t>
            </a:r>
            <a:r>
              <a:rPr lang="en-US" sz="2000" b="1">
                <a:solidFill>
                  <a:srgbClr val="00FF00"/>
                </a:solidFill>
              </a:rPr>
              <a:t>green</a:t>
            </a:r>
            <a:r>
              <a:rPr lang="en-US" sz="2000" b="1">
                <a:solidFill>
                  <a:schemeClr val="bg1"/>
                </a:solidFill>
              </a:rPr>
              <a:t> angle?</a:t>
            </a:r>
          </a:p>
        </p:txBody>
      </p:sp>
      <p:sp>
        <p:nvSpPr>
          <p:cNvPr id="62477" name="Text Box 19"/>
          <p:cNvSpPr txBox="1">
            <a:spLocks noChangeArrowheads="1"/>
          </p:cNvSpPr>
          <p:nvPr/>
        </p:nvSpPr>
        <p:spPr bwMode="auto">
          <a:xfrm>
            <a:off x="6400800" y="14478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They add to 180</a:t>
            </a:r>
          </a:p>
        </p:txBody>
      </p:sp>
      <p:sp>
        <p:nvSpPr>
          <p:cNvPr id="62478" name="Text Box 20"/>
          <p:cNvSpPr txBox="1">
            <a:spLocks noChangeArrowheads="1"/>
          </p:cNvSpPr>
          <p:nvPr/>
        </p:nvSpPr>
        <p:spPr bwMode="auto">
          <a:xfrm>
            <a:off x="7086600" y="30480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rgbClr val="FF0000"/>
                </a:solidFill>
              </a:rPr>
              <a:t>By Alt. Int.</a:t>
            </a:r>
          </a:p>
        </p:txBody>
      </p:sp>
      <p:sp>
        <p:nvSpPr>
          <p:cNvPr id="62479" name="Arc 21"/>
          <p:cNvSpPr>
            <a:spLocks/>
          </p:cNvSpPr>
          <p:nvPr/>
        </p:nvSpPr>
        <p:spPr bwMode="auto">
          <a:xfrm>
            <a:off x="3581400" y="3810000"/>
            <a:ext cx="334963" cy="355600"/>
          </a:xfrm>
          <a:custGeom>
            <a:avLst/>
            <a:gdLst>
              <a:gd name="T0" fmla="*/ 5257 w 21600"/>
              <a:gd name="T1" fmla="*/ 355600 h 25240"/>
              <a:gd name="T2" fmla="*/ 292581 w 21600"/>
              <a:gd name="T3" fmla="*/ 0 h 25240"/>
              <a:gd name="T4" fmla="*/ 334963 w 21600"/>
              <a:gd name="T5" fmla="*/ 301866 h 25240"/>
              <a:gd name="T6" fmla="*/ 0 60000 65536"/>
              <a:gd name="T7" fmla="*/ 0 60000 65536"/>
              <a:gd name="T8" fmla="*/ 0 60000 65536"/>
              <a:gd name="T9" fmla="*/ 0 w 21600"/>
              <a:gd name="T10" fmla="*/ 0 h 25240"/>
              <a:gd name="T11" fmla="*/ 21600 w 21600"/>
              <a:gd name="T12" fmla="*/ 25240 h 25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240" fill="none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</a:path>
              <a:path w="21600" h="25240" stroke="0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  <a:lnTo>
                  <a:pt x="21600" y="2142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86" name="AutoShape 22"/>
          <p:cNvSpPr>
            <a:spLocks noChangeArrowheads="1"/>
          </p:cNvSpPr>
          <p:nvPr/>
        </p:nvSpPr>
        <p:spPr bwMode="auto">
          <a:xfrm rot="8851024">
            <a:off x="2895600" y="3733800"/>
            <a:ext cx="385763" cy="84138"/>
          </a:xfrm>
          <a:prstGeom prst="rightArrow">
            <a:avLst>
              <a:gd name="adj1" fmla="val 50000"/>
              <a:gd name="adj2" fmla="val 114622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87" name="AutoShape 23"/>
          <p:cNvSpPr>
            <a:spLocks noChangeArrowheads="1"/>
          </p:cNvSpPr>
          <p:nvPr/>
        </p:nvSpPr>
        <p:spPr bwMode="auto">
          <a:xfrm rot="-1581460">
            <a:off x="2057400" y="3352800"/>
            <a:ext cx="385763" cy="84138"/>
          </a:xfrm>
          <a:prstGeom prst="rightArrow">
            <a:avLst>
              <a:gd name="adj1" fmla="val 50000"/>
              <a:gd name="adj2" fmla="val 114622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88" name="Text Box 24"/>
          <p:cNvSpPr txBox="1">
            <a:spLocks noChangeArrowheads="1"/>
          </p:cNvSpPr>
          <p:nvPr/>
        </p:nvSpPr>
        <p:spPr bwMode="auto">
          <a:xfrm>
            <a:off x="152400" y="32004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rgbClr val="00FF00"/>
                </a:solidFill>
              </a:rPr>
              <a:t>By Alt. Int.</a:t>
            </a:r>
          </a:p>
        </p:txBody>
      </p:sp>
      <p:sp>
        <p:nvSpPr>
          <p:cNvPr id="62483" name="Arc 25"/>
          <p:cNvSpPr>
            <a:spLocks/>
          </p:cNvSpPr>
          <p:nvPr/>
        </p:nvSpPr>
        <p:spPr bwMode="auto">
          <a:xfrm>
            <a:off x="2438400" y="3810000"/>
            <a:ext cx="457200" cy="373063"/>
          </a:xfrm>
          <a:custGeom>
            <a:avLst/>
            <a:gdLst>
              <a:gd name="T0" fmla="*/ 208026 w 21600"/>
              <a:gd name="T1" fmla="*/ 0 h 21149"/>
              <a:gd name="T2" fmla="*/ 455401 w 21600"/>
              <a:gd name="T3" fmla="*/ 373063 h 21149"/>
              <a:gd name="T4" fmla="*/ 0 w 21600"/>
              <a:gd name="T5" fmla="*/ 339301 h 21149"/>
              <a:gd name="T6" fmla="*/ 0 60000 65536"/>
              <a:gd name="T7" fmla="*/ 0 60000 65536"/>
              <a:gd name="T8" fmla="*/ 0 60000 65536"/>
              <a:gd name="T9" fmla="*/ 0 w 21600"/>
              <a:gd name="T10" fmla="*/ 0 h 21149"/>
              <a:gd name="T11" fmla="*/ 21600 w 21600"/>
              <a:gd name="T12" fmla="*/ 21149 h 211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149" fill="none" extrusionOk="0">
                <a:moveTo>
                  <a:pt x="9827" y="0"/>
                </a:moveTo>
                <a:cubicBezTo>
                  <a:pt x="17053" y="3691"/>
                  <a:pt x="21600" y="11121"/>
                  <a:pt x="21600" y="19235"/>
                </a:cubicBezTo>
                <a:cubicBezTo>
                  <a:pt x="21600" y="19873"/>
                  <a:pt x="21571" y="20512"/>
                  <a:pt x="21515" y="21149"/>
                </a:cubicBezTo>
              </a:path>
              <a:path w="21600" h="21149" stroke="0" extrusionOk="0">
                <a:moveTo>
                  <a:pt x="9827" y="0"/>
                </a:moveTo>
                <a:cubicBezTo>
                  <a:pt x="17053" y="3691"/>
                  <a:pt x="21600" y="11121"/>
                  <a:pt x="21600" y="19235"/>
                </a:cubicBezTo>
                <a:cubicBezTo>
                  <a:pt x="21600" y="19873"/>
                  <a:pt x="21571" y="20512"/>
                  <a:pt x="21515" y="21149"/>
                </a:cubicBezTo>
                <a:lnTo>
                  <a:pt x="0" y="19235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8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6" grpId="0" animBg="1"/>
      <p:bldP spid="88087" grpId="0" animBg="1"/>
      <p:bldP spid="88088" grpId="0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906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2400"/>
            <a:ext cx="3505200" cy="191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6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609600"/>
            <a:ext cx="410122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CPCTC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00200" y="2743200"/>
            <a:ext cx="6477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STATEMENTS		REASONS</a:t>
            </a:r>
          </a:p>
          <a:p>
            <a:endParaRPr lang="en-US" sz="2200" b="1" dirty="0" smtClean="0">
              <a:latin typeface="Comic Sans MS" pitchFamily="66" charset="0"/>
            </a:endParaRPr>
          </a:p>
          <a:p>
            <a:r>
              <a:rPr lang="en-US" sz="2000" b="1" dirty="0" smtClean="0">
                <a:latin typeface="Comic Sans MS" pitchFamily="66" charset="0"/>
              </a:rPr>
              <a:t>1.				1.	</a:t>
            </a:r>
          </a:p>
          <a:p>
            <a:r>
              <a:rPr lang="en-US" sz="2000" b="1" dirty="0" smtClean="0">
                <a:latin typeface="Comic Sans MS" pitchFamily="66" charset="0"/>
              </a:rPr>
              <a:t>2.				2.</a:t>
            </a:r>
          </a:p>
          <a:p>
            <a:r>
              <a:rPr lang="en-US" sz="2000" b="1" dirty="0" smtClean="0">
                <a:latin typeface="Comic Sans MS" pitchFamily="66" charset="0"/>
              </a:rPr>
              <a:t>3.				3.</a:t>
            </a:r>
          </a:p>
          <a:p>
            <a:r>
              <a:rPr lang="en-US" sz="2000" b="1" dirty="0" smtClean="0">
                <a:latin typeface="Comic Sans MS" pitchFamily="66" charset="0"/>
              </a:rPr>
              <a:t>4.				4.</a:t>
            </a:r>
          </a:p>
          <a:p>
            <a:r>
              <a:rPr lang="en-US" sz="2000" b="1" dirty="0" smtClean="0">
                <a:latin typeface="Comic Sans MS" pitchFamily="66" charset="0"/>
              </a:rPr>
              <a:t>5.				5.</a:t>
            </a:r>
          </a:p>
          <a:p>
            <a:r>
              <a:rPr lang="en-US" sz="2000" b="1" dirty="0" smtClean="0">
                <a:latin typeface="Comic Sans MS" pitchFamily="66" charset="0"/>
              </a:rPr>
              <a:t>6.				6.</a:t>
            </a:r>
          </a:p>
          <a:p>
            <a:r>
              <a:rPr lang="en-US" sz="2000" b="1" dirty="0" smtClean="0">
                <a:latin typeface="Comic Sans MS" pitchFamily="66" charset="0"/>
              </a:rPr>
              <a:t>7.				7.</a:t>
            </a:r>
          </a:p>
          <a:p>
            <a:r>
              <a:rPr lang="en-US" sz="2000" b="1" dirty="0" smtClean="0">
                <a:latin typeface="Comic Sans MS" pitchFamily="66" charset="0"/>
              </a:rPr>
              <a:t>8.				8.</a:t>
            </a: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676400" y="3200400"/>
            <a:ext cx="64008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>
            <a:stCxn id="11" idx="0"/>
          </p:cNvCxnSpPr>
          <p:nvPr/>
        </p:nvCxnSpPr>
        <p:spPr bwMode="auto">
          <a:xfrm rot="16200000" flipH="1">
            <a:off x="2914650" y="4667250"/>
            <a:ext cx="3886200" cy="3810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541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541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145413" name="Rectangle 7"/>
          <p:cNvSpPr>
            <a:spLocks noChangeArrowheads="1"/>
          </p:cNvSpPr>
          <p:nvPr/>
        </p:nvSpPr>
        <p:spPr bwMode="auto">
          <a:xfrm>
            <a:off x="457200" y="22860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</a:rPr>
              <a:t>Jamie and Rebecca each buy a red Porche 911 from Crazy Nancy’s discount Autos</a:t>
            </a:r>
            <a:endParaRPr lang="en-US" sz="28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chemeClr val="bg1"/>
              </a:solidFill>
            </a:endParaRP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352800"/>
            <a:ext cx="678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457200" y="50292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chemeClr val="bg1"/>
                </a:solidFill>
              </a:rPr>
              <a:t>These 2 cars are </a:t>
            </a:r>
            <a:r>
              <a:rPr lang="en-US" sz="2800" b="1" i="1" u="sng">
                <a:solidFill>
                  <a:schemeClr val="bg1"/>
                </a:solidFill>
              </a:rPr>
              <a:t>EXACTLY</a:t>
            </a:r>
            <a:r>
              <a:rPr lang="en-US" sz="2800" b="1" i="1">
                <a:solidFill>
                  <a:schemeClr val="bg1"/>
                </a:solidFill>
              </a:rPr>
              <a:t> </a:t>
            </a:r>
            <a:r>
              <a:rPr lang="en-US" sz="2800" b="1">
                <a:solidFill>
                  <a:schemeClr val="bg1"/>
                </a:solidFill>
              </a:rPr>
              <a:t>the same</a:t>
            </a:r>
            <a:endParaRPr lang="en-US" sz="28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86000"/>
            <a:ext cx="678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0" name="Rectangle 6"/>
          <p:cNvSpPr>
            <a:spLocks noChangeArrowheads="1"/>
          </p:cNvSpPr>
          <p:nvPr/>
        </p:nvSpPr>
        <p:spPr bwMode="auto">
          <a:xfrm>
            <a:off x="533400" y="37338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AND IF THE WHOLE CAR IS THE SAME, </a:t>
            </a:r>
          </a:p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THEN SO IS EACH PART IN THE SAME PLACE</a:t>
            </a:r>
            <a:endParaRPr lang="en-US" sz="2800"/>
          </a:p>
        </p:txBody>
      </p:sp>
      <p:sp>
        <p:nvSpPr>
          <p:cNvPr id="185351" name="Rectangle 7"/>
          <p:cNvSpPr>
            <a:spLocks noChangeArrowheads="1"/>
          </p:cNvSpPr>
          <p:nvPr/>
        </p:nvSpPr>
        <p:spPr bwMode="auto">
          <a:xfrm>
            <a:off x="3657600" y="5867400"/>
            <a:ext cx="457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00CC00"/>
                </a:solidFill>
              </a:rPr>
              <a:t>(CORRESPONDING)</a:t>
            </a:r>
            <a:endParaRPr lang="en-US" sz="2800">
              <a:solidFill>
                <a:srgbClr val="00CC00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rgbClr val="00CC00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/>
          </a:p>
        </p:txBody>
      </p:sp>
      <p:sp>
        <p:nvSpPr>
          <p:cNvPr id="185352" name="Line 8"/>
          <p:cNvSpPr>
            <a:spLocks noChangeShapeType="1"/>
          </p:cNvSpPr>
          <p:nvPr/>
        </p:nvSpPr>
        <p:spPr bwMode="auto">
          <a:xfrm>
            <a:off x="3962400" y="4724400"/>
            <a:ext cx="4572000" cy="0"/>
          </a:xfrm>
          <a:prstGeom prst="line">
            <a:avLst/>
          </a:prstGeom>
          <a:noFill/>
          <a:ln w="38100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5353" name="AutoShape 9"/>
          <p:cNvSpPr>
            <a:spLocks noChangeArrowheads="1"/>
          </p:cNvSpPr>
          <p:nvPr/>
        </p:nvSpPr>
        <p:spPr bwMode="auto">
          <a:xfrm rot="-5400000">
            <a:off x="5486400" y="5181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00CC00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6442" name="Rectangle 10"/>
          <p:cNvSpPr>
            <a:spLocks noChangeArrowheads="1"/>
          </p:cNvSpPr>
          <p:nvPr/>
        </p:nvSpPr>
        <p:spPr bwMode="auto">
          <a:xfrm>
            <a:off x="2057400" y="533400"/>
            <a:ext cx="685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Each of the cars is exactly the same</a:t>
            </a:r>
            <a:endParaRPr lang="en-US" sz="280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0" grpId="0"/>
      <p:bldP spid="185351" grpId="0"/>
      <p:bldP spid="185352" grpId="0" animBg="1"/>
      <p:bldP spid="185353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86000"/>
            <a:ext cx="678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62" name="Rectangle 10"/>
          <p:cNvSpPr>
            <a:spLocks noChangeArrowheads="1"/>
          </p:cNvSpPr>
          <p:nvPr/>
        </p:nvSpPr>
        <p:spPr bwMode="auto">
          <a:xfrm>
            <a:off x="2286000" y="228600"/>
            <a:ext cx="6858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So what do we know about the door handle in Jamie’s car?</a:t>
            </a:r>
            <a:endParaRPr lang="en-US" sz="2800"/>
          </a:p>
        </p:txBody>
      </p:sp>
      <p:sp>
        <p:nvSpPr>
          <p:cNvPr id="191499" name="Rectangle 11"/>
          <p:cNvSpPr>
            <a:spLocks noChangeArrowheads="1"/>
          </p:cNvSpPr>
          <p:nvPr/>
        </p:nvSpPr>
        <p:spPr bwMode="auto">
          <a:xfrm>
            <a:off x="2286000" y="1295400"/>
            <a:ext cx="6858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It’s exactly the same as the one in Rebecca’s car!</a:t>
            </a:r>
            <a:endParaRPr lang="en-US" sz="2800"/>
          </a:p>
        </p:txBody>
      </p:sp>
      <p:sp>
        <p:nvSpPr>
          <p:cNvPr id="191500" name="Rectangle 12"/>
          <p:cNvSpPr>
            <a:spLocks noChangeArrowheads="1"/>
          </p:cNvSpPr>
          <p:nvPr/>
        </p:nvSpPr>
        <p:spPr bwMode="auto">
          <a:xfrm>
            <a:off x="838200" y="38862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chemeClr val="bg1"/>
                </a:solidFill>
              </a:rPr>
              <a:t>What else is the same?</a:t>
            </a:r>
            <a:endParaRPr lang="en-US" sz="22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200">
              <a:solidFill>
                <a:schemeClr val="bg1"/>
              </a:solidFill>
            </a:endParaRPr>
          </a:p>
          <a:p>
            <a:pPr algn="ctr">
              <a:spcBef>
                <a:spcPct val="20000"/>
              </a:spcBef>
            </a:pP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191501" name="Rectangle 13"/>
          <p:cNvSpPr>
            <a:spLocks noChangeArrowheads="1"/>
          </p:cNvSpPr>
          <p:nvPr/>
        </p:nvSpPr>
        <p:spPr bwMode="auto">
          <a:xfrm>
            <a:off x="228600" y="4343400"/>
            <a:ext cx="327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The right front wheel</a:t>
            </a:r>
            <a:endParaRPr lang="en-US" sz="2800"/>
          </a:p>
        </p:txBody>
      </p:sp>
      <p:sp>
        <p:nvSpPr>
          <p:cNvPr id="191502" name="Rectangle 14"/>
          <p:cNvSpPr>
            <a:spLocks noChangeArrowheads="1"/>
          </p:cNvSpPr>
          <p:nvPr/>
        </p:nvSpPr>
        <p:spPr bwMode="auto">
          <a:xfrm>
            <a:off x="3733800" y="4495800"/>
            <a:ext cx="274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Rearview mirror</a:t>
            </a:r>
            <a:endParaRPr lang="en-US" sz="2800"/>
          </a:p>
        </p:txBody>
      </p:sp>
      <p:sp>
        <p:nvSpPr>
          <p:cNvPr id="191503" name="Rectangle 15"/>
          <p:cNvSpPr>
            <a:spLocks noChangeArrowheads="1"/>
          </p:cNvSpPr>
          <p:nvPr/>
        </p:nvSpPr>
        <p:spPr bwMode="auto">
          <a:xfrm>
            <a:off x="6400800" y="4495800"/>
            <a:ext cx="274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Seat belts</a:t>
            </a:r>
            <a:endParaRPr lang="en-US" sz="2800"/>
          </a:p>
        </p:txBody>
      </p:sp>
      <p:sp>
        <p:nvSpPr>
          <p:cNvPr id="191504" name="Rectangle 16"/>
          <p:cNvSpPr>
            <a:spLocks noChangeArrowheads="1"/>
          </p:cNvSpPr>
          <p:nvPr/>
        </p:nvSpPr>
        <p:spPr bwMode="auto">
          <a:xfrm>
            <a:off x="990600" y="5029200"/>
            <a:ext cx="274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Right headlight</a:t>
            </a:r>
            <a:endParaRPr lang="en-US" sz="2800"/>
          </a:p>
        </p:txBody>
      </p:sp>
      <p:sp>
        <p:nvSpPr>
          <p:cNvPr id="191505" name="Rectangle 17"/>
          <p:cNvSpPr>
            <a:spLocks noChangeArrowheads="1"/>
          </p:cNvSpPr>
          <p:nvPr/>
        </p:nvSpPr>
        <p:spPr bwMode="auto">
          <a:xfrm>
            <a:off x="3581400" y="5029200"/>
            <a:ext cx="274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Left headlight</a:t>
            </a:r>
            <a:endParaRPr lang="en-US" sz="2800"/>
          </a:p>
        </p:txBody>
      </p:sp>
      <p:sp>
        <p:nvSpPr>
          <p:cNvPr id="191506" name="Rectangle 18"/>
          <p:cNvSpPr>
            <a:spLocks noChangeArrowheads="1"/>
          </p:cNvSpPr>
          <p:nvPr/>
        </p:nvSpPr>
        <p:spPr bwMode="auto">
          <a:xfrm>
            <a:off x="5715000" y="5029200"/>
            <a:ext cx="274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dashboard</a:t>
            </a:r>
            <a:endParaRPr lang="en-US" sz="2800"/>
          </a:p>
        </p:txBody>
      </p:sp>
      <p:sp>
        <p:nvSpPr>
          <p:cNvPr id="191507" name="Rectangle 19"/>
          <p:cNvSpPr>
            <a:spLocks noChangeArrowheads="1"/>
          </p:cNvSpPr>
          <p:nvPr/>
        </p:nvSpPr>
        <p:spPr bwMode="auto">
          <a:xfrm>
            <a:off x="7467600" y="5715000"/>
            <a:ext cx="1295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bumper</a:t>
            </a:r>
            <a:endParaRPr lang="en-US" sz="2800"/>
          </a:p>
        </p:txBody>
      </p:sp>
      <p:sp>
        <p:nvSpPr>
          <p:cNvPr id="191508" name="Rectangle 20"/>
          <p:cNvSpPr>
            <a:spLocks noChangeArrowheads="1"/>
          </p:cNvSpPr>
          <p:nvPr/>
        </p:nvSpPr>
        <p:spPr bwMode="auto">
          <a:xfrm>
            <a:off x="1066800" y="5638800"/>
            <a:ext cx="2667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Steering wheel</a:t>
            </a:r>
            <a:endParaRPr lang="en-US" sz="2800"/>
          </a:p>
        </p:txBody>
      </p:sp>
      <p:sp>
        <p:nvSpPr>
          <p:cNvPr id="191509" name="Rectangle 21"/>
          <p:cNvSpPr>
            <a:spLocks noChangeArrowheads="1"/>
          </p:cNvSpPr>
          <p:nvPr/>
        </p:nvSpPr>
        <p:spPr bwMode="auto">
          <a:xfrm>
            <a:off x="4419600" y="5638800"/>
            <a:ext cx="2667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200" b="1">
                <a:solidFill>
                  <a:srgbClr val="00CC00"/>
                </a:solidFill>
              </a:rPr>
              <a:t>Driver’s seat</a:t>
            </a:r>
            <a:endParaRPr lang="en-US" sz="2800"/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15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915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915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915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915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9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915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915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915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9" grpId="0"/>
      <p:bldP spid="191500" grpId="0"/>
      <p:bldP spid="191501" grpId="0"/>
      <p:bldP spid="191502" grpId="0"/>
      <p:bldP spid="191503" grpId="0"/>
      <p:bldP spid="191504" grpId="0"/>
      <p:bldP spid="191505" grpId="0"/>
      <p:bldP spid="191506" grpId="0"/>
      <p:bldP spid="191507" grpId="0"/>
      <p:bldP spid="191508" grpId="0"/>
      <p:bldP spid="191509" grpId="0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86000"/>
            <a:ext cx="678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6" name="Rectangle 6"/>
          <p:cNvSpPr>
            <a:spLocks noChangeArrowheads="1"/>
          </p:cNvSpPr>
          <p:nvPr/>
        </p:nvSpPr>
        <p:spPr bwMode="auto">
          <a:xfrm>
            <a:off x="2286000" y="228600"/>
            <a:ext cx="6858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Once we know that the entire thing is the same, then we also know that so is each part!</a:t>
            </a:r>
            <a:endParaRPr lang="en-US" sz="2800"/>
          </a:p>
        </p:txBody>
      </p:sp>
      <p:sp>
        <p:nvSpPr>
          <p:cNvPr id="186375" name="Rectangle 7"/>
          <p:cNvSpPr>
            <a:spLocks noChangeArrowheads="1"/>
          </p:cNvSpPr>
          <p:nvPr/>
        </p:nvSpPr>
        <p:spPr bwMode="auto">
          <a:xfrm>
            <a:off x="1447800" y="3886200"/>
            <a:ext cx="685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This is also true with triangles</a:t>
            </a:r>
            <a:endParaRPr lang="en-US" sz="2800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5" grpId="0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533400"/>
            <a:ext cx="655320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22" name="Rectangle 6"/>
          <p:cNvSpPr>
            <a:spLocks noChangeArrowheads="1"/>
          </p:cNvSpPr>
          <p:nvPr/>
        </p:nvSpPr>
        <p:spPr bwMode="auto">
          <a:xfrm>
            <a:off x="2362200" y="25146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If we know that these triangles are exactly the same, (congruent)</a:t>
            </a:r>
            <a:endParaRPr lang="en-US" sz="2800"/>
          </a:p>
        </p:txBody>
      </p:sp>
      <p:sp>
        <p:nvSpPr>
          <p:cNvPr id="188423" name="Rectangle 7"/>
          <p:cNvSpPr>
            <a:spLocks noChangeArrowheads="1"/>
          </p:cNvSpPr>
          <p:nvPr/>
        </p:nvSpPr>
        <p:spPr bwMode="auto">
          <a:xfrm>
            <a:off x="2362200" y="35814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2800" b="1">
                <a:solidFill>
                  <a:srgbClr val="FF0000"/>
                </a:solidFill>
              </a:rPr>
              <a:t>Then so is each part in the same place  </a:t>
            </a:r>
            <a:endParaRPr lang="en-US" sz="2800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2" grpId="0"/>
      <p:bldP spid="188423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990600"/>
            <a:ext cx="655320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1371600" y="3124200"/>
            <a:ext cx="685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00CC00"/>
                </a:solidFill>
              </a:rPr>
              <a:t>C</a:t>
            </a:r>
          </a:p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00CC00"/>
                </a:solidFill>
              </a:rPr>
              <a:t>P</a:t>
            </a:r>
          </a:p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00CC00"/>
                </a:solidFill>
              </a:rPr>
              <a:t>C</a:t>
            </a:r>
          </a:p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00CC00"/>
                </a:solidFill>
              </a:rPr>
              <a:t>T</a:t>
            </a:r>
          </a:p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00CC00"/>
                </a:solidFill>
              </a:rPr>
              <a:t>C</a:t>
            </a:r>
          </a:p>
        </p:txBody>
      </p:sp>
      <p:sp>
        <p:nvSpPr>
          <p:cNvPr id="187399" name="Rectangle 7"/>
          <p:cNvSpPr>
            <a:spLocks noChangeArrowheads="1"/>
          </p:cNvSpPr>
          <p:nvPr/>
        </p:nvSpPr>
        <p:spPr bwMode="auto">
          <a:xfrm>
            <a:off x="1905000" y="31242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bg1"/>
                </a:solidFill>
              </a:rPr>
              <a:t>orresponding</a:t>
            </a:r>
          </a:p>
        </p:txBody>
      </p:sp>
      <p:sp>
        <p:nvSpPr>
          <p:cNvPr id="187400" name="Rectangle 8"/>
          <p:cNvSpPr>
            <a:spLocks noChangeArrowheads="1"/>
          </p:cNvSpPr>
          <p:nvPr/>
        </p:nvSpPr>
        <p:spPr bwMode="auto">
          <a:xfrm>
            <a:off x="1828800" y="36576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bg1"/>
                </a:solidFill>
              </a:rPr>
              <a:t>arts</a:t>
            </a:r>
          </a:p>
        </p:txBody>
      </p:sp>
      <p:sp>
        <p:nvSpPr>
          <p:cNvPr id="187401" name="Rectangle 9"/>
          <p:cNvSpPr>
            <a:spLocks noChangeArrowheads="1"/>
          </p:cNvSpPr>
          <p:nvPr/>
        </p:nvSpPr>
        <p:spPr bwMode="auto">
          <a:xfrm>
            <a:off x="2286000" y="4114800"/>
            <a:ext cx="68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000" b="1"/>
              <a:t>of</a:t>
            </a:r>
          </a:p>
        </p:txBody>
      </p:sp>
      <p:sp>
        <p:nvSpPr>
          <p:cNvPr id="187402" name="Rectangle 10"/>
          <p:cNvSpPr>
            <a:spLocks noChangeArrowheads="1"/>
          </p:cNvSpPr>
          <p:nvPr/>
        </p:nvSpPr>
        <p:spPr bwMode="auto">
          <a:xfrm>
            <a:off x="1828800" y="42672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bg1"/>
                </a:solidFill>
              </a:rPr>
              <a:t>ongruent</a:t>
            </a:r>
          </a:p>
        </p:txBody>
      </p:sp>
      <p:sp>
        <p:nvSpPr>
          <p:cNvPr id="187403" name="Rectangle 11"/>
          <p:cNvSpPr>
            <a:spLocks noChangeArrowheads="1"/>
          </p:cNvSpPr>
          <p:nvPr/>
        </p:nvSpPr>
        <p:spPr bwMode="auto">
          <a:xfrm>
            <a:off x="1828800" y="48768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bg1"/>
                </a:solidFill>
              </a:rPr>
              <a:t>riangles</a:t>
            </a:r>
          </a:p>
        </p:txBody>
      </p:sp>
      <p:sp>
        <p:nvSpPr>
          <p:cNvPr id="187404" name="Rectangle 12"/>
          <p:cNvSpPr>
            <a:spLocks noChangeArrowheads="1"/>
          </p:cNvSpPr>
          <p:nvPr/>
        </p:nvSpPr>
        <p:spPr bwMode="auto">
          <a:xfrm>
            <a:off x="2667000" y="5257800"/>
            <a:ext cx="68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2000" b="1"/>
              <a:t>are</a:t>
            </a:r>
          </a:p>
        </p:txBody>
      </p:sp>
      <p:sp>
        <p:nvSpPr>
          <p:cNvPr id="187405" name="Rectangle 13"/>
          <p:cNvSpPr>
            <a:spLocks noChangeArrowheads="1"/>
          </p:cNvSpPr>
          <p:nvPr/>
        </p:nvSpPr>
        <p:spPr bwMode="auto">
          <a:xfrm>
            <a:off x="1905000" y="54102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bg1"/>
                </a:solidFill>
              </a:rPr>
              <a:t>ongruent</a:t>
            </a:r>
          </a:p>
        </p:txBody>
      </p:sp>
      <p:sp>
        <p:nvSpPr>
          <p:cNvPr id="187406" name="Rectangle 14"/>
          <p:cNvSpPr>
            <a:spLocks noChangeArrowheads="1"/>
          </p:cNvSpPr>
          <p:nvPr/>
        </p:nvSpPr>
        <p:spPr bwMode="auto">
          <a:xfrm>
            <a:off x="5257800" y="3200400"/>
            <a:ext cx="3886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>
              <a:spcBef>
                <a:spcPct val="20000"/>
              </a:spcBef>
            </a:pPr>
            <a:r>
              <a:rPr lang="en-US" sz="3200" b="1">
                <a:solidFill>
                  <a:srgbClr val="FF0000"/>
                </a:solidFill>
              </a:rPr>
              <a:t>If the whole triangle is the same as another one, then parts in the same places will also be the same</a:t>
            </a:r>
            <a:r>
              <a:rPr lang="en-US" sz="3200" b="1">
                <a:solidFill>
                  <a:srgbClr val="00CC00"/>
                </a:solidFill>
              </a:rPr>
              <a:t> 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8" grpId="0"/>
      <p:bldP spid="187399" grpId="0"/>
      <p:bldP spid="187400" grpId="0"/>
      <p:bldP spid="187401" grpId="0"/>
      <p:bldP spid="187402" grpId="0"/>
      <p:bldP spid="187403" grpId="0"/>
      <p:bldP spid="187404" grpId="0"/>
      <p:bldP spid="187405" grpId="0"/>
      <p:bldP spid="187406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6" name="Rectangle 5"/>
          <p:cNvSpPr>
            <a:spLocks noChangeArrowheads="1"/>
          </p:cNvSpPr>
          <p:nvPr/>
        </p:nvSpPr>
        <p:spPr bwMode="auto">
          <a:xfrm>
            <a:off x="1690688" y="1295400"/>
            <a:ext cx="38100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IF</a:t>
            </a:r>
            <a:r>
              <a:rPr lang="en-US" sz="2800"/>
              <a:t> </a:t>
            </a:r>
          </a:p>
        </p:txBody>
      </p:sp>
      <p:graphicFrame>
        <p:nvGraphicFramePr>
          <p:cNvPr id="48130" name="Object 6"/>
          <p:cNvGraphicFramePr>
            <a:graphicFrameLocks noChangeAspect="1"/>
          </p:cNvGraphicFramePr>
          <p:nvPr/>
        </p:nvGraphicFramePr>
        <p:xfrm>
          <a:off x="2300288" y="1304925"/>
          <a:ext cx="289560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6" name="Equation" r:id="rId3" imgW="1002960" imgH="177480" progId="Equation.3">
                  <p:embed/>
                </p:oleObj>
              </mc:Choice>
              <mc:Fallback>
                <p:oleObj name="Equation" r:id="rId3" imgW="100296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288" y="1304925"/>
                        <a:ext cx="2895600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7" name="Rectangle 7"/>
          <p:cNvSpPr>
            <a:spLocks noChangeArrowheads="1"/>
          </p:cNvSpPr>
          <p:nvPr/>
        </p:nvSpPr>
        <p:spPr bwMode="auto">
          <a:xfrm>
            <a:off x="1690688" y="1905000"/>
            <a:ext cx="381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THEN</a:t>
            </a:r>
            <a:r>
              <a:rPr lang="en-US" sz="2800"/>
              <a:t> </a:t>
            </a:r>
          </a:p>
        </p:txBody>
      </p:sp>
      <p:graphicFrame>
        <p:nvGraphicFramePr>
          <p:cNvPr id="189448" name="Object 8"/>
          <p:cNvGraphicFramePr>
            <a:graphicFrameLocks noChangeAspect="1"/>
          </p:cNvGraphicFramePr>
          <p:nvPr/>
        </p:nvGraphicFramePr>
        <p:xfrm>
          <a:off x="2986088" y="1905000"/>
          <a:ext cx="1060450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7" name="Equation" r:id="rId5" imgW="368280" imgH="177480" progId="Equation.3">
                  <p:embed/>
                </p:oleObj>
              </mc:Choice>
              <mc:Fallback>
                <p:oleObj name="Equation" r:id="rId5" imgW="368280" imgH="1774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6088" y="1905000"/>
                        <a:ext cx="1060450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9" name="Object 9"/>
          <p:cNvGraphicFramePr>
            <a:graphicFrameLocks noChangeAspect="1"/>
          </p:cNvGraphicFramePr>
          <p:nvPr/>
        </p:nvGraphicFramePr>
        <p:xfrm>
          <a:off x="4129088" y="1905000"/>
          <a:ext cx="8032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Equation" r:id="rId7" imgW="279360" imgH="177480" progId="Equation.3">
                  <p:embed/>
                </p:oleObj>
              </mc:Choice>
              <mc:Fallback>
                <p:oleObj name="Equation" r:id="rId7" imgW="279360" imgH="177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9088" y="1905000"/>
                        <a:ext cx="803275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0" name="Object 10"/>
          <p:cNvGraphicFramePr>
            <a:graphicFrameLocks noChangeAspect="1"/>
          </p:cNvGraphicFramePr>
          <p:nvPr/>
        </p:nvGraphicFramePr>
        <p:xfrm>
          <a:off x="2840038" y="2532063"/>
          <a:ext cx="10953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9" name="Equation" r:id="rId9" imgW="380880" imgH="164880" progId="Equation.3">
                  <p:embed/>
                </p:oleObj>
              </mc:Choice>
              <mc:Fallback>
                <p:oleObj name="Equation" r:id="rId9" imgW="380880" imgH="1648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038" y="2532063"/>
                        <a:ext cx="1095375" cy="4762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1" name="Object 11"/>
          <p:cNvGraphicFramePr>
            <a:graphicFrameLocks noChangeAspect="1"/>
          </p:cNvGraphicFramePr>
          <p:nvPr/>
        </p:nvGraphicFramePr>
        <p:xfrm>
          <a:off x="4038600" y="2514600"/>
          <a:ext cx="91281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0" name="Equation" r:id="rId11" imgW="317160" imgH="164880" progId="Equation.3">
                  <p:embed/>
                </p:oleObj>
              </mc:Choice>
              <mc:Fallback>
                <p:oleObj name="Equation" r:id="rId11" imgW="317160" imgH="1648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514600"/>
                        <a:ext cx="912813" cy="4762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2" name="Object 12"/>
          <p:cNvGraphicFramePr>
            <a:graphicFrameLocks noChangeAspect="1"/>
          </p:cNvGraphicFramePr>
          <p:nvPr/>
        </p:nvGraphicFramePr>
        <p:xfrm>
          <a:off x="2892425" y="3124200"/>
          <a:ext cx="11318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1" name="Equation" r:id="rId13" imgW="393480" imgH="164880" progId="Equation.3">
                  <p:embed/>
                </p:oleObj>
              </mc:Choice>
              <mc:Fallback>
                <p:oleObj name="Equation" r:id="rId13" imgW="393480" imgH="1648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3124200"/>
                        <a:ext cx="1131888" cy="4762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3" name="Object 13"/>
          <p:cNvGraphicFramePr>
            <a:graphicFrameLocks noChangeAspect="1"/>
          </p:cNvGraphicFramePr>
          <p:nvPr/>
        </p:nvGraphicFramePr>
        <p:xfrm>
          <a:off x="4162425" y="3089275"/>
          <a:ext cx="803275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2" name="Equation" r:id="rId15" imgW="279360" imgH="177480" progId="Equation.3">
                  <p:embed/>
                </p:oleObj>
              </mc:Choice>
              <mc:Fallback>
                <p:oleObj name="Equation" r:id="rId15" imgW="27936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2425" y="3089275"/>
                        <a:ext cx="803275" cy="5127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4" name="Object 14"/>
          <p:cNvGraphicFramePr>
            <a:graphicFrameLocks noChangeAspect="1"/>
          </p:cNvGraphicFramePr>
          <p:nvPr/>
        </p:nvGraphicFramePr>
        <p:xfrm>
          <a:off x="2963863" y="3736975"/>
          <a:ext cx="10223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3" name="Equation" r:id="rId17" imgW="355320" imgH="215640" progId="Equation.3">
                  <p:embed/>
                </p:oleObj>
              </mc:Choice>
              <mc:Fallback>
                <p:oleObj name="Equation" r:id="rId17" imgW="355320" imgH="21564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3863" y="3736975"/>
                        <a:ext cx="1022350" cy="622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5" name="Object 15"/>
          <p:cNvGraphicFramePr>
            <a:graphicFrameLocks noChangeAspect="1"/>
          </p:cNvGraphicFramePr>
          <p:nvPr/>
        </p:nvGraphicFramePr>
        <p:xfrm>
          <a:off x="4187825" y="3754438"/>
          <a:ext cx="839788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4" name="Equation" r:id="rId19" imgW="291960" imgH="215640" progId="Equation.3">
                  <p:embed/>
                </p:oleObj>
              </mc:Choice>
              <mc:Fallback>
                <p:oleObj name="Equation" r:id="rId19" imgW="291960" imgH="2156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7825" y="3754438"/>
                        <a:ext cx="839788" cy="6238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6" name="Object 16"/>
          <p:cNvGraphicFramePr>
            <a:graphicFrameLocks noChangeAspect="1"/>
          </p:cNvGraphicFramePr>
          <p:nvPr/>
        </p:nvGraphicFramePr>
        <p:xfrm>
          <a:off x="2968625" y="4513263"/>
          <a:ext cx="105886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5" name="Equation" r:id="rId21" imgW="368280" imgH="203040" progId="Equation.3">
                  <p:embed/>
                </p:oleObj>
              </mc:Choice>
              <mc:Fallback>
                <p:oleObj name="Equation" r:id="rId21" imgW="368280" imgH="20304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25" y="4513263"/>
                        <a:ext cx="1058863" cy="5857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7" name="Object 17"/>
          <p:cNvGraphicFramePr>
            <a:graphicFrameLocks noChangeAspect="1"/>
          </p:cNvGraphicFramePr>
          <p:nvPr/>
        </p:nvGraphicFramePr>
        <p:xfrm>
          <a:off x="4210050" y="4513263"/>
          <a:ext cx="839788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6" name="Equation" r:id="rId23" imgW="291960" imgH="215640" progId="Equation.3">
                  <p:embed/>
                </p:oleObj>
              </mc:Choice>
              <mc:Fallback>
                <p:oleObj name="Equation" r:id="rId23" imgW="291960" imgH="21564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0050" y="4513263"/>
                        <a:ext cx="839788" cy="6238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8" name="Object 18"/>
          <p:cNvGraphicFramePr>
            <a:graphicFrameLocks noChangeAspect="1"/>
          </p:cNvGraphicFramePr>
          <p:nvPr/>
        </p:nvGraphicFramePr>
        <p:xfrm>
          <a:off x="2986088" y="5257800"/>
          <a:ext cx="10223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7" name="Equation" r:id="rId25" imgW="355320" imgH="215640" progId="Equation.3">
                  <p:embed/>
                </p:oleObj>
              </mc:Choice>
              <mc:Fallback>
                <p:oleObj name="Equation" r:id="rId25" imgW="355320" imgH="2156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6088" y="5257800"/>
                        <a:ext cx="1022350" cy="622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59" name="Object 19"/>
          <p:cNvGraphicFramePr>
            <a:graphicFrameLocks noChangeAspect="1"/>
          </p:cNvGraphicFramePr>
          <p:nvPr/>
        </p:nvGraphicFramePr>
        <p:xfrm>
          <a:off x="4246563" y="5275263"/>
          <a:ext cx="766762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8" name="Equation" r:id="rId27" imgW="266400" imgH="215640" progId="Equation.3">
                  <p:embed/>
                </p:oleObj>
              </mc:Choice>
              <mc:Fallback>
                <p:oleObj name="Equation" r:id="rId27" imgW="266400" imgH="2156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563" y="5275263"/>
                        <a:ext cx="766762" cy="6238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48" name="AutoShape 20"/>
          <p:cNvSpPr>
            <a:spLocks noChangeArrowheads="1"/>
          </p:cNvSpPr>
          <p:nvPr/>
        </p:nvSpPr>
        <p:spPr bwMode="auto">
          <a:xfrm>
            <a:off x="6019800" y="914400"/>
            <a:ext cx="2057400" cy="1752600"/>
          </a:xfrm>
          <a:prstGeom prst="triangle">
            <a:avLst>
              <a:gd name="adj" fmla="val 50000"/>
            </a:avLst>
          </a:prstGeom>
          <a:noFill/>
          <a:ln w="381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49" name="AutoShape 21"/>
          <p:cNvSpPr>
            <a:spLocks noChangeArrowheads="1"/>
          </p:cNvSpPr>
          <p:nvPr/>
        </p:nvSpPr>
        <p:spPr bwMode="auto">
          <a:xfrm>
            <a:off x="6019800" y="3657600"/>
            <a:ext cx="2057400" cy="1752600"/>
          </a:xfrm>
          <a:prstGeom prst="triangle">
            <a:avLst>
              <a:gd name="adj" fmla="val 50000"/>
            </a:avLst>
          </a:prstGeom>
          <a:noFill/>
          <a:ln w="381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150" name="Text Box 22"/>
          <p:cNvSpPr txBox="1">
            <a:spLocks noChangeArrowheads="1"/>
          </p:cNvSpPr>
          <p:nvPr/>
        </p:nvSpPr>
        <p:spPr bwMode="auto">
          <a:xfrm>
            <a:off x="6477000" y="609600"/>
            <a:ext cx="4778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R</a:t>
            </a:r>
          </a:p>
        </p:txBody>
      </p:sp>
      <p:sp>
        <p:nvSpPr>
          <p:cNvPr id="48151" name="Text Box 23"/>
          <p:cNvSpPr txBox="1">
            <a:spLocks noChangeArrowheads="1"/>
          </p:cNvSpPr>
          <p:nvPr/>
        </p:nvSpPr>
        <p:spPr bwMode="auto">
          <a:xfrm>
            <a:off x="5562600" y="2133600"/>
            <a:ext cx="40957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48152" name="Text Box 24"/>
          <p:cNvSpPr txBox="1">
            <a:spLocks noChangeArrowheads="1"/>
          </p:cNvSpPr>
          <p:nvPr/>
        </p:nvSpPr>
        <p:spPr bwMode="auto">
          <a:xfrm>
            <a:off x="8153400" y="2209800"/>
            <a:ext cx="45561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48153" name="Text Box 25"/>
          <p:cNvSpPr txBox="1">
            <a:spLocks noChangeArrowheads="1"/>
          </p:cNvSpPr>
          <p:nvPr/>
        </p:nvSpPr>
        <p:spPr bwMode="auto">
          <a:xfrm>
            <a:off x="6400800" y="3352800"/>
            <a:ext cx="5683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M</a:t>
            </a:r>
          </a:p>
        </p:txBody>
      </p:sp>
      <p:sp>
        <p:nvSpPr>
          <p:cNvPr id="48154" name="Text Box 26"/>
          <p:cNvSpPr txBox="1">
            <a:spLocks noChangeArrowheads="1"/>
          </p:cNvSpPr>
          <p:nvPr/>
        </p:nvSpPr>
        <p:spPr bwMode="auto">
          <a:xfrm>
            <a:off x="5638800" y="4876800"/>
            <a:ext cx="477838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N</a:t>
            </a:r>
          </a:p>
        </p:txBody>
      </p:sp>
      <p:sp>
        <p:nvSpPr>
          <p:cNvPr id="48155" name="Text Box 27"/>
          <p:cNvSpPr txBox="1">
            <a:spLocks noChangeArrowheads="1"/>
          </p:cNvSpPr>
          <p:nvPr/>
        </p:nvSpPr>
        <p:spPr bwMode="auto">
          <a:xfrm>
            <a:off x="8001000" y="4953000"/>
            <a:ext cx="50006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189468" name="Arc 28"/>
          <p:cNvSpPr>
            <a:spLocks/>
          </p:cNvSpPr>
          <p:nvPr/>
        </p:nvSpPr>
        <p:spPr bwMode="auto">
          <a:xfrm>
            <a:off x="6858000" y="1295400"/>
            <a:ext cx="457200" cy="228600"/>
          </a:xfrm>
          <a:custGeom>
            <a:avLst/>
            <a:gdLst>
              <a:gd name="T0" fmla="*/ 457200 w 41854"/>
              <a:gd name="T1" fmla="*/ 61362 h 21600"/>
              <a:gd name="T2" fmla="*/ 0 w 41854"/>
              <a:gd name="T3" fmla="*/ 51382 h 21600"/>
              <a:gd name="T4" fmla="*/ 229911 w 41854"/>
              <a:gd name="T5" fmla="*/ 0 h 21600"/>
              <a:gd name="T6" fmla="*/ 0 60000 65536"/>
              <a:gd name="T7" fmla="*/ 0 60000 65536"/>
              <a:gd name="T8" fmla="*/ 0 60000 65536"/>
              <a:gd name="T9" fmla="*/ 0 w 41854"/>
              <a:gd name="T10" fmla="*/ 0 h 21600"/>
              <a:gd name="T11" fmla="*/ 41854 w 4185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854" h="21600" fill="none" extrusionOk="0">
                <a:moveTo>
                  <a:pt x="41854" y="5798"/>
                </a:moveTo>
                <a:cubicBezTo>
                  <a:pt x="39251" y="15138"/>
                  <a:pt x="30743" y="21599"/>
                  <a:pt x="21047" y="21600"/>
                </a:cubicBezTo>
                <a:cubicBezTo>
                  <a:pt x="10988" y="21600"/>
                  <a:pt x="2260" y="14656"/>
                  <a:pt x="-1" y="4855"/>
                </a:cubicBezTo>
              </a:path>
              <a:path w="41854" h="21600" stroke="0" extrusionOk="0">
                <a:moveTo>
                  <a:pt x="41854" y="5798"/>
                </a:moveTo>
                <a:cubicBezTo>
                  <a:pt x="39251" y="15138"/>
                  <a:pt x="30743" y="21599"/>
                  <a:pt x="21047" y="21600"/>
                </a:cubicBezTo>
                <a:cubicBezTo>
                  <a:pt x="10988" y="21600"/>
                  <a:pt x="2260" y="14656"/>
                  <a:pt x="-1" y="4855"/>
                </a:cubicBezTo>
                <a:lnTo>
                  <a:pt x="21047" y="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69" name="Arc 29"/>
          <p:cNvSpPr>
            <a:spLocks/>
          </p:cNvSpPr>
          <p:nvPr/>
        </p:nvSpPr>
        <p:spPr bwMode="auto">
          <a:xfrm>
            <a:off x="6858000" y="4038600"/>
            <a:ext cx="457200" cy="228600"/>
          </a:xfrm>
          <a:custGeom>
            <a:avLst/>
            <a:gdLst>
              <a:gd name="T0" fmla="*/ 457200 w 41854"/>
              <a:gd name="T1" fmla="*/ 61362 h 21600"/>
              <a:gd name="T2" fmla="*/ 0 w 41854"/>
              <a:gd name="T3" fmla="*/ 51382 h 21600"/>
              <a:gd name="T4" fmla="*/ 229911 w 41854"/>
              <a:gd name="T5" fmla="*/ 0 h 21600"/>
              <a:gd name="T6" fmla="*/ 0 60000 65536"/>
              <a:gd name="T7" fmla="*/ 0 60000 65536"/>
              <a:gd name="T8" fmla="*/ 0 60000 65536"/>
              <a:gd name="T9" fmla="*/ 0 w 41854"/>
              <a:gd name="T10" fmla="*/ 0 h 21600"/>
              <a:gd name="T11" fmla="*/ 41854 w 41854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854" h="21600" fill="none" extrusionOk="0">
                <a:moveTo>
                  <a:pt x="41854" y="5798"/>
                </a:moveTo>
                <a:cubicBezTo>
                  <a:pt x="39251" y="15138"/>
                  <a:pt x="30743" y="21599"/>
                  <a:pt x="21047" y="21600"/>
                </a:cubicBezTo>
                <a:cubicBezTo>
                  <a:pt x="10988" y="21600"/>
                  <a:pt x="2260" y="14656"/>
                  <a:pt x="-1" y="4855"/>
                </a:cubicBezTo>
              </a:path>
              <a:path w="41854" h="21600" stroke="0" extrusionOk="0">
                <a:moveTo>
                  <a:pt x="41854" y="5798"/>
                </a:moveTo>
                <a:cubicBezTo>
                  <a:pt x="39251" y="15138"/>
                  <a:pt x="30743" y="21599"/>
                  <a:pt x="21047" y="21600"/>
                </a:cubicBezTo>
                <a:cubicBezTo>
                  <a:pt x="10988" y="21600"/>
                  <a:pt x="2260" y="14656"/>
                  <a:pt x="-1" y="4855"/>
                </a:cubicBezTo>
                <a:lnTo>
                  <a:pt x="21047" y="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0" name="Arc 30"/>
          <p:cNvSpPr>
            <a:spLocks/>
          </p:cNvSpPr>
          <p:nvPr/>
        </p:nvSpPr>
        <p:spPr bwMode="auto">
          <a:xfrm>
            <a:off x="6172200" y="5181600"/>
            <a:ext cx="238125" cy="249238"/>
          </a:xfrm>
          <a:custGeom>
            <a:avLst/>
            <a:gdLst>
              <a:gd name="T0" fmla="*/ 0 w 21832"/>
              <a:gd name="T1" fmla="*/ 11 h 23572"/>
              <a:gd name="T2" fmla="*/ 237143 w 21832"/>
              <a:gd name="T3" fmla="*/ 249238 h 23572"/>
              <a:gd name="T4" fmla="*/ 2530 w 21832"/>
              <a:gd name="T5" fmla="*/ 228387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1" name="Arc 31"/>
          <p:cNvSpPr>
            <a:spLocks/>
          </p:cNvSpPr>
          <p:nvPr/>
        </p:nvSpPr>
        <p:spPr bwMode="auto">
          <a:xfrm>
            <a:off x="6248400" y="5029200"/>
            <a:ext cx="304800" cy="325438"/>
          </a:xfrm>
          <a:custGeom>
            <a:avLst/>
            <a:gdLst>
              <a:gd name="T0" fmla="*/ 0 w 21832"/>
              <a:gd name="T1" fmla="*/ 14 h 23572"/>
              <a:gd name="T2" fmla="*/ 303543 w 21832"/>
              <a:gd name="T3" fmla="*/ 325438 h 23572"/>
              <a:gd name="T4" fmla="*/ 3239 w 21832"/>
              <a:gd name="T5" fmla="*/ 298212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2" name="Arc 32"/>
          <p:cNvSpPr>
            <a:spLocks/>
          </p:cNvSpPr>
          <p:nvPr/>
        </p:nvSpPr>
        <p:spPr bwMode="auto">
          <a:xfrm>
            <a:off x="6172200" y="2438400"/>
            <a:ext cx="238125" cy="249238"/>
          </a:xfrm>
          <a:custGeom>
            <a:avLst/>
            <a:gdLst>
              <a:gd name="T0" fmla="*/ 0 w 21832"/>
              <a:gd name="T1" fmla="*/ 11 h 23572"/>
              <a:gd name="T2" fmla="*/ 237143 w 21832"/>
              <a:gd name="T3" fmla="*/ 249238 h 23572"/>
              <a:gd name="T4" fmla="*/ 2530 w 21832"/>
              <a:gd name="T5" fmla="*/ 228387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3" name="Arc 33"/>
          <p:cNvSpPr>
            <a:spLocks/>
          </p:cNvSpPr>
          <p:nvPr/>
        </p:nvSpPr>
        <p:spPr bwMode="auto">
          <a:xfrm>
            <a:off x="6248400" y="2286000"/>
            <a:ext cx="304800" cy="325438"/>
          </a:xfrm>
          <a:custGeom>
            <a:avLst/>
            <a:gdLst>
              <a:gd name="T0" fmla="*/ 0 w 21832"/>
              <a:gd name="T1" fmla="*/ 14 h 23572"/>
              <a:gd name="T2" fmla="*/ 303543 w 21832"/>
              <a:gd name="T3" fmla="*/ 325438 h 23572"/>
              <a:gd name="T4" fmla="*/ 3239 w 21832"/>
              <a:gd name="T5" fmla="*/ 298212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4" name="Arc 34"/>
          <p:cNvSpPr>
            <a:spLocks/>
          </p:cNvSpPr>
          <p:nvPr/>
        </p:nvSpPr>
        <p:spPr bwMode="auto">
          <a:xfrm flipH="1">
            <a:off x="7696200" y="2438400"/>
            <a:ext cx="228600" cy="228600"/>
          </a:xfrm>
          <a:custGeom>
            <a:avLst/>
            <a:gdLst>
              <a:gd name="T0" fmla="*/ 0 w 21832"/>
              <a:gd name="T1" fmla="*/ 10 h 23572"/>
              <a:gd name="T2" fmla="*/ 227658 w 21832"/>
              <a:gd name="T3" fmla="*/ 228600 h 23572"/>
              <a:gd name="T4" fmla="*/ 2429 w 21832"/>
              <a:gd name="T5" fmla="*/ 209476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5" name="Arc 35"/>
          <p:cNvSpPr>
            <a:spLocks/>
          </p:cNvSpPr>
          <p:nvPr/>
        </p:nvSpPr>
        <p:spPr bwMode="auto">
          <a:xfrm flipH="1">
            <a:off x="7543800" y="2286000"/>
            <a:ext cx="304800" cy="304800"/>
          </a:xfrm>
          <a:custGeom>
            <a:avLst/>
            <a:gdLst>
              <a:gd name="T0" fmla="*/ 0 w 21832"/>
              <a:gd name="T1" fmla="*/ 13 h 23572"/>
              <a:gd name="T2" fmla="*/ 303543 w 21832"/>
              <a:gd name="T3" fmla="*/ 304800 h 23572"/>
              <a:gd name="T4" fmla="*/ 3239 w 21832"/>
              <a:gd name="T5" fmla="*/ 279301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6" name="Arc 36"/>
          <p:cNvSpPr>
            <a:spLocks/>
          </p:cNvSpPr>
          <p:nvPr/>
        </p:nvSpPr>
        <p:spPr bwMode="auto">
          <a:xfrm flipH="1">
            <a:off x="7391400" y="2209800"/>
            <a:ext cx="304800" cy="457200"/>
          </a:xfrm>
          <a:custGeom>
            <a:avLst/>
            <a:gdLst>
              <a:gd name="T0" fmla="*/ 0 w 21832"/>
              <a:gd name="T1" fmla="*/ 19 h 23572"/>
              <a:gd name="T2" fmla="*/ 303543 w 21832"/>
              <a:gd name="T3" fmla="*/ 457200 h 23572"/>
              <a:gd name="T4" fmla="*/ 3239 w 21832"/>
              <a:gd name="T5" fmla="*/ 418951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7" name="Arc 37"/>
          <p:cNvSpPr>
            <a:spLocks/>
          </p:cNvSpPr>
          <p:nvPr/>
        </p:nvSpPr>
        <p:spPr bwMode="auto">
          <a:xfrm flipH="1">
            <a:off x="7620000" y="5181600"/>
            <a:ext cx="228600" cy="228600"/>
          </a:xfrm>
          <a:custGeom>
            <a:avLst/>
            <a:gdLst>
              <a:gd name="T0" fmla="*/ 0 w 21832"/>
              <a:gd name="T1" fmla="*/ 10 h 23572"/>
              <a:gd name="T2" fmla="*/ 227658 w 21832"/>
              <a:gd name="T3" fmla="*/ 228600 h 23572"/>
              <a:gd name="T4" fmla="*/ 2429 w 21832"/>
              <a:gd name="T5" fmla="*/ 209476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8" name="Arc 38"/>
          <p:cNvSpPr>
            <a:spLocks/>
          </p:cNvSpPr>
          <p:nvPr/>
        </p:nvSpPr>
        <p:spPr bwMode="auto">
          <a:xfrm flipH="1">
            <a:off x="7467600" y="5029200"/>
            <a:ext cx="304800" cy="304800"/>
          </a:xfrm>
          <a:custGeom>
            <a:avLst/>
            <a:gdLst>
              <a:gd name="T0" fmla="*/ 0 w 21832"/>
              <a:gd name="T1" fmla="*/ 13 h 23572"/>
              <a:gd name="T2" fmla="*/ 303543 w 21832"/>
              <a:gd name="T3" fmla="*/ 304800 h 23572"/>
              <a:gd name="T4" fmla="*/ 3239 w 21832"/>
              <a:gd name="T5" fmla="*/ 279301 h 23572"/>
              <a:gd name="T6" fmla="*/ 0 60000 65536"/>
              <a:gd name="T7" fmla="*/ 0 60000 65536"/>
              <a:gd name="T8" fmla="*/ 0 60000 65536"/>
              <a:gd name="T9" fmla="*/ 0 w 21832"/>
              <a:gd name="T10" fmla="*/ 0 h 23572"/>
              <a:gd name="T11" fmla="*/ 21832 w 21832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832" h="23572" fill="none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</a:path>
              <a:path w="21832" h="23572" stroke="0" extrusionOk="0">
                <a:moveTo>
                  <a:pt x="0" y="1"/>
                </a:moveTo>
                <a:cubicBezTo>
                  <a:pt x="77" y="0"/>
                  <a:pt x="154" y="-1"/>
                  <a:pt x="232" y="0"/>
                </a:cubicBezTo>
                <a:cubicBezTo>
                  <a:pt x="12161" y="0"/>
                  <a:pt x="21832" y="9670"/>
                  <a:pt x="21832" y="21600"/>
                </a:cubicBezTo>
                <a:cubicBezTo>
                  <a:pt x="21832" y="22258"/>
                  <a:pt x="21801" y="22916"/>
                  <a:pt x="21741" y="23571"/>
                </a:cubicBezTo>
                <a:lnTo>
                  <a:pt x="232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79" name="Arc 39"/>
          <p:cNvSpPr>
            <a:spLocks/>
          </p:cNvSpPr>
          <p:nvPr/>
        </p:nvSpPr>
        <p:spPr bwMode="auto">
          <a:xfrm flipH="1">
            <a:off x="7315200" y="4876800"/>
            <a:ext cx="400050" cy="533400"/>
          </a:xfrm>
          <a:custGeom>
            <a:avLst/>
            <a:gdLst>
              <a:gd name="T0" fmla="*/ 0 w 28671"/>
              <a:gd name="T1" fmla="*/ 26928 h 23572"/>
              <a:gd name="T2" fmla="*/ 398794 w 28671"/>
              <a:gd name="T3" fmla="*/ 533400 h 23572"/>
              <a:gd name="T4" fmla="*/ 98663 w 28671"/>
              <a:gd name="T5" fmla="*/ 488777 h 23572"/>
              <a:gd name="T6" fmla="*/ 0 60000 65536"/>
              <a:gd name="T7" fmla="*/ 0 60000 65536"/>
              <a:gd name="T8" fmla="*/ 0 60000 65536"/>
              <a:gd name="T9" fmla="*/ 0 w 28671"/>
              <a:gd name="T10" fmla="*/ 0 h 23572"/>
              <a:gd name="T11" fmla="*/ 28671 w 28671"/>
              <a:gd name="T12" fmla="*/ 23572 h 235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671" h="23572" fill="none" extrusionOk="0">
                <a:moveTo>
                  <a:pt x="0" y="1190"/>
                </a:moveTo>
                <a:cubicBezTo>
                  <a:pt x="2274" y="402"/>
                  <a:pt x="4664" y="-1"/>
                  <a:pt x="7071" y="0"/>
                </a:cubicBezTo>
                <a:cubicBezTo>
                  <a:pt x="19000" y="0"/>
                  <a:pt x="28671" y="9670"/>
                  <a:pt x="28671" y="21600"/>
                </a:cubicBezTo>
                <a:cubicBezTo>
                  <a:pt x="28671" y="22258"/>
                  <a:pt x="28640" y="22916"/>
                  <a:pt x="28580" y="23571"/>
                </a:cubicBezTo>
              </a:path>
              <a:path w="28671" h="23572" stroke="0" extrusionOk="0">
                <a:moveTo>
                  <a:pt x="0" y="1190"/>
                </a:moveTo>
                <a:cubicBezTo>
                  <a:pt x="2274" y="402"/>
                  <a:pt x="4664" y="-1"/>
                  <a:pt x="7071" y="0"/>
                </a:cubicBezTo>
                <a:cubicBezTo>
                  <a:pt x="19000" y="0"/>
                  <a:pt x="28671" y="9670"/>
                  <a:pt x="28671" y="21600"/>
                </a:cubicBezTo>
                <a:cubicBezTo>
                  <a:pt x="28671" y="22258"/>
                  <a:pt x="28640" y="22916"/>
                  <a:pt x="28580" y="23571"/>
                </a:cubicBezTo>
                <a:lnTo>
                  <a:pt x="7071" y="21600"/>
                </a:lnTo>
                <a:close/>
              </a:path>
            </a:pathLst>
          </a:custGeom>
          <a:noFill/>
          <a:ln w="38100" cap="sq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80" name="Line 40"/>
          <p:cNvSpPr>
            <a:spLocks noChangeShapeType="1"/>
          </p:cNvSpPr>
          <p:nvPr/>
        </p:nvSpPr>
        <p:spPr bwMode="auto">
          <a:xfrm>
            <a:off x="6324600" y="16764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1" name="Line 41"/>
          <p:cNvSpPr>
            <a:spLocks noChangeShapeType="1"/>
          </p:cNvSpPr>
          <p:nvPr/>
        </p:nvSpPr>
        <p:spPr bwMode="auto">
          <a:xfrm>
            <a:off x="6248400" y="45720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2" name="Line 42"/>
          <p:cNvSpPr>
            <a:spLocks noChangeShapeType="1"/>
          </p:cNvSpPr>
          <p:nvPr/>
        </p:nvSpPr>
        <p:spPr bwMode="auto">
          <a:xfrm flipV="1">
            <a:off x="7315200" y="15240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3" name="Line 43"/>
          <p:cNvSpPr>
            <a:spLocks noChangeShapeType="1"/>
          </p:cNvSpPr>
          <p:nvPr/>
        </p:nvSpPr>
        <p:spPr bwMode="auto">
          <a:xfrm flipV="1">
            <a:off x="7391400" y="16764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4" name="Line 44"/>
          <p:cNvSpPr>
            <a:spLocks noChangeShapeType="1"/>
          </p:cNvSpPr>
          <p:nvPr/>
        </p:nvSpPr>
        <p:spPr bwMode="auto">
          <a:xfrm flipV="1">
            <a:off x="7391400" y="43434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5" name="Line 45"/>
          <p:cNvSpPr>
            <a:spLocks noChangeShapeType="1"/>
          </p:cNvSpPr>
          <p:nvPr/>
        </p:nvSpPr>
        <p:spPr bwMode="auto">
          <a:xfrm flipV="1">
            <a:off x="7467600" y="4495800"/>
            <a:ext cx="381000" cy="2286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6" name="Line 46"/>
          <p:cNvSpPr>
            <a:spLocks noChangeShapeType="1"/>
          </p:cNvSpPr>
          <p:nvPr/>
        </p:nvSpPr>
        <p:spPr bwMode="auto">
          <a:xfrm>
            <a:off x="6934200" y="25146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7" name="Line 47"/>
          <p:cNvSpPr>
            <a:spLocks noChangeShapeType="1"/>
          </p:cNvSpPr>
          <p:nvPr/>
        </p:nvSpPr>
        <p:spPr bwMode="auto">
          <a:xfrm>
            <a:off x="7010400" y="25146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8" name="Line 48"/>
          <p:cNvSpPr>
            <a:spLocks noChangeShapeType="1"/>
          </p:cNvSpPr>
          <p:nvPr/>
        </p:nvSpPr>
        <p:spPr bwMode="auto">
          <a:xfrm>
            <a:off x="7086600" y="25146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89" name="Line 49"/>
          <p:cNvSpPr>
            <a:spLocks noChangeShapeType="1"/>
          </p:cNvSpPr>
          <p:nvPr/>
        </p:nvSpPr>
        <p:spPr bwMode="auto">
          <a:xfrm>
            <a:off x="6934200" y="52578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90" name="Line 50"/>
          <p:cNvSpPr>
            <a:spLocks noChangeShapeType="1"/>
          </p:cNvSpPr>
          <p:nvPr/>
        </p:nvSpPr>
        <p:spPr bwMode="auto">
          <a:xfrm>
            <a:off x="7010400" y="52578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91" name="Line 51"/>
          <p:cNvSpPr>
            <a:spLocks noChangeShapeType="1"/>
          </p:cNvSpPr>
          <p:nvPr/>
        </p:nvSpPr>
        <p:spPr bwMode="auto">
          <a:xfrm>
            <a:off x="7086600" y="5257800"/>
            <a:ext cx="0" cy="304800"/>
          </a:xfrm>
          <a:prstGeom prst="line">
            <a:avLst/>
          </a:prstGeom>
          <a:noFill/>
          <a:ln w="28575" cap="sq">
            <a:solidFill>
              <a:srgbClr val="00CC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9492" name="AutoShape 52"/>
          <p:cNvSpPr>
            <a:spLocks/>
          </p:cNvSpPr>
          <p:nvPr/>
        </p:nvSpPr>
        <p:spPr bwMode="auto">
          <a:xfrm>
            <a:off x="2057400" y="1905000"/>
            <a:ext cx="457200" cy="3733800"/>
          </a:xfrm>
          <a:prstGeom prst="leftBrace">
            <a:avLst>
              <a:gd name="adj1" fmla="val 68056"/>
              <a:gd name="adj2" fmla="val 50000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9493" name="Rectangle 53"/>
          <p:cNvSpPr>
            <a:spLocks noChangeArrowheads="1"/>
          </p:cNvSpPr>
          <p:nvPr/>
        </p:nvSpPr>
        <p:spPr bwMode="auto">
          <a:xfrm>
            <a:off x="228600" y="2895600"/>
            <a:ext cx="1981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</a:rPr>
              <a:t>And all of this is true by</a:t>
            </a:r>
            <a:r>
              <a:rPr lang="en-US" sz="3200" b="1">
                <a:solidFill>
                  <a:schemeClr val="bg1"/>
                </a:solidFill>
              </a:rPr>
              <a:t> CPCTC</a:t>
            </a:r>
          </a:p>
        </p:txBody>
      </p:sp>
      <p:sp>
        <p:nvSpPr>
          <p:cNvPr id="5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5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CPCTC</a:t>
            </a: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9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8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8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8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8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8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8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8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8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8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8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8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8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8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8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8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8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18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18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68" grpId="0" animBg="1"/>
      <p:bldP spid="189469" grpId="0" animBg="1"/>
      <p:bldP spid="189470" grpId="0" animBg="1"/>
      <p:bldP spid="189471" grpId="0" animBg="1"/>
      <p:bldP spid="189472" grpId="0" animBg="1"/>
      <p:bldP spid="189473" grpId="0" animBg="1"/>
      <p:bldP spid="189474" grpId="0" animBg="1"/>
      <p:bldP spid="189475" grpId="0" animBg="1"/>
      <p:bldP spid="189476" grpId="0" animBg="1"/>
      <p:bldP spid="189477" grpId="0" animBg="1"/>
      <p:bldP spid="189478" grpId="0" animBg="1"/>
      <p:bldP spid="189479" grpId="0" animBg="1"/>
      <p:bldP spid="189480" grpId="0" animBg="1"/>
      <p:bldP spid="189481" grpId="0" animBg="1"/>
      <p:bldP spid="189482" grpId="0" animBg="1"/>
      <p:bldP spid="189483" grpId="0" animBg="1"/>
      <p:bldP spid="189484" grpId="0" animBg="1"/>
      <p:bldP spid="189485" grpId="0" animBg="1"/>
      <p:bldP spid="189486" grpId="0" animBg="1"/>
      <p:bldP spid="189487" grpId="0" animBg="1"/>
      <p:bldP spid="189488" grpId="0" animBg="1"/>
      <p:bldP spid="189489" grpId="0" animBg="1"/>
      <p:bldP spid="189490" grpId="0" animBg="1"/>
      <p:bldP spid="189491" grpId="0" animBg="1"/>
      <p:bldP spid="189492" grpId="0" animBg="1"/>
      <p:bldP spid="189493" grpId="0"/>
      <p:bldP spid="189493" grpId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472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24519" y="609600"/>
            <a:ext cx="956299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69377" name="Object 1"/>
          <p:cNvGraphicFramePr>
            <a:graphicFrameLocks noChangeAspect="1"/>
          </p:cNvGraphicFramePr>
          <p:nvPr/>
        </p:nvGraphicFramePr>
        <p:xfrm>
          <a:off x="0" y="5435600"/>
          <a:ext cx="1182925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9379" name="Document" r:id="rId6" imgW="7809365" imgH="9390577" progId="Word.Document.12">
                  <p:embed/>
                </p:oleObj>
              </mc:Choice>
              <mc:Fallback>
                <p:oleObj name="Document" r:id="rId6" imgW="7809365" imgH="9390577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435600"/>
                        <a:ext cx="1182925" cy="1422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482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1000" y="609600"/>
            <a:ext cx="1023103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209800" y="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WHY do the angles of a triangle ALWAYS add to 180?</a:t>
            </a:r>
          </a:p>
        </p:txBody>
      </p:sp>
      <p:grpSp>
        <p:nvGrpSpPr>
          <p:cNvPr id="63494" name="Group 6"/>
          <p:cNvGrpSpPr>
            <a:grpSpLocks/>
          </p:cNvGrpSpPr>
          <p:nvPr/>
        </p:nvGrpSpPr>
        <p:grpSpPr bwMode="auto">
          <a:xfrm>
            <a:off x="304800" y="2895600"/>
            <a:ext cx="5943600" cy="1447800"/>
            <a:chOff x="480" y="1824"/>
            <a:chExt cx="3744" cy="912"/>
          </a:xfrm>
        </p:grpSpPr>
        <p:sp>
          <p:nvSpPr>
            <p:cNvPr id="63505" name="Line 7"/>
            <p:cNvSpPr>
              <a:spLocks noChangeShapeType="1"/>
            </p:cNvSpPr>
            <p:nvPr/>
          </p:nvSpPr>
          <p:spPr bwMode="auto">
            <a:xfrm>
              <a:off x="480" y="192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6" name="Line 8"/>
            <p:cNvSpPr>
              <a:spLocks noChangeShapeType="1"/>
            </p:cNvSpPr>
            <p:nvPr/>
          </p:nvSpPr>
          <p:spPr bwMode="auto">
            <a:xfrm>
              <a:off x="480" y="2640"/>
              <a:ext cx="3744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7" name="Line 9"/>
            <p:cNvSpPr>
              <a:spLocks noChangeShapeType="1"/>
            </p:cNvSpPr>
            <p:nvPr/>
          </p:nvSpPr>
          <p:spPr bwMode="auto">
            <a:xfrm>
              <a:off x="3360" y="182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8" name="Line 10"/>
            <p:cNvSpPr>
              <a:spLocks noChangeShapeType="1"/>
            </p:cNvSpPr>
            <p:nvPr/>
          </p:nvSpPr>
          <p:spPr bwMode="auto">
            <a:xfrm flipH="1">
              <a:off x="3360" y="192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09" name="Line 11"/>
            <p:cNvSpPr>
              <a:spLocks noChangeShapeType="1"/>
            </p:cNvSpPr>
            <p:nvPr/>
          </p:nvSpPr>
          <p:spPr bwMode="auto">
            <a:xfrm>
              <a:off x="3360" y="2544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10" name="Line 12"/>
            <p:cNvSpPr>
              <a:spLocks noChangeShapeType="1"/>
            </p:cNvSpPr>
            <p:nvPr/>
          </p:nvSpPr>
          <p:spPr bwMode="auto">
            <a:xfrm flipH="1">
              <a:off x="3360" y="2640"/>
              <a:ext cx="144" cy="9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495" name="Line 13"/>
          <p:cNvSpPr>
            <a:spLocks noChangeShapeType="1"/>
          </p:cNvSpPr>
          <p:nvPr/>
        </p:nvSpPr>
        <p:spPr bwMode="auto">
          <a:xfrm flipH="1">
            <a:off x="1828800" y="1905000"/>
            <a:ext cx="1828800" cy="3352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6" name="Line 14"/>
          <p:cNvSpPr>
            <a:spLocks noChangeShapeType="1"/>
          </p:cNvSpPr>
          <p:nvPr/>
        </p:nvSpPr>
        <p:spPr bwMode="auto">
          <a:xfrm>
            <a:off x="1981200" y="2133600"/>
            <a:ext cx="3505200" cy="3124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3497" name="Arc 16"/>
          <p:cNvSpPr>
            <a:spLocks/>
          </p:cNvSpPr>
          <p:nvPr/>
        </p:nvSpPr>
        <p:spPr bwMode="auto">
          <a:xfrm>
            <a:off x="2743200" y="3352800"/>
            <a:ext cx="606425" cy="304800"/>
          </a:xfrm>
          <a:custGeom>
            <a:avLst/>
            <a:gdLst>
              <a:gd name="T0" fmla="*/ 606425 w 39028"/>
              <a:gd name="T1" fmla="*/ 66520 h 21600"/>
              <a:gd name="T2" fmla="*/ 0 w 39028"/>
              <a:gd name="T3" fmla="*/ 169573 h 21600"/>
              <a:gd name="T4" fmla="*/ 278895 w 39028"/>
              <a:gd name="T5" fmla="*/ 0 h 21600"/>
              <a:gd name="T6" fmla="*/ 0 60000 65536"/>
              <a:gd name="T7" fmla="*/ 0 60000 65536"/>
              <a:gd name="T8" fmla="*/ 0 60000 65536"/>
              <a:gd name="T9" fmla="*/ 0 w 39028"/>
              <a:gd name="T10" fmla="*/ 0 h 21600"/>
              <a:gd name="T11" fmla="*/ 39028 w 390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028" h="21600" fill="none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</a:path>
              <a:path w="39028" h="21600" stroke="0" extrusionOk="0">
                <a:moveTo>
                  <a:pt x="39028" y="4714"/>
                </a:moveTo>
                <a:cubicBezTo>
                  <a:pt x="36821" y="14583"/>
                  <a:pt x="28062" y="21599"/>
                  <a:pt x="17949" y="21600"/>
                </a:cubicBezTo>
                <a:cubicBezTo>
                  <a:pt x="10742" y="21600"/>
                  <a:pt x="4009" y="18005"/>
                  <a:pt x="0" y="12016"/>
                </a:cubicBezTo>
                <a:lnTo>
                  <a:pt x="17949" y="0"/>
                </a:lnTo>
                <a:close/>
              </a:path>
            </a:pathLst>
          </a:custGeom>
          <a:noFill/>
          <a:ln w="38100">
            <a:solidFill>
              <a:srgbClr val="00CC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8" name="Text Box 18"/>
          <p:cNvSpPr txBox="1">
            <a:spLocks noChangeArrowheads="1"/>
          </p:cNvSpPr>
          <p:nvPr/>
        </p:nvSpPr>
        <p:spPr bwMode="auto">
          <a:xfrm>
            <a:off x="2057400" y="990600"/>
            <a:ext cx="685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What do we know about the </a:t>
            </a:r>
            <a:r>
              <a:rPr lang="en-US" sz="2000" b="1">
                <a:solidFill>
                  <a:srgbClr val="FF0000"/>
                </a:solidFill>
              </a:rPr>
              <a:t>red</a:t>
            </a:r>
            <a:r>
              <a:rPr lang="en-US" sz="2000" b="1">
                <a:solidFill>
                  <a:schemeClr val="bg1"/>
                </a:solidFill>
              </a:rPr>
              <a:t>, </a:t>
            </a:r>
            <a:r>
              <a:rPr lang="en-US" sz="2000" b="1">
                <a:solidFill>
                  <a:srgbClr val="00CCFF"/>
                </a:solidFill>
              </a:rPr>
              <a:t>blue</a:t>
            </a:r>
            <a:r>
              <a:rPr lang="en-US" sz="2000" b="1">
                <a:solidFill>
                  <a:schemeClr val="bg1"/>
                </a:solidFill>
              </a:rPr>
              <a:t> and </a:t>
            </a:r>
            <a:r>
              <a:rPr lang="en-US" sz="2000" b="1">
                <a:solidFill>
                  <a:srgbClr val="00FF00"/>
                </a:solidFill>
              </a:rPr>
              <a:t>green</a:t>
            </a:r>
            <a:r>
              <a:rPr lang="en-US" sz="2000" b="1">
                <a:solidFill>
                  <a:schemeClr val="bg1"/>
                </a:solidFill>
              </a:rPr>
              <a:t> angle?</a:t>
            </a:r>
          </a:p>
        </p:txBody>
      </p:sp>
      <p:sp>
        <p:nvSpPr>
          <p:cNvPr id="63499" name="Text Box 19"/>
          <p:cNvSpPr txBox="1">
            <a:spLocks noChangeArrowheads="1"/>
          </p:cNvSpPr>
          <p:nvPr/>
        </p:nvSpPr>
        <p:spPr bwMode="auto">
          <a:xfrm>
            <a:off x="6400800" y="14478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They add to 180</a:t>
            </a:r>
          </a:p>
        </p:txBody>
      </p:sp>
      <p:sp>
        <p:nvSpPr>
          <p:cNvPr id="63500" name="Arc 21"/>
          <p:cNvSpPr>
            <a:spLocks/>
          </p:cNvSpPr>
          <p:nvPr/>
        </p:nvSpPr>
        <p:spPr bwMode="auto">
          <a:xfrm>
            <a:off x="3581400" y="3810000"/>
            <a:ext cx="334963" cy="355600"/>
          </a:xfrm>
          <a:custGeom>
            <a:avLst/>
            <a:gdLst>
              <a:gd name="T0" fmla="*/ 5257 w 21600"/>
              <a:gd name="T1" fmla="*/ 355600 h 25240"/>
              <a:gd name="T2" fmla="*/ 292581 w 21600"/>
              <a:gd name="T3" fmla="*/ 0 h 25240"/>
              <a:gd name="T4" fmla="*/ 334963 w 21600"/>
              <a:gd name="T5" fmla="*/ 301866 h 25240"/>
              <a:gd name="T6" fmla="*/ 0 60000 65536"/>
              <a:gd name="T7" fmla="*/ 0 60000 65536"/>
              <a:gd name="T8" fmla="*/ 0 60000 65536"/>
              <a:gd name="T9" fmla="*/ 0 w 21600"/>
              <a:gd name="T10" fmla="*/ 0 h 25240"/>
              <a:gd name="T11" fmla="*/ 21600 w 21600"/>
              <a:gd name="T12" fmla="*/ 25240 h 25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240" fill="none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</a:path>
              <a:path w="21600" h="25240" stroke="0" extrusionOk="0">
                <a:moveTo>
                  <a:pt x="339" y="25239"/>
                </a:moveTo>
                <a:cubicBezTo>
                  <a:pt x="113" y="23981"/>
                  <a:pt x="0" y="22704"/>
                  <a:pt x="0" y="21426"/>
                </a:cubicBezTo>
                <a:cubicBezTo>
                  <a:pt x="-1" y="10553"/>
                  <a:pt x="8081" y="1375"/>
                  <a:pt x="18866" y="-1"/>
                </a:cubicBezTo>
                <a:lnTo>
                  <a:pt x="21600" y="21426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01" name="Arc 25"/>
          <p:cNvSpPr>
            <a:spLocks/>
          </p:cNvSpPr>
          <p:nvPr/>
        </p:nvSpPr>
        <p:spPr bwMode="auto">
          <a:xfrm>
            <a:off x="2438400" y="3810000"/>
            <a:ext cx="457200" cy="373063"/>
          </a:xfrm>
          <a:custGeom>
            <a:avLst/>
            <a:gdLst>
              <a:gd name="T0" fmla="*/ 208026 w 21600"/>
              <a:gd name="T1" fmla="*/ 0 h 21149"/>
              <a:gd name="T2" fmla="*/ 455401 w 21600"/>
              <a:gd name="T3" fmla="*/ 373063 h 21149"/>
              <a:gd name="T4" fmla="*/ 0 w 21600"/>
              <a:gd name="T5" fmla="*/ 339301 h 21149"/>
              <a:gd name="T6" fmla="*/ 0 60000 65536"/>
              <a:gd name="T7" fmla="*/ 0 60000 65536"/>
              <a:gd name="T8" fmla="*/ 0 60000 65536"/>
              <a:gd name="T9" fmla="*/ 0 w 21600"/>
              <a:gd name="T10" fmla="*/ 0 h 21149"/>
              <a:gd name="T11" fmla="*/ 21600 w 21600"/>
              <a:gd name="T12" fmla="*/ 21149 h 2114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149" fill="none" extrusionOk="0">
                <a:moveTo>
                  <a:pt x="9827" y="0"/>
                </a:moveTo>
                <a:cubicBezTo>
                  <a:pt x="17053" y="3691"/>
                  <a:pt x="21600" y="11121"/>
                  <a:pt x="21600" y="19235"/>
                </a:cubicBezTo>
                <a:cubicBezTo>
                  <a:pt x="21600" y="19873"/>
                  <a:pt x="21571" y="20512"/>
                  <a:pt x="21515" y="21149"/>
                </a:cubicBezTo>
              </a:path>
              <a:path w="21600" h="21149" stroke="0" extrusionOk="0">
                <a:moveTo>
                  <a:pt x="9827" y="0"/>
                </a:moveTo>
                <a:cubicBezTo>
                  <a:pt x="17053" y="3691"/>
                  <a:pt x="21600" y="11121"/>
                  <a:pt x="21600" y="19235"/>
                </a:cubicBezTo>
                <a:cubicBezTo>
                  <a:pt x="21600" y="19873"/>
                  <a:pt x="21571" y="20512"/>
                  <a:pt x="21515" y="21149"/>
                </a:cubicBezTo>
                <a:lnTo>
                  <a:pt x="0" y="19235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14" name="Text Box 26"/>
          <p:cNvSpPr txBox="1">
            <a:spLocks noChangeArrowheads="1"/>
          </p:cNvSpPr>
          <p:nvPr/>
        </p:nvSpPr>
        <p:spPr bwMode="auto">
          <a:xfrm>
            <a:off x="4800600" y="2057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No matter how you draw the triangle, this will be true.</a:t>
            </a:r>
          </a:p>
        </p:txBody>
      </p:sp>
      <p:sp>
        <p:nvSpPr>
          <p:cNvPr id="89115" name="Text Box 27"/>
          <p:cNvSpPr txBox="1">
            <a:spLocks noChangeArrowheads="1"/>
          </p:cNvSpPr>
          <p:nvPr/>
        </p:nvSpPr>
        <p:spPr bwMode="auto">
          <a:xfrm>
            <a:off x="4800600" y="3200400"/>
            <a:ext cx="4343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The angles of a triangle always add to 180</a:t>
            </a: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9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14" grpId="0"/>
      <p:bldP spid="89115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49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533400"/>
            <a:ext cx="1015044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502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370" y="609600"/>
            <a:ext cx="1030657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512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5725" y="762000"/>
            <a:ext cx="96871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4800" y="228600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PROOFS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523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05520" y="609600"/>
            <a:ext cx="974526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52400"/>
            <a:ext cx="237597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DISTANCE: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600" y="838200"/>
            <a:ext cx="6449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 distance between any point and a line …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905000" y="25908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rot="5400000" flipH="1" flipV="1">
            <a:off x="1828800" y="2133600"/>
            <a:ext cx="4267200" cy="396240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1" name="Group 30"/>
          <p:cNvGrpSpPr/>
          <p:nvPr/>
        </p:nvGrpSpPr>
        <p:grpSpPr>
          <a:xfrm>
            <a:off x="2035082" y="2720882"/>
            <a:ext cx="1774918" cy="1698718"/>
            <a:chOff x="2035082" y="2720882"/>
            <a:chExt cx="1774918" cy="1698718"/>
          </a:xfrm>
        </p:grpSpPr>
        <p:cxnSp>
          <p:nvCxnSpPr>
            <p:cNvPr id="12" name="Straight Connector 11"/>
            <p:cNvCxnSpPr>
              <a:stCxn id="8" idx="5"/>
            </p:cNvCxnSpPr>
            <p:nvPr/>
          </p:nvCxnSpPr>
          <p:spPr bwMode="auto">
            <a:xfrm rot="16200000" flipH="1">
              <a:off x="1996982" y="2758982"/>
              <a:ext cx="1698718" cy="1622518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rot="5400000" flipH="1" flipV="1">
              <a:off x="3505200" y="4038600"/>
              <a:ext cx="1524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 rot="16200000" flipV="1">
              <a:off x="3657600" y="4055808"/>
              <a:ext cx="1524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TextBox 20"/>
          <p:cNvSpPr txBox="1"/>
          <p:nvPr/>
        </p:nvSpPr>
        <p:spPr>
          <a:xfrm>
            <a:off x="2514601" y="12954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Is the length of the segment from the point to the line,…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22" name="Straight Connector 21"/>
          <p:cNvCxnSpPr>
            <a:stCxn id="8" idx="4"/>
          </p:cNvCxnSpPr>
          <p:nvPr/>
        </p:nvCxnSpPr>
        <p:spPr bwMode="auto">
          <a:xfrm rot="16200000" flipH="1">
            <a:off x="571500" y="4152900"/>
            <a:ext cx="3124200" cy="304800"/>
          </a:xfrm>
          <a:prstGeom prst="line">
            <a:avLst/>
          </a:prstGeom>
          <a:noFill/>
          <a:ln w="38100" cap="flat" cmpd="sng" algn="ctr">
            <a:solidFill>
              <a:srgbClr val="CC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>
            <a:stCxn id="8" idx="4"/>
          </p:cNvCxnSpPr>
          <p:nvPr/>
        </p:nvCxnSpPr>
        <p:spPr bwMode="auto">
          <a:xfrm rot="16200000" flipH="1">
            <a:off x="1524000" y="3200400"/>
            <a:ext cx="2155918" cy="1241518"/>
          </a:xfrm>
          <a:prstGeom prst="line">
            <a:avLst/>
          </a:prstGeom>
          <a:noFill/>
          <a:ln w="381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>
            <a:stCxn id="8" idx="6"/>
          </p:cNvCxnSpPr>
          <p:nvPr/>
        </p:nvCxnSpPr>
        <p:spPr bwMode="auto">
          <a:xfrm>
            <a:off x="2057400" y="2667000"/>
            <a:ext cx="2536918" cy="708118"/>
          </a:xfrm>
          <a:prstGeom prst="line">
            <a:avLst/>
          </a:prstGeom>
          <a:noFill/>
          <a:ln w="38100" cap="flat" cmpd="sng" algn="ctr">
            <a:solidFill>
              <a:srgbClr val="FF99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>
            <a:stCxn id="8" idx="7"/>
          </p:cNvCxnSpPr>
          <p:nvPr/>
        </p:nvCxnSpPr>
        <p:spPr bwMode="auto">
          <a:xfrm rot="5400000" flipH="1" flipV="1">
            <a:off x="3695700" y="419100"/>
            <a:ext cx="533400" cy="3854636"/>
          </a:xfrm>
          <a:prstGeom prst="line">
            <a:avLst/>
          </a:prstGeom>
          <a:noFill/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5257800" y="28194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That is PERPENDICULAR to the line.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2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8" dur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21" grpId="0"/>
      <p:bldP spid="32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52800" y="533400"/>
            <a:ext cx="2971800" cy="70788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4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BISECTOR</a:t>
            </a:r>
            <a:endParaRPr lang="en-US" sz="4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400" y="1371600"/>
            <a:ext cx="2532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BI-SECT-OR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rot="18000671">
            <a:off x="2308834" y="2478341"/>
            <a:ext cx="1371600" cy="386982"/>
          </a:xfrm>
          <a:prstGeom prst="rightArrow">
            <a:avLst>
              <a:gd name="adj1" fmla="val 50000"/>
              <a:gd name="adj2" fmla="val 121097"/>
            </a:avLst>
          </a:prstGeom>
          <a:solidFill>
            <a:schemeClr val="accent4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066800" y="3124200"/>
            <a:ext cx="2667000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Comic Sans MS" pitchFamily="66" charset="0"/>
              </a:rPr>
              <a:t>The prefix “</a:t>
            </a:r>
            <a:r>
              <a:rPr lang="en-US" sz="2400" b="1" u="sng" dirty="0">
                <a:latin typeface="Comic Sans MS" pitchFamily="66" charset="0"/>
              </a:rPr>
              <a:t>bi</a:t>
            </a:r>
            <a:r>
              <a:rPr lang="en-US" sz="2400" b="1" dirty="0">
                <a:latin typeface="Comic Sans MS" pitchFamily="66" charset="0"/>
              </a:rPr>
              <a:t>” means 2</a:t>
            </a: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 rot="15069216">
            <a:off x="4012443" y="2525298"/>
            <a:ext cx="1371600" cy="364007"/>
          </a:xfrm>
          <a:prstGeom prst="rightArrow">
            <a:avLst>
              <a:gd name="adj1" fmla="val 50000"/>
              <a:gd name="adj2" fmla="val 97915"/>
            </a:avLst>
          </a:prstGeom>
          <a:solidFill>
            <a:schemeClr val="bg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886200" y="3276600"/>
            <a:ext cx="3276600" cy="461665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Comic Sans MS" pitchFamily="66" charset="0"/>
              </a:rPr>
              <a:t>“</a:t>
            </a:r>
            <a:r>
              <a:rPr lang="en-US" sz="2400" b="1" u="sng" dirty="0">
                <a:latin typeface="Comic Sans MS" pitchFamily="66" charset="0"/>
              </a:rPr>
              <a:t>sect</a:t>
            </a:r>
            <a:r>
              <a:rPr lang="en-US" sz="2400" b="1" dirty="0">
                <a:latin typeface="Comic Sans MS" pitchFamily="66" charset="0"/>
              </a:rPr>
              <a:t>” means to cut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47800" y="4648200"/>
            <a:ext cx="6657592" cy="55399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Comic Sans MS" pitchFamily="66" charset="0"/>
              </a:rPr>
              <a:t>A </a:t>
            </a:r>
            <a:r>
              <a:rPr lang="en-US" sz="3000" b="1" u="sng" dirty="0" smtClean="0">
                <a:latin typeface="Comic Sans MS" pitchFamily="66" charset="0"/>
              </a:rPr>
              <a:t>BISECTOR</a:t>
            </a:r>
            <a:r>
              <a:rPr lang="en-US" sz="3000" dirty="0" smtClean="0">
                <a:latin typeface="Comic Sans MS" pitchFamily="66" charset="0"/>
              </a:rPr>
              <a:t> cuts something in half</a:t>
            </a:r>
            <a:endParaRPr lang="en-US" sz="3000" dirty="0">
              <a:latin typeface="Comic Sans MS" pitchFamily="66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276600" y="1981200"/>
            <a:ext cx="457200" cy="0"/>
          </a:xfrm>
          <a:prstGeom prst="line">
            <a:avLst/>
          </a:prstGeom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886200" y="1981200"/>
            <a:ext cx="838200" cy="0"/>
          </a:xfrm>
          <a:prstGeom prst="line">
            <a:avLst/>
          </a:prstGeom>
          <a:ln w="635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52400"/>
            <a:ext cx="501772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An ANGLE BISECTOR is …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947202" name="Object 2"/>
          <p:cNvGraphicFramePr>
            <a:graphicFrameLocks noChangeAspect="1"/>
          </p:cNvGraphicFramePr>
          <p:nvPr/>
        </p:nvGraphicFramePr>
        <p:xfrm>
          <a:off x="3581400" y="28194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204" name="Presentation" r:id="rId5" imgW="4570544" imgH="3427404" progId="PowerPoint.Show.12">
                  <p:embed/>
                </p:oleObj>
              </mc:Choice>
              <mc:Fallback>
                <p:oleObj name="Presentation" r:id="rId5" imgW="4570544" imgH="3427404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819400"/>
                        <a:ext cx="4570413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10000" y="2514600"/>
            <a:ext cx="2526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Ch 2 notes.  Click to play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47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47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15" dur="1" fill="hold"/>
                                        <p:tgtEl>
                                          <p:spTgt spid="947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7202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495800" y="2514600"/>
            <a:ext cx="943300" cy="1219200"/>
            <a:chOff x="4495800" y="2514600"/>
            <a:chExt cx="943300" cy="1219200"/>
          </a:xfrm>
        </p:grpSpPr>
        <p:cxnSp>
          <p:nvCxnSpPr>
            <p:cNvPr id="28" name="Straight Connector 27"/>
            <p:cNvCxnSpPr>
              <a:stCxn id="22" idx="2"/>
            </p:cNvCxnSpPr>
            <p:nvPr/>
          </p:nvCxnSpPr>
          <p:spPr bwMode="auto">
            <a:xfrm rot="5400000" flipH="1">
              <a:off x="4472150" y="2766850"/>
              <a:ext cx="1219200" cy="7147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rot="16200000" flipH="1">
              <a:off x="4457700" y="27051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V="1">
              <a:off x="4648200" y="27432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8" name="Group 37"/>
          <p:cNvGrpSpPr/>
          <p:nvPr/>
        </p:nvGrpSpPr>
        <p:grpSpPr>
          <a:xfrm rot="13943618">
            <a:off x="4867350" y="3765262"/>
            <a:ext cx="914080" cy="1305470"/>
            <a:chOff x="4495800" y="2514600"/>
            <a:chExt cx="943300" cy="1219200"/>
          </a:xfrm>
        </p:grpSpPr>
        <p:cxnSp>
          <p:nvCxnSpPr>
            <p:cNvPr id="39" name="Straight Connector 38"/>
            <p:cNvCxnSpPr/>
            <p:nvPr/>
          </p:nvCxnSpPr>
          <p:spPr bwMode="auto">
            <a:xfrm rot="5400000" flipH="1">
              <a:off x="4472150" y="2766850"/>
              <a:ext cx="1219200" cy="7147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rot="16200000" flipH="1">
              <a:off x="4457700" y="27051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flipV="1">
              <a:off x="4648200" y="27432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581090"/>
            <a:ext cx="37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1981200" y="1524000"/>
            <a:ext cx="4267200" cy="2667000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1981200" y="4191000"/>
            <a:ext cx="4876800" cy="1371600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flipV="1">
            <a:off x="1981200" y="3581400"/>
            <a:ext cx="4648200" cy="609600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Oval 13"/>
          <p:cNvSpPr/>
          <p:nvPr/>
        </p:nvSpPr>
        <p:spPr bwMode="auto">
          <a:xfrm>
            <a:off x="1905000" y="41148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5334000" y="19812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410200" y="51054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410200" y="36576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379089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B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4000" y="5257800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C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57800" y="3333690"/>
            <a:ext cx="362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948227" name="Object 3"/>
          <p:cNvGraphicFramePr>
            <a:graphicFrameLocks noChangeAspect="1"/>
          </p:cNvGraphicFramePr>
          <p:nvPr/>
        </p:nvGraphicFramePr>
        <p:xfrm>
          <a:off x="2819400" y="0"/>
          <a:ext cx="3798888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229" name="Equation" r:id="rId5" imgW="1282680" imgH="253800" progId="Equation.3">
                  <p:embed/>
                </p:oleObj>
              </mc:Choice>
              <mc:Fallback>
                <p:oleObj name="Equation" r:id="rId5" imgW="1282680" imgH="253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0"/>
                        <a:ext cx="3798888" cy="754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895600" y="838200"/>
            <a:ext cx="40879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We measure the distance from…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Arc 23"/>
          <p:cNvSpPr/>
          <p:nvPr/>
        </p:nvSpPr>
        <p:spPr bwMode="auto">
          <a:xfrm>
            <a:off x="2057400" y="3537156"/>
            <a:ext cx="1066800" cy="1066800"/>
          </a:xfrm>
          <a:prstGeom prst="arc">
            <a:avLst>
              <a:gd name="adj1" fmla="val 18122219"/>
              <a:gd name="adj2" fmla="val 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Arc 24"/>
          <p:cNvSpPr/>
          <p:nvPr/>
        </p:nvSpPr>
        <p:spPr bwMode="auto">
          <a:xfrm flipV="1">
            <a:off x="2133600" y="3352800"/>
            <a:ext cx="1066800" cy="1447800"/>
          </a:xfrm>
          <a:prstGeom prst="arc">
            <a:avLst>
              <a:gd name="adj1" fmla="val 19007541"/>
              <a:gd name="adj2" fmla="val 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62800" y="838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 to BA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62800" y="1219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and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62800" y="16002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 to BC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5" grpId="0" animBg="1"/>
      <p:bldP spid="16" grpId="0" animBg="1"/>
      <p:bldP spid="17" grpId="0" animBg="1"/>
      <p:bldP spid="18" grpId="0"/>
      <p:bldP spid="21" grpId="0"/>
      <p:bldP spid="22" grpId="0"/>
      <p:bldP spid="23" grpId="0"/>
      <p:bldP spid="24" grpId="0" animBg="1"/>
      <p:bldP spid="25" grpId="0" animBg="1"/>
      <p:bldP spid="26" grpId="0"/>
      <p:bldP spid="36" grpId="0"/>
      <p:bldP spid="37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4495800" y="2514600"/>
            <a:ext cx="943300" cy="1219200"/>
            <a:chOff x="4495800" y="2514600"/>
            <a:chExt cx="943300" cy="1219200"/>
          </a:xfrm>
        </p:grpSpPr>
        <p:cxnSp>
          <p:nvCxnSpPr>
            <p:cNvPr id="28" name="Straight Connector 27"/>
            <p:cNvCxnSpPr>
              <a:stCxn id="22" idx="2"/>
            </p:cNvCxnSpPr>
            <p:nvPr/>
          </p:nvCxnSpPr>
          <p:spPr bwMode="auto">
            <a:xfrm rot="5400000" flipH="1">
              <a:off x="4472150" y="2766850"/>
              <a:ext cx="1219200" cy="7147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rot="16200000" flipH="1">
              <a:off x="4457700" y="27051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 flipV="1">
              <a:off x="4648200" y="2743200"/>
              <a:ext cx="228600" cy="152400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/>
          <p:cNvGrpSpPr/>
          <p:nvPr/>
        </p:nvGrpSpPr>
        <p:grpSpPr>
          <a:xfrm>
            <a:off x="4572000" y="4041060"/>
            <a:ext cx="1305470" cy="871251"/>
            <a:chOff x="5866889" y="3983972"/>
            <a:chExt cx="1305470" cy="871251"/>
          </a:xfrm>
        </p:grpSpPr>
        <p:cxnSp>
          <p:nvCxnSpPr>
            <p:cNvPr id="39" name="Straight Connector 38"/>
            <p:cNvCxnSpPr/>
            <p:nvPr/>
          </p:nvCxnSpPr>
          <p:spPr bwMode="auto">
            <a:xfrm rot="19343618" flipH="1">
              <a:off x="5866889" y="3983972"/>
              <a:ext cx="1305470" cy="692561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 rot="8543618" flipH="1">
              <a:off x="5887030" y="4707544"/>
              <a:ext cx="244776" cy="147679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 rot="13943618" flipV="1">
              <a:off x="6041269" y="4627945"/>
              <a:ext cx="221519" cy="163184"/>
            </a:xfrm>
            <a:prstGeom prst="line">
              <a:avLst/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1905000" y="41148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410200" y="36576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379089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B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981200" y="1524000"/>
            <a:ext cx="4876800" cy="4133910"/>
            <a:chOff x="1981200" y="1524000"/>
            <a:chExt cx="4876800" cy="4133910"/>
          </a:xfrm>
        </p:grpSpPr>
        <p:sp>
          <p:nvSpPr>
            <p:cNvPr id="6" name="TextBox 5"/>
            <p:cNvSpPr txBox="1"/>
            <p:nvPr/>
          </p:nvSpPr>
          <p:spPr>
            <a:xfrm>
              <a:off x="5029200" y="1581090"/>
              <a:ext cx="3722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A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 flipV="1">
              <a:off x="1981200" y="1524000"/>
              <a:ext cx="4267200" cy="26670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" name="Straight Arrow Connector 10"/>
            <p:cNvCxnSpPr/>
            <p:nvPr/>
          </p:nvCxnSpPr>
          <p:spPr bwMode="auto">
            <a:xfrm>
              <a:off x="1981200" y="4191000"/>
              <a:ext cx="4876800" cy="13716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 bwMode="auto">
            <a:xfrm flipV="1">
              <a:off x="1981200" y="3581400"/>
              <a:ext cx="4648200" cy="6096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" name="Oval 14"/>
            <p:cNvSpPr/>
            <p:nvPr/>
          </p:nvSpPr>
          <p:spPr bwMode="auto">
            <a:xfrm>
              <a:off x="5334000" y="19812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5410200" y="51054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34000" y="5257800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C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257800" y="3333690"/>
            <a:ext cx="362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95600" y="838200"/>
            <a:ext cx="39244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Then we create these triangles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Arc 23"/>
          <p:cNvSpPr/>
          <p:nvPr/>
        </p:nvSpPr>
        <p:spPr bwMode="auto">
          <a:xfrm>
            <a:off x="2057400" y="3537156"/>
            <a:ext cx="1066800" cy="1066800"/>
          </a:xfrm>
          <a:prstGeom prst="arc">
            <a:avLst>
              <a:gd name="adj1" fmla="val 18122219"/>
              <a:gd name="adj2" fmla="val 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Arc 24"/>
          <p:cNvSpPr/>
          <p:nvPr/>
        </p:nvSpPr>
        <p:spPr bwMode="auto">
          <a:xfrm flipV="1">
            <a:off x="2133600" y="3352800"/>
            <a:ext cx="1066800" cy="1447800"/>
          </a:xfrm>
          <a:prstGeom prst="arc">
            <a:avLst>
              <a:gd name="adj1" fmla="val 19007541"/>
              <a:gd name="adj2" fmla="val 0"/>
            </a:avLst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949251" name="Object 3"/>
          <p:cNvGraphicFramePr>
            <a:graphicFrameLocks noChangeAspect="1"/>
          </p:cNvGraphicFramePr>
          <p:nvPr/>
        </p:nvGraphicFramePr>
        <p:xfrm>
          <a:off x="2819400" y="0"/>
          <a:ext cx="3798888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253" name="Equation" r:id="rId5" imgW="1282680" imgH="253800" progId="Equation.3">
                  <p:embed/>
                </p:oleObj>
              </mc:Choice>
              <mc:Fallback>
                <p:oleObj name="Equation" r:id="rId5" imgW="1282680" imgH="253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0"/>
                        <a:ext cx="3798888" cy="754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 bwMode="auto">
          <a:xfrm flipV="1">
            <a:off x="1981200" y="2514600"/>
            <a:ext cx="2743200" cy="1698718"/>
          </a:xfrm>
          <a:prstGeom prst="line">
            <a:avLst/>
          </a:prstGeom>
          <a:noFill/>
          <a:ln w="1016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>
            <a:off x="2057400" y="4191000"/>
            <a:ext cx="2895600" cy="838200"/>
          </a:xfrm>
          <a:prstGeom prst="line">
            <a:avLst/>
          </a:prstGeom>
          <a:noFill/>
          <a:ln w="1016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 rot="5400000">
            <a:off x="4548350" y="4138450"/>
            <a:ext cx="1295400" cy="486100"/>
          </a:xfrm>
          <a:prstGeom prst="line">
            <a:avLst/>
          </a:prstGeom>
          <a:noFill/>
          <a:ln w="1016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/>
          <p:cNvCxnSpPr>
            <a:endCxn id="22" idx="2"/>
          </p:cNvCxnSpPr>
          <p:nvPr/>
        </p:nvCxnSpPr>
        <p:spPr bwMode="auto">
          <a:xfrm rot="16200000" flipH="1">
            <a:off x="4472150" y="2766850"/>
            <a:ext cx="1219200" cy="714700"/>
          </a:xfrm>
          <a:prstGeom prst="line">
            <a:avLst/>
          </a:prstGeom>
          <a:noFill/>
          <a:ln w="1016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 flipV="1">
            <a:off x="1981200" y="3733800"/>
            <a:ext cx="3581400" cy="457200"/>
          </a:xfrm>
          <a:prstGeom prst="line">
            <a:avLst/>
          </a:prstGeom>
          <a:noFill/>
          <a:ln w="1016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304800" y="4876800"/>
            <a:ext cx="36808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Which are congruent by AAS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96000" y="20574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And by CPCTC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096000" y="2590800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These 2 sides are congruent.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70" name="Straight Connector 69"/>
          <p:cNvCxnSpPr/>
          <p:nvPr/>
        </p:nvCxnSpPr>
        <p:spPr bwMode="auto">
          <a:xfrm flipV="1">
            <a:off x="4800600" y="2971800"/>
            <a:ext cx="5334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/>
          <p:cNvCxnSpPr/>
          <p:nvPr/>
        </p:nvCxnSpPr>
        <p:spPr bwMode="auto">
          <a:xfrm>
            <a:off x="4876800" y="4343400"/>
            <a:ext cx="609600" cy="1524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438400" y="533400"/>
            <a:ext cx="6324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Theorem:</a:t>
            </a:r>
          </a:p>
          <a:p>
            <a:r>
              <a:rPr lang="en-US" sz="26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If a point is on the bisector of an angle, then it is equidistant to the sides of the angle.</a:t>
            </a:r>
            <a:endParaRPr lang="en-US" sz="26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600200" y="2209800"/>
            <a:ext cx="5257800" cy="4133910"/>
            <a:chOff x="1600200" y="2209800"/>
            <a:chExt cx="5257800" cy="4133910"/>
          </a:xfrm>
        </p:grpSpPr>
        <p:grpSp>
          <p:nvGrpSpPr>
            <p:cNvPr id="31" name="Group 30"/>
            <p:cNvGrpSpPr/>
            <p:nvPr/>
          </p:nvGrpSpPr>
          <p:grpSpPr>
            <a:xfrm>
              <a:off x="4495800" y="3200400"/>
              <a:ext cx="943300" cy="1219200"/>
              <a:chOff x="7010400" y="2209800"/>
              <a:chExt cx="943300" cy="1219200"/>
            </a:xfrm>
          </p:grpSpPr>
          <p:cxnSp>
            <p:nvCxnSpPr>
              <p:cNvPr id="10" name="Straight Connector 9"/>
              <p:cNvCxnSpPr/>
              <p:nvPr/>
            </p:nvCxnSpPr>
            <p:spPr bwMode="auto">
              <a:xfrm rot="5400000" flipH="1">
                <a:off x="6986750" y="2462050"/>
                <a:ext cx="1219200" cy="7147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" name="Straight Connector 10"/>
              <p:cNvCxnSpPr/>
              <p:nvPr/>
            </p:nvCxnSpPr>
            <p:spPr bwMode="auto">
              <a:xfrm rot="16200000" flipH="1">
                <a:off x="6972300" y="2400300"/>
                <a:ext cx="228600" cy="1524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" name="Straight Connector 11"/>
              <p:cNvCxnSpPr/>
              <p:nvPr/>
            </p:nvCxnSpPr>
            <p:spPr bwMode="auto">
              <a:xfrm flipV="1">
                <a:off x="7162800" y="2438400"/>
                <a:ext cx="228600" cy="1524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3" name="Group 12"/>
            <p:cNvGrpSpPr/>
            <p:nvPr/>
          </p:nvGrpSpPr>
          <p:grpSpPr>
            <a:xfrm rot="13943618">
              <a:off x="4867350" y="4451062"/>
              <a:ext cx="914080" cy="1305470"/>
              <a:chOff x="4495800" y="2514600"/>
              <a:chExt cx="943300" cy="1219200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 rot="5400000" flipH="1">
                <a:off x="4472150" y="2766850"/>
                <a:ext cx="1219200" cy="7147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" name="Straight Connector 14"/>
              <p:cNvCxnSpPr/>
              <p:nvPr/>
            </p:nvCxnSpPr>
            <p:spPr bwMode="auto">
              <a:xfrm rot="16200000" flipH="1">
                <a:off x="4457700" y="2705100"/>
                <a:ext cx="228600" cy="1524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Straight Connector 15"/>
              <p:cNvCxnSpPr/>
              <p:nvPr/>
            </p:nvCxnSpPr>
            <p:spPr bwMode="auto">
              <a:xfrm flipV="1">
                <a:off x="4648200" y="2743200"/>
                <a:ext cx="228600" cy="152400"/>
              </a:xfrm>
              <a:prstGeom prst="line">
                <a:avLst/>
              </a:prstGeom>
              <a:noFill/>
              <a:ln w="3810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7" name="TextBox 16"/>
            <p:cNvSpPr txBox="1"/>
            <p:nvPr/>
          </p:nvSpPr>
          <p:spPr>
            <a:xfrm>
              <a:off x="5029200" y="2266890"/>
              <a:ext cx="3722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A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 flipV="1">
              <a:off x="1981200" y="2209800"/>
              <a:ext cx="4267200" cy="26670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" name="Straight Arrow Connector 19"/>
            <p:cNvCxnSpPr/>
            <p:nvPr/>
          </p:nvCxnSpPr>
          <p:spPr bwMode="auto">
            <a:xfrm>
              <a:off x="1981200" y="4876800"/>
              <a:ext cx="4876800" cy="13716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Straight Arrow Connector 20"/>
            <p:cNvCxnSpPr/>
            <p:nvPr/>
          </p:nvCxnSpPr>
          <p:spPr bwMode="auto">
            <a:xfrm flipV="1">
              <a:off x="1981200" y="4267200"/>
              <a:ext cx="4648200" cy="609600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" name="Oval 21"/>
            <p:cNvSpPr/>
            <p:nvPr/>
          </p:nvSpPr>
          <p:spPr bwMode="auto">
            <a:xfrm>
              <a:off x="1905000" y="48006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5334000" y="26670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5410200" y="57912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5410200" y="4343400"/>
              <a:ext cx="152400" cy="1524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00200" y="4476690"/>
              <a:ext cx="3465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B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34000" y="5943600"/>
              <a:ext cx="3385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C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257800" y="4019490"/>
              <a:ext cx="3626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>
                      <a:lumMod val="95000"/>
                    </a:schemeClr>
                  </a:solidFill>
                  <a:latin typeface="Comic Sans MS" pitchFamily="66" charset="0"/>
                </a:rPr>
                <a:t>S</a:t>
              </a:r>
              <a:endParaRPr lang="en-US" sz="2000" dirty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endParaRPr>
            </a:p>
          </p:txBody>
        </p:sp>
        <p:sp>
          <p:nvSpPr>
            <p:cNvPr id="29" name="Arc 28"/>
            <p:cNvSpPr/>
            <p:nvPr/>
          </p:nvSpPr>
          <p:spPr bwMode="auto">
            <a:xfrm>
              <a:off x="2057400" y="4222956"/>
              <a:ext cx="1066800" cy="1066800"/>
            </a:xfrm>
            <a:prstGeom prst="arc">
              <a:avLst>
                <a:gd name="adj1" fmla="val 18122219"/>
                <a:gd name="adj2" fmla="val 0"/>
              </a:avLst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Arc 29"/>
            <p:cNvSpPr/>
            <p:nvPr/>
          </p:nvSpPr>
          <p:spPr bwMode="auto">
            <a:xfrm flipV="1">
              <a:off x="2133600" y="4038600"/>
              <a:ext cx="1066800" cy="1447800"/>
            </a:xfrm>
            <a:prstGeom prst="arc">
              <a:avLst>
                <a:gd name="adj1" fmla="val 19007541"/>
                <a:gd name="adj2" fmla="val 0"/>
              </a:avLst>
            </a:prstGeom>
            <a:noFill/>
            <a:ln w="381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47"/>
          <p:cNvSpPr txBox="1">
            <a:spLocks noChangeArrowheads="1"/>
          </p:cNvSpPr>
          <p:nvPr/>
        </p:nvSpPr>
        <p:spPr bwMode="auto">
          <a:xfrm>
            <a:off x="7543800" y="52578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4" name="Text Box 47"/>
          <p:cNvSpPr txBox="1">
            <a:spLocks noChangeArrowheads="1"/>
          </p:cNvSpPr>
          <p:nvPr/>
        </p:nvSpPr>
        <p:spPr bwMode="auto">
          <a:xfrm>
            <a:off x="4724400" y="40386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5" name="Text Box 47"/>
          <p:cNvSpPr txBox="1">
            <a:spLocks noChangeArrowheads="1"/>
          </p:cNvSpPr>
          <p:nvPr/>
        </p:nvSpPr>
        <p:spPr bwMode="auto">
          <a:xfrm>
            <a:off x="2743200" y="40386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6" name="Text Box 47"/>
          <p:cNvSpPr txBox="1">
            <a:spLocks noChangeArrowheads="1"/>
          </p:cNvSpPr>
          <p:nvPr/>
        </p:nvSpPr>
        <p:spPr bwMode="auto">
          <a:xfrm>
            <a:off x="7467600" y="28194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7" name="Text Box 47"/>
          <p:cNvSpPr txBox="1">
            <a:spLocks noChangeArrowheads="1"/>
          </p:cNvSpPr>
          <p:nvPr/>
        </p:nvSpPr>
        <p:spPr bwMode="auto">
          <a:xfrm>
            <a:off x="5334000" y="29718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8" name="Text Box 47"/>
          <p:cNvSpPr txBox="1">
            <a:spLocks noChangeArrowheads="1"/>
          </p:cNvSpPr>
          <p:nvPr/>
        </p:nvSpPr>
        <p:spPr bwMode="auto">
          <a:xfrm>
            <a:off x="1981200" y="2209800"/>
            <a:ext cx="312906" cy="36933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581400" y="152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PROBLEMS</a:t>
            </a:r>
          </a:p>
        </p:txBody>
      </p:sp>
      <p:sp>
        <p:nvSpPr>
          <p:cNvPr id="64522" name="Line 20"/>
          <p:cNvSpPr>
            <a:spLocks noChangeShapeType="1"/>
          </p:cNvSpPr>
          <p:nvPr/>
        </p:nvSpPr>
        <p:spPr bwMode="auto">
          <a:xfrm>
            <a:off x="4114800" y="3124200"/>
            <a:ext cx="304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3" name="Line 21"/>
          <p:cNvSpPr>
            <a:spLocks noChangeShapeType="1"/>
          </p:cNvSpPr>
          <p:nvPr/>
        </p:nvSpPr>
        <p:spPr bwMode="auto">
          <a:xfrm>
            <a:off x="4419600" y="3124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5" name="Line 23"/>
          <p:cNvSpPr>
            <a:spLocks noChangeShapeType="1"/>
          </p:cNvSpPr>
          <p:nvPr/>
        </p:nvSpPr>
        <p:spPr bwMode="auto">
          <a:xfrm flipH="1">
            <a:off x="2730500" y="5105400"/>
            <a:ext cx="317500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6" name="Line 24"/>
          <p:cNvSpPr>
            <a:spLocks noChangeShapeType="1"/>
          </p:cNvSpPr>
          <p:nvPr/>
        </p:nvSpPr>
        <p:spPr bwMode="auto">
          <a:xfrm flipH="1">
            <a:off x="2743200" y="5105400"/>
            <a:ext cx="1588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27" name="Text Box 28"/>
          <p:cNvSpPr txBox="1">
            <a:spLocks noChangeArrowheads="1"/>
          </p:cNvSpPr>
          <p:nvPr/>
        </p:nvSpPr>
        <p:spPr bwMode="auto">
          <a:xfrm>
            <a:off x="1371600" y="31242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58</a:t>
            </a:r>
          </a:p>
        </p:txBody>
      </p:sp>
      <p:sp>
        <p:nvSpPr>
          <p:cNvPr id="64528" name="Text Box 29"/>
          <p:cNvSpPr txBox="1">
            <a:spLocks noChangeArrowheads="1"/>
          </p:cNvSpPr>
          <p:nvPr/>
        </p:nvSpPr>
        <p:spPr bwMode="auto">
          <a:xfrm>
            <a:off x="4114800" y="2057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67</a:t>
            </a:r>
          </a:p>
        </p:txBody>
      </p:sp>
      <p:sp>
        <p:nvSpPr>
          <p:cNvPr id="64529" name="Text Box 30"/>
          <p:cNvSpPr txBox="1">
            <a:spLocks noChangeArrowheads="1"/>
          </p:cNvSpPr>
          <p:nvPr/>
        </p:nvSpPr>
        <p:spPr bwMode="auto">
          <a:xfrm>
            <a:off x="6934200" y="18288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64530" name="Text Box 31"/>
          <p:cNvSpPr txBox="1">
            <a:spLocks noChangeArrowheads="1"/>
          </p:cNvSpPr>
          <p:nvPr/>
        </p:nvSpPr>
        <p:spPr bwMode="auto">
          <a:xfrm>
            <a:off x="2667000" y="4038600"/>
            <a:ext cx="336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4531" name="Text Box 32"/>
          <p:cNvSpPr txBox="1">
            <a:spLocks noChangeArrowheads="1"/>
          </p:cNvSpPr>
          <p:nvPr/>
        </p:nvSpPr>
        <p:spPr bwMode="auto">
          <a:xfrm>
            <a:off x="4038600" y="57150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82</a:t>
            </a:r>
          </a:p>
        </p:txBody>
      </p:sp>
      <p:sp>
        <p:nvSpPr>
          <p:cNvPr id="64533" name="Text Box 34"/>
          <p:cNvSpPr txBox="1">
            <a:spLocks noChangeArrowheads="1"/>
          </p:cNvSpPr>
          <p:nvPr/>
        </p:nvSpPr>
        <p:spPr bwMode="auto">
          <a:xfrm>
            <a:off x="4648200" y="4038600"/>
            <a:ext cx="336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4534" name="Text Box 35"/>
          <p:cNvSpPr txBox="1">
            <a:spLocks noChangeArrowheads="1"/>
          </p:cNvSpPr>
          <p:nvPr/>
        </p:nvSpPr>
        <p:spPr bwMode="auto">
          <a:xfrm>
            <a:off x="5334000" y="57150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74</a:t>
            </a:r>
          </a:p>
        </p:txBody>
      </p:sp>
      <p:sp>
        <p:nvSpPr>
          <p:cNvPr id="64535" name="Text Box 36"/>
          <p:cNvSpPr txBox="1">
            <a:spLocks noChangeArrowheads="1"/>
          </p:cNvSpPr>
          <p:nvPr/>
        </p:nvSpPr>
        <p:spPr bwMode="auto">
          <a:xfrm>
            <a:off x="1447800" y="49530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41</a:t>
            </a:r>
          </a:p>
        </p:txBody>
      </p:sp>
      <p:sp>
        <p:nvSpPr>
          <p:cNvPr id="64536" name="Text Box 37"/>
          <p:cNvSpPr txBox="1">
            <a:spLocks noChangeArrowheads="1"/>
          </p:cNvSpPr>
          <p:nvPr/>
        </p:nvSpPr>
        <p:spPr bwMode="auto">
          <a:xfrm>
            <a:off x="2514600" y="31242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63</a:t>
            </a:r>
          </a:p>
        </p:txBody>
      </p:sp>
      <p:sp>
        <p:nvSpPr>
          <p:cNvPr id="64537" name="Text Box 38"/>
          <p:cNvSpPr txBox="1">
            <a:spLocks noChangeArrowheads="1"/>
          </p:cNvSpPr>
          <p:nvPr/>
        </p:nvSpPr>
        <p:spPr bwMode="auto">
          <a:xfrm>
            <a:off x="1905000" y="2209800"/>
            <a:ext cx="336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4538" name="Text Box 39"/>
          <p:cNvSpPr txBox="1">
            <a:spLocks noChangeArrowheads="1"/>
          </p:cNvSpPr>
          <p:nvPr/>
        </p:nvSpPr>
        <p:spPr bwMode="auto">
          <a:xfrm>
            <a:off x="7467600" y="2819400"/>
            <a:ext cx="336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4539" name="Text Box 40"/>
          <p:cNvSpPr txBox="1">
            <a:spLocks noChangeArrowheads="1"/>
          </p:cNvSpPr>
          <p:nvPr/>
        </p:nvSpPr>
        <p:spPr bwMode="auto">
          <a:xfrm>
            <a:off x="8077200" y="17526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60</a:t>
            </a:r>
          </a:p>
        </p:txBody>
      </p:sp>
      <p:sp>
        <p:nvSpPr>
          <p:cNvPr id="64541" name="Line 42"/>
          <p:cNvSpPr>
            <a:spLocks noChangeShapeType="1"/>
          </p:cNvSpPr>
          <p:nvPr/>
        </p:nvSpPr>
        <p:spPr bwMode="auto">
          <a:xfrm flipV="1">
            <a:off x="6553200" y="4038600"/>
            <a:ext cx="838200" cy="1600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43" name="Text Box 44"/>
          <p:cNvSpPr txBox="1">
            <a:spLocks noChangeArrowheads="1"/>
          </p:cNvSpPr>
          <p:nvPr/>
        </p:nvSpPr>
        <p:spPr bwMode="auto">
          <a:xfrm>
            <a:off x="6705600" y="52578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70</a:t>
            </a:r>
          </a:p>
        </p:txBody>
      </p:sp>
      <p:sp>
        <p:nvSpPr>
          <p:cNvPr id="64544" name="Text Box 45"/>
          <p:cNvSpPr txBox="1">
            <a:spLocks noChangeArrowheads="1"/>
          </p:cNvSpPr>
          <p:nvPr/>
        </p:nvSpPr>
        <p:spPr bwMode="auto">
          <a:xfrm>
            <a:off x="7162800" y="42672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50</a:t>
            </a:r>
          </a:p>
        </p:txBody>
      </p:sp>
      <p:sp>
        <p:nvSpPr>
          <p:cNvPr id="64545" name="Text Box 46"/>
          <p:cNvSpPr txBox="1">
            <a:spLocks noChangeArrowheads="1"/>
          </p:cNvSpPr>
          <p:nvPr/>
        </p:nvSpPr>
        <p:spPr bwMode="auto">
          <a:xfrm>
            <a:off x="5410200" y="2971800"/>
            <a:ext cx="3365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3775" name="Text Box 47"/>
          <p:cNvSpPr txBox="1">
            <a:spLocks noChangeArrowheads="1"/>
          </p:cNvSpPr>
          <p:nvPr/>
        </p:nvSpPr>
        <p:spPr bwMode="auto">
          <a:xfrm>
            <a:off x="1905000" y="22098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59</a:t>
            </a:r>
          </a:p>
        </p:txBody>
      </p:sp>
      <p:sp>
        <p:nvSpPr>
          <p:cNvPr id="73776" name="Text Box 48"/>
          <p:cNvSpPr txBox="1">
            <a:spLocks noChangeArrowheads="1"/>
          </p:cNvSpPr>
          <p:nvPr/>
        </p:nvSpPr>
        <p:spPr bwMode="auto">
          <a:xfrm>
            <a:off x="5257800" y="29718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23</a:t>
            </a:r>
          </a:p>
        </p:txBody>
      </p:sp>
      <p:sp>
        <p:nvSpPr>
          <p:cNvPr id="73777" name="Text Box 49"/>
          <p:cNvSpPr txBox="1">
            <a:spLocks noChangeArrowheads="1"/>
          </p:cNvSpPr>
          <p:nvPr/>
        </p:nvSpPr>
        <p:spPr bwMode="auto">
          <a:xfrm>
            <a:off x="7391400" y="28194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3778" name="Text Box 50"/>
          <p:cNvSpPr txBox="1">
            <a:spLocks noChangeArrowheads="1"/>
          </p:cNvSpPr>
          <p:nvPr/>
        </p:nvSpPr>
        <p:spPr bwMode="auto">
          <a:xfrm>
            <a:off x="2667000" y="40386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49</a:t>
            </a:r>
          </a:p>
        </p:txBody>
      </p:sp>
      <p:sp>
        <p:nvSpPr>
          <p:cNvPr id="73779" name="Text Box 51"/>
          <p:cNvSpPr txBox="1">
            <a:spLocks noChangeArrowheads="1"/>
          </p:cNvSpPr>
          <p:nvPr/>
        </p:nvSpPr>
        <p:spPr bwMode="auto">
          <a:xfrm>
            <a:off x="4648200" y="40386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24</a:t>
            </a:r>
          </a:p>
        </p:txBody>
      </p:sp>
      <p:sp>
        <p:nvSpPr>
          <p:cNvPr id="73780" name="Text Box 52"/>
          <p:cNvSpPr txBox="1">
            <a:spLocks noChangeArrowheads="1"/>
          </p:cNvSpPr>
          <p:nvPr/>
        </p:nvSpPr>
        <p:spPr bwMode="auto">
          <a:xfrm>
            <a:off x="7467600" y="52578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3781" name="Text Box 53"/>
          <p:cNvSpPr txBox="1">
            <a:spLocks noChangeArrowheads="1"/>
          </p:cNvSpPr>
          <p:nvPr/>
        </p:nvSpPr>
        <p:spPr bwMode="auto">
          <a:xfrm>
            <a:off x="8077200" y="5181600"/>
            <a:ext cx="565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120</a:t>
            </a:r>
          </a:p>
        </p:txBody>
      </p:sp>
      <p:sp>
        <p:nvSpPr>
          <p:cNvPr id="64553" name="Text Box 54"/>
          <p:cNvSpPr txBox="1">
            <a:spLocks noChangeArrowheads="1"/>
          </p:cNvSpPr>
          <p:nvPr/>
        </p:nvSpPr>
        <p:spPr bwMode="auto">
          <a:xfrm>
            <a:off x="13716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#1</a:t>
            </a:r>
          </a:p>
        </p:txBody>
      </p:sp>
      <p:sp>
        <p:nvSpPr>
          <p:cNvPr id="64554" name="Text Box 55"/>
          <p:cNvSpPr txBox="1">
            <a:spLocks noChangeArrowheads="1"/>
          </p:cNvSpPr>
          <p:nvPr/>
        </p:nvSpPr>
        <p:spPr bwMode="auto">
          <a:xfrm>
            <a:off x="35814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#2</a:t>
            </a:r>
          </a:p>
        </p:txBody>
      </p:sp>
      <p:sp>
        <p:nvSpPr>
          <p:cNvPr id="64555" name="Text Box 56"/>
          <p:cNvSpPr txBox="1">
            <a:spLocks noChangeArrowheads="1"/>
          </p:cNvSpPr>
          <p:nvPr/>
        </p:nvSpPr>
        <p:spPr bwMode="auto">
          <a:xfrm>
            <a:off x="62484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#3</a:t>
            </a:r>
          </a:p>
        </p:txBody>
      </p:sp>
      <p:sp>
        <p:nvSpPr>
          <p:cNvPr id="64556" name="Text Box 57"/>
          <p:cNvSpPr txBox="1">
            <a:spLocks noChangeArrowheads="1"/>
          </p:cNvSpPr>
          <p:nvPr/>
        </p:nvSpPr>
        <p:spPr bwMode="auto">
          <a:xfrm>
            <a:off x="6477000" y="38862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#6</a:t>
            </a:r>
          </a:p>
        </p:txBody>
      </p:sp>
      <p:sp>
        <p:nvSpPr>
          <p:cNvPr id="64557" name="Text Box 58"/>
          <p:cNvSpPr txBox="1">
            <a:spLocks noChangeArrowheads="1"/>
          </p:cNvSpPr>
          <p:nvPr/>
        </p:nvSpPr>
        <p:spPr bwMode="auto">
          <a:xfrm>
            <a:off x="3657600" y="38100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#5</a:t>
            </a:r>
          </a:p>
        </p:txBody>
      </p:sp>
      <p:sp>
        <p:nvSpPr>
          <p:cNvPr id="64558" name="Text Box 59"/>
          <p:cNvSpPr txBox="1">
            <a:spLocks noChangeArrowheads="1"/>
          </p:cNvSpPr>
          <p:nvPr/>
        </p:nvSpPr>
        <p:spPr bwMode="auto">
          <a:xfrm>
            <a:off x="1371600" y="37338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#4</a:t>
            </a:r>
          </a:p>
        </p:txBody>
      </p:sp>
      <p:sp>
        <p:nvSpPr>
          <p:cNvPr id="4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4518" name="AutoShape 15"/>
          <p:cNvSpPr>
            <a:spLocks noChangeArrowheads="1"/>
          </p:cNvSpPr>
          <p:nvPr/>
        </p:nvSpPr>
        <p:spPr bwMode="auto">
          <a:xfrm>
            <a:off x="1219200" y="1981200"/>
            <a:ext cx="18288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1" name="AutoShape 18"/>
          <p:cNvSpPr>
            <a:spLocks noChangeArrowheads="1"/>
          </p:cNvSpPr>
          <p:nvPr/>
        </p:nvSpPr>
        <p:spPr bwMode="auto">
          <a:xfrm>
            <a:off x="4114800" y="1828800"/>
            <a:ext cx="1905000" cy="15240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0" name="AutoShape 17"/>
          <p:cNvSpPr>
            <a:spLocks noChangeArrowheads="1"/>
          </p:cNvSpPr>
          <p:nvPr/>
        </p:nvSpPr>
        <p:spPr bwMode="auto">
          <a:xfrm rot="-3569166">
            <a:off x="6553200" y="1447800"/>
            <a:ext cx="18288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4" name="AutoShape 22"/>
          <p:cNvSpPr>
            <a:spLocks noChangeArrowheads="1"/>
          </p:cNvSpPr>
          <p:nvPr/>
        </p:nvSpPr>
        <p:spPr bwMode="auto">
          <a:xfrm flipH="1">
            <a:off x="1066800" y="3810000"/>
            <a:ext cx="1981200" cy="15240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19" name="AutoShape 16"/>
          <p:cNvSpPr>
            <a:spLocks noChangeArrowheads="1"/>
          </p:cNvSpPr>
          <p:nvPr/>
        </p:nvSpPr>
        <p:spPr bwMode="auto">
          <a:xfrm>
            <a:off x="3962400" y="3733800"/>
            <a:ext cx="1828800" cy="23622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42" name="Line 43"/>
          <p:cNvSpPr>
            <a:spLocks noChangeShapeType="1"/>
          </p:cNvSpPr>
          <p:nvPr/>
        </p:nvSpPr>
        <p:spPr bwMode="auto">
          <a:xfrm>
            <a:off x="7391400" y="4038600"/>
            <a:ext cx="685800" cy="1600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4540" name="Line 41"/>
          <p:cNvSpPr>
            <a:spLocks noChangeShapeType="1"/>
          </p:cNvSpPr>
          <p:nvPr/>
        </p:nvSpPr>
        <p:spPr bwMode="auto">
          <a:xfrm>
            <a:off x="6553200" y="5638800"/>
            <a:ext cx="23622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2438400" y="762000"/>
            <a:ext cx="5943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Find the missing angle in each triangle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7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7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37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37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37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75" grpId="0"/>
      <p:bldP spid="73776" grpId="0"/>
      <p:bldP spid="73777" grpId="0"/>
      <p:bldP spid="73778" grpId="0"/>
      <p:bldP spid="73779" grpId="0"/>
      <p:bldP spid="73780" grpId="0"/>
      <p:bldP spid="73781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90800" y="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In other words…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502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1295400"/>
            <a:ext cx="3962400" cy="3127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590800" y="60960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If we see this picture…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00" y="472440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Then 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951298" name="Object 2"/>
          <p:cNvGraphicFramePr>
            <a:graphicFrameLocks noChangeAspect="1"/>
          </p:cNvGraphicFramePr>
          <p:nvPr/>
        </p:nvGraphicFramePr>
        <p:xfrm>
          <a:off x="3657600" y="4648200"/>
          <a:ext cx="1052512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1300" name="Equation" r:id="rId6" imgW="355320" imgH="177480" progId="Equation.3">
                  <p:embed/>
                </p:oleObj>
              </mc:Choice>
              <mc:Fallback>
                <p:oleObj name="Equation" r:id="rId6" imgW="3553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4648200"/>
                        <a:ext cx="1052512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4419600" y="4724400"/>
            <a:ext cx="1219200" cy="8382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50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5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9" grpId="0"/>
      <p:bldP spid="10" grpId="0"/>
      <p:bldP spid="12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90800" y="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Segment Bisectors: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952323" name="Object 3"/>
          <p:cNvGraphicFramePr>
            <a:graphicFrameLocks noChangeAspect="1"/>
          </p:cNvGraphicFramePr>
          <p:nvPr/>
        </p:nvGraphicFramePr>
        <p:xfrm>
          <a:off x="3048000" y="3048000"/>
          <a:ext cx="4570413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25" name="Presentation" r:id="rId5" imgW="4570544" imgH="3427404" progId="PowerPoint.Show.12">
                  <p:embed/>
                </p:oleObj>
              </mc:Choice>
              <mc:Fallback>
                <p:oleObj name="Presentation" r:id="rId5" imgW="4570544" imgH="3427404" progId="PowerPoint.Show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048000"/>
                        <a:ext cx="4570413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10000" y="2514600"/>
            <a:ext cx="2526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Ch 2 notes.  Click to play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523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52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15" dur="1" fill="hold"/>
                                        <p:tgtEl>
                                          <p:spTgt spid="952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2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90800" y="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Segment Bisectors: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0800" y="762000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If a point is on the perpendicular bisector of a segment, then it is equidistant to the endpoints of that segment.</a:t>
            </a:r>
            <a:endParaRPr lang="en-US" sz="22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 rot="16200000" flipV="1">
            <a:off x="3086100" y="4229100"/>
            <a:ext cx="3962400" cy="533400"/>
          </a:xfrm>
          <a:prstGeom prst="line">
            <a:avLst/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5029200" y="4191000"/>
            <a:ext cx="381000" cy="762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 bwMode="auto">
          <a:xfrm rot="16200000" flipH="1">
            <a:off x="5219700" y="4381500"/>
            <a:ext cx="457200" cy="762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rot="16200000" flipH="1">
            <a:off x="3695700" y="4838700"/>
            <a:ext cx="304800" cy="762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rot="16200000" flipH="1">
            <a:off x="6438900" y="4533900"/>
            <a:ext cx="304800" cy="762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>
            <a:endCxn id="24" idx="3"/>
          </p:cNvCxnSpPr>
          <p:nvPr/>
        </p:nvCxnSpPr>
        <p:spPr bwMode="auto">
          <a:xfrm flipV="1">
            <a:off x="2590800" y="3254282"/>
            <a:ext cx="2264074" cy="1774918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29"/>
          <p:cNvCxnSpPr>
            <a:stCxn id="24" idx="6"/>
          </p:cNvCxnSpPr>
          <p:nvPr/>
        </p:nvCxnSpPr>
        <p:spPr bwMode="auto">
          <a:xfrm>
            <a:off x="4984956" y="3200400"/>
            <a:ext cx="2939844" cy="11430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Oval 23"/>
          <p:cNvSpPr/>
          <p:nvPr/>
        </p:nvSpPr>
        <p:spPr bwMode="auto">
          <a:xfrm>
            <a:off x="4832556" y="3124200"/>
            <a:ext cx="152400" cy="152400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flipV="1">
            <a:off x="2590800" y="4343400"/>
            <a:ext cx="5334000" cy="685800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oval" w="med" len="med"/>
            <a:tailEnd type="oval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rot="16200000" flipH="1">
            <a:off x="3771900" y="3771900"/>
            <a:ext cx="3810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 rot="5400000">
            <a:off x="5867400" y="3505200"/>
            <a:ext cx="381000" cy="2286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rot="5400000">
            <a:off x="6019800" y="3581400"/>
            <a:ext cx="381000" cy="2286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 rot="16200000" flipH="1">
            <a:off x="3695700" y="3924300"/>
            <a:ext cx="3810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 animBg="1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70C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93804" y="631625"/>
            <a:ext cx="1796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Bisectors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590800" y="0"/>
            <a:ext cx="632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Segment Bisectors:</a:t>
            </a:r>
            <a:endParaRPr lang="en-US" sz="3000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543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533400"/>
            <a:ext cx="4506394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aphicFrame>
        <p:nvGraphicFramePr>
          <p:cNvPr id="954371" name="Object 3"/>
          <p:cNvGraphicFramePr>
            <a:graphicFrameLocks noChangeAspect="1"/>
          </p:cNvGraphicFramePr>
          <p:nvPr/>
        </p:nvGraphicFramePr>
        <p:xfrm>
          <a:off x="762000" y="2209800"/>
          <a:ext cx="18796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376" name="Equation" r:id="rId6" imgW="634680" imgH="177480" progId="Equation.3">
                  <p:embed/>
                </p:oleObj>
              </mc:Choice>
              <mc:Fallback>
                <p:oleObj name="Equation" r:id="rId6" imgW="6346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09800"/>
                        <a:ext cx="1879600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4373" name="Object 5"/>
          <p:cNvGraphicFramePr>
            <a:graphicFrameLocks noChangeAspect="1"/>
          </p:cNvGraphicFramePr>
          <p:nvPr/>
        </p:nvGraphicFramePr>
        <p:xfrm>
          <a:off x="990600" y="2743200"/>
          <a:ext cx="1052513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377" name="Equation" r:id="rId8" imgW="355320" imgH="177480" progId="Equation.3">
                  <p:embed/>
                </p:oleObj>
              </mc:Choice>
              <mc:Fallback>
                <p:oleObj name="Equation" r:id="rId8" imgW="35532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743200"/>
                        <a:ext cx="1052513" cy="528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5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43810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28600" y="762000"/>
            <a:ext cx="6776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1.				2.			3.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10209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03617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4572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0" y="4572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72200" y="4572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34290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0" y="33528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8.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172200" y="335280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CCFF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53189" y="262293"/>
            <a:ext cx="20909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atin typeface="Arial Black" pitchFamily="34" charset="0"/>
              </a:rPr>
              <a:t>Symmetry </a:t>
            </a:r>
          </a:p>
          <a:p>
            <a:pPr algn="ctr"/>
            <a:r>
              <a:rPr lang="en-US" sz="2400" b="1" dirty="0" smtClean="0">
                <a:latin typeface="Arial Black" pitchFamily="34" charset="0"/>
              </a:rPr>
              <a:t>&amp;</a:t>
            </a:r>
          </a:p>
          <a:p>
            <a:pPr algn="ctr"/>
            <a:r>
              <a:rPr lang="en-US" sz="2400" b="1" dirty="0" smtClean="0">
                <a:latin typeface="Arial Black" pitchFamily="34" charset="0"/>
              </a:rPr>
              <a:t>Reflections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Symmetry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85812"/>
          </a:xfrm>
        </p:spPr>
        <p:txBody>
          <a:bodyPr/>
          <a:lstStyle/>
          <a:p>
            <a:r>
              <a:rPr lang="en-GB"/>
              <a:t>Line Symmetry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382000" cy="1066800"/>
          </a:xfrm>
        </p:spPr>
        <p:txBody>
          <a:bodyPr/>
          <a:lstStyle/>
          <a:p>
            <a:r>
              <a:rPr lang="en-GB">
                <a:latin typeface="Century Gothic" pitchFamily="34" charset="0"/>
              </a:rPr>
              <a:t>Shape has line symmetry when one half</a:t>
            </a:r>
            <a:r>
              <a:rPr lang="en-GB"/>
              <a:t/>
            </a:r>
            <a:br>
              <a:rPr lang="en-GB"/>
            </a:br>
            <a:r>
              <a:rPr lang="en-GB">
                <a:latin typeface="Century Gothic" pitchFamily="34" charset="0"/>
              </a:rPr>
              <a:t>of it is the mirror image of the other half.</a:t>
            </a:r>
            <a:r>
              <a:rPr lang="en-GB"/>
              <a:t/>
            </a:r>
            <a:br>
              <a:rPr lang="en-GB"/>
            </a:br>
            <a:r>
              <a:rPr lang="en-GB"/>
              <a:t/>
            </a:r>
            <a:br>
              <a:rPr lang="en-GB"/>
            </a:br>
            <a:r>
              <a:rPr lang="en-GB"/>
              <a:t/>
            </a:r>
            <a:br>
              <a:rPr lang="en-GB"/>
            </a:br>
            <a:r>
              <a:rPr lang="en-GB"/>
              <a:t/>
            </a:r>
            <a:br>
              <a:rPr lang="en-GB"/>
            </a:br>
            <a:r>
              <a:rPr lang="en-GB"/>
              <a:t> </a:t>
            </a:r>
            <a:br>
              <a:rPr lang="en-GB"/>
            </a:br>
            <a:endParaRPr lang="en-GB"/>
          </a:p>
        </p:txBody>
      </p:sp>
      <p:pic>
        <p:nvPicPr>
          <p:cNvPr id="3076" name="Picture 4" descr="tig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209800"/>
            <a:ext cx="2097088" cy="2438400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57200" y="4800600"/>
            <a:ext cx="838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3200">
                <a:latin typeface="Century Gothic" pitchFamily="34" charset="0"/>
              </a:rPr>
              <a:t>Symmetry exists all around us and many people see it as being a thing of beauty. </a:t>
            </a:r>
            <a:br>
              <a:rPr lang="en-GB" sz="3200">
                <a:latin typeface="Century Gothic" pitchFamily="34" charset="0"/>
              </a:rPr>
            </a:br>
            <a:r>
              <a:rPr lang="en-GB" sz="3200"/>
              <a:t/>
            </a:r>
            <a:br>
              <a:rPr lang="en-GB" sz="3200"/>
            </a:br>
            <a:r>
              <a:rPr lang="en-GB" sz="3200"/>
              <a:t/>
            </a:r>
            <a:br>
              <a:rPr lang="en-GB" sz="3200"/>
            </a:br>
            <a:r>
              <a:rPr lang="en-GB" sz="3200"/>
              <a:t> </a:t>
            </a:r>
            <a:br>
              <a:rPr lang="en-GB" sz="3200"/>
            </a:br>
            <a:endParaRPr lang="en-GB" sz="320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  <p:bldP spid="3077" grpId="0" build="p" autoUpdateAnimBg="0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>
                <a:solidFill>
                  <a:srgbClr val="FF0000"/>
                </a:solidFill>
                <a:latin typeface="Century Gothic" pitchFamily="34" charset="0"/>
              </a:rPr>
              <a:t>Is a butterfly symmetrical?</a:t>
            </a:r>
            <a:br>
              <a:rPr lang="en-GB" sz="4800" dirty="0">
                <a:solidFill>
                  <a:srgbClr val="FF0000"/>
                </a:solidFill>
                <a:latin typeface="Century Gothic" pitchFamily="34" charset="0"/>
              </a:rPr>
            </a:br>
            <a:endParaRPr lang="en-GB" sz="4800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pic>
        <p:nvPicPr>
          <p:cNvPr id="8196" name="Picture 4" descr="butanim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1676400"/>
            <a:ext cx="4210050" cy="3173413"/>
          </a:xfrm>
          <a:noFill/>
          <a:ln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4" name="Text Box 5"/>
          <p:cNvSpPr txBox="1">
            <a:spLocks noChangeArrowheads="1"/>
          </p:cNvSpPr>
          <p:nvPr/>
        </p:nvSpPr>
        <p:spPr bwMode="auto">
          <a:xfrm>
            <a:off x="3581400" y="152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PROBLEMS</a:t>
            </a:r>
          </a:p>
        </p:txBody>
      </p:sp>
      <p:sp>
        <p:nvSpPr>
          <p:cNvPr id="17425" name="AutoShape 6"/>
          <p:cNvSpPr>
            <a:spLocks noChangeArrowheads="1"/>
          </p:cNvSpPr>
          <p:nvPr/>
        </p:nvSpPr>
        <p:spPr bwMode="auto">
          <a:xfrm>
            <a:off x="6705600" y="1676400"/>
            <a:ext cx="2209800" cy="31242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8" name="Text Box 26"/>
          <p:cNvSpPr txBox="1">
            <a:spLocks noChangeArrowheads="1"/>
          </p:cNvSpPr>
          <p:nvPr/>
        </p:nvSpPr>
        <p:spPr bwMode="auto">
          <a:xfrm>
            <a:off x="6781800" y="4419600"/>
            <a:ext cx="72390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X+20</a:t>
            </a:r>
          </a:p>
        </p:txBody>
      </p:sp>
      <p:sp>
        <p:nvSpPr>
          <p:cNvPr id="17429" name="Text Box 41"/>
          <p:cNvSpPr txBox="1">
            <a:spLocks noChangeArrowheads="1"/>
          </p:cNvSpPr>
          <p:nvPr/>
        </p:nvSpPr>
        <p:spPr bwMode="auto">
          <a:xfrm>
            <a:off x="13716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#7</a:t>
            </a:r>
          </a:p>
        </p:txBody>
      </p:sp>
      <p:sp>
        <p:nvSpPr>
          <p:cNvPr id="17430" name="Text Box 42"/>
          <p:cNvSpPr txBox="1">
            <a:spLocks noChangeArrowheads="1"/>
          </p:cNvSpPr>
          <p:nvPr/>
        </p:nvSpPr>
        <p:spPr bwMode="auto">
          <a:xfrm>
            <a:off x="35814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#8</a:t>
            </a:r>
          </a:p>
        </p:txBody>
      </p:sp>
      <p:sp>
        <p:nvSpPr>
          <p:cNvPr id="17431" name="Text Box 43"/>
          <p:cNvSpPr txBox="1">
            <a:spLocks noChangeArrowheads="1"/>
          </p:cNvSpPr>
          <p:nvPr/>
        </p:nvSpPr>
        <p:spPr bwMode="auto">
          <a:xfrm>
            <a:off x="6248400" y="1676400"/>
            <a:ext cx="438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#9</a:t>
            </a:r>
          </a:p>
        </p:txBody>
      </p:sp>
      <p:sp>
        <p:nvSpPr>
          <p:cNvPr id="17433" name="Text Box 49"/>
          <p:cNvSpPr txBox="1">
            <a:spLocks noChangeArrowheads="1"/>
          </p:cNvSpPr>
          <p:nvPr/>
        </p:nvSpPr>
        <p:spPr bwMode="auto">
          <a:xfrm>
            <a:off x="8077200" y="4419600"/>
            <a:ext cx="72390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X+10</a:t>
            </a:r>
          </a:p>
        </p:txBody>
      </p:sp>
      <p:sp>
        <p:nvSpPr>
          <p:cNvPr id="17434" name="Text Box 50"/>
          <p:cNvSpPr txBox="1">
            <a:spLocks noChangeArrowheads="1"/>
          </p:cNvSpPr>
          <p:nvPr/>
        </p:nvSpPr>
        <p:spPr bwMode="auto">
          <a:xfrm>
            <a:off x="7467600" y="2438400"/>
            <a:ext cx="6667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X-30</a:t>
            </a:r>
          </a:p>
        </p:txBody>
      </p:sp>
      <p:sp>
        <p:nvSpPr>
          <p:cNvPr id="17435" name="Text Box 51"/>
          <p:cNvSpPr txBox="1">
            <a:spLocks noChangeArrowheads="1"/>
          </p:cNvSpPr>
          <p:nvPr/>
        </p:nvSpPr>
        <p:spPr bwMode="auto">
          <a:xfrm>
            <a:off x="1219200" y="39624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2x</a:t>
            </a:r>
          </a:p>
        </p:txBody>
      </p:sp>
      <p:sp>
        <p:nvSpPr>
          <p:cNvPr id="17436" name="Text Box 52"/>
          <p:cNvSpPr txBox="1">
            <a:spLocks noChangeArrowheads="1"/>
          </p:cNvSpPr>
          <p:nvPr/>
        </p:nvSpPr>
        <p:spPr bwMode="auto">
          <a:xfrm>
            <a:off x="2438400" y="23622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3x</a:t>
            </a:r>
          </a:p>
        </p:txBody>
      </p:sp>
      <p:sp>
        <p:nvSpPr>
          <p:cNvPr id="17437" name="Text Box 53"/>
          <p:cNvSpPr txBox="1">
            <a:spLocks noChangeArrowheads="1"/>
          </p:cNvSpPr>
          <p:nvPr/>
        </p:nvSpPr>
        <p:spPr bwMode="auto">
          <a:xfrm>
            <a:off x="4038600" y="2209800"/>
            <a:ext cx="311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438" name="Text Box 54"/>
          <p:cNvSpPr txBox="1">
            <a:spLocks noChangeArrowheads="1"/>
          </p:cNvSpPr>
          <p:nvPr/>
        </p:nvSpPr>
        <p:spPr bwMode="auto">
          <a:xfrm>
            <a:off x="5105400" y="2209800"/>
            <a:ext cx="311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7439" name="Text Box 55"/>
          <p:cNvSpPr txBox="1">
            <a:spLocks noChangeArrowheads="1"/>
          </p:cNvSpPr>
          <p:nvPr/>
        </p:nvSpPr>
        <p:spPr bwMode="auto">
          <a:xfrm>
            <a:off x="4495800" y="31242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40</a:t>
            </a:r>
          </a:p>
        </p:txBody>
      </p:sp>
      <p:graphicFrame>
        <p:nvGraphicFramePr>
          <p:cNvPr id="91192" name="Object 56"/>
          <p:cNvGraphicFramePr>
            <a:graphicFrameLocks noChangeAspect="1"/>
          </p:cNvGraphicFramePr>
          <p:nvPr/>
        </p:nvGraphicFramePr>
        <p:xfrm>
          <a:off x="457200" y="4495800"/>
          <a:ext cx="23622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3" imgW="1130040" imgH="177480" progId="Equation.3">
                  <p:embed/>
                </p:oleObj>
              </mc:Choice>
              <mc:Fallback>
                <p:oleObj name="Equation" r:id="rId3" imgW="1130040" imgH="17748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495800"/>
                        <a:ext cx="23622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3" name="Object 57"/>
          <p:cNvGraphicFramePr>
            <a:graphicFrameLocks noChangeAspect="1"/>
          </p:cNvGraphicFramePr>
          <p:nvPr/>
        </p:nvGraphicFramePr>
        <p:xfrm>
          <a:off x="1066800" y="4876800"/>
          <a:ext cx="17780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Equation" r:id="rId5" imgW="850680" imgH="177480" progId="Equation.3">
                  <p:embed/>
                </p:oleObj>
              </mc:Choice>
              <mc:Fallback>
                <p:oleObj name="Equation" r:id="rId5" imgW="850680" imgH="17748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876800"/>
                        <a:ext cx="17780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4" name="Object 58"/>
          <p:cNvGraphicFramePr>
            <a:graphicFrameLocks noChangeAspect="1"/>
          </p:cNvGraphicFramePr>
          <p:nvPr/>
        </p:nvGraphicFramePr>
        <p:xfrm>
          <a:off x="1676400" y="5334000"/>
          <a:ext cx="10350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Equation" r:id="rId7" imgW="495000" imgH="177480" progId="Equation.3">
                  <p:embed/>
                </p:oleObj>
              </mc:Choice>
              <mc:Fallback>
                <p:oleObj name="Equation" r:id="rId7" imgW="495000" imgH="17748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334000"/>
                        <a:ext cx="10350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5" name="Object 59"/>
          <p:cNvGraphicFramePr>
            <a:graphicFrameLocks noChangeAspect="1"/>
          </p:cNvGraphicFramePr>
          <p:nvPr/>
        </p:nvGraphicFramePr>
        <p:xfrm>
          <a:off x="1828800" y="5791200"/>
          <a:ext cx="8493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Equation" r:id="rId9" imgW="406080" imgH="177480" progId="Equation.3">
                  <p:embed/>
                </p:oleObj>
              </mc:Choice>
              <mc:Fallback>
                <p:oleObj name="Equation" r:id="rId9" imgW="406080" imgH="17748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791200"/>
                        <a:ext cx="849313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6" name="Object 60"/>
          <p:cNvGraphicFramePr>
            <a:graphicFrameLocks noChangeAspect="1"/>
          </p:cNvGraphicFramePr>
          <p:nvPr/>
        </p:nvGraphicFramePr>
        <p:xfrm>
          <a:off x="3581400" y="3962400"/>
          <a:ext cx="20701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Equation" r:id="rId11" imgW="990360" imgH="177480" progId="Equation.3">
                  <p:embed/>
                </p:oleObj>
              </mc:Choice>
              <mc:Fallback>
                <p:oleObj name="Equation" r:id="rId11" imgW="990360" imgH="17748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962400"/>
                        <a:ext cx="20701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7" name="Object 61"/>
          <p:cNvGraphicFramePr>
            <a:graphicFrameLocks noChangeAspect="1"/>
          </p:cNvGraphicFramePr>
          <p:nvPr/>
        </p:nvGraphicFramePr>
        <p:xfrm>
          <a:off x="3886200" y="4419600"/>
          <a:ext cx="17780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13" imgW="850680" imgH="177480" progId="Equation.3">
                  <p:embed/>
                </p:oleObj>
              </mc:Choice>
              <mc:Fallback>
                <p:oleObj name="Equation" r:id="rId13" imgW="850680" imgH="177480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4419600"/>
                        <a:ext cx="17780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8" name="Object 62"/>
          <p:cNvGraphicFramePr>
            <a:graphicFrameLocks noChangeAspect="1"/>
          </p:cNvGraphicFramePr>
          <p:nvPr/>
        </p:nvGraphicFramePr>
        <p:xfrm>
          <a:off x="4495800" y="4876800"/>
          <a:ext cx="11938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Equation" r:id="rId15" imgW="571320" imgH="177480" progId="Equation.3">
                  <p:embed/>
                </p:oleObj>
              </mc:Choice>
              <mc:Fallback>
                <p:oleObj name="Equation" r:id="rId15" imgW="571320" imgH="17748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876800"/>
                        <a:ext cx="11938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99" name="Object 63"/>
          <p:cNvGraphicFramePr>
            <a:graphicFrameLocks noChangeAspect="1"/>
          </p:cNvGraphicFramePr>
          <p:nvPr/>
        </p:nvGraphicFramePr>
        <p:xfrm>
          <a:off x="4648200" y="5334000"/>
          <a:ext cx="9017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17" imgW="431640" imgH="177480" progId="Equation.3">
                  <p:embed/>
                </p:oleObj>
              </mc:Choice>
              <mc:Fallback>
                <p:oleObj name="Equation" r:id="rId17" imgW="431640" imgH="17748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5334000"/>
                        <a:ext cx="9017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200" name="Object 64"/>
          <p:cNvGraphicFramePr>
            <a:graphicFrameLocks noChangeAspect="1"/>
          </p:cNvGraphicFramePr>
          <p:nvPr/>
        </p:nvGraphicFramePr>
        <p:xfrm>
          <a:off x="6096000" y="4953000"/>
          <a:ext cx="28194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Equation" r:id="rId19" imgW="1765080" imgH="177480" progId="Equation.3">
                  <p:embed/>
                </p:oleObj>
              </mc:Choice>
              <mc:Fallback>
                <p:oleObj name="Equation" r:id="rId19" imgW="1765080" imgH="177480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953000"/>
                        <a:ext cx="2819400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201" name="Object 65"/>
          <p:cNvGraphicFramePr>
            <a:graphicFrameLocks noChangeAspect="1"/>
          </p:cNvGraphicFramePr>
          <p:nvPr/>
        </p:nvGraphicFramePr>
        <p:xfrm>
          <a:off x="7696200" y="5257800"/>
          <a:ext cx="11969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Equation" r:id="rId21" imgW="558720" imgH="177480" progId="Equation.3">
                  <p:embed/>
                </p:oleObj>
              </mc:Choice>
              <mc:Fallback>
                <p:oleObj name="Equation" r:id="rId21" imgW="558720" imgH="177480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5257800"/>
                        <a:ext cx="119697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202" name="Object 66"/>
          <p:cNvGraphicFramePr>
            <a:graphicFrameLocks noChangeAspect="1"/>
          </p:cNvGraphicFramePr>
          <p:nvPr/>
        </p:nvGraphicFramePr>
        <p:xfrm>
          <a:off x="7831138" y="5715000"/>
          <a:ext cx="9255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Equation" r:id="rId23" imgW="431640" imgH="177480" progId="Equation.3">
                  <p:embed/>
                </p:oleObj>
              </mc:Choice>
              <mc:Fallback>
                <p:oleObj name="Equation" r:id="rId23" imgW="431640" imgH="177480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1138" y="5715000"/>
                        <a:ext cx="925512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pSp>
        <p:nvGrpSpPr>
          <p:cNvPr id="17427" name="Group 48"/>
          <p:cNvGrpSpPr>
            <a:grpSpLocks/>
          </p:cNvGrpSpPr>
          <p:nvPr/>
        </p:nvGrpSpPr>
        <p:grpSpPr bwMode="auto">
          <a:xfrm>
            <a:off x="914400" y="1905000"/>
            <a:ext cx="1993900" cy="2438400"/>
            <a:chOff x="2256" y="1248"/>
            <a:chExt cx="1256" cy="960"/>
          </a:xfrm>
        </p:grpSpPr>
        <p:sp>
          <p:nvSpPr>
            <p:cNvPr id="17440" name="AutoShape 12"/>
            <p:cNvSpPr>
              <a:spLocks noChangeArrowheads="1"/>
            </p:cNvSpPr>
            <p:nvPr/>
          </p:nvSpPr>
          <p:spPr bwMode="auto">
            <a:xfrm flipH="1">
              <a:off x="2256" y="1248"/>
              <a:ext cx="1248" cy="960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1" name="Line 13"/>
            <p:cNvSpPr>
              <a:spLocks noChangeShapeType="1"/>
            </p:cNvSpPr>
            <p:nvPr/>
          </p:nvSpPr>
          <p:spPr bwMode="auto">
            <a:xfrm flipH="1">
              <a:off x="3312" y="2064"/>
              <a:ext cx="200" cy="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2" name="Line 14"/>
            <p:cNvSpPr>
              <a:spLocks noChangeShapeType="1"/>
            </p:cNvSpPr>
            <p:nvPr/>
          </p:nvSpPr>
          <p:spPr bwMode="auto">
            <a:xfrm flipH="1">
              <a:off x="3320" y="2064"/>
              <a:ext cx="1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6" name="AutoShape 8"/>
          <p:cNvSpPr>
            <a:spLocks noChangeArrowheads="1"/>
          </p:cNvSpPr>
          <p:nvPr/>
        </p:nvSpPr>
        <p:spPr bwMode="auto">
          <a:xfrm rot="-3569166">
            <a:off x="3581400" y="1828800"/>
            <a:ext cx="18288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038600" y="762000"/>
            <a:ext cx="190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Find X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218" name="Picture 2" descr="cr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543175"/>
            <a:ext cx="2209800" cy="1571625"/>
          </a:xfrm>
          <a:prstGeom prst="rect">
            <a:avLst/>
          </a:prstGeom>
          <a:noFill/>
        </p:spPr>
      </p:pic>
      <p:pic>
        <p:nvPicPr>
          <p:cNvPr id="9219" name="Picture 3" descr="cra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544763"/>
            <a:ext cx="2095500" cy="1509712"/>
          </a:xfrm>
          <a:prstGeom prst="rect">
            <a:avLst/>
          </a:prstGeom>
          <a:noFill/>
        </p:spPr>
      </p:pic>
      <p:pic>
        <p:nvPicPr>
          <p:cNvPr id="9220" name="Picture 4" descr="starfis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4800600"/>
            <a:ext cx="1752600" cy="1752600"/>
          </a:xfrm>
          <a:prstGeom prst="rect">
            <a:avLst/>
          </a:prstGeom>
          <a:noFill/>
        </p:spPr>
      </p:pic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Examples of line symmetry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6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  <a:latin typeface="Century Gothic" pitchFamily="34" charset="0"/>
              </a:rPr>
              <a:t>Animals that have </a:t>
            </a:r>
            <a:r>
              <a:rPr lang="en-GB" dirty="0" smtClean="0">
                <a:solidFill>
                  <a:schemeClr val="tx1"/>
                </a:solidFill>
                <a:latin typeface="Century Gothic" pitchFamily="34" charset="0"/>
              </a:rPr>
              <a:t>a </a:t>
            </a:r>
            <a:r>
              <a:rPr lang="en-GB" u="sng" dirty="0" smtClean="0">
                <a:solidFill>
                  <a:schemeClr val="tx1"/>
                </a:solidFill>
                <a:latin typeface="Century Gothic" pitchFamily="34" charset="0"/>
              </a:rPr>
              <a:t/>
            </a:r>
            <a:br>
              <a:rPr lang="en-GB" u="sng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n-GB" u="sng" dirty="0" smtClean="0">
                <a:solidFill>
                  <a:schemeClr val="tx1"/>
                </a:solidFill>
                <a:latin typeface="Century Gothic" pitchFamily="34" charset="0"/>
              </a:rPr>
              <a:t>Line </a:t>
            </a:r>
            <a:r>
              <a:rPr lang="en-GB" u="sng" dirty="0">
                <a:solidFill>
                  <a:schemeClr val="tx1"/>
                </a:solidFill>
                <a:latin typeface="Century Gothic" pitchFamily="34" charset="0"/>
              </a:rPr>
              <a:t>Symmetry</a:t>
            </a:r>
            <a:r>
              <a:rPr lang="en-GB" dirty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410200"/>
            <a:ext cx="8458200" cy="1752600"/>
          </a:xfrm>
        </p:spPr>
        <p:txBody>
          <a:bodyPr/>
          <a:lstStyle/>
          <a:p>
            <a:r>
              <a:rPr lang="en-GB">
                <a:solidFill>
                  <a:srgbClr val="FFFFFF"/>
                </a:solidFill>
                <a:latin typeface="Century Gothic" pitchFamily="34" charset="0"/>
              </a:rPr>
              <a:t>Here are a few more great examples of mirror image in the animal kingdom.</a:t>
            </a:r>
            <a:r>
              <a:rPr lang="en-GB"/>
              <a:t> </a:t>
            </a:r>
            <a:br>
              <a:rPr lang="en-GB"/>
            </a:br>
            <a:endParaRPr lang="en-GB"/>
          </a:p>
          <a:p>
            <a:endParaRPr lang="en-GB"/>
          </a:p>
        </p:txBody>
      </p:sp>
      <p:pic>
        <p:nvPicPr>
          <p:cNvPr id="11268" name="Picture 4" descr="drag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1752600"/>
            <a:ext cx="1714500" cy="1279525"/>
          </a:xfrm>
          <a:prstGeom prst="rect">
            <a:avLst/>
          </a:prstGeom>
          <a:noFill/>
        </p:spPr>
      </p:pic>
      <p:pic>
        <p:nvPicPr>
          <p:cNvPr id="11269" name="Picture 5" descr="mid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828800"/>
            <a:ext cx="1531938" cy="1531938"/>
          </a:xfrm>
          <a:prstGeom prst="rect">
            <a:avLst/>
          </a:prstGeom>
          <a:noFill/>
        </p:spPr>
      </p:pic>
      <p:pic>
        <p:nvPicPr>
          <p:cNvPr id="11270" name="Picture 6" descr="b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438400"/>
            <a:ext cx="1485900" cy="892175"/>
          </a:xfrm>
          <a:prstGeom prst="rect">
            <a:avLst/>
          </a:prstGeom>
          <a:noFill/>
        </p:spPr>
      </p:pic>
      <p:pic>
        <p:nvPicPr>
          <p:cNvPr id="11271" name="Picture 7" descr="de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3581400"/>
            <a:ext cx="1200150" cy="1714500"/>
          </a:xfrm>
          <a:prstGeom prst="rect">
            <a:avLst/>
          </a:prstGeom>
          <a:noFill/>
        </p:spPr>
      </p:pic>
      <p:pic>
        <p:nvPicPr>
          <p:cNvPr id="11272" name="Picture 8" descr="spi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3657600"/>
            <a:ext cx="1411288" cy="16764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146" name="Picture 2" descr="red le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724400"/>
            <a:ext cx="958850" cy="1447800"/>
          </a:xfrm>
          <a:prstGeom prst="rect">
            <a:avLst/>
          </a:prstGeom>
          <a:noFill/>
        </p:spPr>
      </p:pic>
      <p:pic>
        <p:nvPicPr>
          <p:cNvPr id="6147" name="Picture 3" descr="red le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724400"/>
            <a:ext cx="958850" cy="1447800"/>
          </a:xfrm>
          <a:prstGeom prst="rect">
            <a:avLst/>
          </a:prstGeom>
          <a:noFill/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267200" y="4648200"/>
            <a:ext cx="1066800" cy="1524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GB" sz="2400">
                <a:latin typeface="Times New Roman" pitchFamily="18" charset="0"/>
              </a:rPr>
              <a:t> 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Line Symmetry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79638"/>
          </a:xfrm>
        </p:spPr>
        <p:txBody>
          <a:bodyPr/>
          <a:lstStyle/>
          <a:p>
            <a:r>
              <a:rPr lang="en-GB"/>
              <a:t>If a shape can be folded in half so that one half fits exactly on top of the other, then we say that the shape has got </a:t>
            </a:r>
            <a:r>
              <a:rPr lang="en-GB" i="1"/>
              <a:t>line symmetry</a:t>
            </a:r>
            <a:r>
              <a:rPr lang="en-GB"/>
              <a:t>.</a:t>
            </a:r>
          </a:p>
          <a:p>
            <a:r>
              <a:rPr lang="en-GB"/>
              <a:t>The fold is called a </a:t>
            </a:r>
            <a:r>
              <a:rPr lang="en-GB" i="1"/>
              <a:t>line of symmetry.</a:t>
            </a:r>
          </a:p>
          <a:p>
            <a:r>
              <a:rPr lang="en-GB"/>
              <a:t>This shape has got a vertical line of symmetry.</a:t>
            </a:r>
          </a:p>
        </p:txBody>
      </p:sp>
      <p:pic>
        <p:nvPicPr>
          <p:cNvPr id="6151" name="Picture 7" descr="red rig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1525" y="4724400"/>
            <a:ext cx="955675" cy="1447800"/>
          </a:xfrm>
          <a:prstGeom prst="rect">
            <a:avLst/>
          </a:prstGeom>
          <a:noFill/>
        </p:spPr>
      </p:pic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4267200" y="4419600"/>
            <a:ext cx="0" cy="1981200"/>
          </a:xfrm>
          <a:prstGeom prst="line">
            <a:avLst/>
          </a:prstGeom>
          <a:noFill/>
          <a:ln w="19050">
            <a:solidFill>
              <a:srgbClr val="FFFF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7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 autoUpdateAnimBg="0"/>
      <p:bldP spid="6150" grpId="0" build="p" autoUpdateAnimBg="0"/>
      <p:bldP spid="6152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292" name="Picture 4" descr="taj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9902" cy="6096000"/>
          </a:xfrm>
          <a:prstGeom prst="rect">
            <a:avLst/>
          </a:prstGeom>
          <a:noFill/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Lines of Symmetry all around us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295400"/>
            <a:ext cx="90678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GB"/>
              <a:t>Which of these road signs have got lines of symmetry?</a:t>
            </a:r>
          </a:p>
        </p:txBody>
      </p:sp>
      <p:pic>
        <p:nvPicPr>
          <p:cNvPr id="7172" name="Picture 4" descr="30mp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3" name="Picture 5" descr="aircra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4" name="Picture 6" descr="catt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5" name="Picture 7" descr="crossroad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6" name="Picture 8" descr="give wa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578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7" name="Picture 9" descr="hump bridg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8" name="Picture 10" descr="i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8600" y="2438400"/>
            <a:ext cx="1143000" cy="1143000"/>
          </a:xfrm>
          <a:prstGeom prst="rect">
            <a:avLst/>
          </a:prstGeom>
          <a:noFill/>
        </p:spPr>
      </p:pic>
      <p:pic>
        <p:nvPicPr>
          <p:cNvPr id="7179" name="Picture 11" descr="light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0" name="Picture 12" descr="narrow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716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1" name="Picture 13" descr="national spee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670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2" name="Picture 14" descr="no entry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624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3" name="Picture 15" descr="no stoppi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578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4" name="Picture 16" descr="no thru roa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532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5" name="Picture 17" descr="patrol stop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48600" y="3733800"/>
            <a:ext cx="1143000" cy="1143000"/>
          </a:xfrm>
          <a:prstGeom prst="rect">
            <a:avLst/>
          </a:prstGeom>
          <a:noFill/>
        </p:spPr>
      </p:pic>
      <p:pic>
        <p:nvPicPr>
          <p:cNvPr id="7186" name="Picture 18" descr="roadworks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200" y="5029200"/>
            <a:ext cx="1143000" cy="1143000"/>
          </a:xfrm>
          <a:prstGeom prst="rect">
            <a:avLst/>
          </a:prstGeom>
          <a:noFill/>
        </p:spPr>
      </p:pic>
      <p:pic>
        <p:nvPicPr>
          <p:cNvPr id="7187" name="Picture 19" descr="roundabout triangle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371600" y="5029200"/>
            <a:ext cx="1143000" cy="1143000"/>
          </a:xfrm>
          <a:prstGeom prst="rect">
            <a:avLst/>
          </a:prstGeom>
          <a:noFill/>
        </p:spPr>
      </p:pic>
      <p:pic>
        <p:nvPicPr>
          <p:cNvPr id="7188" name="Picture 20" descr="roundabout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57800" y="5029200"/>
            <a:ext cx="1143000" cy="1143000"/>
          </a:xfrm>
          <a:prstGeom prst="rect">
            <a:avLst/>
          </a:prstGeom>
          <a:noFill/>
        </p:spPr>
      </p:pic>
      <p:pic>
        <p:nvPicPr>
          <p:cNvPr id="7189" name="Picture 21" descr="turn left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667000" y="5029200"/>
            <a:ext cx="1143000" cy="1143000"/>
          </a:xfrm>
          <a:prstGeom prst="rect">
            <a:avLst/>
          </a:prstGeom>
          <a:noFill/>
        </p:spPr>
      </p:pic>
      <p:pic>
        <p:nvPicPr>
          <p:cNvPr id="7190" name="Picture 22" descr="count-down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62400" y="5029200"/>
            <a:ext cx="1143000" cy="1143000"/>
          </a:xfrm>
          <a:prstGeom prst="rect">
            <a:avLst/>
          </a:prstGeom>
          <a:noFill/>
        </p:spPr>
      </p:pic>
      <p:pic>
        <p:nvPicPr>
          <p:cNvPr id="7191" name="Picture 23" descr="level crossi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553200" y="5029200"/>
            <a:ext cx="2381250" cy="1143000"/>
          </a:xfrm>
          <a:prstGeom prst="rect">
            <a:avLst/>
          </a:prstGeom>
          <a:noFill/>
        </p:spPr>
      </p:pic>
      <p:sp>
        <p:nvSpPr>
          <p:cNvPr id="7192" name="Line 24"/>
          <p:cNvSpPr>
            <a:spLocks noChangeShapeType="1"/>
          </p:cNvSpPr>
          <p:nvPr/>
        </p:nvSpPr>
        <p:spPr bwMode="auto">
          <a:xfrm>
            <a:off x="57150" y="3000375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 rot="-5400000">
            <a:off x="3957638" y="3025775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>
            <a:off x="1362075" y="2754313"/>
            <a:ext cx="1141413" cy="719137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5" name="Line 27"/>
          <p:cNvSpPr>
            <a:spLocks noChangeShapeType="1"/>
          </p:cNvSpPr>
          <p:nvPr/>
        </p:nvSpPr>
        <p:spPr bwMode="auto">
          <a:xfrm rot="-5400000">
            <a:off x="6554788" y="3016250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 rot="-5400000">
            <a:off x="7839075" y="3016250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 rot="-5400000">
            <a:off x="66675" y="4302125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 rot="-5400000">
            <a:off x="1360488" y="4284663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 rot="-5400000">
            <a:off x="5251450" y="4310063"/>
            <a:ext cx="1143000" cy="0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 rot="-5400000">
            <a:off x="6545263" y="4319588"/>
            <a:ext cx="1143000" cy="0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 rot="-5400000">
            <a:off x="7156450" y="5586413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2" name="Line 34"/>
          <p:cNvSpPr>
            <a:spLocks noChangeShapeType="1"/>
          </p:cNvSpPr>
          <p:nvPr/>
        </p:nvSpPr>
        <p:spPr bwMode="auto">
          <a:xfrm>
            <a:off x="3973513" y="4321175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5249863" y="4311650"/>
            <a:ext cx="1143000" cy="0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4" name="Line 36"/>
          <p:cNvSpPr>
            <a:spLocks noChangeShapeType="1"/>
          </p:cNvSpPr>
          <p:nvPr/>
        </p:nvSpPr>
        <p:spPr bwMode="auto">
          <a:xfrm>
            <a:off x="2679700" y="5607050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5" name="Line 37"/>
          <p:cNvSpPr>
            <a:spLocks noChangeShapeType="1"/>
          </p:cNvSpPr>
          <p:nvPr/>
        </p:nvSpPr>
        <p:spPr bwMode="auto">
          <a:xfrm>
            <a:off x="6581775" y="5616575"/>
            <a:ext cx="2320925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6" name="Line 38"/>
          <p:cNvSpPr>
            <a:spLocks noChangeShapeType="1"/>
          </p:cNvSpPr>
          <p:nvPr/>
        </p:nvSpPr>
        <p:spPr bwMode="auto">
          <a:xfrm flipH="1">
            <a:off x="2665413" y="3768725"/>
            <a:ext cx="1112837" cy="1104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7" name="Line 39"/>
          <p:cNvSpPr>
            <a:spLocks noChangeShapeType="1"/>
          </p:cNvSpPr>
          <p:nvPr/>
        </p:nvSpPr>
        <p:spPr bwMode="auto">
          <a:xfrm flipH="1">
            <a:off x="5243513" y="3770313"/>
            <a:ext cx="1112837" cy="1104900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8" name="Line 40"/>
          <p:cNvSpPr>
            <a:spLocks noChangeShapeType="1"/>
          </p:cNvSpPr>
          <p:nvPr/>
        </p:nvSpPr>
        <p:spPr bwMode="auto">
          <a:xfrm flipH="1">
            <a:off x="7850188" y="2735263"/>
            <a:ext cx="1155700" cy="727075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9" name="Line 41"/>
          <p:cNvSpPr>
            <a:spLocks noChangeShapeType="1"/>
          </p:cNvSpPr>
          <p:nvPr/>
        </p:nvSpPr>
        <p:spPr bwMode="auto">
          <a:xfrm>
            <a:off x="2682875" y="3759200"/>
            <a:ext cx="1112838" cy="11049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0" name="Line 42"/>
          <p:cNvSpPr>
            <a:spLocks noChangeShapeType="1"/>
          </p:cNvSpPr>
          <p:nvPr/>
        </p:nvSpPr>
        <p:spPr bwMode="auto">
          <a:xfrm>
            <a:off x="5260975" y="3760788"/>
            <a:ext cx="1112838" cy="1104900"/>
          </a:xfrm>
          <a:prstGeom prst="line">
            <a:avLst/>
          </a:prstGeom>
          <a:noFill/>
          <a:ln w="3810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1" name="Line 43"/>
          <p:cNvSpPr>
            <a:spLocks noChangeShapeType="1"/>
          </p:cNvSpPr>
          <p:nvPr/>
        </p:nvSpPr>
        <p:spPr bwMode="auto">
          <a:xfrm>
            <a:off x="7839075" y="2717800"/>
            <a:ext cx="1150938" cy="827088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2" name="Line 44"/>
          <p:cNvSpPr>
            <a:spLocks noChangeShapeType="1"/>
          </p:cNvSpPr>
          <p:nvPr/>
        </p:nvSpPr>
        <p:spPr bwMode="auto">
          <a:xfrm rot="-5400000">
            <a:off x="3956050" y="4302125"/>
            <a:ext cx="1143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500"/>
                            </p:stCondLst>
                            <p:childTnLst>
                              <p:par>
                                <p:cTn id="164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500"/>
                            </p:stCondLst>
                            <p:childTnLst>
                              <p:par>
                                <p:cTn id="169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1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500"/>
                            </p:stCondLst>
                            <p:childTnLst>
                              <p:par>
                                <p:cTn id="179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4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89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4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99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4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1000" fill="hold"/>
                                        <p:tgtEl>
                                          <p:spTgt spid="7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0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1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4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1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1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10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7500"/>
                            </p:stCondLst>
                            <p:childTnLst>
                              <p:par>
                                <p:cTn id="224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10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10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9500"/>
                            </p:stCondLst>
                            <p:childTnLst>
                              <p:par>
                                <p:cTn id="229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1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31500"/>
                            </p:stCondLst>
                            <p:childTnLst>
                              <p:par>
                                <p:cTn id="234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0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3500"/>
                            </p:stCondLst>
                            <p:childTnLst>
                              <p:par>
                                <p:cTn id="239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1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1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5500"/>
                            </p:stCondLst>
                            <p:childTnLst>
                              <p:par>
                                <p:cTn id="244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1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1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7500"/>
                            </p:stCondLst>
                            <p:childTnLst>
                              <p:par>
                                <p:cTn id="24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1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  <p:bldP spid="7192" grpId="0" animBg="1"/>
      <p:bldP spid="7193" grpId="0" animBg="1"/>
      <p:bldP spid="7194" grpId="0" animBg="1"/>
      <p:bldP spid="7195" grpId="0" animBg="1"/>
      <p:bldP spid="7196" grpId="0" animBg="1"/>
      <p:bldP spid="7197" grpId="0" animBg="1"/>
      <p:bldP spid="7198" grpId="0" animBg="1"/>
      <p:bldP spid="7199" grpId="0" animBg="1"/>
      <p:bldP spid="7200" grpId="0" animBg="1"/>
      <p:bldP spid="7201" grpId="0" animBg="1"/>
      <p:bldP spid="7202" grpId="0" animBg="1"/>
      <p:bldP spid="7203" grpId="0" animBg="1"/>
      <p:bldP spid="7204" grpId="0" animBg="1"/>
      <p:bldP spid="7205" grpId="0" animBg="1"/>
      <p:bldP spid="7206" grpId="0" animBg="1"/>
      <p:bldP spid="7207" grpId="0" animBg="1"/>
      <p:bldP spid="7208" grpId="0" animBg="1"/>
      <p:bldP spid="7209" grpId="0" animBg="1"/>
      <p:bldP spid="7210" grpId="0" animBg="1"/>
      <p:bldP spid="7211" grpId="0" animBg="1"/>
      <p:bldP spid="7212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http://z.about.com/d/homeschooling/1/0/x/R/galaction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3" descr="C:\WINDOWS\Desktop\WORDPROC\TEACHING\EVOL\pics\W06-meale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04975"/>
            <a:ext cx="67056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077200" cy="838200"/>
          </a:xfrm>
        </p:spPr>
        <p:txBody>
          <a:bodyPr/>
          <a:lstStyle/>
          <a:p>
            <a:r>
              <a:rPr lang="en-GB" sz="2800" b="1" smtClean="0">
                <a:solidFill>
                  <a:schemeClr val="accent1"/>
                </a:solidFill>
                <a:latin typeface="Tahoma" pitchFamily="34" charset="0"/>
              </a:rPr>
              <a:t>Mealey et al., (1999) Stimuli Continued.</a:t>
            </a:r>
            <a:endParaRPr lang="en-GB" sz="3200" b="1" smtClean="0">
              <a:solidFill>
                <a:schemeClr val="accent1"/>
              </a:solidFill>
              <a:latin typeface="Tahoma" pitchFamily="34" charset="0"/>
            </a:endParaRPr>
          </a:p>
        </p:txBody>
      </p:sp>
      <p:pic>
        <p:nvPicPr>
          <p:cNvPr id="16387" name="Picture 4" descr="C:\WINDOWS\DESKTOP\WORDPROC\TEACHING\EVOL\pics\W06-meale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600200"/>
            <a:ext cx="37861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28600" y="3124200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Left-left mirror image composite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6781800" y="31242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Right-right mirror image composite</a:t>
            </a:r>
          </a:p>
        </p:txBody>
      </p:sp>
      <p:sp>
        <p:nvSpPr>
          <p:cNvPr id="16390" name="Line 7"/>
          <p:cNvSpPr>
            <a:spLocks noChangeShapeType="1"/>
          </p:cNvSpPr>
          <p:nvPr/>
        </p:nvSpPr>
        <p:spPr bwMode="auto">
          <a:xfrm flipV="1">
            <a:off x="1676400" y="2667000"/>
            <a:ext cx="1143000" cy="4572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Line 8"/>
          <p:cNvSpPr>
            <a:spLocks noChangeShapeType="1"/>
          </p:cNvSpPr>
          <p:nvPr/>
        </p:nvSpPr>
        <p:spPr bwMode="auto">
          <a:xfrm>
            <a:off x="1676400" y="3886200"/>
            <a:ext cx="1066800" cy="10668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9"/>
          <p:cNvSpPr>
            <a:spLocks noChangeShapeType="1"/>
          </p:cNvSpPr>
          <p:nvPr/>
        </p:nvSpPr>
        <p:spPr bwMode="auto">
          <a:xfrm flipH="1">
            <a:off x="6096000" y="3962400"/>
            <a:ext cx="685800" cy="914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Line 10"/>
          <p:cNvSpPr>
            <a:spLocks noChangeShapeType="1"/>
          </p:cNvSpPr>
          <p:nvPr/>
        </p:nvSpPr>
        <p:spPr bwMode="auto">
          <a:xfrm flipH="1" flipV="1">
            <a:off x="6019800" y="2667000"/>
            <a:ext cx="838200" cy="6096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6705600" y="5638800"/>
            <a:ext cx="2057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Taken from Mealey et al., (1999) p153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utoUpdateAnimBg="0"/>
      <p:bldP spid="70662" grpId="0" autoUpdateAnimBg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19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684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19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200400"/>
            <a:ext cx="897140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52400" y="5334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71800" y="609600"/>
            <a:ext cx="488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72200" y="5334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32004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0" y="32766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33528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15.</a:t>
            </a:r>
            <a:endParaRPr lang="en-US" dirty="0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19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85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29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947">
            <a:off x="67664" y="3375408"/>
            <a:ext cx="931805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5334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16.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71800" y="60960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8" name="Text Box 5"/>
          <p:cNvSpPr txBox="1">
            <a:spLocks noChangeArrowheads="1"/>
          </p:cNvSpPr>
          <p:nvPr/>
        </p:nvSpPr>
        <p:spPr bwMode="auto">
          <a:xfrm>
            <a:off x="3581400" y="1524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PROBLEMS</a:t>
            </a:r>
          </a:p>
        </p:txBody>
      </p:sp>
      <p:sp>
        <p:nvSpPr>
          <p:cNvPr id="18452" name="Text Box 12"/>
          <p:cNvSpPr txBox="1">
            <a:spLocks noChangeArrowheads="1"/>
          </p:cNvSpPr>
          <p:nvPr/>
        </p:nvSpPr>
        <p:spPr bwMode="auto">
          <a:xfrm>
            <a:off x="6172200" y="2743200"/>
            <a:ext cx="6667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X-16</a:t>
            </a:r>
          </a:p>
        </p:txBody>
      </p:sp>
      <p:sp>
        <p:nvSpPr>
          <p:cNvPr id="18453" name="Text Box 13"/>
          <p:cNvSpPr txBox="1">
            <a:spLocks noChangeArrowheads="1"/>
          </p:cNvSpPr>
          <p:nvPr/>
        </p:nvSpPr>
        <p:spPr bwMode="auto">
          <a:xfrm>
            <a:off x="1371600" y="1676400"/>
            <a:ext cx="565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#10</a:t>
            </a:r>
          </a:p>
        </p:txBody>
      </p:sp>
      <p:sp>
        <p:nvSpPr>
          <p:cNvPr id="18454" name="Text Box 14"/>
          <p:cNvSpPr txBox="1">
            <a:spLocks noChangeArrowheads="1"/>
          </p:cNvSpPr>
          <p:nvPr/>
        </p:nvSpPr>
        <p:spPr bwMode="auto">
          <a:xfrm>
            <a:off x="2895600" y="1524000"/>
            <a:ext cx="565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#11</a:t>
            </a:r>
          </a:p>
        </p:txBody>
      </p:sp>
      <p:sp>
        <p:nvSpPr>
          <p:cNvPr id="18455" name="Text Box 15"/>
          <p:cNvSpPr txBox="1">
            <a:spLocks noChangeArrowheads="1"/>
          </p:cNvSpPr>
          <p:nvPr/>
        </p:nvSpPr>
        <p:spPr bwMode="auto">
          <a:xfrm>
            <a:off x="6248400" y="1676400"/>
            <a:ext cx="565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#12</a:t>
            </a:r>
          </a:p>
        </p:txBody>
      </p:sp>
      <p:sp>
        <p:nvSpPr>
          <p:cNvPr id="18457" name="Text Box 17"/>
          <p:cNvSpPr txBox="1">
            <a:spLocks noChangeArrowheads="1"/>
          </p:cNvSpPr>
          <p:nvPr/>
        </p:nvSpPr>
        <p:spPr bwMode="auto">
          <a:xfrm>
            <a:off x="8077200" y="2667000"/>
            <a:ext cx="72390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X+10</a:t>
            </a:r>
          </a:p>
        </p:txBody>
      </p:sp>
      <p:sp>
        <p:nvSpPr>
          <p:cNvPr id="18458" name="Text Box 18"/>
          <p:cNvSpPr txBox="1">
            <a:spLocks noChangeArrowheads="1"/>
          </p:cNvSpPr>
          <p:nvPr/>
        </p:nvSpPr>
        <p:spPr bwMode="auto">
          <a:xfrm>
            <a:off x="7162800" y="1905000"/>
            <a:ext cx="565150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18459" name="Text Box 19"/>
          <p:cNvSpPr txBox="1">
            <a:spLocks noChangeArrowheads="1"/>
          </p:cNvSpPr>
          <p:nvPr/>
        </p:nvSpPr>
        <p:spPr bwMode="auto">
          <a:xfrm>
            <a:off x="1066800" y="32766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2x</a:t>
            </a:r>
          </a:p>
        </p:txBody>
      </p:sp>
      <p:sp>
        <p:nvSpPr>
          <p:cNvPr id="18460" name="Text Box 20"/>
          <p:cNvSpPr txBox="1">
            <a:spLocks noChangeArrowheads="1"/>
          </p:cNvSpPr>
          <p:nvPr/>
        </p:nvSpPr>
        <p:spPr bwMode="auto">
          <a:xfrm>
            <a:off x="1524000" y="2514600"/>
            <a:ext cx="438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3x</a:t>
            </a:r>
          </a:p>
        </p:txBody>
      </p:sp>
      <p:sp>
        <p:nvSpPr>
          <p:cNvPr id="18461" name="Text Box 21"/>
          <p:cNvSpPr txBox="1">
            <a:spLocks noChangeArrowheads="1"/>
          </p:cNvSpPr>
          <p:nvPr/>
        </p:nvSpPr>
        <p:spPr bwMode="auto">
          <a:xfrm>
            <a:off x="3124200" y="1981200"/>
            <a:ext cx="311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462" name="Text Box 22"/>
          <p:cNvSpPr txBox="1">
            <a:spLocks noChangeArrowheads="1"/>
          </p:cNvSpPr>
          <p:nvPr/>
        </p:nvSpPr>
        <p:spPr bwMode="auto">
          <a:xfrm>
            <a:off x="2133600" y="3276600"/>
            <a:ext cx="311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463" name="Text Box 23"/>
          <p:cNvSpPr txBox="1">
            <a:spLocks noChangeArrowheads="1"/>
          </p:cNvSpPr>
          <p:nvPr/>
        </p:nvSpPr>
        <p:spPr bwMode="auto">
          <a:xfrm>
            <a:off x="4343400" y="2971800"/>
            <a:ext cx="311150" cy="366713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92184" name="Object 24"/>
          <p:cNvGraphicFramePr>
            <a:graphicFrameLocks noChangeAspect="1"/>
          </p:cNvGraphicFramePr>
          <p:nvPr/>
        </p:nvGraphicFramePr>
        <p:xfrm>
          <a:off x="304800" y="3810000"/>
          <a:ext cx="2286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3" imgW="1066680" imgH="177480" progId="Equation.3">
                  <p:embed/>
                </p:oleObj>
              </mc:Choice>
              <mc:Fallback>
                <p:oleObj name="Equation" r:id="rId3" imgW="1066680" imgH="17748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810000"/>
                        <a:ext cx="2286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5" name="Object 25"/>
          <p:cNvGraphicFramePr>
            <a:graphicFrameLocks noChangeAspect="1"/>
          </p:cNvGraphicFramePr>
          <p:nvPr/>
        </p:nvGraphicFramePr>
        <p:xfrm>
          <a:off x="1295400" y="4191000"/>
          <a:ext cx="13763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5" imgW="571320" imgH="177480" progId="Equation.3">
                  <p:embed/>
                </p:oleObj>
              </mc:Choice>
              <mc:Fallback>
                <p:oleObj name="Equation" r:id="rId5" imgW="571320" imgH="17748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191000"/>
                        <a:ext cx="1376363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6" name="Object 26"/>
          <p:cNvGraphicFramePr>
            <a:graphicFrameLocks noChangeAspect="1"/>
          </p:cNvGraphicFramePr>
          <p:nvPr/>
        </p:nvGraphicFramePr>
        <p:xfrm>
          <a:off x="1524000" y="4724400"/>
          <a:ext cx="10398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7" imgW="431640" imgH="177480" progId="Equation.3">
                  <p:embed/>
                </p:oleObj>
              </mc:Choice>
              <mc:Fallback>
                <p:oleObj name="Equation" r:id="rId7" imgW="431640" imgH="17748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724400"/>
                        <a:ext cx="1039813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7" name="Object 27"/>
          <p:cNvGraphicFramePr>
            <a:graphicFrameLocks noChangeAspect="1"/>
          </p:cNvGraphicFramePr>
          <p:nvPr/>
        </p:nvGraphicFramePr>
        <p:xfrm>
          <a:off x="3124200" y="3810000"/>
          <a:ext cx="20447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Equation" r:id="rId9" imgW="990360" imgH="177480" progId="Equation.3">
                  <p:embed/>
                </p:oleObj>
              </mc:Choice>
              <mc:Fallback>
                <p:oleObj name="Equation" r:id="rId9" imgW="990360" imgH="1774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810000"/>
                        <a:ext cx="204470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8" name="Object 28"/>
          <p:cNvGraphicFramePr>
            <a:graphicFrameLocks noChangeAspect="1"/>
          </p:cNvGraphicFramePr>
          <p:nvPr/>
        </p:nvGraphicFramePr>
        <p:xfrm>
          <a:off x="3429000" y="4191000"/>
          <a:ext cx="17573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11" imgW="850680" imgH="177480" progId="Equation.3">
                  <p:embed/>
                </p:oleObj>
              </mc:Choice>
              <mc:Fallback>
                <p:oleObj name="Equation" r:id="rId11" imgW="850680" imgH="17748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191000"/>
                        <a:ext cx="1757363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89" name="Object 29"/>
          <p:cNvGraphicFramePr>
            <a:graphicFrameLocks noChangeAspect="1"/>
          </p:cNvGraphicFramePr>
          <p:nvPr/>
        </p:nvGraphicFramePr>
        <p:xfrm>
          <a:off x="4038600" y="4572000"/>
          <a:ext cx="10477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13" imgW="507960" imgH="177480" progId="Equation.3">
                  <p:embed/>
                </p:oleObj>
              </mc:Choice>
              <mc:Fallback>
                <p:oleObj name="Equation" r:id="rId13" imgW="507960" imgH="17748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572000"/>
                        <a:ext cx="10477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0" name="Object 30"/>
          <p:cNvGraphicFramePr>
            <a:graphicFrameLocks noChangeAspect="1"/>
          </p:cNvGraphicFramePr>
          <p:nvPr/>
        </p:nvGraphicFramePr>
        <p:xfrm>
          <a:off x="4191000" y="5029200"/>
          <a:ext cx="890588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2" name="Equation" r:id="rId15" imgW="431640" imgH="177480" progId="Equation.3">
                  <p:embed/>
                </p:oleObj>
              </mc:Choice>
              <mc:Fallback>
                <p:oleObj name="Equation" r:id="rId15" imgW="431640" imgH="177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029200"/>
                        <a:ext cx="890588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1" name="Object 31"/>
          <p:cNvGraphicFramePr>
            <a:graphicFrameLocks noChangeAspect="1"/>
          </p:cNvGraphicFramePr>
          <p:nvPr/>
        </p:nvGraphicFramePr>
        <p:xfrm>
          <a:off x="5868988" y="3429000"/>
          <a:ext cx="3275012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3" name="Equation" r:id="rId17" imgW="1587240" imgH="177480" progId="Equation.3">
                  <p:embed/>
                </p:oleObj>
              </mc:Choice>
              <mc:Fallback>
                <p:oleObj name="Equation" r:id="rId17" imgW="1587240" imgH="1774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988" y="3429000"/>
                        <a:ext cx="3275012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2" name="Object 32"/>
          <p:cNvGraphicFramePr>
            <a:graphicFrameLocks noChangeAspect="1"/>
          </p:cNvGraphicFramePr>
          <p:nvPr/>
        </p:nvGraphicFramePr>
        <p:xfrm>
          <a:off x="7389813" y="3886200"/>
          <a:ext cx="175418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4" name="Equation" r:id="rId19" imgW="850680" imgH="177480" progId="Equation.3">
                  <p:embed/>
                </p:oleObj>
              </mc:Choice>
              <mc:Fallback>
                <p:oleObj name="Equation" r:id="rId19" imgW="850680" imgH="17748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9813" y="3886200"/>
                        <a:ext cx="1754187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3" name="Object 33"/>
          <p:cNvGraphicFramePr>
            <a:graphicFrameLocks noChangeAspect="1"/>
          </p:cNvGraphicFramePr>
          <p:nvPr/>
        </p:nvGraphicFramePr>
        <p:xfrm>
          <a:off x="7772400" y="4267200"/>
          <a:ext cx="10477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Equation" r:id="rId21" imgW="507960" imgH="177480" progId="Equation.3">
                  <p:embed/>
                </p:oleObj>
              </mc:Choice>
              <mc:Fallback>
                <p:oleObj name="Equation" r:id="rId21" imgW="507960" imgH="177480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4267200"/>
                        <a:ext cx="1047750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4" name="Object 34"/>
          <p:cNvGraphicFramePr>
            <a:graphicFrameLocks noChangeAspect="1"/>
          </p:cNvGraphicFramePr>
          <p:nvPr/>
        </p:nvGraphicFramePr>
        <p:xfrm>
          <a:off x="7850188" y="4800600"/>
          <a:ext cx="89058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6" name="Equation" r:id="rId23" imgW="431640" imgH="177480" progId="Equation.3">
                  <p:embed/>
                </p:oleObj>
              </mc:Choice>
              <mc:Fallback>
                <p:oleObj name="Equation" r:id="rId23" imgW="431640" imgH="177480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0188" y="4800600"/>
                        <a:ext cx="890587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8449" name="AutoShape 6"/>
          <p:cNvSpPr>
            <a:spLocks noChangeArrowheads="1"/>
          </p:cNvSpPr>
          <p:nvPr/>
        </p:nvSpPr>
        <p:spPr bwMode="auto">
          <a:xfrm>
            <a:off x="5867400" y="1676400"/>
            <a:ext cx="3276600" cy="1447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0" name="AutoShape 7"/>
          <p:cNvSpPr>
            <a:spLocks noChangeArrowheads="1"/>
          </p:cNvSpPr>
          <p:nvPr/>
        </p:nvSpPr>
        <p:spPr bwMode="auto">
          <a:xfrm rot="42861">
            <a:off x="838200" y="2133600"/>
            <a:ext cx="18288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451" name="Group 8"/>
          <p:cNvGrpSpPr>
            <a:grpSpLocks/>
          </p:cNvGrpSpPr>
          <p:nvPr/>
        </p:nvGrpSpPr>
        <p:grpSpPr bwMode="auto">
          <a:xfrm flipV="1">
            <a:off x="2743200" y="1981200"/>
            <a:ext cx="1993900" cy="1676400"/>
            <a:chOff x="2256" y="1248"/>
            <a:chExt cx="1256" cy="960"/>
          </a:xfrm>
        </p:grpSpPr>
        <p:sp>
          <p:nvSpPr>
            <p:cNvPr id="18464" name="AutoShape 9"/>
            <p:cNvSpPr>
              <a:spLocks noChangeArrowheads="1"/>
            </p:cNvSpPr>
            <p:nvPr/>
          </p:nvSpPr>
          <p:spPr bwMode="auto">
            <a:xfrm flipH="1">
              <a:off x="2256" y="1248"/>
              <a:ext cx="1248" cy="960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5" name="Line 10"/>
            <p:cNvSpPr>
              <a:spLocks noChangeShapeType="1"/>
            </p:cNvSpPr>
            <p:nvPr/>
          </p:nvSpPr>
          <p:spPr bwMode="auto">
            <a:xfrm flipH="1">
              <a:off x="3312" y="2064"/>
              <a:ext cx="200" cy="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66" name="Line 11"/>
            <p:cNvSpPr>
              <a:spLocks noChangeShapeType="1"/>
            </p:cNvSpPr>
            <p:nvPr/>
          </p:nvSpPr>
          <p:spPr bwMode="auto">
            <a:xfrm flipH="1">
              <a:off x="3320" y="2064"/>
              <a:ext cx="1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038600" y="762000"/>
            <a:ext cx="190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Find X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Line Symmetry in the Alphabet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382000" cy="685800"/>
          </a:xfrm>
        </p:spPr>
        <p:txBody>
          <a:bodyPr/>
          <a:lstStyle/>
          <a:p>
            <a:pPr algn="ctr">
              <a:spcAft>
                <a:spcPct val="50000"/>
              </a:spcAft>
              <a:buFontTx/>
              <a:buNone/>
            </a:pPr>
            <a:r>
              <a:rPr lang="en-US"/>
              <a:t>Which letters have got lines of symmetry?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286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A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2954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B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2860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C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3528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D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44196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E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54864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F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6400800" y="2819400"/>
            <a:ext cx="76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G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7467600" y="2819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H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8458200" y="2819400"/>
            <a:ext cx="457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I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2286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J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2954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K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23622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L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3276600" y="3962400"/>
            <a:ext cx="76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M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44196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N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5486400" y="3962400"/>
            <a:ext cx="76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O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65532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P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7391400" y="3962400"/>
            <a:ext cx="838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Q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8305800" y="3962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R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2286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S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1287463" y="5105400"/>
            <a:ext cx="6937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T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23622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U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34290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V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4572000" y="5105400"/>
            <a:ext cx="914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W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58674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X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69342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Y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8001000" y="5105400"/>
            <a:ext cx="68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6000"/>
              <a:t>Z</a:t>
            </a:r>
            <a:endParaRPr lang="en-GB" sz="2400">
              <a:latin typeface="Times New Roman" pitchFamily="18" charset="0"/>
            </a:endParaRPr>
          </a:p>
        </p:txBody>
      </p:sp>
      <p:sp>
        <p:nvSpPr>
          <p:cNvPr id="27679" name="Line 31"/>
          <p:cNvSpPr>
            <a:spLocks noChangeShapeType="1"/>
          </p:cNvSpPr>
          <p:nvPr/>
        </p:nvSpPr>
        <p:spPr bwMode="auto">
          <a:xfrm>
            <a:off x="571500" y="288607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0" name="Line 32"/>
          <p:cNvSpPr>
            <a:spLocks noChangeShapeType="1"/>
          </p:cNvSpPr>
          <p:nvPr/>
        </p:nvSpPr>
        <p:spPr bwMode="auto">
          <a:xfrm>
            <a:off x="7832725" y="2894013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1" name="Line 33"/>
          <p:cNvSpPr>
            <a:spLocks noChangeShapeType="1"/>
          </p:cNvSpPr>
          <p:nvPr/>
        </p:nvSpPr>
        <p:spPr bwMode="auto">
          <a:xfrm>
            <a:off x="8648700" y="289242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2" name="Line 34"/>
          <p:cNvSpPr>
            <a:spLocks noChangeShapeType="1"/>
          </p:cNvSpPr>
          <p:nvPr/>
        </p:nvSpPr>
        <p:spPr bwMode="auto">
          <a:xfrm>
            <a:off x="3681413" y="407193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3" name="Line 35"/>
          <p:cNvSpPr>
            <a:spLocks noChangeShapeType="1"/>
          </p:cNvSpPr>
          <p:nvPr/>
        </p:nvSpPr>
        <p:spPr bwMode="auto">
          <a:xfrm>
            <a:off x="5864225" y="403542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4" name="Line 36"/>
          <p:cNvSpPr>
            <a:spLocks noChangeShapeType="1"/>
          </p:cNvSpPr>
          <p:nvPr/>
        </p:nvSpPr>
        <p:spPr bwMode="auto">
          <a:xfrm>
            <a:off x="1604963" y="519588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5" name="Line 37"/>
          <p:cNvSpPr>
            <a:spLocks noChangeShapeType="1"/>
          </p:cNvSpPr>
          <p:nvPr/>
        </p:nvSpPr>
        <p:spPr bwMode="auto">
          <a:xfrm>
            <a:off x="3770313" y="5205413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6" name="Line 38"/>
          <p:cNvSpPr>
            <a:spLocks noChangeShapeType="1"/>
          </p:cNvSpPr>
          <p:nvPr/>
        </p:nvSpPr>
        <p:spPr bwMode="auto">
          <a:xfrm>
            <a:off x="5037138" y="520382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7" name="Line 39"/>
          <p:cNvSpPr>
            <a:spLocks noChangeShapeType="1"/>
          </p:cNvSpPr>
          <p:nvPr/>
        </p:nvSpPr>
        <p:spPr bwMode="auto">
          <a:xfrm>
            <a:off x="6203950" y="519588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8" name="Line 40"/>
          <p:cNvSpPr>
            <a:spLocks noChangeShapeType="1"/>
          </p:cNvSpPr>
          <p:nvPr/>
        </p:nvSpPr>
        <p:spPr bwMode="auto">
          <a:xfrm>
            <a:off x="7273925" y="5194300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9" name="Line 41"/>
          <p:cNvSpPr>
            <a:spLocks noChangeShapeType="1"/>
          </p:cNvSpPr>
          <p:nvPr/>
        </p:nvSpPr>
        <p:spPr bwMode="auto">
          <a:xfrm rot="-5400000">
            <a:off x="1622425" y="285908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0" name="Line 42"/>
          <p:cNvSpPr>
            <a:spLocks noChangeShapeType="1"/>
          </p:cNvSpPr>
          <p:nvPr/>
        </p:nvSpPr>
        <p:spPr bwMode="auto">
          <a:xfrm rot="-5400000">
            <a:off x="2681288" y="285908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1" name="Line 43"/>
          <p:cNvSpPr>
            <a:spLocks noChangeShapeType="1"/>
          </p:cNvSpPr>
          <p:nvPr/>
        </p:nvSpPr>
        <p:spPr bwMode="auto">
          <a:xfrm rot="-5400000">
            <a:off x="3724275" y="2857500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2" name="Line 44"/>
          <p:cNvSpPr>
            <a:spLocks noChangeShapeType="1"/>
          </p:cNvSpPr>
          <p:nvPr/>
        </p:nvSpPr>
        <p:spPr bwMode="auto">
          <a:xfrm rot="-5400000">
            <a:off x="4784725" y="2859088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3" name="Line 45"/>
          <p:cNvSpPr>
            <a:spLocks noChangeShapeType="1"/>
          </p:cNvSpPr>
          <p:nvPr/>
        </p:nvSpPr>
        <p:spPr bwMode="auto">
          <a:xfrm rot="-5400000">
            <a:off x="7785100" y="2849563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4" name="Line 46"/>
          <p:cNvSpPr>
            <a:spLocks noChangeShapeType="1"/>
          </p:cNvSpPr>
          <p:nvPr/>
        </p:nvSpPr>
        <p:spPr bwMode="auto">
          <a:xfrm rot="-5400000">
            <a:off x="8686800" y="2849563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5" name="Line 47"/>
          <p:cNvSpPr>
            <a:spLocks noChangeShapeType="1"/>
          </p:cNvSpPr>
          <p:nvPr/>
        </p:nvSpPr>
        <p:spPr bwMode="auto">
          <a:xfrm rot="-5400000">
            <a:off x="6226175" y="514032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6" name="Line 48"/>
          <p:cNvSpPr>
            <a:spLocks noChangeShapeType="1"/>
          </p:cNvSpPr>
          <p:nvPr/>
        </p:nvSpPr>
        <p:spPr bwMode="auto">
          <a:xfrm rot="-5400000">
            <a:off x="5900738" y="4010025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7" name="Line 49"/>
          <p:cNvSpPr>
            <a:spLocks noChangeShapeType="1"/>
          </p:cNvSpPr>
          <p:nvPr/>
        </p:nvSpPr>
        <p:spPr bwMode="auto">
          <a:xfrm>
            <a:off x="2719388" y="5207000"/>
            <a:ext cx="0" cy="91440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00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5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1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300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1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  <p:bldP spid="27679" grpId="0" animBg="1"/>
      <p:bldP spid="27680" grpId="0" animBg="1"/>
      <p:bldP spid="27681" grpId="0" animBg="1"/>
      <p:bldP spid="27682" grpId="0" animBg="1"/>
      <p:bldP spid="27683" grpId="0" animBg="1"/>
      <p:bldP spid="27684" grpId="0" animBg="1"/>
      <p:bldP spid="27685" grpId="0" animBg="1"/>
      <p:bldP spid="27686" grpId="0" animBg="1"/>
      <p:bldP spid="27687" grpId="0" animBg="1"/>
      <p:bldP spid="27688" grpId="0" animBg="1"/>
      <p:bldP spid="27689" grpId="0" animBg="1"/>
      <p:bldP spid="27690" grpId="0" animBg="1"/>
      <p:bldP spid="27691" grpId="0" animBg="1"/>
      <p:bldP spid="27692" grpId="0" animBg="1"/>
      <p:bldP spid="27693" grpId="0" animBg="1"/>
      <p:bldP spid="27694" grpId="0" animBg="1"/>
      <p:bldP spid="27695" grpId="0" animBg="1"/>
      <p:bldP spid="27696" grpId="0" animBg="1"/>
      <p:bldP spid="27697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19102" y="63162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Arial Black" pitchFamily="34" charset="0"/>
              </a:rPr>
              <a:t>APPENDIX</a:t>
            </a:r>
            <a:endParaRPr lang="en-US" sz="2400" b="1" dirty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09800" y="1524000"/>
            <a:ext cx="18646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hlinkClick r:id="rId2" action="ppaction://hlinksldjump"/>
              </a:rPr>
              <a:t>OPENERS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  <a:hlinkClick r:id="" action="ppaction://noaction"/>
              </a:rPr>
              <a:t>ASSIGNMENTS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  <a:hlinkClick r:id="rId3" action="ppaction://hlinksldjump"/>
              </a:rPr>
              <a:t>Extra Problems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2057400"/>
            <a:ext cx="482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2057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#2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9400" y="2057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#3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762000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Review 4.1-4.3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01733" name="Object 5"/>
          <p:cNvGraphicFramePr>
            <a:graphicFrameLocks noChangeAspect="1"/>
          </p:cNvGraphicFramePr>
          <p:nvPr/>
        </p:nvGraphicFramePr>
        <p:xfrm>
          <a:off x="2743200" y="1219200"/>
          <a:ext cx="1447800" cy="187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7" name="Document" r:id="rId6" imgW="6958216" imgH="9024419" progId="Word.Document.12">
                  <p:embed/>
                </p:oleObj>
              </mc:Choice>
              <mc:Fallback>
                <p:oleObj name="Document" r:id="rId6" imgW="6958216" imgH="902441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219200"/>
                        <a:ext cx="1447800" cy="1878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953000" y="762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8" action="ppaction://hlinksldjump"/>
              </a:rPr>
              <a:t>Chapter 4 Review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01734" name="Object 6"/>
          <p:cNvGraphicFramePr>
            <a:graphicFrameLocks noChangeAspect="1"/>
          </p:cNvGraphicFramePr>
          <p:nvPr/>
        </p:nvGraphicFramePr>
        <p:xfrm>
          <a:off x="5105401" y="1219200"/>
          <a:ext cx="1524000" cy="1934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8" name="Document" r:id="rId9" imgW="7110454" imgH="9023700" progId="Word.Document.12">
                  <p:embed/>
                </p:oleObj>
              </mc:Choice>
              <mc:Fallback>
                <p:oleObj name="Document" r:id="rId9" imgW="7110454" imgH="9023700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1" y="1219200"/>
                        <a:ext cx="1524000" cy="193427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423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Classify the triangles by </a:t>
            </a:r>
            <a:r>
              <a:rPr lang="en-US" b="1" dirty="0" smtClean="0">
                <a:latin typeface="Comic Sans MS" pitchFamily="66" charset="0"/>
              </a:rPr>
              <a:t>sides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2057400"/>
            <a:ext cx="482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2057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#2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9400" y="2057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#3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17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7999" y="2362200"/>
            <a:ext cx="231870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599" y="2438400"/>
            <a:ext cx="238167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2514600"/>
            <a:ext cx="147917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051810" y="29880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" y="4800600"/>
            <a:ext cx="1287532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SCALENE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0" y="28956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50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0" y="4724400"/>
            <a:ext cx="1505540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ISOSCELES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58200" y="44196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10400" y="4876800"/>
            <a:ext cx="1809021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EQUILATERAL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533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#4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25908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#5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5105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#6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495800"/>
            <a:ext cx="1676400" cy="2197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2438400"/>
            <a:ext cx="3695414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609600"/>
            <a:ext cx="2763811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743200" y="0"/>
            <a:ext cx="4485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Classify the triangles by </a:t>
            </a:r>
            <a:r>
              <a:rPr lang="en-US" b="1" dirty="0" smtClean="0">
                <a:latin typeface="Comic Sans MS" pitchFamily="66" charset="0"/>
              </a:rPr>
              <a:t>angles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8800" y="92606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81800" y="914400"/>
            <a:ext cx="902811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RIGHT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7600" y="36576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81800" y="3124200"/>
            <a:ext cx="1146468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OBTUSE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95800" y="61722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85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400" y="4953000"/>
            <a:ext cx="979755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ACUTE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2" grpId="0"/>
      <p:bldP spid="23" grpId="0" animBg="1"/>
      <p:bldP spid="24" grpId="0"/>
      <p:bldP spid="25" grpId="0" animBg="1"/>
    </p:bld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5334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#7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25908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#8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7000" y="4648200"/>
            <a:ext cx="519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#9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2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57200"/>
            <a:ext cx="21145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2743200"/>
            <a:ext cx="2514600" cy="169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7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571999"/>
            <a:ext cx="2209800" cy="210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743200" y="0"/>
            <a:ext cx="5636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Classify the triangles by </a:t>
            </a:r>
            <a:r>
              <a:rPr lang="en-US" b="1" dirty="0" smtClean="0">
                <a:latin typeface="Comic Sans MS" pitchFamily="66" charset="0"/>
              </a:rPr>
              <a:t>sides and angles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4227226" y="914400"/>
            <a:ext cx="378911" cy="89941"/>
          </a:xfrm>
          <a:custGeom>
            <a:avLst/>
            <a:gdLst>
              <a:gd name="connsiteX0" fmla="*/ 0 w 378911"/>
              <a:gd name="connsiteY0" fmla="*/ 29980 h 89941"/>
              <a:gd name="connsiteX1" fmla="*/ 14990 w 378911"/>
              <a:gd name="connsiteY1" fmla="*/ 74951 h 89941"/>
              <a:gd name="connsiteX2" fmla="*/ 74951 w 378911"/>
              <a:gd name="connsiteY2" fmla="*/ 89941 h 89941"/>
              <a:gd name="connsiteX3" fmla="*/ 299804 w 378911"/>
              <a:gd name="connsiteY3" fmla="*/ 74951 h 89941"/>
              <a:gd name="connsiteX4" fmla="*/ 329784 w 378911"/>
              <a:gd name="connsiteY4" fmla="*/ 44970 h 89941"/>
              <a:gd name="connsiteX5" fmla="*/ 374754 w 378911"/>
              <a:gd name="connsiteY5" fmla="*/ 0 h 8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911" h="89941">
                <a:moveTo>
                  <a:pt x="0" y="29980"/>
                </a:moveTo>
                <a:cubicBezTo>
                  <a:pt x="4997" y="44970"/>
                  <a:pt x="2651" y="65080"/>
                  <a:pt x="14990" y="74951"/>
                </a:cubicBezTo>
                <a:cubicBezTo>
                  <a:pt x="31078" y="87821"/>
                  <a:pt x="54349" y="89941"/>
                  <a:pt x="74951" y="89941"/>
                </a:cubicBezTo>
                <a:cubicBezTo>
                  <a:pt x="150068" y="89941"/>
                  <a:pt x="224853" y="79948"/>
                  <a:pt x="299804" y="74951"/>
                </a:cubicBezTo>
                <a:cubicBezTo>
                  <a:pt x="309797" y="64957"/>
                  <a:pt x="318748" y="53799"/>
                  <a:pt x="329784" y="44970"/>
                </a:cubicBezTo>
                <a:cubicBezTo>
                  <a:pt x="378911" y="5667"/>
                  <a:pt x="374754" y="34823"/>
                  <a:pt x="374754" y="0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4841823" y="2126179"/>
            <a:ext cx="314793" cy="362188"/>
          </a:xfrm>
          <a:custGeom>
            <a:avLst/>
            <a:gdLst>
              <a:gd name="connsiteX0" fmla="*/ 0 w 314793"/>
              <a:gd name="connsiteY0" fmla="*/ 362188 h 362188"/>
              <a:gd name="connsiteX1" fmla="*/ 44970 w 314793"/>
              <a:gd name="connsiteY1" fmla="*/ 227277 h 362188"/>
              <a:gd name="connsiteX2" fmla="*/ 89941 w 314793"/>
              <a:gd name="connsiteY2" fmla="*/ 137336 h 362188"/>
              <a:gd name="connsiteX3" fmla="*/ 194872 w 314793"/>
              <a:gd name="connsiteY3" fmla="*/ 47395 h 362188"/>
              <a:gd name="connsiteX4" fmla="*/ 224852 w 314793"/>
              <a:gd name="connsiteY4" fmla="*/ 17414 h 362188"/>
              <a:gd name="connsiteX5" fmla="*/ 314793 w 314793"/>
              <a:gd name="connsiteY5" fmla="*/ 2424 h 36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793" h="362188">
                <a:moveTo>
                  <a:pt x="0" y="362188"/>
                </a:moveTo>
                <a:lnTo>
                  <a:pt x="44970" y="227277"/>
                </a:lnTo>
                <a:cubicBezTo>
                  <a:pt x="59479" y="183752"/>
                  <a:pt x="58242" y="174318"/>
                  <a:pt x="89941" y="137336"/>
                </a:cubicBezTo>
                <a:cubicBezTo>
                  <a:pt x="168675" y="45480"/>
                  <a:pt x="122538" y="105263"/>
                  <a:pt x="194872" y="47395"/>
                </a:cubicBezTo>
                <a:cubicBezTo>
                  <a:pt x="205908" y="38566"/>
                  <a:pt x="212211" y="23735"/>
                  <a:pt x="224852" y="17414"/>
                </a:cubicBezTo>
                <a:cubicBezTo>
                  <a:pt x="259679" y="0"/>
                  <a:pt x="281105" y="2424"/>
                  <a:pt x="314793" y="2424"/>
                </a:cubicBezTo>
              </a:path>
            </a:pathLst>
          </a:custGeom>
          <a:noFill/>
          <a:ln w="381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6096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81400" y="2209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60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91200" y="533400"/>
            <a:ext cx="1809021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EQUILATERAL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ACUTE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4818660" y="3837482"/>
            <a:ext cx="397917" cy="419725"/>
          </a:xfrm>
          <a:custGeom>
            <a:avLst/>
            <a:gdLst>
              <a:gd name="connsiteX0" fmla="*/ 397917 w 397917"/>
              <a:gd name="connsiteY0" fmla="*/ 0 h 419725"/>
              <a:gd name="connsiteX1" fmla="*/ 263006 w 397917"/>
              <a:gd name="connsiteY1" fmla="*/ 14990 h 419725"/>
              <a:gd name="connsiteX2" fmla="*/ 218035 w 397917"/>
              <a:gd name="connsiteY2" fmla="*/ 29980 h 419725"/>
              <a:gd name="connsiteX3" fmla="*/ 98114 w 397917"/>
              <a:gd name="connsiteY3" fmla="*/ 104931 h 419725"/>
              <a:gd name="connsiteX4" fmla="*/ 8173 w 397917"/>
              <a:gd name="connsiteY4" fmla="*/ 209862 h 419725"/>
              <a:gd name="connsiteX5" fmla="*/ 8173 w 397917"/>
              <a:gd name="connsiteY5" fmla="*/ 419725 h 41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7917" h="419725">
                <a:moveTo>
                  <a:pt x="397917" y="0"/>
                </a:moveTo>
                <a:cubicBezTo>
                  <a:pt x="352947" y="4997"/>
                  <a:pt x="307637" y="7552"/>
                  <a:pt x="263006" y="14990"/>
                </a:cubicBezTo>
                <a:cubicBezTo>
                  <a:pt x="247420" y="17588"/>
                  <a:pt x="230893" y="20796"/>
                  <a:pt x="218035" y="29980"/>
                </a:cubicBezTo>
                <a:cubicBezTo>
                  <a:pt x="97641" y="115975"/>
                  <a:pt x="218925" y="74728"/>
                  <a:pt x="98114" y="104931"/>
                </a:cubicBezTo>
                <a:cubicBezTo>
                  <a:pt x="92275" y="110770"/>
                  <a:pt x="11217" y="183989"/>
                  <a:pt x="8173" y="209862"/>
                </a:cubicBezTo>
                <a:cubicBezTo>
                  <a:pt x="0" y="279337"/>
                  <a:pt x="8173" y="349771"/>
                  <a:pt x="8173" y="419725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3747541" y="3837482"/>
            <a:ext cx="287912" cy="359764"/>
          </a:xfrm>
          <a:custGeom>
            <a:avLst/>
            <a:gdLst>
              <a:gd name="connsiteX0" fmla="*/ 0 w 287912"/>
              <a:gd name="connsiteY0" fmla="*/ 0 h 359764"/>
              <a:gd name="connsiteX1" fmla="*/ 89941 w 287912"/>
              <a:gd name="connsiteY1" fmla="*/ 14990 h 359764"/>
              <a:gd name="connsiteX2" fmla="*/ 164892 w 287912"/>
              <a:gd name="connsiteY2" fmla="*/ 74951 h 359764"/>
              <a:gd name="connsiteX3" fmla="*/ 194872 w 287912"/>
              <a:gd name="connsiteY3" fmla="*/ 119921 h 359764"/>
              <a:gd name="connsiteX4" fmla="*/ 224852 w 287912"/>
              <a:gd name="connsiteY4" fmla="*/ 149902 h 359764"/>
              <a:gd name="connsiteX5" fmla="*/ 239843 w 287912"/>
              <a:gd name="connsiteY5" fmla="*/ 194872 h 359764"/>
              <a:gd name="connsiteX6" fmla="*/ 284813 w 287912"/>
              <a:gd name="connsiteY6" fmla="*/ 284813 h 359764"/>
              <a:gd name="connsiteX7" fmla="*/ 284813 w 287912"/>
              <a:gd name="connsiteY7" fmla="*/ 359764 h 35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912" h="359764">
                <a:moveTo>
                  <a:pt x="0" y="0"/>
                </a:moveTo>
                <a:cubicBezTo>
                  <a:pt x="29980" y="4997"/>
                  <a:pt x="61107" y="5379"/>
                  <a:pt x="89941" y="14990"/>
                </a:cubicBezTo>
                <a:cubicBezTo>
                  <a:pt x="111190" y="22073"/>
                  <a:pt x="150006" y="56344"/>
                  <a:pt x="164892" y="74951"/>
                </a:cubicBezTo>
                <a:cubicBezTo>
                  <a:pt x="176146" y="89019"/>
                  <a:pt x="183618" y="105853"/>
                  <a:pt x="194872" y="119921"/>
                </a:cubicBezTo>
                <a:cubicBezTo>
                  <a:pt x="203701" y="130957"/>
                  <a:pt x="214859" y="139908"/>
                  <a:pt x="224852" y="149902"/>
                </a:cubicBezTo>
                <a:cubicBezTo>
                  <a:pt x="229849" y="164892"/>
                  <a:pt x="232777" y="180739"/>
                  <a:pt x="239843" y="194872"/>
                </a:cubicBezTo>
                <a:cubicBezTo>
                  <a:pt x="262160" y="239505"/>
                  <a:pt x="278534" y="234579"/>
                  <a:pt x="284813" y="284813"/>
                </a:cubicBezTo>
                <a:cubicBezTo>
                  <a:pt x="287912" y="309604"/>
                  <a:pt x="284813" y="334780"/>
                  <a:pt x="284813" y="359764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3000" y="38862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22230" y="301677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9800" y="2819400"/>
            <a:ext cx="150554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ISOSCELES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OBTUSE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05200" y="61722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90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3600" y="4800600"/>
            <a:ext cx="1287532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SCALENE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RIGHT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31277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Find the variables: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533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#10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990600"/>
            <a:ext cx="25241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77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914400"/>
            <a:ext cx="25622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7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657600"/>
            <a:ext cx="2514600" cy="263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715000" y="533400"/>
            <a:ext cx="587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#11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3000" y="3200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#12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2438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70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71800" y="14478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91000" y="2286000"/>
            <a:ext cx="556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110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15200" y="1295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28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48600" y="6858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152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10200" y="50292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46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86400" y="60198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134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86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Write an equation, and solve for x: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#13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838200"/>
            <a:ext cx="3733800" cy="334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4495800" y="685800"/>
          <a:ext cx="4648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1" name="Equation" r:id="rId6" imgW="1549080" imgH="177480" progId="Equation.3">
                  <p:embed/>
                </p:oleObj>
              </mc:Choice>
              <mc:Fallback>
                <p:oleObj name="Equation" r:id="rId6" imgW="1549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685800"/>
                        <a:ext cx="46482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6438900" y="1295400"/>
          <a:ext cx="2705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2" name="Equation" r:id="rId8" imgW="901440" imgH="177480" progId="Equation.3">
                  <p:embed/>
                </p:oleObj>
              </mc:Choice>
              <mc:Fallback>
                <p:oleObj name="Equation" r:id="rId8" imgW="90144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8900" y="1295400"/>
                        <a:ext cx="27051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5" name="Object 3"/>
          <p:cNvGraphicFramePr>
            <a:graphicFrameLocks noChangeAspect="1"/>
          </p:cNvGraphicFramePr>
          <p:nvPr/>
        </p:nvGraphicFramePr>
        <p:xfrm>
          <a:off x="7543800" y="2057400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3" name="Equation" r:id="rId10" imgW="495000" imgH="177480" progId="Equation.3">
                  <p:embed/>
                </p:oleObj>
              </mc:Choice>
              <mc:Fallback>
                <p:oleObj name="Equation" r:id="rId10" imgW="49500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2057400"/>
                        <a:ext cx="14859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6" name="Object 3"/>
          <p:cNvGraphicFramePr>
            <a:graphicFrameLocks noChangeAspect="1"/>
          </p:cNvGraphicFramePr>
          <p:nvPr/>
        </p:nvGraphicFramePr>
        <p:xfrm>
          <a:off x="7543800" y="3200400"/>
          <a:ext cx="160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4" name="Equation" r:id="rId12" imgW="533160" imgH="177480" progId="Equation.3">
                  <p:embed/>
                </p:oleObj>
              </mc:Choice>
              <mc:Fallback>
                <p:oleObj name="Equation" r:id="rId12" imgW="53316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200400"/>
                        <a:ext cx="16002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 rot="19354044">
            <a:off x="661786" y="3408462"/>
            <a:ext cx="2063385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Expect a decimal.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86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Write an equation, and solve for x: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#14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685800"/>
            <a:ext cx="4343400" cy="444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827" name="Object 3"/>
          <p:cNvGraphicFramePr>
            <a:graphicFrameLocks noChangeAspect="1"/>
          </p:cNvGraphicFramePr>
          <p:nvPr/>
        </p:nvGraphicFramePr>
        <p:xfrm>
          <a:off x="228600" y="2819400"/>
          <a:ext cx="2781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1" name="Equation" r:id="rId6" imgW="927000" imgH="177480" progId="Equation.3">
                  <p:embed/>
                </p:oleObj>
              </mc:Choice>
              <mc:Fallback>
                <p:oleObj name="Equation" r:id="rId6" imgW="92700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819400"/>
                        <a:ext cx="27813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 bwMode="auto">
          <a:xfrm>
            <a:off x="3927423" y="3747541"/>
            <a:ext cx="794479" cy="854439"/>
          </a:xfrm>
          <a:custGeom>
            <a:avLst/>
            <a:gdLst>
              <a:gd name="connsiteX0" fmla="*/ 0 w 794479"/>
              <a:gd name="connsiteY0" fmla="*/ 0 h 854439"/>
              <a:gd name="connsiteX1" fmla="*/ 134911 w 794479"/>
              <a:gd name="connsiteY1" fmla="*/ 29980 h 854439"/>
              <a:gd name="connsiteX2" fmla="*/ 269823 w 794479"/>
              <a:gd name="connsiteY2" fmla="*/ 89941 h 854439"/>
              <a:gd name="connsiteX3" fmla="*/ 329784 w 794479"/>
              <a:gd name="connsiteY3" fmla="*/ 119921 h 854439"/>
              <a:gd name="connsiteX4" fmla="*/ 359764 w 794479"/>
              <a:gd name="connsiteY4" fmla="*/ 149902 h 854439"/>
              <a:gd name="connsiteX5" fmla="*/ 419725 w 794479"/>
              <a:gd name="connsiteY5" fmla="*/ 179882 h 854439"/>
              <a:gd name="connsiteX6" fmla="*/ 449705 w 794479"/>
              <a:gd name="connsiteY6" fmla="*/ 224852 h 854439"/>
              <a:gd name="connsiteX7" fmla="*/ 494675 w 794479"/>
              <a:gd name="connsiteY7" fmla="*/ 254833 h 854439"/>
              <a:gd name="connsiteX8" fmla="*/ 569626 w 794479"/>
              <a:gd name="connsiteY8" fmla="*/ 314793 h 854439"/>
              <a:gd name="connsiteX9" fmla="*/ 659567 w 794479"/>
              <a:gd name="connsiteY9" fmla="*/ 434715 h 854439"/>
              <a:gd name="connsiteX10" fmla="*/ 674557 w 794479"/>
              <a:gd name="connsiteY10" fmla="*/ 494675 h 854439"/>
              <a:gd name="connsiteX11" fmla="*/ 704538 w 794479"/>
              <a:gd name="connsiteY11" fmla="*/ 524656 h 854439"/>
              <a:gd name="connsiteX12" fmla="*/ 734518 w 794479"/>
              <a:gd name="connsiteY12" fmla="*/ 569626 h 854439"/>
              <a:gd name="connsiteX13" fmla="*/ 764498 w 794479"/>
              <a:gd name="connsiteY13" fmla="*/ 674557 h 854439"/>
              <a:gd name="connsiteX14" fmla="*/ 794479 w 794479"/>
              <a:gd name="connsiteY14" fmla="*/ 854439 h 854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4479" h="854439">
                <a:moveTo>
                  <a:pt x="0" y="0"/>
                </a:moveTo>
                <a:cubicBezTo>
                  <a:pt x="7885" y="1577"/>
                  <a:pt x="120798" y="22923"/>
                  <a:pt x="134911" y="29980"/>
                </a:cubicBezTo>
                <a:cubicBezTo>
                  <a:pt x="282206" y="103628"/>
                  <a:pt x="102096" y="56396"/>
                  <a:pt x="269823" y="89941"/>
                </a:cubicBezTo>
                <a:cubicBezTo>
                  <a:pt x="289810" y="99934"/>
                  <a:pt x="311191" y="107526"/>
                  <a:pt x="329784" y="119921"/>
                </a:cubicBezTo>
                <a:cubicBezTo>
                  <a:pt x="341543" y="127761"/>
                  <a:pt x="348005" y="142062"/>
                  <a:pt x="359764" y="149902"/>
                </a:cubicBezTo>
                <a:cubicBezTo>
                  <a:pt x="378357" y="162297"/>
                  <a:pt x="399738" y="169889"/>
                  <a:pt x="419725" y="179882"/>
                </a:cubicBezTo>
                <a:cubicBezTo>
                  <a:pt x="429718" y="194872"/>
                  <a:pt x="436966" y="212113"/>
                  <a:pt x="449705" y="224852"/>
                </a:cubicBezTo>
                <a:cubicBezTo>
                  <a:pt x="462444" y="237591"/>
                  <a:pt x="480607" y="243579"/>
                  <a:pt x="494675" y="254833"/>
                </a:cubicBezTo>
                <a:cubicBezTo>
                  <a:pt x="601463" y="340264"/>
                  <a:pt x="431228" y="222527"/>
                  <a:pt x="569626" y="314793"/>
                </a:cubicBezTo>
                <a:cubicBezTo>
                  <a:pt x="637427" y="416493"/>
                  <a:pt x="604109" y="379255"/>
                  <a:pt x="659567" y="434715"/>
                </a:cubicBezTo>
                <a:cubicBezTo>
                  <a:pt x="664564" y="454702"/>
                  <a:pt x="665344" y="476248"/>
                  <a:pt x="674557" y="494675"/>
                </a:cubicBezTo>
                <a:cubicBezTo>
                  <a:pt x="680878" y="507316"/>
                  <a:pt x="695709" y="513620"/>
                  <a:pt x="704538" y="524656"/>
                </a:cubicBezTo>
                <a:cubicBezTo>
                  <a:pt x="715792" y="538724"/>
                  <a:pt x="724525" y="554636"/>
                  <a:pt x="734518" y="569626"/>
                </a:cubicBezTo>
                <a:cubicBezTo>
                  <a:pt x="747773" y="609393"/>
                  <a:pt x="756431" y="631535"/>
                  <a:pt x="764498" y="674557"/>
                </a:cubicBezTo>
                <a:cubicBezTo>
                  <a:pt x="775701" y="734304"/>
                  <a:pt x="794479" y="854439"/>
                  <a:pt x="794479" y="854439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5853097" y="3672590"/>
            <a:ext cx="922457" cy="944380"/>
          </a:xfrm>
          <a:custGeom>
            <a:avLst/>
            <a:gdLst>
              <a:gd name="connsiteX0" fmla="*/ 922457 w 922457"/>
              <a:gd name="connsiteY0" fmla="*/ 0 h 944380"/>
              <a:gd name="connsiteX1" fmla="*/ 772555 w 922457"/>
              <a:gd name="connsiteY1" fmla="*/ 14990 h 944380"/>
              <a:gd name="connsiteX2" fmla="*/ 712595 w 922457"/>
              <a:gd name="connsiteY2" fmla="*/ 44971 h 944380"/>
              <a:gd name="connsiteX3" fmla="*/ 622654 w 922457"/>
              <a:gd name="connsiteY3" fmla="*/ 59961 h 944380"/>
              <a:gd name="connsiteX4" fmla="*/ 547703 w 922457"/>
              <a:gd name="connsiteY4" fmla="*/ 74951 h 944380"/>
              <a:gd name="connsiteX5" fmla="*/ 502733 w 922457"/>
              <a:gd name="connsiteY5" fmla="*/ 89941 h 944380"/>
              <a:gd name="connsiteX6" fmla="*/ 412792 w 922457"/>
              <a:gd name="connsiteY6" fmla="*/ 134912 h 944380"/>
              <a:gd name="connsiteX7" fmla="*/ 337841 w 922457"/>
              <a:gd name="connsiteY7" fmla="*/ 194872 h 944380"/>
              <a:gd name="connsiteX8" fmla="*/ 247900 w 922457"/>
              <a:gd name="connsiteY8" fmla="*/ 269823 h 944380"/>
              <a:gd name="connsiteX9" fmla="*/ 187939 w 922457"/>
              <a:gd name="connsiteY9" fmla="*/ 359764 h 944380"/>
              <a:gd name="connsiteX10" fmla="*/ 157959 w 922457"/>
              <a:gd name="connsiteY10" fmla="*/ 404735 h 944380"/>
              <a:gd name="connsiteX11" fmla="*/ 68018 w 922457"/>
              <a:gd name="connsiteY11" fmla="*/ 494676 h 944380"/>
              <a:gd name="connsiteX12" fmla="*/ 53028 w 922457"/>
              <a:gd name="connsiteY12" fmla="*/ 584617 h 944380"/>
              <a:gd name="connsiteX13" fmla="*/ 23047 w 922457"/>
              <a:gd name="connsiteY13" fmla="*/ 629587 h 944380"/>
              <a:gd name="connsiteX14" fmla="*/ 8057 w 922457"/>
              <a:gd name="connsiteY14" fmla="*/ 944380 h 94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2457" h="944380">
                <a:moveTo>
                  <a:pt x="922457" y="0"/>
                </a:moveTo>
                <a:cubicBezTo>
                  <a:pt x="872490" y="4997"/>
                  <a:pt x="821657" y="4468"/>
                  <a:pt x="772555" y="14990"/>
                </a:cubicBezTo>
                <a:cubicBezTo>
                  <a:pt x="750705" y="19672"/>
                  <a:pt x="733998" y="38550"/>
                  <a:pt x="712595" y="44971"/>
                </a:cubicBezTo>
                <a:cubicBezTo>
                  <a:pt x="683483" y="53705"/>
                  <a:pt x="652558" y="54524"/>
                  <a:pt x="622654" y="59961"/>
                </a:cubicBezTo>
                <a:cubicBezTo>
                  <a:pt x="597587" y="64519"/>
                  <a:pt x="572421" y="68772"/>
                  <a:pt x="547703" y="74951"/>
                </a:cubicBezTo>
                <a:cubicBezTo>
                  <a:pt x="532374" y="78783"/>
                  <a:pt x="516866" y="82875"/>
                  <a:pt x="502733" y="89941"/>
                </a:cubicBezTo>
                <a:cubicBezTo>
                  <a:pt x="386490" y="148062"/>
                  <a:pt x="525832" y="97230"/>
                  <a:pt x="412792" y="134912"/>
                </a:cubicBezTo>
                <a:cubicBezTo>
                  <a:pt x="325559" y="222142"/>
                  <a:pt x="451312" y="100312"/>
                  <a:pt x="337841" y="194872"/>
                </a:cubicBezTo>
                <a:cubicBezTo>
                  <a:pt x="222422" y="291055"/>
                  <a:pt x="359551" y="195389"/>
                  <a:pt x="247900" y="269823"/>
                </a:cubicBezTo>
                <a:lnTo>
                  <a:pt x="187939" y="359764"/>
                </a:lnTo>
                <a:cubicBezTo>
                  <a:pt x="177946" y="374754"/>
                  <a:pt x="170698" y="391996"/>
                  <a:pt x="157959" y="404735"/>
                </a:cubicBezTo>
                <a:lnTo>
                  <a:pt x="68018" y="494676"/>
                </a:lnTo>
                <a:cubicBezTo>
                  <a:pt x="63021" y="524656"/>
                  <a:pt x="62640" y="555783"/>
                  <a:pt x="53028" y="584617"/>
                </a:cubicBezTo>
                <a:cubicBezTo>
                  <a:pt x="47331" y="601708"/>
                  <a:pt x="27787" y="612206"/>
                  <a:pt x="23047" y="629587"/>
                </a:cubicBezTo>
                <a:cubicBezTo>
                  <a:pt x="0" y="714091"/>
                  <a:pt x="8057" y="870264"/>
                  <a:pt x="8057" y="944380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205828" name="Object 3"/>
          <p:cNvGraphicFramePr>
            <a:graphicFrameLocks noChangeAspect="1"/>
          </p:cNvGraphicFramePr>
          <p:nvPr/>
        </p:nvGraphicFramePr>
        <p:xfrm>
          <a:off x="1085850" y="3429000"/>
          <a:ext cx="1066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2" name="Equation" r:id="rId8" imgW="355320" imgH="177480" progId="Equation.3">
                  <p:embed/>
                </p:oleObj>
              </mc:Choice>
              <mc:Fallback>
                <p:oleObj name="Equation" r:id="rId8" imgW="3553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850" y="3429000"/>
                        <a:ext cx="10668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86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Write an equation, and solve for x: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#15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838200"/>
            <a:ext cx="3962400" cy="389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6851" name="Object 3"/>
          <p:cNvGraphicFramePr>
            <a:graphicFrameLocks noChangeAspect="1"/>
          </p:cNvGraphicFramePr>
          <p:nvPr/>
        </p:nvGraphicFramePr>
        <p:xfrm>
          <a:off x="228600" y="2819400"/>
          <a:ext cx="2781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7" name="Equation" r:id="rId6" imgW="927000" imgH="177480" progId="Equation.3">
                  <p:embed/>
                </p:oleObj>
              </mc:Choice>
              <mc:Fallback>
                <p:oleObj name="Equation" r:id="rId6" imgW="92700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819400"/>
                        <a:ext cx="27813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2" name="Object 3"/>
          <p:cNvGraphicFramePr>
            <a:graphicFrameLocks noChangeAspect="1"/>
          </p:cNvGraphicFramePr>
          <p:nvPr/>
        </p:nvGraphicFramePr>
        <p:xfrm>
          <a:off x="876300" y="3276600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8" name="Equation" r:id="rId8" imgW="495000" imgH="177480" progId="Equation.3">
                  <p:embed/>
                </p:oleObj>
              </mc:Choice>
              <mc:Fallback>
                <p:oleObj name="Equation" r:id="rId8" imgW="4950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3276600"/>
                        <a:ext cx="14859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3" name="Object 3"/>
          <p:cNvGraphicFramePr>
            <a:graphicFrameLocks noChangeAspect="1"/>
          </p:cNvGraphicFramePr>
          <p:nvPr/>
        </p:nvGraphicFramePr>
        <p:xfrm>
          <a:off x="1066800" y="3810000"/>
          <a:ext cx="1028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9" name="Equation" r:id="rId10" imgW="342720" imgH="177480" progId="Equation.3">
                  <p:embed/>
                </p:oleObj>
              </mc:Choice>
              <mc:Fallback>
                <p:oleObj name="Equation" r:id="rId10" imgW="34272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810000"/>
                        <a:ext cx="1028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 rot="-2773926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219200" y="1600200"/>
            <a:ext cx="7700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Triangles are the most important shape in geometry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85800" y="2362200"/>
            <a:ext cx="207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The reason? 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895600" y="2362200"/>
            <a:ext cx="6019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When we are not sure how to solve a problem in geometry, we can often change a problem into a simple triangle problem.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28600" y="3962400"/>
            <a:ext cx="868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As a result, there is more to know about triangles than any other shape in Geometry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92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209800" y="5334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CCFF"/>
                </a:solidFill>
              </a:rPr>
              <a:t>Triangles can be classified by 	their angles or 					their sides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209800" y="15240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CCFF"/>
                </a:solidFill>
              </a:rPr>
              <a:t>We are going to start with the angles, so here’s a quick review: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867400" y="2514600"/>
            <a:ext cx="2286000" cy="2133600"/>
            <a:chOff x="3696" y="1584"/>
            <a:chExt cx="1440" cy="1344"/>
          </a:xfrm>
        </p:grpSpPr>
        <p:sp>
          <p:nvSpPr>
            <p:cNvPr id="65551" name="Line 7"/>
            <p:cNvSpPr>
              <a:spLocks noChangeShapeType="1"/>
            </p:cNvSpPr>
            <p:nvPr/>
          </p:nvSpPr>
          <p:spPr bwMode="auto">
            <a:xfrm>
              <a:off x="3696" y="1584"/>
              <a:ext cx="0" cy="134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2" name="Line 8"/>
            <p:cNvSpPr>
              <a:spLocks noChangeShapeType="1"/>
            </p:cNvSpPr>
            <p:nvPr/>
          </p:nvSpPr>
          <p:spPr bwMode="auto">
            <a:xfrm>
              <a:off x="3696" y="2928"/>
              <a:ext cx="144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3" name="Line 9"/>
            <p:cNvSpPr>
              <a:spLocks noChangeShapeType="1"/>
            </p:cNvSpPr>
            <p:nvPr/>
          </p:nvSpPr>
          <p:spPr bwMode="auto">
            <a:xfrm>
              <a:off x="3696" y="2736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4" name="Line 10"/>
            <p:cNvSpPr>
              <a:spLocks noChangeShapeType="1"/>
            </p:cNvSpPr>
            <p:nvPr/>
          </p:nvSpPr>
          <p:spPr bwMode="auto">
            <a:xfrm>
              <a:off x="3936" y="273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 flipH="1">
            <a:off x="1143000" y="2514600"/>
            <a:ext cx="2209800" cy="2133600"/>
            <a:chOff x="3696" y="1584"/>
            <a:chExt cx="1440" cy="1344"/>
          </a:xfrm>
        </p:grpSpPr>
        <p:sp>
          <p:nvSpPr>
            <p:cNvPr id="65547" name="Line 13"/>
            <p:cNvSpPr>
              <a:spLocks noChangeShapeType="1"/>
            </p:cNvSpPr>
            <p:nvPr/>
          </p:nvSpPr>
          <p:spPr bwMode="auto">
            <a:xfrm>
              <a:off x="3696" y="1584"/>
              <a:ext cx="0" cy="134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8" name="Line 14"/>
            <p:cNvSpPr>
              <a:spLocks noChangeShapeType="1"/>
            </p:cNvSpPr>
            <p:nvPr/>
          </p:nvSpPr>
          <p:spPr bwMode="auto">
            <a:xfrm>
              <a:off x="3696" y="2928"/>
              <a:ext cx="144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49" name="Line 15"/>
            <p:cNvSpPr>
              <a:spLocks noChangeShapeType="1"/>
            </p:cNvSpPr>
            <p:nvPr/>
          </p:nvSpPr>
          <p:spPr bwMode="auto">
            <a:xfrm>
              <a:off x="3696" y="2736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550" name="Line 16"/>
            <p:cNvSpPr>
              <a:spLocks noChangeShapeType="1"/>
            </p:cNvSpPr>
            <p:nvPr/>
          </p:nvSpPr>
          <p:spPr bwMode="auto">
            <a:xfrm>
              <a:off x="3936" y="273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1143000" y="48768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00CCFF"/>
                </a:solidFill>
              </a:rPr>
              <a:t>These are </a:t>
            </a:r>
            <a:r>
              <a:rPr lang="en-US" sz="2400" b="1">
                <a:solidFill>
                  <a:srgbClr val="FF0000"/>
                </a:solidFill>
              </a:rPr>
              <a:t>RIGHT</a:t>
            </a:r>
            <a:r>
              <a:rPr lang="en-US" sz="2400" b="1">
                <a:solidFill>
                  <a:srgbClr val="00CCFF"/>
                </a:solidFill>
              </a:rPr>
              <a:t> angles.</a:t>
            </a:r>
          </a:p>
          <a:p>
            <a:pPr algn="ctr"/>
            <a:r>
              <a:rPr lang="en-US" sz="2400" b="1">
                <a:solidFill>
                  <a:srgbClr val="00CCFF"/>
                </a:solidFill>
              </a:rPr>
              <a:t>They measure 90</a:t>
            </a:r>
            <a:r>
              <a:rPr lang="en-US" sz="2400" b="1" baseline="30000">
                <a:solidFill>
                  <a:srgbClr val="00CCFF"/>
                </a:solidFill>
              </a:rPr>
              <a:t>0</a:t>
            </a:r>
            <a:r>
              <a:rPr lang="en-US" sz="2400" b="1">
                <a:solidFill>
                  <a:srgbClr val="00CCFF"/>
                </a:solidFill>
              </a:rPr>
              <a:t>.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81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86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Write an equation, and solve for x: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#16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685800"/>
            <a:ext cx="476008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038600" y="4953000"/>
            <a:ext cx="4293163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#17  What is the measure of angle A?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228600" y="2971800"/>
          <a:ext cx="2762250" cy="429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5" name="Equation" r:id="rId6" imgW="1143000" imgH="177480" progId="Equation.3">
                  <p:embed/>
                </p:oleObj>
              </mc:Choice>
              <mc:Fallback>
                <p:oleObj name="Equation" r:id="rId6" imgW="114300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971800"/>
                        <a:ext cx="2762250" cy="4296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6" name="Object 3"/>
          <p:cNvGraphicFramePr>
            <a:graphicFrameLocks noChangeAspect="1"/>
          </p:cNvGraphicFramePr>
          <p:nvPr/>
        </p:nvGraphicFramePr>
        <p:xfrm>
          <a:off x="1466850" y="3581400"/>
          <a:ext cx="15049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6" name="Equation" r:id="rId8" imgW="622080" imgH="177480" progId="Equation.3">
                  <p:embed/>
                </p:oleObj>
              </mc:Choice>
              <mc:Fallback>
                <p:oleObj name="Equation" r:id="rId8" imgW="6220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850" y="3581400"/>
                        <a:ext cx="1504950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7" name="Object 3"/>
          <p:cNvGraphicFramePr>
            <a:graphicFrameLocks noChangeAspect="1"/>
          </p:cNvGraphicFramePr>
          <p:nvPr/>
        </p:nvGraphicFramePr>
        <p:xfrm>
          <a:off x="1752600" y="4343400"/>
          <a:ext cx="98266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7" name="Equation" r:id="rId10" imgW="406080" imgH="177480" progId="Equation.3">
                  <p:embed/>
                </p:oleObj>
              </mc:Choice>
              <mc:Fallback>
                <p:oleObj name="Equation" r:id="rId10" imgW="40608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343400"/>
                        <a:ext cx="982663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8" name="Object 3"/>
          <p:cNvGraphicFramePr>
            <a:graphicFrameLocks noChangeAspect="1"/>
          </p:cNvGraphicFramePr>
          <p:nvPr/>
        </p:nvGraphicFramePr>
        <p:xfrm>
          <a:off x="5578475" y="5410200"/>
          <a:ext cx="4921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8" name="Equation" r:id="rId12" imgW="203040" imgH="177480" progId="Equation.3">
                  <p:embed/>
                </p:oleObj>
              </mc:Choice>
              <mc:Fallback>
                <p:oleObj name="Equation" r:id="rId12" imgW="20304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475" y="5410200"/>
                        <a:ext cx="492125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5638800" y="5943600"/>
          <a:ext cx="4921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9" name="Equation" r:id="rId14" imgW="203040" imgH="177480" progId="Equation.3">
                  <p:embed/>
                </p:oleObj>
              </mc:Choice>
              <mc:Fallback>
                <p:oleObj name="Equation" r:id="rId14" imgW="20304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943600"/>
                        <a:ext cx="492125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 bwMode="auto">
          <a:xfrm>
            <a:off x="2895600" y="4724400"/>
            <a:ext cx="2743200" cy="762000"/>
          </a:xfrm>
          <a:prstGeom prst="straightConnector1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Rectangle 19"/>
          <p:cNvSpPr/>
          <p:nvPr/>
        </p:nvSpPr>
        <p:spPr bwMode="auto">
          <a:xfrm>
            <a:off x="2286000" y="4267200"/>
            <a:ext cx="609600" cy="533400"/>
          </a:xfrm>
          <a:prstGeom prst="rect">
            <a:avLst/>
          </a:prstGeom>
          <a:solidFill>
            <a:srgbClr val="FF0000">
              <a:alpha val="52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#18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838199"/>
            <a:ext cx="3657600" cy="338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eform 11"/>
          <p:cNvSpPr/>
          <p:nvPr/>
        </p:nvSpPr>
        <p:spPr bwMode="auto">
          <a:xfrm>
            <a:off x="4512039" y="1573967"/>
            <a:ext cx="614597" cy="164892"/>
          </a:xfrm>
          <a:custGeom>
            <a:avLst/>
            <a:gdLst>
              <a:gd name="connsiteX0" fmla="*/ 0 w 614597"/>
              <a:gd name="connsiteY0" fmla="*/ 14990 h 164892"/>
              <a:gd name="connsiteX1" fmla="*/ 74951 w 614597"/>
              <a:gd name="connsiteY1" fmla="*/ 74951 h 164892"/>
              <a:gd name="connsiteX2" fmla="*/ 119922 w 614597"/>
              <a:gd name="connsiteY2" fmla="*/ 104931 h 164892"/>
              <a:gd name="connsiteX3" fmla="*/ 149902 w 614597"/>
              <a:gd name="connsiteY3" fmla="*/ 134912 h 164892"/>
              <a:gd name="connsiteX4" fmla="*/ 299804 w 614597"/>
              <a:gd name="connsiteY4" fmla="*/ 164892 h 164892"/>
              <a:gd name="connsiteX5" fmla="*/ 464695 w 614597"/>
              <a:gd name="connsiteY5" fmla="*/ 149902 h 164892"/>
              <a:gd name="connsiteX6" fmla="*/ 509666 w 614597"/>
              <a:gd name="connsiteY6" fmla="*/ 134912 h 164892"/>
              <a:gd name="connsiteX7" fmla="*/ 599607 w 614597"/>
              <a:gd name="connsiteY7" fmla="*/ 29981 h 164892"/>
              <a:gd name="connsiteX8" fmla="*/ 614597 w 614597"/>
              <a:gd name="connsiteY8" fmla="*/ 0 h 16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597" h="164892">
                <a:moveTo>
                  <a:pt x="0" y="14990"/>
                </a:moveTo>
                <a:cubicBezTo>
                  <a:pt x="50539" y="90798"/>
                  <a:pt x="2546" y="38749"/>
                  <a:pt x="74951" y="74951"/>
                </a:cubicBezTo>
                <a:cubicBezTo>
                  <a:pt x="91065" y="83008"/>
                  <a:pt x="105854" y="93676"/>
                  <a:pt x="119922" y="104931"/>
                </a:cubicBezTo>
                <a:cubicBezTo>
                  <a:pt x="130958" y="113760"/>
                  <a:pt x="137783" y="127641"/>
                  <a:pt x="149902" y="134912"/>
                </a:cubicBezTo>
                <a:cubicBezTo>
                  <a:pt x="182605" y="154534"/>
                  <a:pt x="281613" y="162293"/>
                  <a:pt x="299804" y="164892"/>
                </a:cubicBezTo>
                <a:cubicBezTo>
                  <a:pt x="354768" y="159895"/>
                  <a:pt x="410059" y="157707"/>
                  <a:pt x="464695" y="149902"/>
                </a:cubicBezTo>
                <a:cubicBezTo>
                  <a:pt x="480337" y="147667"/>
                  <a:pt x="496808" y="144096"/>
                  <a:pt x="509666" y="134912"/>
                </a:cubicBezTo>
                <a:cubicBezTo>
                  <a:pt x="548019" y="107518"/>
                  <a:pt x="575840" y="69593"/>
                  <a:pt x="599607" y="29981"/>
                </a:cubicBezTo>
                <a:cubicBezTo>
                  <a:pt x="605355" y="20400"/>
                  <a:pt x="609600" y="9994"/>
                  <a:pt x="614597" y="0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3507698" y="3330991"/>
            <a:ext cx="494676" cy="521481"/>
          </a:xfrm>
          <a:custGeom>
            <a:avLst/>
            <a:gdLst>
              <a:gd name="connsiteX0" fmla="*/ 0 w 494676"/>
              <a:gd name="connsiteY0" fmla="*/ 26806 h 521481"/>
              <a:gd name="connsiteX1" fmla="*/ 104932 w 494676"/>
              <a:gd name="connsiteY1" fmla="*/ 41796 h 521481"/>
              <a:gd name="connsiteX2" fmla="*/ 149902 w 494676"/>
              <a:gd name="connsiteY2" fmla="*/ 56786 h 521481"/>
              <a:gd name="connsiteX3" fmla="*/ 209863 w 494676"/>
              <a:gd name="connsiteY3" fmla="*/ 71776 h 521481"/>
              <a:gd name="connsiteX4" fmla="*/ 284813 w 494676"/>
              <a:gd name="connsiteY4" fmla="*/ 116747 h 521481"/>
              <a:gd name="connsiteX5" fmla="*/ 419725 w 494676"/>
              <a:gd name="connsiteY5" fmla="*/ 281639 h 521481"/>
              <a:gd name="connsiteX6" fmla="*/ 449705 w 494676"/>
              <a:gd name="connsiteY6" fmla="*/ 326609 h 521481"/>
              <a:gd name="connsiteX7" fmla="*/ 479686 w 494676"/>
              <a:gd name="connsiteY7" fmla="*/ 416550 h 521481"/>
              <a:gd name="connsiteX8" fmla="*/ 494676 w 494676"/>
              <a:gd name="connsiteY8" fmla="*/ 521481 h 5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676" h="521481">
                <a:moveTo>
                  <a:pt x="0" y="26806"/>
                </a:moveTo>
                <a:cubicBezTo>
                  <a:pt x="34977" y="31803"/>
                  <a:pt x="70286" y="34867"/>
                  <a:pt x="104932" y="41796"/>
                </a:cubicBezTo>
                <a:cubicBezTo>
                  <a:pt x="120426" y="44895"/>
                  <a:pt x="134709" y="52445"/>
                  <a:pt x="149902" y="56786"/>
                </a:cubicBezTo>
                <a:cubicBezTo>
                  <a:pt x="169711" y="62446"/>
                  <a:pt x="189876" y="66779"/>
                  <a:pt x="209863" y="71776"/>
                </a:cubicBezTo>
                <a:cubicBezTo>
                  <a:pt x="338031" y="199948"/>
                  <a:pt x="129151" y="0"/>
                  <a:pt x="284813" y="116747"/>
                </a:cubicBezTo>
                <a:cubicBezTo>
                  <a:pt x="351766" y="166962"/>
                  <a:pt x="374305" y="213509"/>
                  <a:pt x="419725" y="281639"/>
                </a:cubicBezTo>
                <a:cubicBezTo>
                  <a:pt x="429718" y="296629"/>
                  <a:pt x="444008" y="309518"/>
                  <a:pt x="449705" y="326609"/>
                </a:cubicBezTo>
                <a:lnTo>
                  <a:pt x="479686" y="416550"/>
                </a:lnTo>
                <a:lnTo>
                  <a:pt x="494676" y="521481"/>
                </a:ln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8200" y="12192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52800" y="35052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X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208899" name="Object 3"/>
          <p:cNvGraphicFramePr>
            <a:graphicFrameLocks noChangeAspect="1"/>
          </p:cNvGraphicFramePr>
          <p:nvPr/>
        </p:nvGraphicFramePr>
        <p:xfrm>
          <a:off x="3536950" y="4267200"/>
          <a:ext cx="239395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7" name="Equation" r:id="rId6" imgW="990360" imgH="177480" progId="Equation.3">
                  <p:embed/>
                </p:oleObj>
              </mc:Choice>
              <mc:Fallback>
                <p:oleObj name="Equation" r:id="rId6" imgW="99036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950" y="4267200"/>
                        <a:ext cx="2393950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3887787" y="4800600"/>
          <a:ext cx="205581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8" name="Equation" r:id="rId8" imgW="850680" imgH="177480" progId="Equation.3">
                  <p:embed/>
                </p:oleObj>
              </mc:Choice>
              <mc:Fallback>
                <p:oleObj name="Equation" r:id="rId8" imgW="8506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7787" y="4800600"/>
                        <a:ext cx="2055813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1" name="Object 3"/>
          <p:cNvGraphicFramePr>
            <a:graphicFrameLocks noChangeAspect="1"/>
          </p:cNvGraphicFramePr>
          <p:nvPr/>
        </p:nvGraphicFramePr>
        <p:xfrm>
          <a:off x="4572000" y="5284788"/>
          <a:ext cx="13811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09" name="Equation" r:id="rId10" imgW="571320" imgH="177480" progId="Equation.3">
                  <p:embed/>
                </p:oleObj>
              </mc:Choice>
              <mc:Fallback>
                <p:oleObj name="Equation" r:id="rId10" imgW="57132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284788"/>
                        <a:ext cx="1381125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02" name="Object 3"/>
          <p:cNvGraphicFramePr>
            <a:graphicFrameLocks noChangeAspect="1"/>
          </p:cNvGraphicFramePr>
          <p:nvPr/>
        </p:nvGraphicFramePr>
        <p:xfrm>
          <a:off x="4740275" y="5818188"/>
          <a:ext cx="10429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10" name="Equation" r:id="rId12" imgW="431640" imgH="177480" progId="Equation.3">
                  <p:embed/>
                </p:oleObj>
              </mc:Choice>
              <mc:Fallback>
                <p:oleObj name="Equation" r:id="rId12" imgW="43164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0275" y="5818188"/>
                        <a:ext cx="1042988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#19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109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609600"/>
            <a:ext cx="401701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7391400" y="914400"/>
          <a:ext cx="119697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1" name="Equation" r:id="rId6" imgW="495000" imgH="177480" progId="Equation.3">
                  <p:embed/>
                </p:oleObj>
              </mc:Choice>
              <mc:Fallback>
                <p:oleObj name="Equation" r:id="rId6" imgW="49500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914400"/>
                        <a:ext cx="1196975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8" name="Object 3"/>
          <p:cNvGraphicFramePr>
            <a:graphicFrameLocks noChangeAspect="1"/>
          </p:cNvGraphicFramePr>
          <p:nvPr/>
        </p:nvGraphicFramePr>
        <p:xfrm>
          <a:off x="7559675" y="1371600"/>
          <a:ext cx="1012825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52" name="Equation" r:id="rId8" imgW="419040" imgH="177480" progId="Equation.3">
                  <p:embed/>
                </p:oleObj>
              </mc:Choice>
              <mc:Fallback>
                <p:oleObj name="Equation" r:id="rId8" imgW="41904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9675" y="1371600"/>
                        <a:ext cx="1012825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0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0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#20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2099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533400"/>
            <a:ext cx="404867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 bwMode="auto">
          <a:xfrm>
            <a:off x="4038600" y="1981200"/>
            <a:ext cx="3810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rot="10800000" flipV="1">
            <a:off x="5638800" y="2057400"/>
            <a:ext cx="381000" cy="2286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09923" name="Object 3"/>
          <p:cNvGraphicFramePr>
            <a:graphicFrameLocks noChangeAspect="1"/>
          </p:cNvGraphicFramePr>
          <p:nvPr/>
        </p:nvGraphicFramePr>
        <p:xfrm>
          <a:off x="3810000" y="4038600"/>
          <a:ext cx="23622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31" name="Equation" r:id="rId6" imgW="977760" imgH="177480" progId="Equation.3">
                  <p:embed/>
                </p:oleObj>
              </mc:Choice>
              <mc:Fallback>
                <p:oleObj name="Equation" r:id="rId6" imgW="97776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038600"/>
                        <a:ext cx="2362200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4" name="Object 3"/>
          <p:cNvGraphicFramePr>
            <a:graphicFrameLocks noChangeAspect="1"/>
          </p:cNvGraphicFramePr>
          <p:nvPr/>
        </p:nvGraphicFramePr>
        <p:xfrm>
          <a:off x="4495800" y="4446587"/>
          <a:ext cx="168751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32" name="Equation" r:id="rId8" imgW="698400" imgH="177480" progId="Equation.3">
                  <p:embed/>
                </p:oleObj>
              </mc:Choice>
              <mc:Fallback>
                <p:oleObj name="Equation" r:id="rId8" imgW="6984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446587"/>
                        <a:ext cx="1687513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5" name="Object 3"/>
          <p:cNvGraphicFramePr>
            <a:graphicFrameLocks noChangeAspect="1"/>
          </p:cNvGraphicFramePr>
          <p:nvPr/>
        </p:nvGraphicFramePr>
        <p:xfrm>
          <a:off x="4267200" y="4903788"/>
          <a:ext cx="122713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33" name="Equation" r:id="rId10" imgW="507960" imgH="177480" progId="Equation.3">
                  <p:embed/>
                </p:oleObj>
              </mc:Choice>
              <mc:Fallback>
                <p:oleObj name="Equation" r:id="rId10" imgW="5079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4903788"/>
                        <a:ext cx="1227137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9926" name="Object 3"/>
          <p:cNvGraphicFramePr>
            <a:graphicFrameLocks noChangeAspect="1"/>
          </p:cNvGraphicFramePr>
          <p:nvPr/>
        </p:nvGraphicFramePr>
        <p:xfrm>
          <a:off x="4465638" y="5284788"/>
          <a:ext cx="82867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34" name="Equation" r:id="rId12" imgW="342720" imgH="177480" progId="Equation.3">
                  <p:embed/>
                </p:oleObj>
              </mc:Choice>
              <mc:Fallback>
                <p:oleObj name="Equation" r:id="rId12" imgW="3427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5638" y="5284788"/>
                        <a:ext cx="828675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#21  In an isosceles triangle, the measure 	of one base 	angle is 23, what are the 	measures of the other two angles?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129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3274" y="2743200"/>
            <a:ext cx="5343957" cy="242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 bwMode="auto">
          <a:xfrm rot="16200000" flipH="1">
            <a:off x="4648200" y="3810000"/>
            <a:ext cx="3048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rot="5400000">
            <a:off x="6934200" y="3657600"/>
            <a:ext cx="304800" cy="3048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3962400" y="4572000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23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43800" y="4572000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23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38800" y="3027402"/>
            <a:ext cx="8242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134</a:t>
            </a:r>
            <a:endParaRPr lang="en-US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#22  In an equilateral triangle, the measure 	of one side is 15in, what is the 	measure of the angle across from it?  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140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286000"/>
            <a:ext cx="32894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 bwMode="auto">
          <a:xfrm rot="16200000" flipH="1">
            <a:off x="4572000" y="3429000"/>
            <a:ext cx="228600" cy="2286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 rot="10800000" flipV="1">
            <a:off x="5943600" y="3581400"/>
            <a:ext cx="304800" cy="2286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rot="5400000" flipH="1" flipV="1">
            <a:off x="5143500" y="4914900"/>
            <a:ext cx="381000" cy="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Freeform 15"/>
          <p:cNvSpPr/>
          <p:nvPr/>
        </p:nvSpPr>
        <p:spPr bwMode="auto">
          <a:xfrm>
            <a:off x="4107305" y="4572000"/>
            <a:ext cx="256476" cy="344774"/>
          </a:xfrm>
          <a:custGeom>
            <a:avLst/>
            <a:gdLst>
              <a:gd name="connsiteX0" fmla="*/ 0 w 256476"/>
              <a:gd name="connsiteY0" fmla="*/ 0 h 344774"/>
              <a:gd name="connsiteX1" fmla="*/ 119921 w 256476"/>
              <a:gd name="connsiteY1" fmla="*/ 44970 h 344774"/>
              <a:gd name="connsiteX2" fmla="*/ 194872 w 256476"/>
              <a:gd name="connsiteY2" fmla="*/ 119921 h 344774"/>
              <a:gd name="connsiteX3" fmla="*/ 224852 w 256476"/>
              <a:gd name="connsiteY3" fmla="*/ 209862 h 344774"/>
              <a:gd name="connsiteX4" fmla="*/ 254833 w 256476"/>
              <a:gd name="connsiteY4" fmla="*/ 314793 h 344774"/>
              <a:gd name="connsiteX5" fmla="*/ 254833 w 256476"/>
              <a:gd name="connsiteY5" fmla="*/ 344774 h 34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476" h="344774">
                <a:moveTo>
                  <a:pt x="0" y="0"/>
                </a:moveTo>
                <a:cubicBezTo>
                  <a:pt x="63735" y="12747"/>
                  <a:pt x="74174" y="4942"/>
                  <a:pt x="119921" y="44970"/>
                </a:cubicBezTo>
                <a:cubicBezTo>
                  <a:pt x="146511" y="68236"/>
                  <a:pt x="194872" y="119921"/>
                  <a:pt x="194872" y="119921"/>
                </a:cubicBezTo>
                <a:lnTo>
                  <a:pt x="224852" y="209862"/>
                </a:lnTo>
                <a:cubicBezTo>
                  <a:pt x="236735" y="245509"/>
                  <a:pt x="248558" y="277142"/>
                  <a:pt x="254833" y="314793"/>
                </a:cubicBezTo>
                <a:cubicBezTo>
                  <a:pt x="256476" y="324651"/>
                  <a:pt x="254833" y="334780"/>
                  <a:pt x="254833" y="344774"/>
                </a:cubicBez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5126636" y="2863121"/>
            <a:ext cx="434715" cy="104931"/>
          </a:xfrm>
          <a:custGeom>
            <a:avLst/>
            <a:gdLst>
              <a:gd name="connsiteX0" fmla="*/ 0 w 434715"/>
              <a:gd name="connsiteY0" fmla="*/ 29981 h 104931"/>
              <a:gd name="connsiteX1" fmla="*/ 89941 w 434715"/>
              <a:gd name="connsiteY1" fmla="*/ 59961 h 104931"/>
              <a:gd name="connsiteX2" fmla="*/ 194872 w 434715"/>
              <a:gd name="connsiteY2" fmla="*/ 104931 h 104931"/>
              <a:gd name="connsiteX3" fmla="*/ 299803 w 434715"/>
              <a:gd name="connsiteY3" fmla="*/ 89941 h 104931"/>
              <a:gd name="connsiteX4" fmla="*/ 389744 w 434715"/>
              <a:gd name="connsiteY4" fmla="*/ 44971 h 104931"/>
              <a:gd name="connsiteX5" fmla="*/ 434715 w 434715"/>
              <a:gd name="connsiteY5" fmla="*/ 0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715" h="104931">
                <a:moveTo>
                  <a:pt x="0" y="29981"/>
                </a:moveTo>
                <a:cubicBezTo>
                  <a:pt x="29980" y="39974"/>
                  <a:pt x="63646" y="42432"/>
                  <a:pt x="89941" y="59961"/>
                </a:cubicBezTo>
                <a:cubicBezTo>
                  <a:pt x="152054" y="101369"/>
                  <a:pt x="117434" y="85571"/>
                  <a:pt x="194872" y="104931"/>
                </a:cubicBezTo>
                <a:cubicBezTo>
                  <a:pt x="229849" y="99934"/>
                  <a:pt x="265157" y="96870"/>
                  <a:pt x="299803" y="89941"/>
                </a:cubicBezTo>
                <a:cubicBezTo>
                  <a:pt x="336747" y="82552"/>
                  <a:pt x="360266" y="68554"/>
                  <a:pt x="389744" y="44971"/>
                </a:cubicBezTo>
                <a:lnTo>
                  <a:pt x="434715" y="0"/>
                </a:ln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6430780" y="4631961"/>
            <a:ext cx="209863" cy="284813"/>
          </a:xfrm>
          <a:custGeom>
            <a:avLst/>
            <a:gdLst>
              <a:gd name="connsiteX0" fmla="*/ 0 w 209863"/>
              <a:gd name="connsiteY0" fmla="*/ 284813 h 284813"/>
              <a:gd name="connsiteX1" fmla="*/ 14990 w 209863"/>
              <a:gd name="connsiteY1" fmla="*/ 239842 h 284813"/>
              <a:gd name="connsiteX2" fmla="*/ 44971 w 209863"/>
              <a:gd name="connsiteY2" fmla="*/ 89941 h 284813"/>
              <a:gd name="connsiteX3" fmla="*/ 164892 w 209863"/>
              <a:gd name="connsiteY3" fmla="*/ 29980 h 284813"/>
              <a:gd name="connsiteX4" fmla="*/ 209863 w 209863"/>
              <a:gd name="connsiteY4" fmla="*/ 0 h 28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863" h="284813">
                <a:moveTo>
                  <a:pt x="0" y="284813"/>
                </a:moveTo>
                <a:cubicBezTo>
                  <a:pt x="4997" y="269823"/>
                  <a:pt x="11891" y="255336"/>
                  <a:pt x="14990" y="239842"/>
                </a:cubicBezTo>
                <a:cubicBezTo>
                  <a:pt x="19148" y="219051"/>
                  <a:pt x="24652" y="123807"/>
                  <a:pt x="44971" y="89941"/>
                </a:cubicBezTo>
                <a:cubicBezTo>
                  <a:pt x="77820" y="35192"/>
                  <a:pt x="105094" y="69845"/>
                  <a:pt x="164892" y="29980"/>
                </a:cubicBezTo>
                <a:lnTo>
                  <a:pt x="209863" y="0"/>
                </a:lnTo>
              </a:path>
            </a:pathLst>
          </a:cu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86200" y="3048000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15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7400" y="4343400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/>
              <a:t>60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/>
      <p:bldP spid="25" grpId="0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4312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4.1-4.3:  Fill in the diagram and find X.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914400"/>
            <a:ext cx="655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#23  Name the sides of this triangle from 	smallest to largest: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119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1676399"/>
            <a:ext cx="5638800" cy="467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10400" y="5562600"/>
            <a:ext cx="6110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70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438400"/>
            <a:ext cx="1417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smallest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038600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largest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676400" y="2438400"/>
            <a:ext cx="1279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AB or 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6400" y="3200400"/>
            <a:ext cx="1279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CB or a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76400" y="4038600"/>
            <a:ext cx="129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AC or b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38100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1-?  </a:t>
            </a:r>
            <a:r>
              <a:rPr lang="en-US" sz="2400" b="1" dirty="0" smtClean="0">
                <a:latin typeface="Comic Sans MS" pitchFamily="66" charset="0"/>
              </a:rPr>
              <a:t>VOCABULARY</a:t>
            </a:r>
            <a:r>
              <a:rPr lang="en-US" sz="2400" dirty="0" smtClean="0">
                <a:latin typeface="Comic Sans MS" pitchFamily="66" charset="0"/>
              </a:rPr>
              <a:t> fill in the blanks: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981200"/>
            <a:ext cx="9144000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triangle with 2 congruent sides/angles is called an _____ triangle.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triangle with 3 congruent sides/angles is called an _____ triangle.</a:t>
            </a:r>
            <a:endParaRPr lang="en-US" sz="2000" dirty="0">
              <a:latin typeface="Comic Sans MS" pitchFamily="66" charset="0"/>
            </a:endParaRP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triangle with a 90 degree angle is a _____ triangle.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segment from a vertex to the midpoint of the opposite side of a triangle is a ____.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The side of a right triangle that is opposite the 90 degree angle.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_____ is an easily proved statement.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The 3 medians of a triangle meet at the _____.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The congruent sides in an isosceles triangle are called ____.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The </a:t>
            </a:r>
            <a:r>
              <a:rPr lang="en-US" sz="2000" dirty="0" err="1" smtClean="0">
                <a:latin typeface="Comic Sans MS" pitchFamily="66" charset="0"/>
              </a:rPr>
              <a:t>noncongruent</a:t>
            </a:r>
            <a:r>
              <a:rPr lang="en-US" sz="2000" dirty="0" smtClean="0">
                <a:latin typeface="Comic Sans MS" pitchFamily="66" charset="0"/>
              </a:rPr>
              <a:t> side of an isosceles triangle is called the ____.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The congruent angles in an isosceles triangle are the ____ angles.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triangle with all angles less than 90 degrees is a ____ triangle.</a:t>
            </a:r>
          </a:p>
          <a:p>
            <a:pPr marL="457200" indent="-457200">
              <a:buAutoNum type="arabicPeriod"/>
            </a:pPr>
            <a:r>
              <a:rPr lang="en-US" sz="2000" dirty="0" smtClean="0">
                <a:latin typeface="Comic Sans MS" pitchFamily="66" charset="0"/>
              </a:rPr>
              <a:t>A ____ triangle is a triangle where all the sides have different lengths</a:t>
            </a:r>
          </a:p>
          <a:p>
            <a:pPr marL="457200" indent="-457200">
              <a:buAutoNum type="arabicPeriod"/>
            </a:pPr>
            <a:endParaRPr lang="en-US" sz="20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8600" y="381000"/>
            <a:ext cx="5105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#13  Find the distance between </a:t>
            </a:r>
          </a:p>
          <a:p>
            <a:r>
              <a:rPr lang="en-US" sz="2400" dirty="0" smtClean="0">
                <a:latin typeface="Comic Sans MS" pitchFamily="66" charset="0"/>
              </a:rPr>
              <a:t>	points A and C.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#14  Find the distance between </a:t>
            </a:r>
          </a:p>
          <a:p>
            <a:r>
              <a:rPr lang="en-US" sz="2400" dirty="0" smtClean="0">
                <a:latin typeface="Comic Sans MS" pitchFamily="66" charset="0"/>
              </a:rPr>
              <a:t>	points B and D.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5744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2057400"/>
            <a:ext cx="325971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5410200" y="1219200"/>
          <a:ext cx="231978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87" name="Equation" r:id="rId6" imgW="1485720" imgH="291960" progId="">
                  <p:embed/>
                </p:oleObj>
              </mc:Choice>
              <mc:Fallback>
                <p:oleObj name="Equation" r:id="rId6" imgW="1485720" imgH="29196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219200"/>
                        <a:ext cx="231978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3200400" y="3200400"/>
          <a:ext cx="606891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88" name="Equation" r:id="rId8" imgW="368280" imgH="215640" progId="">
                  <p:embed/>
                </p:oleObj>
              </mc:Choice>
              <mc:Fallback>
                <p:oleObj name="Equation" r:id="rId8" imgW="368280" imgH="215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200400"/>
                        <a:ext cx="606891" cy="3556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3035300" y="4114800"/>
          <a:ext cx="77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89" name="Equation" r:id="rId10" imgW="469800" imgH="215640" progId="">
                  <p:embed/>
                </p:oleObj>
              </mc:Choice>
              <mc:Fallback>
                <p:oleObj name="Equation" r:id="rId10" imgW="469800" imgH="2156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0" y="4114800"/>
                        <a:ext cx="774700" cy="3556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1143000" y="4572000"/>
          <a:ext cx="9191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0" name="Equation" r:id="rId12" imgW="558720" imgH="215640" progId="">
                  <p:embed/>
                </p:oleObj>
              </mc:Choice>
              <mc:Fallback>
                <p:oleObj name="Equation" r:id="rId12" imgW="558720" imgH="2156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572000"/>
                        <a:ext cx="919163" cy="3556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982663" y="2438400"/>
          <a:ext cx="77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1" name="Equation" r:id="rId14" imgW="469800" imgH="215640" progId="">
                  <p:embed/>
                </p:oleObj>
              </mc:Choice>
              <mc:Fallback>
                <p:oleObj name="Equation" r:id="rId14" imgW="469800" imgH="2156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2438400"/>
                        <a:ext cx="774700" cy="35560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0"/>
          <p:cNvGraphicFramePr>
            <a:graphicFrameLocks noChangeAspect="1"/>
          </p:cNvGraphicFramePr>
          <p:nvPr/>
        </p:nvGraphicFramePr>
        <p:xfrm>
          <a:off x="5856288" y="1676400"/>
          <a:ext cx="1427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2" name="Equation" r:id="rId16" imgW="914400" imgH="291960" progId="">
                  <p:embed/>
                </p:oleObj>
              </mc:Choice>
              <mc:Fallback>
                <p:oleObj name="Equation" r:id="rId16" imgW="914400" imgH="29196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6288" y="1676400"/>
                        <a:ext cx="142716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20"/>
          <p:cNvGraphicFramePr>
            <a:graphicFrameLocks noChangeAspect="1"/>
          </p:cNvGraphicFramePr>
          <p:nvPr/>
        </p:nvGraphicFramePr>
        <p:xfrm>
          <a:off x="6234113" y="2298700"/>
          <a:ext cx="69373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3" name="Equation" r:id="rId18" imgW="444240" imgH="177480" progId="">
                  <p:embed/>
                </p:oleObj>
              </mc:Choice>
              <mc:Fallback>
                <p:oleObj name="Equation" r:id="rId18" imgW="444240" imgH="1774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4113" y="2298700"/>
                        <a:ext cx="69373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0"/>
          <p:cNvGraphicFramePr>
            <a:graphicFrameLocks noChangeAspect="1"/>
          </p:cNvGraphicFramePr>
          <p:nvPr/>
        </p:nvGraphicFramePr>
        <p:xfrm>
          <a:off x="5348287" y="3721100"/>
          <a:ext cx="2319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4" name="Equation" r:id="rId20" imgW="1485720" imgH="291960" progId="">
                  <p:embed/>
                </p:oleObj>
              </mc:Choice>
              <mc:Fallback>
                <p:oleObj name="Equation" r:id="rId20" imgW="1485720" imgH="2919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8287" y="3721100"/>
                        <a:ext cx="2319338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5716588" y="4178300"/>
          <a:ext cx="1584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5" name="Equation" r:id="rId22" imgW="1015920" imgH="291960" progId="">
                  <p:embed/>
                </p:oleObj>
              </mc:Choice>
              <mc:Fallback>
                <p:oleObj name="Equation" r:id="rId22" imgW="1015920" imgH="2919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588" y="4178300"/>
                        <a:ext cx="15843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0"/>
          <p:cNvGraphicFramePr>
            <a:graphicFrameLocks noChangeAspect="1"/>
          </p:cNvGraphicFramePr>
          <p:nvPr/>
        </p:nvGraphicFramePr>
        <p:xfrm>
          <a:off x="6162675" y="4800600"/>
          <a:ext cx="7143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96" name="Equation" r:id="rId24" imgW="457200" imgH="177480" progId="">
                  <p:embed/>
                </p:oleObj>
              </mc:Choice>
              <mc:Fallback>
                <p:oleObj name="Equation" r:id="rId24" imgW="457200" imgH="17748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675" y="4800600"/>
                        <a:ext cx="714375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FF6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381000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  X, Y and Z are midpoints of the sides of </a:t>
            </a:r>
          </a:p>
          <a:p>
            <a:r>
              <a:rPr lang="en-US" sz="2400" dirty="0" smtClean="0">
                <a:latin typeface="Comic Sans MS" pitchFamily="66" charset="0"/>
              </a:rPr>
              <a:t>	the triangle, and Q is the CENTROID.</a:t>
            </a:r>
          </a:p>
        </p:txBody>
      </p:sp>
      <p:pic>
        <p:nvPicPr>
          <p:cNvPr id="5754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143000"/>
            <a:ext cx="34480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962400" y="1524000"/>
            <a:ext cx="5181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#15  If ZQ = 6, then AQ = ?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#16  If BX = 24, then XQ = ?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#17  If AQ = 10, then QZ = ?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#18  If CQ = 12, then CY = ?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#19  If BX = 30, then BQ = ?</a:t>
            </a: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8600" y="1524000"/>
            <a:ext cx="533400" cy="40011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77200" y="2266890"/>
            <a:ext cx="533400" cy="40011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01000" y="3048000"/>
            <a:ext cx="533400" cy="40011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24800" y="3733800"/>
            <a:ext cx="533400" cy="40011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18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01000" y="4419600"/>
            <a:ext cx="533400" cy="400110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5" name="Group 7"/>
          <p:cNvGrpSpPr>
            <a:grpSpLocks/>
          </p:cNvGrpSpPr>
          <p:nvPr/>
        </p:nvGrpSpPr>
        <p:grpSpPr bwMode="auto">
          <a:xfrm>
            <a:off x="5867400" y="2514600"/>
            <a:ext cx="2286000" cy="2133600"/>
            <a:chOff x="3696" y="1584"/>
            <a:chExt cx="1440" cy="1344"/>
          </a:xfrm>
        </p:grpSpPr>
        <p:sp>
          <p:nvSpPr>
            <p:cNvPr id="66584" name="Line 8"/>
            <p:cNvSpPr>
              <a:spLocks noChangeShapeType="1"/>
            </p:cNvSpPr>
            <p:nvPr/>
          </p:nvSpPr>
          <p:spPr bwMode="auto">
            <a:xfrm>
              <a:off x="3696" y="1584"/>
              <a:ext cx="0" cy="134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5" name="Line 9"/>
            <p:cNvSpPr>
              <a:spLocks noChangeShapeType="1"/>
            </p:cNvSpPr>
            <p:nvPr/>
          </p:nvSpPr>
          <p:spPr bwMode="auto">
            <a:xfrm>
              <a:off x="3696" y="2928"/>
              <a:ext cx="144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6" name="Line 10"/>
            <p:cNvSpPr>
              <a:spLocks noChangeShapeType="1"/>
            </p:cNvSpPr>
            <p:nvPr/>
          </p:nvSpPr>
          <p:spPr bwMode="auto">
            <a:xfrm>
              <a:off x="3696" y="2736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7" name="Line 11"/>
            <p:cNvSpPr>
              <a:spLocks noChangeShapeType="1"/>
            </p:cNvSpPr>
            <p:nvPr/>
          </p:nvSpPr>
          <p:spPr bwMode="auto">
            <a:xfrm>
              <a:off x="3936" y="273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566" name="Group 12"/>
          <p:cNvGrpSpPr>
            <a:grpSpLocks/>
          </p:cNvGrpSpPr>
          <p:nvPr/>
        </p:nvGrpSpPr>
        <p:grpSpPr bwMode="auto">
          <a:xfrm flipH="1">
            <a:off x="1143000" y="2514600"/>
            <a:ext cx="2209800" cy="2133600"/>
            <a:chOff x="3696" y="1584"/>
            <a:chExt cx="1440" cy="1344"/>
          </a:xfrm>
        </p:grpSpPr>
        <p:sp>
          <p:nvSpPr>
            <p:cNvPr id="66580" name="Line 13"/>
            <p:cNvSpPr>
              <a:spLocks noChangeShapeType="1"/>
            </p:cNvSpPr>
            <p:nvPr/>
          </p:nvSpPr>
          <p:spPr bwMode="auto">
            <a:xfrm>
              <a:off x="3696" y="1584"/>
              <a:ext cx="0" cy="134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1" name="Line 14"/>
            <p:cNvSpPr>
              <a:spLocks noChangeShapeType="1"/>
            </p:cNvSpPr>
            <p:nvPr/>
          </p:nvSpPr>
          <p:spPr bwMode="auto">
            <a:xfrm>
              <a:off x="3696" y="2928"/>
              <a:ext cx="144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2" name="Line 15"/>
            <p:cNvSpPr>
              <a:spLocks noChangeShapeType="1"/>
            </p:cNvSpPr>
            <p:nvPr/>
          </p:nvSpPr>
          <p:spPr bwMode="auto">
            <a:xfrm>
              <a:off x="3696" y="2736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83" name="Line 16"/>
            <p:cNvSpPr>
              <a:spLocks noChangeShapeType="1"/>
            </p:cNvSpPr>
            <p:nvPr/>
          </p:nvSpPr>
          <p:spPr bwMode="auto">
            <a:xfrm>
              <a:off x="3936" y="273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097" name="Text Box 17"/>
          <p:cNvSpPr txBox="1">
            <a:spLocks noChangeArrowheads="1"/>
          </p:cNvSpPr>
          <p:nvPr/>
        </p:nvSpPr>
        <p:spPr bwMode="auto">
          <a:xfrm>
            <a:off x="1981200" y="7620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ACUTE</a:t>
            </a:r>
            <a:r>
              <a:rPr lang="en-US" sz="2400" b="1">
                <a:solidFill>
                  <a:srgbClr val="00CCFF"/>
                </a:solidFill>
              </a:rPr>
              <a:t> angles measure less than 90.  </a:t>
            </a:r>
          </a:p>
          <a:p>
            <a:r>
              <a:rPr lang="en-US" sz="2400" b="1">
                <a:solidFill>
                  <a:srgbClr val="00CCFF"/>
                </a:solidFill>
              </a:rPr>
              <a:t>(they don’t “open” up as much)</a:t>
            </a:r>
          </a:p>
        </p:txBody>
      </p:sp>
      <p:sp>
        <p:nvSpPr>
          <p:cNvPr id="66568" name="Line 18"/>
          <p:cNvSpPr>
            <a:spLocks noChangeShapeType="1"/>
          </p:cNvSpPr>
          <p:nvPr/>
        </p:nvSpPr>
        <p:spPr bwMode="auto">
          <a:xfrm>
            <a:off x="5867400" y="4648200"/>
            <a:ext cx="2286000" cy="0"/>
          </a:xfrm>
          <a:prstGeom prst="line">
            <a:avLst/>
          </a:prstGeom>
          <a:noFill/>
          <a:ln w="57150">
            <a:solidFill>
              <a:srgbClr val="11111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1143000" y="2590800"/>
            <a:ext cx="7010400" cy="2057400"/>
            <a:chOff x="720" y="1632"/>
            <a:chExt cx="4416" cy="1296"/>
          </a:xfrm>
        </p:grpSpPr>
        <p:sp>
          <p:nvSpPr>
            <p:cNvPr id="66571" name="Line 22"/>
            <p:cNvSpPr>
              <a:spLocks noChangeShapeType="1"/>
            </p:cNvSpPr>
            <p:nvPr/>
          </p:nvSpPr>
          <p:spPr bwMode="auto">
            <a:xfrm flipH="1">
              <a:off x="720" y="2928"/>
              <a:ext cx="139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572" name="Group 27"/>
            <p:cNvGrpSpPr>
              <a:grpSpLocks/>
            </p:cNvGrpSpPr>
            <p:nvPr/>
          </p:nvGrpSpPr>
          <p:grpSpPr bwMode="auto">
            <a:xfrm>
              <a:off x="3696" y="1872"/>
              <a:ext cx="1440" cy="1056"/>
              <a:chOff x="3696" y="1872"/>
              <a:chExt cx="1440" cy="1056"/>
            </a:xfrm>
          </p:grpSpPr>
          <p:grpSp>
            <p:nvGrpSpPr>
              <p:cNvPr id="66576" name="Group 21"/>
              <p:cNvGrpSpPr>
                <a:grpSpLocks/>
              </p:cNvGrpSpPr>
              <p:nvPr/>
            </p:nvGrpSpPr>
            <p:grpSpPr bwMode="auto">
              <a:xfrm>
                <a:off x="3696" y="1872"/>
                <a:ext cx="1440" cy="1056"/>
                <a:chOff x="3648" y="2160"/>
                <a:chExt cx="1440" cy="1056"/>
              </a:xfrm>
            </p:grpSpPr>
            <p:sp>
              <p:nvSpPr>
                <p:cNvPr id="66578" name="Line 19"/>
                <p:cNvSpPr>
                  <a:spLocks noChangeShapeType="1"/>
                </p:cNvSpPr>
                <p:nvPr/>
              </p:nvSpPr>
              <p:spPr bwMode="auto">
                <a:xfrm>
                  <a:off x="3648" y="3216"/>
                  <a:ext cx="1440" cy="0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6579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648" y="2160"/>
                  <a:ext cx="912" cy="1056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6577" name="Arc 24"/>
              <p:cNvSpPr>
                <a:spLocks/>
              </p:cNvSpPr>
              <p:nvPr/>
            </p:nvSpPr>
            <p:spPr bwMode="auto">
              <a:xfrm flipV="1">
                <a:off x="3984" y="2592"/>
                <a:ext cx="432" cy="317"/>
              </a:xfrm>
              <a:custGeom>
                <a:avLst/>
                <a:gdLst>
                  <a:gd name="T0" fmla="*/ 430 w 21600"/>
                  <a:gd name="T1" fmla="*/ 0 h 20384"/>
                  <a:gd name="T2" fmla="*/ 231 w 21600"/>
                  <a:gd name="T3" fmla="*/ 317 h 20384"/>
                  <a:gd name="T4" fmla="*/ 0 w 21600"/>
                  <a:gd name="T5" fmla="*/ 33 h 2038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384"/>
                  <a:gd name="T11" fmla="*/ 21600 w 21600"/>
                  <a:gd name="T12" fmla="*/ 20384 h 203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384" fill="none" extrusionOk="0">
                    <a:moveTo>
                      <a:pt x="21493" y="-1"/>
                    </a:moveTo>
                    <a:cubicBezTo>
                      <a:pt x="21564" y="712"/>
                      <a:pt x="21600" y="1428"/>
                      <a:pt x="21600" y="2145"/>
                    </a:cubicBezTo>
                    <a:cubicBezTo>
                      <a:pt x="21600" y="9540"/>
                      <a:pt x="17816" y="16422"/>
                      <a:pt x="11571" y="20384"/>
                    </a:cubicBezTo>
                  </a:path>
                  <a:path w="21600" h="20384" stroke="0" extrusionOk="0">
                    <a:moveTo>
                      <a:pt x="21493" y="-1"/>
                    </a:moveTo>
                    <a:cubicBezTo>
                      <a:pt x="21564" y="712"/>
                      <a:pt x="21600" y="1428"/>
                      <a:pt x="21600" y="2145"/>
                    </a:cubicBezTo>
                    <a:cubicBezTo>
                      <a:pt x="21600" y="9540"/>
                      <a:pt x="17816" y="16422"/>
                      <a:pt x="11571" y="20384"/>
                    </a:cubicBezTo>
                    <a:lnTo>
                      <a:pt x="0" y="2145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6573" name="Group 26"/>
            <p:cNvGrpSpPr>
              <a:grpSpLocks/>
            </p:cNvGrpSpPr>
            <p:nvPr/>
          </p:nvGrpSpPr>
          <p:grpSpPr bwMode="auto">
            <a:xfrm>
              <a:off x="1584" y="1632"/>
              <a:ext cx="528" cy="1296"/>
              <a:chOff x="1584" y="1632"/>
              <a:chExt cx="528" cy="1296"/>
            </a:xfrm>
          </p:grpSpPr>
          <p:sp>
            <p:nvSpPr>
              <p:cNvPr id="66574" name="Line 23"/>
              <p:cNvSpPr>
                <a:spLocks noChangeShapeType="1"/>
              </p:cNvSpPr>
              <p:nvPr/>
            </p:nvSpPr>
            <p:spPr bwMode="auto">
              <a:xfrm flipH="1" flipV="1">
                <a:off x="1824" y="1632"/>
                <a:ext cx="288" cy="1296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575" name="Arc 25"/>
              <p:cNvSpPr>
                <a:spLocks/>
              </p:cNvSpPr>
              <p:nvPr/>
            </p:nvSpPr>
            <p:spPr bwMode="auto">
              <a:xfrm flipH="1" flipV="1">
                <a:off x="1584" y="2592"/>
                <a:ext cx="528" cy="317"/>
              </a:xfrm>
              <a:custGeom>
                <a:avLst/>
                <a:gdLst>
                  <a:gd name="T0" fmla="*/ 525 w 21600"/>
                  <a:gd name="T1" fmla="*/ 0 h 20384"/>
                  <a:gd name="T2" fmla="*/ 283 w 21600"/>
                  <a:gd name="T3" fmla="*/ 317 h 20384"/>
                  <a:gd name="T4" fmla="*/ 0 w 21600"/>
                  <a:gd name="T5" fmla="*/ 33 h 2038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384"/>
                  <a:gd name="T11" fmla="*/ 21600 w 21600"/>
                  <a:gd name="T12" fmla="*/ 20384 h 203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384" fill="none" extrusionOk="0">
                    <a:moveTo>
                      <a:pt x="21493" y="-1"/>
                    </a:moveTo>
                    <a:cubicBezTo>
                      <a:pt x="21564" y="712"/>
                      <a:pt x="21600" y="1428"/>
                      <a:pt x="21600" y="2145"/>
                    </a:cubicBezTo>
                    <a:cubicBezTo>
                      <a:pt x="21600" y="9540"/>
                      <a:pt x="17816" y="16422"/>
                      <a:pt x="11571" y="20384"/>
                    </a:cubicBezTo>
                  </a:path>
                  <a:path w="21600" h="20384" stroke="0" extrusionOk="0">
                    <a:moveTo>
                      <a:pt x="21493" y="-1"/>
                    </a:moveTo>
                    <a:cubicBezTo>
                      <a:pt x="21564" y="712"/>
                      <a:pt x="21600" y="1428"/>
                      <a:pt x="21600" y="2145"/>
                    </a:cubicBezTo>
                    <a:cubicBezTo>
                      <a:pt x="21600" y="9540"/>
                      <a:pt x="17816" y="16422"/>
                      <a:pt x="11571" y="20384"/>
                    </a:cubicBezTo>
                    <a:lnTo>
                      <a:pt x="0" y="2145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7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99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381000"/>
            <a:ext cx="678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Use the Pythagorean Converse to decide if the a triangle with the given side lengths is </a:t>
            </a:r>
            <a:r>
              <a:rPr lang="en-US" sz="2400" b="1" dirty="0" smtClean="0">
                <a:latin typeface="Comic Sans MS" pitchFamily="66" charset="0"/>
              </a:rPr>
              <a:t>ACUTE</a:t>
            </a:r>
            <a:r>
              <a:rPr lang="en-US" sz="2400" dirty="0" smtClean="0">
                <a:latin typeface="Comic Sans MS" pitchFamily="66" charset="0"/>
              </a:rPr>
              <a:t>, </a:t>
            </a:r>
            <a:r>
              <a:rPr lang="en-US" sz="2400" b="1" dirty="0" smtClean="0">
                <a:latin typeface="Comic Sans MS" pitchFamily="66" charset="0"/>
              </a:rPr>
              <a:t>OBTUSE</a:t>
            </a:r>
            <a:r>
              <a:rPr lang="en-US" sz="2400" dirty="0" smtClean="0">
                <a:latin typeface="Comic Sans MS" pitchFamily="66" charset="0"/>
              </a:rPr>
              <a:t> or </a:t>
            </a:r>
            <a:r>
              <a:rPr lang="en-US" sz="2400" b="1" dirty="0" smtClean="0">
                <a:latin typeface="Comic Sans MS" pitchFamily="66" charset="0"/>
              </a:rPr>
              <a:t>RIGHT.</a:t>
            </a: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362200" y="2209800"/>
            <a:ext cx="6781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#20   21, 30, 35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#21    7, 9, 14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#22   18, 28, 24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9200" y="22098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ACUTE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33528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OBTUSE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53000" y="44196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ACUTE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914400"/>
            <a:ext cx="6781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Decide if a triangle can be made with sides of the given lengths: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#23    8, 16, 20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#24    3, 9, 22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#25    6, 11, 20</a:t>
            </a:r>
          </a:p>
          <a:p>
            <a:endParaRPr lang="en-US" sz="2400" b="1" dirty="0" smtClean="0">
              <a:latin typeface="Comic Sans MS" pitchFamily="66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20574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YES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19600" y="32004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NO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5800" y="42672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NO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CC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838200"/>
            <a:ext cx="678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#26  If 2 sides of a triangle are 18 and 25, </a:t>
            </a:r>
          </a:p>
          <a:p>
            <a:r>
              <a:rPr lang="en-US" sz="2400" dirty="0" smtClean="0">
                <a:latin typeface="Comic Sans MS" pitchFamily="66" charset="0"/>
              </a:rPr>
              <a:t>	how long can the third side be?</a:t>
            </a:r>
          </a:p>
          <a:p>
            <a:endParaRPr lang="en-US" sz="2400" b="1" dirty="0" smtClean="0">
              <a:latin typeface="Comic Sans MS" pitchFamily="66" charset="0"/>
            </a:endParaRPr>
          </a:p>
          <a:p>
            <a:endParaRPr lang="en-US" sz="2400" b="1" dirty="0" smtClean="0">
              <a:latin typeface="Comic Sans MS" pitchFamily="66" charset="0"/>
            </a:endParaRPr>
          </a:p>
          <a:p>
            <a:endParaRPr lang="en-US" sz="2400" b="1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#27  If 2 sides of a triangle are 7 and 21, </a:t>
            </a:r>
          </a:p>
          <a:p>
            <a:r>
              <a:rPr lang="en-US" sz="2400" dirty="0" smtClean="0">
                <a:latin typeface="Comic Sans MS" pitchFamily="66" charset="0"/>
              </a:rPr>
              <a:t>	how long can the third side be?</a:t>
            </a:r>
          </a:p>
          <a:p>
            <a:endParaRPr lang="en-US" sz="2400" b="1" dirty="0" smtClean="0">
              <a:latin typeface="Comic Sans MS" pitchFamily="66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4375150" y="1755774"/>
          <a:ext cx="3075663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18" name="Equation" r:id="rId5" imgW="774360" imgH="190440" progId="">
                  <p:embed/>
                </p:oleObj>
              </mc:Choice>
              <mc:Fallback>
                <p:oleObj name="Equation" r:id="rId5" imgW="774360" imgH="19044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5150" y="1755774"/>
                        <a:ext cx="3075663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4303713" y="3505199"/>
          <a:ext cx="3277478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19" name="Equation" r:id="rId7" imgW="825480" imgH="190440" progId="">
                  <p:embed/>
                </p:oleObj>
              </mc:Choice>
              <mc:Fallback>
                <p:oleObj name="Equation" r:id="rId7" imgW="825480" imgH="1904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3505199"/>
                        <a:ext cx="3277478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CCFF66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838200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Classify the following triangles by sides and angles:</a:t>
            </a: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514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#28				#29				#30</a:t>
            </a:r>
          </a:p>
        </p:txBody>
      </p:sp>
      <p:sp>
        <p:nvSpPr>
          <p:cNvPr id="10" name="Right Triangle 9"/>
          <p:cNvSpPr/>
          <p:nvPr/>
        </p:nvSpPr>
        <p:spPr bwMode="auto">
          <a:xfrm>
            <a:off x="457200" y="3276600"/>
            <a:ext cx="2667000" cy="1447800"/>
          </a:xfrm>
          <a:prstGeom prst="rtTriangl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ight Triangle 10"/>
          <p:cNvSpPr/>
          <p:nvPr/>
        </p:nvSpPr>
        <p:spPr bwMode="auto">
          <a:xfrm rot="10800000">
            <a:off x="3429000" y="3200400"/>
            <a:ext cx="1905000" cy="1981200"/>
          </a:xfrm>
          <a:prstGeom prst="rtTriangl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ight Triangle 11"/>
          <p:cNvSpPr/>
          <p:nvPr/>
        </p:nvSpPr>
        <p:spPr bwMode="auto">
          <a:xfrm rot="16200000">
            <a:off x="6324600" y="3048000"/>
            <a:ext cx="2247900" cy="1943100"/>
          </a:xfrm>
          <a:prstGeom prst="rtTriangl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4343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781800" y="4724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45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 bwMode="auto">
          <a:xfrm>
            <a:off x="8049490" y="4828310"/>
            <a:ext cx="381000" cy="304800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 rot="5400000">
            <a:off x="4000500" y="4838700"/>
            <a:ext cx="26670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800600" y="5105400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657600" y="3200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</a:t>
            </a:r>
            <a:endParaRPr lang="en-US" dirty="0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457200" y="4419600"/>
          <a:ext cx="4556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47" name="Equation" r:id="rId5" imgW="291960" imgH="177480" progId="">
                  <p:embed/>
                </p:oleObj>
              </mc:Choice>
              <mc:Fallback>
                <p:oleObj name="Equation" r:id="rId5" imgW="291960" imgH="17748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419600"/>
                        <a:ext cx="455612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81000" y="48006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Obtuse, Scalene</a:t>
            </a:r>
          </a:p>
        </p:txBody>
      </p:sp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4926013" y="4495800"/>
          <a:ext cx="3571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48" name="Equation" r:id="rId7" imgW="228600" imgH="177480" progId="">
                  <p:embed/>
                </p:oleObj>
              </mc:Choice>
              <mc:Fallback>
                <p:oleObj name="Equation" r:id="rId7" imgW="2286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6013" y="4495800"/>
                        <a:ext cx="3571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4876800" y="3276600"/>
          <a:ext cx="3571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49" name="Equation" r:id="rId9" imgW="228600" imgH="177480" progId="">
                  <p:embed/>
                </p:oleObj>
              </mc:Choice>
              <mc:Fallback>
                <p:oleObj name="Equation" r:id="rId9" imgW="22860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276600"/>
                        <a:ext cx="3571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733800" y="54102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Acute, Isosceles</a:t>
            </a:r>
          </a:p>
        </p:txBody>
      </p:sp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8077200" y="3190875"/>
          <a:ext cx="357188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50" name="Equation" r:id="rId11" imgW="228600" imgH="190440" progId="">
                  <p:embed/>
                </p:oleObj>
              </mc:Choice>
              <mc:Fallback>
                <p:oleObj name="Equation" r:id="rId11" imgW="228600" imgH="1904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3190875"/>
                        <a:ext cx="357188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781800" y="51816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Right, Isosceles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8" grpId="0"/>
    </p:bld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99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400" y="8382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X:</a:t>
            </a: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514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#31				#32				#33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19400" y="4876800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115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 rot="5400000">
            <a:off x="7334249" y="3638551"/>
            <a:ext cx="1452997" cy="1338695"/>
            <a:chOff x="6477000" y="2895600"/>
            <a:chExt cx="1953490" cy="2247900"/>
          </a:xfrm>
        </p:grpSpPr>
        <p:sp>
          <p:nvSpPr>
            <p:cNvPr id="12" name="Right Triangle 11"/>
            <p:cNvSpPr/>
            <p:nvPr/>
          </p:nvSpPr>
          <p:spPr bwMode="auto">
            <a:xfrm rot="16200000">
              <a:off x="6324600" y="3048000"/>
              <a:ext cx="2247900" cy="1943100"/>
            </a:xfrm>
            <a:prstGeom prst="rtTriangl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8049490" y="4828310"/>
              <a:ext cx="381000" cy="304800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cxnSp>
        <p:nvCxnSpPr>
          <p:cNvPr id="18" name="Straight Connector 17"/>
          <p:cNvCxnSpPr/>
          <p:nvPr/>
        </p:nvCxnSpPr>
        <p:spPr bwMode="auto">
          <a:xfrm rot="10800000">
            <a:off x="1905000" y="5257800"/>
            <a:ext cx="1524000" cy="0"/>
          </a:xfrm>
          <a:prstGeom prst="lin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Isosceles Triangle 21"/>
          <p:cNvSpPr/>
          <p:nvPr/>
        </p:nvSpPr>
        <p:spPr bwMode="auto">
          <a:xfrm>
            <a:off x="609600" y="3124200"/>
            <a:ext cx="2209800" cy="2133600"/>
          </a:xfrm>
          <a:prstGeom prst="triangl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Isosceles Triangle 22"/>
          <p:cNvSpPr/>
          <p:nvPr/>
        </p:nvSpPr>
        <p:spPr bwMode="auto">
          <a:xfrm rot="18105344">
            <a:off x="3962400" y="3124200"/>
            <a:ext cx="2209800" cy="1752600"/>
          </a:xfrm>
          <a:prstGeom prst="triangl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1" name="Straight Connector 30"/>
          <p:cNvCxnSpPr/>
          <p:nvPr/>
        </p:nvCxnSpPr>
        <p:spPr bwMode="auto">
          <a:xfrm>
            <a:off x="990600" y="4191000"/>
            <a:ext cx="304800" cy="1524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 rot="10800000" flipV="1">
            <a:off x="2209800" y="4191000"/>
            <a:ext cx="304800" cy="152400"/>
          </a:xfrm>
          <a:prstGeom prst="line">
            <a:avLst/>
          </a:prstGeom>
          <a:noFill/>
          <a:ln w="381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1524000" y="33528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419600" y="3581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70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029200" y="47244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7391400" y="38862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40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943600" y="35052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229600" y="47244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2286000" y="4876800"/>
          <a:ext cx="3571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72" name="Equation" r:id="rId5" imgW="228600" imgH="177480" progId="">
                  <p:embed/>
                </p:oleObj>
              </mc:Choice>
              <mc:Fallback>
                <p:oleObj name="Equation" r:id="rId5" imgW="228600" imgH="17748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876800"/>
                        <a:ext cx="357187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762000" y="4876800"/>
          <a:ext cx="357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73" name="Equation" r:id="rId7" imgW="228600" imgH="177480" progId="">
                  <p:embed/>
                </p:oleObj>
              </mc:Choice>
              <mc:Fallback>
                <p:oleObj name="Equation" r:id="rId7" imgW="22860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876800"/>
                        <a:ext cx="3571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1524000" y="3657600"/>
          <a:ext cx="357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74" name="Equation" r:id="rId9" imgW="228600" imgH="177480" progId="">
                  <p:embed/>
                </p:oleObj>
              </mc:Choice>
              <mc:Fallback>
                <p:oleObj name="Equation" r:id="rId9" imgW="2286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657600"/>
                        <a:ext cx="3571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5715000" y="3606800"/>
          <a:ext cx="357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75" name="Equation" r:id="rId11" imgW="228600" imgH="177480" progId="">
                  <p:embed/>
                </p:oleObj>
              </mc:Choice>
              <mc:Fallback>
                <p:oleObj name="Equation" r:id="rId11" imgW="22860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606800"/>
                        <a:ext cx="3571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8077200" y="4724400"/>
          <a:ext cx="3571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76" name="Equation" r:id="rId13" imgW="228600" imgH="177480" progId="">
                  <p:embed/>
                </p:oleObj>
              </mc:Choice>
              <mc:Fallback>
                <p:oleObj name="Equation" r:id="rId13" imgW="22860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4724400"/>
                        <a:ext cx="357188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685800"/>
            <a:ext cx="678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#34  If </a:t>
            </a:r>
          </a:p>
          <a:p>
            <a:r>
              <a:rPr lang="en-US" sz="2400" dirty="0" smtClean="0">
                <a:latin typeface="Comic Sans MS" pitchFamily="66" charset="0"/>
              </a:rPr>
              <a:t>	XQ = 12     and </a:t>
            </a:r>
          </a:p>
          <a:p>
            <a:r>
              <a:rPr lang="en-US" sz="2400" dirty="0" smtClean="0">
                <a:latin typeface="Comic Sans MS" pitchFamily="66" charset="0"/>
              </a:rPr>
              <a:t>	YX = 5a+1, </a:t>
            </a:r>
          </a:p>
          <a:p>
            <a:r>
              <a:rPr lang="en-US" sz="2400" dirty="0" smtClean="0">
                <a:latin typeface="Comic Sans MS" pitchFamily="66" charset="0"/>
              </a:rPr>
              <a:t>        find a.</a:t>
            </a:r>
            <a:endParaRPr lang="en-US" sz="2400" b="1" dirty="0" smtClean="0">
              <a:latin typeface="Comic Sans MS" pitchFamily="66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pic>
        <p:nvPicPr>
          <p:cNvPr id="5765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2305050"/>
            <a:ext cx="37814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457200" y="2971800"/>
          <a:ext cx="245167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94" name="Equation" r:id="rId6" imgW="1091880" imgH="215640" progId="">
                  <p:embed/>
                </p:oleObj>
              </mc:Choice>
              <mc:Fallback>
                <p:oleObj name="Equation" r:id="rId6" imgW="1091880" imgH="21564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971800"/>
                        <a:ext cx="2451677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976313" y="3429000"/>
          <a:ext cx="19954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95" name="Equation" r:id="rId8" imgW="888840" imgH="215640" progId="">
                  <p:embed/>
                </p:oleObj>
              </mc:Choice>
              <mc:Fallback>
                <p:oleObj name="Equation" r:id="rId8" imgW="888840" imgH="2156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3" y="3429000"/>
                        <a:ext cx="1995487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1676400" y="3962400"/>
          <a:ext cx="12827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96" name="Equation" r:id="rId10" imgW="571320" imgH="177480" progId="">
                  <p:embed/>
                </p:oleObj>
              </mc:Choice>
              <mc:Fallback>
                <p:oleObj name="Equation" r:id="rId10" imgW="57132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962400"/>
                        <a:ext cx="1282700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1860550" y="4419600"/>
          <a:ext cx="9128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97" name="Equation" r:id="rId12" imgW="406080" imgH="177480" progId="">
                  <p:embed/>
                </p:oleObj>
              </mc:Choice>
              <mc:Fallback>
                <p:oleObj name="Equation" r:id="rId12" imgW="4060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0550" y="4419600"/>
                        <a:ext cx="912813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FF99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 rot="-2773926">
            <a:off x="-321784" y="10089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Chapter 4 Review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6858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#35  Find X and Y</a:t>
            </a:r>
            <a:endParaRPr lang="en-US" sz="2400" b="1" dirty="0" smtClean="0">
              <a:latin typeface="Comic Sans MS" pitchFamily="66" charset="0"/>
            </a:endParaRPr>
          </a:p>
        </p:txBody>
      </p:sp>
      <p:sp>
        <p:nvSpPr>
          <p:cNvPr id="10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pic>
        <p:nvPicPr>
          <p:cNvPr id="5775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6524" y="1169422"/>
            <a:ext cx="5553076" cy="392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 rot="-2773926">
            <a:off x="-169384" y="1161349"/>
            <a:ext cx="28236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Black" pitchFamily="34" charset="0"/>
              </a:rPr>
              <a:t>EXTRA PROBLEMS</a:t>
            </a:r>
            <a:endParaRPr lang="en-US" sz="2000" b="1" dirty="0">
              <a:latin typeface="Arial Black" pitchFamily="34" charset="0"/>
            </a:endParaRP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49213" y="3157538"/>
          <a:ext cx="2251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20" name="Equation" r:id="rId6" imgW="1002960" imgH="215640" progId="">
                  <p:embed/>
                </p:oleObj>
              </mc:Choice>
              <mc:Fallback>
                <p:oleObj name="Equation" r:id="rId6" imgW="1002960" imgH="215640" progId="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3" y="3157538"/>
                        <a:ext cx="2251075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0"/>
          <p:cNvGraphicFramePr>
            <a:graphicFrameLocks noChangeAspect="1"/>
          </p:cNvGraphicFramePr>
          <p:nvPr/>
        </p:nvGraphicFramePr>
        <p:xfrm>
          <a:off x="990600" y="3733800"/>
          <a:ext cx="11398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21" name="Equation" r:id="rId8" imgW="507960" imgH="177480" progId="">
                  <p:embed/>
                </p:oleObj>
              </mc:Choice>
              <mc:Fallback>
                <p:oleObj name="Equation" r:id="rId8" imgW="50796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733800"/>
                        <a:ext cx="1139825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0"/>
          <p:cNvGraphicFramePr>
            <a:graphicFrameLocks noChangeAspect="1"/>
          </p:cNvGraphicFramePr>
          <p:nvPr/>
        </p:nvGraphicFramePr>
        <p:xfrm>
          <a:off x="4495800" y="2819400"/>
          <a:ext cx="5127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22" name="Equation" r:id="rId10" imgW="228600" imgH="177480" progId="">
                  <p:embed/>
                </p:oleObj>
              </mc:Choice>
              <mc:Fallback>
                <p:oleObj name="Equation" r:id="rId10" imgW="2286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2819400"/>
                        <a:ext cx="512762" cy="40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0"/>
          <p:cNvGraphicFramePr>
            <a:graphicFrameLocks noChangeAspect="1"/>
          </p:cNvGraphicFramePr>
          <p:nvPr/>
        </p:nvGraphicFramePr>
        <p:xfrm>
          <a:off x="5881688" y="4071938"/>
          <a:ext cx="2222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23" name="Equation" r:id="rId12" imgW="990360" imgH="253800" progId="">
                  <p:embed/>
                </p:oleObj>
              </mc:Choice>
              <mc:Fallback>
                <p:oleObj name="Equation" r:id="rId12" imgW="990360" imgH="2538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1688" y="4071938"/>
                        <a:ext cx="2222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6861175" y="4591050"/>
          <a:ext cx="1139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24" name="Equation" r:id="rId14" imgW="507960" imgH="228600" progId="">
                  <p:embed/>
                </p:oleObj>
              </mc:Choice>
              <mc:Fallback>
                <p:oleObj name="Equation" r:id="rId14" imgW="507960" imgH="2286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1175" y="4591050"/>
                        <a:ext cx="1139825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5867400" y="2514600"/>
            <a:ext cx="2286000" cy="2133600"/>
            <a:chOff x="3696" y="1584"/>
            <a:chExt cx="1440" cy="1344"/>
          </a:xfrm>
        </p:grpSpPr>
        <p:sp>
          <p:nvSpPr>
            <p:cNvPr id="67606" name="Line 6"/>
            <p:cNvSpPr>
              <a:spLocks noChangeShapeType="1"/>
            </p:cNvSpPr>
            <p:nvPr/>
          </p:nvSpPr>
          <p:spPr bwMode="auto">
            <a:xfrm>
              <a:off x="3696" y="1584"/>
              <a:ext cx="0" cy="1344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7" name="Line 7"/>
            <p:cNvSpPr>
              <a:spLocks noChangeShapeType="1"/>
            </p:cNvSpPr>
            <p:nvPr/>
          </p:nvSpPr>
          <p:spPr bwMode="auto">
            <a:xfrm>
              <a:off x="3696" y="2928"/>
              <a:ext cx="144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8" name="Line 8"/>
            <p:cNvSpPr>
              <a:spLocks noChangeShapeType="1"/>
            </p:cNvSpPr>
            <p:nvPr/>
          </p:nvSpPr>
          <p:spPr bwMode="auto">
            <a:xfrm>
              <a:off x="3696" y="2736"/>
              <a:ext cx="24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9" name="Line 9"/>
            <p:cNvSpPr>
              <a:spLocks noChangeShapeType="1"/>
            </p:cNvSpPr>
            <p:nvPr/>
          </p:nvSpPr>
          <p:spPr bwMode="auto">
            <a:xfrm>
              <a:off x="3936" y="273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590" name="Line 11"/>
          <p:cNvSpPr>
            <a:spLocks noChangeShapeType="1"/>
          </p:cNvSpPr>
          <p:nvPr/>
        </p:nvSpPr>
        <p:spPr bwMode="auto">
          <a:xfrm flipH="1">
            <a:off x="3352800" y="2514600"/>
            <a:ext cx="0" cy="21336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591" name="Line 12"/>
          <p:cNvSpPr>
            <a:spLocks noChangeShapeType="1"/>
          </p:cNvSpPr>
          <p:nvPr/>
        </p:nvSpPr>
        <p:spPr bwMode="auto">
          <a:xfrm flipH="1">
            <a:off x="1143000" y="4648200"/>
            <a:ext cx="220980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7592" name="Group 28"/>
          <p:cNvGrpSpPr>
            <a:grpSpLocks/>
          </p:cNvGrpSpPr>
          <p:nvPr/>
        </p:nvGrpSpPr>
        <p:grpSpPr bwMode="auto">
          <a:xfrm>
            <a:off x="2971800" y="4267200"/>
            <a:ext cx="368300" cy="304800"/>
            <a:chOff x="816" y="3456"/>
            <a:chExt cx="232" cy="192"/>
          </a:xfrm>
        </p:grpSpPr>
        <p:sp>
          <p:nvSpPr>
            <p:cNvPr id="67604" name="Line 13"/>
            <p:cNvSpPr>
              <a:spLocks noChangeShapeType="1"/>
            </p:cNvSpPr>
            <p:nvPr/>
          </p:nvSpPr>
          <p:spPr bwMode="auto">
            <a:xfrm flipH="1">
              <a:off x="816" y="3456"/>
              <a:ext cx="23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5" name="Line 14"/>
            <p:cNvSpPr>
              <a:spLocks noChangeShapeType="1"/>
            </p:cNvSpPr>
            <p:nvPr/>
          </p:nvSpPr>
          <p:spPr bwMode="auto">
            <a:xfrm flipH="1">
              <a:off x="816" y="3456"/>
              <a:ext cx="0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1981200" y="762000"/>
            <a:ext cx="6934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OBTUSE</a:t>
            </a:r>
            <a:r>
              <a:rPr lang="en-US" sz="2400" b="1">
                <a:solidFill>
                  <a:srgbClr val="00CCFF"/>
                </a:solidFill>
              </a:rPr>
              <a:t> angles measure more than 90.  </a:t>
            </a:r>
          </a:p>
          <a:p>
            <a:r>
              <a:rPr lang="en-US" sz="2400" b="1">
                <a:solidFill>
                  <a:srgbClr val="00CCFF"/>
                </a:solidFill>
              </a:rPr>
              <a:t>(they “open” up more)</a:t>
            </a:r>
          </a:p>
        </p:txBody>
      </p:sp>
      <p:sp>
        <p:nvSpPr>
          <p:cNvPr id="67594" name="Line 16"/>
          <p:cNvSpPr>
            <a:spLocks noChangeShapeType="1"/>
          </p:cNvSpPr>
          <p:nvPr/>
        </p:nvSpPr>
        <p:spPr bwMode="auto">
          <a:xfrm>
            <a:off x="5867400" y="4648200"/>
            <a:ext cx="2286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4724400" y="3200400"/>
            <a:ext cx="3429000" cy="1447800"/>
            <a:chOff x="1728" y="3072"/>
            <a:chExt cx="2160" cy="912"/>
          </a:xfrm>
        </p:grpSpPr>
        <p:sp>
          <p:nvSpPr>
            <p:cNvPr id="67601" name="Line 21"/>
            <p:cNvSpPr>
              <a:spLocks noChangeShapeType="1"/>
            </p:cNvSpPr>
            <p:nvPr/>
          </p:nvSpPr>
          <p:spPr bwMode="auto">
            <a:xfrm>
              <a:off x="2448" y="3984"/>
              <a:ext cx="1440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2" name="Line 22"/>
            <p:cNvSpPr>
              <a:spLocks noChangeShapeType="1"/>
            </p:cNvSpPr>
            <p:nvPr/>
          </p:nvSpPr>
          <p:spPr bwMode="auto">
            <a:xfrm flipH="1" flipV="1">
              <a:off x="1728" y="3072"/>
              <a:ext cx="720" cy="91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3" name="Arc 23"/>
            <p:cNvSpPr>
              <a:spLocks/>
            </p:cNvSpPr>
            <p:nvPr/>
          </p:nvSpPr>
          <p:spPr bwMode="auto">
            <a:xfrm flipV="1">
              <a:off x="2295" y="3312"/>
              <a:ext cx="872" cy="653"/>
            </a:xfrm>
            <a:custGeom>
              <a:avLst/>
              <a:gdLst>
                <a:gd name="T0" fmla="*/ 870 w 39330"/>
                <a:gd name="T1" fmla="*/ 0 h 23745"/>
                <a:gd name="T2" fmla="*/ 0 w 39330"/>
                <a:gd name="T3" fmla="*/ 398 h 23745"/>
                <a:gd name="T4" fmla="*/ 393 w 39330"/>
                <a:gd name="T5" fmla="*/ 59 h 23745"/>
                <a:gd name="T6" fmla="*/ 0 60000 65536"/>
                <a:gd name="T7" fmla="*/ 0 60000 65536"/>
                <a:gd name="T8" fmla="*/ 0 60000 65536"/>
                <a:gd name="T9" fmla="*/ 0 w 39330"/>
                <a:gd name="T10" fmla="*/ 0 h 23745"/>
                <a:gd name="T11" fmla="*/ 39330 w 39330"/>
                <a:gd name="T12" fmla="*/ 23745 h 237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330" h="23745" fill="none" extrusionOk="0">
                  <a:moveTo>
                    <a:pt x="39223" y="-1"/>
                  </a:moveTo>
                  <a:cubicBezTo>
                    <a:pt x="39294" y="712"/>
                    <a:pt x="39330" y="1428"/>
                    <a:pt x="39330" y="2145"/>
                  </a:cubicBezTo>
                  <a:cubicBezTo>
                    <a:pt x="39330" y="14074"/>
                    <a:pt x="29659" y="23745"/>
                    <a:pt x="17730" y="23745"/>
                  </a:cubicBezTo>
                  <a:cubicBezTo>
                    <a:pt x="10660" y="23745"/>
                    <a:pt x="4037" y="20285"/>
                    <a:pt x="-1" y="14482"/>
                  </a:cubicBezTo>
                </a:path>
                <a:path w="39330" h="23745" stroke="0" extrusionOk="0">
                  <a:moveTo>
                    <a:pt x="39223" y="-1"/>
                  </a:moveTo>
                  <a:cubicBezTo>
                    <a:pt x="39294" y="712"/>
                    <a:pt x="39330" y="1428"/>
                    <a:pt x="39330" y="2145"/>
                  </a:cubicBezTo>
                  <a:cubicBezTo>
                    <a:pt x="39330" y="14074"/>
                    <a:pt x="29659" y="23745"/>
                    <a:pt x="17730" y="23745"/>
                  </a:cubicBezTo>
                  <a:cubicBezTo>
                    <a:pt x="10660" y="23745"/>
                    <a:pt x="4037" y="20285"/>
                    <a:pt x="-1" y="14482"/>
                  </a:cubicBezTo>
                  <a:lnTo>
                    <a:pt x="17730" y="2145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1143000" y="2819400"/>
            <a:ext cx="2895600" cy="1828800"/>
            <a:chOff x="720" y="1776"/>
            <a:chExt cx="1824" cy="1152"/>
          </a:xfrm>
        </p:grpSpPr>
        <p:sp>
          <p:nvSpPr>
            <p:cNvPr id="67598" name="Line 18"/>
            <p:cNvSpPr>
              <a:spLocks noChangeShapeType="1"/>
            </p:cNvSpPr>
            <p:nvPr/>
          </p:nvSpPr>
          <p:spPr bwMode="auto">
            <a:xfrm flipH="1">
              <a:off x="720" y="2928"/>
              <a:ext cx="139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599" name="Line 25"/>
            <p:cNvSpPr>
              <a:spLocks noChangeShapeType="1"/>
            </p:cNvSpPr>
            <p:nvPr/>
          </p:nvSpPr>
          <p:spPr bwMode="auto">
            <a:xfrm flipV="1">
              <a:off x="2112" y="1776"/>
              <a:ext cx="432" cy="115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0" name="Arc 26"/>
            <p:cNvSpPr>
              <a:spLocks/>
            </p:cNvSpPr>
            <p:nvPr/>
          </p:nvSpPr>
          <p:spPr bwMode="auto">
            <a:xfrm flipH="1" flipV="1">
              <a:off x="1537" y="2304"/>
              <a:ext cx="699" cy="605"/>
            </a:xfrm>
            <a:custGeom>
              <a:avLst/>
              <a:gdLst>
                <a:gd name="T0" fmla="*/ 696 w 29051"/>
                <a:gd name="T1" fmla="*/ 0 h 23745"/>
                <a:gd name="T2" fmla="*/ 0 w 29051"/>
                <a:gd name="T3" fmla="*/ 571 h 23745"/>
                <a:gd name="T4" fmla="*/ 179 w 29051"/>
                <a:gd name="T5" fmla="*/ 55 h 23745"/>
                <a:gd name="T6" fmla="*/ 0 60000 65536"/>
                <a:gd name="T7" fmla="*/ 0 60000 65536"/>
                <a:gd name="T8" fmla="*/ 0 60000 65536"/>
                <a:gd name="T9" fmla="*/ 0 w 29051"/>
                <a:gd name="T10" fmla="*/ 0 h 23745"/>
                <a:gd name="T11" fmla="*/ 29051 w 29051"/>
                <a:gd name="T12" fmla="*/ 23745 h 237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051" h="23745" fill="none" extrusionOk="0">
                  <a:moveTo>
                    <a:pt x="28944" y="-1"/>
                  </a:moveTo>
                  <a:cubicBezTo>
                    <a:pt x="29015" y="712"/>
                    <a:pt x="29051" y="1428"/>
                    <a:pt x="29051" y="2145"/>
                  </a:cubicBezTo>
                  <a:cubicBezTo>
                    <a:pt x="29051" y="14074"/>
                    <a:pt x="19380" y="23745"/>
                    <a:pt x="7451" y="23745"/>
                  </a:cubicBezTo>
                  <a:cubicBezTo>
                    <a:pt x="4908" y="23745"/>
                    <a:pt x="2386" y="23296"/>
                    <a:pt x="-1" y="22419"/>
                  </a:cubicBezTo>
                </a:path>
                <a:path w="29051" h="23745" stroke="0" extrusionOk="0">
                  <a:moveTo>
                    <a:pt x="28944" y="-1"/>
                  </a:moveTo>
                  <a:cubicBezTo>
                    <a:pt x="29015" y="712"/>
                    <a:pt x="29051" y="1428"/>
                    <a:pt x="29051" y="2145"/>
                  </a:cubicBezTo>
                  <a:cubicBezTo>
                    <a:pt x="29051" y="14074"/>
                    <a:pt x="19380" y="23745"/>
                    <a:pt x="7451" y="23745"/>
                  </a:cubicBezTo>
                  <a:cubicBezTo>
                    <a:pt x="4908" y="23745"/>
                    <a:pt x="2386" y="23296"/>
                    <a:pt x="-1" y="22419"/>
                  </a:cubicBezTo>
                  <a:lnTo>
                    <a:pt x="7451" y="2145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1" name="Text Box 1039"/>
          <p:cNvSpPr txBox="1">
            <a:spLocks noChangeArrowheads="1"/>
          </p:cNvSpPr>
          <p:nvPr/>
        </p:nvSpPr>
        <p:spPr bwMode="auto">
          <a:xfrm>
            <a:off x="2438400" y="228600"/>
            <a:ext cx="693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FF"/>
                </a:solidFill>
              </a:rPr>
              <a:t>Classify these triangles by their angles:</a:t>
            </a:r>
          </a:p>
        </p:txBody>
      </p:sp>
      <p:sp>
        <p:nvSpPr>
          <p:cNvPr id="80921" name="AutoShape 1049"/>
          <p:cNvSpPr>
            <a:spLocks noChangeArrowheads="1"/>
          </p:cNvSpPr>
          <p:nvPr/>
        </p:nvSpPr>
        <p:spPr bwMode="auto">
          <a:xfrm>
            <a:off x="7010400" y="2286000"/>
            <a:ext cx="1752600" cy="1752600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0922" name="Freeform 1050"/>
          <p:cNvSpPr>
            <a:spLocks/>
          </p:cNvSpPr>
          <p:nvPr/>
        </p:nvSpPr>
        <p:spPr bwMode="auto">
          <a:xfrm>
            <a:off x="3352800" y="2209800"/>
            <a:ext cx="2286000" cy="1828800"/>
          </a:xfrm>
          <a:custGeom>
            <a:avLst/>
            <a:gdLst>
              <a:gd name="T0" fmla="*/ 0 w 1440"/>
              <a:gd name="T1" fmla="*/ 0 h 1152"/>
              <a:gd name="T2" fmla="*/ 576 w 1440"/>
              <a:gd name="T3" fmla="*/ 1152 h 1152"/>
              <a:gd name="T4" fmla="*/ 1440 w 1440"/>
              <a:gd name="T5" fmla="*/ 1152 h 1152"/>
              <a:gd name="T6" fmla="*/ 0 w 1440"/>
              <a:gd name="T7" fmla="*/ 0 h 1152"/>
              <a:gd name="T8" fmla="*/ 0 60000 65536"/>
              <a:gd name="T9" fmla="*/ 0 60000 65536"/>
              <a:gd name="T10" fmla="*/ 0 60000 65536"/>
              <a:gd name="T11" fmla="*/ 0 60000 65536"/>
              <a:gd name="T12" fmla="*/ 0 w 1440"/>
              <a:gd name="T13" fmla="*/ 0 h 1152"/>
              <a:gd name="T14" fmla="*/ 1440 w 1440"/>
              <a:gd name="T15" fmla="*/ 1152 h 1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0" h="1152">
                <a:moveTo>
                  <a:pt x="0" y="0"/>
                </a:moveTo>
                <a:lnTo>
                  <a:pt x="576" y="1152"/>
                </a:lnTo>
                <a:lnTo>
                  <a:pt x="1440" y="1152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053"/>
          <p:cNvGrpSpPr>
            <a:grpSpLocks/>
          </p:cNvGrpSpPr>
          <p:nvPr/>
        </p:nvGrpSpPr>
        <p:grpSpPr bwMode="auto">
          <a:xfrm>
            <a:off x="457200" y="1981200"/>
            <a:ext cx="1219200" cy="2057400"/>
            <a:chOff x="1248" y="576"/>
            <a:chExt cx="768" cy="1296"/>
          </a:xfrm>
        </p:grpSpPr>
        <p:sp>
          <p:nvSpPr>
            <p:cNvPr id="68624" name="AutoShape 1051"/>
            <p:cNvSpPr>
              <a:spLocks noChangeArrowheads="1"/>
            </p:cNvSpPr>
            <p:nvPr/>
          </p:nvSpPr>
          <p:spPr bwMode="auto">
            <a:xfrm flipH="1">
              <a:off x="1248" y="576"/>
              <a:ext cx="768" cy="1296"/>
            </a:xfrm>
            <a:prstGeom prst="rtTriangle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625" name="Rectangle 1052"/>
            <p:cNvSpPr>
              <a:spLocks noChangeArrowheads="1"/>
            </p:cNvSpPr>
            <p:nvPr/>
          </p:nvSpPr>
          <p:spPr bwMode="auto">
            <a:xfrm>
              <a:off x="1824" y="1728"/>
              <a:ext cx="192" cy="144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0926" name="Text Box 1054"/>
          <p:cNvSpPr txBox="1">
            <a:spLocks noChangeArrowheads="1"/>
          </p:cNvSpPr>
          <p:nvPr/>
        </p:nvSpPr>
        <p:spPr bwMode="auto">
          <a:xfrm>
            <a:off x="304800" y="4191000"/>
            <a:ext cx="2819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FFFF00"/>
                </a:solidFill>
              </a:rPr>
              <a:t>RIGHT TRIANGLE</a:t>
            </a:r>
          </a:p>
        </p:txBody>
      </p:sp>
      <p:sp>
        <p:nvSpPr>
          <p:cNvPr id="80927" name="Text Box 1055"/>
          <p:cNvSpPr txBox="1">
            <a:spLocks noChangeArrowheads="1"/>
          </p:cNvSpPr>
          <p:nvPr/>
        </p:nvSpPr>
        <p:spPr bwMode="auto">
          <a:xfrm>
            <a:off x="304800" y="4724400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FFFF00"/>
                </a:solidFill>
              </a:rPr>
              <a:t>Right triangles have 1 right angle</a:t>
            </a:r>
          </a:p>
        </p:txBody>
      </p:sp>
      <p:sp>
        <p:nvSpPr>
          <p:cNvPr id="80928" name="Text Box 1056"/>
          <p:cNvSpPr txBox="1">
            <a:spLocks noChangeArrowheads="1"/>
          </p:cNvSpPr>
          <p:nvPr/>
        </p:nvSpPr>
        <p:spPr bwMode="auto">
          <a:xfrm>
            <a:off x="3352800" y="4191000"/>
            <a:ext cx="3048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00FF00"/>
                </a:solidFill>
              </a:rPr>
              <a:t>OBTUSE TRIANGLE</a:t>
            </a:r>
          </a:p>
        </p:txBody>
      </p:sp>
      <p:sp>
        <p:nvSpPr>
          <p:cNvPr id="80929" name="Text Box 1057"/>
          <p:cNvSpPr txBox="1">
            <a:spLocks noChangeArrowheads="1"/>
          </p:cNvSpPr>
          <p:nvPr/>
        </p:nvSpPr>
        <p:spPr bwMode="auto">
          <a:xfrm>
            <a:off x="3352800" y="4724400"/>
            <a:ext cx="2819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00FF00"/>
                </a:solidFill>
              </a:rPr>
              <a:t>Obtuse triangles have 1 obtuse angle</a:t>
            </a:r>
          </a:p>
        </p:txBody>
      </p:sp>
      <p:sp>
        <p:nvSpPr>
          <p:cNvPr id="80930" name="Text Box 1058"/>
          <p:cNvSpPr txBox="1">
            <a:spLocks noChangeArrowheads="1"/>
          </p:cNvSpPr>
          <p:nvPr/>
        </p:nvSpPr>
        <p:spPr bwMode="auto">
          <a:xfrm>
            <a:off x="6324600" y="4191000"/>
            <a:ext cx="2819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FF0000"/>
                </a:solidFill>
              </a:rPr>
              <a:t>ACUTE TRIANGLE</a:t>
            </a:r>
          </a:p>
        </p:txBody>
      </p:sp>
      <p:sp>
        <p:nvSpPr>
          <p:cNvPr id="80931" name="Text Box 1059"/>
          <p:cNvSpPr txBox="1">
            <a:spLocks noChangeArrowheads="1"/>
          </p:cNvSpPr>
          <p:nvPr/>
        </p:nvSpPr>
        <p:spPr bwMode="auto">
          <a:xfrm>
            <a:off x="6324600" y="4724400"/>
            <a:ext cx="2819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solidFill>
                  <a:srgbClr val="FF0000"/>
                </a:solidFill>
              </a:rPr>
              <a:t>Acute triangles have </a:t>
            </a:r>
            <a:r>
              <a:rPr lang="en-US" sz="2200" b="1" u="sng">
                <a:solidFill>
                  <a:srgbClr val="FF0000"/>
                </a:solidFill>
              </a:rPr>
              <a:t>all</a:t>
            </a:r>
            <a:r>
              <a:rPr lang="en-US" sz="2200" b="1">
                <a:solidFill>
                  <a:srgbClr val="FF0000"/>
                </a:solidFill>
              </a:rPr>
              <a:t> acute angles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0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0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0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0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0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1" grpId="0"/>
      <p:bldP spid="80921" grpId="0" animBg="1"/>
      <p:bldP spid="80922" grpId="0" animBg="1"/>
      <p:bldP spid="80926" grpId="0"/>
      <p:bldP spid="80927" grpId="0"/>
      <p:bldP spid="80928" grpId="0"/>
      <p:bldP spid="80929" grpId="0"/>
      <p:bldP spid="80930" grpId="0"/>
      <p:bldP spid="809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133600" y="762000"/>
            <a:ext cx="4114800" cy="457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Classification by ANGLES: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3505200" y="1371600"/>
            <a:ext cx="1752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ACUTE</a:t>
            </a:r>
          </a:p>
          <a:p>
            <a:r>
              <a:rPr lang="en-US" sz="2400" b="1" dirty="0">
                <a:solidFill>
                  <a:srgbClr val="00B0F0"/>
                </a:solidFill>
              </a:rPr>
              <a:t>OBTUSE</a:t>
            </a:r>
          </a:p>
          <a:p>
            <a:r>
              <a:rPr lang="en-US" sz="2400" b="1" dirty="0">
                <a:solidFill>
                  <a:srgbClr val="00B0F0"/>
                </a:solidFill>
              </a:rPr>
              <a:t>RIGHT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514600" y="762000"/>
            <a:ext cx="3733800" cy="457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Classification by SIDES: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2438400" y="15240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B0F0"/>
                </a:solidFill>
              </a:rPr>
              <a:t>We can also classify triangles by their sides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066800" y="1752600"/>
            <a:ext cx="3276600" cy="2819400"/>
            <a:chOff x="672" y="1104"/>
            <a:chExt cx="2064" cy="1776"/>
          </a:xfrm>
        </p:grpSpPr>
        <p:sp>
          <p:nvSpPr>
            <p:cNvPr id="70666" name="AutoShape 18"/>
            <p:cNvSpPr>
              <a:spLocks noChangeArrowheads="1"/>
            </p:cNvSpPr>
            <p:nvPr/>
          </p:nvSpPr>
          <p:spPr bwMode="auto">
            <a:xfrm>
              <a:off x="672" y="1104"/>
              <a:ext cx="2064" cy="158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67" name="Line 19"/>
            <p:cNvSpPr>
              <a:spLocks noChangeShapeType="1"/>
            </p:cNvSpPr>
            <p:nvPr/>
          </p:nvSpPr>
          <p:spPr bwMode="auto">
            <a:xfrm>
              <a:off x="1056" y="1824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68" name="Line 20"/>
            <p:cNvSpPr>
              <a:spLocks noChangeShapeType="1"/>
            </p:cNvSpPr>
            <p:nvPr/>
          </p:nvSpPr>
          <p:spPr bwMode="auto">
            <a:xfrm flipH="1">
              <a:off x="2112" y="1824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69" name="Line 21"/>
            <p:cNvSpPr>
              <a:spLocks noChangeShapeType="1"/>
            </p:cNvSpPr>
            <p:nvPr/>
          </p:nvSpPr>
          <p:spPr bwMode="auto">
            <a:xfrm>
              <a:off x="1680" y="2544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0199" name="Text Box 23"/>
          <p:cNvSpPr txBox="1">
            <a:spLocks noChangeArrowheads="1"/>
          </p:cNvSpPr>
          <p:nvPr/>
        </p:nvSpPr>
        <p:spPr bwMode="auto">
          <a:xfrm>
            <a:off x="4267200" y="17526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IF all three sides in a triangle are congruent, then it is an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EQUILATERAL TRIANGLE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animBg="1"/>
      <p:bldP spid="501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514600" y="762000"/>
            <a:ext cx="3733800" cy="457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Classification by SIDES: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066800" y="1752600"/>
            <a:ext cx="2057400" cy="2514600"/>
            <a:chOff x="672" y="1104"/>
            <a:chExt cx="1536" cy="1584"/>
          </a:xfrm>
        </p:grpSpPr>
        <p:sp>
          <p:nvSpPr>
            <p:cNvPr id="71701" name="AutoShape 8"/>
            <p:cNvSpPr>
              <a:spLocks noChangeArrowheads="1"/>
            </p:cNvSpPr>
            <p:nvPr/>
          </p:nvSpPr>
          <p:spPr bwMode="auto">
            <a:xfrm>
              <a:off x="672" y="1104"/>
              <a:ext cx="1536" cy="158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702" name="Line 9"/>
            <p:cNvSpPr>
              <a:spLocks noChangeShapeType="1"/>
            </p:cNvSpPr>
            <p:nvPr/>
          </p:nvSpPr>
          <p:spPr bwMode="auto">
            <a:xfrm>
              <a:off x="958" y="1824"/>
              <a:ext cx="214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03" name="Line 10"/>
            <p:cNvSpPr>
              <a:spLocks noChangeShapeType="1"/>
            </p:cNvSpPr>
            <p:nvPr/>
          </p:nvSpPr>
          <p:spPr bwMode="auto">
            <a:xfrm flipH="1">
              <a:off x="1744" y="1824"/>
              <a:ext cx="214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4267200" y="17526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If 2 sides of a triangle are congruent, it is an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ISOSCELES TRIANGLE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4495800" y="3581400"/>
            <a:ext cx="1066800" cy="914400"/>
            <a:chOff x="2832" y="2256"/>
            <a:chExt cx="672" cy="576"/>
          </a:xfrm>
        </p:grpSpPr>
        <p:sp>
          <p:nvSpPr>
            <p:cNvPr id="71698" name="AutoShape 14"/>
            <p:cNvSpPr>
              <a:spLocks noChangeArrowheads="1"/>
            </p:cNvSpPr>
            <p:nvPr/>
          </p:nvSpPr>
          <p:spPr bwMode="auto">
            <a:xfrm rot="6824219">
              <a:off x="2880" y="2208"/>
              <a:ext cx="576" cy="672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699" name="Line 17"/>
            <p:cNvSpPr>
              <a:spLocks noChangeShapeType="1"/>
            </p:cNvSpPr>
            <p:nvPr/>
          </p:nvSpPr>
          <p:spPr bwMode="auto">
            <a:xfrm flipH="1">
              <a:off x="3120" y="2304"/>
              <a:ext cx="144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00" name="Line 18"/>
            <p:cNvSpPr>
              <a:spLocks noChangeShapeType="1"/>
            </p:cNvSpPr>
            <p:nvPr/>
          </p:nvSpPr>
          <p:spPr bwMode="auto">
            <a:xfrm>
              <a:off x="3024" y="259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5867400" y="3581400"/>
            <a:ext cx="1066800" cy="914400"/>
            <a:chOff x="3600" y="2256"/>
            <a:chExt cx="672" cy="576"/>
          </a:xfrm>
        </p:grpSpPr>
        <p:sp>
          <p:nvSpPr>
            <p:cNvPr id="71695" name="AutoShape 15"/>
            <p:cNvSpPr>
              <a:spLocks noChangeArrowheads="1"/>
            </p:cNvSpPr>
            <p:nvPr/>
          </p:nvSpPr>
          <p:spPr bwMode="auto">
            <a:xfrm rot="-6833591">
              <a:off x="3648" y="2208"/>
              <a:ext cx="576" cy="672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696" name="Line 19"/>
            <p:cNvSpPr>
              <a:spLocks noChangeShapeType="1"/>
            </p:cNvSpPr>
            <p:nvPr/>
          </p:nvSpPr>
          <p:spPr bwMode="auto">
            <a:xfrm>
              <a:off x="4032" y="259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697" name="Line 20"/>
            <p:cNvSpPr>
              <a:spLocks noChangeShapeType="1"/>
            </p:cNvSpPr>
            <p:nvPr/>
          </p:nvSpPr>
          <p:spPr bwMode="auto">
            <a:xfrm>
              <a:off x="3792" y="2352"/>
              <a:ext cx="144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7391400" y="3276600"/>
            <a:ext cx="914400" cy="1066800"/>
            <a:chOff x="4656" y="2064"/>
            <a:chExt cx="576" cy="672"/>
          </a:xfrm>
        </p:grpSpPr>
        <p:sp>
          <p:nvSpPr>
            <p:cNvPr id="71692" name="AutoShape 16"/>
            <p:cNvSpPr>
              <a:spLocks noChangeArrowheads="1"/>
            </p:cNvSpPr>
            <p:nvPr/>
          </p:nvSpPr>
          <p:spPr bwMode="auto">
            <a:xfrm rot="10800000">
              <a:off x="4656" y="2064"/>
              <a:ext cx="576" cy="672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693" name="Line 21"/>
            <p:cNvSpPr>
              <a:spLocks noChangeShapeType="1"/>
            </p:cNvSpPr>
            <p:nvPr/>
          </p:nvSpPr>
          <p:spPr bwMode="auto">
            <a:xfrm flipV="1">
              <a:off x="4704" y="2304"/>
              <a:ext cx="192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694" name="Line 22"/>
            <p:cNvSpPr>
              <a:spLocks noChangeShapeType="1"/>
            </p:cNvSpPr>
            <p:nvPr/>
          </p:nvSpPr>
          <p:spPr bwMode="auto">
            <a:xfrm>
              <a:off x="5040" y="2304"/>
              <a:ext cx="192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514600" y="762000"/>
            <a:ext cx="3733800" cy="457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Classification by SIDES: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4267200" y="17526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If 0 sides of a triangle are congruent, it is a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SCALENE TRIANGLE</a:t>
            </a:r>
          </a:p>
        </p:txBody>
      </p:sp>
      <p:sp>
        <p:nvSpPr>
          <p:cNvPr id="52247" name="Freeform 23"/>
          <p:cNvSpPr>
            <a:spLocks/>
          </p:cNvSpPr>
          <p:nvPr/>
        </p:nvSpPr>
        <p:spPr bwMode="auto">
          <a:xfrm>
            <a:off x="838200" y="2819400"/>
            <a:ext cx="3124200" cy="1676400"/>
          </a:xfrm>
          <a:custGeom>
            <a:avLst/>
            <a:gdLst>
              <a:gd name="T0" fmla="*/ 336 w 1968"/>
              <a:gd name="T1" fmla="*/ 0 h 1056"/>
              <a:gd name="T2" fmla="*/ 0 w 1968"/>
              <a:gd name="T3" fmla="*/ 1056 h 1056"/>
              <a:gd name="T4" fmla="*/ 1968 w 1968"/>
              <a:gd name="T5" fmla="*/ 1056 h 1056"/>
              <a:gd name="T6" fmla="*/ 336 w 1968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968"/>
              <a:gd name="T13" fmla="*/ 0 h 1056"/>
              <a:gd name="T14" fmla="*/ 1968 w 1968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8" h="1056">
                <a:moveTo>
                  <a:pt x="336" y="0"/>
                </a:moveTo>
                <a:lnTo>
                  <a:pt x="0" y="1056"/>
                </a:lnTo>
                <a:lnTo>
                  <a:pt x="1968" y="1056"/>
                </a:lnTo>
                <a:lnTo>
                  <a:pt x="336" y="0"/>
                </a:lnTo>
                <a:close/>
              </a:path>
            </a:pathLst>
          </a:cu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  <p:bldP spid="52234" grpId="0"/>
      <p:bldP spid="522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2819400" y="152400"/>
            <a:ext cx="61722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Problems:</a:t>
            </a:r>
          </a:p>
          <a:p>
            <a:r>
              <a:rPr lang="en-US" sz="2400" b="1" dirty="0">
                <a:solidFill>
                  <a:srgbClr val="00B0F0"/>
                </a:solidFill>
              </a:rPr>
              <a:t>	Classify each triangle by its angles 	&amp; sides</a:t>
            </a:r>
          </a:p>
          <a:p>
            <a:r>
              <a:rPr lang="en-US" sz="2400" b="1" dirty="0">
                <a:solidFill>
                  <a:srgbClr val="00FFFF"/>
                </a:solidFill>
              </a:rPr>
              <a:t>	</a:t>
            </a:r>
            <a:r>
              <a:rPr lang="en-US" sz="2000" b="1" dirty="0">
                <a:solidFill>
                  <a:srgbClr val="FF0000"/>
                </a:solidFill>
              </a:rPr>
              <a:t>acute, obtuse or right 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	equilateral, isosceles or scalene</a:t>
            </a:r>
          </a:p>
        </p:txBody>
      </p:sp>
      <p:pic>
        <p:nvPicPr>
          <p:cNvPr id="532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95600"/>
            <a:ext cx="9220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914400" y="3962400"/>
            <a:ext cx="1327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Acute </a:t>
            </a:r>
          </a:p>
          <a:p>
            <a:r>
              <a:rPr lang="en-US" b="1"/>
              <a:t>equilateral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3886200" y="3962400"/>
            <a:ext cx="104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Obtuse </a:t>
            </a:r>
          </a:p>
          <a:p>
            <a:r>
              <a:rPr lang="en-US" b="1"/>
              <a:t>Scalene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8001000" y="3505200"/>
            <a:ext cx="1212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Right </a:t>
            </a:r>
          </a:p>
          <a:p>
            <a:r>
              <a:rPr lang="en-US" b="1"/>
              <a:t>Isosceles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1447800" y="5181600"/>
            <a:ext cx="1212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Obtuse</a:t>
            </a:r>
          </a:p>
          <a:p>
            <a:r>
              <a:rPr lang="en-US" b="1"/>
              <a:t>Isosceles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4343400" y="5105400"/>
            <a:ext cx="104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Obtuse</a:t>
            </a:r>
          </a:p>
          <a:p>
            <a:r>
              <a:rPr lang="en-US" b="1"/>
              <a:t>Scalene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6172200" y="4876800"/>
            <a:ext cx="104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Right</a:t>
            </a:r>
          </a:p>
          <a:p>
            <a:r>
              <a:rPr lang="en-US" b="1"/>
              <a:t>Scalene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7924800" y="5029200"/>
            <a:ext cx="1212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Acute</a:t>
            </a:r>
          </a:p>
          <a:p>
            <a:r>
              <a:rPr lang="en-US" b="1"/>
              <a:t>isosceles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57" grpId="0"/>
      <p:bldP spid="53258" grpId="0"/>
      <p:bldP spid="53259" grpId="0"/>
      <p:bldP spid="53260" grpId="0"/>
      <p:bldP spid="53261" grpId="0"/>
      <p:bldP spid="53262" grpId="0"/>
      <p:bldP spid="532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 rot="-2773926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019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In a triangle, there are special relationships between the angles and sides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667000" y="14478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Specifically, the </a:t>
            </a:r>
            <a:r>
              <a:rPr lang="en-US" sz="2400" b="1">
                <a:solidFill>
                  <a:srgbClr val="FF0000"/>
                </a:solidFill>
              </a:rPr>
              <a:t>OPPOSITE</a:t>
            </a:r>
            <a:r>
              <a:rPr lang="en-US" sz="2400" b="1">
                <a:solidFill>
                  <a:srgbClr val="00FF00"/>
                </a:solidFill>
              </a:rPr>
              <a:t> side/angle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28600" y="1905000"/>
            <a:ext cx="3224213" cy="2667000"/>
            <a:chOff x="144" y="1200"/>
            <a:chExt cx="2031" cy="1680"/>
          </a:xfrm>
        </p:grpSpPr>
        <p:sp>
          <p:nvSpPr>
            <p:cNvPr id="74768" name="AutoShape 7"/>
            <p:cNvSpPr>
              <a:spLocks noChangeArrowheads="1"/>
            </p:cNvSpPr>
            <p:nvPr/>
          </p:nvSpPr>
          <p:spPr bwMode="auto">
            <a:xfrm>
              <a:off x="336" y="1440"/>
              <a:ext cx="1630" cy="1296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769" name="Text Box 8"/>
            <p:cNvSpPr txBox="1">
              <a:spLocks noChangeArrowheads="1"/>
            </p:cNvSpPr>
            <p:nvPr/>
          </p:nvSpPr>
          <p:spPr bwMode="auto">
            <a:xfrm>
              <a:off x="1008" y="1200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74770" name="Text Box 9"/>
            <p:cNvSpPr txBox="1">
              <a:spLocks noChangeArrowheads="1"/>
            </p:cNvSpPr>
            <p:nvPr/>
          </p:nvSpPr>
          <p:spPr bwMode="auto">
            <a:xfrm>
              <a:off x="144" y="2592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74771" name="Text Box 10"/>
            <p:cNvSpPr txBox="1">
              <a:spLocks noChangeArrowheads="1"/>
            </p:cNvSpPr>
            <p:nvPr/>
          </p:nvSpPr>
          <p:spPr bwMode="auto">
            <a:xfrm>
              <a:off x="1920" y="2592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C</a:t>
              </a:r>
            </a:p>
          </p:txBody>
        </p:sp>
      </p:grpSp>
      <p:sp>
        <p:nvSpPr>
          <p:cNvPr id="12300" name="Arc 12"/>
          <p:cNvSpPr>
            <a:spLocks/>
          </p:cNvSpPr>
          <p:nvPr/>
        </p:nvSpPr>
        <p:spPr bwMode="auto">
          <a:xfrm>
            <a:off x="838200" y="3886200"/>
            <a:ext cx="381000" cy="4572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4800600" y="2209800"/>
            <a:ext cx="3505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Looking at angle A, what is the only side it does </a:t>
            </a:r>
            <a:r>
              <a:rPr lang="en-US" sz="2000" b="1" u="sng">
                <a:solidFill>
                  <a:srgbClr val="FF0000"/>
                </a:solidFill>
              </a:rPr>
              <a:t>not</a:t>
            </a:r>
            <a:r>
              <a:rPr lang="en-US" sz="2000" b="1">
                <a:solidFill>
                  <a:srgbClr val="FF0000"/>
                </a:solidFill>
              </a:rPr>
              <a:t> touch?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800600" y="32766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Side BC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800600" y="38100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BC is the side OPPOSITE angle A</a:t>
            </a:r>
          </a:p>
        </p:txBody>
      </p:sp>
      <p:sp>
        <p:nvSpPr>
          <p:cNvPr id="12304" name="AutoShape 16"/>
          <p:cNvSpPr>
            <a:spLocks noChangeArrowheads="1"/>
          </p:cNvSpPr>
          <p:nvPr/>
        </p:nvSpPr>
        <p:spPr bwMode="auto">
          <a:xfrm rot="-1563989">
            <a:off x="1111250" y="3522663"/>
            <a:ext cx="1295400" cy="304800"/>
          </a:xfrm>
          <a:prstGeom prst="rightArrow">
            <a:avLst>
              <a:gd name="adj1" fmla="val 50000"/>
              <a:gd name="adj2" fmla="val 106250"/>
            </a:avLst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1828800" y="2286000"/>
            <a:ext cx="1295400" cy="2057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4800600" y="42672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A is the angle OPPOSITE side BC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300" grpId="0" animBg="1"/>
      <p:bldP spid="12301" grpId="0"/>
      <p:bldP spid="12302" grpId="0"/>
      <p:bldP spid="12303" grpId="0"/>
      <p:bldP spid="12304" grpId="0" animBg="1"/>
      <p:bldP spid="12305" grpId="0" animBg="1"/>
      <p:bldP spid="1230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743200" y="0"/>
            <a:ext cx="6400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The first thing you need to know about triangles are the parts</a:t>
            </a:r>
          </a:p>
        </p:txBody>
      </p:sp>
      <p:sp>
        <p:nvSpPr>
          <p:cNvPr id="54278" name="AutoShape 9"/>
          <p:cNvSpPr>
            <a:spLocks noChangeArrowheads="1"/>
          </p:cNvSpPr>
          <p:nvPr/>
        </p:nvSpPr>
        <p:spPr bwMode="auto">
          <a:xfrm>
            <a:off x="1371600" y="1752600"/>
            <a:ext cx="1981200" cy="1600200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9" name="Oval 10"/>
          <p:cNvSpPr>
            <a:spLocks noChangeArrowheads="1"/>
          </p:cNvSpPr>
          <p:nvPr/>
        </p:nvSpPr>
        <p:spPr bwMode="auto">
          <a:xfrm>
            <a:off x="1295400" y="3276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0" name="Oval 11"/>
          <p:cNvSpPr>
            <a:spLocks noChangeArrowheads="1"/>
          </p:cNvSpPr>
          <p:nvPr/>
        </p:nvSpPr>
        <p:spPr bwMode="auto">
          <a:xfrm>
            <a:off x="3276600" y="3276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1" name="Oval 12"/>
          <p:cNvSpPr>
            <a:spLocks noChangeArrowheads="1"/>
          </p:cNvSpPr>
          <p:nvPr/>
        </p:nvSpPr>
        <p:spPr bwMode="auto">
          <a:xfrm>
            <a:off x="2286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743200" y="9906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A triangle has . . . 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4648200" y="1676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3 </a:t>
            </a:r>
            <a:r>
              <a:rPr lang="en-US" sz="2400" b="1">
                <a:solidFill>
                  <a:srgbClr val="FF0000"/>
                </a:solidFill>
              </a:rPr>
              <a:t>sides</a:t>
            </a:r>
            <a:r>
              <a:rPr lang="en-US" sz="2400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 flipV="1">
            <a:off x="1371600" y="1828800"/>
            <a:ext cx="9144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1447800" y="3352800"/>
            <a:ext cx="1828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2438400" y="1828800"/>
            <a:ext cx="8382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4648200" y="22098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3 </a:t>
            </a:r>
            <a:r>
              <a:rPr lang="en-US" sz="2400" b="1">
                <a:solidFill>
                  <a:srgbClr val="00FF00"/>
                </a:solidFill>
              </a:rPr>
              <a:t>vertices</a:t>
            </a:r>
            <a:r>
              <a:rPr lang="en-US" sz="2400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2286000" y="1676400"/>
            <a:ext cx="152400" cy="152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1295400" y="3276600"/>
            <a:ext cx="152400" cy="152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3276600" y="3276600"/>
            <a:ext cx="152400" cy="152400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Text Box 24"/>
          <p:cNvSpPr txBox="1">
            <a:spLocks noChangeArrowheads="1"/>
          </p:cNvSpPr>
          <p:nvPr/>
        </p:nvSpPr>
        <p:spPr bwMode="auto">
          <a:xfrm>
            <a:off x="4648200" y="2819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3 </a:t>
            </a:r>
            <a:r>
              <a:rPr lang="en-US" sz="2400" b="1">
                <a:solidFill>
                  <a:srgbClr val="FF00FF"/>
                </a:solidFill>
              </a:rPr>
              <a:t>angles</a:t>
            </a:r>
            <a:r>
              <a:rPr lang="en-US" sz="2400" b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6889" name="Arc 25"/>
          <p:cNvSpPr>
            <a:spLocks/>
          </p:cNvSpPr>
          <p:nvPr/>
        </p:nvSpPr>
        <p:spPr bwMode="auto">
          <a:xfrm>
            <a:off x="1371600" y="2971800"/>
            <a:ext cx="457200" cy="396875"/>
          </a:xfrm>
          <a:custGeom>
            <a:avLst/>
            <a:gdLst>
              <a:gd name="T0" fmla="*/ 236580 w 21600"/>
              <a:gd name="T1" fmla="*/ 0 h 19667"/>
              <a:gd name="T2" fmla="*/ 456502 w 21600"/>
              <a:gd name="T3" fmla="*/ 396875 h 19667"/>
              <a:gd name="T4" fmla="*/ 0 w 21600"/>
              <a:gd name="T5" fmla="*/ 372982 h 19667"/>
              <a:gd name="T6" fmla="*/ 0 60000 65536"/>
              <a:gd name="T7" fmla="*/ 0 60000 65536"/>
              <a:gd name="T8" fmla="*/ 0 60000 65536"/>
              <a:gd name="T9" fmla="*/ 0 w 21600"/>
              <a:gd name="T10" fmla="*/ 0 h 19667"/>
              <a:gd name="T11" fmla="*/ 21600 w 21600"/>
              <a:gd name="T12" fmla="*/ 19667 h 196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667" fill="none" extrusionOk="0">
                <a:moveTo>
                  <a:pt x="11177" y="-1"/>
                </a:moveTo>
                <a:cubicBezTo>
                  <a:pt x="17646" y="3912"/>
                  <a:pt x="21600" y="10922"/>
                  <a:pt x="21600" y="18483"/>
                </a:cubicBezTo>
                <a:cubicBezTo>
                  <a:pt x="21600" y="18877"/>
                  <a:pt x="21589" y="19272"/>
                  <a:pt x="21567" y="19667"/>
                </a:cubicBezTo>
              </a:path>
              <a:path w="21600" h="19667" stroke="0" extrusionOk="0">
                <a:moveTo>
                  <a:pt x="11177" y="-1"/>
                </a:moveTo>
                <a:cubicBezTo>
                  <a:pt x="17646" y="3912"/>
                  <a:pt x="21600" y="10922"/>
                  <a:pt x="21600" y="18483"/>
                </a:cubicBezTo>
                <a:cubicBezTo>
                  <a:pt x="21600" y="18877"/>
                  <a:pt x="21589" y="19272"/>
                  <a:pt x="21567" y="19667"/>
                </a:cubicBezTo>
                <a:lnTo>
                  <a:pt x="0" y="18483"/>
                </a:lnTo>
                <a:close/>
              </a:path>
            </a:pathLst>
          </a:cu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Arc 26"/>
          <p:cNvSpPr>
            <a:spLocks/>
          </p:cNvSpPr>
          <p:nvPr/>
        </p:nvSpPr>
        <p:spPr bwMode="auto">
          <a:xfrm>
            <a:off x="2819400" y="2971800"/>
            <a:ext cx="533400" cy="333375"/>
          </a:xfrm>
          <a:custGeom>
            <a:avLst/>
            <a:gdLst>
              <a:gd name="T0" fmla="*/ 0 w 21600"/>
              <a:gd name="T1" fmla="*/ 331529 h 17698"/>
              <a:gd name="T2" fmla="*/ 227609 w 21600"/>
              <a:gd name="T3" fmla="*/ 0 h 17698"/>
              <a:gd name="T4" fmla="*/ 533400 w 21600"/>
              <a:gd name="T5" fmla="*/ 333375 h 17698"/>
              <a:gd name="T6" fmla="*/ 0 60000 65536"/>
              <a:gd name="T7" fmla="*/ 0 60000 65536"/>
              <a:gd name="T8" fmla="*/ 0 60000 65536"/>
              <a:gd name="T9" fmla="*/ 0 w 21600"/>
              <a:gd name="T10" fmla="*/ 0 h 17698"/>
              <a:gd name="T11" fmla="*/ 21600 w 21600"/>
              <a:gd name="T12" fmla="*/ 17698 h 176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7698" fill="none" extrusionOk="0">
                <a:moveTo>
                  <a:pt x="0" y="17600"/>
                </a:moveTo>
                <a:cubicBezTo>
                  <a:pt x="32" y="10584"/>
                  <a:pt x="3468" y="4021"/>
                  <a:pt x="9216" y="-1"/>
                </a:cubicBezTo>
              </a:path>
              <a:path w="21600" h="17698" stroke="0" extrusionOk="0">
                <a:moveTo>
                  <a:pt x="0" y="17600"/>
                </a:moveTo>
                <a:cubicBezTo>
                  <a:pt x="32" y="10584"/>
                  <a:pt x="3468" y="4021"/>
                  <a:pt x="9216" y="-1"/>
                </a:cubicBezTo>
                <a:lnTo>
                  <a:pt x="21600" y="17698"/>
                </a:lnTo>
                <a:close/>
              </a:path>
            </a:pathLst>
          </a:cu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Arc 27"/>
          <p:cNvSpPr>
            <a:spLocks/>
          </p:cNvSpPr>
          <p:nvPr/>
        </p:nvSpPr>
        <p:spPr bwMode="auto">
          <a:xfrm>
            <a:off x="2209800" y="1828800"/>
            <a:ext cx="304800" cy="228600"/>
          </a:xfrm>
          <a:custGeom>
            <a:avLst/>
            <a:gdLst>
              <a:gd name="T0" fmla="*/ 304800 w 34882"/>
              <a:gd name="T1" fmla="*/ 143859 h 21600"/>
              <a:gd name="T2" fmla="*/ 0 w 34882"/>
              <a:gd name="T3" fmla="*/ 124830 h 21600"/>
              <a:gd name="T4" fmla="*/ 158115 w 34882"/>
              <a:gd name="T5" fmla="*/ 0 h 21600"/>
              <a:gd name="T6" fmla="*/ 0 60000 65536"/>
              <a:gd name="T7" fmla="*/ 0 60000 65536"/>
              <a:gd name="T8" fmla="*/ 0 60000 65536"/>
              <a:gd name="T9" fmla="*/ 0 w 34882"/>
              <a:gd name="T10" fmla="*/ 0 h 21600"/>
              <a:gd name="T11" fmla="*/ 34882 w 3488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882" h="21600" fill="none" extrusionOk="0">
                <a:moveTo>
                  <a:pt x="34881" y="13592"/>
                </a:moveTo>
                <a:cubicBezTo>
                  <a:pt x="30780" y="18657"/>
                  <a:pt x="24612" y="21599"/>
                  <a:pt x="18095" y="21600"/>
                </a:cubicBezTo>
                <a:cubicBezTo>
                  <a:pt x="10793" y="21600"/>
                  <a:pt x="3986" y="17911"/>
                  <a:pt x="-1" y="11795"/>
                </a:cubicBezTo>
              </a:path>
              <a:path w="34882" h="21600" stroke="0" extrusionOk="0">
                <a:moveTo>
                  <a:pt x="34881" y="13592"/>
                </a:moveTo>
                <a:cubicBezTo>
                  <a:pt x="30780" y="18657"/>
                  <a:pt x="24612" y="21599"/>
                  <a:pt x="18095" y="21600"/>
                </a:cubicBezTo>
                <a:cubicBezTo>
                  <a:pt x="10793" y="21600"/>
                  <a:pt x="3986" y="17911"/>
                  <a:pt x="-1" y="11795"/>
                </a:cubicBezTo>
                <a:lnTo>
                  <a:pt x="18095" y="0"/>
                </a:lnTo>
                <a:close/>
              </a:path>
            </a:pathLst>
          </a:cu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/>
      <p:bldP spid="36879" grpId="0"/>
      <p:bldP spid="36880" grpId="0" animBg="1"/>
      <p:bldP spid="36882" grpId="0" animBg="1"/>
      <p:bldP spid="36883" grpId="0" animBg="1"/>
      <p:bldP spid="36884" grpId="0"/>
      <p:bldP spid="36885" grpId="0" animBg="1"/>
      <p:bldP spid="36886" grpId="0" animBg="1"/>
      <p:bldP spid="36887" grpId="0" animBg="1"/>
      <p:bldP spid="36888" grpId="0"/>
      <p:bldP spid="36889" grpId="0" animBg="1"/>
      <p:bldP spid="36890" grpId="0" animBg="1"/>
      <p:bldP spid="3689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019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Sometimes, we call sides by the lower case letter of the angle they are OPPOSITE of.</a:t>
            </a:r>
          </a:p>
        </p:txBody>
      </p:sp>
      <p:grpSp>
        <p:nvGrpSpPr>
          <p:cNvPr id="75782" name="Group 7"/>
          <p:cNvGrpSpPr>
            <a:grpSpLocks/>
          </p:cNvGrpSpPr>
          <p:nvPr/>
        </p:nvGrpSpPr>
        <p:grpSpPr bwMode="auto">
          <a:xfrm>
            <a:off x="228600" y="1905000"/>
            <a:ext cx="3224213" cy="2667000"/>
            <a:chOff x="144" y="1200"/>
            <a:chExt cx="2031" cy="1680"/>
          </a:xfrm>
        </p:grpSpPr>
        <p:sp>
          <p:nvSpPr>
            <p:cNvPr id="75790" name="AutoShape 8"/>
            <p:cNvSpPr>
              <a:spLocks noChangeArrowheads="1"/>
            </p:cNvSpPr>
            <p:nvPr/>
          </p:nvSpPr>
          <p:spPr bwMode="auto">
            <a:xfrm>
              <a:off x="336" y="1440"/>
              <a:ext cx="1630" cy="1296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791" name="Text Box 9"/>
            <p:cNvSpPr txBox="1">
              <a:spLocks noChangeArrowheads="1"/>
            </p:cNvSpPr>
            <p:nvPr/>
          </p:nvSpPr>
          <p:spPr bwMode="auto">
            <a:xfrm>
              <a:off x="1008" y="1200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75792" name="Text Box 10"/>
            <p:cNvSpPr txBox="1">
              <a:spLocks noChangeArrowheads="1"/>
            </p:cNvSpPr>
            <p:nvPr/>
          </p:nvSpPr>
          <p:spPr bwMode="auto">
            <a:xfrm>
              <a:off x="144" y="2592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75793" name="Text Box 11"/>
            <p:cNvSpPr txBox="1">
              <a:spLocks noChangeArrowheads="1"/>
            </p:cNvSpPr>
            <p:nvPr/>
          </p:nvSpPr>
          <p:spPr bwMode="auto">
            <a:xfrm>
              <a:off x="1920" y="2592"/>
              <a:ext cx="255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C</a:t>
              </a:r>
            </a:p>
          </p:txBody>
        </p:sp>
      </p:grp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2438400" y="2971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1600200" y="43434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54293" name="Text Box 21"/>
          <p:cNvSpPr txBox="1">
            <a:spLocks noChangeArrowheads="1"/>
          </p:cNvSpPr>
          <p:nvPr/>
        </p:nvSpPr>
        <p:spPr bwMode="auto">
          <a:xfrm>
            <a:off x="762000" y="2971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4294" name="Text Box 22"/>
          <p:cNvSpPr txBox="1">
            <a:spLocks noChangeArrowheads="1"/>
          </p:cNvSpPr>
          <p:nvPr/>
        </p:nvSpPr>
        <p:spPr bwMode="auto">
          <a:xfrm>
            <a:off x="4191000" y="19812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“little” a opposite “big” A</a:t>
            </a:r>
          </a:p>
        </p:txBody>
      </p:sp>
      <p:sp>
        <p:nvSpPr>
          <p:cNvPr id="54295" name="Text Box 23"/>
          <p:cNvSpPr txBox="1">
            <a:spLocks noChangeArrowheads="1"/>
          </p:cNvSpPr>
          <p:nvPr/>
        </p:nvSpPr>
        <p:spPr bwMode="auto">
          <a:xfrm>
            <a:off x="4191000" y="25146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“little” b opposite “big” B</a:t>
            </a:r>
          </a:p>
        </p:txBody>
      </p:sp>
      <p:sp>
        <p:nvSpPr>
          <p:cNvPr id="54296" name="Text Box 24"/>
          <p:cNvSpPr txBox="1">
            <a:spLocks noChangeArrowheads="1"/>
          </p:cNvSpPr>
          <p:nvPr/>
        </p:nvSpPr>
        <p:spPr bwMode="auto">
          <a:xfrm>
            <a:off x="4191000" y="30480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“little” c opposite “big” C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1" grpId="0"/>
      <p:bldP spid="54292" grpId="0"/>
      <p:bldP spid="54293" grpId="0"/>
      <p:bldP spid="54294" grpId="0"/>
      <p:bldP spid="54295" grpId="0"/>
      <p:bldP spid="5429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1030"/>
          <p:cNvSpPr txBox="1">
            <a:spLocks noChangeArrowheads="1"/>
          </p:cNvSpPr>
          <p:nvPr/>
        </p:nvSpPr>
        <p:spPr bwMode="auto">
          <a:xfrm>
            <a:off x="990600" y="41148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9461" name="Text Box 1031"/>
          <p:cNvSpPr txBox="1">
            <a:spLocks noChangeArrowheads="1"/>
          </p:cNvSpPr>
          <p:nvPr/>
        </p:nvSpPr>
        <p:spPr bwMode="auto">
          <a:xfrm>
            <a:off x="5181600" y="29718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9462" name="Text Box 1032"/>
          <p:cNvSpPr txBox="1">
            <a:spLocks noChangeArrowheads="1"/>
          </p:cNvSpPr>
          <p:nvPr/>
        </p:nvSpPr>
        <p:spPr bwMode="auto">
          <a:xfrm>
            <a:off x="4114800" y="44958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9463" name="Text Box 1033"/>
          <p:cNvSpPr txBox="1">
            <a:spLocks noChangeArrowheads="1"/>
          </p:cNvSpPr>
          <p:nvPr/>
        </p:nvSpPr>
        <p:spPr bwMode="auto">
          <a:xfrm>
            <a:off x="2743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9464" name="Text Box 1034"/>
          <p:cNvSpPr txBox="1">
            <a:spLocks noChangeArrowheads="1"/>
          </p:cNvSpPr>
          <p:nvPr/>
        </p:nvSpPr>
        <p:spPr bwMode="auto">
          <a:xfrm>
            <a:off x="4876800" y="38862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9465" name="Text Box 1035"/>
          <p:cNvSpPr txBox="1">
            <a:spLocks noChangeArrowheads="1"/>
          </p:cNvSpPr>
          <p:nvPr/>
        </p:nvSpPr>
        <p:spPr bwMode="auto">
          <a:xfrm>
            <a:off x="3200400" y="32766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9469" name="Freeform 1039"/>
          <p:cNvSpPr>
            <a:spLocks/>
          </p:cNvSpPr>
          <p:nvPr/>
        </p:nvSpPr>
        <p:spPr bwMode="auto">
          <a:xfrm>
            <a:off x="1371600" y="3429000"/>
            <a:ext cx="3962400" cy="1066800"/>
          </a:xfrm>
          <a:custGeom>
            <a:avLst/>
            <a:gdLst>
              <a:gd name="T0" fmla="*/ 0 w 2496"/>
              <a:gd name="T1" fmla="*/ 960 h 960"/>
              <a:gd name="T2" fmla="*/ 1872 w 2496"/>
              <a:gd name="T3" fmla="*/ 960 h 960"/>
              <a:gd name="T4" fmla="*/ 2496 w 2496"/>
              <a:gd name="T5" fmla="*/ 0 h 960"/>
              <a:gd name="T6" fmla="*/ 0 w 2496"/>
              <a:gd name="T7" fmla="*/ 960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496"/>
              <a:gd name="T13" fmla="*/ 0 h 960"/>
              <a:gd name="T14" fmla="*/ 2496 w 2496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96" h="960">
                <a:moveTo>
                  <a:pt x="0" y="960"/>
                </a:moveTo>
                <a:lnTo>
                  <a:pt x="1872" y="960"/>
                </a:lnTo>
                <a:lnTo>
                  <a:pt x="2496" y="0"/>
                </a:lnTo>
                <a:lnTo>
                  <a:pt x="0" y="96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64" name="Text Box 1040"/>
          <p:cNvSpPr txBox="1">
            <a:spLocks noChangeArrowheads="1"/>
          </p:cNvSpPr>
          <p:nvPr/>
        </p:nvSpPr>
        <p:spPr bwMode="auto">
          <a:xfrm>
            <a:off x="2438400" y="228600"/>
            <a:ext cx="632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00FF00"/>
                </a:solidFill>
              </a:rPr>
              <a:t>In this triangle, what is the biggest angle?</a:t>
            </a:r>
          </a:p>
        </p:txBody>
      </p:sp>
      <p:graphicFrame>
        <p:nvGraphicFramePr>
          <p:cNvPr id="193536" name="Object 1024"/>
          <p:cNvGraphicFramePr>
            <a:graphicFrameLocks noGrp="1" noChangeAspect="1"/>
          </p:cNvGraphicFramePr>
          <p:nvPr>
            <p:ph/>
          </p:nvPr>
        </p:nvGraphicFramePr>
        <p:xfrm>
          <a:off x="7620000" y="762000"/>
          <a:ext cx="8128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Equation" r:id="rId3" imgW="279360" imgH="177480" progId="Equation.3">
                  <p:embed/>
                </p:oleObj>
              </mc:Choice>
              <mc:Fallback>
                <p:oleObj name="Equation" r:id="rId3" imgW="279360" imgH="177480" progId="Equation.3">
                  <p:embed/>
                  <p:pic>
                    <p:nvPicPr>
                      <p:cNvPr id="0" name="Object 10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762000"/>
                        <a:ext cx="812800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7" name="Text Box 1043"/>
          <p:cNvSpPr txBox="1">
            <a:spLocks noChangeArrowheads="1"/>
          </p:cNvSpPr>
          <p:nvPr/>
        </p:nvSpPr>
        <p:spPr bwMode="auto">
          <a:xfrm>
            <a:off x="2438400" y="1219200"/>
            <a:ext cx="632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00FF00"/>
                </a:solidFill>
              </a:rPr>
              <a:t>In this triangle, what is the biggest side?</a:t>
            </a:r>
          </a:p>
        </p:txBody>
      </p:sp>
      <p:graphicFrame>
        <p:nvGraphicFramePr>
          <p:cNvPr id="193537" name="Object 1025"/>
          <p:cNvGraphicFramePr>
            <a:graphicFrameLocks noChangeAspect="1"/>
          </p:cNvGraphicFramePr>
          <p:nvPr/>
        </p:nvGraphicFramePr>
        <p:xfrm>
          <a:off x="7859713" y="1731963"/>
          <a:ext cx="3317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5" imgW="114120" imgH="139680" progId="Equation.3">
                  <p:embed/>
                </p:oleObj>
              </mc:Choice>
              <mc:Fallback>
                <p:oleObj name="Equation" r:id="rId5" imgW="114120" imgH="13968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9713" y="1731963"/>
                        <a:ext cx="331787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9" name="Text Box 1045"/>
          <p:cNvSpPr txBox="1">
            <a:spLocks noChangeArrowheads="1"/>
          </p:cNvSpPr>
          <p:nvPr/>
        </p:nvSpPr>
        <p:spPr bwMode="auto">
          <a:xfrm>
            <a:off x="1447800" y="1828800"/>
            <a:ext cx="4648200" cy="8223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The </a:t>
            </a:r>
            <a:r>
              <a:rPr lang="en-US" sz="2400" b="1" u="sng" dirty="0"/>
              <a:t>biggest</a:t>
            </a:r>
            <a:r>
              <a:rPr lang="en-US" sz="2400" b="1" dirty="0"/>
              <a:t> side and angle are always Opposite each other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8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64" grpId="0"/>
      <p:bldP spid="78867" grpId="0"/>
      <p:bldP spid="7886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1026"/>
          <p:cNvSpPr txBox="1">
            <a:spLocks noChangeArrowheads="1"/>
          </p:cNvSpPr>
          <p:nvPr/>
        </p:nvSpPr>
        <p:spPr bwMode="auto">
          <a:xfrm>
            <a:off x="990600" y="41148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0485" name="Text Box 1027"/>
          <p:cNvSpPr txBox="1">
            <a:spLocks noChangeArrowheads="1"/>
          </p:cNvSpPr>
          <p:nvPr/>
        </p:nvSpPr>
        <p:spPr bwMode="auto">
          <a:xfrm>
            <a:off x="5105400" y="28194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20486" name="Text Box 1028"/>
          <p:cNvSpPr txBox="1">
            <a:spLocks noChangeArrowheads="1"/>
          </p:cNvSpPr>
          <p:nvPr/>
        </p:nvSpPr>
        <p:spPr bwMode="auto">
          <a:xfrm>
            <a:off x="4114800" y="4495800"/>
            <a:ext cx="4048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20487" name="Text Box 1029"/>
          <p:cNvSpPr txBox="1">
            <a:spLocks noChangeArrowheads="1"/>
          </p:cNvSpPr>
          <p:nvPr/>
        </p:nvSpPr>
        <p:spPr bwMode="auto">
          <a:xfrm>
            <a:off x="2743200" y="44958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0488" name="Text Box 1030"/>
          <p:cNvSpPr txBox="1">
            <a:spLocks noChangeArrowheads="1"/>
          </p:cNvSpPr>
          <p:nvPr/>
        </p:nvSpPr>
        <p:spPr bwMode="auto">
          <a:xfrm>
            <a:off x="4953000" y="38100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0489" name="Text Box 1031"/>
          <p:cNvSpPr txBox="1">
            <a:spLocks noChangeArrowheads="1"/>
          </p:cNvSpPr>
          <p:nvPr/>
        </p:nvSpPr>
        <p:spPr bwMode="auto">
          <a:xfrm>
            <a:off x="3200400" y="3276600"/>
            <a:ext cx="38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20493" name="Freeform 1035"/>
          <p:cNvSpPr>
            <a:spLocks/>
          </p:cNvSpPr>
          <p:nvPr/>
        </p:nvSpPr>
        <p:spPr bwMode="auto">
          <a:xfrm>
            <a:off x="1371600" y="3276600"/>
            <a:ext cx="3962400" cy="1219200"/>
          </a:xfrm>
          <a:custGeom>
            <a:avLst/>
            <a:gdLst>
              <a:gd name="T0" fmla="*/ 0 w 2496"/>
              <a:gd name="T1" fmla="*/ 960 h 960"/>
              <a:gd name="T2" fmla="*/ 1872 w 2496"/>
              <a:gd name="T3" fmla="*/ 960 h 960"/>
              <a:gd name="T4" fmla="*/ 2496 w 2496"/>
              <a:gd name="T5" fmla="*/ 0 h 960"/>
              <a:gd name="T6" fmla="*/ 0 w 2496"/>
              <a:gd name="T7" fmla="*/ 960 h 960"/>
              <a:gd name="T8" fmla="*/ 0 60000 65536"/>
              <a:gd name="T9" fmla="*/ 0 60000 65536"/>
              <a:gd name="T10" fmla="*/ 0 60000 65536"/>
              <a:gd name="T11" fmla="*/ 0 60000 65536"/>
              <a:gd name="T12" fmla="*/ 0 w 2496"/>
              <a:gd name="T13" fmla="*/ 0 h 960"/>
              <a:gd name="T14" fmla="*/ 2496 w 2496"/>
              <a:gd name="T15" fmla="*/ 960 h 9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96" h="960">
                <a:moveTo>
                  <a:pt x="0" y="960"/>
                </a:moveTo>
                <a:lnTo>
                  <a:pt x="1872" y="960"/>
                </a:lnTo>
                <a:lnTo>
                  <a:pt x="2496" y="0"/>
                </a:lnTo>
                <a:lnTo>
                  <a:pt x="0" y="96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956" name="Text Box 1036"/>
          <p:cNvSpPr txBox="1">
            <a:spLocks noChangeArrowheads="1"/>
          </p:cNvSpPr>
          <p:nvPr/>
        </p:nvSpPr>
        <p:spPr bwMode="auto">
          <a:xfrm>
            <a:off x="2438400" y="22860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00FF00"/>
                </a:solidFill>
              </a:rPr>
              <a:t>In this triangle, what is the smallest angle?</a:t>
            </a:r>
          </a:p>
        </p:txBody>
      </p:sp>
      <p:graphicFrame>
        <p:nvGraphicFramePr>
          <p:cNvPr id="194560" name="Object 1024"/>
          <p:cNvGraphicFramePr>
            <a:graphicFrameLocks noGrp="1" noChangeAspect="1"/>
          </p:cNvGraphicFramePr>
          <p:nvPr>
            <p:ph/>
          </p:nvPr>
        </p:nvGraphicFramePr>
        <p:xfrm>
          <a:off x="7627938" y="762000"/>
          <a:ext cx="7969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253800" imgH="164880" progId="Equation.3">
                  <p:embed/>
                </p:oleObj>
              </mc:Choice>
              <mc:Fallback>
                <p:oleObj name="Equation" r:id="rId3" imgW="253800" imgH="164880" progId="Equation.3">
                  <p:embed/>
                  <p:pic>
                    <p:nvPicPr>
                      <p:cNvPr id="0" name="Object 102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7938" y="762000"/>
                        <a:ext cx="796925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8" name="Text Box 1038"/>
          <p:cNvSpPr txBox="1">
            <a:spLocks noChangeArrowheads="1"/>
          </p:cNvSpPr>
          <p:nvPr/>
        </p:nvSpPr>
        <p:spPr bwMode="auto">
          <a:xfrm>
            <a:off x="2438400" y="1219200"/>
            <a:ext cx="632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solidFill>
                  <a:srgbClr val="00FF00"/>
                </a:solidFill>
              </a:rPr>
              <a:t>In this triangle, what is the smallest side?</a:t>
            </a:r>
          </a:p>
        </p:txBody>
      </p:sp>
      <p:graphicFrame>
        <p:nvGraphicFramePr>
          <p:cNvPr id="194561" name="Object 1025"/>
          <p:cNvGraphicFramePr>
            <a:graphicFrameLocks noChangeAspect="1"/>
          </p:cNvGraphicFramePr>
          <p:nvPr/>
        </p:nvGraphicFramePr>
        <p:xfrm>
          <a:off x="7842250" y="1677988"/>
          <a:ext cx="3683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5" imgW="126720" imgH="177480" progId="Equation.3">
                  <p:embed/>
                </p:oleObj>
              </mc:Choice>
              <mc:Fallback>
                <p:oleObj name="Equation" r:id="rId5" imgW="126720" imgH="17748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0" y="1677988"/>
                        <a:ext cx="368300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60" name="Text Box 1040"/>
          <p:cNvSpPr txBox="1">
            <a:spLocks noChangeArrowheads="1"/>
          </p:cNvSpPr>
          <p:nvPr/>
        </p:nvSpPr>
        <p:spPr bwMode="auto">
          <a:xfrm>
            <a:off x="1447800" y="1828800"/>
            <a:ext cx="4800600" cy="82232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The </a:t>
            </a:r>
            <a:r>
              <a:rPr lang="en-US" sz="2400" b="1" u="sng" dirty="0"/>
              <a:t>smallest</a:t>
            </a:r>
            <a:r>
              <a:rPr lang="en-US" sz="2400" b="1" dirty="0"/>
              <a:t> side and angle are always Opposite each other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6" grpId="0"/>
      <p:bldP spid="82958" grpId="0"/>
      <p:bldP spid="8296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And, by process of elimination:</a:t>
            </a:r>
          </a:p>
        </p:txBody>
      </p: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2743200" y="8382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The medium length side is . . . 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4191000" y="1295400"/>
            <a:ext cx="2055813" cy="865188"/>
            <a:chOff x="1728" y="1951"/>
            <a:chExt cx="1295" cy="545"/>
          </a:xfrm>
        </p:grpSpPr>
        <p:sp>
          <p:nvSpPr>
            <p:cNvPr id="76810" name="Text Box 23"/>
            <p:cNvSpPr txBox="1">
              <a:spLocks noChangeArrowheads="1"/>
            </p:cNvSpPr>
            <p:nvPr/>
          </p:nvSpPr>
          <p:spPr bwMode="auto">
            <a:xfrm rot="-2392306">
              <a:off x="1728" y="1968"/>
              <a:ext cx="52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400" b="1">
                  <a:solidFill>
                    <a:srgbClr val="FF0000"/>
                  </a:solidFill>
                </a:rPr>
                <a:t>?  </a:t>
              </a:r>
            </a:p>
          </p:txBody>
        </p:sp>
        <p:sp>
          <p:nvSpPr>
            <p:cNvPr id="76811" name="Text Box 24"/>
            <p:cNvSpPr txBox="1">
              <a:spLocks noChangeArrowheads="1"/>
            </p:cNvSpPr>
            <p:nvPr/>
          </p:nvSpPr>
          <p:spPr bwMode="auto">
            <a:xfrm>
              <a:off x="2171" y="1951"/>
              <a:ext cx="429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400" b="1">
                  <a:solidFill>
                    <a:srgbClr val="FF0000"/>
                  </a:solidFill>
                </a:rPr>
                <a:t>!  </a:t>
              </a:r>
            </a:p>
          </p:txBody>
        </p:sp>
        <p:sp>
          <p:nvSpPr>
            <p:cNvPr id="76812" name="Text Box 25"/>
            <p:cNvSpPr txBox="1">
              <a:spLocks noChangeArrowheads="1"/>
            </p:cNvSpPr>
            <p:nvPr/>
          </p:nvSpPr>
          <p:spPr bwMode="auto">
            <a:xfrm rot="2124288">
              <a:off x="2496" y="2016"/>
              <a:ext cx="52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400" b="1">
                  <a:solidFill>
                    <a:srgbClr val="FF0000"/>
                  </a:solidFill>
                </a:rPr>
                <a:t>?  </a:t>
              </a:r>
            </a:p>
          </p:txBody>
        </p:sp>
      </p:grpSp>
      <p:sp>
        <p:nvSpPr>
          <p:cNvPr id="57370" name="Text Box 26"/>
          <p:cNvSpPr txBox="1">
            <a:spLocks noChangeArrowheads="1"/>
          </p:cNvSpPr>
          <p:nvPr/>
        </p:nvSpPr>
        <p:spPr bwMode="auto">
          <a:xfrm>
            <a:off x="2743200" y="19812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OPPOSITE the medium sized angle </a:t>
            </a: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5" grpId="0"/>
      <p:bldP spid="5737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Rectangle 12"/>
          <p:cNvSpPr>
            <a:spLocks noChangeArrowheads="1"/>
          </p:cNvSpPr>
          <p:nvPr/>
        </p:nvSpPr>
        <p:spPr bwMode="auto">
          <a:xfrm>
            <a:off x="2895600" y="228600"/>
            <a:ext cx="426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#1 In this triangle, what is ...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0" name="AutoShape 13"/>
          <p:cNvSpPr>
            <a:spLocks noChangeArrowheads="1"/>
          </p:cNvSpPr>
          <p:nvPr/>
        </p:nvSpPr>
        <p:spPr bwMode="auto">
          <a:xfrm>
            <a:off x="3124200" y="1295400"/>
            <a:ext cx="3886200" cy="1447800"/>
          </a:xfrm>
          <a:prstGeom prst="rtTriangle">
            <a:avLst/>
          </a:prstGeom>
          <a:noFill/>
          <a:ln w="38100">
            <a:solidFill>
              <a:srgbClr val="00FF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7831" name="Rectangle 14"/>
          <p:cNvSpPr>
            <a:spLocks noChangeArrowheads="1"/>
          </p:cNvSpPr>
          <p:nvPr/>
        </p:nvSpPr>
        <p:spPr bwMode="auto">
          <a:xfrm>
            <a:off x="2514600" y="10668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A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2" name="Rectangle 15"/>
          <p:cNvSpPr>
            <a:spLocks noChangeArrowheads="1"/>
          </p:cNvSpPr>
          <p:nvPr/>
        </p:nvSpPr>
        <p:spPr bwMode="auto">
          <a:xfrm>
            <a:off x="2514600" y="22098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B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3" name="Rectangle 16"/>
          <p:cNvSpPr>
            <a:spLocks noChangeArrowheads="1"/>
          </p:cNvSpPr>
          <p:nvPr/>
        </p:nvSpPr>
        <p:spPr bwMode="auto">
          <a:xfrm>
            <a:off x="7086600" y="22098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C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4" name="Rectangle 17"/>
          <p:cNvSpPr>
            <a:spLocks noChangeArrowheads="1"/>
          </p:cNvSpPr>
          <p:nvPr/>
        </p:nvSpPr>
        <p:spPr bwMode="auto">
          <a:xfrm>
            <a:off x="3124200" y="21336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89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5" name="Rectangle 18"/>
          <p:cNvSpPr>
            <a:spLocks noChangeArrowheads="1"/>
          </p:cNvSpPr>
          <p:nvPr/>
        </p:nvSpPr>
        <p:spPr bwMode="auto">
          <a:xfrm>
            <a:off x="3124200" y="12954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62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7836" name="Rectangle 19"/>
          <p:cNvSpPr>
            <a:spLocks noChangeArrowheads="1"/>
          </p:cNvSpPr>
          <p:nvPr/>
        </p:nvSpPr>
        <p:spPr bwMode="auto">
          <a:xfrm>
            <a:off x="5638800" y="21336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29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381000" y="37338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The biggest angle?</a:t>
            </a:r>
          </a:p>
        </p:txBody>
      </p:sp>
      <p:sp>
        <p:nvSpPr>
          <p:cNvPr id="61461" name="Rectangle 21"/>
          <p:cNvSpPr>
            <a:spLocks noChangeArrowheads="1"/>
          </p:cNvSpPr>
          <p:nvPr/>
        </p:nvSpPr>
        <p:spPr bwMode="auto">
          <a:xfrm>
            <a:off x="3810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61462" name="Rectangle 22"/>
          <p:cNvSpPr>
            <a:spLocks noChangeArrowheads="1"/>
          </p:cNvSpPr>
          <p:nvPr/>
        </p:nvSpPr>
        <p:spPr bwMode="auto">
          <a:xfrm>
            <a:off x="2438400" y="37338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The smallest angle?</a:t>
            </a:r>
          </a:p>
        </p:txBody>
      </p:sp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24384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61464" name="Rectangle 24"/>
          <p:cNvSpPr>
            <a:spLocks noChangeArrowheads="1"/>
          </p:cNvSpPr>
          <p:nvPr/>
        </p:nvSpPr>
        <p:spPr bwMode="auto">
          <a:xfrm>
            <a:off x="4648200" y="37338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The biggest side?</a:t>
            </a:r>
          </a:p>
        </p:txBody>
      </p:sp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47244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AC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1466" name="Rectangle 26"/>
          <p:cNvSpPr>
            <a:spLocks noChangeArrowheads="1"/>
          </p:cNvSpPr>
          <p:nvPr/>
        </p:nvSpPr>
        <p:spPr bwMode="auto">
          <a:xfrm>
            <a:off x="7086600" y="37338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00FF00"/>
                </a:solidFill>
              </a:rPr>
              <a:t>The smallest side?</a:t>
            </a:r>
          </a:p>
        </p:txBody>
      </p:sp>
      <p:sp>
        <p:nvSpPr>
          <p:cNvPr id="61467" name="Rectangle 27"/>
          <p:cNvSpPr>
            <a:spLocks noChangeArrowheads="1"/>
          </p:cNvSpPr>
          <p:nvPr/>
        </p:nvSpPr>
        <p:spPr bwMode="auto">
          <a:xfrm>
            <a:off x="54102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or “b”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71628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AB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772400" y="4572000"/>
            <a:ext cx="228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or “c”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0" grpId="0" autoUpdateAnimBg="0"/>
      <p:bldP spid="61461" grpId="0" autoUpdateAnimBg="0"/>
      <p:bldP spid="61462" grpId="0" autoUpdateAnimBg="0"/>
      <p:bldP spid="61463" grpId="0" autoUpdateAnimBg="0"/>
      <p:bldP spid="61464" grpId="0" autoUpdateAnimBg="0"/>
      <p:bldP spid="61465" grpId="0" autoUpdateAnimBg="0"/>
      <p:bldP spid="61466" grpId="0" autoUpdateAnimBg="0"/>
      <p:bldP spid="61467" grpId="0" autoUpdateAnimBg="0"/>
      <p:bldP spid="27" grpId="0" autoUpdateAnimBg="0"/>
      <p:bldP spid="2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AutoShape 5"/>
          <p:cNvSpPr>
            <a:spLocks noChangeArrowheads="1"/>
          </p:cNvSpPr>
          <p:nvPr/>
        </p:nvSpPr>
        <p:spPr bwMode="auto">
          <a:xfrm flipH="1">
            <a:off x="5638800" y="1524000"/>
            <a:ext cx="1752600" cy="3505200"/>
          </a:xfrm>
          <a:prstGeom prst="rtTriangle">
            <a:avLst/>
          </a:prstGeom>
          <a:noFill/>
          <a:ln w="38100">
            <a:solidFill>
              <a:srgbClr val="00FF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5181600" y="48006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R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7086600" y="9906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S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7391400" y="48006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6781800" y="43434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92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5867400" y="43434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78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59" name="Rectangle 11"/>
          <p:cNvSpPr>
            <a:spLocks noChangeArrowheads="1"/>
          </p:cNvSpPr>
          <p:nvPr/>
        </p:nvSpPr>
        <p:spPr bwMode="auto">
          <a:xfrm>
            <a:off x="6858000" y="2209800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10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2743200" y="228600"/>
            <a:ext cx="601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#2 Name the sides from largest to    	smallest</a:t>
            </a:r>
          </a:p>
        </p:txBody>
      </p:sp>
      <p:sp>
        <p:nvSpPr>
          <p:cNvPr id="78861" name="Rectangle 13"/>
          <p:cNvSpPr>
            <a:spLocks noChangeArrowheads="1"/>
          </p:cNvSpPr>
          <p:nvPr/>
        </p:nvSpPr>
        <p:spPr bwMode="auto">
          <a:xfrm>
            <a:off x="2286000" y="1981200"/>
            <a:ext cx="152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400" b="1">
                <a:solidFill>
                  <a:srgbClr val="00FF00"/>
                </a:solidFill>
              </a:rPr>
              <a:t>Big:</a:t>
            </a:r>
            <a:br>
              <a:rPr lang="en-US" sz="2400" b="1">
                <a:solidFill>
                  <a:srgbClr val="00FF00"/>
                </a:solidFill>
              </a:rPr>
            </a:br>
            <a:r>
              <a:rPr lang="en-US" sz="2400" b="1">
                <a:solidFill>
                  <a:srgbClr val="00FF00"/>
                </a:solidFill>
              </a:rPr>
              <a:t>Medium:</a:t>
            </a:r>
            <a:br>
              <a:rPr lang="en-US" sz="2400" b="1">
                <a:solidFill>
                  <a:srgbClr val="00FF00"/>
                </a:solidFill>
              </a:rPr>
            </a:br>
            <a:r>
              <a:rPr lang="en-US" sz="2400" b="1">
                <a:solidFill>
                  <a:srgbClr val="00FF00"/>
                </a:solidFill>
              </a:rPr>
              <a:t>Small:</a:t>
            </a:r>
          </a:p>
        </p:txBody>
      </p:sp>
      <p:sp>
        <p:nvSpPr>
          <p:cNvPr id="62478" name="Rectangle 14"/>
          <p:cNvSpPr>
            <a:spLocks noChangeArrowheads="1"/>
          </p:cNvSpPr>
          <p:nvPr/>
        </p:nvSpPr>
        <p:spPr bwMode="auto">
          <a:xfrm>
            <a:off x="3733800" y="1828800"/>
            <a:ext cx="152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RS or t</a:t>
            </a:r>
          </a:p>
        </p:txBody>
      </p:sp>
      <p:sp>
        <p:nvSpPr>
          <p:cNvPr id="62479" name="Rectangle 15"/>
          <p:cNvSpPr>
            <a:spLocks noChangeArrowheads="1"/>
          </p:cNvSpPr>
          <p:nvPr/>
        </p:nvSpPr>
        <p:spPr bwMode="auto">
          <a:xfrm>
            <a:off x="3733800" y="2209800"/>
            <a:ext cx="152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ST or r</a:t>
            </a:r>
          </a:p>
        </p:txBody>
      </p:sp>
      <p:sp>
        <p:nvSpPr>
          <p:cNvPr id="62480" name="Rectangle 16"/>
          <p:cNvSpPr>
            <a:spLocks noChangeArrowheads="1"/>
          </p:cNvSpPr>
          <p:nvPr/>
        </p:nvSpPr>
        <p:spPr bwMode="auto">
          <a:xfrm>
            <a:off x="3733800" y="2590800"/>
            <a:ext cx="152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RT or s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2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24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What do you think would have to be true if </a:t>
            </a:r>
            <a:r>
              <a:rPr lang="en-US" sz="2400" b="1">
                <a:solidFill>
                  <a:srgbClr val="FF0000"/>
                </a:solidFill>
              </a:rPr>
              <a:t>TWO SIDES</a:t>
            </a:r>
            <a:r>
              <a:rPr lang="en-US" sz="2400" b="1">
                <a:solidFill>
                  <a:srgbClr val="00FF00"/>
                </a:solidFill>
              </a:rPr>
              <a:t> of a triangle </a:t>
            </a:r>
            <a:r>
              <a:rPr lang="en-US" sz="2400" b="1">
                <a:solidFill>
                  <a:srgbClr val="FF0000"/>
                </a:solidFill>
              </a:rPr>
              <a:t>ARE EQUAL</a:t>
            </a:r>
            <a:r>
              <a:rPr lang="en-US" sz="2400" b="1">
                <a:solidFill>
                  <a:srgbClr val="00FF00"/>
                </a:solidFill>
              </a:rPr>
              <a:t>?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057400" y="1371600"/>
            <a:ext cx="2438400" cy="3276600"/>
            <a:chOff x="1968" y="864"/>
            <a:chExt cx="1536" cy="2064"/>
          </a:xfrm>
        </p:grpSpPr>
        <p:sp>
          <p:nvSpPr>
            <p:cNvPr id="79884" name="AutoShape 12"/>
            <p:cNvSpPr>
              <a:spLocks noChangeArrowheads="1"/>
            </p:cNvSpPr>
            <p:nvPr/>
          </p:nvSpPr>
          <p:spPr bwMode="auto">
            <a:xfrm>
              <a:off x="1968" y="864"/>
              <a:ext cx="1536" cy="206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885" name="Line 13"/>
            <p:cNvSpPr>
              <a:spLocks noChangeShapeType="1"/>
            </p:cNvSpPr>
            <p:nvPr/>
          </p:nvSpPr>
          <p:spPr bwMode="auto">
            <a:xfrm>
              <a:off x="2208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886" name="Line 14"/>
            <p:cNvSpPr>
              <a:spLocks noChangeShapeType="1"/>
            </p:cNvSpPr>
            <p:nvPr/>
          </p:nvSpPr>
          <p:spPr bwMode="auto">
            <a:xfrm flipH="1">
              <a:off x="3024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384" name="Text Box 16"/>
          <p:cNvSpPr txBox="1">
            <a:spLocks noChangeArrowheads="1"/>
          </p:cNvSpPr>
          <p:nvPr/>
        </p:nvSpPr>
        <p:spPr bwMode="auto">
          <a:xfrm>
            <a:off x="4114800" y="1447800"/>
            <a:ext cx="5029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The OPPOSITE angles are also equal</a:t>
            </a:r>
          </a:p>
        </p:txBody>
      </p:sp>
      <p:sp>
        <p:nvSpPr>
          <p:cNvPr id="58385" name="Arc 17"/>
          <p:cNvSpPr>
            <a:spLocks/>
          </p:cNvSpPr>
          <p:nvPr/>
        </p:nvSpPr>
        <p:spPr bwMode="auto">
          <a:xfrm>
            <a:off x="2209800" y="4191000"/>
            <a:ext cx="457200" cy="457200"/>
          </a:xfrm>
          <a:custGeom>
            <a:avLst/>
            <a:gdLst>
              <a:gd name="T0" fmla="*/ 0 w 21600"/>
              <a:gd name="T1" fmla="*/ 0 h 21600"/>
              <a:gd name="T2" fmla="*/ 4572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86" name="Arc 18"/>
          <p:cNvSpPr>
            <a:spLocks/>
          </p:cNvSpPr>
          <p:nvPr/>
        </p:nvSpPr>
        <p:spPr bwMode="auto">
          <a:xfrm flipH="1">
            <a:off x="3962400" y="4191000"/>
            <a:ext cx="381000" cy="4572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4343400" y="2514600"/>
            <a:ext cx="4800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This goes the other way too.</a:t>
            </a:r>
          </a:p>
          <a:p>
            <a:r>
              <a:rPr lang="en-US" sz="2400" b="1">
                <a:solidFill>
                  <a:srgbClr val="00FF00"/>
                </a:solidFill>
              </a:rPr>
              <a:t>If two angles are equal, then the OPPOSITE sides are also equal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4" grpId="0"/>
      <p:bldP spid="58385" grpId="0" animBg="1"/>
      <p:bldP spid="58386" grpId="0" animBg="1"/>
      <p:bldP spid="5838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In an </a:t>
            </a:r>
            <a:r>
              <a:rPr lang="en-US" sz="2400" b="1" dirty="0" smtClean="0">
                <a:solidFill>
                  <a:srgbClr val="FF0000"/>
                </a:solidFill>
              </a:rPr>
              <a:t>ISOSCELES</a:t>
            </a:r>
            <a:r>
              <a:rPr lang="en-US" sz="2400" b="1" dirty="0" smtClean="0">
                <a:solidFill>
                  <a:srgbClr val="00FF00"/>
                </a:solidFill>
              </a:rPr>
              <a:t> triangle, </a:t>
            </a:r>
            <a:endParaRPr lang="en-US" sz="2400" b="1" dirty="0">
              <a:solidFill>
                <a:srgbClr val="00FF00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943600" y="914400"/>
            <a:ext cx="2438400" cy="3276600"/>
            <a:chOff x="1968" y="864"/>
            <a:chExt cx="1536" cy="2064"/>
          </a:xfrm>
        </p:grpSpPr>
        <p:sp>
          <p:nvSpPr>
            <p:cNvPr id="79884" name="AutoShape 12"/>
            <p:cNvSpPr>
              <a:spLocks noChangeArrowheads="1"/>
            </p:cNvSpPr>
            <p:nvPr/>
          </p:nvSpPr>
          <p:spPr bwMode="auto">
            <a:xfrm>
              <a:off x="1968" y="864"/>
              <a:ext cx="1536" cy="206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885" name="Line 13"/>
            <p:cNvSpPr>
              <a:spLocks noChangeShapeType="1"/>
            </p:cNvSpPr>
            <p:nvPr/>
          </p:nvSpPr>
          <p:spPr bwMode="auto">
            <a:xfrm>
              <a:off x="2208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886" name="Line 14"/>
            <p:cNvSpPr>
              <a:spLocks noChangeShapeType="1"/>
            </p:cNvSpPr>
            <p:nvPr/>
          </p:nvSpPr>
          <p:spPr bwMode="auto">
            <a:xfrm flipH="1">
              <a:off x="3024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384" name="Text Box 16"/>
          <p:cNvSpPr txBox="1">
            <a:spLocks noChangeArrowheads="1"/>
          </p:cNvSpPr>
          <p:nvPr/>
        </p:nvSpPr>
        <p:spPr bwMode="auto">
          <a:xfrm>
            <a:off x="1295400" y="1676400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The congruent sides are called </a:t>
            </a:r>
            <a:r>
              <a:rPr lang="en-US" sz="2400" b="1" dirty="0" smtClean="0">
                <a:solidFill>
                  <a:srgbClr val="FF0000"/>
                </a:solidFill>
              </a:rPr>
              <a:t>LEGS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8385" name="Arc 17"/>
          <p:cNvSpPr>
            <a:spLocks/>
          </p:cNvSpPr>
          <p:nvPr/>
        </p:nvSpPr>
        <p:spPr bwMode="auto">
          <a:xfrm>
            <a:off x="6096000" y="3733800"/>
            <a:ext cx="457200" cy="457200"/>
          </a:xfrm>
          <a:custGeom>
            <a:avLst/>
            <a:gdLst>
              <a:gd name="T0" fmla="*/ 0 w 21600"/>
              <a:gd name="T1" fmla="*/ 0 h 21600"/>
              <a:gd name="T2" fmla="*/ 4572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86" name="Arc 18"/>
          <p:cNvSpPr>
            <a:spLocks/>
          </p:cNvSpPr>
          <p:nvPr/>
        </p:nvSpPr>
        <p:spPr bwMode="auto">
          <a:xfrm flipH="1">
            <a:off x="7848600" y="3733800"/>
            <a:ext cx="381000" cy="4572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295400" y="2819400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The non-congruent side is called the </a:t>
            </a:r>
            <a:r>
              <a:rPr lang="en-US" sz="2400" b="1" dirty="0" smtClean="0">
                <a:solidFill>
                  <a:srgbClr val="FF0000"/>
                </a:solidFill>
              </a:rPr>
              <a:t>BASE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295400" y="4114800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The congruent angles are called </a:t>
            </a:r>
            <a:r>
              <a:rPr lang="en-US" sz="2400" b="1" dirty="0" smtClean="0">
                <a:solidFill>
                  <a:srgbClr val="FF0000"/>
                </a:solidFill>
              </a:rPr>
              <a:t>BASE ANGLES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 rot="17432963">
            <a:off x="5772916" y="2686644"/>
            <a:ext cx="99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leg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 rot="4103581">
            <a:off x="7746914" y="3077309"/>
            <a:ext cx="99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leg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6883486" y="4191000"/>
            <a:ext cx="99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base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6781800" y="3048000"/>
            <a:ext cx="16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base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angles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rot="10800000" flipV="1">
            <a:off x="6400800" y="3581400"/>
            <a:ext cx="304800" cy="228600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7696200" y="3657600"/>
            <a:ext cx="228600" cy="152400"/>
          </a:xfrm>
          <a:prstGeom prst="straightConnector1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4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How ‘bout an equilateral triangle?</a:t>
            </a:r>
          </a:p>
        </p:txBody>
      </p:sp>
      <p:grpSp>
        <p:nvGrpSpPr>
          <p:cNvPr id="80902" name="Group 6"/>
          <p:cNvGrpSpPr>
            <a:grpSpLocks/>
          </p:cNvGrpSpPr>
          <p:nvPr/>
        </p:nvGrpSpPr>
        <p:grpSpPr bwMode="auto">
          <a:xfrm>
            <a:off x="533400" y="1295400"/>
            <a:ext cx="3733800" cy="3276600"/>
            <a:chOff x="1968" y="864"/>
            <a:chExt cx="1536" cy="2064"/>
          </a:xfrm>
        </p:grpSpPr>
        <p:sp>
          <p:nvSpPr>
            <p:cNvPr id="80910" name="AutoShape 7"/>
            <p:cNvSpPr>
              <a:spLocks noChangeArrowheads="1"/>
            </p:cNvSpPr>
            <p:nvPr/>
          </p:nvSpPr>
          <p:spPr bwMode="auto">
            <a:xfrm>
              <a:off x="1968" y="864"/>
              <a:ext cx="1536" cy="206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911" name="Line 8"/>
            <p:cNvSpPr>
              <a:spLocks noChangeShapeType="1"/>
            </p:cNvSpPr>
            <p:nvPr/>
          </p:nvSpPr>
          <p:spPr bwMode="auto">
            <a:xfrm>
              <a:off x="2208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2" name="Line 9"/>
            <p:cNvSpPr>
              <a:spLocks noChangeShapeType="1"/>
            </p:cNvSpPr>
            <p:nvPr/>
          </p:nvSpPr>
          <p:spPr bwMode="auto">
            <a:xfrm flipH="1">
              <a:off x="3024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903" name="Text Box 10"/>
          <p:cNvSpPr txBox="1">
            <a:spLocks noChangeArrowheads="1"/>
          </p:cNvSpPr>
          <p:nvPr/>
        </p:nvSpPr>
        <p:spPr bwMode="auto">
          <a:xfrm>
            <a:off x="3886200" y="1295400"/>
            <a:ext cx="5029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IF</a:t>
            </a:r>
          </a:p>
          <a:p>
            <a:r>
              <a:rPr lang="en-US" sz="2400" b="1">
                <a:solidFill>
                  <a:srgbClr val="FF0000"/>
                </a:solidFill>
              </a:rPr>
              <a:t>the three sides are congruent…</a:t>
            </a:r>
          </a:p>
        </p:txBody>
      </p:sp>
      <p:sp>
        <p:nvSpPr>
          <p:cNvPr id="59403" name="Arc 11"/>
          <p:cNvSpPr>
            <a:spLocks/>
          </p:cNvSpPr>
          <p:nvPr/>
        </p:nvSpPr>
        <p:spPr bwMode="auto">
          <a:xfrm>
            <a:off x="838200" y="4040188"/>
            <a:ext cx="457200" cy="528637"/>
          </a:xfrm>
          <a:custGeom>
            <a:avLst/>
            <a:gdLst>
              <a:gd name="T0" fmla="*/ 0 w 21600"/>
              <a:gd name="T1" fmla="*/ 0 h 25007"/>
              <a:gd name="T2" fmla="*/ 451485 w 21600"/>
              <a:gd name="T3" fmla="*/ 528637 h 25007"/>
              <a:gd name="T4" fmla="*/ 0 w 21600"/>
              <a:gd name="T5" fmla="*/ 456615 h 25007"/>
              <a:gd name="T6" fmla="*/ 0 60000 65536"/>
              <a:gd name="T7" fmla="*/ 0 60000 65536"/>
              <a:gd name="T8" fmla="*/ 0 60000 65536"/>
              <a:gd name="T9" fmla="*/ 0 w 21600"/>
              <a:gd name="T10" fmla="*/ 0 h 25007"/>
              <a:gd name="T11" fmla="*/ 21600 w 21600"/>
              <a:gd name="T12" fmla="*/ 25007 h 250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500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741"/>
                  <a:pt x="21509" y="23880"/>
                  <a:pt x="21329" y="25006"/>
                </a:cubicBezTo>
              </a:path>
              <a:path w="21600" h="2500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741"/>
                  <a:pt x="21509" y="23880"/>
                  <a:pt x="21329" y="25006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04" name="Arc 12"/>
          <p:cNvSpPr>
            <a:spLocks/>
          </p:cNvSpPr>
          <p:nvPr/>
        </p:nvSpPr>
        <p:spPr bwMode="auto">
          <a:xfrm flipH="1">
            <a:off x="3657600" y="4114800"/>
            <a:ext cx="381000" cy="4572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06" name="Arc 14"/>
          <p:cNvSpPr>
            <a:spLocks/>
          </p:cNvSpPr>
          <p:nvPr/>
        </p:nvSpPr>
        <p:spPr bwMode="auto">
          <a:xfrm flipH="1">
            <a:off x="2057400" y="1752600"/>
            <a:ext cx="704850" cy="381000"/>
          </a:xfrm>
          <a:custGeom>
            <a:avLst/>
            <a:gdLst>
              <a:gd name="T0" fmla="*/ 704850 w 39927"/>
              <a:gd name="T1" fmla="*/ 162507 h 21600"/>
              <a:gd name="T2" fmla="*/ 0 w 39927"/>
              <a:gd name="T3" fmla="*/ 125712 h 21600"/>
              <a:gd name="T4" fmla="*/ 359954 w 39927"/>
              <a:gd name="T5" fmla="*/ 0 h 21600"/>
              <a:gd name="T6" fmla="*/ 0 60000 65536"/>
              <a:gd name="T7" fmla="*/ 0 60000 65536"/>
              <a:gd name="T8" fmla="*/ 0 60000 65536"/>
              <a:gd name="T9" fmla="*/ 0 w 39927"/>
              <a:gd name="T10" fmla="*/ 0 h 21600"/>
              <a:gd name="T11" fmla="*/ 39927 w 3992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927" h="21600" fill="none" extrusionOk="0">
                <a:moveTo>
                  <a:pt x="39926" y="9212"/>
                </a:moveTo>
                <a:cubicBezTo>
                  <a:pt x="36360" y="16774"/>
                  <a:pt x="28750" y="21599"/>
                  <a:pt x="20390" y="21600"/>
                </a:cubicBezTo>
                <a:cubicBezTo>
                  <a:pt x="11207" y="21600"/>
                  <a:pt x="3029" y="15794"/>
                  <a:pt x="-1" y="7127"/>
                </a:cubicBezTo>
              </a:path>
              <a:path w="39927" h="21600" stroke="0" extrusionOk="0">
                <a:moveTo>
                  <a:pt x="39926" y="9212"/>
                </a:moveTo>
                <a:cubicBezTo>
                  <a:pt x="36360" y="16774"/>
                  <a:pt x="28750" y="21599"/>
                  <a:pt x="20390" y="21600"/>
                </a:cubicBezTo>
                <a:cubicBezTo>
                  <a:pt x="11207" y="21600"/>
                  <a:pt x="3029" y="15794"/>
                  <a:pt x="-1" y="7127"/>
                </a:cubicBezTo>
                <a:lnTo>
                  <a:pt x="2039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0907" name="Line 15"/>
          <p:cNvSpPr>
            <a:spLocks noChangeShapeType="1"/>
          </p:cNvSpPr>
          <p:nvPr/>
        </p:nvSpPr>
        <p:spPr bwMode="auto">
          <a:xfrm>
            <a:off x="2362200" y="4343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8" name="Text Box 16"/>
          <p:cNvSpPr txBox="1">
            <a:spLocks noChangeArrowheads="1"/>
          </p:cNvSpPr>
          <p:nvPr/>
        </p:nvSpPr>
        <p:spPr bwMode="auto">
          <a:xfrm>
            <a:off x="3886200" y="2057400"/>
            <a:ext cx="525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00FF00"/>
                </a:solidFill>
              </a:rPr>
              <a:t>Then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the </a:t>
            </a:r>
            <a:r>
              <a:rPr lang="en-US" sz="2400" b="1" dirty="0">
                <a:solidFill>
                  <a:srgbClr val="FF0000"/>
                </a:solidFill>
              </a:rPr>
              <a:t>three angles are congruent…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648200" y="3124200"/>
            <a:ext cx="4343400" cy="304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8200" y="3519606"/>
            <a:ext cx="43204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IF a triangle is </a:t>
            </a:r>
            <a:r>
              <a:rPr lang="en-US" sz="2400" b="1" dirty="0" smtClean="0"/>
              <a:t>equilateral</a:t>
            </a:r>
          </a:p>
          <a:p>
            <a:r>
              <a:rPr lang="en-US" sz="2400" dirty="0" smtClean="0"/>
              <a:t>	THEN it is </a:t>
            </a:r>
            <a:r>
              <a:rPr lang="en-US" sz="2400" b="1" dirty="0" smtClean="0"/>
              <a:t>equiangular</a:t>
            </a:r>
            <a:endParaRPr 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648200" y="4807803"/>
            <a:ext cx="4116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IF a triangle is </a:t>
            </a:r>
            <a:r>
              <a:rPr lang="en-US" sz="2400" b="1" dirty="0" smtClean="0"/>
              <a:t>equiangular</a:t>
            </a:r>
          </a:p>
          <a:p>
            <a:r>
              <a:rPr lang="en-US" sz="2400" dirty="0" smtClean="0"/>
              <a:t>	THEN it is </a:t>
            </a:r>
            <a:r>
              <a:rPr lang="en-US" sz="2400" b="1" dirty="0" smtClean="0"/>
              <a:t>equilateral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animBg="1"/>
      <p:bldP spid="59404" grpId="0" animBg="1"/>
      <p:bldP spid="59406" grpId="0" animBg="1"/>
      <p:bldP spid="80908" grpId="0"/>
      <p:bldP spid="20" grpId="0" animBg="1"/>
      <p:bldP spid="22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Text Box 5"/>
          <p:cNvSpPr txBox="1">
            <a:spLocks noChangeArrowheads="1"/>
          </p:cNvSpPr>
          <p:nvPr/>
        </p:nvSpPr>
        <p:spPr bwMode="auto">
          <a:xfrm>
            <a:off x="2743200" y="228600"/>
            <a:ext cx="4953000" cy="4572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IN AN EQUILATERAL TRIANGLE</a:t>
            </a:r>
          </a:p>
        </p:txBody>
      </p:sp>
      <p:grpSp>
        <p:nvGrpSpPr>
          <p:cNvPr id="21513" name="Group 6"/>
          <p:cNvGrpSpPr>
            <a:grpSpLocks/>
          </p:cNvGrpSpPr>
          <p:nvPr/>
        </p:nvGrpSpPr>
        <p:grpSpPr bwMode="auto">
          <a:xfrm>
            <a:off x="533400" y="1295400"/>
            <a:ext cx="3733800" cy="3276600"/>
            <a:chOff x="1968" y="864"/>
            <a:chExt cx="1536" cy="2064"/>
          </a:xfrm>
        </p:grpSpPr>
        <p:sp>
          <p:nvSpPr>
            <p:cNvPr id="21525" name="AutoShape 7"/>
            <p:cNvSpPr>
              <a:spLocks noChangeArrowheads="1"/>
            </p:cNvSpPr>
            <p:nvPr/>
          </p:nvSpPr>
          <p:spPr bwMode="auto">
            <a:xfrm>
              <a:off x="1968" y="864"/>
              <a:ext cx="1536" cy="2064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6" name="Line 8"/>
            <p:cNvSpPr>
              <a:spLocks noChangeShapeType="1"/>
            </p:cNvSpPr>
            <p:nvPr/>
          </p:nvSpPr>
          <p:spPr bwMode="auto">
            <a:xfrm>
              <a:off x="2208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7" name="Line 9"/>
            <p:cNvSpPr>
              <a:spLocks noChangeShapeType="1"/>
            </p:cNvSpPr>
            <p:nvPr/>
          </p:nvSpPr>
          <p:spPr bwMode="auto">
            <a:xfrm flipH="1">
              <a:off x="3024" y="1728"/>
              <a:ext cx="288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3657600" y="8382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All 3 angles are congruent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21515" name="Arc 11"/>
          <p:cNvSpPr>
            <a:spLocks/>
          </p:cNvSpPr>
          <p:nvPr/>
        </p:nvSpPr>
        <p:spPr bwMode="auto">
          <a:xfrm>
            <a:off x="838200" y="4038600"/>
            <a:ext cx="457200" cy="457200"/>
          </a:xfrm>
          <a:custGeom>
            <a:avLst/>
            <a:gdLst>
              <a:gd name="T0" fmla="*/ 0 w 21600"/>
              <a:gd name="T1" fmla="*/ 0 h 21600"/>
              <a:gd name="T2" fmla="*/ 4572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Arc 12"/>
          <p:cNvSpPr>
            <a:spLocks/>
          </p:cNvSpPr>
          <p:nvPr/>
        </p:nvSpPr>
        <p:spPr bwMode="auto">
          <a:xfrm flipH="1">
            <a:off x="3657600" y="4114800"/>
            <a:ext cx="381000" cy="457200"/>
          </a:xfrm>
          <a:custGeom>
            <a:avLst/>
            <a:gdLst>
              <a:gd name="T0" fmla="*/ 0 w 21600"/>
              <a:gd name="T1" fmla="*/ 0 h 21600"/>
              <a:gd name="T2" fmla="*/ 381000 w 21600"/>
              <a:gd name="T3" fmla="*/ 457200 h 21600"/>
              <a:gd name="T4" fmla="*/ 0 w 21600"/>
              <a:gd name="T5" fmla="*/ 4572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7" name="Arc 13"/>
          <p:cNvSpPr>
            <a:spLocks/>
          </p:cNvSpPr>
          <p:nvPr/>
        </p:nvSpPr>
        <p:spPr bwMode="auto">
          <a:xfrm flipH="1">
            <a:off x="2057400" y="1752600"/>
            <a:ext cx="704850" cy="381000"/>
          </a:xfrm>
          <a:custGeom>
            <a:avLst/>
            <a:gdLst>
              <a:gd name="T0" fmla="*/ 704850 w 39927"/>
              <a:gd name="T1" fmla="*/ 162507 h 21600"/>
              <a:gd name="T2" fmla="*/ 0 w 39927"/>
              <a:gd name="T3" fmla="*/ 125712 h 21600"/>
              <a:gd name="T4" fmla="*/ 359954 w 39927"/>
              <a:gd name="T5" fmla="*/ 0 h 21600"/>
              <a:gd name="T6" fmla="*/ 0 60000 65536"/>
              <a:gd name="T7" fmla="*/ 0 60000 65536"/>
              <a:gd name="T8" fmla="*/ 0 60000 65536"/>
              <a:gd name="T9" fmla="*/ 0 w 39927"/>
              <a:gd name="T10" fmla="*/ 0 h 21600"/>
              <a:gd name="T11" fmla="*/ 39927 w 3992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927" h="21600" fill="none" extrusionOk="0">
                <a:moveTo>
                  <a:pt x="39926" y="9212"/>
                </a:moveTo>
                <a:cubicBezTo>
                  <a:pt x="36360" y="16774"/>
                  <a:pt x="28750" y="21599"/>
                  <a:pt x="20390" y="21600"/>
                </a:cubicBezTo>
                <a:cubicBezTo>
                  <a:pt x="11207" y="21600"/>
                  <a:pt x="3029" y="15794"/>
                  <a:pt x="-1" y="7127"/>
                </a:cubicBezTo>
              </a:path>
              <a:path w="39927" h="21600" stroke="0" extrusionOk="0">
                <a:moveTo>
                  <a:pt x="39926" y="9212"/>
                </a:moveTo>
                <a:cubicBezTo>
                  <a:pt x="36360" y="16774"/>
                  <a:pt x="28750" y="21599"/>
                  <a:pt x="20390" y="21600"/>
                </a:cubicBezTo>
                <a:cubicBezTo>
                  <a:pt x="11207" y="21600"/>
                  <a:pt x="3029" y="15794"/>
                  <a:pt x="-1" y="7127"/>
                </a:cubicBezTo>
                <a:lnTo>
                  <a:pt x="20390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2362200" y="4343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32" name="Text Box 16"/>
          <p:cNvSpPr txBox="1">
            <a:spLocks noChangeArrowheads="1"/>
          </p:cNvSpPr>
          <p:nvPr/>
        </p:nvSpPr>
        <p:spPr bwMode="auto">
          <a:xfrm>
            <a:off x="3657600" y="13716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And they add to 180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60433" name="Text Box 17"/>
          <p:cNvSpPr txBox="1">
            <a:spLocks noChangeArrowheads="1"/>
          </p:cNvSpPr>
          <p:nvPr/>
        </p:nvSpPr>
        <p:spPr bwMode="auto">
          <a:xfrm>
            <a:off x="2209800" y="1600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0434" name="Text Box 18"/>
          <p:cNvSpPr txBox="1">
            <a:spLocks noChangeArrowheads="1"/>
          </p:cNvSpPr>
          <p:nvPr/>
        </p:nvSpPr>
        <p:spPr bwMode="auto">
          <a:xfrm>
            <a:off x="3733800" y="4114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762000" y="4114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4865688" y="1981200"/>
          <a:ext cx="2982912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Equation" r:id="rId3" imgW="914400" imgH="177480" progId="Equation.3">
                  <p:embed/>
                </p:oleObj>
              </mc:Choice>
              <mc:Fallback>
                <p:oleObj name="Equation" r:id="rId3" imgW="91440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688" y="1981200"/>
                        <a:ext cx="2982912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37" name="Object 21"/>
          <p:cNvGraphicFramePr>
            <a:graphicFrameLocks noChangeAspect="1"/>
          </p:cNvGraphicFramePr>
          <p:nvPr/>
        </p:nvGraphicFramePr>
        <p:xfrm>
          <a:off x="6019800" y="2590800"/>
          <a:ext cx="1824038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Equation" r:id="rId5" imgW="558720" imgH="177480" progId="Equation.3">
                  <p:embed/>
                </p:oleObj>
              </mc:Choice>
              <mc:Fallback>
                <p:oleObj name="Equation" r:id="rId5" imgW="55872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590800"/>
                        <a:ext cx="1824038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38" name="Object 22"/>
          <p:cNvGraphicFramePr>
            <a:graphicFrameLocks noChangeAspect="1"/>
          </p:cNvGraphicFramePr>
          <p:nvPr/>
        </p:nvGraphicFramePr>
        <p:xfrm>
          <a:off x="6248400" y="3200400"/>
          <a:ext cx="14097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Equation" r:id="rId7" imgW="431640" imgH="177480" progId="Equation.3">
                  <p:embed/>
                </p:oleObj>
              </mc:Choice>
              <mc:Fallback>
                <p:oleObj name="Equation" r:id="rId7" imgW="43164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3200400"/>
                        <a:ext cx="14097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9" name="Text Box 23"/>
          <p:cNvSpPr txBox="1">
            <a:spLocks noChangeArrowheads="1"/>
          </p:cNvSpPr>
          <p:nvPr/>
        </p:nvSpPr>
        <p:spPr bwMode="auto">
          <a:xfrm>
            <a:off x="4800600" y="3810000"/>
            <a:ext cx="4343400" cy="11874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en-US" sz="2400" b="1" dirty="0"/>
              <a:t>IN AN EQUILATERAL TRIANGLE, all the angles measure 60</a:t>
            </a:r>
            <a:r>
              <a:rPr lang="en-US" sz="2400" b="1" baseline="30000" dirty="0"/>
              <a:t>0</a:t>
            </a:r>
            <a:r>
              <a:rPr lang="en-US" sz="2400" b="1" dirty="0"/>
              <a:t>.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6" grpId="0"/>
      <p:bldP spid="60432" grpId="0"/>
      <p:bldP spid="60433" grpId="0"/>
      <p:bldP spid="60434" grpId="0"/>
      <p:bldP spid="60435" grpId="0"/>
      <p:bldP spid="604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2743200" y="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The vertices are just points</a:t>
            </a:r>
          </a:p>
        </p:txBody>
      </p:sp>
      <p:grpSp>
        <p:nvGrpSpPr>
          <p:cNvPr id="13320" name="Group 23"/>
          <p:cNvGrpSpPr>
            <a:grpSpLocks/>
          </p:cNvGrpSpPr>
          <p:nvPr/>
        </p:nvGrpSpPr>
        <p:grpSpPr bwMode="auto">
          <a:xfrm>
            <a:off x="1295400" y="1676400"/>
            <a:ext cx="2133600" cy="1752600"/>
            <a:chOff x="816" y="1056"/>
            <a:chExt cx="1344" cy="1104"/>
          </a:xfrm>
        </p:grpSpPr>
        <p:sp>
          <p:nvSpPr>
            <p:cNvPr id="13329" name="AutoShape 6"/>
            <p:cNvSpPr>
              <a:spLocks noChangeArrowheads="1"/>
            </p:cNvSpPr>
            <p:nvPr/>
          </p:nvSpPr>
          <p:spPr bwMode="auto">
            <a:xfrm>
              <a:off x="864" y="1104"/>
              <a:ext cx="1248" cy="1008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0" name="Oval 7"/>
            <p:cNvSpPr>
              <a:spLocks noChangeArrowheads="1"/>
            </p:cNvSpPr>
            <p:nvPr/>
          </p:nvSpPr>
          <p:spPr bwMode="auto">
            <a:xfrm>
              <a:off x="816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1" name="Oval 8"/>
            <p:cNvSpPr>
              <a:spLocks noChangeArrowheads="1"/>
            </p:cNvSpPr>
            <p:nvPr/>
          </p:nvSpPr>
          <p:spPr bwMode="auto">
            <a:xfrm>
              <a:off x="2064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2" name="Oval 9"/>
            <p:cNvSpPr>
              <a:spLocks noChangeArrowheads="1"/>
            </p:cNvSpPr>
            <p:nvPr/>
          </p:nvSpPr>
          <p:spPr bwMode="auto">
            <a:xfrm>
              <a:off x="1440" y="1056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1981200" y="1219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3352800" y="297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7913" name="Text Box 25"/>
          <p:cNvSpPr txBox="1">
            <a:spLocks noChangeArrowheads="1"/>
          </p:cNvSpPr>
          <p:nvPr/>
        </p:nvSpPr>
        <p:spPr bwMode="auto">
          <a:xfrm>
            <a:off x="914400" y="3048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2743200" y="14478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So to name a triangle…</a:t>
            </a:r>
          </a:p>
        </p:txBody>
      </p:sp>
      <p:graphicFrame>
        <p:nvGraphicFramePr>
          <p:cNvPr id="37915" name="Object 27"/>
          <p:cNvGraphicFramePr>
            <a:graphicFrameLocks noChangeAspect="1"/>
          </p:cNvGraphicFramePr>
          <p:nvPr/>
        </p:nvGraphicFramePr>
        <p:xfrm>
          <a:off x="762000" y="3581400"/>
          <a:ext cx="908050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581400"/>
                        <a:ext cx="908050" cy="107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6" name="Rectangle 28"/>
          <p:cNvSpPr>
            <a:spLocks noChangeArrowheads="1"/>
          </p:cNvSpPr>
          <p:nvPr/>
        </p:nvSpPr>
        <p:spPr bwMode="auto">
          <a:xfrm>
            <a:off x="3697288" y="2209800"/>
            <a:ext cx="514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you draw the symbol for a triangle</a:t>
            </a:r>
          </a:p>
        </p:txBody>
      </p:sp>
      <p:sp>
        <p:nvSpPr>
          <p:cNvPr id="37917" name="Rectangle 29"/>
          <p:cNvSpPr>
            <a:spLocks noChangeArrowheads="1"/>
          </p:cNvSpPr>
          <p:nvPr/>
        </p:nvSpPr>
        <p:spPr bwMode="auto">
          <a:xfrm>
            <a:off x="3657600" y="2743200"/>
            <a:ext cx="343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And name the vertices</a:t>
            </a:r>
          </a:p>
        </p:txBody>
      </p:sp>
      <p:graphicFrame>
        <p:nvGraphicFramePr>
          <p:cNvPr id="37918" name="Object 30"/>
          <p:cNvGraphicFramePr>
            <a:graphicFrameLocks noChangeAspect="1"/>
          </p:cNvGraphicFramePr>
          <p:nvPr/>
        </p:nvGraphicFramePr>
        <p:xfrm>
          <a:off x="1447800" y="3581400"/>
          <a:ext cx="2311400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5" imgW="355320" imgH="177480" progId="Equation.3">
                  <p:embed/>
                </p:oleObj>
              </mc:Choice>
              <mc:Fallback>
                <p:oleObj name="Equation" r:id="rId5" imgW="355320" imgH="17748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581400"/>
                        <a:ext cx="2311400" cy="1155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2743200" y="5334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To name a shape, we use the vertices</a:t>
            </a: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18826074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 autoUpdateAnimBg="0"/>
      <p:bldP spid="37912" grpId="0" autoUpdateAnimBg="0"/>
      <p:bldP spid="37913" grpId="0" autoUpdateAnimBg="0"/>
      <p:bldP spid="37914" grpId="0" autoUpdateAnimBg="0"/>
      <p:bldP spid="37916" grpId="0" autoUpdateAnimBg="0"/>
      <p:bldP spid="37917" grpId="0" autoUpdateAnimBg="0"/>
      <p:bldP spid="37922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6" name="Text Box 23"/>
          <p:cNvSpPr txBox="1">
            <a:spLocks noChangeArrowheads="1"/>
          </p:cNvSpPr>
          <p:nvPr/>
        </p:nvSpPr>
        <p:spPr bwMode="auto">
          <a:xfrm>
            <a:off x="2895600" y="2286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PROBLEMS (easy)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2729" name="Text Box 25"/>
          <p:cNvSpPr txBox="1">
            <a:spLocks noChangeArrowheads="1"/>
          </p:cNvSpPr>
          <p:nvPr/>
        </p:nvSpPr>
        <p:spPr bwMode="auto">
          <a:xfrm>
            <a:off x="2362200" y="3048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72730" name="Text Box 26"/>
          <p:cNvSpPr txBox="1">
            <a:spLocks noChangeArrowheads="1"/>
          </p:cNvSpPr>
          <p:nvPr/>
        </p:nvSpPr>
        <p:spPr bwMode="auto">
          <a:xfrm>
            <a:off x="4419600" y="36576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72731" name="Text Box 27"/>
          <p:cNvSpPr txBox="1">
            <a:spLocks noChangeArrowheads="1"/>
          </p:cNvSpPr>
          <p:nvPr/>
        </p:nvSpPr>
        <p:spPr bwMode="auto">
          <a:xfrm>
            <a:off x="6477000" y="3048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62</a:t>
            </a:r>
          </a:p>
        </p:txBody>
      </p:sp>
      <p:sp>
        <p:nvSpPr>
          <p:cNvPr id="72732" name="Text Box 28"/>
          <p:cNvSpPr txBox="1">
            <a:spLocks noChangeArrowheads="1"/>
          </p:cNvSpPr>
          <p:nvPr/>
        </p:nvSpPr>
        <p:spPr bwMode="auto">
          <a:xfrm>
            <a:off x="7848600" y="3048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56</a:t>
            </a:r>
          </a:p>
        </p:txBody>
      </p:sp>
      <p:sp>
        <p:nvSpPr>
          <p:cNvPr id="81931" name="Text Box 29"/>
          <p:cNvSpPr txBox="1">
            <a:spLocks noChangeArrowheads="1"/>
          </p:cNvSpPr>
          <p:nvPr/>
        </p:nvSpPr>
        <p:spPr bwMode="auto">
          <a:xfrm>
            <a:off x="7239000" y="20574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62</a:t>
            </a:r>
          </a:p>
        </p:txBody>
      </p:sp>
      <p:sp>
        <p:nvSpPr>
          <p:cNvPr id="72734" name="Text Box 30"/>
          <p:cNvSpPr txBox="1">
            <a:spLocks noChangeArrowheads="1"/>
          </p:cNvSpPr>
          <p:nvPr/>
        </p:nvSpPr>
        <p:spPr bwMode="auto">
          <a:xfrm>
            <a:off x="2286000" y="6096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35" name="Text Box 31"/>
          <p:cNvSpPr txBox="1">
            <a:spLocks noChangeArrowheads="1"/>
          </p:cNvSpPr>
          <p:nvPr/>
        </p:nvSpPr>
        <p:spPr bwMode="auto">
          <a:xfrm>
            <a:off x="3581400" y="6096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36" name="Text Box 32"/>
          <p:cNvSpPr txBox="1">
            <a:spLocks noChangeArrowheads="1"/>
          </p:cNvSpPr>
          <p:nvPr/>
        </p:nvSpPr>
        <p:spPr bwMode="auto">
          <a:xfrm>
            <a:off x="5181600" y="6096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4419600" y="48768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38" name="Text Box 34"/>
          <p:cNvSpPr txBox="1">
            <a:spLocks noChangeArrowheads="1"/>
          </p:cNvSpPr>
          <p:nvPr/>
        </p:nvSpPr>
        <p:spPr bwMode="auto">
          <a:xfrm>
            <a:off x="6400800" y="6096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7162800" y="4953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72740" name="Text Box 36"/>
          <p:cNvSpPr txBox="1">
            <a:spLocks noChangeArrowheads="1"/>
          </p:cNvSpPr>
          <p:nvPr/>
        </p:nvSpPr>
        <p:spPr bwMode="auto">
          <a:xfrm>
            <a:off x="7924800" y="6096000"/>
            <a:ext cx="5334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2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2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2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2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9" grpId="0" animBg="1"/>
      <p:bldP spid="72730" grpId="0" animBg="1"/>
      <p:bldP spid="72731" grpId="0" animBg="1"/>
      <p:bldP spid="72732" grpId="0" animBg="1"/>
      <p:bldP spid="72734" grpId="0" animBg="1"/>
      <p:bldP spid="72735" grpId="0" animBg="1"/>
      <p:bldP spid="72736" grpId="0" animBg="1"/>
      <p:bldP spid="72737" grpId="0" animBg="1"/>
      <p:bldP spid="72738" grpId="0" animBg="1"/>
      <p:bldP spid="72739" grpId="0" animBg="1"/>
      <p:bldP spid="7274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9144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42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PROBLEMS (hard)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74762" name="Object 10"/>
          <p:cNvGraphicFramePr>
            <a:graphicFrameLocks noChangeAspect="1"/>
          </p:cNvGraphicFramePr>
          <p:nvPr/>
        </p:nvGraphicFramePr>
        <p:xfrm>
          <a:off x="1981200" y="2667000"/>
          <a:ext cx="21336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4" imgW="990360" imgH="177480" progId="Equation.3">
                  <p:embed/>
                </p:oleObj>
              </mc:Choice>
              <mc:Fallback>
                <p:oleObj name="Equation" r:id="rId4" imgW="99036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667000"/>
                        <a:ext cx="21336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1828800" y="41148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74764" name="Object 12"/>
          <p:cNvGraphicFramePr>
            <a:graphicFrameLocks noChangeAspect="1"/>
          </p:cNvGraphicFramePr>
          <p:nvPr/>
        </p:nvGraphicFramePr>
        <p:xfrm>
          <a:off x="2286000" y="3048000"/>
          <a:ext cx="18319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6" imgW="850680" imgH="177480" progId="Equation.3">
                  <p:embed/>
                </p:oleObj>
              </mc:Choice>
              <mc:Fallback>
                <p:oleObj name="Equation" r:id="rId6" imgW="85068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048000"/>
                        <a:ext cx="18319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5" name="Object 13"/>
          <p:cNvGraphicFramePr>
            <a:graphicFrameLocks noChangeAspect="1"/>
          </p:cNvGraphicFramePr>
          <p:nvPr/>
        </p:nvGraphicFramePr>
        <p:xfrm>
          <a:off x="2895600" y="3429000"/>
          <a:ext cx="12303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8" imgW="571320" imgH="177480" progId="Equation.3">
                  <p:embed/>
                </p:oleObj>
              </mc:Choice>
              <mc:Fallback>
                <p:oleObj name="Equation" r:id="rId8" imgW="571320" imgH="1774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429000"/>
                        <a:ext cx="123031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6" name="Object 14"/>
          <p:cNvGraphicFramePr>
            <a:graphicFrameLocks noChangeAspect="1"/>
          </p:cNvGraphicFramePr>
          <p:nvPr/>
        </p:nvGraphicFramePr>
        <p:xfrm>
          <a:off x="3048000" y="3810000"/>
          <a:ext cx="9302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Equation" r:id="rId10" imgW="431640" imgH="177480" progId="Equation.3">
                  <p:embed/>
                </p:oleObj>
              </mc:Choice>
              <mc:Fallback>
                <p:oleObj name="Equation" r:id="rId10" imgW="431640" imgH="17748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810000"/>
                        <a:ext cx="9302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4800600" y="41148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74768" name="Object 16"/>
          <p:cNvGraphicFramePr>
            <a:graphicFrameLocks noChangeAspect="1"/>
          </p:cNvGraphicFramePr>
          <p:nvPr/>
        </p:nvGraphicFramePr>
        <p:xfrm>
          <a:off x="6629400" y="2667000"/>
          <a:ext cx="21336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Equation" r:id="rId12" imgW="990360" imgH="177480" progId="Equation.3">
                  <p:embed/>
                </p:oleObj>
              </mc:Choice>
              <mc:Fallback>
                <p:oleObj name="Equation" r:id="rId12" imgW="990360" imgH="17748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667000"/>
                        <a:ext cx="213360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9" name="Object 17"/>
          <p:cNvGraphicFramePr>
            <a:graphicFrameLocks noChangeAspect="1"/>
          </p:cNvGraphicFramePr>
          <p:nvPr/>
        </p:nvGraphicFramePr>
        <p:xfrm>
          <a:off x="6934200" y="3048000"/>
          <a:ext cx="18335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Equation" r:id="rId14" imgW="850680" imgH="177480" progId="Equation.3">
                  <p:embed/>
                </p:oleObj>
              </mc:Choice>
              <mc:Fallback>
                <p:oleObj name="Equation" r:id="rId14" imgW="85068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3048000"/>
                        <a:ext cx="183356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70" name="Object 18"/>
          <p:cNvGraphicFramePr>
            <a:graphicFrameLocks noChangeAspect="1"/>
          </p:cNvGraphicFramePr>
          <p:nvPr/>
        </p:nvGraphicFramePr>
        <p:xfrm>
          <a:off x="7543800" y="3429000"/>
          <a:ext cx="12303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Equation" r:id="rId16" imgW="571320" imgH="177480" progId="Equation.3">
                  <p:embed/>
                </p:oleObj>
              </mc:Choice>
              <mc:Fallback>
                <p:oleObj name="Equation" r:id="rId16" imgW="571320" imgH="177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429000"/>
                        <a:ext cx="1230313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71" name="Object 19"/>
          <p:cNvGraphicFramePr>
            <a:graphicFrameLocks noChangeAspect="1"/>
          </p:cNvGraphicFramePr>
          <p:nvPr/>
        </p:nvGraphicFramePr>
        <p:xfrm>
          <a:off x="7772400" y="3810000"/>
          <a:ext cx="9302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Equation" r:id="rId18" imgW="431640" imgH="177480" progId="Equation.3">
                  <p:embed/>
                </p:oleObj>
              </mc:Choice>
              <mc:Fallback>
                <p:oleObj name="Equation" r:id="rId18" imgW="431640" imgH="177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3810000"/>
                        <a:ext cx="9302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0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1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3" grpId="0"/>
      <p:bldP spid="7476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2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List the sides from smallest to largest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533400" y="1295400"/>
            <a:ext cx="3733800" cy="3276600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85800" y="41148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55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581400" y="41148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60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133600" y="15240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65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2133600" y="8382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A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4343400" y="44196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B</a:t>
            </a:r>
            <a:endParaRPr lang="en-US" sz="2400" b="1" dirty="0">
              <a:solidFill>
                <a:srgbClr val="00FF00"/>
              </a:solidFill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0" y="43434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FF00"/>
                </a:solidFill>
              </a:rPr>
              <a:t>C</a:t>
            </a:r>
            <a:endParaRPr lang="en-US" sz="2400" b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2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List the angles from smallest to largest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80219" y="710406"/>
            <a:ext cx="2906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latin typeface="Arial Black" pitchFamily="34" charset="0"/>
              </a:rPr>
              <a:t>Relationships between angles and sides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4800600" y="1371600"/>
            <a:ext cx="3733800" cy="3276600"/>
          </a:xfrm>
          <a:prstGeom prst="triangle">
            <a:avLst>
              <a:gd name="adj" fmla="val 50000"/>
            </a:avLst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5029200" y="27432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27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6400800" y="48768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23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7696200" y="23622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30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6400800" y="9144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8610600" y="44958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Z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267200" y="4419600"/>
            <a:ext cx="53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X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2514600" y="38100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Here are three segments, can you make a triangle out of them?</a:t>
            </a:r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51" name="Line 7"/>
          <p:cNvSpPr>
            <a:spLocks noChangeShapeType="1"/>
          </p:cNvSpPr>
          <p:nvPr/>
        </p:nvSpPr>
        <p:spPr bwMode="auto">
          <a:xfrm flipV="1">
            <a:off x="3581400" y="3962400"/>
            <a:ext cx="1219200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952" name="Line 8"/>
          <p:cNvSpPr>
            <a:spLocks noChangeShapeType="1"/>
          </p:cNvSpPr>
          <p:nvPr/>
        </p:nvSpPr>
        <p:spPr bwMode="auto">
          <a:xfrm flipH="1" flipV="1">
            <a:off x="5029200" y="2438400"/>
            <a:ext cx="1295400" cy="1600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Arc 10"/>
          <p:cNvSpPr>
            <a:spLocks/>
          </p:cNvSpPr>
          <p:nvPr/>
        </p:nvSpPr>
        <p:spPr bwMode="auto">
          <a:xfrm rot="8645416">
            <a:off x="1255713" y="3462338"/>
            <a:ext cx="1763712" cy="2222500"/>
          </a:xfrm>
          <a:custGeom>
            <a:avLst/>
            <a:gdLst>
              <a:gd name="T0" fmla="*/ 0 w 21600"/>
              <a:gd name="T1" fmla="*/ 0 h 31382"/>
              <a:gd name="T2" fmla="*/ 1572480 w 21600"/>
              <a:gd name="T3" fmla="*/ 2222500 h 31382"/>
              <a:gd name="T4" fmla="*/ 0 w 21600"/>
              <a:gd name="T5" fmla="*/ 1529731 h 31382"/>
              <a:gd name="T6" fmla="*/ 0 60000 65536"/>
              <a:gd name="T7" fmla="*/ 0 60000 65536"/>
              <a:gd name="T8" fmla="*/ 0 60000 65536"/>
              <a:gd name="T9" fmla="*/ 0 w 21600"/>
              <a:gd name="T10" fmla="*/ 0 h 31382"/>
              <a:gd name="T11" fmla="*/ 21600 w 21600"/>
              <a:gd name="T12" fmla="*/ 31382 h 313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38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</a:path>
              <a:path w="21600" h="3138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2514600" y="38100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Here are three segments, can you make a triangle out of them?</a:t>
            </a:r>
          </a:p>
        </p:txBody>
      </p:sp>
      <p:sp>
        <p:nvSpPr>
          <p:cNvPr id="83974" name="Line 6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5" name="Line 7"/>
          <p:cNvSpPr>
            <a:spLocks noChangeShapeType="1"/>
          </p:cNvSpPr>
          <p:nvPr/>
        </p:nvSpPr>
        <p:spPr bwMode="auto">
          <a:xfrm flipV="1">
            <a:off x="990600" y="3200400"/>
            <a:ext cx="1219200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6" name="Line 8"/>
          <p:cNvSpPr>
            <a:spLocks noChangeShapeType="1"/>
          </p:cNvSpPr>
          <p:nvPr/>
        </p:nvSpPr>
        <p:spPr bwMode="auto">
          <a:xfrm flipH="1" flipV="1">
            <a:off x="5029200" y="2438400"/>
            <a:ext cx="1295400" cy="1600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7" name="Arc 10"/>
          <p:cNvSpPr>
            <a:spLocks/>
          </p:cNvSpPr>
          <p:nvPr/>
        </p:nvSpPr>
        <p:spPr bwMode="auto">
          <a:xfrm rot="8645416">
            <a:off x="1255713" y="3462338"/>
            <a:ext cx="1763712" cy="2222500"/>
          </a:xfrm>
          <a:custGeom>
            <a:avLst/>
            <a:gdLst>
              <a:gd name="T0" fmla="*/ 0 w 21600"/>
              <a:gd name="T1" fmla="*/ 0 h 31382"/>
              <a:gd name="T2" fmla="*/ 1572480 w 21600"/>
              <a:gd name="T3" fmla="*/ 2222500 h 31382"/>
              <a:gd name="T4" fmla="*/ 0 w 21600"/>
              <a:gd name="T5" fmla="*/ 1529731 h 31382"/>
              <a:gd name="T6" fmla="*/ 0 60000 65536"/>
              <a:gd name="T7" fmla="*/ 0 60000 65536"/>
              <a:gd name="T8" fmla="*/ 0 60000 65536"/>
              <a:gd name="T9" fmla="*/ 0 w 21600"/>
              <a:gd name="T10" fmla="*/ 0 h 31382"/>
              <a:gd name="T11" fmla="*/ 21600 w 21600"/>
              <a:gd name="T12" fmla="*/ 31382 h 313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38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</a:path>
              <a:path w="21600" h="3138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499" name="Line 11"/>
          <p:cNvSpPr>
            <a:spLocks noChangeShapeType="1"/>
          </p:cNvSpPr>
          <p:nvPr/>
        </p:nvSpPr>
        <p:spPr bwMode="auto">
          <a:xfrm flipH="1">
            <a:off x="3962400" y="3962400"/>
            <a:ext cx="2057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 animBg="1"/>
      <p:bldP spid="6349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2514600" y="38100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Here are three segments, can you make a triangle out of them?</a:t>
            </a:r>
          </a:p>
        </p:txBody>
      </p:sp>
      <p:sp>
        <p:nvSpPr>
          <p:cNvPr id="84998" name="Line 6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4999" name="Line 7"/>
          <p:cNvSpPr>
            <a:spLocks noChangeShapeType="1"/>
          </p:cNvSpPr>
          <p:nvPr/>
        </p:nvSpPr>
        <p:spPr bwMode="auto">
          <a:xfrm flipV="1">
            <a:off x="990600" y="3200400"/>
            <a:ext cx="1219200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 flipH="1" flipV="1">
            <a:off x="2362200" y="2438400"/>
            <a:ext cx="1295400" cy="1600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001" name="Arc 9"/>
          <p:cNvSpPr>
            <a:spLocks/>
          </p:cNvSpPr>
          <p:nvPr/>
        </p:nvSpPr>
        <p:spPr bwMode="auto">
          <a:xfrm rot="8645416">
            <a:off x="1255713" y="3462338"/>
            <a:ext cx="1763712" cy="2222500"/>
          </a:xfrm>
          <a:custGeom>
            <a:avLst/>
            <a:gdLst>
              <a:gd name="T0" fmla="*/ 0 w 21600"/>
              <a:gd name="T1" fmla="*/ 0 h 31382"/>
              <a:gd name="T2" fmla="*/ 1572480 w 21600"/>
              <a:gd name="T3" fmla="*/ 2222500 h 31382"/>
              <a:gd name="T4" fmla="*/ 0 w 21600"/>
              <a:gd name="T5" fmla="*/ 1529731 h 31382"/>
              <a:gd name="T6" fmla="*/ 0 60000 65536"/>
              <a:gd name="T7" fmla="*/ 0 60000 65536"/>
              <a:gd name="T8" fmla="*/ 0 60000 65536"/>
              <a:gd name="T9" fmla="*/ 0 w 21600"/>
              <a:gd name="T10" fmla="*/ 0 h 31382"/>
              <a:gd name="T11" fmla="*/ 21600 w 21600"/>
              <a:gd name="T12" fmla="*/ 31382 h 313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382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</a:path>
              <a:path w="21600" h="31382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999"/>
                  <a:pt x="20797" y="28351"/>
                  <a:pt x="19258" y="31382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002" name="Line 10"/>
          <p:cNvSpPr>
            <a:spLocks noChangeShapeType="1"/>
          </p:cNvSpPr>
          <p:nvPr/>
        </p:nvSpPr>
        <p:spPr bwMode="auto">
          <a:xfrm flipH="1">
            <a:off x="3962400" y="3962400"/>
            <a:ext cx="2057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Rectangle 1029"/>
          <p:cNvSpPr>
            <a:spLocks noChangeArrowheads="1"/>
          </p:cNvSpPr>
          <p:nvPr/>
        </p:nvSpPr>
        <p:spPr bwMode="auto">
          <a:xfrm>
            <a:off x="2514600" y="38100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Here are three segments, can you make a triangle out of them?</a:t>
            </a:r>
          </a:p>
        </p:txBody>
      </p:sp>
      <p:sp>
        <p:nvSpPr>
          <p:cNvPr id="86022" name="Line 1030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023" name="Line 1031"/>
          <p:cNvSpPr>
            <a:spLocks noChangeShapeType="1"/>
          </p:cNvSpPr>
          <p:nvPr/>
        </p:nvSpPr>
        <p:spPr bwMode="auto">
          <a:xfrm flipV="1">
            <a:off x="990600" y="3200400"/>
            <a:ext cx="1219200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024" name="Line 1032"/>
          <p:cNvSpPr>
            <a:spLocks noChangeShapeType="1"/>
          </p:cNvSpPr>
          <p:nvPr/>
        </p:nvSpPr>
        <p:spPr bwMode="auto">
          <a:xfrm flipH="1" flipV="1">
            <a:off x="2362200" y="2438400"/>
            <a:ext cx="1295400" cy="1600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7" name="Rectangle 1035"/>
          <p:cNvSpPr>
            <a:spLocks noChangeArrowheads="1"/>
          </p:cNvSpPr>
          <p:nvPr/>
        </p:nvSpPr>
        <p:spPr bwMode="auto">
          <a:xfrm>
            <a:off x="4724400" y="2209800"/>
            <a:ext cx="365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we play with the angles, we can make a triangle</a:t>
            </a:r>
          </a:p>
        </p:txBody>
      </p:sp>
      <p:sp>
        <p:nvSpPr>
          <p:cNvPr id="65548" name="AutoShape 1036"/>
          <p:cNvSpPr>
            <a:spLocks noChangeArrowheads="1"/>
          </p:cNvSpPr>
          <p:nvPr/>
        </p:nvSpPr>
        <p:spPr bwMode="auto">
          <a:xfrm rot="8879677">
            <a:off x="2438400" y="3048000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9" name="AutoShape 1037"/>
          <p:cNvSpPr>
            <a:spLocks noChangeArrowheads="1"/>
          </p:cNvSpPr>
          <p:nvPr/>
        </p:nvSpPr>
        <p:spPr bwMode="auto">
          <a:xfrm rot="-7391933">
            <a:off x="1714500" y="3086100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 autoUpdateAnimBg="0"/>
      <p:bldP spid="65548" grpId="0" animBg="1"/>
      <p:bldP spid="6554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2514600" y="381000"/>
            <a:ext cx="662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Here are three segments, can you make a triangle out of them?</a:t>
            </a:r>
          </a:p>
        </p:txBody>
      </p:sp>
      <p:sp>
        <p:nvSpPr>
          <p:cNvPr id="87046" name="Line 6"/>
          <p:cNvSpPr>
            <a:spLocks noChangeShapeType="1"/>
          </p:cNvSpPr>
          <p:nvPr/>
        </p:nvSpPr>
        <p:spPr bwMode="auto">
          <a:xfrm>
            <a:off x="990600" y="4038600"/>
            <a:ext cx="26670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7" name="Line 7"/>
          <p:cNvSpPr>
            <a:spLocks noChangeShapeType="1"/>
          </p:cNvSpPr>
          <p:nvPr/>
        </p:nvSpPr>
        <p:spPr bwMode="auto">
          <a:xfrm flipV="1">
            <a:off x="990600" y="2895600"/>
            <a:ext cx="1066800" cy="1143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8" name="Line 8"/>
          <p:cNvSpPr>
            <a:spLocks noChangeShapeType="1"/>
          </p:cNvSpPr>
          <p:nvPr/>
        </p:nvSpPr>
        <p:spPr bwMode="auto">
          <a:xfrm flipH="1" flipV="1">
            <a:off x="2057400" y="2895600"/>
            <a:ext cx="1600200" cy="1143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4724400" y="2209800"/>
            <a:ext cx="3657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we play with the angles, we can make a triangle</a:t>
            </a:r>
          </a:p>
        </p:txBody>
      </p:sp>
      <p:sp>
        <p:nvSpPr>
          <p:cNvPr id="87050" name="AutoShape 10"/>
          <p:cNvSpPr>
            <a:spLocks noChangeArrowheads="1"/>
          </p:cNvSpPr>
          <p:nvPr/>
        </p:nvSpPr>
        <p:spPr bwMode="auto">
          <a:xfrm rot="8879677">
            <a:off x="2438400" y="2971800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51" name="AutoShape 11"/>
          <p:cNvSpPr>
            <a:spLocks noChangeArrowheads="1"/>
          </p:cNvSpPr>
          <p:nvPr/>
        </p:nvSpPr>
        <p:spPr bwMode="auto">
          <a:xfrm rot="-7391933">
            <a:off x="1806575" y="3205163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3124200" y="3810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WHAT ABOUT WITH THESE?</a:t>
            </a:r>
          </a:p>
        </p:txBody>
      </p:sp>
      <p:sp>
        <p:nvSpPr>
          <p:cNvPr id="88070" name="Line 13"/>
          <p:cNvSpPr>
            <a:spLocks noChangeShapeType="1"/>
          </p:cNvSpPr>
          <p:nvPr/>
        </p:nvSpPr>
        <p:spPr bwMode="auto">
          <a:xfrm>
            <a:off x="2438400" y="4572000"/>
            <a:ext cx="4327525" cy="15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1" name="Line 14"/>
          <p:cNvSpPr>
            <a:spLocks noChangeShapeType="1"/>
          </p:cNvSpPr>
          <p:nvPr/>
        </p:nvSpPr>
        <p:spPr bwMode="auto">
          <a:xfrm flipV="1">
            <a:off x="1066800" y="2438400"/>
            <a:ext cx="854075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8072" name="Line 15"/>
          <p:cNvSpPr>
            <a:spLocks noChangeShapeType="1"/>
          </p:cNvSpPr>
          <p:nvPr/>
        </p:nvSpPr>
        <p:spPr bwMode="auto">
          <a:xfrm flipH="1" flipV="1">
            <a:off x="7086600" y="2667000"/>
            <a:ext cx="481013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601" name="AutoShape 17"/>
          <p:cNvSpPr>
            <a:spLocks noChangeArrowheads="1"/>
          </p:cNvSpPr>
          <p:nvPr/>
        </p:nvSpPr>
        <p:spPr bwMode="auto">
          <a:xfrm rot="7026985">
            <a:off x="6591300" y="3771900"/>
            <a:ext cx="1219200" cy="228600"/>
          </a:xfrm>
          <a:prstGeom prst="rightArrow">
            <a:avLst>
              <a:gd name="adj1" fmla="val 50000"/>
              <a:gd name="adj2" fmla="val 133333"/>
            </a:avLst>
          </a:prstGeom>
          <a:solidFill>
            <a:srgbClr val="FF00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602" name="AutoShape 18"/>
          <p:cNvSpPr>
            <a:spLocks noChangeArrowheads="1"/>
          </p:cNvSpPr>
          <p:nvPr/>
        </p:nvSpPr>
        <p:spPr bwMode="auto">
          <a:xfrm rot="2882455">
            <a:off x="876300" y="3789363"/>
            <a:ext cx="1676400" cy="228600"/>
          </a:xfrm>
          <a:prstGeom prst="rightArrow">
            <a:avLst>
              <a:gd name="adj1" fmla="val 50000"/>
              <a:gd name="adj2" fmla="val 183333"/>
            </a:avLst>
          </a:prstGeom>
          <a:solidFill>
            <a:srgbClr val="FF0000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6" grpId="0" autoUpdateAnimBg="0"/>
      <p:bldP spid="67601" grpId="0" animBg="1"/>
      <p:bldP spid="676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Text Box 5"/>
          <p:cNvSpPr txBox="1">
            <a:spLocks noChangeArrowheads="1"/>
          </p:cNvSpPr>
          <p:nvPr/>
        </p:nvSpPr>
        <p:spPr bwMode="auto">
          <a:xfrm>
            <a:off x="2743200" y="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But they have more than just one name</a:t>
            </a:r>
          </a:p>
        </p:txBody>
      </p:sp>
      <p:grpSp>
        <p:nvGrpSpPr>
          <p:cNvPr id="14348" name="Group 6"/>
          <p:cNvGrpSpPr>
            <a:grpSpLocks/>
          </p:cNvGrpSpPr>
          <p:nvPr/>
        </p:nvGrpSpPr>
        <p:grpSpPr bwMode="auto">
          <a:xfrm>
            <a:off x="1295400" y="1676400"/>
            <a:ext cx="2133600" cy="1752600"/>
            <a:chOff x="816" y="1056"/>
            <a:chExt cx="1344" cy="1104"/>
          </a:xfrm>
        </p:grpSpPr>
        <p:sp>
          <p:nvSpPr>
            <p:cNvPr id="14356" name="AutoShape 7"/>
            <p:cNvSpPr>
              <a:spLocks noChangeArrowheads="1"/>
            </p:cNvSpPr>
            <p:nvPr/>
          </p:nvSpPr>
          <p:spPr bwMode="auto">
            <a:xfrm>
              <a:off x="864" y="1104"/>
              <a:ext cx="1248" cy="1008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7" name="Oval 8"/>
            <p:cNvSpPr>
              <a:spLocks noChangeArrowheads="1"/>
            </p:cNvSpPr>
            <p:nvPr/>
          </p:nvSpPr>
          <p:spPr bwMode="auto">
            <a:xfrm>
              <a:off x="816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8" name="Oval 9"/>
            <p:cNvSpPr>
              <a:spLocks noChangeArrowheads="1"/>
            </p:cNvSpPr>
            <p:nvPr/>
          </p:nvSpPr>
          <p:spPr bwMode="auto">
            <a:xfrm>
              <a:off x="2064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9" name="Oval 10"/>
            <p:cNvSpPr>
              <a:spLocks noChangeArrowheads="1"/>
            </p:cNvSpPr>
            <p:nvPr/>
          </p:nvSpPr>
          <p:spPr bwMode="auto">
            <a:xfrm>
              <a:off x="1440" y="1056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349" name="Text Box 11"/>
          <p:cNvSpPr txBox="1">
            <a:spLocks noChangeArrowheads="1"/>
          </p:cNvSpPr>
          <p:nvPr/>
        </p:nvSpPr>
        <p:spPr bwMode="auto">
          <a:xfrm>
            <a:off x="1981200" y="1219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4350" name="Text Box 12"/>
          <p:cNvSpPr txBox="1">
            <a:spLocks noChangeArrowheads="1"/>
          </p:cNvSpPr>
          <p:nvPr/>
        </p:nvSpPr>
        <p:spPr bwMode="auto">
          <a:xfrm>
            <a:off x="3352800" y="297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4351" name="Text Box 13"/>
          <p:cNvSpPr txBox="1">
            <a:spLocks noChangeArrowheads="1"/>
          </p:cNvSpPr>
          <p:nvPr/>
        </p:nvSpPr>
        <p:spPr bwMode="auto">
          <a:xfrm>
            <a:off x="914400" y="3048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2743200" y="762000"/>
            <a:ext cx="6400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You can name the vertices in any order you want</a:t>
            </a:r>
          </a:p>
        </p:txBody>
      </p:sp>
      <p:graphicFrame>
        <p:nvGraphicFramePr>
          <p:cNvPr id="38930" name="Object 18"/>
          <p:cNvGraphicFramePr>
            <a:graphicFrameLocks noChangeAspect="1"/>
          </p:cNvGraphicFramePr>
          <p:nvPr/>
        </p:nvGraphicFramePr>
        <p:xfrm>
          <a:off x="4038600" y="17526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3" imgW="431640" imgH="177480" progId="Equation.3">
                  <p:embed/>
                </p:oleObj>
              </mc:Choice>
              <mc:Fallback>
                <p:oleObj name="Equation" r:id="rId3" imgW="431640" imgH="17748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7526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1" name="Object 19"/>
          <p:cNvGraphicFramePr>
            <a:graphicFrameLocks noChangeAspect="1"/>
          </p:cNvGraphicFramePr>
          <p:nvPr/>
        </p:nvGraphicFramePr>
        <p:xfrm>
          <a:off x="4038600" y="25146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Equation" r:id="rId5" imgW="431640" imgH="177480" progId="Equation.3">
                  <p:embed/>
                </p:oleObj>
              </mc:Choice>
              <mc:Fallback>
                <p:oleObj name="Equation" r:id="rId5" imgW="431640" imgH="1774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5146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2" name="Object 20"/>
          <p:cNvGraphicFramePr>
            <a:graphicFrameLocks noChangeAspect="1"/>
          </p:cNvGraphicFramePr>
          <p:nvPr/>
        </p:nvGraphicFramePr>
        <p:xfrm>
          <a:off x="4038600" y="33528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Equation" r:id="rId7" imgW="431640" imgH="177480" progId="Equation.3">
                  <p:embed/>
                </p:oleObj>
              </mc:Choice>
              <mc:Fallback>
                <p:oleObj name="Equation" r:id="rId7" imgW="431640" imgH="1774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3528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3" name="Object 21"/>
          <p:cNvGraphicFramePr>
            <a:graphicFrameLocks noChangeAspect="1"/>
          </p:cNvGraphicFramePr>
          <p:nvPr/>
        </p:nvGraphicFramePr>
        <p:xfrm>
          <a:off x="4038600" y="41910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9" imgW="431640" imgH="177480" progId="Equation.3">
                  <p:embed/>
                </p:oleObj>
              </mc:Choice>
              <mc:Fallback>
                <p:oleObj name="Equation" r:id="rId9" imgW="431640" imgH="17748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1910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4" name="Object 22"/>
          <p:cNvGraphicFramePr>
            <a:graphicFrameLocks noChangeAspect="1"/>
          </p:cNvGraphicFramePr>
          <p:nvPr/>
        </p:nvGraphicFramePr>
        <p:xfrm>
          <a:off x="4038600" y="50292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11" imgW="431640" imgH="177480" progId="Equation.3">
                  <p:embed/>
                </p:oleObj>
              </mc:Choice>
              <mc:Fallback>
                <p:oleObj name="Equation" r:id="rId11" imgW="431640" imgH="17748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0292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5" name="Object 23"/>
          <p:cNvGraphicFramePr>
            <a:graphicFrameLocks noChangeAspect="1"/>
          </p:cNvGraphicFramePr>
          <p:nvPr/>
        </p:nvGraphicFramePr>
        <p:xfrm>
          <a:off x="4038600" y="5867400"/>
          <a:ext cx="2000250" cy="823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13" imgW="431640" imgH="177480" progId="Equation.3">
                  <p:embed/>
                </p:oleObj>
              </mc:Choice>
              <mc:Fallback>
                <p:oleObj name="Equation" r:id="rId13" imgW="431640" imgH="17748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867400"/>
                        <a:ext cx="2000250" cy="823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6" name="AutoShape 24"/>
          <p:cNvSpPr>
            <a:spLocks/>
          </p:cNvSpPr>
          <p:nvPr/>
        </p:nvSpPr>
        <p:spPr bwMode="auto">
          <a:xfrm>
            <a:off x="6019800" y="1752600"/>
            <a:ext cx="457200" cy="4800600"/>
          </a:xfrm>
          <a:prstGeom prst="rightBrace">
            <a:avLst>
              <a:gd name="adj1" fmla="val 87500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6629400" y="3429000"/>
            <a:ext cx="2209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These are all names for the same triangle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6" grpId="0"/>
      <p:bldP spid="38936" grpId="0" animBg="1"/>
      <p:bldP spid="3893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Line 6"/>
          <p:cNvSpPr>
            <a:spLocks noChangeShapeType="1"/>
          </p:cNvSpPr>
          <p:nvPr/>
        </p:nvSpPr>
        <p:spPr bwMode="auto">
          <a:xfrm>
            <a:off x="2438400" y="4572000"/>
            <a:ext cx="4327525" cy="15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4" name="Line 7"/>
          <p:cNvSpPr>
            <a:spLocks noChangeShapeType="1"/>
          </p:cNvSpPr>
          <p:nvPr/>
        </p:nvSpPr>
        <p:spPr bwMode="auto">
          <a:xfrm flipV="1">
            <a:off x="2438400" y="3733800"/>
            <a:ext cx="854075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5" name="Line 8"/>
          <p:cNvSpPr>
            <a:spLocks noChangeShapeType="1"/>
          </p:cNvSpPr>
          <p:nvPr/>
        </p:nvSpPr>
        <p:spPr bwMode="auto">
          <a:xfrm flipH="1" flipV="1">
            <a:off x="6248400" y="3886200"/>
            <a:ext cx="481013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6" name="Rectangle 10"/>
          <p:cNvSpPr>
            <a:spLocks noChangeArrowheads="1"/>
          </p:cNvSpPr>
          <p:nvPr/>
        </p:nvSpPr>
        <p:spPr bwMode="auto">
          <a:xfrm>
            <a:off x="3124200" y="381000"/>
            <a:ext cx="464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WHAT ABOUT WITH THESE?</a:t>
            </a: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2590800" y="1905000"/>
            <a:ext cx="4724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No matter how much we play with these angles, we cannot get the sides to join and make a triangle.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7" name="Line 5"/>
          <p:cNvSpPr>
            <a:spLocks noChangeShapeType="1"/>
          </p:cNvSpPr>
          <p:nvPr/>
        </p:nvSpPr>
        <p:spPr bwMode="auto">
          <a:xfrm>
            <a:off x="2438400" y="4572000"/>
            <a:ext cx="4327525" cy="15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18" name="Line 6"/>
          <p:cNvSpPr>
            <a:spLocks noChangeShapeType="1"/>
          </p:cNvSpPr>
          <p:nvPr/>
        </p:nvSpPr>
        <p:spPr bwMode="auto">
          <a:xfrm flipV="1">
            <a:off x="2438400" y="3733800"/>
            <a:ext cx="854075" cy="838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19" name="Line 7"/>
          <p:cNvSpPr>
            <a:spLocks noChangeShapeType="1"/>
          </p:cNvSpPr>
          <p:nvPr/>
        </p:nvSpPr>
        <p:spPr bwMode="auto">
          <a:xfrm flipH="1" flipV="1">
            <a:off x="6248400" y="3886200"/>
            <a:ext cx="481013" cy="685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2362200" y="1219200"/>
            <a:ext cx="4724400" cy="533400"/>
          </a:xfrm>
          <a:prstGeom prst="rect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TRIANGLE INEQUALITY RULE:</a:t>
            </a: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2819400" y="1828800"/>
            <a:ext cx="472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The two short sides of a triangle must be longer than the long side of the triangle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657600" y="3352800"/>
            <a:ext cx="1752600" cy="381000"/>
            <a:chOff x="2304" y="2112"/>
            <a:chExt cx="1104" cy="240"/>
          </a:xfrm>
        </p:grpSpPr>
        <p:sp>
          <p:nvSpPr>
            <p:cNvPr id="23568" name="Line 14"/>
            <p:cNvSpPr>
              <a:spLocks noChangeShapeType="1"/>
            </p:cNvSpPr>
            <p:nvPr/>
          </p:nvSpPr>
          <p:spPr bwMode="auto">
            <a:xfrm flipV="1">
              <a:off x="2304" y="2160"/>
              <a:ext cx="1104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569" name="Line 16"/>
            <p:cNvSpPr>
              <a:spLocks noChangeShapeType="1"/>
            </p:cNvSpPr>
            <p:nvPr/>
          </p:nvSpPr>
          <p:spPr bwMode="auto">
            <a:xfrm>
              <a:off x="2352" y="2112"/>
              <a:ext cx="1056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64" name="Rectangle 9"/>
          <p:cNvSpPr>
            <a:spLocks noChangeArrowheads="1"/>
          </p:cNvSpPr>
          <p:nvPr/>
        </p:nvSpPr>
        <p:spPr bwMode="auto">
          <a:xfrm>
            <a:off x="2971800" y="2286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Problems</a:t>
            </a:r>
          </a:p>
        </p:txBody>
      </p:sp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2971800" y="1066800"/>
            <a:ext cx="548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FF"/>
                </a:solidFill>
              </a:rPr>
              <a:t>Can the numbers given make up the sides of a triangle?</a:t>
            </a:r>
          </a:p>
        </p:txBody>
      </p:sp>
      <p:sp>
        <p:nvSpPr>
          <p:cNvPr id="76811" name="Rectangle 11"/>
          <p:cNvSpPr>
            <a:spLocks noChangeArrowheads="1"/>
          </p:cNvSpPr>
          <p:nvPr/>
        </p:nvSpPr>
        <p:spPr bwMode="auto">
          <a:xfrm>
            <a:off x="381000" y="2743200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1.  </a:t>
            </a:r>
            <a:r>
              <a:rPr lang="en-US" sz="2400" b="1" dirty="0">
                <a:solidFill>
                  <a:srgbClr val="FF00FF"/>
                </a:solidFill>
              </a:rPr>
              <a:t>5, 7, 9</a:t>
            </a:r>
            <a:r>
              <a:rPr lang="en-US" sz="2400" b="1" dirty="0">
                <a:solidFill>
                  <a:schemeClr val="bg1"/>
                </a:solidFill>
              </a:rPr>
              <a:t>		2.  </a:t>
            </a:r>
            <a:r>
              <a:rPr lang="en-US" sz="2400" b="1" dirty="0">
                <a:solidFill>
                  <a:srgbClr val="FF00FF"/>
                </a:solidFill>
              </a:rPr>
              <a:t>3, 12, 20</a:t>
            </a:r>
            <a:r>
              <a:rPr lang="en-US" sz="2400" b="1" dirty="0">
                <a:solidFill>
                  <a:schemeClr val="bg1"/>
                </a:solidFill>
              </a:rPr>
              <a:t>		3.  </a:t>
            </a:r>
            <a:r>
              <a:rPr lang="en-US" sz="2400" b="1" dirty="0">
                <a:solidFill>
                  <a:srgbClr val="FF00FF"/>
                </a:solidFill>
              </a:rPr>
              <a:t>10, 16, 8</a:t>
            </a:r>
          </a:p>
        </p:txBody>
      </p:sp>
      <p:graphicFrame>
        <p:nvGraphicFramePr>
          <p:cNvPr id="195584" name="Object 0"/>
          <p:cNvGraphicFramePr>
            <a:graphicFrameLocks noChangeAspect="1"/>
          </p:cNvGraphicFramePr>
          <p:nvPr/>
        </p:nvGraphicFramePr>
        <p:xfrm>
          <a:off x="838200" y="3429000"/>
          <a:ext cx="143033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name="Equation" r:id="rId3" imgW="545760" imgH="177480" progId="Equation.3">
                  <p:embed/>
                </p:oleObj>
              </mc:Choice>
              <mc:Fallback>
                <p:oleObj name="Equation" r:id="rId3" imgW="545760" imgH="1774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429000"/>
                        <a:ext cx="1430338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3657600" y="3352800"/>
          <a:ext cx="17970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Equation" r:id="rId5" imgW="685800" imgH="177480" progId="Equation.3">
                  <p:embed/>
                </p:oleObj>
              </mc:Choice>
              <mc:Fallback>
                <p:oleObj name="Equation" r:id="rId5" imgW="68580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352800"/>
                        <a:ext cx="1797050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773113" y="3946525"/>
          <a:ext cx="7969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8" name="Equation" r:id="rId7" imgW="304560" imgH="177480" progId="Equation.3">
                  <p:embed/>
                </p:oleObj>
              </mc:Choice>
              <mc:Fallback>
                <p:oleObj name="Equation" r:id="rId7" imgW="30456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3946525"/>
                        <a:ext cx="79692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7" name="Object 3"/>
          <p:cNvGraphicFramePr>
            <a:graphicFrameLocks noChangeAspect="1"/>
          </p:cNvGraphicFramePr>
          <p:nvPr/>
        </p:nvGraphicFramePr>
        <p:xfrm>
          <a:off x="3717925" y="3946525"/>
          <a:ext cx="6985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9" name="Equation" r:id="rId9" imgW="266400" imgH="177480" progId="Equation.3">
                  <p:embed/>
                </p:oleObj>
              </mc:Choice>
              <mc:Fallback>
                <p:oleObj name="Equation" r:id="rId9" imgW="26640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25" y="3946525"/>
                        <a:ext cx="698500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6400800" y="3276600"/>
          <a:ext cx="17621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0" name="Equation" r:id="rId11" imgW="672840" imgH="177480" progId="Equation.3">
                  <p:embed/>
                </p:oleObj>
              </mc:Choice>
              <mc:Fallback>
                <p:oleObj name="Equation" r:id="rId11" imgW="67284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276600"/>
                        <a:ext cx="176212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9" name="Object 5"/>
          <p:cNvGraphicFramePr>
            <a:graphicFrameLocks noChangeAspect="1"/>
          </p:cNvGraphicFramePr>
          <p:nvPr/>
        </p:nvGraphicFramePr>
        <p:xfrm>
          <a:off x="6400800" y="3886200"/>
          <a:ext cx="7969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1" name="Equation" r:id="rId13" imgW="304560" imgH="177480" progId="Equation.3">
                  <p:embed/>
                </p:oleObj>
              </mc:Choice>
              <mc:Fallback>
                <p:oleObj name="Equation" r:id="rId13" imgW="304560" imgH="1774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3886200"/>
                        <a:ext cx="79692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0" grpId="0"/>
      <p:bldP spid="768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4" name="Rectangle 9"/>
          <p:cNvSpPr>
            <a:spLocks noChangeArrowheads="1"/>
          </p:cNvSpPr>
          <p:nvPr/>
        </p:nvSpPr>
        <p:spPr bwMode="auto">
          <a:xfrm>
            <a:off x="2971800" y="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rgbClr val="FF00FF"/>
                </a:solidFill>
              </a:rPr>
              <a:t>Problems</a:t>
            </a:r>
          </a:p>
        </p:txBody>
      </p:sp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1905000" y="685800"/>
            <a:ext cx="7239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FF"/>
                </a:solidFill>
              </a:rPr>
              <a:t>The lengths of 2 sides of a triangle are given.  What are the possible lengths for the third side?</a:t>
            </a:r>
            <a:endParaRPr lang="en-US" sz="2400" b="1" dirty="0">
              <a:solidFill>
                <a:srgbClr val="FF00FF"/>
              </a:solidFill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CC00FF"/>
          </a:solidFill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394220" y="104793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Inequality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2133600" y="1752600"/>
            <a:ext cx="4191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EXAMPLE:  </a:t>
            </a:r>
            <a:r>
              <a:rPr lang="en-US" sz="2400" b="1" dirty="0" smtClean="0">
                <a:solidFill>
                  <a:srgbClr val="FF00FF"/>
                </a:solidFill>
              </a:rPr>
              <a:t>12, 16, ??</a:t>
            </a:r>
            <a:endParaRPr lang="en-US" sz="2400" b="1" dirty="0">
              <a:solidFill>
                <a:srgbClr val="FF00FF"/>
              </a:solidFill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2743200" y="26670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Less than 28</a:t>
            </a:r>
            <a:endParaRPr lang="en-US" sz="2000" dirty="0">
              <a:solidFill>
                <a:srgbClr val="FF00FF"/>
              </a:solidFill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2743200" y="22860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dirty="0" smtClean="0">
                <a:solidFill>
                  <a:schemeClr val="bg1"/>
                </a:solidFill>
              </a:rPr>
              <a:t>More than 4</a:t>
            </a:r>
            <a:endParaRPr lang="en-US" sz="2000" dirty="0">
              <a:solidFill>
                <a:srgbClr val="FF00FF"/>
              </a:solidFill>
            </a:endParaRPr>
          </a:p>
        </p:txBody>
      </p:sp>
      <p:graphicFrame>
        <p:nvGraphicFramePr>
          <p:cNvPr id="3" name="Object 0"/>
          <p:cNvGraphicFramePr>
            <a:graphicFrameLocks noChangeAspect="1"/>
          </p:cNvGraphicFramePr>
          <p:nvPr/>
        </p:nvGraphicFramePr>
        <p:xfrm>
          <a:off x="5943600" y="2286000"/>
          <a:ext cx="2028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80" name="Equation" r:id="rId5" imgW="774360" imgH="190440" progId="">
                  <p:embed/>
                </p:oleObj>
              </mc:Choice>
              <mc:Fallback>
                <p:oleObj name="Equation" r:id="rId5" imgW="774360" imgH="190440" progId="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286000"/>
                        <a:ext cx="2028825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685800" y="3962400"/>
            <a:ext cx="8458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4</a:t>
            </a:r>
            <a:r>
              <a:rPr lang="en-US" sz="2400" b="1" dirty="0" smtClean="0">
                <a:solidFill>
                  <a:schemeClr val="bg1"/>
                </a:solidFill>
              </a:rPr>
              <a:t>.  </a:t>
            </a:r>
            <a:r>
              <a:rPr lang="en-US" sz="2400" b="1" dirty="0">
                <a:solidFill>
                  <a:srgbClr val="FF00FF"/>
                </a:solidFill>
              </a:rPr>
              <a:t>2</a:t>
            </a:r>
            <a:r>
              <a:rPr lang="en-US" sz="2400" b="1" dirty="0" smtClean="0">
                <a:solidFill>
                  <a:srgbClr val="FF00FF"/>
                </a:solidFill>
              </a:rPr>
              <a:t>, </a:t>
            </a:r>
            <a:r>
              <a:rPr lang="en-US" sz="2400" b="1" dirty="0">
                <a:solidFill>
                  <a:srgbClr val="FF00FF"/>
                </a:solidFill>
              </a:rPr>
              <a:t>7, </a:t>
            </a:r>
            <a:r>
              <a:rPr lang="en-US" sz="2400" b="1" dirty="0" smtClean="0">
                <a:solidFill>
                  <a:srgbClr val="FF00FF"/>
                </a:solidFill>
              </a:rPr>
              <a:t>??</a:t>
            </a:r>
            <a:r>
              <a:rPr lang="en-US" sz="2400" b="1" dirty="0">
                <a:solidFill>
                  <a:schemeClr val="bg1"/>
                </a:solidFill>
              </a:rPr>
              <a:t>		</a:t>
            </a:r>
            <a:r>
              <a:rPr lang="en-US" sz="2400" b="1" dirty="0" smtClean="0">
                <a:solidFill>
                  <a:schemeClr val="bg1"/>
                </a:solidFill>
              </a:rPr>
              <a:t>5.  </a:t>
            </a:r>
            <a:r>
              <a:rPr lang="en-US" sz="2400" b="1" dirty="0" smtClean="0">
                <a:solidFill>
                  <a:srgbClr val="FF00FF"/>
                </a:solidFill>
              </a:rPr>
              <a:t>30, 21, ??</a:t>
            </a:r>
            <a:r>
              <a:rPr lang="en-US" sz="2400" b="1" dirty="0">
                <a:solidFill>
                  <a:schemeClr val="bg1"/>
                </a:solidFill>
              </a:rPr>
              <a:t>		</a:t>
            </a:r>
            <a:r>
              <a:rPr lang="en-US" sz="2400" b="1" dirty="0" smtClean="0">
                <a:solidFill>
                  <a:schemeClr val="bg1"/>
                </a:solidFill>
              </a:rPr>
              <a:t>6.  </a:t>
            </a:r>
            <a:r>
              <a:rPr lang="en-US" sz="2400" b="1" dirty="0" smtClean="0">
                <a:solidFill>
                  <a:srgbClr val="FF00FF"/>
                </a:solidFill>
              </a:rPr>
              <a:t>5, 5, ??</a:t>
            </a:r>
            <a:endParaRPr lang="en-US" sz="2400" b="1" dirty="0">
              <a:solidFill>
                <a:srgbClr val="FF00FF"/>
              </a:solidFill>
            </a:endParaRPr>
          </a:p>
        </p:txBody>
      </p:sp>
      <p:graphicFrame>
        <p:nvGraphicFramePr>
          <p:cNvPr id="4" name="Object 0"/>
          <p:cNvGraphicFramePr>
            <a:graphicFrameLocks noChangeAspect="1"/>
          </p:cNvGraphicFramePr>
          <p:nvPr/>
        </p:nvGraphicFramePr>
        <p:xfrm>
          <a:off x="1143001" y="4572000"/>
          <a:ext cx="1588394" cy="422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81" name="Equation" r:id="rId7" imgW="672840" imgH="177480" progId="">
                  <p:embed/>
                </p:oleObj>
              </mc:Choice>
              <mc:Fallback>
                <p:oleObj name="Equation" r:id="rId7" imgW="672840" imgH="1774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1" y="4572000"/>
                        <a:ext cx="1588394" cy="4221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0"/>
          <p:cNvGraphicFramePr>
            <a:graphicFrameLocks noChangeAspect="1"/>
          </p:cNvGraphicFramePr>
          <p:nvPr/>
        </p:nvGraphicFramePr>
        <p:xfrm>
          <a:off x="3930650" y="4586288"/>
          <a:ext cx="17383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82" name="Equation" r:id="rId9" imgW="736560" imgH="177480" progId="">
                  <p:embed/>
                </p:oleObj>
              </mc:Choice>
              <mc:Fallback>
                <p:oleObj name="Equation" r:id="rId9" imgW="736560" imgH="1774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0650" y="4586288"/>
                        <a:ext cx="1738313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0"/>
          <p:cNvGraphicFramePr>
            <a:graphicFrameLocks noChangeAspect="1"/>
          </p:cNvGraphicFramePr>
          <p:nvPr/>
        </p:nvGraphicFramePr>
        <p:xfrm>
          <a:off x="6659563" y="4586288"/>
          <a:ext cx="17684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83" name="Equation" r:id="rId11" imgW="749160" imgH="177480" progId="">
                  <p:embed/>
                </p:oleObj>
              </mc:Choice>
              <mc:Fallback>
                <p:oleObj name="Equation" r:id="rId11" imgW="749160" imgH="1774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4586288"/>
                        <a:ext cx="1768475" cy="422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91141" name="Rectangle 9"/>
          <p:cNvSpPr>
            <a:spLocks noChangeArrowheads="1"/>
          </p:cNvSpPr>
          <p:nvPr/>
        </p:nvSpPr>
        <p:spPr bwMode="auto">
          <a:xfrm>
            <a:off x="381000" y="1981200"/>
            <a:ext cx="8305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800" b="1">
                <a:solidFill>
                  <a:srgbClr val="9900CC"/>
                </a:solidFill>
              </a:rPr>
              <a:t>THIS ONLY WORKS IN A RIGHT TRIANGLE</a:t>
            </a:r>
            <a:endParaRPr lang="en-US" sz="2400" b="1">
              <a:solidFill>
                <a:srgbClr val="9900CC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91143" name="Picture 7" descr="C:\FILES\pictures (fun)\Math animations\pytha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4275"/>
            <a:ext cx="5029200" cy="327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8" name="Object 0"/>
          <p:cNvGraphicFramePr>
            <a:graphicFrameLocks noChangeAspect="1"/>
          </p:cNvGraphicFramePr>
          <p:nvPr/>
        </p:nvGraphicFramePr>
        <p:xfrm>
          <a:off x="5334000" y="381000"/>
          <a:ext cx="26606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Equation" r:id="rId3" imgW="711000" imgH="203040" progId="Equation.3">
                  <p:embed/>
                </p:oleObj>
              </mc:Choice>
              <mc:Fallback>
                <p:oleObj name="Equation" r:id="rId3" imgW="711000" imgH="2030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81000"/>
                        <a:ext cx="266065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Rectangle 7"/>
          <p:cNvSpPr>
            <a:spLocks noChangeArrowheads="1"/>
          </p:cNvSpPr>
          <p:nvPr/>
        </p:nvSpPr>
        <p:spPr bwMode="auto">
          <a:xfrm>
            <a:off x="1447800" y="1219200"/>
            <a:ext cx="358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What is the value of x?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5334000" y="1066800"/>
          <a:ext cx="2590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5" imgW="711000" imgH="203040" progId="Equation.3">
                  <p:embed/>
                </p:oleObj>
              </mc:Choice>
              <mc:Fallback>
                <p:oleObj name="Equation" r:id="rId5" imgW="71100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066800"/>
                        <a:ext cx="259080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5410200" y="1752600"/>
          <a:ext cx="25908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Equation" r:id="rId7" imgW="634680" imgH="203040" progId="Equation.3">
                  <p:embed/>
                </p:oleObj>
              </mc:Choice>
              <mc:Fallback>
                <p:oleObj name="Equation" r:id="rId7" imgW="63468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752600"/>
                        <a:ext cx="259080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1" name="Object 3"/>
          <p:cNvGraphicFramePr>
            <a:graphicFrameLocks noChangeAspect="1"/>
          </p:cNvGraphicFramePr>
          <p:nvPr/>
        </p:nvGraphicFramePr>
        <p:xfrm>
          <a:off x="6248400" y="2438400"/>
          <a:ext cx="16573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Equation" r:id="rId9" imgW="444240" imgH="203040" progId="Equation.3">
                  <p:embed/>
                </p:oleObj>
              </mc:Choice>
              <mc:Fallback>
                <p:oleObj name="Equation" r:id="rId9" imgW="44424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2438400"/>
                        <a:ext cx="165735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2" name="Object 4"/>
          <p:cNvGraphicFramePr>
            <a:graphicFrameLocks noChangeAspect="1"/>
          </p:cNvGraphicFramePr>
          <p:nvPr/>
        </p:nvGraphicFramePr>
        <p:xfrm>
          <a:off x="5791200" y="3200400"/>
          <a:ext cx="26146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Equation" r:id="rId11" imgW="698400" imgH="241200" progId="Equation.3">
                  <p:embed/>
                </p:oleObj>
              </mc:Choice>
              <mc:Fallback>
                <p:oleObj name="Equation" r:id="rId11" imgW="698400" imgH="241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200400"/>
                        <a:ext cx="2614613" cy="7778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3" name="Object 5"/>
          <p:cNvGraphicFramePr>
            <a:graphicFrameLocks noChangeAspect="1"/>
          </p:cNvGraphicFramePr>
          <p:nvPr/>
        </p:nvGraphicFramePr>
        <p:xfrm>
          <a:off x="6477000" y="4114800"/>
          <a:ext cx="118268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5" name="Equation" r:id="rId13" imgW="317160" imgH="164880" progId="Equation.3">
                  <p:embed/>
                </p:oleObj>
              </mc:Choice>
              <mc:Fallback>
                <p:oleObj name="Equation" r:id="rId13" imgW="317160" imgH="1648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114800"/>
                        <a:ext cx="1182688" cy="5302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 w="9525">
                        <a:solidFill>
                          <a:srgbClr val="9900CC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8" name="AutoShape 18"/>
          <p:cNvSpPr>
            <a:spLocks noChangeArrowheads="1"/>
          </p:cNvSpPr>
          <p:nvPr/>
        </p:nvSpPr>
        <p:spPr bwMode="auto">
          <a:xfrm>
            <a:off x="1752600" y="1981200"/>
            <a:ext cx="1447800" cy="2133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Rectangle 19"/>
          <p:cNvSpPr>
            <a:spLocks noChangeArrowheads="1"/>
          </p:cNvSpPr>
          <p:nvPr/>
        </p:nvSpPr>
        <p:spPr bwMode="auto">
          <a:xfrm>
            <a:off x="1752600" y="3810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Rectangle 20"/>
          <p:cNvSpPr>
            <a:spLocks noChangeArrowheads="1"/>
          </p:cNvSpPr>
          <p:nvPr/>
        </p:nvSpPr>
        <p:spPr bwMode="auto">
          <a:xfrm>
            <a:off x="2057400" y="4191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4591" name="Rectangle 21"/>
          <p:cNvSpPr>
            <a:spLocks noChangeArrowheads="1"/>
          </p:cNvSpPr>
          <p:nvPr/>
        </p:nvSpPr>
        <p:spPr bwMode="auto">
          <a:xfrm>
            <a:off x="1066800" y="2819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4592" name="Rectangle 22"/>
          <p:cNvSpPr>
            <a:spLocks noChangeArrowheads="1"/>
          </p:cNvSpPr>
          <p:nvPr/>
        </p:nvSpPr>
        <p:spPr bwMode="auto">
          <a:xfrm>
            <a:off x="2514600" y="2590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AutoShape 5"/>
          <p:cNvSpPr>
            <a:spLocks noChangeArrowheads="1"/>
          </p:cNvSpPr>
          <p:nvPr/>
        </p:nvSpPr>
        <p:spPr bwMode="auto">
          <a:xfrm>
            <a:off x="1752600" y="1981200"/>
            <a:ext cx="1447800" cy="2133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1752600" y="3810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2057400" y="4191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1066800" y="2819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92169" name="Rectangle 9"/>
          <p:cNvSpPr>
            <a:spLocks noChangeArrowheads="1"/>
          </p:cNvSpPr>
          <p:nvPr/>
        </p:nvSpPr>
        <p:spPr bwMode="auto">
          <a:xfrm>
            <a:off x="2514600" y="2590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2743200" y="228600"/>
            <a:ext cx="5791200" cy="4572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How to use the Pythagorean Theorem:</a:t>
            </a:r>
          </a:p>
        </p:txBody>
      </p:sp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3124200" y="10668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Whenever you have a </a:t>
            </a:r>
            <a:r>
              <a:rPr lang="en-US" sz="2400" b="1" u="sng">
                <a:solidFill>
                  <a:srgbClr val="9900CC"/>
                </a:solidFill>
              </a:rPr>
              <a:t>right triangle</a:t>
            </a:r>
            <a:r>
              <a:rPr lang="en-US" sz="2400" b="1">
                <a:solidFill>
                  <a:srgbClr val="9900CC"/>
                </a:solidFill>
              </a:rPr>
              <a:t>, </a:t>
            </a:r>
          </a:p>
        </p:txBody>
      </p:sp>
      <p:sp>
        <p:nvSpPr>
          <p:cNvPr id="94220" name="Rectangle 12"/>
          <p:cNvSpPr>
            <a:spLocks noChangeArrowheads="1"/>
          </p:cNvSpPr>
          <p:nvPr/>
        </p:nvSpPr>
        <p:spPr bwMode="auto">
          <a:xfrm>
            <a:off x="4038600" y="2362200"/>
            <a:ext cx="441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400" b="1">
                <a:solidFill>
                  <a:srgbClr val="9900CC"/>
                </a:solidFill>
              </a:rPr>
              <a:t>and  you know the lengths of two of the sides,</a:t>
            </a:r>
          </a:p>
        </p:txBody>
      </p:sp>
      <p:sp>
        <p:nvSpPr>
          <p:cNvPr id="94221" name="Rectangle 13"/>
          <p:cNvSpPr>
            <a:spLocks noChangeArrowheads="1"/>
          </p:cNvSpPr>
          <p:nvPr/>
        </p:nvSpPr>
        <p:spPr bwMode="auto">
          <a:xfrm>
            <a:off x="3886200" y="3810000"/>
            <a:ext cx="4572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400" b="1">
                <a:solidFill>
                  <a:srgbClr val="9900CC"/>
                </a:solidFill>
              </a:rPr>
              <a:t>You can use the </a:t>
            </a:r>
            <a:r>
              <a:rPr lang="en-US" sz="2400" b="1">
                <a:solidFill>
                  <a:srgbClr val="FF0000"/>
                </a:solidFill>
              </a:rPr>
              <a:t>Pythagorean Theorem</a:t>
            </a:r>
            <a:r>
              <a:rPr lang="en-US" sz="2400" b="1">
                <a:solidFill>
                  <a:srgbClr val="9900CC"/>
                </a:solidFill>
              </a:rPr>
              <a:t> to find the third side.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9" grpId="0"/>
      <p:bldP spid="94220" grpId="0"/>
      <p:bldP spid="9422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3" name="Rectangle 11"/>
          <p:cNvSpPr>
            <a:spLocks noChangeArrowheads="1"/>
          </p:cNvSpPr>
          <p:nvPr/>
        </p:nvSpPr>
        <p:spPr bwMode="auto">
          <a:xfrm>
            <a:off x="4419600" y="1828800"/>
            <a:ext cx="441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(the side by itself) is always the longest side.</a:t>
            </a:r>
          </a:p>
        </p:txBody>
      </p:sp>
      <p:graphicFrame>
        <p:nvGraphicFramePr>
          <p:cNvPr id="25602" name="Object 0"/>
          <p:cNvGraphicFramePr>
            <a:graphicFrameLocks noChangeAspect="1"/>
          </p:cNvGraphicFramePr>
          <p:nvPr/>
        </p:nvGraphicFramePr>
        <p:xfrm>
          <a:off x="2743200" y="762000"/>
          <a:ext cx="26606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Equation" r:id="rId3" imgW="711000" imgH="203040" progId="Equation.3">
                  <p:embed/>
                </p:oleObj>
              </mc:Choice>
              <mc:Fallback>
                <p:oleObj name="Equation" r:id="rId3" imgW="711000" imgH="2030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762000"/>
                        <a:ext cx="266065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5" name="Rectangle 13"/>
          <p:cNvSpPr>
            <a:spLocks noChangeArrowheads="1"/>
          </p:cNvSpPr>
          <p:nvPr/>
        </p:nvSpPr>
        <p:spPr bwMode="auto">
          <a:xfrm>
            <a:off x="4419600" y="30480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It will always be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OPPOSITE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9900CC"/>
                </a:solidFill>
              </a:rPr>
              <a:t>the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right angle</a:t>
            </a:r>
          </a:p>
        </p:txBody>
      </p:sp>
      <p:sp>
        <p:nvSpPr>
          <p:cNvPr id="95247" name="Rectangle 15"/>
          <p:cNvSpPr>
            <a:spLocks noChangeArrowheads="1"/>
          </p:cNvSpPr>
          <p:nvPr/>
        </p:nvSpPr>
        <p:spPr bwMode="auto">
          <a:xfrm>
            <a:off x="4495800" y="41910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It is called the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rgbClr val="FF0000"/>
                </a:solidFill>
              </a:rPr>
              <a:t>HYPOTENUSE</a:t>
            </a:r>
          </a:p>
        </p:txBody>
      </p:sp>
      <p:sp>
        <p:nvSpPr>
          <p:cNvPr id="25609" name="Rectangle 16"/>
          <p:cNvSpPr>
            <a:spLocks noChangeArrowheads="1"/>
          </p:cNvSpPr>
          <p:nvPr/>
        </p:nvSpPr>
        <p:spPr bwMode="auto">
          <a:xfrm>
            <a:off x="2743200" y="228600"/>
            <a:ext cx="5791200" cy="4572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How to use the Pythagorean Theorem:</a:t>
            </a:r>
          </a:p>
        </p:txBody>
      </p:sp>
      <p:sp>
        <p:nvSpPr>
          <p:cNvPr id="95249" name="Rectangle 17"/>
          <p:cNvSpPr>
            <a:spLocks noChangeArrowheads="1"/>
          </p:cNvSpPr>
          <p:nvPr/>
        </p:nvSpPr>
        <p:spPr bwMode="auto">
          <a:xfrm>
            <a:off x="4038600" y="1828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95250" name="AutoShape 18"/>
          <p:cNvSpPr>
            <a:spLocks noChangeArrowheads="1"/>
          </p:cNvSpPr>
          <p:nvPr/>
        </p:nvSpPr>
        <p:spPr bwMode="auto">
          <a:xfrm rot="8226643">
            <a:off x="4267200" y="1524000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AutoShape 19"/>
          <p:cNvSpPr>
            <a:spLocks noChangeArrowheads="1"/>
          </p:cNvSpPr>
          <p:nvPr/>
        </p:nvSpPr>
        <p:spPr bwMode="auto">
          <a:xfrm>
            <a:off x="1752600" y="1981200"/>
            <a:ext cx="1447800" cy="2133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Rectangle 20"/>
          <p:cNvSpPr>
            <a:spLocks noChangeArrowheads="1"/>
          </p:cNvSpPr>
          <p:nvPr/>
        </p:nvSpPr>
        <p:spPr bwMode="auto">
          <a:xfrm>
            <a:off x="1752600" y="3810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Rectangle 21"/>
          <p:cNvSpPr>
            <a:spLocks noChangeArrowheads="1"/>
          </p:cNvSpPr>
          <p:nvPr/>
        </p:nvSpPr>
        <p:spPr bwMode="auto">
          <a:xfrm>
            <a:off x="2057400" y="4191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5615" name="Rectangle 22"/>
          <p:cNvSpPr>
            <a:spLocks noChangeArrowheads="1"/>
          </p:cNvSpPr>
          <p:nvPr/>
        </p:nvSpPr>
        <p:spPr bwMode="auto">
          <a:xfrm>
            <a:off x="1066800" y="2819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5616" name="Rectangle 23"/>
          <p:cNvSpPr>
            <a:spLocks noChangeArrowheads="1"/>
          </p:cNvSpPr>
          <p:nvPr/>
        </p:nvSpPr>
        <p:spPr bwMode="auto">
          <a:xfrm>
            <a:off x="2514600" y="2590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5256" name="AutoShape 24"/>
          <p:cNvSpPr>
            <a:spLocks noChangeArrowheads="1"/>
          </p:cNvSpPr>
          <p:nvPr/>
        </p:nvSpPr>
        <p:spPr bwMode="auto">
          <a:xfrm rot="-8005822">
            <a:off x="2286000" y="3048000"/>
            <a:ext cx="152400" cy="914400"/>
          </a:xfrm>
          <a:prstGeom prst="downArrow">
            <a:avLst>
              <a:gd name="adj1" fmla="val 50000"/>
              <a:gd name="adj2" fmla="val 150000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3" grpId="0"/>
      <p:bldP spid="95245" grpId="0"/>
      <p:bldP spid="95247" grpId="0"/>
      <p:bldP spid="95249" grpId="0"/>
      <p:bldP spid="95250" grpId="0" animBg="1"/>
      <p:bldP spid="9525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667000" y="228600"/>
            <a:ext cx="6477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QUICK CHECK: in each of these, which side is the </a:t>
            </a:r>
            <a:r>
              <a:rPr lang="en-US" sz="2400" b="1">
                <a:solidFill>
                  <a:srgbClr val="FF0000"/>
                </a:solidFill>
              </a:rPr>
              <a:t>HYPOTENUSE</a:t>
            </a:r>
          </a:p>
        </p:txBody>
      </p:sp>
      <p:sp>
        <p:nvSpPr>
          <p:cNvPr id="93190" name="AutoShape 6"/>
          <p:cNvSpPr>
            <a:spLocks noChangeArrowheads="1"/>
          </p:cNvSpPr>
          <p:nvPr/>
        </p:nvSpPr>
        <p:spPr bwMode="auto">
          <a:xfrm>
            <a:off x="1066800" y="1828800"/>
            <a:ext cx="838200" cy="1600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1066800" y="3200400"/>
            <a:ext cx="176213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1219200" y="3429000"/>
            <a:ext cx="396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609600" y="2667000"/>
            <a:ext cx="396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</a:t>
            </a:r>
          </a:p>
        </p:txBody>
      </p:sp>
      <p:sp>
        <p:nvSpPr>
          <p:cNvPr id="93194" name="Rectangle 10"/>
          <p:cNvSpPr>
            <a:spLocks noChangeArrowheads="1"/>
          </p:cNvSpPr>
          <p:nvPr/>
        </p:nvSpPr>
        <p:spPr bwMode="auto">
          <a:xfrm>
            <a:off x="1447800" y="2362200"/>
            <a:ext cx="396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93195" name="AutoShape 11"/>
          <p:cNvSpPr>
            <a:spLocks noChangeArrowheads="1"/>
          </p:cNvSpPr>
          <p:nvPr/>
        </p:nvSpPr>
        <p:spPr bwMode="auto">
          <a:xfrm rot="-5537925">
            <a:off x="2743200" y="1524000"/>
            <a:ext cx="838200" cy="1600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6" name="AutoShape 12"/>
          <p:cNvSpPr>
            <a:spLocks noChangeArrowheads="1"/>
          </p:cNvSpPr>
          <p:nvPr/>
        </p:nvSpPr>
        <p:spPr bwMode="auto">
          <a:xfrm rot="5480999">
            <a:off x="5181600" y="1905000"/>
            <a:ext cx="838200" cy="1600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7" name="AutoShape 13"/>
          <p:cNvSpPr>
            <a:spLocks noChangeArrowheads="1"/>
          </p:cNvSpPr>
          <p:nvPr/>
        </p:nvSpPr>
        <p:spPr bwMode="auto">
          <a:xfrm flipH="1">
            <a:off x="6172200" y="1905000"/>
            <a:ext cx="2209800" cy="1600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8" name="AutoShape 14"/>
          <p:cNvSpPr>
            <a:spLocks noChangeArrowheads="1"/>
          </p:cNvSpPr>
          <p:nvPr/>
        </p:nvSpPr>
        <p:spPr bwMode="auto">
          <a:xfrm rot="10797192">
            <a:off x="1371600" y="4419600"/>
            <a:ext cx="838200" cy="1600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9" name="AutoShape 15"/>
          <p:cNvSpPr>
            <a:spLocks noChangeArrowheads="1"/>
          </p:cNvSpPr>
          <p:nvPr/>
        </p:nvSpPr>
        <p:spPr bwMode="auto">
          <a:xfrm flipH="1">
            <a:off x="3657600" y="4419600"/>
            <a:ext cx="990600" cy="14478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 rot="10800000" flipH="1">
            <a:off x="5715000" y="4419600"/>
            <a:ext cx="685800" cy="18288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201" name="AutoShape 17"/>
          <p:cNvSpPr>
            <a:spLocks noChangeArrowheads="1"/>
          </p:cNvSpPr>
          <p:nvPr/>
        </p:nvSpPr>
        <p:spPr bwMode="auto">
          <a:xfrm flipV="1">
            <a:off x="7391400" y="4724400"/>
            <a:ext cx="914400" cy="8382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202" name="Rectangle 18"/>
          <p:cNvSpPr>
            <a:spLocks noChangeArrowheads="1"/>
          </p:cNvSpPr>
          <p:nvPr/>
        </p:nvSpPr>
        <p:spPr bwMode="auto">
          <a:xfrm>
            <a:off x="2667000" y="1828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f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3" name="Rectangle 19"/>
          <p:cNvSpPr>
            <a:spLocks noChangeArrowheads="1"/>
          </p:cNvSpPr>
          <p:nvPr/>
        </p:nvSpPr>
        <p:spPr bwMode="auto">
          <a:xfrm>
            <a:off x="2971800" y="2743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a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4" name="Rectangle 20"/>
          <p:cNvSpPr>
            <a:spLocks noChangeArrowheads="1"/>
          </p:cNvSpPr>
          <p:nvPr/>
        </p:nvSpPr>
        <p:spPr bwMode="auto">
          <a:xfrm>
            <a:off x="3886200" y="1981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g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5" name="Rectangle 21"/>
          <p:cNvSpPr>
            <a:spLocks noChangeArrowheads="1"/>
          </p:cNvSpPr>
          <p:nvPr/>
        </p:nvSpPr>
        <p:spPr bwMode="auto">
          <a:xfrm>
            <a:off x="4419600" y="2362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p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6" name="Rectangle 22"/>
          <p:cNvSpPr>
            <a:spLocks noChangeArrowheads="1"/>
          </p:cNvSpPr>
          <p:nvPr/>
        </p:nvSpPr>
        <p:spPr bwMode="auto">
          <a:xfrm>
            <a:off x="5257800" y="1752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n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7" name="Rectangle 23"/>
          <p:cNvSpPr>
            <a:spLocks noChangeArrowheads="1"/>
          </p:cNvSpPr>
          <p:nvPr/>
        </p:nvSpPr>
        <p:spPr bwMode="auto">
          <a:xfrm>
            <a:off x="5334000" y="2667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m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8" name="Rectangle 24"/>
          <p:cNvSpPr>
            <a:spLocks noChangeArrowheads="1"/>
          </p:cNvSpPr>
          <p:nvPr/>
        </p:nvSpPr>
        <p:spPr bwMode="auto">
          <a:xfrm>
            <a:off x="6781800" y="24384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e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09" name="Rectangle 25"/>
          <p:cNvSpPr>
            <a:spLocks noChangeArrowheads="1"/>
          </p:cNvSpPr>
          <p:nvPr/>
        </p:nvSpPr>
        <p:spPr bwMode="auto">
          <a:xfrm>
            <a:off x="7239000" y="3429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k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0" name="Rectangle 26"/>
          <p:cNvSpPr>
            <a:spLocks noChangeArrowheads="1"/>
          </p:cNvSpPr>
          <p:nvPr/>
        </p:nvSpPr>
        <p:spPr bwMode="auto">
          <a:xfrm>
            <a:off x="8382000" y="24384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j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1" name="Rectangle 27"/>
          <p:cNvSpPr>
            <a:spLocks noChangeArrowheads="1"/>
          </p:cNvSpPr>
          <p:nvPr/>
        </p:nvSpPr>
        <p:spPr bwMode="auto">
          <a:xfrm>
            <a:off x="1524000" y="39624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g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2" name="Rectangle 28"/>
          <p:cNvSpPr>
            <a:spLocks noChangeArrowheads="1"/>
          </p:cNvSpPr>
          <p:nvPr/>
        </p:nvSpPr>
        <p:spPr bwMode="auto">
          <a:xfrm>
            <a:off x="2133600" y="4876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f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3" name="Rectangle 29"/>
          <p:cNvSpPr>
            <a:spLocks noChangeArrowheads="1"/>
          </p:cNvSpPr>
          <p:nvPr/>
        </p:nvSpPr>
        <p:spPr bwMode="auto">
          <a:xfrm>
            <a:off x="1295400" y="4876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h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4" name="Rectangle 30"/>
          <p:cNvSpPr>
            <a:spLocks noChangeArrowheads="1"/>
          </p:cNvSpPr>
          <p:nvPr/>
        </p:nvSpPr>
        <p:spPr bwMode="auto">
          <a:xfrm>
            <a:off x="3581400" y="4876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q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5" name="Rectangle 31"/>
          <p:cNvSpPr>
            <a:spLocks noChangeArrowheads="1"/>
          </p:cNvSpPr>
          <p:nvPr/>
        </p:nvSpPr>
        <p:spPr bwMode="auto">
          <a:xfrm>
            <a:off x="4495800" y="4876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e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6" name="Rectangle 32"/>
          <p:cNvSpPr>
            <a:spLocks noChangeArrowheads="1"/>
          </p:cNvSpPr>
          <p:nvPr/>
        </p:nvSpPr>
        <p:spPr bwMode="auto">
          <a:xfrm>
            <a:off x="3886200" y="5791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w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7" name="Rectangle 33"/>
          <p:cNvSpPr>
            <a:spLocks noChangeArrowheads="1"/>
          </p:cNvSpPr>
          <p:nvPr/>
        </p:nvSpPr>
        <p:spPr bwMode="auto">
          <a:xfrm>
            <a:off x="5334000" y="4876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z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8" name="Rectangle 34"/>
          <p:cNvSpPr>
            <a:spLocks noChangeArrowheads="1"/>
          </p:cNvSpPr>
          <p:nvPr/>
        </p:nvSpPr>
        <p:spPr bwMode="auto">
          <a:xfrm>
            <a:off x="5791200" y="4038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19" name="Rectangle 35"/>
          <p:cNvSpPr>
            <a:spLocks noChangeArrowheads="1"/>
          </p:cNvSpPr>
          <p:nvPr/>
        </p:nvSpPr>
        <p:spPr bwMode="auto">
          <a:xfrm>
            <a:off x="6019800" y="51054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y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20" name="Rectangle 36"/>
          <p:cNvSpPr>
            <a:spLocks noChangeArrowheads="1"/>
          </p:cNvSpPr>
          <p:nvPr/>
        </p:nvSpPr>
        <p:spPr bwMode="auto">
          <a:xfrm>
            <a:off x="7010400" y="4800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d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21" name="Rectangle 37"/>
          <p:cNvSpPr>
            <a:spLocks noChangeArrowheads="1"/>
          </p:cNvSpPr>
          <p:nvPr/>
        </p:nvSpPr>
        <p:spPr bwMode="auto">
          <a:xfrm>
            <a:off x="7543800" y="4267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b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3222" name="Rectangle 38"/>
          <p:cNvSpPr>
            <a:spLocks noChangeArrowheads="1"/>
          </p:cNvSpPr>
          <p:nvPr/>
        </p:nvSpPr>
        <p:spPr bwMode="auto">
          <a:xfrm>
            <a:off x="7696200" y="5029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0000"/>
                </a:solidFill>
              </a:rPr>
              <a:t>c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6295" name="Oval 39"/>
          <p:cNvSpPr>
            <a:spLocks noChangeArrowheads="1"/>
          </p:cNvSpPr>
          <p:nvPr/>
        </p:nvSpPr>
        <p:spPr bwMode="auto">
          <a:xfrm>
            <a:off x="1295400" y="22860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96" name="Oval 40"/>
          <p:cNvSpPr>
            <a:spLocks noChangeArrowheads="1"/>
          </p:cNvSpPr>
          <p:nvPr/>
        </p:nvSpPr>
        <p:spPr bwMode="auto">
          <a:xfrm>
            <a:off x="2667000" y="17526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97" name="Oval 41"/>
          <p:cNvSpPr>
            <a:spLocks noChangeArrowheads="1"/>
          </p:cNvSpPr>
          <p:nvPr/>
        </p:nvSpPr>
        <p:spPr bwMode="auto">
          <a:xfrm>
            <a:off x="5257800" y="25908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98" name="Oval 42"/>
          <p:cNvSpPr>
            <a:spLocks noChangeArrowheads="1"/>
          </p:cNvSpPr>
          <p:nvPr/>
        </p:nvSpPr>
        <p:spPr bwMode="auto">
          <a:xfrm>
            <a:off x="6781800" y="23622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99" name="Oval 43"/>
          <p:cNvSpPr>
            <a:spLocks noChangeArrowheads="1"/>
          </p:cNvSpPr>
          <p:nvPr/>
        </p:nvSpPr>
        <p:spPr bwMode="auto">
          <a:xfrm>
            <a:off x="1219200" y="48768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300" name="Oval 44"/>
          <p:cNvSpPr>
            <a:spLocks noChangeArrowheads="1"/>
          </p:cNvSpPr>
          <p:nvPr/>
        </p:nvSpPr>
        <p:spPr bwMode="auto">
          <a:xfrm>
            <a:off x="3581400" y="48768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301" name="Oval 45"/>
          <p:cNvSpPr>
            <a:spLocks noChangeArrowheads="1"/>
          </p:cNvSpPr>
          <p:nvPr/>
        </p:nvSpPr>
        <p:spPr bwMode="auto">
          <a:xfrm>
            <a:off x="5943600" y="51054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302" name="Oval 46"/>
          <p:cNvSpPr>
            <a:spLocks noChangeArrowheads="1"/>
          </p:cNvSpPr>
          <p:nvPr/>
        </p:nvSpPr>
        <p:spPr bwMode="auto">
          <a:xfrm>
            <a:off x="7696200" y="5029200"/>
            <a:ext cx="6858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303" name="Rectangle 47"/>
          <p:cNvSpPr>
            <a:spLocks noChangeArrowheads="1"/>
          </p:cNvSpPr>
          <p:nvPr/>
        </p:nvSpPr>
        <p:spPr bwMode="auto">
          <a:xfrm>
            <a:off x="2667000" y="990600"/>
            <a:ext cx="4495800" cy="6858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The HYPOTENUSE is always OPPOSITE the RIGHT ANGLE</a:t>
            </a: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6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95" grpId="0" animBg="1"/>
      <p:bldP spid="96296" grpId="0" animBg="1"/>
      <p:bldP spid="96297" grpId="0" animBg="1"/>
      <p:bldP spid="96298" grpId="0" animBg="1"/>
      <p:bldP spid="96299" grpId="0" animBg="1"/>
      <p:bldP spid="96300" grpId="0" animBg="1"/>
      <p:bldP spid="96301" grpId="0" animBg="1"/>
      <p:bldP spid="96302" grpId="0" animBg="1"/>
      <p:bldP spid="9630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3" name="Rectangle 1029"/>
          <p:cNvSpPr>
            <a:spLocks noChangeArrowheads="1"/>
          </p:cNvSpPr>
          <p:nvPr/>
        </p:nvSpPr>
        <p:spPr bwMode="auto">
          <a:xfrm>
            <a:off x="0" y="2667000"/>
            <a:ext cx="9144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     A) 3, 4, 5, 		B)  15, 17, 8		C)  10, 26, 24</a:t>
            </a:r>
            <a:br>
              <a:rPr lang="en-US" sz="2400" b="1">
                <a:solidFill>
                  <a:srgbClr val="9900CC"/>
                </a:solidFill>
              </a:rPr>
            </a:br>
            <a:r>
              <a:rPr lang="en-US" sz="2400" b="1">
                <a:solidFill>
                  <a:srgbClr val="9900CC"/>
                </a:solidFill>
              </a:rPr>
              <a:t/>
            </a:r>
            <a:br>
              <a:rPr lang="en-US" sz="2400" b="1">
                <a:solidFill>
                  <a:srgbClr val="9900CC"/>
                </a:solidFill>
              </a:rPr>
            </a:br>
            <a:r>
              <a:rPr lang="en-US" sz="2400" b="1">
                <a:solidFill>
                  <a:srgbClr val="9900CC"/>
                </a:solidFill>
              </a:rPr>
              <a:t>     D)  25, 7, 24		E)  8, 6, 10	          F)   2.5, 1.5, 2 								</a:t>
            </a:r>
          </a:p>
        </p:txBody>
      </p:sp>
      <p:sp>
        <p:nvSpPr>
          <p:cNvPr id="97286" name="Oval 1030"/>
          <p:cNvSpPr>
            <a:spLocks noChangeArrowheads="1"/>
          </p:cNvSpPr>
          <p:nvPr/>
        </p:nvSpPr>
        <p:spPr bwMode="auto">
          <a:xfrm>
            <a:off x="1447800" y="30480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7" name="Oval 1031"/>
          <p:cNvSpPr>
            <a:spLocks noChangeArrowheads="1"/>
          </p:cNvSpPr>
          <p:nvPr/>
        </p:nvSpPr>
        <p:spPr bwMode="auto">
          <a:xfrm>
            <a:off x="4648200" y="29718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8" name="Oval 1032"/>
          <p:cNvSpPr>
            <a:spLocks noChangeArrowheads="1"/>
          </p:cNvSpPr>
          <p:nvPr/>
        </p:nvSpPr>
        <p:spPr bwMode="auto">
          <a:xfrm>
            <a:off x="7391400" y="29718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9" name="Oval 1033"/>
          <p:cNvSpPr>
            <a:spLocks noChangeArrowheads="1"/>
          </p:cNvSpPr>
          <p:nvPr/>
        </p:nvSpPr>
        <p:spPr bwMode="auto">
          <a:xfrm>
            <a:off x="914400" y="38100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0" name="Oval 1034"/>
          <p:cNvSpPr>
            <a:spLocks noChangeArrowheads="1"/>
          </p:cNvSpPr>
          <p:nvPr/>
        </p:nvSpPr>
        <p:spPr bwMode="auto">
          <a:xfrm>
            <a:off x="4800600" y="38100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1" name="Oval 1035"/>
          <p:cNvSpPr>
            <a:spLocks noChangeArrowheads="1"/>
          </p:cNvSpPr>
          <p:nvPr/>
        </p:nvSpPr>
        <p:spPr bwMode="auto">
          <a:xfrm>
            <a:off x="6934200" y="3810000"/>
            <a:ext cx="533400" cy="609600"/>
          </a:xfrm>
          <a:prstGeom prst="ellipse">
            <a:avLst/>
          </a:prstGeom>
          <a:noFill/>
          <a:ln w="12700">
            <a:solidFill>
              <a:srgbClr val="00FF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20" name="Rectangle 1036"/>
          <p:cNvSpPr>
            <a:spLocks noChangeArrowheads="1"/>
          </p:cNvSpPr>
          <p:nvPr/>
        </p:nvSpPr>
        <p:spPr bwMode="auto">
          <a:xfrm>
            <a:off x="2667000" y="228600"/>
            <a:ext cx="6477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QUICK CHECK: in each of these, which side is the </a:t>
            </a:r>
            <a:r>
              <a:rPr lang="en-US" sz="2400" b="1">
                <a:solidFill>
                  <a:srgbClr val="FF0000"/>
                </a:solidFill>
              </a:rPr>
              <a:t>HYPOTENUSE</a:t>
            </a:r>
          </a:p>
        </p:txBody>
      </p:sp>
      <p:sp>
        <p:nvSpPr>
          <p:cNvPr id="97293" name="Rectangle 1037"/>
          <p:cNvSpPr>
            <a:spLocks noChangeArrowheads="1"/>
          </p:cNvSpPr>
          <p:nvPr/>
        </p:nvSpPr>
        <p:spPr bwMode="auto">
          <a:xfrm>
            <a:off x="2667000" y="1143000"/>
            <a:ext cx="4495800" cy="6858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The HYPOTENUSE is always The longest side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 animBg="1"/>
      <p:bldP spid="97287" grpId="0" animBg="1"/>
      <p:bldP spid="97288" grpId="0" animBg="1"/>
      <p:bldP spid="97289" grpId="0" animBg="1"/>
      <p:bldP spid="97290" grpId="0" animBg="1"/>
      <p:bldP spid="97291" grpId="0" animBg="1"/>
      <p:bldP spid="972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2743200" y="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But they have more than just one name</a:t>
            </a:r>
          </a:p>
        </p:txBody>
      </p:sp>
      <p:grpSp>
        <p:nvGrpSpPr>
          <p:cNvPr id="55302" name="Group 6"/>
          <p:cNvGrpSpPr>
            <a:grpSpLocks/>
          </p:cNvGrpSpPr>
          <p:nvPr/>
        </p:nvGrpSpPr>
        <p:grpSpPr bwMode="auto">
          <a:xfrm>
            <a:off x="1295400" y="1676400"/>
            <a:ext cx="2133600" cy="1752600"/>
            <a:chOff x="816" y="1056"/>
            <a:chExt cx="1344" cy="1104"/>
          </a:xfrm>
        </p:grpSpPr>
        <p:sp>
          <p:nvSpPr>
            <p:cNvPr id="55308" name="AutoShape 7"/>
            <p:cNvSpPr>
              <a:spLocks noChangeArrowheads="1"/>
            </p:cNvSpPr>
            <p:nvPr/>
          </p:nvSpPr>
          <p:spPr bwMode="auto">
            <a:xfrm>
              <a:off x="864" y="1104"/>
              <a:ext cx="1248" cy="1008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09" name="Oval 8"/>
            <p:cNvSpPr>
              <a:spLocks noChangeArrowheads="1"/>
            </p:cNvSpPr>
            <p:nvPr/>
          </p:nvSpPr>
          <p:spPr bwMode="auto">
            <a:xfrm>
              <a:off x="816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10" name="Oval 9"/>
            <p:cNvSpPr>
              <a:spLocks noChangeArrowheads="1"/>
            </p:cNvSpPr>
            <p:nvPr/>
          </p:nvSpPr>
          <p:spPr bwMode="auto">
            <a:xfrm>
              <a:off x="2064" y="2064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311" name="Oval 10"/>
            <p:cNvSpPr>
              <a:spLocks noChangeArrowheads="1"/>
            </p:cNvSpPr>
            <p:nvPr/>
          </p:nvSpPr>
          <p:spPr bwMode="auto">
            <a:xfrm>
              <a:off x="1440" y="1056"/>
              <a:ext cx="9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5303" name="Text Box 11"/>
          <p:cNvSpPr txBox="1">
            <a:spLocks noChangeArrowheads="1"/>
          </p:cNvSpPr>
          <p:nvPr/>
        </p:nvSpPr>
        <p:spPr bwMode="auto">
          <a:xfrm>
            <a:off x="1981200" y="1219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55304" name="Text Box 12"/>
          <p:cNvSpPr txBox="1">
            <a:spLocks noChangeArrowheads="1"/>
          </p:cNvSpPr>
          <p:nvPr/>
        </p:nvSpPr>
        <p:spPr bwMode="auto">
          <a:xfrm>
            <a:off x="3352800" y="297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55305" name="Text Box 13"/>
          <p:cNvSpPr txBox="1">
            <a:spLocks noChangeArrowheads="1"/>
          </p:cNvSpPr>
          <p:nvPr/>
        </p:nvSpPr>
        <p:spPr bwMode="auto">
          <a:xfrm>
            <a:off x="914400" y="3048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55306" name="Text Box 22"/>
          <p:cNvSpPr txBox="1">
            <a:spLocks noChangeArrowheads="1"/>
          </p:cNvSpPr>
          <p:nvPr/>
        </p:nvSpPr>
        <p:spPr bwMode="auto">
          <a:xfrm>
            <a:off x="4114800" y="1447800"/>
            <a:ext cx="4191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It will become important later to name the vertices in a specific order, but for now, any order is fine.</a:t>
            </a: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4724400" y="1981200"/>
            <a:ext cx="441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The other two sides, are always shorter than the hypotenuse</a:t>
            </a:r>
          </a:p>
        </p:txBody>
      </p:sp>
      <p:graphicFrame>
        <p:nvGraphicFramePr>
          <p:cNvPr id="26626" name="Object 0"/>
          <p:cNvGraphicFramePr>
            <a:graphicFrameLocks noChangeAspect="1"/>
          </p:cNvGraphicFramePr>
          <p:nvPr/>
        </p:nvGraphicFramePr>
        <p:xfrm>
          <a:off x="2743200" y="762000"/>
          <a:ext cx="266065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Equation" r:id="rId3" imgW="711000" imgH="203040" progId="Equation.3">
                  <p:embed/>
                </p:oleObj>
              </mc:Choice>
              <mc:Fallback>
                <p:oleObj name="Equation" r:id="rId3" imgW="711000" imgH="2030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762000"/>
                        <a:ext cx="266065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7" name="Rectangle 7"/>
          <p:cNvSpPr>
            <a:spLocks noChangeArrowheads="1"/>
          </p:cNvSpPr>
          <p:nvPr/>
        </p:nvSpPr>
        <p:spPr bwMode="auto">
          <a:xfrm>
            <a:off x="4724400" y="33528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They always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“TOUCH”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9900CC"/>
                </a:solidFill>
              </a:rPr>
              <a:t>the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rgbClr val="FF0000"/>
                </a:solidFill>
              </a:rPr>
              <a:t>right angle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4800600" y="4419600"/>
            <a:ext cx="419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They are called the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rgbClr val="FF0000"/>
                </a:solidFill>
              </a:rPr>
              <a:t>LEGS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2743200" y="228600"/>
            <a:ext cx="5791200" cy="457200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How to use the Pythagorean Theorem:</a:t>
            </a:r>
          </a:p>
        </p:txBody>
      </p:sp>
      <p:sp>
        <p:nvSpPr>
          <p:cNvPr id="102410" name="Rectangle 10"/>
          <p:cNvSpPr>
            <a:spLocks noChangeArrowheads="1"/>
          </p:cNvSpPr>
          <p:nvPr/>
        </p:nvSpPr>
        <p:spPr bwMode="auto">
          <a:xfrm>
            <a:off x="3962400" y="1828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a&amp;b</a:t>
            </a:r>
          </a:p>
        </p:txBody>
      </p:sp>
      <p:sp>
        <p:nvSpPr>
          <p:cNvPr id="102411" name="AutoShape 11"/>
          <p:cNvSpPr>
            <a:spLocks noChangeArrowheads="1"/>
          </p:cNvSpPr>
          <p:nvPr/>
        </p:nvSpPr>
        <p:spPr bwMode="auto">
          <a:xfrm rot="3562529">
            <a:off x="3733800" y="1524000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>
            <a:off x="1752600" y="1981200"/>
            <a:ext cx="1447800" cy="2133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752600" y="3810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2057400" y="4191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1066800" y="2819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2514600" y="2590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02418" name="AutoShape 18"/>
          <p:cNvSpPr>
            <a:spLocks noChangeArrowheads="1"/>
          </p:cNvSpPr>
          <p:nvPr/>
        </p:nvSpPr>
        <p:spPr bwMode="auto">
          <a:xfrm rot="1791101">
            <a:off x="2970213" y="1522413"/>
            <a:ext cx="1104900" cy="179387"/>
          </a:xfrm>
          <a:prstGeom prst="rightArrow">
            <a:avLst>
              <a:gd name="adj1" fmla="val 50000"/>
              <a:gd name="adj2" fmla="val 153983"/>
            </a:avLst>
          </a:prstGeom>
          <a:noFill/>
          <a:ln w="38100">
            <a:solidFill>
              <a:srgbClr val="99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19" name="Line 19"/>
          <p:cNvSpPr>
            <a:spLocks noChangeShapeType="1"/>
          </p:cNvSpPr>
          <p:nvPr/>
        </p:nvSpPr>
        <p:spPr bwMode="auto">
          <a:xfrm>
            <a:off x="1752600" y="4114800"/>
            <a:ext cx="1447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20" name="Line 20"/>
          <p:cNvSpPr>
            <a:spLocks noChangeShapeType="1"/>
          </p:cNvSpPr>
          <p:nvPr/>
        </p:nvSpPr>
        <p:spPr bwMode="auto">
          <a:xfrm flipV="1">
            <a:off x="1752600" y="1981200"/>
            <a:ext cx="0" cy="213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7" grpId="0"/>
      <p:bldP spid="102408" grpId="0"/>
      <p:bldP spid="102410" grpId="0"/>
      <p:bldP spid="102411" grpId="0" animBg="1"/>
      <p:bldP spid="102418" grpId="0" animBg="1"/>
      <p:bldP spid="102419" grpId="0" animBg="1"/>
      <p:bldP spid="10242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7" name="Group 7"/>
          <p:cNvGrpSpPr>
            <a:grpSpLocks/>
          </p:cNvGrpSpPr>
          <p:nvPr/>
        </p:nvGrpSpPr>
        <p:grpSpPr bwMode="auto">
          <a:xfrm>
            <a:off x="990600" y="1066800"/>
            <a:ext cx="1524000" cy="2667000"/>
            <a:chOff x="288" y="1248"/>
            <a:chExt cx="960" cy="1680"/>
          </a:xfrm>
        </p:grpSpPr>
        <p:sp>
          <p:nvSpPr>
            <p:cNvPr id="27670" name="AutoShape 5"/>
            <p:cNvSpPr>
              <a:spLocks noChangeArrowheads="1"/>
            </p:cNvSpPr>
            <p:nvPr/>
          </p:nvSpPr>
          <p:spPr bwMode="auto">
            <a:xfrm flipH="1">
              <a:off x="288" y="1248"/>
              <a:ext cx="960" cy="1680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1" name="Rectangle 6"/>
            <p:cNvSpPr>
              <a:spLocks noChangeArrowheads="1"/>
            </p:cNvSpPr>
            <p:nvPr/>
          </p:nvSpPr>
          <p:spPr bwMode="auto">
            <a:xfrm>
              <a:off x="1104" y="2784"/>
              <a:ext cx="144" cy="144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658" name="Rectangle 11"/>
          <p:cNvSpPr>
            <a:spLocks noChangeArrowheads="1"/>
          </p:cNvSpPr>
          <p:nvPr/>
        </p:nvSpPr>
        <p:spPr bwMode="auto">
          <a:xfrm>
            <a:off x="1447800" y="3733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2514600" y="2362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7660" name="Rectangle 13"/>
          <p:cNvSpPr>
            <a:spLocks noChangeArrowheads="1"/>
          </p:cNvSpPr>
          <p:nvPr/>
        </p:nvSpPr>
        <p:spPr bwMode="auto">
          <a:xfrm>
            <a:off x="990600" y="2209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27661" name="Rectangle 18"/>
          <p:cNvSpPr>
            <a:spLocks noChangeArrowheads="1"/>
          </p:cNvSpPr>
          <p:nvPr/>
        </p:nvSpPr>
        <p:spPr bwMode="auto">
          <a:xfrm>
            <a:off x="2667000" y="228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Find x: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99680" name="Object 0"/>
          <p:cNvGraphicFramePr>
            <a:graphicFrameLocks noChangeAspect="1"/>
          </p:cNvGraphicFramePr>
          <p:nvPr/>
        </p:nvGraphicFramePr>
        <p:xfrm>
          <a:off x="3200400" y="685800"/>
          <a:ext cx="2590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8" name="Equation" r:id="rId3" imgW="774360" imgH="228600" progId="Equation.3">
                  <p:embed/>
                </p:oleObj>
              </mc:Choice>
              <mc:Fallback>
                <p:oleObj name="Equation" r:id="rId3" imgW="774360" imgH="22860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685800"/>
                        <a:ext cx="25908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25" name="Rectangle 21"/>
          <p:cNvSpPr>
            <a:spLocks noChangeArrowheads="1"/>
          </p:cNvSpPr>
          <p:nvPr/>
        </p:nvSpPr>
        <p:spPr bwMode="auto">
          <a:xfrm>
            <a:off x="6400800" y="6858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1. Identify the hypotenuse</a:t>
            </a:r>
          </a:p>
        </p:txBody>
      </p:sp>
      <p:sp>
        <p:nvSpPr>
          <p:cNvPr id="98326" name="Rectangle 22"/>
          <p:cNvSpPr>
            <a:spLocks noChangeArrowheads="1"/>
          </p:cNvSpPr>
          <p:nvPr/>
        </p:nvSpPr>
        <p:spPr bwMode="auto">
          <a:xfrm>
            <a:off x="5029200" y="838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98327" name="Rectangle 23"/>
          <p:cNvSpPr>
            <a:spLocks noChangeArrowheads="1"/>
          </p:cNvSpPr>
          <p:nvPr/>
        </p:nvSpPr>
        <p:spPr bwMode="auto">
          <a:xfrm>
            <a:off x="6400800" y="17526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2. Identify the legs</a:t>
            </a:r>
          </a:p>
        </p:txBody>
      </p:sp>
      <p:sp>
        <p:nvSpPr>
          <p:cNvPr id="98328" name="Rectangle 24"/>
          <p:cNvSpPr>
            <a:spLocks noChangeArrowheads="1"/>
          </p:cNvSpPr>
          <p:nvPr/>
        </p:nvSpPr>
        <p:spPr bwMode="auto">
          <a:xfrm>
            <a:off x="3048000" y="838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98329" name="Rectangle 25"/>
          <p:cNvSpPr>
            <a:spLocks noChangeArrowheads="1"/>
          </p:cNvSpPr>
          <p:nvPr/>
        </p:nvSpPr>
        <p:spPr bwMode="auto">
          <a:xfrm>
            <a:off x="3962400" y="838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98330" name="Rectangle 26"/>
          <p:cNvSpPr>
            <a:spLocks noChangeArrowheads="1"/>
          </p:cNvSpPr>
          <p:nvPr/>
        </p:nvSpPr>
        <p:spPr bwMode="auto">
          <a:xfrm>
            <a:off x="6400800" y="28194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3. Use algebra to solve</a:t>
            </a:r>
          </a:p>
        </p:txBody>
      </p:sp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3124200" y="1641475"/>
          <a:ext cx="25146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9" name="Equation" r:id="rId5" imgW="838080" imgH="203040" progId="Equation.3">
                  <p:embed/>
                </p:oleObj>
              </mc:Choice>
              <mc:Fallback>
                <p:oleObj name="Equation" r:id="rId5" imgW="83808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641475"/>
                        <a:ext cx="251460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3962400" y="2514600"/>
          <a:ext cx="16764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Equation" r:id="rId7" imgW="558720" imgH="203040" progId="Equation.3">
                  <p:embed/>
                </p:oleObj>
              </mc:Choice>
              <mc:Fallback>
                <p:oleObj name="Equation" r:id="rId7" imgW="55872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514600"/>
                        <a:ext cx="167640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683" name="Object 3"/>
          <p:cNvGraphicFramePr>
            <a:graphicFrameLocks noChangeAspect="1"/>
          </p:cNvGraphicFramePr>
          <p:nvPr/>
        </p:nvGraphicFramePr>
        <p:xfrm>
          <a:off x="4267200" y="3352800"/>
          <a:ext cx="12573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Equation" r:id="rId9" imgW="419040" imgH="177480" progId="Equation.3">
                  <p:embed/>
                </p:oleObj>
              </mc:Choice>
              <mc:Fallback>
                <p:oleObj name="Equation" r:id="rId9" imgW="41904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352800"/>
                        <a:ext cx="1257300" cy="573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35" name="Rectangle 31"/>
          <p:cNvSpPr>
            <a:spLocks noChangeArrowheads="1"/>
          </p:cNvSpPr>
          <p:nvPr/>
        </p:nvSpPr>
        <p:spPr bwMode="auto">
          <a:xfrm>
            <a:off x="228600" y="4724400"/>
            <a:ext cx="8839200" cy="609600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 anchor="ctr"/>
          <a:lstStyle/>
          <a:p>
            <a:pPr marL="838200" indent="-838200" algn="ctr"/>
            <a:r>
              <a:rPr lang="en-US" sz="2000" b="1">
                <a:solidFill>
                  <a:srgbClr val="00FF00"/>
                </a:solidFill>
              </a:rPr>
              <a:t>Technically, -17 is also a solution, but we don’t use negative distances </a:t>
            </a: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1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2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8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8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5" grpId="0"/>
      <p:bldP spid="98326" grpId="0"/>
      <p:bldP spid="98327" grpId="0"/>
      <p:bldP spid="98328" grpId="0"/>
      <p:bldP spid="98329" grpId="0"/>
      <p:bldP spid="98330" grpId="0"/>
      <p:bldP spid="9833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Group 5"/>
          <p:cNvGrpSpPr>
            <a:grpSpLocks/>
          </p:cNvGrpSpPr>
          <p:nvPr/>
        </p:nvGrpSpPr>
        <p:grpSpPr bwMode="auto">
          <a:xfrm flipH="1">
            <a:off x="1371600" y="2209800"/>
            <a:ext cx="1524000" cy="2667000"/>
            <a:chOff x="288" y="1248"/>
            <a:chExt cx="960" cy="1680"/>
          </a:xfrm>
        </p:grpSpPr>
        <p:sp>
          <p:nvSpPr>
            <p:cNvPr id="28695" name="AutoShape 6"/>
            <p:cNvSpPr>
              <a:spLocks noChangeArrowheads="1"/>
            </p:cNvSpPr>
            <p:nvPr/>
          </p:nvSpPr>
          <p:spPr bwMode="auto">
            <a:xfrm flipH="1">
              <a:off x="288" y="1248"/>
              <a:ext cx="960" cy="1680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6" name="Rectangle 7"/>
            <p:cNvSpPr>
              <a:spLocks noChangeArrowheads="1"/>
            </p:cNvSpPr>
            <p:nvPr/>
          </p:nvSpPr>
          <p:spPr bwMode="auto">
            <a:xfrm>
              <a:off x="1104" y="2784"/>
              <a:ext cx="144" cy="144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83" name="Rectangle 8"/>
          <p:cNvSpPr>
            <a:spLocks noChangeArrowheads="1"/>
          </p:cNvSpPr>
          <p:nvPr/>
        </p:nvSpPr>
        <p:spPr bwMode="auto">
          <a:xfrm>
            <a:off x="1828800" y="4876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8684" name="Rectangle 9"/>
          <p:cNvSpPr>
            <a:spLocks noChangeArrowheads="1"/>
          </p:cNvSpPr>
          <p:nvPr/>
        </p:nvSpPr>
        <p:spPr bwMode="auto">
          <a:xfrm>
            <a:off x="609600" y="3352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28685" name="Rectangle 10"/>
          <p:cNvSpPr>
            <a:spLocks noChangeArrowheads="1"/>
          </p:cNvSpPr>
          <p:nvPr/>
        </p:nvSpPr>
        <p:spPr bwMode="auto">
          <a:xfrm>
            <a:off x="2133600" y="3124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</a:p>
        </p:txBody>
      </p:sp>
      <p:graphicFrame>
        <p:nvGraphicFramePr>
          <p:cNvPr id="99339" name="Object 11"/>
          <p:cNvGraphicFramePr>
            <a:graphicFrameLocks noChangeAspect="1"/>
          </p:cNvGraphicFramePr>
          <p:nvPr/>
        </p:nvGraphicFramePr>
        <p:xfrm>
          <a:off x="3200400" y="1143000"/>
          <a:ext cx="2590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3" imgW="774360" imgH="228600" progId="Equation.3">
                  <p:embed/>
                </p:oleObj>
              </mc:Choice>
              <mc:Fallback>
                <p:oleObj name="Equation" r:id="rId3" imgW="77436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143000"/>
                        <a:ext cx="25908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0" name="Rectangle 12"/>
          <p:cNvSpPr>
            <a:spLocks noChangeArrowheads="1"/>
          </p:cNvSpPr>
          <p:nvPr/>
        </p:nvSpPr>
        <p:spPr bwMode="auto">
          <a:xfrm>
            <a:off x="6400800" y="11430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1. Identify the hypotenuse</a:t>
            </a:r>
          </a:p>
        </p:txBody>
      </p:sp>
      <p:sp>
        <p:nvSpPr>
          <p:cNvPr id="99341" name="Rectangle 13"/>
          <p:cNvSpPr>
            <a:spLocks noChangeArrowheads="1"/>
          </p:cNvSpPr>
          <p:nvPr/>
        </p:nvSpPr>
        <p:spPr bwMode="auto">
          <a:xfrm>
            <a:off x="5029200" y="1295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99342" name="Rectangle 14"/>
          <p:cNvSpPr>
            <a:spLocks noChangeArrowheads="1"/>
          </p:cNvSpPr>
          <p:nvPr/>
        </p:nvSpPr>
        <p:spPr bwMode="auto">
          <a:xfrm>
            <a:off x="6400800" y="22098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2. Identify the legs</a:t>
            </a:r>
          </a:p>
        </p:txBody>
      </p:sp>
      <p:sp>
        <p:nvSpPr>
          <p:cNvPr id="99343" name="Rectangle 15"/>
          <p:cNvSpPr>
            <a:spLocks noChangeArrowheads="1"/>
          </p:cNvSpPr>
          <p:nvPr/>
        </p:nvSpPr>
        <p:spPr bwMode="auto">
          <a:xfrm>
            <a:off x="3048000" y="1295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99344" name="Rectangle 16"/>
          <p:cNvSpPr>
            <a:spLocks noChangeArrowheads="1"/>
          </p:cNvSpPr>
          <p:nvPr/>
        </p:nvSpPr>
        <p:spPr bwMode="auto">
          <a:xfrm>
            <a:off x="3962400" y="1295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99345" name="Rectangle 17"/>
          <p:cNvSpPr>
            <a:spLocks noChangeArrowheads="1"/>
          </p:cNvSpPr>
          <p:nvPr/>
        </p:nvSpPr>
        <p:spPr bwMode="auto">
          <a:xfrm>
            <a:off x="6400800" y="3276600"/>
            <a:ext cx="2743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38200" indent="-838200"/>
            <a:r>
              <a:rPr lang="en-US" sz="2000" b="1">
                <a:solidFill>
                  <a:schemeClr val="bg1"/>
                </a:solidFill>
              </a:rPr>
              <a:t>3. Use algebra to solve</a:t>
            </a:r>
          </a:p>
        </p:txBody>
      </p:sp>
      <p:graphicFrame>
        <p:nvGraphicFramePr>
          <p:cNvPr id="99346" name="Object 18"/>
          <p:cNvGraphicFramePr>
            <a:graphicFrameLocks noChangeAspect="1"/>
          </p:cNvGraphicFramePr>
          <p:nvPr/>
        </p:nvGraphicFramePr>
        <p:xfrm>
          <a:off x="3124200" y="2057400"/>
          <a:ext cx="25527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5" imgW="850680" imgH="228600" progId="Equation.3">
                  <p:embed/>
                </p:oleObj>
              </mc:Choice>
              <mc:Fallback>
                <p:oleObj name="Equation" r:id="rId5" imgW="850680" imgH="22860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057400"/>
                        <a:ext cx="25527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47" name="Object 19"/>
          <p:cNvGraphicFramePr>
            <a:graphicFrameLocks noChangeAspect="1"/>
          </p:cNvGraphicFramePr>
          <p:nvPr/>
        </p:nvGraphicFramePr>
        <p:xfrm>
          <a:off x="4038600" y="2667000"/>
          <a:ext cx="16764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name="Equation" r:id="rId7" imgW="761760" imgH="215640" progId="Equation.3">
                  <p:embed/>
                </p:oleObj>
              </mc:Choice>
              <mc:Fallback>
                <p:oleObj name="Equation" r:id="rId7" imgW="761760" imgH="21564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667000"/>
                        <a:ext cx="1676400" cy="527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2" name="Rectangle 21"/>
          <p:cNvSpPr>
            <a:spLocks noChangeArrowheads="1"/>
          </p:cNvSpPr>
          <p:nvPr/>
        </p:nvSpPr>
        <p:spPr bwMode="auto">
          <a:xfrm>
            <a:off x="2667000" y="228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Find y: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99350" name="Line 22"/>
          <p:cNvSpPr>
            <a:spLocks noChangeShapeType="1"/>
          </p:cNvSpPr>
          <p:nvPr/>
        </p:nvSpPr>
        <p:spPr bwMode="auto">
          <a:xfrm>
            <a:off x="3200400" y="3048000"/>
            <a:ext cx="2514600" cy="0"/>
          </a:xfrm>
          <a:prstGeom prst="line">
            <a:avLst/>
          </a:prstGeom>
          <a:noFill/>
          <a:ln w="38100">
            <a:solidFill>
              <a:srgbClr val="99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99351" name="Object 23"/>
          <p:cNvGraphicFramePr>
            <a:graphicFrameLocks noChangeAspect="1"/>
          </p:cNvGraphicFramePr>
          <p:nvPr/>
        </p:nvGraphicFramePr>
        <p:xfrm>
          <a:off x="3962400" y="3200400"/>
          <a:ext cx="17145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name="Equation" r:id="rId9" imgW="571320" imgH="228600" progId="Equation.3">
                  <p:embed/>
                </p:oleObj>
              </mc:Choice>
              <mc:Fallback>
                <p:oleObj name="Equation" r:id="rId9" imgW="57132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200400"/>
                        <a:ext cx="17145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52" name="Object 24"/>
          <p:cNvGraphicFramePr>
            <a:graphicFrameLocks noChangeAspect="1"/>
          </p:cNvGraphicFramePr>
          <p:nvPr/>
        </p:nvGraphicFramePr>
        <p:xfrm>
          <a:off x="4191000" y="4038600"/>
          <a:ext cx="125730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8" name="Equation" r:id="rId11" imgW="419040" imgH="203040" progId="Equation.3">
                  <p:embed/>
                </p:oleObj>
              </mc:Choice>
              <mc:Fallback>
                <p:oleObj name="Equation" r:id="rId11" imgW="419040" imgH="20304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038600"/>
                        <a:ext cx="1257300" cy="6556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9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9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0" grpId="0"/>
      <p:bldP spid="99341" grpId="0"/>
      <p:bldP spid="99342" grpId="0"/>
      <p:bldP spid="99343" grpId="0"/>
      <p:bldP spid="99344" grpId="0"/>
      <p:bldP spid="99345" grpId="0"/>
      <p:bldP spid="9935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0" name="Rectangle 5"/>
          <p:cNvSpPr>
            <a:spLocks noChangeArrowheads="1"/>
          </p:cNvSpPr>
          <p:nvPr/>
        </p:nvSpPr>
        <p:spPr bwMode="auto">
          <a:xfrm>
            <a:off x="2895600" y="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Problems:</a:t>
            </a:r>
          </a:p>
        </p:txBody>
      </p:sp>
      <p:sp>
        <p:nvSpPr>
          <p:cNvPr id="29711" name="AutoShape 6"/>
          <p:cNvSpPr>
            <a:spLocks noChangeArrowheads="1"/>
          </p:cNvSpPr>
          <p:nvPr/>
        </p:nvSpPr>
        <p:spPr bwMode="auto">
          <a:xfrm>
            <a:off x="2514600" y="533400"/>
            <a:ext cx="1066800" cy="22098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2" name="Rectangle 7"/>
          <p:cNvSpPr>
            <a:spLocks noChangeArrowheads="1"/>
          </p:cNvSpPr>
          <p:nvPr/>
        </p:nvSpPr>
        <p:spPr bwMode="auto">
          <a:xfrm>
            <a:off x="2514600" y="24384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3" name="Rectangle 8"/>
          <p:cNvSpPr>
            <a:spLocks noChangeArrowheads="1"/>
          </p:cNvSpPr>
          <p:nvPr/>
        </p:nvSpPr>
        <p:spPr bwMode="auto">
          <a:xfrm>
            <a:off x="2667000" y="2743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9714" name="Rectangle 9"/>
          <p:cNvSpPr>
            <a:spLocks noChangeArrowheads="1"/>
          </p:cNvSpPr>
          <p:nvPr/>
        </p:nvSpPr>
        <p:spPr bwMode="auto">
          <a:xfrm>
            <a:off x="1828800" y="1371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9715" name="Rectangle 10"/>
          <p:cNvSpPr>
            <a:spLocks noChangeArrowheads="1"/>
          </p:cNvSpPr>
          <p:nvPr/>
        </p:nvSpPr>
        <p:spPr bwMode="auto">
          <a:xfrm>
            <a:off x="2895600" y="1371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200704" name="Object 0"/>
          <p:cNvGraphicFramePr>
            <a:graphicFrameLocks noChangeAspect="1"/>
          </p:cNvGraphicFramePr>
          <p:nvPr/>
        </p:nvGraphicFramePr>
        <p:xfrm>
          <a:off x="1066800" y="3352800"/>
          <a:ext cx="284956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Equation" r:id="rId3" imgW="761760" imgH="215640" progId="Equation.3">
                  <p:embed/>
                </p:oleObj>
              </mc:Choice>
              <mc:Fallback>
                <p:oleObj name="Equation" r:id="rId3" imgW="761760" imgH="2156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352800"/>
                        <a:ext cx="2849563" cy="6953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6" name="AutoShape 12"/>
          <p:cNvSpPr>
            <a:spLocks noChangeArrowheads="1"/>
          </p:cNvSpPr>
          <p:nvPr/>
        </p:nvSpPr>
        <p:spPr bwMode="auto">
          <a:xfrm flipH="1">
            <a:off x="5638800" y="457200"/>
            <a:ext cx="1219200" cy="22860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7" name="Rectangle 13"/>
          <p:cNvSpPr>
            <a:spLocks noChangeArrowheads="1"/>
          </p:cNvSpPr>
          <p:nvPr/>
        </p:nvSpPr>
        <p:spPr bwMode="auto">
          <a:xfrm>
            <a:off x="6553200" y="24384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8" name="Rectangle 14"/>
          <p:cNvSpPr>
            <a:spLocks noChangeArrowheads="1"/>
          </p:cNvSpPr>
          <p:nvPr/>
        </p:nvSpPr>
        <p:spPr bwMode="auto">
          <a:xfrm>
            <a:off x="6096000" y="2667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9719" name="Rectangle 15"/>
          <p:cNvSpPr>
            <a:spLocks noChangeArrowheads="1"/>
          </p:cNvSpPr>
          <p:nvPr/>
        </p:nvSpPr>
        <p:spPr bwMode="auto">
          <a:xfrm>
            <a:off x="5486400" y="1447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9720" name="Rectangle 16"/>
          <p:cNvSpPr>
            <a:spLocks noChangeArrowheads="1"/>
          </p:cNvSpPr>
          <p:nvPr/>
        </p:nvSpPr>
        <p:spPr bwMode="auto">
          <a:xfrm>
            <a:off x="6858000" y="1371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5410200" y="3276600"/>
          <a:ext cx="284956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7" name="Equation" r:id="rId5" imgW="761760" imgH="215640" progId="Equation.3">
                  <p:embed/>
                </p:oleObj>
              </mc:Choice>
              <mc:Fallback>
                <p:oleObj name="Equation" r:id="rId5" imgW="761760" imgH="215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276600"/>
                        <a:ext cx="2849563" cy="6953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1143000" y="4114800"/>
          <a:ext cx="2667000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8" name="Equation" r:id="rId7" imgW="812520" imgH="203040" progId="Equation.3">
                  <p:embed/>
                </p:oleObj>
              </mc:Choice>
              <mc:Fallback>
                <p:oleObj name="Equation" r:id="rId7" imgW="81252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114800"/>
                        <a:ext cx="2667000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07" name="Object 3"/>
          <p:cNvGraphicFramePr>
            <a:graphicFrameLocks noChangeAspect="1"/>
          </p:cNvGraphicFramePr>
          <p:nvPr/>
        </p:nvGraphicFramePr>
        <p:xfrm>
          <a:off x="1905000" y="4800600"/>
          <a:ext cx="203676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9" name="Equation" r:id="rId9" imgW="545760" imgH="203040" progId="Equation.3">
                  <p:embed/>
                </p:oleObj>
              </mc:Choice>
              <mc:Fallback>
                <p:oleObj name="Equation" r:id="rId9" imgW="54576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800600"/>
                        <a:ext cx="2036763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08" name="Object 4"/>
          <p:cNvGraphicFramePr>
            <a:graphicFrameLocks noChangeAspect="1"/>
          </p:cNvGraphicFramePr>
          <p:nvPr/>
        </p:nvGraphicFramePr>
        <p:xfrm>
          <a:off x="2133600" y="5486400"/>
          <a:ext cx="1568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0" name="Equation" r:id="rId11" imgW="419040" imgH="164880" progId="Equation.3">
                  <p:embed/>
                </p:oleObj>
              </mc:Choice>
              <mc:Fallback>
                <p:oleObj name="Equation" r:id="rId11" imgW="419040" imgH="1648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486400"/>
                        <a:ext cx="1568450" cy="5302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09" name="Object 5"/>
          <p:cNvGraphicFramePr>
            <a:graphicFrameLocks noChangeAspect="1"/>
          </p:cNvGraphicFramePr>
          <p:nvPr/>
        </p:nvGraphicFramePr>
        <p:xfrm>
          <a:off x="5334000" y="3962400"/>
          <a:ext cx="303371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1" name="Equation" r:id="rId13" imgW="812520" imgH="203040" progId="Equation.3">
                  <p:embed/>
                </p:oleObj>
              </mc:Choice>
              <mc:Fallback>
                <p:oleObj name="Equation" r:id="rId13" imgW="81252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962400"/>
                        <a:ext cx="3033713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10" name="Object 6"/>
          <p:cNvGraphicFramePr>
            <a:graphicFrameLocks noChangeAspect="1"/>
          </p:cNvGraphicFramePr>
          <p:nvPr/>
        </p:nvGraphicFramePr>
        <p:xfrm>
          <a:off x="5334000" y="4572000"/>
          <a:ext cx="3135313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2" name="Equation" r:id="rId15" imgW="838080" imgH="203040" progId="Equation.3">
                  <p:embed/>
                </p:oleObj>
              </mc:Choice>
              <mc:Fallback>
                <p:oleObj name="Equation" r:id="rId15" imgW="83808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572000"/>
                        <a:ext cx="3135313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11" name="Object 7"/>
          <p:cNvGraphicFramePr>
            <a:graphicFrameLocks noChangeAspect="1"/>
          </p:cNvGraphicFramePr>
          <p:nvPr/>
        </p:nvGraphicFramePr>
        <p:xfrm>
          <a:off x="6324600" y="5257800"/>
          <a:ext cx="1900238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3" name="Equation" r:id="rId17" imgW="507960" imgH="203040" progId="Equation.3">
                  <p:embed/>
                </p:oleObj>
              </mc:Choice>
              <mc:Fallback>
                <p:oleObj name="Equation" r:id="rId17" imgW="50796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5257800"/>
                        <a:ext cx="1900238" cy="654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712" name="Object 8"/>
          <p:cNvGraphicFramePr>
            <a:graphicFrameLocks noChangeAspect="1"/>
          </p:cNvGraphicFramePr>
          <p:nvPr/>
        </p:nvGraphicFramePr>
        <p:xfrm>
          <a:off x="6611938" y="5929313"/>
          <a:ext cx="132556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4" name="Equation" r:id="rId19" imgW="355320" imgH="164880" progId="Equation.3">
                  <p:embed/>
                </p:oleObj>
              </mc:Choice>
              <mc:Fallback>
                <p:oleObj name="Equation" r:id="rId19" imgW="355320" imgH="1648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938" y="5929313"/>
                        <a:ext cx="1325562" cy="5302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3048000" y="457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#1</a:t>
            </a:r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5638800" y="457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#2</a:t>
            </a: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1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2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2895600" y="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9900CC"/>
                </a:solidFill>
              </a:rPr>
              <a:t>Problems:</a:t>
            </a:r>
          </a:p>
        </p:txBody>
      </p:sp>
      <p:sp>
        <p:nvSpPr>
          <p:cNvPr id="95238" name="AutoShape 27"/>
          <p:cNvSpPr>
            <a:spLocks noChangeArrowheads="1"/>
          </p:cNvSpPr>
          <p:nvPr/>
        </p:nvSpPr>
        <p:spPr bwMode="auto">
          <a:xfrm>
            <a:off x="1295400" y="1524000"/>
            <a:ext cx="914400" cy="16764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39" name="AutoShape 28"/>
          <p:cNvSpPr>
            <a:spLocks noChangeArrowheads="1"/>
          </p:cNvSpPr>
          <p:nvPr/>
        </p:nvSpPr>
        <p:spPr bwMode="auto">
          <a:xfrm flipV="1">
            <a:off x="4114800" y="1752600"/>
            <a:ext cx="914400" cy="19050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0" name="AutoShape 29"/>
          <p:cNvSpPr>
            <a:spLocks noChangeArrowheads="1"/>
          </p:cNvSpPr>
          <p:nvPr/>
        </p:nvSpPr>
        <p:spPr bwMode="auto">
          <a:xfrm flipH="1">
            <a:off x="6324600" y="1600200"/>
            <a:ext cx="1752600" cy="17526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1" name="AutoShape 30"/>
          <p:cNvSpPr>
            <a:spLocks noChangeArrowheads="1"/>
          </p:cNvSpPr>
          <p:nvPr/>
        </p:nvSpPr>
        <p:spPr bwMode="auto">
          <a:xfrm flipH="1" flipV="1">
            <a:off x="1219200" y="4343400"/>
            <a:ext cx="1143000" cy="15240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2" name="AutoShape 31"/>
          <p:cNvSpPr>
            <a:spLocks noChangeArrowheads="1"/>
          </p:cNvSpPr>
          <p:nvPr/>
        </p:nvSpPr>
        <p:spPr bwMode="auto">
          <a:xfrm>
            <a:off x="4191000" y="4191000"/>
            <a:ext cx="914400" cy="16764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3" name="AutoShape 32"/>
          <p:cNvSpPr>
            <a:spLocks noChangeArrowheads="1"/>
          </p:cNvSpPr>
          <p:nvPr/>
        </p:nvSpPr>
        <p:spPr bwMode="auto">
          <a:xfrm flipH="1">
            <a:off x="6553200" y="4343400"/>
            <a:ext cx="1676400" cy="15240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4" name="Rectangle 33"/>
          <p:cNvSpPr>
            <a:spLocks noChangeArrowheads="1"/>
          </p:cNvSpPr>
          <p:nvPr/>
        </p:nvSpPr>
        <p:spPr bwMode="auto">
          <a:xfrm>
            <a:off x="1295400" y="29718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5" name="Rectangle 34"/>
          <p:cNvSpPr>
            <a:spLocks noChangeArrowheads="1"/>
          </p:cNvSpPr>
          <p:nvPr/>
        </p:nvSpPr>
        <p:spPr bwMode="auto">
          <a:xfrm>
            <a:off x="4114800" y="17526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6" name="Rectangle 35"/>
          <p:cNvSpPr>
            <a:spLocks noChangeArrowheads="1"/>
          </p:cNvSpPr>
          <p:nvPr/>
        </p:nvSpPr>
        <p:spPr bwMode="auto">
          <a:xfrm>
            <a:off x="7772400" y="31242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7" name="Rectangle 36"/>
          <p:cNvSpPr>
            <a:spLocks noChangeArrowheads="1"/>
          </p:cNvSpPr>
          <p:nvPr/>
        </p:nvSpPr>
        <p:spPr bwMode="auto">
          <a:xfrm>
            <a:off x="7924800" y="56388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8" name="Rectangle 37"/>
          <p:cNvSpPr>
            <a:spLocks noChangeArrowheads="1"/>
          </p:cNvSpPr>
          <p:nvPr/>
        </p:nvSpPr>
        <p:spPr bwMode="auto">
          <a:xfrm>
            <a:off x="4191000" y="56388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49" name="Rectangle 38"/>
          <p:cNvSpPr>
            <a:spLocks noChangeArrowheads="1"/>
          </p:cNvSpPr>
          <p:nvPr/>
        </p:nvSpPr>
        <p:spPr bwMode="auto">
          <a:xfrm>
            <a:off x="2057400" y="4343400"/>
            <a:ext cx="304800" cy="2286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250" name="Rectangle 39"/>
          <p:cNvSpPr>
            <a:spLocks noChangeArrowheads="1"/>
          </p:cNvSpPr>
          <p:nvPr/>
        </p:nvSpPr>
        <p:spPr bwMode="auto">
          <a:xfrm>
            <a:off x="609600" y="2133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24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1" name="Rectangle 40"/>
          <p:cNvSpPr>
            <a:spLocks noChangeArrowheads="1"/>
          </p:cNvSpPr>
          <p:nvPr/>
        </p:nvSpPr>
        <p:spPr bwMode="auto">
          <a:xfrm>
            <a:off x="1371600" y="3124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10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2" name="Rectangle 41"/>
          <p:cNvSpPr>
            <a:spLocks noChangeArrowheads="1"/>
          </p:cNvSpPr>
          <p:nvPr/>
        </p:nvSpPr>
        <p:spPr bwMode="auto">
          <a:xfrm>
            <a:off x="1676400" y="198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5253" name="Rectangle 42"/>
          <p:cNvSpPr>
            <a:spLocks noChangeArrowheads="1"/>
          </p:cNvSpPr>
          <p:nvPr/>
        </p:nvSpPr>
        <p:spPr bwMode="auto">
          <a:xfrm>
            <a:off x="4267200" y="1295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5254" name="Rectangle 43"/>
          <p:cNvSpPr>
            <a:spLocks noChangeArrowheads="1"/>
          </p:cNvSpPr>
          <p:nvPr/>
        </p:nvSpPr>
        <p:spPr bwMode="auto">
          <a:xfrm>
            <a:off x="3505200" y="2438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28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5" name="Rectangle 44"/>
          <p:cNvSpPr>
            <a:spLocks noChangeArrowheads="1"/>
          </p:cNvSpPr>
          <p:nvPr/>
        </p:nvSpPr>
        <p:spPr bwMode="auto">
          <a:xfrm>
            <a:off x="4495800" y="2438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35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6" name="Rectangle 45"/>
          <p:cNvSpPr>
            <a:spLocks noChangeArrowheads="1"/>
          </p:cNvSpPr>
          <p:nvPr/>
        </p:nvSpPr>
        <p:spPr bwMode="auto">
          <a:xfrm>
            <a:off x="6629400" y="2209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5257" name="Rectangle 46"/>
          <p:cNvSpPr>
            <a:spLocks noChangeArrowheads="1"/>
          </p:cNvSpPr>
          <p:nvPr/>
        </p:nvSpPr>
        <p:spPr bwMode="auto">
          <a:xfrm>
            <a:off x="6858000" y="3276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6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8" name="Rectangle 47"/>
          <p:cNvSpPr>
            <a:spLocks noChangeArrowheads="1"/>
          </p:cNvSpPr>
          <p:nvPr/>
        </p:nvSpPr>
        <p:spPr bwMode="auto">
          <a:xfrm>
            <a:off x="7848600" y="2286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8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59" name="Rectangle 48"/>
          <p:cNvSpPr>
            <a:spLocks noChangeArrowheads="1"/>
          </p:cNvSpPr>
          <p:nvPr/>
        </p:nvSpPr>
        <p:spPr bwMode="auto">
          <a:xfrm>
            <a:off x="2133600" y="4876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6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0" name="Rectangle 49"/>
          <p:cNvSpPr>
            <a:spLocks noChangeArrowheads="1"/>
          </p:cNvSpPr>
          <p:nvPr/>
        </p:nvSpPr>
        <p:spPr bwMode="auto">
          <a:xfrm>
            <a:off x="1295400" y="3962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6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1" name="Rectangle 50"/>
          <p:cNvSpPr>
            <a:spLocks noChangeArrowheads="1"/>
          </p:cNvSpPr>
          <p:nvPr/>
        </p:nvSpPr>
        <p:spPr bwMode="auto">
          <a:xfrm>
            <a:off x="3657600" y="4953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7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2" name="Rectangle 51"/>
          <p:cNvSpPr>
            <a:spLocks noChangeArrowheads="1"/>
          </p:cNvSpPr>
          <p:nvPr/>
        </p:nvSpPr>
        <p:spPr bwMode="auto">
          <a:xfrm>
            <a:off x="4572000" y="4800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10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3" name="Rectangle 52"/>
          <p:cNvSpPr>
            <a:spLocks noChangeArrowheads="1"/>
          </p:cNvSpPr>
          <p:nvPr/>
        </p:nvSpPr>
        <p:spPr bwMode="auto">
          <a:xfrm>
            <a:off x="4343400" y="579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5264" name="Rectangle 53"/>
          <p:cNvSpPr>
            <a:spLocks noChangeArrowheads="1"/>
          </p:cNvSpPr>
          <p:nvPr/>
        </p:nvSpPr>
        <p:spPr bwMode="auto">
          <a:xfrm>
            <a:off x="6705600" y="4800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14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5" name="Rectangle 54"/>
          <p:cNvSpPr>
            <a:spLocks noChangeArrowheads="1"/>
          </p:cNvSpPr>
          <p:nvPr/>
        </p:nvSpPr>
        <p:spPr bwMode="auto">
          <a:xfrm>
            <a:off x="7162800" y="579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95266" name="Rectangle 55"/>
          <p:cNvSpPr>
            <a:spLocks noChangeArrowheads="1"/>
          </p:cNvSpPr>
          <p:nvPr/>
        </p:nvSpPr>
        <p:spPr bwMode="auto">
          <a:xfrm>
            <a:off x="8001000" y="4953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CC00CC"/>
                </a:solidFill>
              </a:rPr>
              <a:t>10</a:t>
            </a:r>
            <a:endParaRPr lang="en-US" b="1">
              <a:solidFill>
                <a:srgbClr val="CC00CC"/>
              </a:solidFill>
            </a:endParaRPr>
          </a:p>
        </p:txBody>
      </p:sp>
      <p:sp>
        <p:nvSpPr>
          <p:cNvPr id="95267" name="Rectangle 56"/>
          <p:cNvSpPr>
            <a:spLocks noChangeArrowheads="1"/>
          </p:cNvSpPr>
          <p:nvPr/>
        </p:nvSpPr>
        <p:spPr bwMode="auto">
          <a:xfrm>
            <a:off x="1219200" y="4800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6553" name="Rectangle 57"/>
          <p:cNvSpPr>
            <a:spLocks noChangeArrowheads="1"/>
          </p:cNvSpPr>
          <p:nvPr/>
        </p:nvSpPr>
        <p:spPr bwMode="auto">
          <a:xfrm>
            <a:off x="1828800" y="19812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26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106554" name="Rectangle 58"/>
          <p:cNvSpPr>
            <a:spLocks noChangeArrowheads="1"/>
          </p:cNvSpPr>
          <p:nvPr/>
        </p:nvSpPr>
        <p:spPr bwMode="auto">
          <a:xfrm>
            <a:off x="4343400" y="11430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21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106555" name="Rectangle 59"/>
          <p:cNvSpPr>
            <a:spLocks noChangeArrowheads="1"/>
          </p:cNvSpPr>
          <p:nvPr/>
        </p:nvSpPr>
        <p:spPr bwMode="auto">
          <a:xfrm>
            <a:off x="6400800" y="20574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10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106556" name="Rectangle 60"/>
          <p:cNvSpPr>
            <a:spLocks noChangeArrowheads="1"/>
          </p:cNvSpPr>
          <p:nvPr/>
        </p:nvSpPr>
        <p:spPr bwMode="auto">
          <a:xfrm>
            <a:off x="990600" y="48768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8.5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106557" name="Rectangle 61"/>
          <p:cNvSpPr>
            <a:spLocks noChangeArrowheads="1"/>
          </p:cNvSpPr>
          <p:nvPr/>
        </p:nvSpPr>
        <p:spPr bwMode="auto">
          <a:xfrm>
            <a:off x="4343400" y="59436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7.1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106558" name="Rectangle 62"/>
          <p:cNvSpPr>
            <a:spLocks noChangeArrowheads="1"/>
          </p:cNvSpPr>
          <p:nvPr/>
        </p:nvSpPr>
        <p:spPr bwMode="auto">
          <a:xfrm>
            <a:off x="7315200" y="59436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hlink"/>
                </a:solidFill>
              </a:rPr>
              <a:t>9.8</a:t>
            </a:r>
            <a:endParaRPr lang="en-US" b="1">
              <a:solidFill>
                <a:schemeClr val="hlink"/>
              </a:solidFill>
            </a:endParaRPr>
          </a:p>
        </p:txBody>
      </p:sp>
      <p:sp>
        <p:nvSpPr>
          <p:cNvPr id="95274" name="Rectangle 63"/>
          <p:cNvSpPr>
            <a:spLocks noChangeArrowheads="1"/>
          </p:cNvSpPr>
          <p:nvPr/>
        </p:nvSpPr>
        <p:spPr bwMode="auto">
          <a:xfrm>
            <a:off x="1676400" y="1219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#3</a:t>
            </a:r>
          </a:p>
        </p:txBody>
      </p:sp>
      <p:sp>
        <p:nvSpPr>
          <p:cNvPr id="95275" name="Rectangle 64"/>
          <p:cNvSpPr>
            <a:spLocks noChangeArrowheads="1"/>
          </p:cNvSpPr>
          <p:nvPr/>
        </p:nvSpPr>
        <p:spPr bwMode="auto">
          <a:xfrm>
            <a:off x="4876800" y="1143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#4</a:t>
            </a:r>
          </a:p>
        </p:txBody>
      </p:sp>
      <p:sp>
        <p:nvSpPr>
          <p:cNvPr id="95276" name="Rectangle 65"/>
          <p:cNvSpPr>
            <a:spLocks noChangeArrowheads="1"/>
          </p:cNvSpPr>
          <p:nvPr/>
        </p:nvSpPr>
        <p:spPr bwMode="auto">
          <a:xfrm>
            <a:off x="7772400" y="1143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#5</a:t>
            </a:r>
          </a:p>
        </p:txBody>
      </p:sp>
      <p:sp>
        <p:nvSpPr>
          <p:cNvPr id="95277" name="Rectangle 66"/>
          <p:cNvSpPr>
            <a:spLocks noChangeArrowheads="1"/>
          </p:cNvSpPr>
          <p:nvPr/>
        </p:nvSpPr>
        <p:spPr bwMode="auto">
          <a:xfrm>
            <a:off x="1752600" y="3810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#6</a:t>
            </a:r>
          </a:p>
        </p:txBody>
      </p:sp>
      <p:sp>
        <p:nvSpPr>
          <p:cNvPr id="95278" name="Rectangle 67"/>
          <p:cNvSpPr>
            <a:spLocks noChangeArrowheads="1"/>
          </p:cNvSpPr>
          <p:nvPr/>
        </p:nvSpPr>
        <p:spPr bwMode="auto">
          <a:xfrm>
            <a:off x="4953000" y="3733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#7</a:t>
            </a:r>
          </a:p>
        </p:txBody>
      </p:sp>
      <p:sp>
        <p:nvSpPr>
          <p:cNvPr id="95279" name="Rectangle 68"/>
          <p:cNvSpPr>
            <a:spLocks noChangeArrowheads="1"/>
          </p:cNvSpPr>
          <p:nvPr/>
        </p:nvSpPr>
        <p:spPr bwMode="auto">
          <a:xfrm>
            <a:off x="7848600" y="3733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chemeClr val="bg1"/>
                </a:solidFill>
              </a:rPr>
              <a:t>#8</a:t>
            </a: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51" name="Text Box 4"/>
          <p:cNvSpPr txBox="1">
            <a:spLocks noChangeArrowheads="1"/>
          </p:cNvSpPr>
          <p:nvPr/>
        </p:nvSpPr>
        <p:spPr bwMode="auto">
          <a:xfrm rot="18826074">
            <a:off x="-410029" y="1056580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Pythagorean </a:t>
            </a:r>
            <a:r>
              <a:rPr lang="en-US" sz="2000" dirty="0" err="1">
                <a:latin typeface="Arial Black" pitchFamily="34" charset="0"/>
              </a:rPr>
              <a:t>Thm</a:t>
            </a:r>
            <a:r>
              <a:rPr lang="en-US" sz="2000" dirty="0">
                <a:latin typeface="Arial Black" pitchFamily="34" charset="0"/>
              </a:rPr>
              <a:t>.</a:t>
            </a: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53" grpId="0" animBg="1" autoUpdateAnimBg="0"/>
      <p:bldP spid="106554" grpId="0" animBg="1" autoUpdateAnimBg="0"/>
      <p:bldP spid="106555" grpId="0" animBg="1" autoUpdateAnimBg="0"/>
      <p:bldP spid="106556" grpId="0" animBg="1" autoUpdateAnimBg="0"/>
      <p:bldP spid="106557" grpId="0" animBg="1" autoUpdateAnimBg="0"/>
      <p:bldP spid="106558" grpId="0" animBg="1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Triples</a:t>
            </a:r>
          </a:p>
        </p:txBody>
      </p:sp>
      <p:grpSp>
        <p:nvGrpSpPr>
          <p:cNvPr id="96261" name="Group 5"/>
          <p:cNvGrpSpPr>
            <a:grpSpLocks/>
          </p:cNvGrpSpPr>
          <p:nvPr/>
        </p:nvGrpSpPr>
        <p:grpSpPr bwMode="auto">
          <a:xfrm>
            <a:off x="990600" y="1066800"/>
            <a:ext cx="1524000" cy="2667000"/>
            <a:chOff x="288" y="1248"/>
            <a:chExt cx="960" cy="1680"/>
          </a:xfrm>
        </p:grpSpPr>
        <p:sp>
          <p:nvSpPr>
            <p:cNvPr id="96270" name="AutoShape 6"/>
            <p:cNvSpPr>
              <a:spLocks noChangeArrowheads="1"/>
            </p:cNvSpPr>
            <p:nvPr/>
          </p:nvSpPr>
          <p:spPr bwMode="auto">
            <a:xfrm flipH="1">
              <a:off x="288" y="1248"/>
              <a:ext cx="960" cy="1680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71" name="Rectangle 7"/>
            <p:cNvSpPr>
              <a:spLocks noChangeArrowheads="1"/>
            </p:cNvSpPr>
            <p:nvPr/>
          </p:nvSpPr>
          <p:spPr bwMode="auto">
            <a:xfrm>
              <a:off x="1104" y="2784"/>
              <a:ext cx="144" cy="144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6262" name="Rectangle 8"/>
          <p:cNvSpPr>
            <a:spLocks noChangeArrowheads="1"/>
          </p:cNvSpPr>
          <p:nvPr/>
        </p:nvSpPr>
        <p:spPr bwMode="auto">
          <a:xfrm>
            <a:off x="2667000" y="304800"/>
            <a:ext cx="6477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pick some numbers to put in for the sides,</a:t>
            </a:r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2667000" y="2590800"/>
            <a:ext cx="609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1524000" y="4267200"/>
            <a:ext cx="609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219200" y="20574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x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657600" y="1066800"/>
            <a:ext cx="548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when you solve for the hypotenuse it usually comes out as a decimal.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657600" y="2286000"/>
            <a:ext cx="548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But some numbers work out nicely.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3657600" y="3352800"/>
            <a:ext cx="548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They are called Pythagorean triples, and they can save you a lot of time.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  <p:bldP spid="16394" grpId="0" animBg="1"/>
      <p:bldP spid="16395" grpId="0"/>
      <p:bldP spid="16396" grpId="0"/>
      <p:bldP spid="16397" grpId="0"/>
      <p:bldP spid="1639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5" name="Rectangle 15"/>
          <p:cNvSpPr>
            <a:spLocks noChangeArrowheads="1"/>
          </p:cNvSpPr>
          <p:nvPr/>
        </p:nvSpPr>
        <p:spPr bwMode="auto">
          <a:xfrm>
            <a:off x="1981200" y="0"/>
            <a:ext cx="7162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FF0066"/>
                </a:solidFill>
              </a:rPr>
              <a:t>For each of these, find x (and a shortcut)</a:t>
            </a:r>
          </a:p>
        </p:txBody>
      </p:sp>
      <p:sp>
        <p:nvSpPr>
          <p:cNvPr id="97286" name="AutoShape 16"/>
          <p:cNvSpPr>
            <a:spLocks noChangeArrowheads="1"/>
          </p:cNvSpPr>
          <p:nvPr/>
        </p:nvSpPr>
        <p:spPr bwMode="auto">
          <a:xfrm>
            <a:off x="1524000" y="1524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7" name="AutoShape 17"/>
          <p:cNvSpPr>
            <a:spLocks noChangeArrowheads="1"/>
          </p:cNvSpPr>
          <p:nvPr/>
        </p:nvSpPr>
        <p:spPr bwMode="auto">
          <a:xfrm>
            <a:off x="3505200" y="1524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8" name="AutoShape 18"/>
          <p:cNvSpPr>
            <a:spLocks noChangeArrowheads="1"/>
          </p:cNvSpPr>
          <p:nvPr/>
        </p:nvSpPr>
        <p:spPr bwMode="auto">
          <a:xfrm>
            <a:off x="5486400" y="1600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89" name="AutoShape 19"/>
          <p:cNvSpPr>
            <a:spLocks noChangeArrowheads="1"/>
          </p:cNvSpPr>
          <p:nvPr/>
        </p:nvSpPr>
        <p:spPr bwMode="auto">
          <a:xfrm>
            <a:off x="7239000" y="1600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0" name="AutoShape 20"/>
          <p:cNvSpPr>
            <a:spLocks noChangeArrowheads="1"/>
          </p:cNvSpPr>
          <p:nvPr/>
        </p:nvSpPr>
        <p:spPr bwMode="auto">
          <a:xfrm>
            <a:off x="1676400" y="3886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1" name="AutoShape 21"/>
          <p:cNvSpPr>
            <a:spLocks noChangeArrowheads="1"/>
          </p:cNvSpPr>
          <p:nvPr/>
        </p:nvSpPr>
        <p:spPr bwMode="auto">
          <a:xfrm>
            <a:off x="3581400" y="3886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2" name="AutoShape 22"/>
          <p:cNvSpPr>
            <a:spLocks noChangeArrowheads="1"/>
          </p:cNvSpPr>
          <p:nvPr/>
        </p:nvSpPr>
        <p:spPr bwMode="auto">
          <a:xfrm>
            <a:off x="5638800" y="3886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3" name="AutoShape 23"/>
          <p:cNvSpPr>
            <a:spLocks noChangeArrowheads="1"/>
          </p:cNvSpPr>
          <p:nvPr/>
        </p:nvSpPr>
        <p:spPr bwMode="auto">
          <a:xfrm>
            <a:off x="7467600" y="38862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4" name="Rectangle 24"/>
          <p:cNvSpPr>
            <a:spLocks noChangeArrowheads="1"/>
          </p:cNvSpPr>
          <p:nvPr/>
        </p:nvSpPr>
        <p:spPr bwMode="auto">
          <a:xfrm>
            <a:off x="1524000" y="29718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5" name="AutoShape 25"/>
          <p:cNvSpPr>
            <a:spLocks noChangeArrowheads="1"/>
          </p:cNvSpPr>
          <p:nvPr/>
        </p:nvSpPr>
        <p:spPr bwMode="auto">
          <a:xfrm>
            <a:off x="1524000" y="1524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6" name="Rectangle 26"/>
          <p:cNvSpPr>
            <a:spLocks noChangeArrowheads="1"/>
          </p:cNvSpPr>
          <p:nvPr/>
        </p:nvSpPr>
        <p:spPr bwMode="auto">
          <a:xfrm>
            <a:off x="3505200" y="29718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7" name="Rectangle 27"/>
          <p:cNvSpPr>
            <a:spLocks noChangeArrowheads="1"/>
          </p:cNvSpPr>
          <p:nvPr/>
        </p:nvSpPr>
        <p:spPr bwMode="auto">
          <a:xfrm>
            <a:off x="5486400" y="3048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8" name="Rectangle 28"/>
          <p:cNvSpPr>
            <a:spLocks noChangeArrowheads="1"/>
          </p:cNvSpPr>
          <p:nvPr/>
        </p:nvSpPr>
        <p:spPr bwMode="auto">
          <a:xfrm>
            <a:off x="7239000" y="3048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299" name="Rectangle 29"/>
          <p:cNvSpPr>
            <a:spLocks noChangeArrowheads="1"/>
          </p:cNvSpPr>
          <p:nvPr/>
        </p:nvSpPr>
        <p:spPr bwMode="auto">
          <a:xfrm>
            <a:off x="7467600" y="5334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300" name="Rectangle 30"/>
          <p:cNvSpPr>
            <a:spLocks noChangeArrowheads="1"/>
          </p:cNvSpPr>
          <p:nvPr/>
        </p:nvSpPr>
        <p:spPr bwMode="auto">
          <a:xfrm>
            <a:off x="5638800" y="5334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301" name="Rectangle 31"/>
          <p:cNvSpPr>
            <a:spLocks noChangeArrowheads="1"/>
          </p:cNvSpPr>
          <p:nvPr/>
        </p:nvSpPr>
        <p:spPr bwMode="auto">
          <a:xfrm>
            <a:off x="3581400" y="5334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302" name="Rectangle 32"/>
          <p:cNvSpPr>
            <a:spLocks noChangeArrowheads="1"/>
          </p:cNvSpPr>
          <p:nvPr/>
        </p:nvSpPr>
        <p:spPr bwMode="auto">
          <a:xfrm>
            <a:off x="1676400" y="53340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303" name="Rectangle 33"/>
          <p:cNvSpPr>
            <a:spLocks noChangeArrowheads="1"/>
          </p:cNvSpPr>
          <p:nvPr/>
        </p:nvSpPr>
        <p:spPr bwMode="auto">
          <a:xfrm>
            <a:off x="990600" y="2133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97304" name="Rectangle 34"/>
          <p:cNvSpPr>
            <a:spLocks noChangeArrowheads="1"/>
          </p:cNvSpPr>
          <p:nvPr/>
        </p:nvSpPr>
        <p:spPr bwMode="auto">
          <a:xfrm>
            <a:off x="1752600" y="3124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97305" name="Rectangle 35"/>
          <p:cNvSpPr>
            <a:spLocks noChangeArrowheads="1"/>
          </p:cNvSpPr>
          <p:nvPr/>
        </p:nvSpPr>
        <p:spPr bwMode="auto">
          <a:xfrm>
            <a:off x="2057400" y="2133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06" name="Rectangle 36"/>
          <p:cNvSpPr>
            <a:spLocks noChangeArrowheads="1"/>
          </p:cNvSpPr>
          <p:nvPr/>
        </p:nvSpPr>
        <p:spPr bwMode="auto">
          <a:xfrm>
            <a:off x="3886200" y="2057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07" name="Rectangle 37"/>
          <p:cNvSpPr>
            <a:spLocks noChangeArrowheads="1"/>
          </p:cNvSpPr>
          <p:nvPr/>
        </p:nvSpPr>
        <p:spPr bwMode="auto">
          <a:xfrm>
            <a:off x="5867400" y="2057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08" name="Rectangle 38"/>
          <p:cNvSpPr>
            <a:spLocks noChangeArrowheads="1"/>
          </p:cNvSpPr>
          <p:nvPr/>
        </p:nvSpPr>
        <p:spPr bwMode="auto">
          <a:xfrm>
            <a:off x="7696200" y="2133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09" name="Rectangle 39"/>
          <p:cNvSpPr>
            <a:spLocks noChangeArrowheads="1"/>
          </p:cNvSpPr>
          <p:nvPr/>
        </p:nvSpPr>
        <p:spPr bwMode="auto">
          <a:xfrm>
            <a:off x="8077200" y="4419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10" name="Rectangle 40"/>
          <p:cNvSpPr>
            <a:spLocks noChangeArrowheads="1"/>
          </p:cNvSpPr>
          <p:nvPr/>
        </p:nvSpPr>
        <p:spPr bwMode="auto">
          <a:xfrm>
            <a:off x="6096000" y="4343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11" name="Rectangle 41"/>
          <p:cNvSpPr>
            <a:spLocks noChangeArrowheads="1"/>
          </p:cNvSpPr>
          <p:nvPr/>
        </p:nvSpPr>
        <p:spPr bwMode="auto">
          <a:xfrm>
            <a:off x="3962400" y="4343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12" name="Rectangle 42"/>
          <p:cNvSpPr>
            <a:spLocks noChangeArrowheads="1"/>
          </p:cNvSpPr>
          <p:nvPr/>
        </p:nvSpPr>
        <p:spPr bwMode="auto">
          <a:xfrm>
            <a:off x="2057400" y="4343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7313" name="Rectangle 43"/>
          <p:cNvSpPr>
            <a:spLocks noChangeArrowheads="1"/>
          </p:cNvSpPr>
          <p:nvPr/>
        </p:nvSpPr>
        <p:spPr bwMode="auto">
          <a:xfrm>
            <a:off x="2971800" y="2133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8</a:t>
            </a:r>
          </a:p>
        </p:txBody>
      </p:sp>
      <p:sp>
        <p:nvSpPr>
          <p:cNvPr id="97314" name="Rectangle 44"/>
          <p:cNvSpPr>
            <a:spLocks noChangeArrowheads="1"/>
          </p:cNvSpPr>
          <p:nvPr/>
        </p:nvSpPr>
        <p:spPr bwMode="auto">
          <a:xfrm>
            <a:off x="37338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6</a:t>
            </a:r>
          </a:p>
        </p:txBody>
      </p:sp>
      <p:sp>
        <p:nvSpPr>
          <p:cNvPr id="97315" name="Rectangle 45"/>
          <p:cNvSpPr>
            <a:spLocks noChangeArrowheads="1"/>
          </p:cNvSpPr>
          <p:nvPr/>
        </p:nvSpPr>
        <p:spPr bwMode="auto">
          <a:xfrm>
            <a:off x="4953000" y="2286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12</a:t>
            </a:r>
          </a:p>
        </p:txBody>
      </p:sp>
      <p:sp>
        <p:nvSpPr>
          <p:cNvPr id="97316" name="Rectangle 46"/>
          <p:cNvSpPr>
            <a:spLocks noChangeArrowheads="1"/>
          </p:cNvSpPr>
          <p:nvPr/>
        </p:nvSpPr>
        <p:spPr bwMode="auto">
          <a:xfrm>
            <a:off x="6781800" y="2209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16</a:t>
            </a:r>
          </a:p>
        </p:txBody>
      </p:sp>
      <p:sp>
        <p:nvSpPr>
          <p:cNvPr id="97317" name="Rectangle 47"/>
          <p:cNvSpPr>
            <a:spLocks noChangeArrowheads="1"/>
          </p:cNvSpPr>
          <p:nvPr/>
        </p:nvSpPr>
        <p:spPr bwMode="auto">
          <a:xfrm>
            <a:off x="6858000" y="4648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400</a:t>
            </a:r>
          </a:p>
        </p:txBody>
      </p:sp>
      <p:sp>
        <p:nvSpPr>
          <p:cNvPr id="97318" name="Rectangle 48"/>
          <p:cNvSpPr>
            <a:spLocks noChangeArrowheads="1"/>
          </p:cNvSpPr>
          <p:nvPr/>
        </p:nvSpPr>
        <p:spPr bwMode="auto">
          <a:xfrm>
            <a:off x="5105400" y="4495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40</a:t>
            </a:r>
          </a:p>
        </p:txBody>
      </p:sp>
      <p:sp>
        <p:nvSpPr>
          <p:cNvPr id="97319" name="Rectangle 49"/>
          <p:cNvSpPr>
            <a:spLocks noChangeArrowheads="1"/>
          </p:cNvSpPr>
          <p:nvPr/>
        </p:nvSpPr>
        <p:spPr bwMode="auto">
          <a:xfrm>
            <a:off x="3048000" y="4419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24</a:t>
            </a:r>
          </a:p>
        </p:txBody>
      </p:sp>
      <p:sp>
        <p:nvSpPr>
          <p:cNvPr id="97320" name="Rectangle 50"/>
          <p:cNvSpPr>
            <a:spLocks noChangeArrowheads="1"/>
          </p:cNvSpPr>
          <p:nvPr/>
        </p:nvSpPr>
        <p:spPr bwMode="auto">
          <a:xfrm>
            <a:off x="1143000" y="4419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20</a:t>
            </a:r>
          </a:p>
        </p:txBody>
      </p:sp>
      <p:sp>
        <p:nvSpPr>
          <p:cNvPr id="97321" name="Rectangle 51"/>
          <p:cNvSpPr>
            <a:spLocks noChangeArrowheads="1"/>
          </p:cNvSpPr>
          <p:nvPr/>
        </p:nvSpPr>
        <p:spPr bwMode="auto">
          <a:xfrm>
            <a:off x="1752600" y="5562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15</a:t>
            </a:r>
          </a:p>
        </p:txBody>
      </p:sp>
      <p:sp>
        <p:nvSpPr>
          <p:cNvPr id="97322" name="Rectangle 52"/>
          <p:cNvSpPr>
            <a:spLocks noChangeArrowheads="1"/>
          </p:cNvSpPr>
          <p:nvPr/>
        </p:nvSpPr>
        <p:spPr bwMode="auto">
          <a:xfrm>
            <a:off x="3733800" y="55626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18</a:t>
            </a:r>
          </a:p>
        </p:txBody>
      </p:sp>
      <p:sp>
        <p:nvSpPr>
          <p:cNvPr id="97323" name="Rectangle 53"/>
          <p:cNvSpPr>
            <a:spLocks noChangeArrowheads="1"/>
          </p:cNvSpPr>
          <p:nvPr/>
        </p:nvSpPr>
        <p:spPr bwMode="auto">
          <a:xfrm>
            <a:off x="5791200" y="5486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30</a:t>
            </a:r>
          </a:p>
        </p:txBody>
      </p:sp>
      <p:sp>
        <p:nvSpPr>
          <p:cNvPr id="97324" name="Rectangle 54"/>
          <p:cNvSpPr>
            <a:spLocks noChangeArrowheads="1"/>
          </p:cNvSpPr>
          <p:nvPr/>
        </p:nvSpPr>
        <p:spPr bwMode="auto">
          <a:xfrm>
            <a:off x="7620000" y="5486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300</a:t>
            </a:r>
          </a:p>
        </p:txBody>
      </p:sp>
      <p:sp>
        <p:nvSpPr>
          <p:cNvPr id="97325" name="Rectangle 55"/>
          <p:cNvSpPr>
            <a:spLocks noChangeArrowheads="1"/>
          </p:cNvSpPr>
          <p:nvPr/>
        </p:nvSpPr>
        <p:spPr bwMode="auto">
          <a:xfrm>
            <a:off x="74676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12</a:t>
            </a:r>
          </a:p>
        </p:txBody>
      </p:sp>
      <p:sp>
        <p:nvSpPr>
          <p:cNvPr id="97326" name="Rectangle 56"/>
          <p:cNvSpPr>
            <a:spLocks noChangeArrowheads="1"/>
          </p:cNvSpPr>
          <p:nvPr/>
        </p:nvSpPr>
        <p:spPr bwMode="auto">
          <a:xfrm>
            <a:off x="57150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0066"/>
                </a:solidFill>
              </a:rPr>
              <a:t>9</a:t>
            </a:r>
          </a:p>
        </p:txBody>
      </p:sp>
      <p:sp>
        <p:nvSpPr>
          <p:cNvPr id="103481" name="Rectangle 57"/>
          <p:cNvSpPr>
            <a:spLocks noChangeArrowheads="1"/>
          </p:cNvSpPr>
          <p:nvPr/>
        </p:nvSpPr>
        <p:spPr bwMode="auto">
          <a:xfrm>
            <a:off x="2286000" y="2057400"/>
            <a:ext cx="4572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5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2" name="Rectangle 58"/>
          <p:cNvSpPr>
            <a:spLocks noChangeArrowheads="1"/>
          </p:cNvSpPr>
          <p:nvPr/>
        </p:nvSpPr>
        <p:spPr bwMode="auto">
          <a:xfrm>
            <a:off x="4114800" y="1981200"/>
            <a:ext cx="5334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10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3" name="Rectangle 59"/>
          <p:cNvSpPr>
            <a:spLocks noChangeArrowheads="1"/>
          </p:cNvSpPr>
          <p:nvPr/>
        </p:nvSpPr>
        <p:spPr bwMode="auto">
          <a:xfrm>
            <a:off x="6019800" y="19812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15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4" name="Rectangle 60"/>
          <p:cNvSpPr>
            <a:spLocks noChangeArrowheads="1"/>
          </p:cNvSpPr>
          <p:nvPr/>
        </p:nvSpPr>
        <p:spPr bwMode="auto">
          <a:xfrm>
            <a:off x="7772400" y="19812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20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5" name="Rectangle 61"/>
          <p:cNvSpPr>
            <a:spLocks noChangeArrowheads="1"/>
          </p:cNvSpPr>
          <p:nvPr/>
        </p:nvSpPr>
        <p:spPr bwMode="auto">
          <a:xfrm>
            <a:off x="2209800" y="42672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25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6" name="Rectangle 62"/>
          <p:cNvSpPr>
            <a:spLocks noChangeArrowheads="1"/>
          </p:cNvSpPr>
          <p:nvPr/>
        </p:nvSpPr>
        <p:spPr bwMode="auto">
          <a:xfrm>
            <a:off x="4191000" y="43434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30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7" name="Rectangle 63"/>
          <p:cNvSpPr>
            <a:spLocks noChangeArrowheads="1"/>
          </p:cNvSpPr>
          <p:nvPr/>
        </p:nvSpPr>
        <p:spPr bwMode="auto">
          <a:xfrm>
            <a:off x="6172200" y="4267200"/>
            <a:ext cx="6858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50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03488" name="Rectangle 64"/>
          <p:cNvSpPr>
            <a:spLocks noChangeArrowheads="1"/>
          </p:cNvSpPr>
          <p:nvPr/>
        </p:nvSpPr>
        <p:spPr bwMode="auto">
          <a:xfrm>
            <a:off x="8153400" y="4267200"/>
            <a:ext cx="990600" cy="533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rgbClr val="00FF00"/>
                </a:solidFill>
              </a:rPr>
              <a:t>500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5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Triples</a:t>
            </a:r>
          </a:p>
        </p:txBody>
      </p:sp>
      <p:sp>
        <p:nvSpPr>
          <p:cNvPr id="5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81" grpId="0" animBg="1" autoUpdateAnimBg="0"/>
      <p:bldP spid="103482" grpId="0" animBg="1" autoUpdateAnimBg="0"/>
      <p:bldP spid="103483" grpId="0" animBg="1" autoUpdateAnimBg="0"/>
      <p:bldP spid="103484" grpId="0" animBg="1" autoUpdateAnimBg="0"/>
      <p:bldP spid="103485" grpId="0" animBg="1" autoUpdateAnimBg="0"/>
      <p:bldP spid="103486" grpId="0" animBg="1" autoUpdateAnimBg="0"/>
      <p:bldP spid="103487" grpId="0" animBg="1" autoUpdateAnimBg="0"/>
      <p:bldP spid="103488" grpId="0" animBg="1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2667000" y="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The numbers 3, 4, and 5 work out nicely with the Pythagorean theorem.  </a:t>
            </a: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2667000" y="9906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Any multiples of 3,4 &amp; 5 work out too!  </a:t>
            </a: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2667000" y="1828800"/>
            <a:ext cx="6477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66"/>
                </a:solidFill>
              </a:rPr>
              <a:t>Here are the other common sets of numbers that work out well with the Pythagorean theorem:</a:t>
            </a: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3505200" y="29718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00FF00"/>
                </a:solidFill>
              </a:rPr>
              <a:t>3  4  5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3505200" y="37338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00FF00"/>
                </a:solidFill>
              </a:rPr>
              <a:t>5  12  13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3505200" y="44958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00FF00"/>
                </a:solidFill>
              </a:rPr>
              <a:t>8  15   17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3505200" y="5257800"/>
            <a:ext cx="441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00FF00"/>
                </a:solidFill>
              </a:rPr>
              <a:t>7  24   25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Triples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4" grpId="0"/>
      <p:bldP spid="104456" grpId="0" autoUpdateAnimBg="0"/>
      <p:bldP spid="104457" grpId="0" autoUpdateAnimBg="0"/>
      <p:bldP spid="104458" grpId="0" autoUpdateAnimBg="0"/>
      <p:bldP spid="104459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0" y="2667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00FF00"/>
                </a:solidFill>
              </a:rPr>
              <a:t>3  4  5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0" y="3429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00FF00"/>
                </a:solidFill>
              </a:rPr>
              <a:t>5  12  13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0" y="4419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00FF00"/>
                </a:solidFill>
              </a:rPr>
              <a:t>8  15   17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0" y="5410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00FF00"/>
                </a:solidFill>
              </a:rPr>
              <a:t>7  24   25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Triples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2743200" y="6096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2743200" y="20574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22"/>
          <p:cNvSpPr>
            <a:spLocks noChangeArrowheads="1"/>
          </p:cNvSpPr>
          <p:nvPr/>
        </p:nvSpPr>
        <p:spPr bwMode="auto">
          <a:xfrm>
            <a:off x="4953000" y="6096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953000" y="20574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auto">
          <a:xfrm>
            <a:off x="7315200" y="6858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7315200" y="21336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2971800" y="3810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30"/>
          <p:cNvSpPr>
            <a:spLocks noChangeArrowheads="1"/>
          </p:cNvSpPr>
          <p:nvPr/>
        </p:nvSpPr>
        <p:spPr bwMode="auto">
          <a:xfrm>
            <a:off x="2971800" y="52578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5181600" y="3810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Rectangle 30"/>
          <p:cNvSpPr>
            <a:spLocks noChangeArrowheads="1"/>
          </p:cNvSpPr>
          <p:nvPr/>
        </p:nvSpPr>
        <p:spPr bwMode="auto">
          <a:xfrm>
            <a:off x="5181600" y="52578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7467600" y="3810000"/>
            <a:ext cx="1066800" cy="17526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7467600" y="5257800"/>
            <a:ext cx="304800" cy="3048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2971800" y="2362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2133600" y="1295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Rectangle 8"/>
          <p:cNvSpPr>
            <a:spLocks noChangeArrowheads="1"/>
          </p:cNvSpPr>
          <p:nvPr/>
        </p:nvSpPr>
        <p:spPr bwMode="auto">
          <a:xfrm>
            <a:off x="3352800" y="1219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5181600" y="2438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33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4343400" y="1371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44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5638800" y="1295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7543800" y="2438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6705600" y="1371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48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8001000" y="1295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3200400" y="5562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1" name="Rectangle 8"/>
          <p:cNvSpPr>
            <a:spLocks noChangeArrowheads="1"/>
          </p:cNvSpPr>
          <p:nvPr/>
        </p:nvSpPr>
        <p:spPr bwMode="auto">
          <a:xfrm>
            <a:off x="2362200" y="44958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30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36576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5410200" y="5486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36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4" name="Rectangle 8"/>
          <p:cNvSpPr>
            <a:spLocks noChangeArrowheads="1"/>
          </p:cNvSpPr>
          <p:nvPr/>
        </p:nvSpPr>
        <p:spPr bwMode="auto">
          <a:xfrm>
            <a:off x="48006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5867400" y="4343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60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7696200" y="5562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7" name="Rectangle 8"/>
          <p:cNvSpPr>
            <a:spLocks noChangeArrowheads="1"/>
          </p:cNvSpPr>
          <p:nvPr/>
        </p:nvSpPr>
        <p:spPr bwMode="auto">
          <a:xfrm>
            <a:off x="7162800" y="44958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X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81534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26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0" y="4419600"/>
            <a:ext cx="1295400" cy="3810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8"/>
          <p:cNvSpPr>
            <a:spLocks noChangeArrowheads="1"/>
          </p:cNvSpPr>
          <p:nvPr/>
        </p:nvSpPr>
        <p:spPr bwMode="auto">
          <a:xfrm>
            <a:off x="3352800" y="11430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17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2743200" y="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FF0000"/>
                </a:solidFill>
              </a:rPr>
              <a:t>8  15   17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0" y="2667000"/>
            <a:ext cx="914400" cy="3810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4876800" y="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3  4   5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6" name="Rectangle 8"/>
          <p:cNvSpPr>
            <a:spLocks noChangeArrowheads="1"/>
          </p:cNvSpPr>
          <p:nvPr/>
        </p:nvSpPr>
        <p:spPr bwMode="auto">
          <a:xfrm>
            <a:off x="5638800" y="1219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0" y="5410200"/>
            <a:ext cx="1295400" cy="381000"/>
          </a:xfrm>
          <a:prstGeom prst="rect">
            <a:avLst/>
          </a:prstGeom>
          <a:solidFill>
            <a:schemeClr val="accent1">
              <a:alpha val="32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10"/>
          <p:cNvSpPr>
            <a:spLocks noChangeArrowheads="1"/>
          </p:cNvSpPr>
          <p:nvPr/>
        </p:nvSpPr>
        <p:spPr bwMode="auto">
          <a:xfrm>
            <a:off x="7239000" y="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7  24   25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9" name="Rectangle 8"/>
          <p:cNvSpPr>
            <a:spLocks noChangeArrowheads="1"/>
          </p:cNvSpPr>
          <p:nvPr/>
        </p:nvSpPr>
        <p:spPr bwMode="auto">
          <a:xfrm>
            <a:off x="8077200" y="1295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50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0" name="Rectangle 10"/>
          <p:cNvSpPr>
            <a:spLocks noChangeArrowheads="1"/>
          </p:cNvSpPr>
          <p:nvPr/>
        </p:nvSpPr>
        <p:spPr bwMode="auto">
          <a:xfrm>
            <a:off x="2743200" y="6096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FF0000"/>
                </a:solidFill>
              </a:rPr>
              <a:t>8  15   17</a:t>
            </a:r>
          </a:p>
        </p:txBody>
      </p:sp>
      <p:sp>
        <p:nvSpPr>
          <p:cNvPr id="61" name="Rectangle 8"/>
          <p:cNvSpPr>
            <a:spLocks noChangeArrowheads="1"/>
          </p:cNvSpPr>
          <p:nvPr/>
        </p:nvSpPr>
        <p:spPr bwMode="auto">
          <a:xfrm>
            <a:off x="36576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34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2" name="Rectangle 10"/>
          <p:cNvSpPr>
            <a:spLocks noChangeArrowheads="1"/>
          </p:cNvSpPr>
          <p:nvPr/>
        </p:nvSpPr>
        <p:spPr bwMode="auto">
          <a:xfrm>
            <a:off x="5105400" y="6096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  4   5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3" name="Rectangle 8"/>
          <p:cNvSpPr>
            <a:spLocks noChangeArrowheads="1"/>
          </p:cNvSpPr>
          <p:nvPr/>
        </p:nvSpPr>
        <p:spPr bwMode="auto">
          <a:xfrm>
            <a:off x="4648200" y="4419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48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64" name="Rectangle 10"/>
          <p:cNvSpPr>
            <a:spLocks noChangeArrowheads="1"/>
          </p:cNvSpPr>
          <p:nvPr/>
        </p:nvSpPr>
        <p:spPr bwMode="auto">
          <a:xfrm>
            <a:off x="7315200" y="6096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5  12   13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6858000" y="44958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smtClean="0">
                <a:solidFill>
                  <a:srgbClr val="FF0000"/>
                </a:solidFill>
              </a:rPr>
              <a:t>24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" dur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0" dur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0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3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6" dur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9" grpId="0"/>
      <p:bldP spid="42" grpId="0"/>
      <p:bldP spid="44" grpId="0"/>
      <p:bldP spid="47" grpId="0"/>
      <p:bldP spid="49" grpId="0" animBg="1"/>
      <p:bldP spid="49" grpId="1" animBg="1"/>
      <p:bldP spid="50" grpId="0"/>
      <p:bldP spid="51" grpId="0"/>
      <p:bldP spid="54" grpId="0" animBg="1"/>
      <p:bldP spid="54" grpId="1" animBg="1"/>
      <p:bldP spid="55" grpId="0"/>
      <p:bldP spid="56" grpId="0"/>
      <p:bldP spid="57" grpId="0" animBg="1"/>
      <p:bldP spid="57" grpId="1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0728" name="Text Box 4"/>
          <p:cNvSpPr txBox="1">
            <a:spLocks noChangeArrowheads="1"/>
          </p:cNvSpPr>
          <p:nvPr/>
        </p:nvSpPr>
        <p:spPr bwMode="auto">
          <a:xfrm rot="-2773926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30729" name="Rectangle 5"/>
          <p:cNvSpPr>
            <a:spLocks noChangeArrowheads="1"/>
          </p:cNvSpPr>
          <p:nvPr/>
        </p:nvSpPr>
        <p:spPr bwMode="auto">
          <a:xfrm>
            <a:off x="2667000" y="2286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6600"/>
                </a:solidFill>
              </a:rPr>
              <a:t>We can also use the Pythagorean Theorem to determine if a triangle is </a:t>
            </a:r>
            <a:br>
              <a:rPr lang="en-US" sz="2400" b="1">
                <a:solidFill>
                  <a:srgbClr val="FF6600"/>
                </a:solidFill>
              </a:rPr>
            </a:br>
            <a:r>
              <a:rPr lang="en-US" sz="2400" b="1">
                <a:solidFill>
                  <a:srgbClr val="FF6600"/>
                </a:solidFill>
              </a:rPr>
              <a:t>ACUTE, OBTUSE or RIGHT</a:t>
            </a:r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>
            <a:off x="1447800" y="1752600"/>
            <a:ext cx="2286000" cy="15240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9575" name="Rectangle 7"/>
          <p:cNvSpPr>
            <a:spLocks noChangeArrowheads="1"/>
          </p:cNvSpPr>
          <p:nvPr/>
        </p:nvSpPr>
        <p:spPr bwMode="auto">
          <a:xfrm>
            <a:off x="20574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7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9576" name="Rectangle 8"/>
          <p:cNvSpPr>
            <a:spLocks noChangeArrowheads="1"/>
          </p:cNvSpPr>
          <p:nvPr/>
        </p:nvSpPr>
        <p:spPr bwMode="auto">
          <a:xfrm>
            <a:off x="838200" y="2286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9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9577" name="Rectangle 9"/>
          <p:cNvSpPr>
            <a:spLocks noChangeArrowheads="1"/>
          </p:cNvSpPr>
          <p:nvPr/>
        </p:nvSpPr>
        <p:spPr bwMode="auto">
          <a:xfrm>
            <a:off x="2362200" y="2057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11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9578" name="Rectangle 10"/>
          <p:cNvSpPr>
            <a:spLocks noChangeArrowheads="1"/>
          </p:cNvSpPr>
          <p:nvPr/>
        </p:nvSpPr>
        <p:spPr bwMode="auto">
          <a:xfrm>
            <a:off x="3429000" y="1295400"/>
            <a:ext cx="5715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Is this triangle acute, obtuse or right?</a:t>
            </a:r>
          </a:p>
        </p:txBody>
      </p:sp>
      <p:sp>
        <p:nvSpPr>
          <p:cNvPr id="109579" name="Rectangle 11"/>
          <p:cNvSpPr>
            <a:spLocks noChangeArrowheads="1"/>
          </p:cNvSpPr>
          <p:nvPr/>
        </p:nvSpPr>
        <p:spPr bwMode="auto">
          <a:xfrm>
            <a:off x="3429000" y="2057400"/>
            <a:ext cx="571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If it is a right triangle, the Pythagorean Theorem should be true</a:t>
            </a:r>
          </a:p>
        </p:txBody>
      </p:sp>
      <p:graphicFrame>
        <p:nvGraphicFramePr>
          <p:cNvPr id="201728" name="Object 0"/>
          <p:cNvGraphicFramePr>
            <a:graphicFrameLocks noChangeAspect="1"/>
          </p:cNvGraphicFramePr>
          <p:nvPr/>
        </p:nvGraphicFramePr>
        <p:xfrm>
          <a:off x="5510213" y="3124200"/>
          <a:ext cx="31829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Equation" r:id="rId3" imgW="850680" imgH="228600" progId="Equation.3">
                  <p:embed/>
                </p:oleObj>
              </mc:Choice>
              <mc:Fallback>
                <p:oleObj name="Equation" r:id="rId3" imgW="850680" imgH="22860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0213" y="3124200"/>
                        <a:ext cx="3182937" cy="7429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5462588" y="3851275"/>
          <a:ext cx="327818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2588" y="3851275"/>
                        <a:ext cx="3278187" cy="660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6272213" y="4495800"/>
          <a:ext cx="24717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7" imgW="660240" imgH="203040" progId="Equation.3">
                  <p:embed/>
                </p:oleObj>
              </mc:Choice>
              <mc:Fallback>
                <p:oleObj name="Equation" r:id="rId7" imgW="66024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3" y="4495800"/>
                        <a:ext cx="2471737" cy="660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83" name="Rectangle 15"/>
          <p:cNvSpPr>
            <a:spLocks noChangeArrowheads="1"/>
          </p:cNvSpPr>
          <p:nvPr/>
        </p:nvSpPr>
        <p:spPr bwMode="auto">
          <a:xfrm>
            <a:off x="2438400" y="4572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Are they equal?</a:t>
            </a:r>
          </a:p>
        </p:txBody>
      </p:sp>
      <p:sp>
        <p:nvSpPr>
          <p:cNvPr id="109584" name="Rectangle 16"/>
          <p:cNvSpPr>
            <a:spLocks noChangeArrowheads="1"/>
          </p:cNvSpPr>
          <p:nvPr/>
        </p:nvSpPr>
        <p:spPr bwMode="auto">
          <a:xfrm>
            <a:off x="2438400" y="4953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NO.</a:t>
            </a:r>
          </a:p>
        </p:txBody>
      </p:sp>
      <p:sp>
        <p:nvSpPr>
          <p:cNvPr id="109585" name="Rectangle 17"/>
          <p:cNvSpPr>
            <a:spLocks noChangeArrowheads="1"/>
          </p:cNvSpPr>
          <p:nvPr/>
        </p:nvSpPr>
        <p:spPr bwMode="auto">
          <a:xfrm>
            <a:off x="1828800" y="56388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So is it a right triangle?</a:t>
            </a:r>
          </a:p>
        </p:txBody>
      </p:sp>
      <p:sp>
        <p:nvSpPr>
          <p:cNvPr id="109586" name="Rectangle 18"/>
          <p:cNvSpPr>
            <a:spLocks noChangeArrowheads="1"/>
          </p:cNvSpPr>
          <p:nvPr/>
        </p:nvSpPr>
        <p:spPr bwMode="auto">
          <a:xfrm>
            <a:off x="2438400" y="59436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000" b="1">
                <a:solidFill>
                  <a:schemeClr val="bg1"/>
                </a:solidFill>
              </a:rPr>
              <a:t>NO.</a:t>
            </a:r>
          </a:p>
        </p:txBody>
      </p:sp>
      <p:graphicFrame>
        <p:nvGraphicFramePr>
          <p:cNvPr id="201731" name="Object 3"/>
          <p:cNvGraphicFramePr>
            <a:graphicFrameLocks noChangeAspect="1"/>
          </p:cNvGraphicFramePr>
          <p:nvPr/>
        </p:nvGraphicFramePr>
        <p:xfrm>
          <a:off x="7239000" y="4572000"/>
          <a:ext cx="5238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572000"/>
                        <a:ext cx="523875" cy="4540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1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2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0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0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nimBg="1"/>
      <p:bldP spid="109575" grpId="0"/>
      <p:bldP spid="109576" grpId="0"/>
      <p:bldP spid="109577" grpId="0"/>
      <p:bldP spid="109578" grpId="0"/>
      <p:bldP spid="109579" grpId="0"/>
      <p:bldP spid="109583" grpId="0"/>
      <p:bldP spid="109584" grpId="0"/>
      <p:bldP spid="109585" grpId="0"/>
      <p:bldP spid="1095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67" name="AutoShape 35"/>
          <p:cNvSpPr>
            <a:spLocks noChangeArrowheads="1"/>
          </p:cNvSpPr>
          <p:nvPr/>
        </p:nvSpPr>
        <p:spPr bwMode="auto">
          <a:xfrm rot="4698813">
            <a:off x="3804444" y="1372394"/>
            <a:ext cx="1428750" cy="2801938"/>
          </a:xfrm>
          <a:prstGeom prst="triangle">
            <a:avLst>
              <a:gd name="adj" fmla="val 50000"/>
            </a:avLst>
          </a:prstGeom>
          <a:solidFill>
            <a:srgbClr val="FFCC00">
              <a:alpha val="67842"/>
            </a:srgbClr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Text Box 5"/>
          <p:cNvSpPr txBox="1">
            <a:spLocks noChangeArrowheads="1"/>
          </p:cNvSpPr>
          <p:nvPr/>
        </p:nvSpPr>
        <p:spPr bwMode="auto">
          <a:xfrm>
            <a:off x="2743200" y="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#1 name the triangle in this picture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1676400" y="24384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5374" name="Line 15"/>
          <p:cNvSpPr>
            <a:spLocks noChangeShapeType="1"/>
          </p:cNvSpPr>
          <p:nvPr/>
        </p:nvSpPr>
        <p:spPr bwMode="auto">
          <a:xfrm>
            <a:off x="2133600" y="2286000"/>
            <a:ext cx="5943600" cy="304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5" name="Line 16"/>
          <p:cNvSpPr>
            <a:spLocks noChangeShapeType="1"/>
          </p:cNvSpPr>
          <p:nvPr/>
        </p:nvSpPr>
        <p:spPr bwMode="auto">
          <a:xfrm flipV="1">
            <a:off x="1676400" y="1600200"/>
            <a:ext cx="6172200" cy="2895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6" name="Line 17"/>
          <p:cNvSpPr>
            <a:spLocks noChangeShapeType="1"/>
          </p:cNvSpPr>
          <p:nvPr/>
        </p:nvSpPr>
        <p:spPr bwMode="auto">
          <a:xfrm flipH="1">
            <a:off x="838200" y="1295400"/>
            <a:ext cx="4419600" cy="2209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7" name="Line 18"/>
          <p:cNvSpPr>
            <a:spLocks noChangeShapeType="1"/>
          </p:cNvSpPr>
          <p:nvPr/>
        </p:nvSpPr>
        <p:spPr bwMode="auto">
          <a:xfrm>
            <a:off x="2819400" y="1295400"/>
            <a:ext cx="685800" cy="3581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>
            <a:off x="3429000" y="1219200"/>
            <a:ext cx="4724400" cy="1143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Oval 20"/>
          <p:cNvSpPr>
            <a:spLocks noChangeArrowheads="1"/>
          </p:cNvSpPr>
          <p:nvPr/>
        </p:nvSpPr>
        <p:spPr bwMode="auto">
          <a:xfrm>
            <a:off x="2971800" y="22860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0" name="Oval 21"/>
          <p:cNvSpPr>
            <a:spLocks noChangeArrowheads="1"/>
          </p:cNvSpPr>
          <p:nvPr/>
        </p:nvSpPr>
        <p:spPr bwMode="auto">
          <a:xfrm>
            <a:off x="4648200" y="15240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1" name="Oval 22"/>
          <p:cNvSpPr>
            <a:spLocks noChangeArrowheads="1"/>
          </p:cNvSpPr>
          <p:nvPr/>
        </p:nvSpPr>
        <p:spPr bwMode="auto">
          <a:xfrm>
            <a:off x="6781800" y="1981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2" name="Oval 23"/>
          <p:cNvSpPr>
            <a:spLocks noChangeArrowheads="1"/>
          </p:cNvSpPr>
          <p:nvPr/>
        </p:nvSpPr>
        <p:spPr bwMode="auto">
          <a:xfrm>
            <a:off x="5867400" y="2362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Oval 24"/>
          <p:cNvSpPr>
            <a:spLocks noChangeArrowheads="1"/>
          </p:cNvSpPr>
          <p:nvPr/>
        </p:nvSpPr>
        <p:spPr bwMode="auto">
          <a:xfrm>
            <a:off x="3200400" y="3657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4" name="Oval 25"/>
          <p:cNvSpPr>
            <a:spLocks noChangeArrowheads="1"/>
          </p:cNvSpPr>
          <p:nvPr/>
        </p:nvSpPr>
        <p:spPr bwMode="auto">
          <a:xfrm>
            <a:off x="1981200" y="2819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5" name="Oval 26"/>
          <p:cNvSpPr>
            <a:spLocks noChangeArrowheads="1"/>
          </p:cNvSpPr>
          <p:nvPr/>
        </p:nvSpPr>
        <p:spPr bwMode="auto">
          <a:xfrm>
            <a:off x="2286000" y="41148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6" name="Oval 27"/>
          <p:cNvSpPr>
            <a:spLocks noChangeArrowheads="1"/>
          </p:cNvSpPr>
          <p:nvPr/>
        </p:nvSpPr>
        <p:spPr bwMode="auto">
          <a:xfrm>
            <a:off x="6934200" y="2438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7" name="Text Box 28"/>
          <p:cNvSpPr txBox="1">
            <a:spLocks noChangeArrowheads="1"/>
          </p:cNvSpPr>
          <p:nvPr/>
        </p:nvSpPr>
        <p:spPr bwMode="auto">
          <a:xfrm>
            <a:off x="2971800" y="1828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15388" name="Text Box 29"/>
          <p:cNvSpPr txBox="1">
            <a:spLocks noChangeArrowheads="1"/>
          </p:cNvSpPr>
          <p:nvPr/>
        </p:nvSpPr>
        <p:spPr bwMode="auto">
          <a:xfrm>
            <a:off x="4419600" y="1066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u</a:t>
            </a:r>
          </a:p>
        </p:txBody>
      </p:sp>
      <p:sp>
        <p:nvSpPr>
          <p:cNvPr id="15389" name="Text Box 30"/>
          <p:cNvSpPr txBox="1">
            <a:spLocks noChangeArrowheads="1"/>
          </p:cNvSpPr>
          <p:nvPr/>
        </p:nvSpPr>
        <p:spPr bwMode="auto">
          <a:xfrm>
            <a:off x="6705600" y="1600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15390" name="Text Box 31"/>
          <p:cNvSpPr txBox="1">
            <a:spLocks noChangeArrowheads="1"/>
          </p:cNvSpPr>
          <p:nvPr/>
        </p:nvSpPr>
        <p:spPr bwMode="auto">
          <a:xfrm>
            <a:off x="6781800" y="2514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15391" name="Text Box 32"/>
          <p:cNvSpPr txBox="1">
            <a:spLocks noChangeArrowheads="1"/>
          </p:cNvSpPr>
          <p:nvPr/>
        </p:nvSpPr>
        <p:spPr bwMode="auto">
          <a:xfrm>
            <a:off x="5791200" y="2514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5392" name="Text Box 33"/>
          <p:cNvSpPr txBox="1">
            <a:spLocks noChangeArrowheads="1"/>
          </p:cNvSpPr>
          <p:nvPr/>
        </p:nvSpPr>
        <p:spPr bwMode="auto">
          <a:xfrm>
            <a:off x="3276600" y="3657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y</a:t>
            </a:r>
          </a:p>
        </p:txBody>
      </p:sp>
      <p:sp>
        <p:nvSpPr>
          <p:cNvPr id="15393" name="Text Box 34"/>
          <p:cNvSpPr txBox="1">
            <a:spLocks noChangeArrowheads="1"/>
          </p:cNvSpPr>
          <p:nvPr/>
        </p:nvSpPr>
        <p:spPr bwMode="auto">
          <a:xfrm>
            <a:off x="2286000" y="4191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z</a:t>
            </a:r>
          </a:p>
        </p:txBody>
      </p:sp>
      <p:graphicFrame>
        <p:nvGraphicFramePr>
          <p:cNvPr id="44068" name="Object 36"/>
          <p:cNvGraphicFramePr>
            <a:graphicFrameLocks noChangeAspect="1"/>
          </p:cNvGraphicFramePr>
          <p:nvPr/>
        </p:nvGraphicFramePr>
        <p:xfrm>
          <a:off x="5410200" y="3429000"/>
          <a:ext cx="129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3" imgW="431640" imgH="164880" progId="Equation.3">
                  <p:embed/>
                </p:oleObj>
              </mc:Choice>
              <mc:Fallback>
                <p:oleObj name="Equation" r:id="rId3" imgW="431640" imgH="16488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29000"/>
                        <a:ext cx="12954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69" name="Object 37"/>
          <p:cNvGraphicFramePr>
            <a:graphicFrameLocks noChangeAspect="1"/>
          </p:cNvGraphicFramePr>
          <p:nvPr/>
        </p:nvGraphicFramePr>
        <p:xfrm>
          <a:off x="6781800" y="3429000"/>
          <a:ext cx="129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5" imgW="431640" imgH="164880" progId="Equation.3">
                  <p:embed/>
                </p:oleObj>
              </mc:Choice>
              <mc:Fallback>
                <p:oleObj name="Equation" r:id="rId5" imgW="431640" imgH="16488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3429000"/>
                        <a:ext cx="12954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70" name="Object 38"/>
          <p:cNvGraphicFramePr>
            <a:graphicFrameLocks noChangeAspect="1"/>
          </p:cNvGraphicFramePr>
          <p:nvPr/>
        </p:nvGraphicFramePr>
        <p:xfrm>
          <a:off x="5448300" y="4114800"/>
          <a:ext cx="1219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Equation" r:id="rId7" imgW="406080" imgH="164880" progId="Equation.3">
                  <p:embed/>
                </p:oleObj>
              </mc:Choice>
              <mc:Fallback>
                <p:oleObj name="Equation" r:id="rId7" imgW="406080" imgH="1648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0" y="4114800"/>
                        <a:ext cx="12192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71" name="Object 39"/>
          <p:cNvGraphicFramePr>
            <a:graphicFrameLocks noChangeAspect="1"/>
          </p:cNvGraphicFramePr>
          <p:nvPr/>
        </p:nvGraphicFramePr>
        <p:xfrm>
          <a:off x="6781800" y="4114800"/>
          <a:ext cx="129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9" imgW="431640" imgH="164880" progId="Equation.3">
                  <p:embed/>
                </p:oleObj>
              </mc:Choice>
              <mc:Fallback>
                <p:oleObj name="Equation" r:id="rId9" imgW="431640" imgH="1648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114800"/>
                        <a:ext cx="12954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72" name="Object 40"/>
          <p:cNvGraphicFramePr>
            <a:graphicFrameLocks noChangeAspect="1"/>
          </p:cNvGraphicFramePr>
          <p:nvPr/>
        </p:nvGraphicFramePr>
        <p:xfrm>
          <a:off x="5448300" y="4800600"/>
          <a:ext cx="1219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11" imgW="406080" imgH="164880" progId="Equation.3">
                  <p:embed/>
                </p:oleObj>
              </mc:Choice>
              <mc:Fallback>
                <p:oleObj name="Equation" r:id="rId11" imgW="406080" imgH="1648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0" y="4800600"/>
                        <a:ext cx="12192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73" name="Object 41"/>
          <p:cNvGraphicFramePr>
            <a:graphicFrameLocks noChangeAspect="1"/>
          </p:cNvGraphicFramePr>
          <p:nvPr/>
        </p:nvGraphicFramePr>
        <p:xfrm>
          <a:off x="6781800" y="4800600"/>
          <a:ext cx="129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13" imgW="431640" imgH="164880" progId="Equation.3">
                  <p:embed/>
                </p:oleObj>
              </mc:Choice>
              <mc:Fallback>
                <p:oleObj name="Equation" r:id="rId13" imgW="431640" imgH="1648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800600"/>
                        <a:ext cx="1295400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 rot="18826074">
            <a:off x="-102394" y="711994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latin typeface="Arial Black" pitchFamily="34" charset="0"/>
              </a:rPr>
              <a:t>BASICS</a:t>
            </a:r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7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20"/>
          <p:cNvSpPr>
            <a:spLocks noChangeArrowheads="1"/>
          </p:cNvSpPr>
          <p:nvPr/>
        </p:nvSpPr>
        <p:spPr bwMode="auto">
          <a:xfrm>
            <a:off x="2667000" y="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6600"/>
                </a:solidFill>
              </a:rPr>
              <a:t>Let’s look at what just happened.</a:t>
            </a:r>
          </a:p>
        </p:txBody>
      </p:sp>
      <p:sp>
        <p:nvSpPr>
          <p:cNvPr id="31753" name="AutoShape 21"/>
          <p:cNvSpPr>
            <a:spLocks noChangeArrowheads="1"/>
          </p:cNvSpPr>
          <p:nvPr/>
        </p:nvSpPr>
        <p:spPr bwMode="auto">
          <a:xfrm>
            <a:off x="1447800" y="1752600"/>
            <a:ext cx="2286000" cy="1524000"/>
          </a:xfrm>
          <a:prstGeom prst="rtTriangl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4" name="Rectangle 22"/>
          <p:cNvSpPr>
            <a:spLocks noChangeArrowheads="1"/>
          </p:cNvSpPr>
          <p:nvPr/>
        </p:nvSpPr>
        <p:spPr bwMode="auto">
          <a:xfrm>
            <a:off x="20574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7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1755" name="Rectangle 23"/>
          <p:cNvSpPr>
            <a:spLocks noChangeArrowheads="1"/>
          </p:cNvSpPr>
          <p:nvPr/>
        </p:nvSpPr>
        <p:spPr bwMode="auto">
          <a:xfrm>
            <a:off x="838200" y="2286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9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1756" name="Rectangle 24"/>
          <p:cNvSpPr>
            <a:spLocks noChangeArrowheads="1"/>
          </p:cNvSpPr>
          <p:nvPr/>
        </p:nvSpPr>
        <p:spPr bwMode="auto">
          <a:xfrm>
            <a:off x="2362200" y="2057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11</a:t>
            </a:r>
            <a:endParaRPr lang="en-US" b="1">
              <a:solidFill>
                <a:schemeClr val="bg1"/>
              </a:solidFill>
            </a:endParaRPr>
          </a:p>
        </p:txBody>
      </p:sp>
      <p:graphicFrame>
        <p:nvGraphicFramePr>
          <p:cNvPr id="202752" name="Object 0"/>
          <p:cNvGraphicFramePr>
            <a:graphicFrameLocks noChangeAspect="1"/>
          </p:cNvGraphicFramePr>
          <p:nvPr/>
        </p:nvGraphicFramePr>
        <p:xfrm>
          <a:off x="5891213" y="1676400"/>
          <a:ext cx="2471737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Equation" r:id="rId3" imgW="660240" imgH="203040" progId="Equation.3">
                  <p:embed/>
                </p:oleObj>
              </mc:Choice>
              <mc:Fallback>
                <p:oleObj name="Equation" r:id="rId3" imgW="660240" imgH="2030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213" y="1676400"/>
                        <a:ext cx="2471737" cy="6604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5105400" y="838200"/>
          <a:ext cx="3182938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Equation" r:id="rId5" imgW="850680" imgH="228600" progId="Equation.3">
                  <p:embed/>
                </p:oleObj>
              </mc:Choice>
              <mc:Fallback>
                <p:oleObj name="Equation" r:id="rId5" imgW="850680" imgH="228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838200"/>
                        <a:ext cx="3182938" cy="7429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858000" y="1752600"/>
          <a:ext cx="476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Equation" r:id="rId7" imgW="126720" imgH="126720" progId="Equation.3">
                  <p:embed/>
                </p:oleObj>
              </mc:Choice>
              <mc:Fallback>
                <p:oleObj name="Equation" r:id="rId7" imgW="126720" imgH="1267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752600"/>
                        <a:ext cx="476250" cy="412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98" name="Rectangle 38"/>
          <p:cNvSpPr>
            <a:spLocks noChangeArrowheads="1"/>
          </p:cNvSpPr>
          <p:nvPr/>
        </p:nvSpPr>
        <p:spPr bwMode="auto">
          <a:xfrm>
            <a:off x="4343400" y="3048000"/>
            <a:ext cx="4495800" cy="76200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6600"/>
                </a:solidFill>
              </a:rPr>
              <a:t>The HYPOTENUSE isn’t big enough to be a right triangle.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2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2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3" name="Rectangle 22"/>
          <p:cNvSpPr>
            <a:spLocks noChangeArrowheads="1"/>
          </p:cNvSpPr>
          <p:nvPr/>
        </p:nvSpPr>
        <p:spPr bwMode="auto">
          <a:xfrm>
            <a:off x="2667000" y="2286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Here’s a right triangle:</a:t>
            </a:r>
          </a:p>
        </p:txBody>
      </p:sp>
      <p:grpSp>
        <p:nvGrpSpPr>
          <p:cNvPr id="99334" name="Group 24"/>
          <p:cNvGrpSpPr>
            <a:grpSpLocks/>
          </p:cNvGrpSpPr>
          <p:nvPr/>
        </p:nvGrpSpPr>
        <p:grpSpPr bwMode="auto">
          <a:xfrm>
            <a:off x="1524000" y="1676400"/>
            <a:ext cx="3429000" cy="3886200"/>
            <a:chOff x="960" y="1056"/>
            <a:chExt cx="2160" cy="2448"/>
          </a:xfrm>
        </p:grpSpPr>
        <p:sp>
          <p:nvSpPr>
            <p:cNvPr id="99345" name="AutoShape 21"/>
            <p:cNvSpPr>
              <a:spLocks noChangeArrowheads="1"/>
            </p:cNvSpPr>
            <p:nvPr/>
          </p:nvSpPr>
          <p:spPr bwMode="auto">
            <a:xfrm>
              <a:off x="960" y="1056"/>
              <a:ext cx="2160" cy="2448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46" name="Rectangle 23"/>
            <p:cNvSpPr>
              <a:spLocks noChangeArrowheads="1"/>
            </p:cNvSpPr>
            <p:nvPr/>
          </p:nvSpPr>
          <p:spPr bwMode="auto">
            <a:xfrm>
              <a:off x="960" y="3312"/>
              <a:ext cx="192" cy="192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8569" name="Rectangle 25"/>
          <p:cNvSpPr>
            <a:spLocks noChangeArrowheads="1"/>
          </p:cNvSpPr>
          <p:nvPr/>
        </p:nvSpPr>
        <p:spPr bwMode="auto">
          <a:xfrm>
            <a:off x="2667000" y="990600"/>
            <a:ext cx="601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If we make the Hypotenuse smaller . . .</a:t>
            </a:r>
          </a:p>
        </p:txBody>
      </p:sp>
      <p:sp>
        <p:nvSpPr>
          <p:cNvPr id="108570" name="Line 26"/>
          <p:cNvSpPr>
            <a:spLocks noChangeShapeType="1"/>
          </p:cNvSpPr>
          <p:nvPr/>
        </p:nvSpPr>
        <p:spPr bwMode="auto">
          <a:xfrm flipH="1" flipV="1">
            <a:off x="1600200" y="1752600"/>
            <a:ext cx="3352800" cy="3810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71" name="AutoShape 27"/>
          <p:cNvSpPr>
            <a:spLocks noChangeArrowheads="1"/>
          </p:cNvSpPr>
          <p:nvPr/>
        </p:nvSpPr>
        <p:spPr bwMode="auto">
          <a:xfrm flipV="1">
            <a:off x="1524000" y="1524000"/>
            <a:ext cx="1143000" cy="838200"/>
          </a:xfrm>
          <a:prstGeom prst="rtTriangle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72" name="Line 28"/>
          <p:cNvSpPr>
            <a:spLocks noChangeShapeType="1"/>
          </p:cNvSpPr>
          <p:nvPr/>
        </p:nvSpPr>
        <p:spPr bwMode="auto">
          <a:xfrm>
            <a:off x="1524000" y="1676400"/>
            <a:ext cx="0" cy="838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73" name="Rectangle 29"/>
          <p:cNvSpPr>
            <a:spLocks noChangeArrowheads="1"/>
          </p:cNvSpPr>
          <p:nvPr/>
        </p:nvSpPr>
        <p:spPr bwMode="auto">
          <a:xfrm>
            <a:off x="2667000" y="1752600"/>
            <a:ext cx="601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Then to complete the triangle we have to draw in a new leg.</a:t>
            </a:r>
          </a:p>
        </p:txBody>
      </p:sp>
      <p:sp>
        <p:nvSpPr>
          <p:cNvPr id="108574" name="Line 30"/>
          <p:cNvSpPr>
            <a:spLocks noChangeShapeType="1"/>
          </p:cNvSpPr>
          <p:nvPr/>
        </p:nvSpPr>
        <p:spPr bwMode="auto">
          <a:xfrm flipV="1">
            <a:off x="1524000" y="2133600"/>
            <a:ext cx="381000" cy="3429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75" name="Rectangle 31"/>
          <p:cNvSpPr>
            <a:spLocks noChangeArrowheads="1"/>
          </p:cNvSpPr>
          <p:nvPr/>
        </p:nvSpPr>
        <p:spPr bwMode="auto">
          <a:xfrm>
            <a:off x="4343400" y="2819400"/>
            <a:ext cx="441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chemeClr val="bg1"/>
                </a:solidFill>
              </a:rPr>
              <a:t>But what happens to this angle???</a:t>
            </a:r>
          </a:p>
        </p:txBody>
      </p:sp>
      <p:sp>
        <p:nvSpPr>
          <p:cNvPr id="108576" name="AutoShape 32"/>
          <p:cNvSpPr>
            <a:spLocks noChangeArrowheads="1"/>
          </p:cNvSpPr>
          <p:nvPr/>
        </p:nvSpPr>
        <p:spPr bwMode="auto">
          <a:xfrm rot="-2117872">
            <a:off x="1654175" y="4106863"/>
            <a:ext cx="3048000" cy="315912"/>
          </a:xfrm>
          <a:prstGeom prst="leftArrow">
            <a:avLst>
              <a:gd name="adj1" fmla="val 50000"/>
              <a:gd name="adj2" fmla="val 241206"/>
            </a:avLst>
          </a:prstGeom>
          <a:solidFill>
            <a:schemeClr val="bg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8577" name="Rectangle 33"/>
          <p:cNvSpPr>
            <a:spLocks noChangeArrowheads="1"/>
          </p:cNvSpPr>
          <p:nvPr/>
        </p:nvSpPr>
        <p:spPr bwMode="auto">
          <a:xfrm>
            <a:off x="4343400" y="3581400"/>
            <a:ext cx="441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chemeClr val="bg1"/>
                </a:solidFill>
              </a:rPr>
              <a:t>It gets smaller</a:t>
            </a:r>
          </a:p>
        </p:txBody>
      </p:sp>
      <p:sp>
        <p:nvSpPr>
          <p:cNvPr id="108578" name="Rectangle 34"/>
          <p:cNvSpPr>
            <a:spLocks noChangeArrowheads="1"/>
          </p:cNvSpPr>
          <p:nvPr/>
        </p:nvSpPr>
        <p:spPr bwMode="auto">
          <a:xfrm>
            <a:off x="4343400" y="4267200"/>
            <a:ext cx="441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chemeClr val="bg1"/>
                </a:solidFill>
              </a:rPr>
              <a:t>So now it is less than 90! </a:t>
            </a:r>
            <a:br>
              <a:rPr lang="en-US" sz="2200" b="1">
                <a:solidFill>
                  <a:schemeClr val="bg1"/>
                </a:solidFill>
              </a:rPr>
            </a:br>
            <a:r>
              <a:rPr lang="en-US" sz="2200" b="1">
                <a:solidFill>
                  <a:schemeClr val="bg1"/>
                </a:solidFill>
              </a:rPr>
              <a:t>(ACUTE)</a:t>
            </a: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69" grpId="0"/>
      <p:bldP spid="108570" grpId="0" animBg="1"/>
      <p:bldP spid="108571" grpId="0" animBg="1"/>
      <p:bldP spid="108572" grpId="0" animBg="1"/>
      <p:bldP spid="108573" grpId="0"/>
      <p:bldP spid="108574" grpId="0" animBg="1"/>
      <p:bldP spid="108575" grpId="0"/>
      <p:bldP spid="108576" grpId="0" animBg="1"/>
      <p:bldP spid="108577" grpId="0"/>
      <p:bldP spid="10857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2667000" y="228600"/>
            <a:ext cx="350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Likewise…</a:t>
            </a:r>
          </a:p>
        </p:txBody>
      </p:sp>
      <p:grpSp>
        <p:nvGrpSpPr>
          <p:cNvPr id="100358" name="Group 6"/>
          <p:cNvGrpSpPr>
            <a:grpSpLocks/>
          </p:cNvGrpSpPr>
          <p:nvPr/>
        </p:nvGrpSpPr>
        <p:grpSpPr bwMode="auto">
          <a:xfrm>
            <a:off x="3733800" y="2133600"/>
            <a:ext cx="3429000" cy="3886200"/>
            <a:chOff x="960" y="1056"/>
            <a:chExt cx="2160" cy="2448"/>
          </a:xfrm>
        </p:grpSpPr>
        <p:sp>
          <p:nvSpPr>
            <p:cNvPr id="100365" name="AutoShape 7"/>
            <p:cNvSpPr>
              <a:spLocks noChangeArrowheads="1"/>
            </p:cNvSpPr>
            <p:nvPr/>
          </p:nvSpPr>
          <p:spPr bwMode="auto">
            <a:xfrm>
              <a:off x="960" y="1056"/>
              <a:ext cx="2160" cy="2448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366" name="Rectangle 8"/>
            <p:cNvSpPr>
              <a:spLocks noChangeArrowheads="1"/>
            </p:cNvSpPr>
            <p:nvPr/>
          </p:nvSpPr>
          <p:spPr bwMode="auto">
            <a:xfrm>
              <a:off x="960" y="3312"/>
              <a:ext cx="192" cy="192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2667000" y="990600"/>
            <a:ext cx="6019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If the hypotenuse is too big…</a:t>
            </a:r>
          </a:p>
        </p:txBody>
      </p:sp>
      <p:sp>
        <p:nvSpPr>
          <p:cNvPr id="111628" name="Line 12"/>
          <p:cNvSpPr>
            <a:spLocks noChangeShapeType="1"/>
          </p:cNvSpPr>
          <p:nvPr/>
        </p:nvSpPr>
        <p:spPr bwMode="auto">
          <a:xfrm>
            <a:off x="3200400" y="1524000"/>
            <a:ext cx="533400" cy="449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1635" name="Line 19"/>
          <p:cNvSpPr>
            <a:spLocks noChangeShapeType="1"/>
          </p:cNvSpPr>
          <p:nvPr/>
        </p:nvSpPr>
        <p:spPr bwMode="auto">
          <a:xfrm flipH="1" flipV="1">
            <a:off x="3200400" y="1524000"/>
            <a:ext cx="3962400" cy="4495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1636" name="Arc 20"/>
          <p:cNvSpPr>
            <a:spLocks/>
          </p:cNvSpPr>
          <p:nvPr/>
        </p:nvSpPr>
        <p:spPr bwMode="auto">
          <a:xfrm>
            <a:off x="3581400" y="4648200"/>
            <a:ext cx="1219200" cy="1371600"/>
          </a:xfrm>
          <a:custGeom>
            <a:avLst/>
            <a:gdLst>
              <a:gd name="T0" fmla="*/ 0 w 21600"/>
              <a:gd name="T1" fmla="*/ 0 h 21600"/>
              <a:gd name="T2" fmla="*/ 1219200 w 21600"/>
              <a:gd name="T3" fmla="*/ 1371600 h 21600"/>
              <a:gd name="T4" fmla="*/ 0 w 21600"/>
              <a:gd name="T5" fmla="*/ 1371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hlink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37" name="Rectangle 21"/>
          <p:cNvSpPr>
            <a:spLocks noChangeArrowheads="1"/>
          </p:cNvSpPr>
          <p:nvPr/>
        </p:nvSpPr>
        <p:spPr bwMode="auto">
          <a:xfrm>
            <a:off x="4724400" y="1752600"/>
            <a:ext cx="441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chemeClr val="bg1"/>
                </a:solidFill>
              </a:rPr>
              <a:t>Then the angle must get bigger than 90 (obtuse)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5" grpId="0"/>
      <p:bldP spid="111628" grpId="0" animBg="1"/>
      <p:bldP spid="111635" grpId="0" animBg="1"/>
      <p:bldP spid="111636" grpId="0" animBg="1"/>
      <p:bldP spid="11163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6" name="Rectangle 5"/>
          <p:cNvSpPr>
            <a:spLocks noChangeArrowheads="1"/>
          </p:cNvSpPr>
          <p:nvPr/>
        </p:nvSpPr>
        <p:spPr bwMode="auto">
          <a:xfrm>
            <a:off x="1676400" y="1600200"/>
            <a:ext cx="6629400" cy="609600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b="1">
                <a:latin typeface="Arial Black" pitchFamily="34" charset="0"/>
              </a:rPr>
              <a:t>THE PYTHAGOREAN CONVERSE</a:t>
            </a:r>
          </a:p>
        </p:txBody>
      </p:sp>
      <p:sp>
        <p:nvSpPr>
          <p:cNvPr id="32777" name="Line 6"/>
          <p:cNvSpPr>
            <a:spLocks noChangeShapeType="1"/>
          </p:cNvSpPr>
          <p:nvPr/>
        </p:nvSpPr>
        <p:spPr bwMode="auto">
          <a:xfrm>
            <a:off x="2895600" y="2514600"/>
            <a:ext cx="0" cy="43434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78" name="Line 7"/>
          <p:cNvSpPr>
            <a:spLocks noChangeShapeType="1"/>
          </p:cNvSpPr>
          <p:nvPr/>
        </p:nvSpPr>
        <p:spPr bwMode="auto">
          <a:xfrm>
            <a:off x="6248400" y="2514600"/>
            <a:ext cx="0" cy="43434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0600" name="Rectangle 8"/>
          <p:cNvSpPr>
            <a:spLocks noChangeArrowheads="1"/>
          </p:cNvSpPr>
          <p:nvPr/>
        </p:nvSpPr>
        <p:spPr bwMode="auto">
          <a:xfrm>
            <a:off x="152400" y="28194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The hypotenuse is TOO BIG!</a:t>
            </a: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3276600" y="28194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The hypotenuse is just right</a:t>
            </a: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6477000" y="27432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The hypotenuse is TOO SMALL!</a:t>
            </a:r>
          </a:p>
        </p:txBody>
      </p:sp>
      <p:graphicFrame>
        <p:nvGraphicFramePr>
          <p:cNvPr id="110603" name="Object 11"/>
          <p:cNvGraphicFramePr>
            <a:graphicFrameLocks noChangeAspect="1"/>
          </p:cNvGraphicFramePr>
          <p:nvPr/>
        </p:nvGraphicFramePr>
        <p:xfrm>
          <a:off x="381000" y="3657600"/>
          <a:ext cx="2012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Equation" r:id="rId3" imgW="749160" imgH="203040" progId="Equation.3">
                  <p:embed/>
                </p:oleObj>
              </mc:Choice>
              <mc:Fallback>
                <p:oleObj name="Equation" r:id="rId3" imgW="749160" imgH="2030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657600"/>
                        <a:ext cx="2012950" cy="4730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4" name="Object 12"/>
          <p:cNvGraphicFramePr>
            <a:graphicFrameLocks noChangeAspect="1"/>
          </p:cNvGraphicFramePr>
          <p:nvPr/>
        </p:nvGraphicFramePr>
        <p:xfrm>
          <a:off x="3352800" y="3657600"/>
          <a:ext cx="2012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Equation" r:id="rId5" imgW="749160" imgH="203040" progId="Equation.3">
                  <p:embed/>
                </p:oleObj>
              </mc:Choice>
              <mc:Fallback>
                <p:oleObj name="Equation" r:id="rId5" imgW="749160" imgH="2030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657600"/>
                        <a:ext cx="2012950" cy="4730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05" name="Object 13"/>
          <p:cNvGraphicFramePr>
            <a:graphicFrameLocks noChangeAspect="1"/>
          </p:cNvGraphicFramePr>
          <p:nvPr/>
        </p:nvGraphicFramePr>
        <p:xfrm>
          <a:off x="6553200" y="3657600"/>
          <a:ext cx="2012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7" imgW="749160" imgH="203040" progId="Equation.3">
                  <p:embed/>
                </p:oleObj>
              </mc:Choice>
              <mc:Fallback>
                <p:oleObj name="Equation" r:id="rId7" imgW="749160" imgH="2030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657600"/>
                        <a:ext cx="2012950" cy="4730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06" name="Rectangle 14"/>
          <p:cNvSpPr>
            <a:spLocks noChangeArrowheads="1"/>
          </p:cNvSpPr>
          <p:nvPr/>
        </p:nvSpPr>
        <p:spPr bwMode="auto">
          <a:xfrm>
            <a:off x="228600" y="44196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OBTUSE</a:t>
            </a:r>
            <a:br>
              <a:rPr lang="en-US" sz="2200" b="1">
                <a:solidFill>
                  <a:srgbClr val="FF6600"/>
                </a:solidFill>
              </a:rPr>
            </a:br>
            <a:r>
              <a:rPr lang="en-US" sz="2200" b="1">
                <a:solidFill>
                  <a:srgbClr val="FF6600"/>
                </a:solidFill>
              </a:rPr>
              <a:t>TRIANGLE</a:t>
            </a:r>
          </a:p>
        </p:txBody>
      </p:sp>
      <p:sp>
        <p:nvSpPr>
          <p:cNvPr id="110607" name="Rectangle 15"/>
          <p:cNvSpPr>
            <a:spLocks noChangeArrowheads="1"/>
          </p:cNvSpPr>
          <p:nvPr/>
        </p:nvSpPr>
        <p:spPr bwMode="auto">
          <a:xfrm>
            <a:off x="3276600" y="44196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RIGHT TRIANGLE</a:t>
            </a:r>
          </a:p>
        </p:txBody>
      </p:sp>
      <p:sp>
        <p:nvSpPr>
          <p:cNvPr id="110608" name="Rectangle 16"/>
          <p:cNvSpPr>
            <a:spLocks noChangeArrowheads="1"/>
          </p:cNvSpPr>
          <p:nvPr/>
        </p:nvSpPr>
        <p:spPr bwMode="auto">
          <a:xfrm>
            <a:off x="6477000" y="4419600"/>
            <a:ext cx="2438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200" b="1">
                <a:solidFill>
                  <a:srgbClr val="FF6600"/>
                </a:solidFill>
              </a:rPr>
              <a:t>ACUTE</a:t>
            </a:r>
            <a:br>
              <a:rPr lang="en-US" sz="2200" b="1">
                <a:solidFill>
                  <a:srgbClr val="FF6600"/>
                </a:solidFill>
              </a:rPr>
            </a:br>
            <a:r>
              <a:rPr lang="en-US" sz="2200" b="1">
                <a:solidFill>
                  <a:srgbClr val="FF6600"/>
                </a:solidFill>
              </a:rPr>
              <a:t>TRIANGLE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0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0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0" grpId="0"/>
      <p:bldP spid="110601" grpId="0"/>
      <p:bldP spid="110602" grpId="0"/>
      <p:bldP spid="110606" grpId="0"/>
      <p:bldP spid="11060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9" name="AutoShape 5"/>
          <p:cNvSpPr>
            <a:spLocks noChangeArrowheads="1"/>
          </p:cNvSpPr>
          <p:nvPr/>
        </p:nvSpPr>
        <p:spPr bwMode="auto">
          <a:xfrm>
            <a:off x="1295400" y="1524000"/>
            <a:ext cx="914400" cy="16764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0" name="Rectangle 6"/>
          <p:cNvSpPr>
            <a:spLocks noChangeArrowheads="1"/>
          </p:cNvSpPr>
          <p:nvPr/>
        </p:nvSpPr>
        <p:spPr bwMode="auto">
          <a:xfrm>
            <a:off x="685800" y="2057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1" name="Rectangle 7"/>
          <p:cNvSpPr>
            <a:spLocks noChangeArrowheads="1"/>
          </p:cNvSpPr>
          <p:nvPr/>
        </p:nvSpPr>
        <p:spPr bwMode="auto">
          <a:xfrm>
            <a:off x="1447800" y="32004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8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2" name="Rectangle 8"/>
          <p:cNvSpPr>
            <a:spLocks noChangeArrowheads="1"/>
          </p:cNvSpPr>
          <p:nvPr/>
        </p:nvSpPr>
        <p:spPr bwMode="auto">
          <a:xfrm>
            <a:off x="1676400" y="198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17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3" name="AutoShape 9"/>
          <p:cNvSpPr>
            <a:spLocks noChangeArrowheads="1"/>
          </p:cNvSpPr>
          <p:nvPr/>
        </p:nvSpPr>
        <p:spPr bwMode="auto">
          <a:xfrm>
            <a:off x="4191000" y="1447800"/>
            <a:ext cx="914400" cy="16764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4" name="Rectangle 10"/>
          <p:cNvSpPr>
            <a:spLocks noChangeArrowheads="1"/>
          </p:cNvSpPr>
          <p:nvPr/>
        </p:nvSpPr>
        <p:spPr bwMode="auto">
          <a:xfrm>
            <a:off x="3581400" y="198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5" name="Rectangle 11"/>
          <p:cNvSpPr>
            <a:spLocks noChangeArrowheads="1"/>
          </p:cNvSpPr>
          <p:nvPr/>
        </p:nvSpPr>
        <p:spPr bwMode="auto">
          <a:xfrm>
            <a:off x="4343400" y="3124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8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6" name="Rectangle 12"/>
          <p:cNvSpPr>
            <a:spLocks noChangeArrowheads="1"/>
          </p:cNvSpPr>
          <p:nvPr/>
        </p:nvSpPr>
        <p:spPr bwMode="auto">
          <a:xfrm>
            <a:off x="4572000" y="1905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18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7" name="AutoShape 13"/>
          <p:cNvSpPr>
            <a:spLocks noChangeArrowheads="1"/>
          </p:cNvSpPr>
          <p:nvPr/>
        </p:nvSpPr>
        <p:spPr bwMode="auto">
          <a:xfrm>
            <a:off x="7086600" y="1447800"/>
            <a:ext cx="914400" cy="1676400"/>
          </a:xfrm>
          <a:prstGeom prst="rtTriangle">
            <a:avLst/>
          </a:prstGeom>
          <a:noFill/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8" name="Rectangle 14"/>
          <p:cNvSpPr>
            <a:spLocks noChangeArrowheads="1"/>
          </p:cNvSpPr>
          <p:nvPr/>
        </p:nvSpPr>
        <p:spPr bwMode="auto">
          <a:xfrm>
            <a:off x="6477000" y="1981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15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19" name="Rectangle 15"/>
          <p:cNvSpPr>
            <a:spLocks noChangeArrowheads="1"/>
          </p:cNvSpPr>
          <p:nvPr/>
        </p:nvSpPr>
        <p:spPr bwMode="auto">
          <a:xfrm>
            <a:off x="7239000" y="31242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8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20" name="Rectangle 16"/>
          <p:cNvSpPr>
            <a:spLocks noChangeArrowheads="1"/>
          </p:cNvSpPr>
          <p:nvPr/>
        </p:nvSpPr>
        <p:spPr bwMode="auto">
          <a:xfrm>
            <a:off x="7467600" y="1905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16</a:t>
            </a:r>
            <a:endParaRPr lang="en-US" b="1">
              <a:solidFill>
                <a:schemeClr val="bg1"/>
              </a:solidFill>
            </a:endParaRPr>
          </a:p>
        </p:txBody>
      </p:sp>
      <p:graphicFrame>
        <p:nvGraphicFramePr>
          <p:cNvPr id="203776" name="Object 1024"/>
          <p:cNvGraphicFramePr>
            <a:graphicFrameLocks noChangeAspect="1"/>
          </p:cNvGraphicFramePr>
          <p:nvPr/>
        </p:nvGraphicFramePr>
        <p:xfrm>
          <a:off x="152400" y="3581400"/>
          <a:ext cx="243840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8" name="Equation" r:id="rId3" imgW="927000" imgH="228600" progId="Equation.3">
                  <p:embed/>
                </p:oleObj>
              </mc:Choice>
              <mc:Fallback>
                <p:oleObj name="Equation" r:id="rId3" imgW="927000" imgH="228600" progId="Equation.3">
                  <p:embed/>
                  <p:pic>
                    <p:nvPicPr>
                      <p:cNvPr id="0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581400"/>
                        <a:ext cx="2438400" cy="7429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77" name="Object 1025"/>
          <p:cNvGraphicFramePr>
            <a:graphicFrameLocks noChangeAspect="1"/>
          </p:cNvGraphicFramePr>
          <p:nvPr/>
        </p:nvGraphicFramePr>
        <p:xfrm>
          <a:off x="228600" y="4191000"/>
          <a:ext cx="25717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Equation" r:id="rId5" imgW="977760" imgH="215640" progId="Equation.3">
                  <p:embed/>
                </p:oleObj>
              </mc:Choice>
              <mc:Fallback>
                <p:oleObj name="Equation" r:id="rId5" imgW="977760" imgH="215640" progId="Equation.3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191000"/>
                        <a:ext cx="2571750" cy="6969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78" name="Object 1026"/>
          <p:cNvGraphicFramePr>
            <a:graphicFrameLocks noChangeAspect="1"/>
          </p:cNvGraphicFramePr>
          <p:nvPr/>
        </p:nvGraphicFramePr>
        <p:xfrm>
          <a:off x="685800" y="4953000"/>
          <a:ext cx="2214563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Equation" r:id="rId7" imgW="749160" imgH="177480" progId="Equation.3">
                  <p:embed/>
                </p:oleObj>
              </mc:Choice>
              <mc:Fallback>
                <p:oleObj name="Equation" r:id="rId7" imgW="749160" imgH="177480" progId="Equation.3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953000"/>
                        <a:ext cx="2214563" cy="573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79" name="Object 1027"/>
          <p:cNvGraphicFramePr>
            <a:graphicFrameLocks noChangeAspect="1"/>
          </p:cNvGraphicFramePr>
          <p:nvPr/>
        </p:nvGraphicFramePr>
        <p:xfrm>
          <a:off x="1676400" y="5029200"/>
          <a:ext cx="371475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1" name="Equation" r:id="rId9" imgW="126720" imgH="101520" progId="Equation.3">
                  <p:embed/>
                </p:oleObj>
              </mc:Choice>
              <mc:Fallback>
                <p:oleObj name="Equation" r:id="rId9" imgW="126720" imgH="101520" progId="Equation.3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029200"/>
                        <a:ext cx="371475" cy="3254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61" name="Rectangle 21"/>
          <p:cNvSpPr>
            <a:spLocks noChangeArrowheads="1"/>
          </p:cNvSpPr>
          <p:nvPr/>
        </p:nvSpPr>
        <p:spPr bwMode="auto">
          <a:xfrm>
            <a:off x="1371600" y="5486400"/>
            <a:ext cx="129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RIGHT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203780" name="Object 1028"/>
          <p:cNvGraphicFramePr>
            <a:graphicFrameLocks noChangeAspect="1"/>
          </p:cNvGraphicFramePr>
          <p:nvPr/>
        </p:nvGraphicFramePr>
        <p:xfrm>
          <a:off x="3276600" y="3657600"/>
          <a:ext cx="243840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2" name="Equation" r:id="rId11" imgW="927000" imgH="228600" progId="Equation.3">
                  <p:embed/>
                </p:oleObj>
              </mc:Choice>
              <mc:Fallback>
                <p:oleObj name="Equation" r:id="rId11" imgW="927000" imgH="228600" progId="Equation.3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657600"/>
                        <a:ext cx="2438400" cy="7429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1" name="Object 1029"/>
          <p:cNvGraphicFramePr>
            <a:graphicFrameLocks noChangeAspect="1"/>
          </p:cNvGraphicFramePr>
          <p:nvPr/>
        </p:nvGraphicFramePr>
        <p:xfrm>
          <a:off x="3352800" y="4267200"/>
          <a:ext cx="25717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3" name="Equation" r:id="rId13" imgW="977760" imgH="215640" progId="Equation.3">
                  <p:embed/>
                </p:oleObj>
              </mc:Choice>
              <mc:Fallback>
                <p:oleObj name="Equation" r:id="rId13" imgW="977760" imgH="215640" progId="Equation.3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267200"/>
                        <a:ext cx="2571750" cy="6969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2" name="Object 1030"/>
          <p:cNvGraphicFramePr>
            <a:graphicFrameLocks noChangeAspect="1"/>
          </p:cNvGraphicFramePr>
          <p:nvPr/>
        </p:nvGraphicFramePr>
        <p:xfrm>
          <a:off x="3810000" y="4953000"/>
          <a:ext cx="2252663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4" name="Equation" r:id="rId15" imgW="761760" imgH="177480" progId="Equation.3">
                  <p:embed/>
                </p:oleObj>
              </mc:Choice>
              <mc:Fallback>
                <p:oleObj name="Equation" r:id="rId15" imgW="761760" imgH="177480" progId="Equation.3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953000"/>
                        <a:ext cx="2252663" cy="573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3" name="Object 1031"/>
          <p:cNvGraphicFramePr>
            <a:graphicFrameLocks noChangeAspect="1"/>
          </p:cNvGraphicFramePr>
          <p:nvPr/>
        </p:nvGraphicFramePr>
        <p:xfrm>
          <a:off x="4800600" y="4953000"/>
          <a:ext cx="3714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5" name="Equation" r:id="rId17" imgW="126720" imgH="126720" progId="Equation.3">
                  <p:embed/>
                </p:oleObj>
              </mc:Choice>
              <mc:Fallback>
                <p:oleObj name="Equation" r:id="rId17" imgW="126720" imgH="126720" progId="Equation.3">
                  <p:embed/>
                  <p:pic>
                    <p:nvPicPr>
                      <p:cNvPr id="0" name="Object 10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4953000"/>
                        <a:ext cx="371475" cy="4079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66" name="Rectangle 26"/>
          <p:cNvSpPr>
            <a:spLocks noChangeArrowheads="1"/>
          </p:cNvSpPr>
          <p:nvPr/>
        </p:nvSpPr>
        <p:spPr bwMode="auto">
          <a:xfrm>
            <a:off x="4114800" y="5486400"/>
            <a:ext cx="160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OBTUSE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endParaRPr 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203784" name="Object 1032"/>
          <p:cNvGraphicFramePr>
            <a:graphicFrameLocks noChangeAspect="1"/>
          </p:cNvGraphicFramePr>
          <p:nvPr/>
        </p:nvGraphicFramePr>
        <p:xfrm>
          <a:off x="6324600" y="3657600"/>
          <a:ext cx="243840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6" name="Equation" r:id="rId19" imgW="927000" imgH="228600" progId="Equation.3">
                  <p:embed/>
                </p:oleObj>
              </mc:Choice>
              <mc:Fallback>
                <p:oleObj name="Equation" r:id="rId19" imgW="927000" imgH="228600" progId="Equation.3">
                  <p:embed/>
                  <p:pic>
                    <p:nvPicPr>
                      <p:cNvPr id="0" name="Object 10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657600"/>
                        <a:ext cx="2438400" cy="7429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5" name="Object 1033"/>
          <p:cNvGraphicFramePr>
            <a:graphicFrameLocks noChangeAspect="1"/>
          </p:cNvGraphicFramePr>
          <p:nvPr/>
        </p:nvGraphicFramePr>
        <p:xfrm>
          <a:off x="6400800" y="4267200"/>
          <a:ext cx="25717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7" name="Equation" r:id="rId21" imgW="977760" imgH="215640" progId="Equation.3">
                  <p:embed/>
                </p:oleObj>
              </mc:Choice>
              <mc:Fallback>
                <p:oleObj name="Equation" r:id="rId21" imgW="977760" imgH="215640" progId="Equation.3">
                  <p:embed/>
                  <p:pic>
                    <p:nvPicPr>
                      <p:cNvPr id="0" name="Object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267200"/>
                        <a:ext cx="2571750" cy="69691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6" name="Object 1034"/>
          <p:cNvGraphicFramePr>
            <a:graphicFrameLocks noChangeAspect="1"/>
          </p:cNvGraphicFramePr>
          <p:nvPr/>
        </p:nvGraphicFramePr>
        <p:xfrm>
          <a:off x="6910388" y="4953000"/>
          <a:ext cx="2214562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8" name="Equation" r:id="rId23" imgW="749160" imgH="177480" progId="Equation.3">
                  <p:embed/>
                </p:oleObj>
              </mc:Choice>
              <mc:Fallback>
                <p:oleObj name="Equation" r:id="rId23" imgW="749160" imgH="177480" progId="Equation.3">
                  <p:embed/>
                  <p:pic>
                    <p:nvPicPr>
                      <p:cNvPr id="0" name="Object 1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0388" y="4953000"/>
                        <a:ext cx="2214562" cy="573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3787" name="Object 1035"/>
          <p:cNvGraphicFramePr>
            <a:graphicFrameLocks noChangeAspect="1"/>
          </p:cNvGraphicFramePr>
          <p:nvPr/>
        </p:nvGraphicFramePr>
        <p:xfrm>
          <a:off x="7848600" y="4953000"/>
          <a:ext cx="3714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9" name="Equation" r:id="rId25" imgW="126720" imgH="126720" progId="Equation.3">
                  <p:embed/>
                </p:oleObj>
              </mc:Choice>
              <mc:Fallback>
                <p:oleObj name="Equation" r:id="rId25" imgW="126720" imgH="126720" progId="Equation.3">
                  <p:embed/>
                  <p:pic>
                    <p:nvPicPr>
                      <p:cNvPr id="0" name="Object 1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600" y="4953000"/>
                        <a:ext cx="371475" cy="4079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1" name="Rectangle 31"/>
          <p:cNvSpPr>
            <a:spLocks noChangeArrowheads="1"/>
          </p:cNvSpPr>
          <p:nvPr/>
        </p:nvSpPr>
        <p:spPr bwMode="auto">
          <a:xfrm>
            <a:off x="7239000" y="5486400"/>
            <a:ext cx="152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0000"/>
                </a:solidFill>
              </a:rPr>
              <a:t>ACUTE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2895600" y="0"/>
            <a:ext cx="3581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6600"/>
                </a:solidFill>
              </a:rPr>
              <a:t>Problems:</a:t>
            </a:r>
          </a:p>
        </p:txBody>
      </p:sp>
      <p:sp>
        <p:nvSpPr>
          <p:cNvPr id="33825" name="Rectangle 33"/>
          <p:cNvSpPr>
            <a:spLocks noChangeArrowheads="1"/>
          </p:cNvSpPr>
          <p:nvPr/>
        </p:nvSpPr>
        <p:spPr bwMode="auto">
          <a:xfrm>
            <a:off x="1676400" y="11430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#1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26" name="Rectangle 34"/>
          <p:cNvSpPr>
            <a:spLocks noChangeArrowheads="1"/>
          </p:cNvSpPr>
          <p:nvPr/>
        </p:nvSpPr>
        <p:spPr bwMode="auto">
          <a:xfrm>
            <a:off x="4419600" y="1066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#2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3827" name="Rectangle 35"/>
          <p:cNvSpPr>
            <a:spLocks noChangeArrowheads="1"/>
          </p:cNvSpPr>
          <p:nvPr/>
        </p:nvSpPr>
        <p:spPr bwMode="auto">
          <a:xfrm>
            <a:off x="7315200" y="1066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#3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2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1" grpId="0"/>
      <p:bldP spid="112666" grpId="0"/>
      <p:bldP spid="11267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4" name="Rectangle 32"/>
          <p:cNvSpPr>
            <a:spLocks noChangeArrowheads="1"/>
          </p:cNvSpPr>
          <p:nvPr/>
        </p:nvSpPr>
        <p:spPr bwMode="auto">
          <a:xfrm>
            <a:off x="2895600" y="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Decide if the lengths of the sides give an acute, obtuse or right triangle:</a:t>
            </a:r>
            <a:endParaRPr lang="en-US" sz="2400" b="1" dirty="0">
              <a:solidFill>
                <a:srgbClr val="FF6600"/>
              </a:solidFill>
            </a:endParaRPr>
          </a:p>
        </p:txBody>
      </p:sp>
      <p:sp>
        <p:nvSpPr>
          <p:cNvPr id="33825" name="Rectangle 33"/>
          <p:cNvSpPr>
            <a:spLocks noChangeArrowheads="1"/>
          </p:cNvSpPr>
          <p:nvPr/>
        </p:nvSpPr>
        <p:spPr bwMode="auto">
          <a:xfrm>
            <a:off x="1676400" y="11430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#4    7, 11, 16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826" name="Rectangle 34"/>
          <p:cNvSpPr>
            <a:spLocks noChangeArrowheads="1"/>
          </p:cNvSpPr>
          <p:nvPr/>
        </p:nvSpPr>
        <p:spPr bwMode="auto">
          <a:xfrm>
            <a:off x="1600200" y="3733800"/>
            <a:ext cx="685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#5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 rot="18826074">
            <a:off x="-434975" y="8921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Pythagorean Converse</a:t>
            </a: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aphicFrame>
        <p:nvGraphicFramePr>
          <p:cNvPr id="201728" name="Object 0"/>
          <p:cNvGraphicFramePr>
            <a:graphicFrameLocks noChangeAspect="1"/>
          </p:cNvGraphicFramePr>
          <p:nvPr/>
        </p:nvGraphicFramePr>
        <p:xfrm>
          <a:off x="2286000" y="1752600"/>
          <a:ext cx="2590800" cy="5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3" name="Equation" r:id="rId5" imgW="1002960" imgH="228600" progId="">
                  <p:embed/>
                </p:oleObj>
              </mc:Choice>
              <mc:Fallback>
                <p:oleObj name="Equation" r:id="rId5" imgW="1002960" imgH="228600" progId="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752600"/>
                        <a:ext cx="2590800" cy="512899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0"/>
          <p:cNvGraphicFramePr>
            <a:graphicFrameLocks noChangeAspect="1"/>
          </p:cNvGraphicFramePr>
          <p:nvPr/>
        </p:nvGraphicFramePr>
        <p:xfrm>
          <a:off x="2995613" y="2347913"/>
          <a:ext cx="2000250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4" name="Equation" r:id="rId7" imgW="774360" imgH="203040" progId="">
                  <p:embed/>
                </p:oleObj>
              </mc:Choice>
              <mc:Fallback>
                <p:oleObj name="Equation" r:id="rId7" imgW="774360" imgH="20304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613" y="2347913"/>
                        <a:ext cx="2000250" cy="4556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88" name="Object 4"/>
          <p:cNvGraphicFramePr>
            <a:graphicFrameLocks noChangeAspect="1"/>
          </p:cNvGraphicFramePr>
          <p:nvPr/>
        </p:nvGraphicFramePr>
        <p:xfrm>
          <a:off x="2259013" y="3744913"/>
          <a:ext cx="16319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5" name="Equation" r:id="rId9" imgW="799920" imgH="279360" progId="">
                  <p:embed/>
                </p:oleObj>
              </mc:Choice>
              <mc:Fallback>
                <p:oleObj name="Equation" r:id="rId9" imgW="799920" imgH="27936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013" y="3744913"/>
                        <a:ext cx="1631950" cy="573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5165725" y="2319338"/>
          <a:ext cx="15621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6" name="Equation" r:id="rId11" imgW="596880" imgH="190440" progId="">
                  <p:embed/>
                </p:oleObj>
              </mc:Choice>
              <mc:Fallback>
                <p:oleObj name="Equation" r:id="rId11" imgW="596880" imgH="19044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2319338"/>
                        <a:ext cx="1562100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3352800" y="3581400"/>
          <a:ext cx="340634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7" name="Equation" r:id="rId13" imgW="304560" imgH="190440" progId="">
                  <p:embed/>
                </p:oleObj>
              </mc:Choice>
              <mc:Fallback>
                <p:oleObj name="Equation" r:id="rId13" imgW="304560" imgH="19044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581400"/>
                        <a:ext cx="340634" cy="214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0"/>
          <p:cNvGraphicFramePr>
            <a:graphicFrameLocks noChangeAspect="1"/>
          </p:cNvGraphicFramePr>
          <p:nvPr/>
        </p:nvGraphicFramePr>
        <p:xfrm>
          <a:off x="2209800" y="4267200"/>
          <a:ext cx="3017838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8" name="Equation" r:id="rId15" imgW="1168200" imgH="291960" progId="">
                  <p:embed/>
                </p:oleObj>
              </mc:Choice>
              <mc:Fallback>
                <p:oleObj name="Equation" r:id="rId15" imgW="1168200" imgH="29196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267200"/>
                        <a:ext cx="3017838" cy="65563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0"/>
          <p:cNvGraphicFramePr>
            <a:graphicFrameLocks noChangeAspect="1"/>
          </p:cNvGraphicFramePr>
          <p:nvPr/>
        </p:nvGraphicFramePr>
        <p:xfrm>
          <a:off x="2819400" y="5105400"/>
          <a:ext cx="1968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49" name="Equation" r:id="rId17" imgW="761760" imgH="190440" progId="">
                  <p:embed/>
                </p:oleObj>
              </mc:Choice>
              <mc:Fallback>
                <p:oleObj name="Equation" r:id="rId17" imgW="761760" imgH="19044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105400"/>
                        <a:ext cx="1968500" cy="4286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876800" y="5029200"/>
          <a:ext cx="18288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50" name="Equation" r:id="rId19" imgW="698400" imgH="190440" progId="">
                  <p:embed/>
                </p:oleObj>
              </mc:Choice>
              <mc:Fallback>
                <p:oleObj name="Equation" r:id="rId19" imgW="698400" imgH="190440" progId="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029200"/>
                        <a:ext cx="1828800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34822" name="Text Box 4"/>
          <p:cNvSpPr txBox="1">
            <a:spLocks noChangeArrowheads="1"/>
          </p:cNvSpPr>
          <p:nvPr/>
        </p:nvSpPr>
        <p:spPr bwMode="auto">
          <a:xfrm rot="-2773926">
            <a:off x="-433387" y="890587"/>
            <a:ext cx="309562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DISTANCE FORMULA</a:t>
            </a:r>
          </a:p>
        </p:txBody>
      </p:sp>
      <p:sp>
        <p:nvSpPr>
          <p:cNvPr id="34823" name="Rectangle 32"/>
          <p:cNvSpPr>
            <a:spLocks noChangeArrowheads="1"/>
          </p:cNvSpPr>
          <p:nvPr/>
        </p:nvSpPr>
        <p:spPr bwMode="auto">
          <a:xfrm>
            <a:off x="1905000" y="990600"/>
            <a:ext cx="533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Say you are given 2 points:</a:t>
            </a:r>
          </a:p>
        </p:txBody>
      </p:sp>
      <p:grpSp>
        <p:nvGrpSpPr>
          <p:cNvPr id="34825" name="Group 386"/>
          <p:cNvGrpSpPr>
            <a:grpSpLocks/>
          </p:cNvGrpSpPr>
          <p:nvPr/>
        </p:nvGrpSpPr>
        <p:grpSpPr bwMode="auto">
          <a:xfrm>
            <a:off x="990600" y="1905000"/>
            <a:ext cx="3657600" cy="3276600"/>
            <a:chOff x="2256" y="864"/>
            <a:chExt cx="2304" cy="2064"/>
          </a:xfrm>
        </p:grpSpPr>
        <p:grpSp>
          <p:nvGrpSpPr>
            <p:cNvPr id="34840" name="Group 384"/>
            <p:cNvGrpSpPr>
              <a:grpSpLocks/>
            </p:cNvGrpSpPr>
            <p:nvPr/>
          </p:nvGrpSpPr>
          <p:grpSpPr bwMode="auto">
            <a:xfrm>
              <a:off x="2256" y="864"/>
              <a:ext cx="2304" cy="2016"/>
              <a:chOff x="2256" y="864"/>
              <a:chExt cx="2304" cy="2016"/>
            </a:xfrm>
          </p:grpSpPr>
          <p:sp>
            <p:nvSpPr>
              <p:cNvPr id="34844" name="Rectangle 37"/>
              <p:cNvSpPr>
                <a:spLocks noChangeArrowheads="1"/>
              </p:cNvSpPr>
              <p:nvPr/>
            </p:nvSpPr>
            <p:spPr bwMode="auto">
              <a:xfrm>
                <a:off x="3408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5" name="Rectangle 39"/>
              <p:cNvSpPr>
                <a:spLocks noChangeArrowheads="1"/>
              </p:cNvSpPr>
              <p:nvPr/>
            </p:nvSpPr>
            <p:spPr bwMode="auto">
              <a:xfrm>
                <a:off x="3552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6" name="Rectangle 41"/>
              <p:cNvSpPr>
                <a:spLocks noChangeArrowheads="1"/>
              </p:cNvSpPr>
              <p:nvPr/>
            </p:nvSpPr>
            <p:spPr bwMode="auto">
              <a:xfrm>
                <a:off x="3696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7" name="Rectangle 42"/>
              <p:cNvSpPr>
                <a:spLocks noChangeArrowheads="1"/>
              </p:cNvSpPr>
              <p:nvPr/>
            </p:nvSpPr>
            <p:spPr bwMode="auto">
              <a:xfrm>
                <a:off x="3840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8" name="Rectangle 43"/>
              <p:cNvSpPr>
                <a:spLocks noChangeArrowheads="1"/>
              </p:cNvSpPr>
              <p:nvPr/>
            </p:nvSpPr>
            <p:spPr bwMode="auto">
              <a:xfrm>
                <a:off x="3984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49" name="Rectangle 44"/>
              <p:cNvSpPr>
                <a:spLocks noChangeArrowheads="1"/>
              </p:cNvSpPr>
              <p:nvPr/>
            </p:nvSpPr>
            <p:spPr bwMode="auto">
              <a:xfrm>
                <a:off x="4128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0" name="Rectangle 45"/>
              <p:cNvSpPr>
                <a:spLocks noChangeArrowheads="1"/>
              </p:cNvSpPr>
              <p:nvPr/>
            </p:nvSpPr>
            <p:spPr bwMode="auto">
              <a:xfrm>
                <a:off x="4272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1" name="Rectangle 46"/>
              <p:cNvSpPr>
                <a:spLocks noChangeArrowheads="1"/>
              </p:cNvSpPr>
              <p:nvPr/>
            </p:nvSpPr>
            <p:spPr bwMode="auto">
              <a:xfrm>
                <a:off x="4416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2" name="Rectangle 50"/>
              <p:cNvSpPr>
                <a:spLocks noChangeArrowheads="1"/>
              </p:cNvSpPr>
              <p:nvPr/>
            </p:nvSpPr>
            <p:spPr bwMode="auto">
              <a:xfrm>
                <a:off x="2256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3" name="Rectangle 51"/>
              <p:cNvSpPr>
                <a:spLocks noChangeArrowheads="1"/>
              </p:cNvSpPr>
              <p:nvPr/>
            </p:nvSpPr>
            <p:spPr bwMode="auto">
              <a:xfrm>
                <a:off x="2400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4" name="Rectangle 52"/>
              <p:cNvSpPr>
                <a:spLocks noChangeArrowheads="1"/>
              </p:cNvSpPr>
              <p:nvPr/>
            </p:nvSpPr>
            <p:spPr bwMode="auto">
              <a:xfrm>
                <a:off x="2544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5" name="Rectangle 53"/>
              <p:cNvSpPr>
                <a:spLocks noChangeArrowheads="1"/>
              </p:cNvSpPr>
              <p:nvPr/>
            </p:nvSpPr>
            <p:spPr bwMode="auto">
              <a:xfrm>
                <a:off x="2688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6" name="Rectangle 54"/>
              <p:cNvSpPr>
                <a:spLocks noChangeArrowheads="1"/>
              </p:cNvSpPr>
              <p:nvPr/>
            </p:nvSpPr>
            <p:spPr bwMode="auto">
              <a:xfrm>
                <a:off x="2832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7" name="Rectangle 55"/>
              <p:cNvSpPr>
                <a:spLocks noChangeArrowheads="1"/>
              </p:cNvSpPr>
              <p:nvPr/>
            </p:nvSpPr>
            <p:spPr bwMode="auto">
              <a:xfrm>
                <a:off x="2976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8" name="Rectangle 56"/>
              <p:cNvSpPr>
                <a:spLocks noChangeArrowheads="1"/>
              </p:cNvSpPr>
              <p:nvPr/>
            </p:nvSpPr>
            <p:spPr bwMode="auto">
              <a:xfrm>
                <a:off x="3120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59" name="Rectangle 57"/>
              <p:cNvSpPr>
                <a:spLocks noChangeArrowheads="1"/>
              </p:cNvSpPr>
              <p:nvPr/>
            </p:nvSpPr>
            <p:spPr bwMode="auto">
              <a:xfrm>
                <a:off x="3264" y="158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0" name="Rectangle 94"/>
              <p:cNvSpPr>
                <a:spLocks noChangeArrowheads="1"/>
              </p:cNvSpPr>
              <p:nvPr/>
            </p:nvSpPr>
            <p:spPr bwMode="auto">
              <a:xfrm>
                <a:off x="3408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1" name="Rectangle 95"/>
              <p:cNvSpPr>
                <a:spLocks noChangeArrowheads="1"/>
              </p:cNvSpPr>
              <p:nvPr/>
            </p:nvSpPr>
            <p:spPr bwMode="auto">
              <a:xfrm>
                <a:off x="3552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2" name="Rectangle 96"/>
              <p:cNvSpPr>
                <a:spLocks noChangeArrowheads="1"/>
              </p:cNvSpPr>
              <p:nvPr/>
            </p:nvSpPr>
            <p:spPr bwMode="auto">
              <a:xfrm>
                <a:off x="3696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3" name="Rectangle 97"/>
              <p:cNvSpPr>
                <a:spLocks noChangeArrowheads="1"/>
              </p:cNvSpPr>
              <p:nvPr/>
            </p:nvSpPr>
            <p:spPr bwMode="auto">
              <a:xfrm>
                <a:off x="3840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4" name="Rectangle 98"/>
              <p:cNvSpPr>
                <a:spLocks noChangeArrowheads="1"/>
              </p:cNvSpPr>
              <p:nvPr/>
            </p:nvSpPr>
            <p:spPr bwMode="auto">
              <a:xfrm>
                <a:off x="3984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5" name="Rectangle 99"/>
              <p:cNvSpPr>
                <a:spLocks noChangeArrowheads="1"/>
              </p:cNvSpPr>
              <p:nvPr/>
            </p:nvSpPr>
            <p:spPr bwMode="auto">
              <a:xfrm>
                <a:off x="4128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6" name="Rectangle 100"/>
              <p:cNvSpPr>
                <a:spLocks noChangeArrowheads="1"/>
              </p:cNvSpPr>
              <p:nvPr/>
            </p:nvSpPr>
            <p:spPr bwMode="auto">
              <a:xfrm>
                <a:off x="4272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7" name="Rectangle 101"/>
              <p:cNvSpPr>
                <a:spLocks noChangeArrowheads="1"/>
              </p:cNvSpPr>
              <p:nvPr/>
            </p:nvSpPr>
            <p:spPr bwMode="auto">
              <a:xfrm>
                <a:off x="4416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8" name="Rectangle 103"/>
              <p:cNvSpPr>
                <a:spLocks noChangeArrowheads="1"/>
              </p:cNvSpPr>
              <p:nvPr/>
            </p:nvSpPr>
            <p:spPr bwMode="auto">
              <a:xfrm>
                <a:off x="2256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69" name="Rectangle 104"/>
              <p:cNvSpPr>
                <a:spLocks noChangeArrowheads="1"/>
              </p:cNvSpPr>
              <p:nvPr/>
            </p:nvSpPr>
            <p:spPr bwMode="auto">
              <a:xfrm>
                <a:off x="2400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0" name="Rectangle 105"/>
              <p:cNvSpPr>
                <a:spLocks noChangeArrowheads="1"/>
              </p:cNvSpPr>
              <p:nvPr/>
            </p:nvSpPr>
            <p:spPr bwMode="auto">
              <a:xfrm>
                <a:off x="2688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1" name="Rectangle 106"/>
              <p:cNvSpPr>
                <a:spLocks noChangeArrowheads="1"/>
              </p:cNvSpPr>
              <p:nvPr/>
            </p:nvSpPr>
            <p:spPr bwMode="auto">
              <a:xfrm>
                <a:off x="2832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2" name="Rectangle 107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3" name="Rectangle 108"/>
              <p:cNvSpPr>
                <a:spLocks noChangeArrowheads="1"/>
              </p:cNvSpPr>
              <p:nvPr/>
            </p:nvSpPr>
            <p:spPr bwMode="auto">
              <a:xfrm>
                <a:off x="3120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4" name="Rectangle 109"/>
              <p:cNvSpPr>
                <a:spLocks noChangeArrowheads="1"/>
              </p:cNvSpPr>
              <p:nvPr/>
            </p:nvSpPr>
            <p:spPr bwMode="auto">
              <a:xfrm>
                <a:off x="3264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5" name="Rectangle 110"/>
              <p:cNvSpPr>
                <a:spLocks noChangeArrowheads="1"/>
              </p:cNvSpPr>
              <p:nvPr/>
            </p:nvSpPr>
            <p:spPr bwMode="auto">
              <a:xfrm>
                <a:off x="2544" y="144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6" name="Rectangle 113"/>
              <p:cNvSpPr>
                <a:spLocks noChangeArrowheads="1"/>
              </p:cNvSpPr>
              <p:nvPr/>
            </p:nvSpPr>
            <p:spPr bwMode="auto">
              <a:xfrm>
                <a:off x="3408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7" name="Rectangle 114"/>
              <p:cNvSpPr>
                <a:spLocks noChangeArrowheads="1"/>
              </p:cNvSpPr>
              <p:nvPr/>
            </p:nvSpPr>
            <p:spPr bwMode="auto">
              <a:xfrm>
                <a:off x="3552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8" name="Rectangle 115"/>
              <p:cNvSpPr>
                <a:spLocks noChangeArrowheads="1"/>
              </p:cNvSpPr>
              <p:nvPr/>
            </p:nvSpPr>
            <p:spPr bwMode="auto">
              <a:xfrm>
                <a:off x="3696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79" name="Rectangle 116"/>
              <p:cNvSpPr>
                <a:spLocks noChangeArrowheads="1"/>
              </p:cNvSpPr>
              <p:nvPr/>
            </p:nvSpPr>
            <p:spPr bwMode="auto">
              <a:xfrm>
                <a:off x="3840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0" name="Rectangle 117"/>
              <p:cNvSpPr>
                <a:spLocks noChangeArrowheads="1"/>
              </p:cNvSpPr>
              <p:nvPr/>
            </p:nvSpPr>
            <p:spPr bwMode="auto">
              <a:xfrm>
                <a:off x="3984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1" name="Rectangle 118"/>
              <p:cNvSpPr>
                <a:spLocks noChangeArrowheads="1"/>
              </p:cNvSpPr>
              <p:nvPr/>
            </p:nvSpPr>
            <p:spPr bwMode="auto">
              <a:xfrm>
                <a:off x="4128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2" name="Rectangle 119"/>
              <p:cNvSpPr>
                <a:spLocks noChangeArrowheads="1"/>
              </p:cNvSpPr>
              <p:nvPr/>
            </p:nvSpPr>
            <p:spPr bwMode="auto">
              <a:xfrm>
                <a:off x="4272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3" name="Rectangle 120"/>
              <p:cNvSpPr>
                <a:spLocks noChangeArrowheads="1"/>
              </p:cNvSpPr>
              <p:nvPr/>
            </p:nvSpPr>
            <p:spPr bwMode="auto">
              <a:xfrm>
                <a:off x="4416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4" name="Rectangle 122"/>
              <p:cNvSpPr>
                <a:spLocks noChangeArrowheads="1"/>
              </p:cNvSpPr>
              <p:nvPr/>
            </p:nvSpPr>
            <p:spPr bwMode="auto">
              <a:xfrm>
                <a:off x="2256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5" name="Rectangle 123"/>
              <p:cNvSpPr>
                <a:spLocks noChangeArrowheads="1"/>
              </p:cNvSpPr>
              <p:nvPr/>
            </p:nvSpPr>
            <p:spPr bwMode="auto">
              <a:xfrm>
                <a:off x="2400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6" name="Rectangle 124"/>
              <p:cNvSpPr>
                <a:spLocks noChangeArrowheads="1"/>
              </p:cNvSpPr>
              <p:nvPr/>
            </p:nvSpPr>
            <p:spPr bwMode="auto">
              <a:xfrm>
                <a:off x="2688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7" name="Rectangle 125"/>
              <p:cNvSpPr>
                <a:spLocks noChangeArrowheads="1"/>
              </p:cNvSpPr>
              <p:nvPr/>
            </p:nvSpPr>
            <p:spPr bwMode="auto">
              <a:xfrm>
                <a:off x="2832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8" name="Rectangle 126"/>
              <p:cNvSpPr>
                <a:spLocks noChangeArrowheads="1"/>
              </p:cNvSpPr>
              <p:nvPr/>
            </p:nvSpPr>
            <p:spPr bwMode="auto">
              <a:xfrm>
                <a:off x="2976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89" name="Rectangle 127"/>
              <p:cNvSpPr>
                <a:spLocks noChangeArrowheads="1"/>
              </p:cNvSpPr>
              <p:nvPr/>
            </p:nvSpPr>
            <p:spPr bwMode="auto">
              <a:xfrm>
                <a:off x="3120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0" name="Rectangle 128"/>
              <p:cNvSpPr>
                <a:spLocks noChangeArrowheads="1"/>
              </p:cNvSpPr>
              <p:nvPr/>
            </p:nvSpPr>
            <p:spPr bwMode="auto">
              <a:xfrm>
                <a:off x="3264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1" name="Rectangle 129"/>
              <p:cNvSpPr>
                <a:spLocks noChangeArrowheads="1"/>
              </p:cNvSpPr>
              <p:nvPr/>
            </p:nvSpPr>
            <p:spPr bwMode="auto">
              <a:xfrm>
                <a:off x="2544" y="129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2" name="Rectangle 131"/>
              <p:cNvSpPr>
                <a:spLocks noChangeArrowheads="1"/>
              </p:cNvSpPr>
              <p:nvPr/>
            </p:nvSpPr>
            <p:spPr bwMode="auto">
              <a:xfrm>
                <a:off x="3408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3" name="Rectangle 132"/>
              <p:cNvSpPr>
                <a:spLocks noChangeArrowheads="1"/>
              </p:cNvSpPr>
              <p:nvPr/>
            </p:nvSpPr>
            <p:spPr bwMode="auto">
              <a:xfrm>
                <a:off x="3552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4" name="Rectangle 133"/>
              <p:cNvSpPr>
                <a:spLocks noChangeArrowheads="1"/>
              </p:cNvSpPr>
              <p:nvPr/>
            </p:nvSpPr>
            <p:spPr bwMode="auto">
              <a:xfrm>
                <a:off x="3696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5" name="Rectangle 134"/>
              <p:cNvSpPr>
                <a:spLocks noChangeArrowheads="1"/>
              </p:cNvSpPr>
              <p:nvPr/>
            </p:nvSpPr>
            <p:spPr bwMode="auto">
              <a:xfrm>
                <a:off x="3840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6" name="Rectangle 135"/>
              <p:cNvSpPr>
                <a:spLocks noChangeArrowheads="1"/>
              </p:cNvSpPr>
              <p:nvPr/>
            </p:nvSpPr>
            <p:spPr bwMode="auto">
              <a:xfrm>
                <a:off x="3984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7" name="Rectangle 136"/>
              <p:cNvSpPr>
                <a:spLocks noChangeArrowheads="1"/>
              </p:cNvSpPr>
              <p:nvPr/>
            </p:nvSpPr>
            <p:spPr bwMode="auto">
              <a:xfrm>
                <a:off x="4128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8" name="Rectangle 137"/>
              <p:cNvSpPr>
                <a:spLocks noChangeArrowheads="1"/>
              </p:cNvSpPr>
              <p:nvPr/>
            </p:nvSpPr>
            <p:spPr bwMode="auto">
              <a:xfrm>
                <a:off x="4272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899" name="Rectangle 138"/>
              <p:cNvSpPr>
                <a:spLocks noChangeArrowheads="1"/>
              </p:cNvSpPr>
              <p:nvPr/>
            </p:nvSpPr>
            <p:spPr bwMode="auto">
              <a:xfrm>
                <a:off x="4416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0" name="Rectangle 140"/>
              <p:cNvSpPr>
                <a:spLocks noChangeArrowheads="1"/>
              </p:cNvSpPr>
              <p:nvPr/>
            </p:nvSpPr>
            <p:spPr bwMode="auto">
              <a:xfrm>
                <a:off x="2256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1" name="Rectangle 141"/>
              <p:cNvSpPr>
                <a:spLocks noChangeArrowheads="1"/>
              </p:cNvSpPr>
              <p:nvPr/>
            </p:nvSpPr>
            <p:spPr bwMode="auto">
              <a:xfrm>
                <a:off x="2400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2" name="Rectangle 142"/>
              <p:cNvSpPr>
                <a:spLocks noChangeArrowheads="1"/>
              </p:cNvSpPr>
              <p:nvPr/>
            </p:nvSpPr>
            <p:spPr bwMode="auto">
              <a:xfrm>
                <a:off x="2688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3" name="Rectangle 143"/>
              <p:cNvSpPr>
                <a:spLocks noChangeArrowheads="1"/>
              </p:cNvSpPr>
              <p:nvPr/>
            </p:nvSpPr>
            <p:spPr bwMode="auto">
              <a:xfrm>
                <a:off x="2832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4" name="Rectangle 144"/>
              <p:cNvSpPr>
                <a:spLocks noChangeArrowheads="1"/>
              </p:cNvSpPr>
              <p:nvPr/>
            </p:nvSpPr>
            <p:spPr bwMode="auto">
              <a:xfrm>
                <a:off x="2976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5" name="Rectangle 145"/>
              <p:cNvSpPr>
                <a:spLocks noChangeArrowheads="1"/>
              </p:cNvSpPr>
              <p:nvPr/>
            </p:nvSpPr>
            <p:spPr bwMode="auto">
              <a:xfrm>
                <a:off x="3120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6" name="Rectangle 146"/>
              <p:cNvSpPr>
                <a:spLocks noChangeArrowheads="1"/>
              </p:cNvSpPr>
              <p:nvPr/>
            </p:nvSpPr>
            <p:spPr bwMode="auto">
              <a:xfrm>
                <a:off x="3264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7" name="Rectangle 147"/>
              <p:cNvSpPr>
                <a:spLocks noChangeArrowheads="1"/>
              </p:cNvSpPr>
              <p:nvPr/>
            </p:nvSpPr>
            <p:spPr bwMode="auto">
              <a:xfrm>
                <a:off x="2544" y="115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8" name="Rectangle 149"/>
              <p:cNvSpPr>
                <a:spLocks noChangeArrowheads="1"/>
              </p:cNvSpPr>
              <p:nvPr/>
            </p:nvSpPr>
            <p:spPr bwMode="auto">
              <a:xfrm>
                <a:off x="3408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09" name="Rectangle 150"/>
              <p:cNvSpPr>
                <a:spLocks noChangeArrowheads="1"/>
              </p:cNvSpPr>
              <p:nvPr/>
            </p:nvSpPr>
            <p:spPr bwMode="auto">
              <a:xfrm>
                <a:off x="3552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0" name="Rectangle 151"/>
              <p:cNvSpPr>
                <a:spLocks noChangeArrowheads="1"/>
              </p:cNvSpPr>
              <p:nvPr/>
            </p:nvSpPr>
            <p:spPr bwMode="auto">
              <a:xfrm>
                <a:off x="3696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1" name="Rectangle 152"/>
              <p:cNvSpPr>
                <a:spLocks noChangeArrowheads="1"/>
              </p:cNvSpPr>
              <p:nvPr/>
            </p:nvSpPr>
            <p:spPr bwMode="auto">
              <a:xfrm>
                <a:off x="3840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2" name="Rectangle 153"/>
              <p:cNvSpPr>
                <a:spLocks noChangeArrowheads="1"/>
              </p:cNvSpPr>
              <p:nvPr/>
            </p:nvSpPr>
            <p:spPr bwMode="auto">
              <a:xfrm>
                <a:off x="3984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3" name="Rectangle 154"/>
              <p:cNvSpPr>
                <a:spLocks noChangeArrowheads="1"/>
              </p:cNvSpPr>
              <p:nvPr/>
            </p:nvSpPr>
            <p:spPr bwMode="auto">
              <a:xfrm>
                <a:off x="4128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4" name="Rectangle 155"/>
              <p:cNvSpPr>
                <a:spLocks noChangeArrowheads="1"/>
              </p:cNvSpPr>
              <p:nvPr/>
            </p:nvSpPr>
            <p:spPr bwMode="auto">
              <a:xfrm>
                <a:off x="4272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5" name="Rectangle 156"/>
              <p:cNvSpPr>
                <a:spLocks noChangeArrowheads="1"/>
              </p:cNvSpPr>
              <p:nvPr/>
            </p:nvSpPr>
            <p:spPr bwMode="auto">
              <a:xfrm>
                <a:off x="4416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6" name="Rectangle 158"/>
              <p:cNvSpPr>
                <a:spLocks noChangeArrowheads="1"/>
              </p:cNvSpPr>
              <p:nvPr/>
            </p:nvSpPr>
            <p:spPr bwMode="auto">
              <a:xfrm>
                <a:off x="2256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7" name="Rectangle 159"/>
              <p:cNvSpPr>
                <a:spLocks noChangeArrowheads="1"/>
              </p:cNvSpPr>
              <p:nvPr/>
            </p:nvSpPr>
            <p:spPr bwMode="auto">
              <a:xfrm>
                <a:off x="2400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8" name="Rectangle 160"/>
              <p:cNvSpPr>
                <a:spLocks noChangeArrowheads="1"/>
              </p:cNvSpPr>
              <p:nvPr/>
            </p:nvSpPr>
            <p:spPr bwMode="auto">
              <a:xfrm>
                <a:off x="2688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19" name="Rectangle 161"/>
              <p:cNvSpPr>
                <a:spLocks noChangeArrowheads="1"/>
              </p:cNvSpPr>
              <p:nvPr/>
            </p:nvSpPr>
            <p:spPr bwMode="auto">
              <a:xfrm>
                <a:off x="2832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0" name="Rectangle 162"/>
              <p:cNvSpPr>
                <a:spLocks noChangeArrowheads="1"/>
              </p:cNvSpPr>
              <p:nvPr/>
            </p:nvSpPr>
            <p:spPr bwMode="auto">
              <a:xfrm>
                <a:off x="2976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1" name="Rectangle 163"/>
              <p:cNvSpPr>
                <a:spLocks noChangeArrowheads="1"/>
              </p:cNvSpPr>
              <p:nvPr/>
            </p:nvSpPr>
            <p:spPr bwMode="auto">
              <a:xfrm>
                <a:off x="3120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2" name="Rectangle 164"/>
              <p:cNvSpPr>
                <a:spLocks noChangeArrowheads="1"/>
              </p:cNvSpPr>
              <p:nvPr/>
            </p:nvSpPr>
            <p:spPr bwMode="auto">
              <a:xfrm>
                <a:off x="3264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3" name="Rectangle 165"/>
              <p:cNvSpPr>
                <a:spLocks noChangeArrowheads="1"/>
              </p:cNvSpPr>
              <p:nvPr/>
            </p:nvSpPr>
            <p:spPr bwMode="auto">
              <a:xfrm>
                <a:off x="2544" y="100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4" name="Rectangle 167"/>
              <p:cNvSpPr>
                <a:spLocks noChangeArrowheads="1"/>
              </p:cNvSpPr>
              <p:nvPr/>
            </p:nvSpPr>
            <p:spPr bwMode="auto">
              <a:xfrm>
                <a:off x="3408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5" name="Rectangle 168"/>
              <p:cNvSpPr>
                <a:spLocks noChangeArrowheads="1"/>
              </p:cNvSpPr>
              <p:nvPr/>
            </p:nvSpPr>
            <p:spPr bwMode="auto">
              <a:xfrm>
                <a:off x="3552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6" name="Rectangle 169"/>
              <p:cNvSpPr>
                <a:spLocks noChangeArrowheads="1"/>
              </p:cNvSpPr>
              <p:nvPr/>
            </p:nvSpPr>
            <p:spPr bwMode="auto">
              <a:xfrm>
                <a:off x="3696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7" name="Rectangle 170"/>
              <p:cNvSpPr>
                <a:spLocks noChangeArrowheads="1"/>
              </p:cNvSpPr>
              <p:nvPr/>
            </p:nvSpPr>
            <p:spPr bwMode="auto">
              <a:xfrm>
                <a:off x="3840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8" name="Rectangle 171"/>
              <p:cNvSpPr>
                <a:spLocks noChangeArrowheads="1"/>
              </p:cNvSpPr>
              <p:nvPr/>
            </p:nvSpPr>
            <p:spPr bwMode="auto">
              <a:xfrm>
                <a:off x="3984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29" name="Rectangle 172"/>
              <p:cNvSpPr>
                <a:spLocks noChangeArrowheads="1"/>
              </p:cNvSpPr>
              <p:nvPr/>
            </p:nvSpPr>
            <p:spPr bwMode="auto">
              <a:xfrm>
                <a:off x="4128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0" name="Rectangle 173"/>
              <p:cNvSpPr>
                <a:spLocks noChangeArrowheads="1"/>
              </p:cNvSpPr>
              <p:nvPr/>
            </p:nvSpPr>
            <p:spPr bwMode="auto">
              <a:xfrm>
                <a:off x="4272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1" name="Rectangle 174"/>
              <p:cNvSpPr>
                <a:spLocks noChangeArrowheads="1"/>
              </p:cNvSpPr>
              <p:nvPr/>
            </p:nvSpPr>
            <p:spPr bwMode="auto">
              <a:xfrm>
                <a:off x="4416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2" name="Rectangle 176"/>
              <p:cNvSpPr>
                <a:spLocks noChangeArrowheads="1"/>
              </p:cNvSpPr>
              <p:nvPr/>
            </p:nvSpPr>
            <p:spPr bwMode="auto">
              <a:xfrm>
                <a:off x="2256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3" name="Rectangle 177"/>
              <p:cNvSpPr>
                <a:spLocks noChangeArrowheads="1"/>
              </p:cNvSpPr>
              <p:nvPr/>
            </p:nvSpPr>
            <p:spPr bwMode="auto">
              <a:xfrm>
                <a:off x="2400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4" name="Rectangle 178"/>
              <p:cNvSpPr>
                <a:spLocks noChangeArrowheads="1"/>
              </p:cNvSpPr>
              <p:nvPr/>
            </p:nvSpPr>
            <p:spPr bwMode="auto">
              <a:xfrm>
                <a:off x="2688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5" name="Rectangle 179"/>
              <p:cNvSpPr>
                <a:spLocks noChangeArrowheads="1"/>
              </p:cNvSpPr>
              <p:nvPr/>
            </p:nvSpPr>
            <p:spPr bwMode="auto">
              <a:xfrm>
                <a:off x="2832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6" name="Rectangle 180"/>
              <p:cNvSpPr>
                <a:spLocks noChangeArrowheads="1"/>
              </p:cNvSpPr>
              <p:nvPr/>
            </p:nvSpPr>
            <p:spPr bwMode="auto">
              <a:xfrm>
                <a:off x="2976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7" name="Rectangle 181"/>
              <p:cNvSpPr>
                <a:spLocks noChangeArrowheads="1"/>
              </p:cNvSpPr>
              <p:nvPr/>
            </p:nvSpPr>
            <p:spPr bwMode="auto">
              <a:xfrm>
                <a:off x="3120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8" name="Rectangle 182"/>
              <p:cNvSpPr>
                <a:spLocks noChangeArrowheads="1"/>
              </p:cNvSpPr>
              <p:nvPr/>
            </p:nvSpPr>
            <p:spPr bwMode="auto">
              <a:xfrm>
                <a:off x="3264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39" name="Rectangle 183"/>
              <p:cNvSpPr>
                <a:spLocks noChangeArrowheads="1"/>
              </p:cNvSpPr>
              <p:nvPr/>
            </p:nvSpPr>
            <p:spPr bwMode="auto">
              <a:xfrm>
                <a:off x="2544" y="86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0" name="Rectangle 221"/>
              <p:cNvSpPr>
                <a:spLocks noChangeArrowheads="1"/>
              </p:cNvSpPr>
              <p:nvPr/>
            </p:nvSpPr>
            <p:spPr bwMode="auto">
              <a:xfrm>
                <a:off x="3408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1" name="Rectangle 222"/>
              <p:cNvSpPr>
                <a:spLocks noChangeArrowheads="1"/>
              </p:cNvSpPr>
              <p:nvPr/>
            </p:nvSpPr>
            <p:spPr bwMode="auto">
              <a:xfrm>
                <a:off x="3552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2" name="Rectangle 223"/>
              <p:cNvSpPr>
                <a:spLocks noChangeArrowheads="1"/>
              </p:cNvSpPr>
              <p:nvPr/>
            </p:nvSpPr>
            <p:spPr bwMode="auto">
              <a:xfrm>
                <a:off x="3696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3" name="Rectangle 224"/>
              <p:cNvSpPr>
                <a:spLocks noChangeArrowheads="1"/>
              </p:cNvSpPr>
              <p:nvPr/>
            </p:nvSpPr>
            <p:spPr bwMode="auto">
              <a:xfrm>
                <a:off x="3840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4" name="Rectangle 225"/>
              <p:cNvSpPr>
                <a:spLocks noChangeArrowheads="1"/>
              </p:cNvSpPr>
              <p:nvPr/>
            </p:nvSpPr>
            <p:spPr bwMode="auto">
              <a:xfrm>
                <a:off x="3984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5" name="Rectangle 226"/>
              <p:cNvSpPr>
                <a:spLocks noChangeArrowheads="1"/>
              </p:cNvSpPr>
              <p:nvPr/>
            </p:nvSpPr>
            <p:spPr bwMode="auto">
              <a:xfrm>
                <a:off x="4128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6" name="Rectangle 227"/>
              <p:cNvSpPr>
                <a:spLocks noChangeArrowheads="1"/>
              </p:cNvSpPr>
              <p:nvPr/>
            </p:nvSpPr>
            <p:spPr bwMode="auto">
              <a:xfrm>
                <a:off x="4272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7" name="Rectangle 228"/>
              <p:cNvSpPr>
                <a:spLocks noChangeArrowheads="1"/>
              </p:cNvSpPr>
              <p:nvPr/>
            </p:nvSpPr>
            <p:spPr bwMode="auto">
              <a:xfrm>
                <a:off x="4416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8" name="Rectangle 230"/>
              <p:cNvSpPr>
                <a:spLocks noChangeArrowheads="1"/>
              </p:cNvSpPr>
              <p:nvPr/>
            </p:nvSpPr>
            <p:spPr bwMode="auto">
              <a:xfrm>
                <a:off x="2256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49" name="Rectangle 231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0" name="Rectangle 232"/>
              <p:cNvSpPr>
                <a:spLocks noChangeArrowheads="1"/>
              </p:cNvSpPr>
              <p:nvPr/>
            </p:nvSpPr>
            <p:spPr bwMode="auto">
              <a:xfrm>
                <a:off x="2688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1" name="Rectangle 233"/>
              <p:cNvSpPr>
                <a:spLocks noChangeArrowheads="1"/>
              </p:cNvSpPr>
              <p:nvPr/>
            </p:nvSpPr>
            <p:spPr bwMode="auto">
              <a:xfrm>
                <a:off x="2832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2" name="Rectangle 234"/>
              <p:cNvSpPr>
                <a:spLocks noChangeArrowheads="1"/>
              </p:cNvSpPr>
              <p:nvPr/>
            </p:nvSpPr>
            <p:spPr bwMode="auto">
              <a:xfrm>
                <a:off x="2976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3" name="Rectangle 235"/>
              <p:cNvSpPr>
                <a:spLocks noChangeArrowheads="1"/>
              </p:cNvSpPr>
              <p:nvPr/>
            </p:nvSpPr>
            <p:spPr bwMode="auto">
              <a:xfrm>
                <a:off x="3120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4" name="Rectangle 236"/>
              <p:cNvSpPr>
                <a:spLocks noChangeArrowheads="1"/>
              </p:cNvSpPr>
              <p:nvPr/>
            </p:nvSpPr>
            <p:spPr bwMode="auto">
              <a:xfrm>
                <a:off x="3264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5" name="Rectangle 237"/>
              <p:cNvSpPr>
                <a:spLocks noChangeArrowheads="1"/>
              </p:cNvSpPr>
              <p:nvPr/>
            </p:nvSpPr>
            <p:spPr bwMode="auto">
              <a:xfrm>
                <a:off x="2544" y="244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6" name="Rectangle 239"/>
              <p:cNvSpPr>
                <a:spLocks noChangeArrowheads="1"/>
              </p:cNvSpPr>
              <p:nvPr/>
            </p:nvSpPr>
            <p:spPr bwMode="auto">
              <a:xfrm>
                <a:off x="3408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7" name="Rectangle 240"/>
              <p:cNvSpPr>
                <a:spLocks noChangeArrowheads="1"/>
              </p:cNvSpPr>
              <p:nvPr/>
            </p:nvSpPr>
            <p:spPr bwMode="auto">
              <a:xfrm>
                <a:off x="3552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8" name="Rectangle 241"/>
              <p:cNvSpPr>
                <a:spLocks noChangeArrowheads="1"/>
              </p:cNvSpPr>
              <p:nvPr/>
            </p:nvSpPr>
            <p:spPr bwMode="auto">
              <a:xfrm>
                <a:off x="3696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59" name="Rectangle 242"/>
              <p:cNvSpPr>
                <a:spLocks noChangeArrowheads="1"/>
              </p:cNvSpPr>
              <p:nvPr/>
            </p:nvSpPr>
            <p:spPr bwMode="auto">
              <a:xfrm>
                <a:off x="3840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0" name="Rectangle 243"/>
              <p:cNvSpPr>
                <a:spLocks noChangeArrowheads="1"/>
              </p:cNvSpPr>
              <p:nvPr/>
            </p:nvSpPr>
            <p:spPr bwMode="auto">
              <a:xfrm>
                <a:off x="3984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1" name="Rectangle 244"/>
              <p:cNvSpPr>
                <a:spLocks noChangeArrowheads="1"/>
              </p:cNvSpPr>
              <p:nvPr/>
            </p:nvSpPr>
            <p:spPr bwMode="auto">
              <a:xfrm>
                <a:off x="4128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2" name="Rectangle 245"/>
              <p:cNvSpPr>
                <a:spLocks noChangeArrowheads="1"/>
              </p:cNvSpPr>
              <p:nvPr/>
            </p:nvSpPr>
            <p:spPr bwMode="auto">
              <a:xfrm>
                <a:off x="4272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3" name="Rectangle 246"/>
              <p:cNvSpPr>
                <a:spLocks noChangeArrowheads="1"/>
              </p:cNvSpPr>
              <p:nvPr/>
            </p:nvSpPr>
            <p:spPr bwMode="auto">
              <a:xfrm>
                <a:off x="4416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4" name="Rectangle 248"/>
              <p:cNvSpPr>
                <a:spLocks noChangeArrowheads="1"/>
              </p:cNvSpPr>
              <p:nvPr/>
            </p:nvSpPr>
            <p:spPr bwMode="auto">
              <a:xfrm>
                <a:off x="2256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5" name="Rectangle 249"/>
              <p:cNvSpPr>
                <a:spLocks noChangeArrowheads="1"/>
              </p:cNvSpPr>
              <p:nvPr/>
            </p:nvSpPr>
            <p:spPr bwMode="auto">
              <a:xfrm>
                <a:off x="2400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6" name="Rectangle 250"/>
              <p:cNvSpPr>
                <a:spLocks noChangeArrowheads="1"/>
              </p:cNvSpPr>
              <p:nvPr/>
            </p:nvSpPr>
            <p:spPr bwMode="auto">
              <a:xfrm>
                <a:off x="2688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7" name="Rectangle 251"/>
              <p:cNvSpPr>
                <a:spLocks noChangeArrowheads="1"/>
              </p:cNvSpPr>
              <p:nvPr/>
            </p:nvSpPr>
            <p:spPr bwMode="auto">
              <a:xfrm>
                <a:off x="2832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8" name="Rectangle 252"/>
              <p:cNvSpPr>
                <a:spLocks noChangeArrowheads="1"/>
              </p:cNvSpPr>
              <p:nvPr/>
            </p:nvSpPr>
            <p:spPr bwMode="auto">
              <a:xfrm>
                <a:off x="2976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69" name="Rectangle 253"/>
              <p:cNvSpPr>
                <a:spLocks noChangeArrowheads="1"/>
              </p:cNvSpPr>
              <p:nvPr/>
            </p:nvSpPr>
            <p:spPr bwMode="auto">
              <a:xfrm>
                <a:off x="3120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0" name="Rectangle 254"/>
              <p:cNvSpPr>
                <a:spLocks noChangeArrowheads="1"/>
              </p:cNvSpPr>
              <p:nvPr/>
            </p:nvSpPr>
            <p:spPr bwMode="auto">
              <a:xfrm>
                <a:off x="3264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1" name="Rectangle 255"/>
              <p:cNvSpPr>
                <a:spLocks noChangeArrowheads="1"/>
              </p:cNvSpPr>
              <p:nvPr/>
            </p:nvSpPr>
            <p:spPr bwMode="auto">
              <a:xfrm>
                <a:off x="2544" y="2304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2" name="Rectangle 257"/>
              <p:cNvSpPr>
                <a:spLocks noChangeArrowheads="1"/>
              </p:cNvSpPr>
              <p:nvPr/>
            </p:nvSpPr>
            <p:spPr bwMode="auto">
              <a:xfrm>
                <a:off x="3408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3" name="Rectangle 258"/>
              <p:cNvSpPr>
                <a:spLocks noChangeArrowheads="1"/>
              </p:cNvSpPr>
              <p:nvPr/>
            </p:nvSpPr>
            <p:spPr bwMode="auto">
              <a:xfrm>
                <a:off x="3552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4" name="Rectangle 259"/>
              <p:cNvSpPr>
                <a:spLocks noChangeArrowheads="1"/>
              </p:cNvSpPr>
              <p:nvPr/>
            </p:nvSpPr>
            <p:spPr bwMode="auto">
              <a:xfrm>
                <a:off x="3696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5" name="Rectangle 260"/>
              <p:cNvSpPr>
                <a:spLocks noChangeArrowheads="1"/>
              </p:cNvSpPr>
              <p:nvPr/>
            </p:nvSpPr>
            <p:spPr bwMode="auto">
              <a:xfrm>
                <a:off x="3840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6" name="Rectangle 261"/>
              <p:cNvSpPr>
                <a:spLocks noChangeArrowheads="1"/>
              </p:cNvSpPr>
              <p:nvPr/>
            </p:nvSpPr>
            <p:spPr bwMode="auto">
              <a:xfrm>
                <a:off x="3984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7" name="Rectangle 262"/>
              <p:cNvSpPr>
                <a:spLocks noChangeArrowheads="1"/>
              </p:cNvSpPr>
              <p:nvPr/>
            </p:nvSpPr>
            <p:spPr bwMode="auto">
              <a:xfrm>
                <a:off x="4128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8" name="Rectangle 263"/>
              <p:cNvSpPr>
                <a:spLocks noChangeArrowheads="1"/>
              </p:cNvSpPr>
              <p:nvPr/>
            </p:nvSpPr>
            <p:spPr bwMode="auto">
              <a:xfrm>
                <a:off x="4272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79" name="Rectangle 264"/>
              <p:cNvSpPr>
                <a:spLocks noChangeArrowheads="1"/>
              </p:cNvSpPr>
              <p:nvPr/>
            </p:nvSpPr>
            <p:spPr bwMode="auto">
              <a:xfrm>
                <a:off x="4416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0" name="Rectangle 266"/>
              <p:cNvSpPr>
                <a:spLocks noChangeArrowheads="1"/>
              </p:cNvSpPr>
              <p:nvPr/>
            </p:nvSpPr>
            <p:spPr bwMode="auto">
              <a:xfrm>
                <a:off x="2256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1" name="Rectangle 267"/>
              <p:cNvSpPr>
                <a:spLocks noChangeArrowheads="1"/>
              </p:cNvSpPr>
              <p:nvPr/>
            </p:nvSpPr>
            <p:spPr bwMode="auto">
              <a:xfrm>
                <a:off x="2400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2" name="Rectangle 268"/>
              <p:cNvSpPr>
                <a:spLocks noChangeArrowheads="1"/>
              </p:cNvSpPr>
              <p:nvPr/>
            </p:nvSpPr>
            <p:spPr bwMode="auto">
              <a:xfrm>
                <a:off x="2688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3" name="Rectangle 269"/>
              <p:cNvSpPr>
                <a:spLocks noChangeArrowheads="1"/>
              </p:cNvSpPr>
              <p:nvPr/>
            </p:nvSpPr>
            <p:spPr bwMode="auto">
              <a:xfrm>
                <a:off x="2832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4" name="Rectangle 270"/>
              <p:cNvSpPr>
                <a:spLocks noChangeArrowheads="1"/>
              </p:cNvSpPr>
              <p:nvPr/>
            </p:nvSpPr>
            <p:spPr bwMode="auto">
              <a:xfrm>
                <a:off x="2976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5" name="Rectangle 271"/>
              <p:cNvSpPr>
                <a:spLocks noChangeArrowheads="1"/>
              </p:cNvSpPr>
              <p:nvPr/>
            </p:nvSpPr>
            <p:spPr bwMode="auto">
              <a:xfrm>
                <a:off x="3120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6" name="Rectangle 272"/>
              <p:cNvSpPr>
                <a:spLocks noChangeArrowheads="1"/>
              </p:cNvSpPr>
              <p:nvPr/>
            </p:nvSpPr>
            <p:spPr bwMode="auto">
              <a:xfrm>
                <a:off x="3264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7" name="Rectangle 273"/>
              <p:cNvSpPr>
                <a:spLocks noChangeArrowheads="1"/>
              </p:cNvSpPr>
              <p:nvPr/>
            </p:nvSpPr>
            <p:spPr bwMode="auto">
              <a:xfrm>
                <a:off x="2544" y="2160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8" name="Rectangle 275"/>
              <p:cNvSpPr>
                <a:spLocks noChangeArrowheads="1"/>
              </p:cNvSpPr>
              <p:nvPr/>
            </p:nvSpPr>
            <p:spPr bwMode="auto">
              <a:xfrm>
                <a:off x="3408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89" name="Rectangle 276"/>
              <p:cNvSpPr>
                <a:spLocks noChangeArrowheads="1"/>
              </p:cNvSpPr>
              <p:nvPr/>
            </p:nvSpPr>
            <p:spPr bwMode="auto">
              <a:xfrm>
                <a:off x="3552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0" name="Rectangle 277"/>
              <p:cNvSpPr>
                <a:spLocks noChangeArrowheads="1"/>
              </p:cNvSpPr>
              <p:nvPr/>
            </p:nvSpPr>
            <p:spPr bwMode="auto">
              <a:xfrm>
                <a:off x="3696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1" name="Rectangle 278"/>
              <p:cNvSpPr>
                <a:spLocks noChangeArrowheads="1"/>
              </p:cNvSpPr>
              <p:nvPr/>
            </p:nvSpPr>
            <p:spPr bwMode="auto">
              <a:xfrm>
                <a:off x="3840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2" name="Rectangle 279"/>
              <p:cNvSpPr>
                <a:spLocks noChangeArrowheads="1"/>
              </p:cNvSpPr>
              <p:nvPr/>
            </p:nvSpPr>
            <p:spPr bwMode="auto">
              <a:xfrm>
                <a:off x="3984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3" name="Rectangle 280"/>
              <p:cNvSpPr>
                <a:spLocks noChangeArrowheads="1"/>
              </p:cNvSpPr>
              <p:nvPr/>
            </p:nvSpPr>
            <p:spPr bwMode="auto">
              <a:xfrm>
                <a:off x="4128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4" name="Rectangle 281"/>
              <p:cNvSpPr>
                <a:spLocks noChangeArrowheads="1"/>
              </p:cNvSpPr>
              <p:nvPr/>
            </p:nvSpPr>
            <p:spPr bwMode="auto">
              <a:xfrm>
                <a:off x="4272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5" name="Rectangle 282"/>
              <p:cNvSpPr>
                <a:spLocks noChangeArrowheads="1"/>
              </p:cNvSpPr>
              <p:nvPr/>
            </p:nvSpPr>
            <p:spPr bwMode="auto">
              <a:xfrm>
                <a:off x="4416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6" name="Rectangle 284"/>
              <p:cNvSpPr>
                <a:spLocks noChangeArrowheads="1"/>
              </p:cNvSpPr>
              <p:nvPr/>
            </p:nvSpPr>
            <p:spPr bwMode="auto">
              <a:xfrm>
                <a:off x="2256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7" name="Rectangle 285"/>
              <p:cNvSpPr>
                <a:spLocks noChangeArrowheads="1"/>
              </p:cNvSpPr>
              <p:nvPr/>
            </p:nvSpPr>
            <p:spPr bwMode="auto">
              <a:xfrm>
                <a:off x="2400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8" name="Rectangle 286"/>
              <p:cNvSpPr>
                <a:spLocks noChangeArrowheads="1"/>
              </p:cNvSpPr>
              <p:nvPr/>
            </p:nvSpPr>
            <p:spPr bwMode="auto">
              <a:xfrm>
                <a:off x="2688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999" name="Rectangle 287"/>
              <p:cNvSpPr>
                <a:spLocks noChangeArrowheads="1"/>
              </p:cNvSpPr>
              <p:nvPr/>
            </p:nvSpPr>
            <p:spPr bwMode="auto">
              <a:xfrm>
                <a:off x="2832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0" name="Rectangle 288"/>
              <p:cNvSpPr>
                <a:spLocks noChangeArrowheads="1"/>
              </p:cNvSpPr>
              <p:nvPr/>
            </p:nvSpPr>
            <p:spPr bwMode="auto">
              <a:xfrm>
                <a:off x="2976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1" name="Rectangle 289"/>
              <p:cNvSpPr>
                <a:spLocks noChangeArrowheads="1"/>
              </p:cNvSpPr>
              <p:nvPr/>
            </p:nvSpPr>
            <p:spPr bwMode="auto">
              <a:xfrm>
                <a:off x="3120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2" name="Rectangle 290"/>
              <p:cNvSpPr>
                <a:spLocks noChangeArrowheads="1"/>
              </p:cNvSpPr>
              <p:nvPr/>
            </p:nvSpPr>
            <p:spPr bwMode="auto">
              <a:xfrm>
                <a:off x="3264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3" name="Rectangle 291"/>
              <p:cNvSpPr>
                <a:spLocks noChangeArrowheads="1"/>
              </p:cNvSpPr>
              <p:nvPr/>
            </p:nvSpPr>
            <p:spPr bwMode="auto">
              <a:xfrm>
                <a:off x="2544" y="201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4" name="Rectangle 293"/>
              <p:cNvSpPr>
                <a:spLocks noChangeArrowheads="1"/>
              </p:cNvSpPr>
              <p:nvPr/>
            </p:nvSpPr>
            <p:spPr bwMode="auto">
              <a:xfrm>
                <a:off x="3408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5" name="Rectangle 294"/>
              <p:cNvSpPr>
                <a:spLocks noChangeArrowheads="1"/>
              </p:cNvSpPr>
              <p:nvPr/>
            </p:nvSpPr>
            <p:spPr bwMode="auto">
              <a:xfrm>
                <a:off x="3552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6" name="Rectangle 295"/>
              <p:cNvSpPr>
                <a:spLocks noChangeArrowheads="1"/>
              </p:cNvSpPr>
              <p:nvPr/>
            </p:nvSpPr>
            <p:spPr bwMode="auto">
              <a:xfrm>
                <a:off x="3696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7" name="Rectangle 296"/>
              <p:cNvSpPr>
                <a:spLocks noChangeArrowheads="1"/>
              </p:cNvSpPr>
              <p:nvPr/>
            </p:nvSpPr>
            <p:spPr bwMode="auto">
              <a:xfrm>
                <a:off x="3840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8" name="Rectangle 297"/>
              <p:cNvSpPr>
                <a:spLocks noChangeArrowheads="1"/>
              </p:cNvSpPr>
              <p:nvPr/>
            </p:nvSpPr>
            <p:spPr bwMode="auto">
              <a:xfrm>
                <a:off x="3984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09" name="Rectangle 298"/>
              <p:cNvSpPr>
                <a:spLocks noChangeArrowheads="1"/>
              </p:cNvSpPr>
              <p:nvPr/>
            </p:nvSpPr>
            <p:spPr bwMode="auto">
              <a:xfrm>
                <a:off x="4128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0" name="Rectangle 299"/>
              <p:cNvSpPr>
                <a:spLocks noChangeArrowheads="1"/>
              </p:cNvSpPr>
              <p:nvPr/>
            </p:nvSpPr>
            <p:spPr bwMode="auto">
              <a:xfrm>
                <a:off x="4272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1" name="Rectangle 300"/>
              <p:cNvSpPr>
                <a:spLocks noChangeArrowheads="1"/>
              </p:cNvSpPr>
              <p:nvPr/>
            </p:nvSpPr>
            <p:spPr bwMode="auto">
              <a:xfrm>
                <a:off x="4416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2" name="Rectangle 302"/>
              <p:cNvSpPr>
                <a:spLocks noChangeArrowheads="1"/>
              </p:cNvSpPr>
              <p:nvPr/>
            </p:nvSpPr>
            <p:spPr bwMode="auto">
              <a:xfrm>
                <a:off x="2256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3" name="Rectangle 303"/>
              <p:cNvSpPr>
                <a:spLocks noChangeArrowheads="1"/>
              </p:cNvSpPr>
              <p:nvPr/>
            </p:nvSpPr>
            <p:spPr bwMode="auto">
              <a:xfrm>
                <a:off x="2400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4" name="Rectangle 304"/>
              <p:cNvSpPr>
                <a:spLocks noChangeArrowheads="1"/>
              </p:cNvSpPr>
              <p:nvPr/>
            </p:nvSpPr>
            <p:spPr bwMode="auto">
              <a:xfrm>
                <a:off x="2688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5" name="Rectangle 305"/>
              <p:cNvSpPr>
                <a:spLocks noChangeArrowheads="1"/>
              </p:cNvSpPr>
              <p:nvPr/>
            </p:nvSpPr>
            <p:spPr bwMode="auto">
              <a:xfrm>
                <a:off x="2832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6" name="Rectangle 306"/>
              <p:cNvSpPr>
                <a:spLocks noChangeArrowheads="1"/>
              </p:cNvSpPr>
              <p:nvPr/>
            </p:nvSpPr>
            <p:spPr bwMode="auto">
              <a:xfrm>
                <a:off x="2976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7" name="Rectangle 307"/>
              <p:cNvSpPr>
                <a:spLocks noChangeArrowheads="1"/>
              </p:cNvSpPr>
              <p:nvPr/>
            </p:nvSpPr>
            <p:spPr bwMode="auto">
              <a:xfrm>
                <a:off x="3120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8" name="Rectangle 308"/>
              <p:cNvSpPr>
                <a:spLocks noChangeArrowheads="1"/>
              </p:cNvSpPr>
              <p:nvPr/>
            </p:nvSpPr>
            <p:spPr bwMode="auto">
              <a:xfrm>
                <a:off x="3264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19" name="Rectangle 309"/>
              <p:cNvSpPr>
                <a:spLocks noChangeArrowheads="1"/>
              </p:cNvSpPr>
              <p:nvPr/>
            </p:nvSpPr>
            <p:spPr bwMode="auto">
              <a:xfrm>
                <a:off x="2544" y="187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0" name="Rectangle 311"/>
              <p:cNvSpPr>
                <a:spLocks noChangeArrowheads="1"/>
              </p:cNvSpPr>
              <p:nvPr/>
            </p:nvSpPr>
            <p:spPr bwMode="auto">
              <a:xfrm>
                <a:off x="3408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1" name="Rectangle 312"/>
              <p:cNvSpPr>
                <a:spLocks noChangeArrowheads="1"/>
              </p:cNvSpPr>
              <p:nvPr/>
            </p:nvSpPr>
            <p:spPr bwMode="auto">
              <a:xfrm>
                <a:off x="3552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2" name="Rectangle 313"/>
              <p:cNvSpPr>
                <a:spLocks noChangeArrowheads="1"/>
              </p:cNvSpPr>
              <p:nvPr/>
            </p:nvSpPr>
            <p:spPr bwMode="auto">
              <a:xfrm>
                <a:off x="3696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3" name="Rectangle 314"/>
              <p:cNvSpPr>
                <a:spLocks noChangeArrowheads="1"/>
              </p:cNvSpPr>
              <p:nvPr/>
            </p:nvSpPr>
            <p:spPr bwMode="auto">
              <a:xfrm>
                <a:off x="3840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4" name="Rectangle 315"/>
              <p:cNvSpPr>
                <a:spLocks noChangeArrowheads="1"/>
              </p:cNvSpPr>
              <p:nvPr/>
            </p:nvSpPr>
            <p:spPr bwMode="auto">
              <a:xfrm>
                <a:off x="3984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5" name="Rectangle 316"/>
              <p:cNvSpPr>
                <a:spLocks noChangeArrowheads="1"/>
              </p:cNvSpPr>
              <p:nvPr/>
            </p:nvSpPr>
            <p:spPr bwMode="auto">
              <a:xfrm>
                <a:off x="4128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6" name="Rectangle 317"/>
              <p:cNvSpPr>
                <a:spLocks noChangeArrowheads="1"/>
              </p:cNvSpPr>
              <p:nvPr/>
            </p:nvSpPr>
            <p:spPr bwMode="auto">
              <a:xfrm>
                <a:off x="4272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7" name="Rectangle 318"/>
              <p:cNvSpPr>
                <a:spLocks noChangeArrowheads="1"/>
              </p:cNvSpPr>
              <p:nvPr/>
            </p:nvSpPr>
            <p:spPr bwMode="auto">
              <a:xfrm>
                <a:off x="4416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8" name="Rectangle 320"/>
              <p:cNvSpPr>
                <a:spLocks noChangeArrowheads="1"/>
              </p:cNvSpPr>
              <p:nvPr/>
            </p:nvSpPr>
            <p:spPr bwMode="auto">
              <a:xfrm>
                <a:off x="2256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29" name="Rectangle 321"/>
              <p:cNvSpPr>
                <a:spLocks noChangeArrowheads="1"/>
              </p:cNvSpPr>
              <p:nvPr/>
            </p:nvSpPr>
            <p:spPr bwMode="auto">
              <a:xfrm>
                <a:off x="2400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0" name="Rectangle 322"/>
              <p:cNvSpPr>
                <a:spLocks noChangeArrowheads="1"/>
              </p:cNvSpPr>
              <p:nvPr/>
            </p:nvSpPr>
            <p:spPr bwMode="auto">
              <a:xfrm>
                <a:off x="2688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1" name="Rectangle 323"/>
              <p:cNvSpPr>
                <a:spLocks noChangeArrowheads="1"/>
              </p:cNvSpPr>
              <p:nvPr/>
            </p:nvSpPr>
            <p:spPr bwMode="auto">
              <a:xfrm>
                <a:off x="2832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2" name="Rectangle 324"/>
              <p:cNvSpPr>
                <a:spLocks noChangeArrowheads="1"/>
              </p:cNvSpPr>
              <p:nvPr/>
            </p:nvSpPr>
            <p:spPr bwMode="auto">
              <a:xfrm>
                <a:off x="2976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3" name="Rectangle 325"/>
              <p:cNvSpPr>
                <a:spLocks noChangeArrowheads="1"/>
              </p:cNvSpPr>
              <p:nvPr/>
            </p:nvSpPr>
            <p:spPr bwMode="auto">
              <a:xfrm>
                <a:off x="3120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4" name="Rectangle 326"/>
              <p:cNvSpPr>
                <a:spLocks noChangeArrowheads="1"/>
              </p:cNvSpPr>
              <p:nvPr/>
            </p:nvSpPr>
            <p:spPr bwMode="auto">
              <a:xfrm>
                <a:off x="3264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5" name="Rectangle 327"/>
              <p:cNvSpPr>
                <a:spLocks noChangeArrowheads="1"/>
              </p:cNvSpPr>
              <p:nvPr/>
            </p:nvSpPr>
            <p:spPr bwMode="auto">
              <a:xfrm>
                <a:off x="2544" y="1728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6" name="Rectangle 347"/>
              <p:cNvSpPr>
                <a:spLocks noChangeArrowheads="1"/>
              </p:cNvSpPr>
              <p:nvPr/>
            </p:nvSpPr>
            <p:spPr bwMode="auto">
              <a:xfrm>
                <a:off x="3408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7" name="Rectangle 348"/>
              <p:cNvSpPr>
                <a:spLocks noChangeArrowheads="1"/>
              </p:cNvSpPr>
              <p:nvPr/>
            </p:nvSpPr>
            <p:spPr bwMode="auto">
              <a:xfrm>
                <a:off x="3552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8" name="Rectangle 349"/>
              <p:cNvSpPr>
                <a:spLocks noChangeArrowheads="1"/>
              </p:cNvSpPr>
              <p:nvPr/>
            </p:nvSpPr>
            <p:spPr bwMode="auto">
              <a:xfrm>
                <a:off x="3696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39" name="Rectangle 350"/>
              <p:cNvSpPr>
                <a:spLocks noChangeArrowheads="1"/>
              </p:cNvSpPr>
              <p:nvPr/>
            </p:nvSpPr>
            <p:spPr bwMode="auto">
              <a:xfrm>
                <a:off x="3840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0" name="Rectangle 351"/>
              <p:cNvSpPr>
                <a:spLocks noChangeArrowheads="1"/>
              </p:cNvSpPr>
              <p:nvPr/>
            </p:nvSpPr>
            <p:spPr bwMode="auto">
              <a:xfrm>
                <a:off x="3984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1" name="Rectangle 352"/>
              <p:cNvSpPr>
                <a:spLocks noChangeArrowheads="1"/>
              </p:cNvSpPr>
              <p:nvPr/>
            </p:nvSpPr>
            <p:spPr bwMode="auto">
              <a:xfrm>
                <a:off x="4128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2" name="Rectangle 353"/>
              <p:cNvSpPr>
                <a:spLocks noChangeArrowheads="1"/>
              </p:cNvSpPr>
              <p:nvPr/>
            </p:nvSpPr>
            <p:spPr bwMode="auto">
              <a:xfrm>
                <a:off x="4272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3" name="Rectangle 354"/>
              <p:cNvSpPr>
                <a:spLocks noChangeArrowheads="1"/>
              </p:cNvSpPr>
              <p:nvPr/>
            </p:nvSpPr>
            <p:spPr bwMode="auto">
              <a:xfrm>
                <a:off x="4416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4" name="Rectangle 356"/>
              <p:cNvSpPr>
                <a:spLocks noChangeArrowheads="1"/>
              </p:cNvSpPr>
              <p:nvPr/>
            </p:nvSpPr>
            <p:spPr bwMode="auto">
              <a:xfrm>
                <a:off x="2256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5" name="Rectangle 357"/>
              <p:cNvSpPr>
                <a:spLocks noChangeArrowheads="1"/>
              </p:cNvSpPr>
              <p:nvPr/>
            </p:nvSpPr>
            <p:spPr bwMode="auto">
              <a:xfrm>
                <a:off x="2400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6" name="Rectangle 358"/>
              <p:cNvSpPr>
                <a:spLocks noChangeArrowheads="1"/>
              </p:cNvSpPr>
              <p:nvPr/>
            </p:nvSpPr>
            <p:spPr bwMode="auto">
              <a:xfrm>
                <a:off x="2688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7" name="Rectangle 359"/>
              <p:cNvSpPr>
                <a:spLocks noChangeArrowheads="1"/>
              </p:cNvSpPr>
              <p:nvPr/>
            </p:nvSpPr>
            <p:spPr bwMode="auto">
              <a:xfrm>
                <a:off x="2832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8" name="Rectangle 360"/>
              <p:cNvSpPr>
                <a:spLocks noChangeArrowheads="1"/>
              </p:cNvSpPr>
              <p:nvPr/>
            </p:nvSpPr>
            <p:spPr bwMode="auto">
              <a:xfrm>
                <a:off x="2976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49" name="Rectangle 361"/>
              <p:cNvSpPr>
                <a:spLocks noChangeArrowheads="1"/>
              </p:cNvSpPr>
              <p:nvPr/>
            </p:nvSpPr>
            <p:spPr bwMode="auto">
              <a:xfrm>
                <a:off x="3120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0" name="Rectangle 362"/>
              <p:cNvSpPr>
                <a:spLocks noChangeArrowheads="1"/>
              </p:cNvSpPr>
              <p:nvPr/>
            </p:nvSpPr>
            <p:spPr bwMode="auto">
              <a:xfrm>
                <a:off x="3264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1" name="Rectangle 363"/>
              <p:cNvSpPr>
                <a:spLocks noChangeArrowheads="1"/>
              </p:cNvSpPr>
              <p:nvPr/>
            </p:nvSpPr>
            <p:spPr bwMode="auto">
              <a:xfrm>
                <a:off x="2544" y="2736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2" name="Rectangle 365"/>
              <p:cNvSpPr>
                <a:spLocks noChangeArrowheads="1"/>
              </p:cNvSpPr>
              <p:nvPr/>
            </p:nvSpPr>
            <p:spPr bwMode="auto">
              <a:xfrm>
                <a:off x="3408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3" name="Rectangle 366"/>
              <p:cNvSpPr>
                <a:spLocks noChangeArrowheads="1"/>
              </p:cNvSpPr>
              <p:nvPr/>
            </p:nvSpPr>
            <p:spPr bwMode="auto">
              <a:xfrm>
                <a:off x="3552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4" name="Rectangle 367"/>
              <p:cNvSpPr>
                <a:spLocks noChangeArrowheads="1"/>
              </p:cNvSpPr>
              <p:nvPr/>
            </p:nvSpPr>
            <p:spPr bwMode="auto">
              <a:xfrm>
                <a:off x="3696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5" name="Rectangle 368"/>
              <p:cNvSpPr>
                <a:spLocks noChangeArrowheads="1"/>
              </p:cNvSpPr>
              <p:nvPr/>
            </p:nvSpPr>
            <p:spPr bwMode="auto">
              <a:xfrm>
                <a:off x="3840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6" name="Rectangle 369"/>
              <p:cNvSpPr>
                <a:spLocks noChangeArrowheads="1"/>
              </p:cNvSpPr>
              <p:nvPr/>
            </p:nvSpPr>
            <p:spPr bwMode="auto">
              <a:xfrm>
                <a:off x="3984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7" name="Rectangle 370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8" name="Rectangle 371"/>
              <p:cNvSpPr>
                <a:spLocks noChangeArrowheads="1"/>
              </p:cNvSpPr>
              <p:nvPr/>
            </p:nvSpPr>
            <p:spPr bwMode="auto">
              <a:xfrm>
                <a:off x="4272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59" name="Rectangle 372"/>
              <p:cNvSpPr>
                <a:spLocks noChangeArrowheads="1"/>
              </p:cNvSpPr>
              <p:nvPr/>
            </p:nvSpPr>
            <p:spPr bwMode="auto">
              <a:xfrm>
                <a:off x="4416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0" name="Rectangle 374"/>
              <p:cNvSpPr>
                <a:spLocks noChangeArrowheads="1"/>
              </p:cNvSpPr>
              <p:nvPr/>
            </p:nvSpPr>
            <p:spPr bwMode="auto">
              <a:xfrm>
                <a:off x="2256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1" name="Rectangle 375"/>
              <p:cNvSpPr>
                <a:spLocks noChangeArrowheads="1"/>
              </p:cNvSpPr>
              <p:nvPr/>
            </p:nvSpPr>
            <p:spPr bwMode="auto">
              <a:xfrm>
                <a:off x="2400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2" name="Rectangle 376"/>
              <p:cNvSpPr>
                <a:spLocks noChangeArrowheads="1"/>
              </p:cNvSpPr>
              <p:nvPr/>
            </p:nvSpPr>
            <p:spPr bwMode="auto">
              <a:xfrm>
                <a:off x="2688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3" name="Rectangle 377"/>
              <p:cNvSpPr>
                <a:spLocks noChangeArrowheads="1"/>
              </p:cNvSpPr>
              <p:nvPr/>
            </p:nvSpPr>
            <p:spPr bwMode="auto">
              <a:xfrm>
                <a:off x="2832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4" name="Rectangle 378"/>
              <p:cNvSpPr>
                <a:spLocks noChangeArrowheads="1"/>
              </p:cNvSpPr>
              <p:nvPr/>
            </p:nvSpPr>
            <p:spPr bwMode="auto">
              <a:xfrm>
                <a:off x="2976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5" name="Rectangle 379"/>
              <p:cNvSpPr>
                <a:spLocks noChangeArrowheads="1"/>
              </p:cNvSpPr>
              <p:nvPr/>
            </p:nvSpPr>
            <p:spPr bwMode="auto">
              <a:xfrm>
                <a:off x="3120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6" name="Rectangle 380"/>
              <p:cNvSpPr>
                <a:spLocks noChangeArrowheads="1"/>
              </p:cNvSpPr>
              <p:nvPr/>
            </p:nvSpPr>
            <p:spPr bwMode="auto">
              <a:xfrm>
                <a:off x="3264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067" name="Rectangle 381"/>
              <p:cNvSpPr>
                <a:spLocks noChangeArrowheads="1"/>
              </p:cNvSpPr>
              <p:nvPr/>
            </p:nvSpPr>
            <p:spPr bwMode="auto">
              <a:xfrm>
                <a:off x="2544" y="2592"/>
                <a:ext cx="144" cy="144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4841" name="Group 385"/>
            <p:cNvGrpSpPr>
              <a:grpSpLocks/>
            </p:cNvGrpSpPr>
            <p:nvPr/>
          </p:nvGrpSpPr>
          <p:grpSpPr bwMode="auto">
            <a:xfrm>
              <a:off x="2256" y="864"/>
              <a:ext cx="2304" cy="2064"/>
              <a:chOff x="0" y="2256"/>
              <a:chExt cx="2304" cy="2064"/>
            </a:xfrm>
          </p:grpSpPr>
          <p:sp>
            <p:nvSpPr>
              <p:cNvPr id="34842" name="Line 38"/>
              <p:cNvSpPr>
                <a:spLocks noChangeShapeType="1"/>
              </p:cNvSpPr>
              <p:nvPr/>
            </p:nvSpPr>
            <p:spPr bwMode="auto">
              <a:xfrm>
                <a:off x="1152" y="2256"/>
                <a:ext cx="0" cy="2064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43" name="Line 40"/>
              <p:cNvSpPr>
                <a:spLocks noChangeShapeType="1"/>
              </p:cNvSpPr>
              <p:nvPr/>
            </p:nvSpPr>
            <p:spPr bwMode="auto">
              <a:xfrm flipH="1" flipV="1">
                <a:off x="0" y="3264"/>
                <a:ext cx="2304" cy="0"/>
              </a:xfrm>
              <a:prstGeom prst="line">
                <a:avLst/>
              </a:prstGeom>
              <a:noFill/>
              <a:ln w="7620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2243" name="Oval 387"/>
          <p:cNvSpPr>
            <a:spLocks noChangeArrowheads="1"/>
          </p:cNvSpPr>
          <p:nvPr/>
        </p:nvSpPr>
        <p:spPr bwMode="auto">
          <a:xfrm>
            <a:off x="2971800" y="3886200"/>
            <a:ext cx="152400" cy="152400"/>
          </a:xfrm>
          <a:prstGeom prst="ellipse">
            <a:avLst/>
          </a:prstGeom>
          <a:solidFill>
            <a:schemeClr val="hlink"/>
          </a:solidFill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244" name="Oval 388"/>
          <p:cNvSpPr>
            <a:spLocks noChangeArrowheads="1"/>
          </p:cNvSpPr>
          <p:nvPr/>
        </p:nvSpPr>
        <p:spPr bwMode="auto">
          <a:xfrm>
            <a:off x="3657600" y="2971800"/>
            <a:ext cx="152400" cy="152400"/>
          </a:xfrm>
          <a:prstGeom prst="ellipse">
            <a:avLst/>
          </a:prstGeom>
          <a:solidFill>
            <a:schemeClr val="hlink"/>
          </a:solidFill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391"/>
          <p:cNvGrpSpPr>
            <a:grpSpLocks/>
          </p:cNvGrpSpPr>
          <p:nvPr/>
        </p:nvGrpSpPr>
        <p:grpSpPr bwMode="auto">
          <a:xfrm>
            <a:off x="3200400" y="2209800"/>
            <a:ext cx="1138238" cy="736600"/>
            <a:chOff x="3456" y="3456"/>
            <a:chExt cx="717" cy="464"/>
          </a:xfrm>
        </p:grpSpPr>
        <p:sp>
          <p:nvSpPr>
            <p:cNvPr id="34839" name="Rectangle 390"/>
            <p:cNvSpPr>
              <a:spLocks noChangeArrowheads="1"/>
            </p:cNvSpPr>
            <p:nvPr/>
          </p:nvSpPr>
          <p:spPr bwMode="auto">
            <a:xfrm>
              <a:off x="3456" y="3456"/>
              <a:ext cx="672" cy="384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4819" name="Object 389"/>
            <p:cNvGraphicFramePr>
              <a:graphicFrameLocks noChangeAspect="1"/>
            </p:cNvGraphicFramePr>
            <p:nvPr/>
          </p:nvGraphicFramePr>
          <p:xfrm>
            <a:off x="3456" y="3504"/>
            <a:ext cx="717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22" name="Equation" r:id="rId3" imgW="342720" imgH="203040" progId="Equation.3">
                    <p:embed/>
                  </p:oleObj>
                </mc:Choice>
                <mc:Fallback>
                  <p:oleObj name="Equation" r:id="rId3" imgW="342720" imgH="203040" progId="Equation.3">
                    <p:embed/>
                    <p:pic>
                      <p:nvPicPr>
                        <p:cNvPr id="0" name="Object 3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6" y="3504"/>
                          <a:ext cx="717" cy="416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alpha val="0"/>
                          </a:scheme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395"/>
          <p:cNvGrpSpPr>
            <a:grpSpLocks/>
          </p:cNvGrpSpPr>
          <p:nvPr/>
        </p:nvGrpSpPr>
        <p:grpSpPr bwMode="auto">
          <a:xfrm>
            <a:off x="2819400" y="4267200"/>
            <a:ext cx="1306513" cy="660400"/>
            <a:chOff x="816" y="3024"/>
            <a:chExt cx="823" cy="416"/>
          </a:xfrm>
        </p:grpSpPr>
        <p:sp>
          <p:nvSpPr>
            <p:cNvPr id="34838" name="Rectangle 393"/>
            <p:cNvSpPr>
              <a:spLocks noChangeArrowheads="1"/>
            </p:cNvSpPr>
            <p:nvPr/>
          </p:nvSpPr>
          <p:spPr bwMode="auto">
            <a:xfrm>
              <a:off x="864" y="3024"/>
              <a:ext cx="768" cy="384"/>
            </a:xfrm>
            <a:prstGeom prst="rect">
              <a:avLst/>
            </a:prstGeom>
            <a:solidFill>
              <a:schemeClr val="tx1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4818" name="Object 394"/>
            <p:cNvGraphicFramePr>
              <a:graphicFrameLocks noChangeAspect="1"/>
            </p:cNvGraphicFramePr>
            <p:nvPr/>
          </p:nvGraphicFramePr>
          <p:xfrm>
            <a:off x="816" y="3024"/>
            <a:ext cx="823" cy="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23" name="Equation" r:id="rId5" imgW="393480" imgH="203040" progId="Equation.3">
                    <p:embed/>
                  </p:oleObj>
                </mc:Choice>
                <mc:Fallback>
                  <p:oleObj name="Equation" r:id="rId5" imgW="393480" imgH="203040" progId="Equation.3">
                    <p:embed/>
                    <p:pic>
                      <p:nvPicPr>
                        <p:cNvPr id="0" name="Object 3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3024"/>
                          <a:ext cx="823" cy="416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alpha val="0"/>
                          </a:scheme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2252" name="Rectangle 396"/>
          <p:cNvSpPr>
            <a:spLocks noChangeArrowheads="1"/>
          </p:cNvSpPr>
          <p:nvPr/>
        </p:nvSpPr>
        <p:spPr bwMode="auto">
          <a:xfrm>
            <a:off x="4876800" y="1828800"/>
            <a:ext cx="4038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And you want to know how far apart they are.</a:t>
            </a:r>
          </a:p>
        </p:txBody>
      </p:sp>
      <p:sp>
        <p:nvSpPr>
          <p:cNvPr id="122253" name="Line 397"/>
          <p:cNvSpPr>
            <a:spLocks noChangeShapeType="1"/>
          </p:cNvSpPr>
          <p:nvPr/>
        </p:nvSpPr>
        <p:spPr bwMode="auto">
          <a:xfrm flipV="1">
            <a:off x="3048000" y="3124200"/>
            <a:ext cx="609600" cy="7620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254" name="Rectangle 398"/>
          <p:cNvSpPr>
            <a:spLocks noChangeArrowheads="1"/>
          </p:cNvSpPr>
          <p:nvPr/>
        </p:nvSpPr>
        <p:spPr bwMode="auto">
          <a:xfrm>
            <a:off x="4876800" y="3048000"/>
            <a:ext cx="4038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All you have to do is make a right triangle and use Pythagorean theorem</a:t>
            </a:r>
          </a:p>
        </p:txBody>
      </p:sp>
      <p:sp>
        <p:nvSpPr>
          <p:cNvPr id="122255" name="Line 399"/>
          <p:cNvSpPr>
            <a:spLocks noChangeShapeType="1"/>
          </p:cNvSpPr>
          <p:nvPr/>
        </p:nvSpPr>
        <p:spPr bwMode="auto">
          <a:xfrm>
            <a:off x="3733800" y="3048000"/>
            <a:ext cx="0" cy="9144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256" name="Line 400"/>
          <p:cNvSpPr>
            <a:spLocks noChangeShapeType="1"/>
          </p:cNvSpPr>
          <p:nvPr/>
        </p:nvSpPr>
        <p:spPr bwMode="auto">
          <a:xfrm flipH="1">
            <a:off x="2971800" y="3962400"/>
            <a:ext cx="762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257" name="Text Box 401"/>
          <p:cNvSpPr txBox="1">
            <a:spLocks noChangeArrowheads="1"/>
          </p:cNvSpPr>
          <p:nvPr/>
        </p:nvSpPr>
        <p:spPr bwMode="auto">
          <a:xfrm>
            <a:off x="3200400" y="4038600"/>
            <a:ext cx="354013" cy="4572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3</a:t>
            </a:r>
          </a:p>
        </p:txBody>
      </p:sp>
      <p:sp>
        <p:nvSpPr>
          <p:cNvPr id="122258" name="Text Box 402"/>
          <p:cNvSpPr txBox="1">
            <a:spLocks noChangeArrowheads="1"/>
          </p:cNvSpPr>
          <p:nvPr/>
        </p:nvSpPr>
        <p:spPr bwMode="auto">
          <a:xfrm>
            <a:off x="3810000" y="3276600"/>
            <a:ext cx="354013" cy="4572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4</a:t>
            </a:r>
          </a:p>
        </p:txBody>
      </p:sp>
      <p:sp>
        <p:nvSpPr>
          <p:cNvPr id="122259" name="Text Box 403"/>
          <p:cNvSpPr txBox="1">
            <a:spLocks noChangeArrowheads="1"/>
          </p:cNvSpPr>
          <p:nvPr/>
        </p:nvSpPr>
        <p:spPr bwMode="auto">
          <a:xfrm>
            <a:off x="2971800" y="3048000"/>
            <a:ext cx="354013" cy="45720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FF00"/>
                </a:solidFill>
              </a:rPr>
              <a:t>5</a:t>
            </a:r>
          </a:p>
        </p:txBody>
      </p:sp>
      <p:sp>
        <p:nvSpPr>
          <p:cNvPr id="25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243" grpId="0" animBg="1"/>
      <p:bldP spid="122244" grpId="0" animBg="1"/>
      <p:bldP spid="122252" grpId="0"/>
      <p:bldP spid="122253" grpId="0" animBg="1"/>
      <p:bldP spid="122254" grpId="0"/>
      <p:bldP spid="122255" grpId="0" animBg="1"/>
      <p:bldP spid="122256" grpId="0" animBg="1"/>
      <p:bldP spid="122257" grpId="0" animBg="1"/>
      <p:bldP spid="122258" grpId="0" animBg="1"/>
      <p:bldP spid="122259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Rectangle 5"/>
          <p:cNvSpPr>
            <a:spLocks noChangeArrowheads="1"/>
          </p:cNvSpPr>
          <p:nvPr/>
        </p:nvSpPr>
        <p:spPr bwMode="auto">
          <a:xfrm>
            <a:off x="2895600" y="304800"/>
            <a:ext cx="533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Sometimes though, 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 b="1">
                <a:solidFill>
                  <a:srgbClr val="FFFF00"/>
                </a:solidFill>
              </a:rPr>
              <a:t>you are not given the picture</a:t>
            </a:r>
            <a:br>
              <a:rPr lang="en-US" sz="2400" b="1">
                <a:solidFill>
                  <a:srgbClr val="FFFF00"/>
                </a:solidFill>
              </a:rPr>
            </a:br>
            <a:r>
              <a:rPr lang="en-US" sz="2400" b="1">
                <a:solidFill>
                  <a:srgbClr val="FFFF00"/>
                </a:solidFill>
              </a:rPr>
              <a:t>just the coordinates of the points.</a:t>
            </a:r>
          </a:p>
        </p:txBody>
      </p:sp>
      <p:graphicFrame>
        <p:nvGraphicFramePr>
          <p:cNvPr id="123120" name="Object 240"/>
          <p:cNvGraphicFramePr>
            <a:graphicFrameLocks noChangeAspect="1"/>
          </p:cNvGraphicFramePr>
          <p:nvPr/>
        </p:nvGraphicFramePr>
        <p:xfrm>
          <a:off x="2971800" y="1295400"/>
          <a:ext cx="113823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4" name="Equation" r:id="rId3" imgW="342720" imgH="203040" progId="Equation.3">
                  <p:embed/>
                </p:oleObj>
              </mc:Choice>
              <mc:Fallback>
                <p:oleObj name="Equation" r:id="rId3" imgW="342720" imgH="203040" progId="Equation.3">
                  <p:embed/>
                  <p:pic>
                    <p:nvPicPr>
                      <p:cNvPr id="0" name="Object 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295400"/>
                        <a:ext cx="1138238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23" name="Object 243"/>
          <p:cNvGraphicFramePr>
            <a:graphicFrameLocks noChangeAspect="1"/>
          </p:cNvGraphicFramePr>
          <p:nvPr/>
        </p:nvGraphicFramePr>
        <p:xfrm>
          <a:off x="4191000" y="1295400"/>
          <a:ext cx="13065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5" name="Equation" r:id="rId5" imgW="393480" imgH="203040" progId="Equation.3">
                  <p:embed/>
                </p:oleObj>
              </mc:Choice>
              <mc:Fallback>
                <p:oleObj name="Equation" r:id="rId5" imgW="393480" imgH="203040" progId="Equation.3">
                  <p:embed/>
                  <p:pic>
                    <p:nvPicPr>
                      <p:cNvPr id="0" name="Object 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295400"/>
                        <a:ext cx="1306513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24" name="Rectangle 244"/>
          <p:cNvSpPr>
            <a:spLocks noChangeArrowheads="1"/>
          </p:cNvSpPr>
          <p:nvPr/>
        </p:nvSpPr>
        <p:spPr bwMode="auto">
          <a:xfrm>
            <a:off x="990600" y="2362200"/>
            <a:ext cx="769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You can still use the Pythagorean theorem to find the hypotenuse</a:t>
            </a:r>
          </a:p>
        </p:txBody>
      </p:sp>
      <p:sp>
        <p:nvSpPr>
          <p:cNvPr id="123132" name="Rectangle 252"/>
          <p:cNvSpPr>
            <a:spLocks noChangeArrowheads="1"/>
          </p:cNvSpPr>
          <p:nvPr/>
        </p:nvSpPr>
        <p:spPr bwMode="auto">
          <a:xfrm>
            <a:off x="990600" y="3429000"/>
            <a:ext cx="769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The width of the triangle is the change in x </a:t>
            </a:r>
          </a:p>
        </p:txBody>
      </p:sp>
      <p:graphicFrame>
        <p:nvGraphicFramePr>
          <p:cNvPr id="123133" name="Object 253"/>
          <p:cNvGraphicFramePr>
            <a:graphicFrameLocks noChangeAspect="1"/>
          </p:cNvGraphicFramePr>
          <p:nvPr/>
        </p:nvGraphicFramePr>
        <p:xfrm>
          <a:off x="1066800" y="3962400"/>
          <a:ext cx="109696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Equation" r:id="rId7" imgW="330120" imgH="177480" progId="Equation.3">
                  <p:embed/>
                </p:oleObj>
              </mc:Choice>
              <mc:Fallback>
                <p:oleObj name="Equation" r:id="rId7" imgW="330120" imgH="177480" progId="Equation.3">
                  <p:embed/>
                  <p:pic>
                    <p:nvPicPr>
                      <p:cNvPr id="0" name="Object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962400"/>
                        <a:ext cx="1096963" cy="5778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34" name="Object 254"/>
          <p:cNvGraphicFramePr>
            <a:graphicFrameLocks noChangeAspect="1"/>
          </p:cNvGraphicFramePr>
          <p:nvPr/>
        </p:nvGraphicFramePr>
        <p:xfrm>
          <a:off x="2357438" y="3962400"/>
          <a:ext cx="801687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7" name="Equation" r:id="rId9" imgW="241200" imgH="177480" progId="Equation.3">
                  <p:embed/>
                </p:oleObj>
              </mc:Choice>
              <mc:Fallback>
                <p:oleObj name="Equation" r:id="rId9" imgW="241200" imgH="177480" progId="Equation.3">
                  <p:embed/>
                  <p:pic>
                    <p:nvPicPr>
                      <p:cNvPr id="0" name="Object 2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38" y="3962400"/>
                        <a:ext cx="801687" cy="5778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35" name="Rectangle 255"/>
          <p:cNvSpPr>
            <a:spLocks noChangeArrowheads="1"/>
          </p:cNvSpPr>
          <p:nvPr/>
        </p:nvSpPr>
        <p:spPr bwMode="auto">
          <a:xfrm>
            <a:off x="990600" y="4572000"/>
            <a:ext cx="7696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The height of the triangle is the change in y </a:t>
            </a:r>
          </a:p>
        </p:txBody>
      </p:sp>
      <p:graphicFrame>
        <p:nvGraphicFramePr>
          <p:cNvPr id="123136" name="Object 256"/>
          <p:cNvGraphicFramePr>
            <a:graphicFrameLocks noChangeAspect="1"/>
          </p:cNvGraphicFramePr>
          <p:nvPr/>
        </p:nvGraphicFramePr>
        <p:xfrm>
          <a:off x="962025" y="5105400"/>
          <a:ext cx="13081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8" name="Equation" r:id="rId11" imgW="393480" imgH="177480" progId="Equation.3">
                  <p:embed/>
                </p:oleObj>
              </mc:Choice>
              <mc:Fallback>
                <p:oleObj name="Equation" r:id="rId11" imgW="393480" imgH="177480" progId="Equation.3">
                  <p:embed/>
                  <p:pic>
                    <p:nvPicPr>
                      <p:cNvPr id="0" name="Object 2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5105400"/>
                        <a:ext cx="1308100" cy="5778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137" name="Object 257"/>
          <p:cNvGraphicFramePr>
            <a:graphicFrameLocks noChangeAspect="1"/>
          </p:cNvGraphicFramePr>
          <p:nvPr/>
        </p:nvGraphicFramePr>
        <p:xfrm>
          <a:off x="2252663" y="5126038"/>
          <a:ext cx="10128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9" name="Equation" r:id="rId13" imgW="304560" imgH="164880" progId="Equation.3">
                  <p:embed/>
                </p:oleObj>
              </mc:Choice>
              <mc:Fallback>
                <p:oleObj name="Equation" r:id="rId13" imgW="304560" imgH="164880" progId="Equation.3">
                  <p:embed/>
                  <p:pic>
                    <p:nvPicPr>
                      <p:cNvPr id="0" name="Object 2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2663" y="5126038"/>
                        <a:ext cx="1012825" cy="536575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38" name="Rectangle 258"/>
          <p:cNvSpPr>
            <a:spLocks noChangeArrowheads="1"/>
          </p:cNvSpPr>
          <p:nvPr/>
        </p:nvSpPr>
        <p:spPr bwMode="auto">
          <a:xfrm>
            <a:off x="2667000" y="3962400"/>
            <a:ext cx="533400" cy="533400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39" name="Rectangle 259"/>
          <p:cNvSpPr>
            <a:spLocks noChangeArrowheads="1"/>
          </p:cNvSpPr>
          <p:nvPr/>
        </p:nvSpPr>
        <p:spPr bwMode="auto">
          <a:xfrm>
            <a:off x="2667000" y="5105400"/>
            <a:ext cx="533400" cy="533400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40" name="Rectangle 260"/>
          <p:cNvSpPr>
            <a:spLocks noChangeArrowheads="1"/>
          </p:cNvSpPr>
          <p:nvPr/>
        </p:nvSpPr>
        <p:spPr bwMode="auto">
          <a:xfrm>
            <a:off x="3505200" y="5562600"/>
            <a:ext cx="3048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These are the legs! </a:t>
            </a: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 rot="18826074">
            <a:off x="-433387" y="890587"/>
            <a:ext cx="309562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DISTANCE FORMULA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3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3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3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8" grpId="0" animBg="1"/>
      <p:bldP spid="123139" grpId="0" animBg="1"/>
      <p:bldP spid="123140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5"/>
          <p:cNvSpPr>
            <a:spLocks noChangeArrowheads="1"/>
          </p:cNvSpPr>
          <p:nvPr/>
        </p:nvSpPr>
        <p:spPr bwMode="auto">
          <a:xfrm>
            <a:off x="2286000" y="0"/>
            <a:ext cx="655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So just use Pythagorean theorem on them</a:t>
            </a:r>
          </a:p>
        </p:txBody>
      </p:sp>
      <p:graphicFrame>
        <p:nvGraphicFramePr>
          <p:cNvPr id="204800" name="Object 0"/>
          <p:cNvGraphicFramePr>
            <a:graphicFrameLocks noChangeAspect="1"/>
          </p:cNvGraphicFramePr>
          <p:nvPr/>
        </p:nvGraphicFramePr>
        <p:xfrm>
          <a:off x="2514600" y="914400"/>
          <a:ext cx="270033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Equation" r:id="rId3" imgW="812520" imgH="203040" progId="Equation.3">
                  <p:embed/>
                </p:oleObj>
              </mc:Choice>
              <mc:Fallback>
                <p:oleObj name="Equation" r:id="rId3" imgW="812520" imgH="20304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14400"/>
                        <a:ext cx="2700338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3352800" y="1600200"/>
          <a:ext cx="18145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9" name="Equation" r:id="rId5" imgW="545760" imgH="203040" progId="Equation.3">
                  <p:embed/>
                </p:oleObj>
              </mc:Choice>
              <mc:Fallback>
                <p:oleObj name="Equation" r:id="rId5" imgW="54576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600200"/>
                        <a:ext cx="1814513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3657600" y="2286000"/>
          <a:ext cx="13493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0" name="Equation" r:id="rId7" imgW="406080" imgH="177480" progId="Equation.3">
                  <p:embed/>
                </p:oleObj>
              </mc:Choice>
              <mc:Fallback>
                <p:oleObj name="Equation" r:id="rId7" imgW="40608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286000"/>
                        <a:ext cx="1349375" cy="5778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25" name="Rectangle 21"/>
          <p:cNvSpPr>
            <a:spLocks noChangeArrowheads="1"/>
          </p:cNvSpPr>
          <p:nvPr/>
        </p:nvSpPr>
        <p:spPr bwMode="auto">
          <a:xfrm>
            <a:off x="381000" y="2895600"/>
            <a:ext cx="8534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FFFF00"/>
                </a:solidFill>
              </a:rPr>
              <a:t>OR   get this whole problem in 1 big formula:</a:t>
            </a:r>
          </a:p>
        </p:txBody>
      </p:sp>
      <p:graphicFrame>
        <p:nvGraphicFramePr>
          <p:cNvPr id="204803" name="Object 3"/>
          <p:cNvGraphicFramePr>
            <a:graphicFrameLocks noChangeAspect="1"/>
          </p:cNvGraphicFramePr>
          <p:nvPr/>
        </p:nvGraphicFramePr>
        <p:xfrm>
          <a:off x="457200" y="3429000"/>
          <a:ext cx="4808538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Equation" r:id="rId9" imgW="1447560" imgH="279360" progId="Equation.3">
                  <p:embed/>
                </p:oleObj>
              </mc:Choice>
              <mc:Fallback>
                <p:oleObj name="Equation" r:id="rId9" imgW="144756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429000"/>
                        <a:ext cx="4808538" cy="9080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4" name="Object 4"/>
          <p:cNvGraphicFramePr>
            <a:graphicFrameLocks noChangeAspect="1"/>
          </p:cNvGraphicFramePr>
          <p:nvPr/>
        </p:nvGraphicFramePr>
        <p:xfrm>
          <a:off x="762000" y="4800600"/>
          <a:ext cx="113823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Equation" r:id="rId11" imgW="342720" imgH="203040" progId="Equation.3">
                  <p:embed/>
                </p:oleObj>
              </mc:Choice>
              <mc:Fallback>
                <p:oleObj name="Equation" r:id="rId11" imgW="34272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800600"/>
                        <a:ext cx="1138238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5" name="Object 5"/>
          <p:cNvGraphicFramePr>
            <a:graphicFrameLocks noChangeAspect="1"/>
          </p:cNvGraphicFramePr>
          <p:nvPr/>
        </p:nvGraphicFramePr>
        <p:xfrm>
          <a:off x="1981200" y="4800600"/>
          <a:ext cx="130651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Equation" r:id="rId13" imgW="393480" imgH="203040" progId="Equation.3">
                  <p:embed/>
                </p:oleObj>
              </mc:Choice>
              <mc:Fallback>
                <p:oleObj name="Equation" r:id="rId13" imgW="39348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800600"/>
                        <a:ext cx="1306513" cy="6604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6" name="Object 6"/>
          <p:cNvGraphicFramePr>
            <a:graphicFrameLocks noChangeAspect="1"/>
          </p:cNvGraphicFramePr>
          <p:nvPr/>
        </p:nvGraphicFramePr>
        <p:xfrm>
          <a:off x="914400" y="4495800"/>
          <a:ext cx="228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Equation" r:id="rId15" imgW="1523880" imgH="215640" progId="Equation.3">
                  <p:embed/>
                </p:oleObj>
              </mc:Choice>
              <mc:Fallback>
                <p:oleObj name="Equation" r:id="rId15" imgW="152388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495800"/>
                        <a:ext cx="2286000" cy="4699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33387" y="890587"/>
            <a:ext cx="309562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DISTANCE FORMULA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990975" y="4770979"/>
          <a:ext cx="3095625" cy="639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5" name="Equation" r:id="rId19" imgW="1384200" imgH="291960" progId="">
                  <p:embed/>
                </p:oleObj>
              </mc:Choice>
              <mc:Fallback>
                <p:oleObj name="Equation" r:id="rId19" imgW="1384200" imgH="29196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975" y="4770979"/>
                        <a:ext cx="3095625" cy="639221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4819650" y="5360988"/>
          <a:ext cx="15335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6" name="Equation" r:id="rId21" imgW="685800" imgH="266400" progId="">
                  <p:embed/>
                </p:oleObj>
              </mc:Choice>
              <mc:Fallback>
                <p:oleObj name="Equation" r:id="rId21" imgW="685800" imgH="2664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650" y="5360988"/>
                        <a:ext cx="1533525" cy="5842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111750" y="5921375"/>
          <a:ext cx="90805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7" name="Equation" r:id="rId23" imgW="406080" imgH="253800" progId="">
                  <p:embed/>
                </p:oleObj>
              </mc:Choice>
              <mc:Fallback>
                <p:oleObj name="Equation" r:id="rId23" imgW="406080" imgH="2538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750" y="5921375"/>
                        <a:ext cx="908050" cy="555625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6424613" y="6102350"/>
          <a:ext cx="7080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8" name="Equation" r:id="rId25" imgW="317160" imgH="177480" progId="">
                  <p:embed/>
                </p:oleObj>
              </mc:Choice>
              <mc:Fallback>
                <p:oleObj name="Equation" r:id="rId25" imgW="317160" imgH="17748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613" y="6102350"/>
                        <a:ext cx="708025" cy="388938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2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5"/>
          <p:cNvSpPr>
            <a:spLocks noChangeArrowheads="1"/>
          </p:cNvSpPr>
          <p:nvPr/>
        </p:nvSpPr>
        <p:spPr bwMode="auto">
          <a:xfrm>
            <a:off x="2286000" y="0"/>
            <a:ext cx="655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Find the distance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 rot="18826074">
            <a:off x="-433387" y="890587"/>
            <a:ext cx="309562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DISTANCE FORMULA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2514600" y="914400"/>
          <a:ext cx="4808538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3" name="Equation" r:id="rId5" imgW="1447560" imgH="279360" progId="Equation.3">
                  <p:embed/>
                </p:oleObj>
              </mc:Choice>
              <mc:Fallback>
                <p:oleObj name="Equation" r:id="rId5" imgW="144756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914400"/>
                        <a:ext cx="4808538" cy="90805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2546350" y="2265363"/>
          <a:ext cx="133119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4" name="Equation" r:id="rId7" imgW="507960" imgH="215640" progId="">
                  <p:embed/>
                </p:oleObj>
              </mc:Choice>
              <mc:Fallback>
                <p:oleObj name="Equation" r:id="rId7" imgW="507960" imgH="2156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6350" y="2265363"/>
                        <a:ext cx="1331193" cy="554037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191000" y="2332124"/>
          <a:ext cx="1149350" cy="503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5" name="Equation" r:id="rId9" imgW="482400" imgH="215640" progId="">
                  <p:embed/>
                </p:oleObj>
              </mc:Choice>
              <mc:Fallback>
                <p:oleObj name="Equation" r:id="rId9" imgW="482400" imgH="2156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332124"/>
                        <a:ext cx="1149350" cy="503482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2971800" y="1981200"/>
          <a:ext cx="228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6" name="Equation" r:id="rId11" imgW="1523880" imgH="215640" progId="Equation.3">
                  <p:embed/>
                </p:oleObj>
              </mc:Choice>
              <mc:Fallback>
                <p:oleObj name="Equation" r:id="rId11" imgW="152388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981200"/>
                        <a:ext cx="2286000" cy="469900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2711450" y="3505200"/>
          <a:ext cx="34639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7" name="Equation" r:id="rId13" imgW="1549080" imgH="291960" progId="">
                  <p:embed/>
                </p:oleObj>
              </mc:Choice>
              <mc:Fallback>
                <p:oleObj name="Equation" r:id="rId13" imgW="1549080" imgH="29196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3505200"/>
                        <a:ext cx="3463925" cy="639763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3351213" y="4221163"/>
          <a:ext cx="2128837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8" name="Equation" r:id="rId15" imgW="952200" imgH="291960" progId="">
                  <p:embed/>
                </p:oleObj>
              </mc:Choice>
              <mc:Fallback>
                <p:oleObj name="Equation" r:id="rId15" imgW="952200" imgH="29196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1213" y="4221163"/>
                        <a:ext cx="2128837" cy="639762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3933825" y="4876800"/>
          <a:ext cx="9652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99" name="Equation" r:id="rId17" imgW="431640" imgH="253800" progId="">
                  <p:embed/>
                </p:oleObj>
              </mc:Choice>
              <mc:Fallback>
                <p:oleObj name="Equation" r:id="rId17" imgW="431640" imgH="25380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4876800"/>
                        <a:ext cx="965200" cy="555625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930650" y="5562600"/>
          <a:ext cx="10763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100" name="Equation" r:id="rId19" imgW="482400" imgH="177480" progId="">
                  <p:embed/>
                </p:oleObj>
              </mc:Choice>
              <mc:Fallback>
                <p:oleObj name="Equation" r:id="rId19" imgW="482400" imgH="17748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0650" y="5562600"/>
                        <a:ext cx="1076325" cy="388938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2438400" y="304800"/>
            <a:ext cx="6705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What we are going to do now, is demonstrate a basic property of of triangles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24000" y="12954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You need:  paper, pencil and scissors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62000" y="2057400"/>
            <a:ext cx="8077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STEP 1:	From your paper, cut out a triangle.</a:t>
            </a:r>
          </a:p>
          <a:p>
            <a:r>
              <a:rPr lang="en-US" sz="2400" b="1">
                <a:solidFill>
                  <a:srgbClr val="FF0000"/>
                </a:solidFill>
              </a:rPr>
              <a:t>		Make it big enough to cut again, and 			make sure your sides are straight</a:t>
            </a: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3048000" y="4648200"/>
            <a:ext cx="3124200" cy="990600"/>
          </a:xfrm>
          <a:prstGeom prst="rightArrow">
            <a:avLst>
              <a:gd name="adj1" fmla="val 50000"/>
              <a:gd name="adj2" fmla="val 78846"/>
            </a:avLst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6781800" y="4495800"/>
            <a:ext cx="914400" cy="12192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0252" name="Object 12"/>
          <p:cNvGraphicFramePr>
            <a:graphicFrameLocks noChangeAspect="1"/>
          </p:cNvGraphicFramePr>
          <p:nvPr/>
        </p:nvGraphicFramePr>
        <p:xfrm>
          <a:off x="2133600" y="4191000"/>
          <a:ext cx="9255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Clip" r:id="rId3" imgW="926280" imgH="774360" progId="">
                  <p:embed/>
                </p:oleObj>
              </mc:Choice>
              <mc:Fallback>
                <p:oleObj name="Clip" r:id="rId3" imgW="926280" imgH="77436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191000"/>
                        <a:ext cx="925513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Object 14"/>
          <p:cNvGraphicFramePr>
            <a:graphicFrameLocks noChangeAspect="1"/>
          </p:cNvGraphicFramePr>
          <p:nvPr/>
        </p:nvGraphicFramePr>
        <p:xfrm>
          <a:off x="762000" y="4191000"/>
          <a:ext cx="1284288" cy="152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Clip" r:id="rId5" imgW="1284480" imgH="1521360" progId="">
                  <p:embed/>
                </p:oleObj>
              </mc:Choice>
              <mc:Fallback>
                <p:oleObj name="Clip" r:id="rId5" imgW="1284480" imgH="152136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191000"/>
                        <a:ext cx="1284288" cy="152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50" grpId="0" animBg="1"/>
      <p:bldP spid="10251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1379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 rot="-2773926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2514600" y="3810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When we take a triangle and draw a line through the middle of it: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67000" y="19050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1.  We are dividing the triangle in half by   	cutting one of the sides in half 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667000" y="2971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OR 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667000" y="4191000"/>
            <a:ext cx="6248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2.  We are finding the HEIGHT of the 	triangle by drawing a line that goes 	through one angle and makes a 	right angle with the opposite side </a:t>
            </a: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838200" y="16002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685800" y="40386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>
            <a:off x="1676400" y="1600200"/>
            <a:ext cx="228600" cy="1676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752600" y="4038600"/>
            <a:ext cx="228600" cy="1676400"/>
            <a:chOff x="1104" y="2544"/>
            <a:chExt cx="144" cy="1056"/>
          </a:xfrm>
        </p:grpSpPr>
        <p:sp>
          <p:nvSpPr>
            <p:cNvPr id="101392" name="Line 13"/>
            <p:cNvSpPr>
              <a:spLocks noChangeShapeType="1"/>
            </p:cNvSpPr>
            <p:nvPr/>
          </p:nvSpPr>
          <p:spPr bwMode="auto">
            <a:xfrm>
              <a:off x="1104" y="2544"/>
              <a:ext cx="0" cy="105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93" name="Line 14"/>
            <p:cNvSpPr>
              <a:spLocks noChangeShapeType="1"/>
            </p:cNvSpPr>
            <p:nvPr/>
          </p:nvSpPr>
          <p:spPr bwMode="auto">
            <a:xfrm>
              <a:off x="1104" y="3456"/>
              <a:ext cx="14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94" name="Line 15"/>
            <p:cNvSpPr>
              <a:spLocks noChangeShapeType="1"/>
            </p:cNvSpPr>
            <p:nvPr/>
          </p:nvSpPr>
          <p:spPr bwMode="auto">
            <a:xfrm>
              <a:off x="1248" y="3456"/>
              <a:ext cx="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1295400" y="31242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6" name="Line 18"/>
          <p:cNvSpPr>
            <a:spLocks noChangeShapeType="1"/>
          </p:cNvSpPr>
          <p:nvPr/>
        </p:nvSpPr>
        <p:spPr bwMode="auto">
          <a:xfrm>
            <a:off x="2057400" y="31242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 animBg="1"/>
      <p:bldP spid="17419" grpId="0" animBg="1"/>
      <p:bldP spid="17420" grpId="0" animBg="1"/>
      <p:bldP spid="17425" grpId="0" animBg="1"/>
      <p:bldP spid="1742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2514600" y="3810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a line passes though 1 vertex, and cuts the opposite side in half:</a:t>
            </a:r>
          </a:p>
        </p:txBody>
      </p:sp>
      <p:sp>
        <p:nvSpPr>
          <p:cNvPr id="102407" name="Freeform 10"/>
          <p:cNvSpPr>
            <a:spLocks/>
          </p:cNvSpPr>
          <p:nvPr/>
        </p:nvSpPr>
        <p:spPr bwMode="auto">
          <a:xfrm>
            <a:off x="838200" y="16002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3676" name="Rectangle 12"/>
          <p:cNvSpPr>
            <a:spLocks noChangeArrowheads="1"/>
          </p:cNvSpPr>
          <p:nvPr/>
        </p:nvSpPr>
        <p:spPr bwMode="auto">
          <a:xfrm>
            <a:off x="2514600" y="14478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It is called a median</a:t>
            </a:r>
          </a:p>
        </p:txBody>
      </p:sp>
      <p:sp>
        <p:nvSpPr>
          <p:cNvPr id="113677" name="Rectangle 13"/>
          <p:cNvSpPr>
            <a:spLocks noChangeArrowheads="1"/>
          </p:cNvSpPr>
          <p:nvPr/>
        </p:nvSpPr>
        <p:spPr bwMode="auto">
          <a:xfrm>
            <a:off x="4343400" y="1676400"/>
            <a:ext cx="1447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/>
              <a:t>MEDIAN</a:t>
            </a:r>
          </a:p>
        </p:txBody>
      </p:sp>
      <p:sp>
        <p:nvSpPr>
          <p:cNvPr id="113678" name="Rectangle 14"/>
          <p:cNvSpPr>
            <a:spLocks noChangeArrowheads="1"/>
          </p:cNvSpPr>
          <p:nvPr/>
        </p:nvSpPr>
        <p:spPr bwMode="auto">
          <a:xfrm>
            <a:off x="2514600" y="381000"/>
            <a:ext cx="6248400" cy="990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 dirty="0"/>
              <a:t>If a line passes though 1 vertex, and cuts the opposite side in half:</a:t>
            </a:r>
          </a:p>
        </p:txBody>
      </p:sp>
      <p:sp>
        <p:nvSpPr>
          <p:cNvPr id="102411" name="Line 15"/>
          <p:cNvSpPr>
            <a:spLocks noChangeShapeType="1"/>
          </p:cNvSpPr>
          <p:nvPr/>
        </p:nvSpPr>
        <p:spPr bwMode="auto">
          <a:xfrm flipH="1">
            <a:off x="1676400" y="1524000"/>
            <a:ext cx="228600" cy="1752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12" name="Line 16"/>
          <p:cNvSpPr>
            <a:spLocks noChangeShapeType="1"/>
          </p:cNvSpPr>
          <p:nvPr/>
        </p:nvSpPr>
        <p:spPr bwMode="auto">
          <a:xfrm>
            <a:off x="1295400" y="31242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13" name="Line 17"/>
          <p:cNvSpPr>
            <a:spLocks noChangeShapeType="1"/>
          </p:cNvSpPr>
          <p:nvPr/>
        </p:nvSpPr>
        <p:spPr bwMode="auto">
          <a:xfrm>
            <a:off x="2057400" y="31242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6" grpId="0"/>
      <p:bldP spid="113677" grpId="0" animBg="1"/>
      <p:bldP spid="11367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4"/>
          <p:cNvSpPr>
            <a:spLocks noChangeArrowheads="1"/>
          </p:cNvSpPr>
          <p:nvPr/>
        </p:nvSpPr>
        <p:spPr bwMode="auto">
          <a:xfrm>
            <a:off x="2667000" y="2286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a line passes though 1 vertex, and makes a right angle with  the opposite side</a:t>
            </a:r>
          </a:p>
        </p:txBody>
      </p:sp>
      <p:sp>
        <p:nvSpPr>
          <p:cNvPr id="103431" name="Freeform 7"/>
          <p:cNvSpPr>
            <a:spLocks/>
          </p:cNvSpPr>
          <p:nvPr/>
        </p:nvSpPr>
        <p:spPr bwMode="auto">
          <a:xfrm>
            <a:off x="838200" y="16002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2514600" y="14478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It is called an altitude </a:t>
            </a: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4495800" y="1676400"/>
            <a:ext cx="1828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/>
              <a:t>ALTITUDE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2667000" y="228600"/>
            <a:ext cx="6248400" cy="1143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If a line passes though 1 vertex, and makes a right angle with  the opposite side</a:t>
            </a:r>
          </a:p>
        </p:txBody>
      </p:sp>
      <p:sp>
        <p:nvSpPr>
          <p:cNvPr id="115723" name="Line 11"/>
          <p:cNvSpPr>
            <a:spLocks noChangeShapeType="1"/>
          </p:cNvSpPr>
          <p:nvPr/>
        </p:nvSpPr>
        <p:spPr bwMode="auto">
          <a:xfrm flipH="1">
            <a:off x="1905000" y="1524000"/>
            <a:ext cx="0" cy="1752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5724" name="Line 12"/>
          <p:cNvSpPr>
            <a:spLocks noChangeShapeType="1"/>
          </p:cNvSpPr>
          <p:nvPr/>
        </p:nvSpPr>
        <p:spPr bwMode="auto">
          <a:xfrm flipH="1">
            <a:off x="1600200" y="29718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5725" name="Line 13"/>
          <p:cNvSpPr>
            <a:spLocks noChangeShapeType="1"/>
          </p:cNvSpPr>
          <p:nvPr/>
        </p:nvSpPr>
        <p:spPr bwMode="auto">
          <a:xfrm>
            <a:off x="1600200" y="29718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1" grpId="0" animBg="1"/>
      <p:bldP spid="115722" grpId="0" animBg="1"/>
      <p:bldP spid="115723" grpId="0" animBg="1"/>
      <p:bldP spid="115724" grpId="0" animBg="1"/>
      <p:bldP spid="11572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2590800" y="18288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MEDIANS just cut a side in half</a:t>
            </a:r>
          </a:p>
        </p:txBody>
      </p:sp>
      <p:sp>
        <p:nvSpPr>
          <p:cNvPr id="104455" name="Freeform 12"/>
          <p:cNvSpPr>
            <a:spLocks/>
          </p:cNvSpPr>
          <p:nvPr/>
        </p:nvSpPr>
        <p:spPr bwMode="auto">
          <a:xfrm>
            <a:off x="838200" y="16002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6" name="Line 13"/>
          <p:cNvSpPr>
            <a:spLocks noChangeShapeType="1"/>
          </p:cNvSpPr>
          <p:nvPr/>
        </p:nvSpPr>
        <p:spPr bwMode="auto">
          <a:xfrm flipH="1">
            <a:off x="1676400" y="1600200"/>
            <a:ext cx="228600" cy="1676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7" name="Line 14"/>
          <p:cNvSpPr>
            <a:spLocks noChangeShapeType="1"/>
          </p:cNvSpPr>
          <p:nvPr/>
        </p:nvSpPr>
        <p:spPr bwMode="auto">
          <a:xfrm>
            <a:off x="1295400" y="31242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8" name="Line 15"/>
          <p:cNvSpPr>
            <a:spLocks noChangeShapeType="1"/>
          </p:cNvSpPr>
          <p:nvPr/>
        </p:nvSpPr>
        <p:spPr bwMode="auto">
          <a:xfrm>
            <a:off x="2057400" y="31242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9" name="Freeform 16"/>
          <p:cNvSpPr>
            <a:spLocks/>
          </p:cNvSpPr>
          <p:nvPr/>
        </p:nvSpPr>
        <p:spPr bwMode="auto">
          <a:xfrm>
            <a:off x="914400" y="3810000"/>
            <a:ext cx="1676400" cy="16764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0" name="Line 17"/>
          <p:cNvSpPr>
            <a:spLocks noChangeShapeType="1"/>
          </p:cNvSpPr>
          <p:nvPr/>
        </p:nvSpPr>
        <p:spPr bwMode="auto">
          <a:xfrm flipH="1">
            <a:off x="1981200" y="3733800"/>
            <a:ext cx="0" cy="1752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1" name="Line 18"/>
          <p:cNvSpPr>
            <a:spLocks noChangeShapeType="1"/>
          </p:cNvSpPr>
          <p:nvPr/>
        </p:nvSpPr>
        <p:spPr bwMode="auto">
          <a:xfrm flipH="1">
            <a:off x="1676400" y="5181600"/>
            <a:ext cx="304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2" name="Line 19"/>
          <p:cNvSpPr>
            <a:spLocks noChangeShapeType="1"/>
          </p:cNvSpPr>
          <p:nvPr/>
        </p:nvSpPr>
        <p:spPr bwMode="auto">
          <a:xfrm>
            <a:off x="1676400" y="5181600"/>
            <a:ext cx="0" cy="381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4708" name="Rectangle 20"/>
          <p:cNvSpPr>
            <a:spLocks noChangeArrowheads="1"/>
          </p:cNvSpPr>
          <p:nvPr/>
        </p:nvSpPr>
        <p:spPr bwMode="auto">
          <a:xfrm>
            <a:off x="2590800" y="3962400"/>
            <a:ext cx="6248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ALTITUDES tell you how tall it is, and are used to find area</a:t>
            </a: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4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11470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2590800" y="12192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Here is a sample of a simple median problem:</a:t>
            </a:r>
          </a:p>
        </p:txBody>
      </p:sp>
      <p:sp>
        <p:nvSpPr>
          <p:cNvPr id="105479" name="Freeform 7"/>
          <p:cNvSpPr>
            <a:spLocks/>
          </p:cNvSpPr>
          <p:nvPr/>
        </p:nvSpPr>
        <p:spPr bwMode="auto">
          <a:xfrm>
            <a:off x="3810000" y="1752600"/>
            <a:ext cx="3657600" cy="16002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0" name="Line 8"/>
          <p:cNvSpPr>
            <a:spLocks noChangeShapeType="1"/>
          </p:cNvSpPr>
          <p:nvPr/>
        </p:nvSpPr>
        <p:spPr bwMode="auto">
          <a:xfrm flipH="1">
            <a:off x="5638800" y="1752600"/>
            <a:ext cx="457200" cy="1600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1" name="Rectangle 16"/>
          <p:cNvSpPr>
            <a:spLocks noChangeArrowheads="1"/>
          </p:cNvSpPr>
          <p:nvPr/>
        </p:nvSpPr>
        <p:spPr bwMode="auto">
          <a:xfrm>
            <a:off x="4419600" y="304800"/>
            <a:ext cx="1828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800" b="1" dirty="0"/>
              <a:t>MEDIANS</a:t>
            </a:r>
          </a:p>
        </p:txBody>
      </p:sp>
      <p:sp>
        <p:nvSpPr>
          <p:cNvPr id="105482" name="Rectangle 17"/>
          <p:cNvSpPr>
            <a:spLocks noChangeArrowheads="1"/>
          </p:cNvSpPr>
          <p:nvPr/>
        </p:nvSpPr>
        <p:spPr bwMode="auto">
          <a:xfrm>
            <a:off x="5638800" y="1447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05483" name="Rectangle 18"/>
          <p:cNvSpPr>
            <a:spLocks noChangeArrowheads="1"/>
          </p:cNvSpPr>
          <p:nvPr/>
        </p:nvSpPr>
        <p:spPr bwMode="auto">
          <a:xfrm>
            <a:off x="3429000" y="2895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05484" name="Rectangle 19"/>
          <p:cNvSpPr>
            <a:spLocks noChangeArrowheads="1"/>
          </p:cNvSpPr>
          <p:nvPr/>
        </p:nvSpPr>
        <p:spPr bwMode="auto">
          <a:xfrm>
            <a:off x="7391400" y="2971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05485" name="Rectangle 20"/>
          <p:cNvSpPr>
            <a:spLocks noChangeArrowheads="1"/>
          </p:cNvSpPr>
          <p:nvPr/>
        </p:nvSpPr>
        <p:spPr bwMode="auto">
          <a:xfrm>
            <a:off x="5410200" y="3276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05486" name="Rectangle 21"/>
          <p:cNvSpPr>
            <a:spLocks noChangeArrowheads="1"/>
          </p:cNvSpPr>
          <p:nvPr/>
        </p:nvSpPr>
        <p:spPr bwMode="auto">
          <a:xfrm>
            <a:off x="2590800" y="4495800"/>
            <a:ext cx="6248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In triangle ABC, AX is a median.  </a:t>
            </a:r>
            <a:br>
              <a:rPr lang="en-US" sz="2400" b="1">
                <a:solidFill>
                  <a:schemeClr val="bg1"/>
                </a:solidFill>
              </a:rPr>
            </a:br>
            <a:r>
              <a:rPr lang="en-US" sz="2400" b="1">
                <a:solidFill>
                  <a:schemeClr val="bg1"/>
                </a:solidFill>
              </a:rPr>
              <a:t>If BC has a length of 10, what is the length of BX?</a:t>
            </a:r>
          </a:p>
        </p:txBody>
      </p:sp>
      <p:sp>
        <p:nvSpPr>
          <p:cNvPr id="105487" name="AutoShape 22"/>
          <p:cNvSpPr>
            <a:spLocks/>
          </p:cNvSpPr>
          <p:nvPr/>
        </p:nvSpPr>
        <p:spPr bwMode="auto">
          <a:xfrm rot="-5400000">
            <a:off x="5448300" y="1943100"/>
            <a:ext cx="381000" cy="3657600"/>
          </a:xfrm>
          <a:prstGeom prst="leftBrace">
            <a:avLst>
              <a:gd name="adj1" fmla="val 80000"/>
              <a:gd name="adj2" fmla="val 50000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488" name="Rectangle 23"/>
          <p:cNvSpPr>
            <a:spLocks noChangeArrowheads="1"/>
          </p:cNvSpPr>
          <p:nvPr/>
        </p:nvSpPr>
        <p:spPr bwMode="auto">
          <a:xfrm>
            <a:off x="5410200" y="3886200"/>
            <a:ext cx="609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16760" name="Rectangle 24"/>
          <p:cNvSpPr>
            <a:spLocks noChangeArrowheads="1"/>
          </p:cNvSpPr>
          <p:nvPr/>
        </p:nvSpPr>
        <p:spPr bwMode="auto">
          <a:xfrm>
            <a:off x="4724400" y="54864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5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60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2590800" y="12192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Every triangle has 3 medians</a:t>
            </a:r>
          </a:p>
        </p:txBody>
      </p:sp>
      <p:sp>
        <p:nvSpPr>
          <p:cNvPr id="106503" name="Freeform 7"/>
          <p:cNvSpPr>
            <a:spLocks/>
          </p:cNvSpPr>
          <p:nvPr/>
        </p:nvSpPr>
        <p:spPr bwMode="auto">
          <a:xfrm flipV="1">
            <a:off x="2971800" y="2590800"/>
            <a:ext cx="3657600" cy="1143000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rgbClr val="00B0F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68" name="Line 8"/>
          <p:cNvSpPr>
            <a:spLocks noChangeShapeType="1"/>
          </p:cNvSpPr>
          <p:nvPr/>
        </p:nvSpPr>
        <p:spPr bwMode="auto">
          <a:xfrm>
            <a:off x="4648200" y="2514600"/>
            <a:ext cx="609600" cy="1219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505" name="Rectangle 9"/>
          <p:cNvSpPr>
            <a:spLocks noChangeArrowheads="1"/>
          </p:cNvSpPr>
          <p:nvPr/>
        </p:nvSpPr>
        <p:spPr bwMode="auto">
          <a:xfrm>
            <a:off x="4419600" y="304800"/>
            <a:ext cx="1828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800" b="1" dirty="0"/>
              <a:t>MEDIANS</a:t>
            </a:r>
          </a:p>
        </p:txBody>
      </p:sp>
      <p:sp>
        <p:nvSpPr>
          <p:cNvPr id="117774" name="Rectangle 14"/>
          <p:cNvSpPr>
            <a:spLocks noChangeArrowheads="1"/>
          </p:cNvSpPr>
          <p:nvPr/>
        </p:nvSpPr>
        <p:spPr bwMode="auto">
          <a:xfrm>
            <a:off x="2133600" y="36576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All 3 medians will touch at the same point</a:t>
            </a:r>
          </a:p>
        </p:txBody>
      </p:sp>
      <p:sp>
        <p:nvSpPr>
          <p:cNvPr id="117778" name="Line 18"/>
          <p:cNvSpPr>
            <a:spLocks noChangeShapeType="1"/>
          </p:cNvSpPr>
          <p:nvPr/>
        </p:nvSpPr>
        <p:spPr bwMode="auto">
          <a:xfrm>
            <a:off x="2971800" y="2590800"/>
            <a:ext cx="2895600" cy="609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79" name="Line 19"/>
          <p:cNvSpPr>
            <a:spLocks noChangeShapeType="1"/>
          </p:cNvSpPr>
          <p:nvPr/>
        </p:nvSpPr>
        <p:spPr bwMode="auto">
          <a:xfrm flipH="1">
            <a:off x="4114800" y="2590800"/>
            <a:ext cx="25146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7780" name="Oval 20"/>
          <p:cNvSpPr>
            <a:spLocks noChangeArrowheads="1"/>
          </p:cNvSpPr>
          <p:nvPr/>
        </p:nvSpPr>
        <p:spPr bwMode="auto">
          <a:xfrm>
            <a:off x="4800600" y="2895600"/>
            <a:ext cx="152400" cy="152400"/>
          </a:xfrm>
          <a:prstGeom prst="ellipse">
            <a:avLst/>
          </a:prstGeom>
          <a:solidFill>
            <a:srgbClr val="00FF00"/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7781" name="Rectangle 21"/>
          <p:cNvSpPr>
            <a:spLocks noChangeArrowheads="1"/>
          </p:cNvSpPr>
          <p:nvPr/>
        </p:nvSpPr>
        <p:spPr bwMode="auto">
          <a:xfrm>
            <a:off x="2133600" y="41910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That point is called the “centroid”</a:t>
            </a:r>
          </a:p>
        </p:txBody>
      </p:sp>
      <p:sp>
        <p:nvSpPr>
          <p:cNvPr id="117782" name="Rectangle 22"/>
          <p:cNvSpPr>
            <a:spLocks noChangeArrowheads="1"/>
          </p:cNvSpPr>
          <p:nvPr/>
        </p:nvSpPr>
        <p:spPr bwMode="auto">
          <a:xfrm>
            <a:off x="2133600" y="48768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“centroid” is the center of mass for 	the triangle</a:t>
            </a:r>
          </a:p>
        </p:txBody>
      </p:sp>
      <p:sp>
        <p:nvSpPr>
          <p:cNvPr id="117783" name="Rectangle 23"/>
          <p:cNvSpPr>
            <a:spLocks noChangeArrowheads="1"/>
          </p:cNvSpPr>
          <p:nvPr/>
        </p:nvSpPr>
        <p:spPr bwMode="auto">
          <a:xfrm>
            <a:off x="2133600" y="55626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“centroid” is 2/3 the length of each 	median away from each corner</a:t>
            </a: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8" grpId="0" animBg="1"/>
      <p:bldP spid="117774" grpId="0"/>
      <p:bldP spid="117778" grpId="0" animBg="1"/>
      <p:bldP spid="117779" grpId="0" animBg="1"/>
      <p:bldP spid="117780" grpId="0" animBg="1"/>
      <p:bldP spid="117781" grpId="0"/>
      <p:bldP spid="117782" grpId="0"/>
      <p:bldP spid="11778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7" name="Rectangle 6"/>
          <p:cNvSpPr>
            <a:spLocks noChangeArrowheads="1"/>
          </p:cNvSpPr>
          <p:nvPr/>
        </p:nvSpPr>
        <p:spPr bwMode="auto">
          <a:xfrm>
            <a:off x="2590800" y="12192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P is the median of triangle ABC…</a:t>
            </a:r>
          </a:p>
        </p:txBody>
      </p:sp>
      <p:sp>
        <p:nvSpPr>
          <p:cNvPr id="37898" name="Rectangle 9"/>
          <p:cNvSpPr>
            <a:spLocks noChangeArrowheads="1"/>
          </p:cNvSpPr>
          <p:nvPr/>
        </p:nvSpPr>
        <p:spPr bwMode="auto">
          <a:xfrm>
            <a:off x="4419600" y="304800"/>
            <a:ext cx="1828800" cy="533400"/>
          </a:xfrm>
          <a:prstGeom prst="rect">
            <a:avLst/>
          </a:prstGeom>
          <a:solidFill>
            <a:srgbClr val="00FF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800" b="1" dirty="0">
                <a:solidFill>
                  <a:schemeClr val="tx1"/>
                </a:solidFill>
              </a:rPr>
              <a:t>MEDIANS</a:t>
            </a:r>
          </a:p>
        </p:txBody>
      </p:sp>
      <p:grpSp>
        <p:nvGrpSpPr>
          <p:cNvPr id="37899" name="Group 17"/>
          <p:cNvGrpSpPr>
            <a:grpSpLocks/>
          </p:cNvGrpSpPr>
          <p:nvPr/>
        </p:nvGrpSpPr>
        <p:grpSpPr bwMode="auto">
          <a:xfrm>
            <a:off x="3124200" y="1981200"/>
            <a:ext cx="3657600" cy="1143000"/>
            <a:chOff x="1872" y="1632"/>
            <a:chExt cx="2304" cy="720"/>
          </a:xfrm>
        </p:grpSpPr>
        <p:sp>
          <p:nvSpPr>
            <p:cNvPr id="37906" name="Freeform 7"/>
            <p:cNvSpPr>
              <a:spLocks/>
            </p:cNvSpPr>
            <p:nvPr/>
          </p:nvSpPr>
          <p:spPr bwMode="auto">
            <a:xfrm flipV="1">
              <a:off x="1872" y="1632"/>
              <a:ext cx="2304" cy="720"/>
            </a:xfrm>
            <a:custGeom>
              <a:avLst/>
              <a:gdLst>
                <a:gd name="T0" fmla="*/ 672 w 1056"/>
                <a:gd name="T1" fmla="*/ 0 h 1056"/>
                <a:gd name="T2" fmla="*/ 0 w 1056"/>
                <a:gd name="T3" fmla="*/ 1056 h 1056"/>
                <a:gd name="T4" fmla="*/ 1056 w 1056"/>
                <a:gd name="T5" fmla="*/ 1056 h 1056"/>
                <a:gd name="T6" fmla="*/ 672 w 1056"/>
                <a:gd name="T7" fmla="*/ 0 h 10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056"/>
                <a:gd name="T14" fmla="*/ 1056 w 1056"/>
                <a:gd name="T15" fmla="*/ 1056 h 10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056">
                  <a:moveTo>
                    <a:pt x="672" y="0"/>
                  </a:moveTo>
                  <a:lnTo>
                    <a:pt x="0" y="1056"/>
                  </a:lnTo>
                  <a:lnTo>
                    <a:pt x="1056" y="1056"/>
                  </a:lnTo>
                  <a:lnTo>
                    <a:pt x="67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11"/>
            <p:cNvSpPr>
              <a:spLocks noChangeShapeType="1"/>
            </p:cNvSpPr>
            <p:nvPr/>
          </p:nvSpPr>
          <p:spPr bwMode="auto">
            <a:xfrm>
              <a:off x="1872" y="1632"/>
              <a:ext cx="1824" cy="38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Oval 13"/>
            <p:cNvSpPr>
              <a:spLocks noChangeArrowheads="1"/>
            </p:cNvSpPr>
            <p:nvPr/>
          </p:nvSpPr>
          <p:spPr bwMode="auto">
            <a:xfrm>
              <a:off x="3024" y="1824"/>
              <a:ext cx="96" cy="96"/>
            </a:xfrm>
            <a:prstGeom prst="ellipse">
              <a:avLst/>
            </a:prstGeom>
            <a:solidFill>
              <a:srgbClr val="00FF00"/>
            </a:solidFill>
            <a:ln w="381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900" name="Rectangle 18"/>
          <p:cNvSpPr>
            <a:spLocks noChangeArrowheads="1"/>
          </p:cNvSpPr>
          <p:nvPr/>
        </p:nvSpPr>
        <p:spPr bwMode="auto">
          <a:xfrm>
            <a:off x="2819400" y="1600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7901" name="Rectangle 19"/>
          <p:cNvSpPr>
            <a:spLocks noChangeArrowheads="1"/>
          </p:cNvSpPr>
          <p:nvPr/>
        </p:nvSpPr>
        <p:spPr bwMode="auto">
          <a:xfrm>
            <a:off x="5257800" y="3048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7902" name="Rectangle 20"/>
          <p:cNvSpPr>
            <a:spLocks noChangeArrowheads="1"/>
          </p:cNvSpPr>
          <p:nvPr/>
        </p:nvSpPr>
        <p:spPr bwMode="auto">
          <a:xfrm>
            <a:off x="6705600" y="16764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37903" name="Rectangle 21"/>
          <p:cNvSpPr>
            <a:spLocks noChangeArrowheads="1"/>
          </p:cNvSpPr>
          <p:nvPr/>
        </p:nvSpPr>
        <p:spPr bwMode="auto">
          <a:xfrm>
            <a:off x="4953000" y="19050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37904" name="Rectangle 22"/>
          <p:cNvSpPr>
            <a:spLocks noChangeArrowheads="1"/>
          </p:cNvSpPr>
          <p:nvPr/>
        </p:nvSpPr>
        <p:spPr bwMode="auto">
          <a:xfrm>
            <a:off x="6096000" y="2514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37905" name="Rectangle 23"/>
          <p:cNvSpPr>
            <a:spLocks noChangeArrowheads="1"/>
          </p:cNvSpPr>
          <p:nvPr/>
        </p:nvSpPr>
        <p:spPr bwMode="auto">
          <a:xfrm>
            <a:off x="2590800" y="3581400"/>
            <a:ext cx="6248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AX = 15, what is the length of AP?</a:t>
            </a:r>
          </a:p>
        </p:txBody>
      </p:sp>
      <p:graphicFrame>
        <p:nvGraphicFramePr>
          <p:cNvPr id="205824" name="Object 0"/>
          <p:cNvGraphicFramePr>
            <a:graphicFrameLocks noChangeAspect="1"/>
          </p:cNvGraphicFramePr>
          <p:nvPr/>
        </p:nvGraphicFramePr>
        <p:xfrm>
          <a:off x="1905000" y="4191000"/>
          <a:ext cx="19050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3" imgW="749160" imgH="393480" progId="Equation.3">
                  <p:embed/>
                </p:oleObj>
              </mc:Choice>
              <mc:Fallback>
                <p:oleObj name="Equation" r:id="rId3" imgW="749160" imgH="3934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191000"/>
                        <a:ext cx="1905000" cy="9858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4191000" y="4191000"/>
          <a:ext cx="198120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5" imgW="761760" imgH="393480" progId="Equation.3">
                  <p:embed/>
                </p:oleObj>
              </mc:Choice>
              <mc:Fallback>
                <p:oleObj name="Equation" r:id="rId5" imgW="761760" imgH="393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191000"/>
                        <a:ext cx="1981200" cy="9858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781800" y="4419600"/>
          <a:ext cx="13716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Equation" r:id="rId7" imgW="533160" imgH="177480" progId="Equation.3">
                  <p:embed/>
                </p:oleObj>
              </mc:Choice>
              <mc:Fallback>
                <p:oleObj name="Equation" r:id="rId7" imgW="53316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4419600"/>
                        <a:ext cx="1371600" cy="4460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0" y="29718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hlink"/>
                </a:solidFill>
              </a:rPr>
              <a:t>The long part of the median</a:t>
            </a:r>
          </a:p>
        </p:txBody>
      </p:sp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3124200" y="304800"/>
            <a:ext cx="4419600" cy="838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800" b="1" dirty="0"/>
              <a:t>The rule for MEDIANS and CENTROIDS</a:t>
            </a:r>
          </a:p>
        </p:txBody>
      </p:sp>
      <p:sp>
        <p:nvSpPr>
          <p:cNvPr id="107528" name="Freeform 9"/>
          <p:cNvSpPr>
            <a:spLocks/>
          </p:cNvSpPr>
          <p:nvPr/>
        </p:nvSpPr>
        <p:spPr bwMode="auto">
          <a:xfrm flipV="1">
            <a:off x="2170113" y="1808163"/>
            <a:ext cx="5005387" cy="1538287"/>
          </a:xfrm>
          <a:custGeom>
            <a:avLst/>
            <a:gdLst>
              <a:gd name="T0" fmla="*/ 672 w 1056"/>
              <a:gd name="T1" fmla="*/ 0 h 1056"/>
              <a:gd name="T2" fmla="*/ 0 w 1056"/>
              <a:gd name="T3" fmla="*/ 1056 h 1056"/>
              <a:gd name="T4" fmla="*/ 1056 w 1056"/>
              <a:gd name="T5" fmla="*/ 1056 h 1056"/>
              <a:gd name="T6" fmla="*/ 672 w 1056"/>
              <a:gd name="T7" fmla="*/ 0 h 105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056"/>
              <a:gd name="T14" fmla="*/ 1056 w 1056"/>
              <a:gd name="T15" fmla="*/ 1056 h 10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056">
                <a:moveTo>
                  <a:pt x="672" y="0"/>
                </a:moveTo>
                <a:lnTo>
                  <a:pt x="0" y="1056"/>
                </a:lnTo>
                <a:lnTo>
                  <a:pt x="1056" y="1056"/>
                </a:lnTo>
                <a:lnTo>
                  <a:pt x="672" y="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529" name="Line 10"/>
          <p:cNvSpPr>
            <a:spLocks noChangeShapeType="1"/>
          </p:cNvSpPr>
          <p:nvPr/>
        </p:nvSpPr>
        <p:spPr bwMode="auto">
          <a:xfrm>
            <a:off x="2170113" y="1808163"/>
            <a:ext cx="3962400" cy="8207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530" name="Oval 11"/>
          <p:cNvSpPr>
            <a:spLocks noChangeArrowheads="1"/>
          </p:cNvSpPr>
          <p:nvPr/>
        </p:nvSpPr>
        <p:spPr bwMode="auto">
          <a:xfrm>
            <a:off x="4673600" y="2217738"/>
            <a:ext cx="207963" cy="206375"/>
          </a:xfrm>
          <a:prstGeom prst="ellips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7531" name="Rectangle 12"/>
          <p:cNvSpPr>
            <a:spLocks noChangeArrowheads="1"/>
          </p:cNvSpPr>
          <p:nvPr/>
        </p:nvSpPr>
        <p:spPr bwMode="auto">
          <a:xfrm>
            <a:off x="1752600" y="1295400"/>
            <a:ext cx="625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07532" name="Rectangle 13"/>
          <p:cNvSpPr>
            <a:spLocks noChangeArrowheads="1"/>
          </p:cNvSpPr>
          <p:nvPr/>
        </p:nvSpPr>
        <p:spPr bwMode="auto">
          <a:xfrm>
            <a:off x="5089525" y="3244850"/>
            <a:ext cx="625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07533" name="Rectangle 14"/>
          <p:cNvSpPr>
            <a:spLocks noChangeArrowheads="1"/>
          </p:cNvSpPr>
          <p:nvPr/>
        </p:nvSpPr>
        <p:spPr bwMode="auto">
          <a:xfrm>
            <a:off x="7070725" y="1398588"/>
            <a:ext cx="6254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07534" name="Rectangle 15"/>
          <p:cNvSpPr>
            <a:spLocks noChangeArrowheads="1"/>
          </p:cNvSpPr>
          <p:nvPr/>
        </p:nvSpPr>
        <p:spPr bwMode="auto">
          <a:xfrm>
            <a:off x="4672013" y="1704975"/>
            <a:ext cx="6254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107535" name="Rectangle 16"/>
          <p:cNvSpPr>
            <a:spLocks noChangeArrowheads="1"/>
          </p:cNvSpPr>
          <p:nvPr/>
        </p:nvSpPr>
        <p:spPr bwMode="auto">
          <a:xfrm>
            <a:off x="6235700" y="2525713"/>
            <a:ext cx="627063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X</a:t>
            </a:r>
          </a:p>
        </p:txBody>
      </p:sp>
      <p:sp>
        <p:nvSpPr>
          <p:cNvPr id="107536" name="Rectangle 17"/>
          <p:cNvSpPr>
            <a:spLocks noChangeArrowheads="1"/>
          </p:cNvSpPr>
          <p:nvPr/>
        </p:nvSpPr>
        <p:spPr bwMode="auto">
          <a:xfrm>
            <a:off x="2819400" y="3733800"/>
            <a:ext cx="5943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</a:t>
            </a:r>
            <a:r>
              <a:rPr lang="en-US" sz="2400" b="1" u="sng">
                <a:solidFill>
                  <a:schemeClr val="hlink"/>
                </a:solidFill>
              </a:rPr>
              <a:t>long</a:t>
            </a:r>
            <a:r>
              <a:rPr lang="en-US" sz="2400" b="1">
                <a:solidFill>
                  <a:schemeClr val="bg1"/>
                </a:solidFill>
              </a:rPr>
              <a:t> part = 2/3 the </a:t>
            </a:r>
            <a:r>
              <a:rPr lang="en-US" sz="2400" b="1" u="sng">
                <a:solidFill>
                  <a:schemeClr val="bg1"/>
                </a:solidFill>
              </a:rPr>
              <a:t>whole</a:t>
            </a:r>
            <a:r>
              <a:rPr lang="en-US" sz="2400" b="1">
                <a:solidFill>
                  <a:schemeClr val="bg1"/>
                </a:solidFill>
              </a:rPr>
              <a:t> median</a:t>
            </a:r>
          </a:p>
        </p:txBody>
      </p:sp>
      <p:sp>
        <p:nvSpPr>
          <p:cNvPr id="107537" name="Line 22"/>
          <p:cNvSpPr>
            <a:spLocks noChangeShapeType="1"/>
          </p:cNvSpPr>
          <p:nvPr/>
        </p:nvSpPr>
        <p:spPr bwMode="auto">
          <a:xfrm>
            <a:off x="2209800" y="1828800"/>
            <a:ext cx="2514600" cy="5334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538" name="Rectangle 23"/>
          <p:cNvSpPr>
            <a:spLocks noChangeArrowheads="1"/>
          </p:cNvSpPr>
          <p:nvPr/>
        </p:nvSpPr>
        <p:spPr bwMode="auto">
          <a:xfrm>
            <a:off x="0" y="38100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The short part of the median</a:t>
            </a:r>
          </a:p>
        </p:txBody>
      </p:sp>
      <p:sp>
        <p:nvSpPr>
          <p:cNvPr id="107539" name="Line 24"/>
          <p:cNvSpPr>
            <a:spLocks noChangeShapeType="1"/>
          </p:cNvSpPr>
          <p:nvPr/>
        </p:nvSpPr>
        <p:spPr bwMode="auto">
          <a:xfrm>
            <a:off x="4724400" y="2362200"/>
            <a:ext cx="1447800" cy="30480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7540" name="Rectangle 25"/>
          <p:cNvSpPr>
            <a:spLocks noChangeArrowheads="1"/>
          </p:cNvSpPr>
          <p:nvPr/>
        </p:nvSpPr>
        <p:spPr bwMode="auto">
          <a:xfrm>
            <a:off x="2819400" y="4419600"/>
            <a:ext cx="5943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</a:t>
            </a:r>
            <a:r>
              <a:rPr lang="en-US" sz="2400" b="1" u="sng">
                <a:solidFill>
                  <a:srgbClr val="00FF00"/>
                </a:solidFill>
              </a:rPr>
              <a:t>short</a:t>
            </a:r>
            <a:r>
              <a:rPr lang="en-US" sz="2400" b="1">
                <a:solidFill>
                  <a:schemeClr val="bg1"/>
                </a:solidFill>
              </a:rPr>
              <a:t> part = 1/3 the </a:t>
            </a:r>
            <a:r>
              <a:rPr lang="en-US" sz="2400" b="1" u="sng">
                <a:solidFill>
                  <a:schemeClr val="bg1"/>
                </a:solidFill>
              </a:rPr>
              <a:t>whole</a:t>
            </a:r>
            <a:r>
              <a:rPr lang="en-US" sz="2400" b="1">
                <a:solidFill>
                  <a:schemeClr val="bg1"/>
                </a:solidFill>
              </a:rPr>
              <a:t> median</a:t>
            </a:r>
          </a:p>
        </p:txBody>
      </p:sp>
      <p:sp>
        <p:nvSpPr>
          <p:cNvPr id="107541" name="Rectangle 26"/>
          <p:cNvSpPr>
            <a:spLocks noChangeArrowheads="1"/>
          </p:cNvSpPr>
          <p:nvPr/>
        </p:nvSpPr>
        <p:spPr bwMode="auto">
          <a:xfrm>
            <a:off x="2819400" y="510540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 </a:t>
            </a:r>
            <a:r>
              <a:rPr lang="en-US" sz="2400" b="1" u="sng">
                <a:solidFill>
                  <a:schemeClr val="hlink"/>
                </a:solidFill>
              </a:rPr>
              <a:t>long</a:t>
            </a:r>
            <a:r>
              <a:rPr lang="en-US" sz="2400" b="1">
                <a:solidFill>
                  <a:schemeClr val="bg1"/>
                </a:solidFill>
              </a:rPr>
              <a:t> + the </a:t>
            </a:r>
            <a:r>
              <a:rPr lang="en-US" sz="2400" b="1" u="sng">
                <a:solidFill>
                  <a:srgbClr val="00FF00"/>
                </a:solidFill>
              </a:rPr>
              <a:t>short</a:t>
            </a:r>
            <a:r>
              <a:rPr lang="en-US" sz="2400" b="1">
                <a:solidFill>
                  <a:schemeClr val="bg1"/>
                </a:solidFill>
              </a:rPr>
              <a:t> = the </a:t>
            </a:r>
            <a:r>
              <a:rPr lang="en-US" sz="2400" b="1" u="sng">
                <a:solidFill>
                  <a:schemeClr val="bg1"/>
                </a:solidFill>
              </a:rPr>
              <a:t>whole</a:t>
            </a:r>
            <a:r>
              <a:rPr lang="en-US" sz="2400" b="1">
                <a:solidFill>
                  <a:schemeClr val="bg1"/>
                </a:solidFill>
              </a:rPr>
              <a:t> median</a:t>
            </a:r>
            <a:endParaRPr lang="en-US" sz="2400" b="1" u="sng">
              <a:solidFill>
                <a:schemeClr val="bg1"/>
              </a:solidFill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 rot="18826074">
            <a:off x="-434975" y="815975"/>
            <a:ext cx="3095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Medians and altitudes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pic>
        <p:nvPicPr>
          <p:cNvPr id="35635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7825" y="1295400"/>
            <a:ext cx="34575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743200" y="152400"/>
            <a:ext cx="451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X, Y and Z are midpoints of triangle ABC. 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19400" y="533400"/>
            <a:ext cx="2219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 is the CENTROID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562599" y="1371600"/>
          <a:ext cx="1215513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356" name="Equation" r:id="rId6" imgW="545760" imgH="787320" progId="">
                  <p:embed/>
                </p:oleObj>
              </mc:Choice>
              <mc:Fallback>
                <p:oleObj name="Equation" r:id="rId6" imgW="545760" imgH="7873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599" y="1371600"/>
                        <a:ext cx="1215513" cy="175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 bwMode="auto">
          <a:xfrm rot="16200000" flipH="1">
            <a:off x="2641242" y="3581400"/>
            <a:ext cx="762000" cy="152400"/>
          </a:xfrm>
          <a:prstGeom prst="line">
            <a:avLst/>
          </a:prstGeom>
          <a:noFill/>
          <a:ln w="76200" cap="flat" cmpd="sng" algn="ctr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8923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38924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38925" name="Rectangle 5"/>
          <p:cNvSpPr>
            <a:spLocks noChangeArrowheads="1"/>
          </p:cNvSpPr>
          <p:nvPr/>
        </p:nvSpPr>
        <p:spPr bwMode="auto">
          <a:xfrm>
            <a:off x="2895600" y="152400"/>
            <a:ext cx="579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For 2 triangles to be congruent, 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2895600" y="838200"/>
            <a:ext cx="5791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Each part of 1 triangle must be exactly the same as the parts in the other. 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362200" y="1752600"/>
            <a:ext cx="2819400" cy="2057400"/>
            <a:chOff x="1488" y="1104"/>
            <a:chExt cx="1776" cy="1296"/>
          </a:xfrm>
        </p:grpSpPr>
        <p:sp>
          <p:nvSpPr>
            <p:cNvPr id="38957" name="Freeform 10"/>
            <p:cNvSpPr>
              <a:spLocks/>
            </p:cNvSpPr>
            <p:nvPr/>
          </p:nvSpPr>
          <p:spPr bwMode="auto">
            <a:xfrm>
              <a:off x="1776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8" name="Rectangle 12"/>
            <p:cNvSpPr>
              <a:spLocks noChangeArrowheads="1"/>
            </p:cNvSpPr>
            <p:nvPr/>
          </p:nvSpPr>
          <p:spPr bwMode="auto">
            <a:xfrm>
              <a:off x="1488" y="211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A</a:t>
              </a:r>
            </a:p>
          </p:txBody>
        </p:sp>
        <p:sp>
          <p:nvSpPr>
            <p:cNvPr id="38959" name="Rectangle 13"/>
            <p:cNvSpPr>
              <a:spLocks noChangeArrowheads="1"/>
            </p:cNvSpPr>
            <p:nvPr/>
          </p:nvSpPr>
          <p:spPr bwMode="auto">
            <a:xfrm>
              <a:off x="1968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B</a:t>
              </a:r>
            </a:p>
          </p:txBody>
        </p:sp>
        <p:sp>
          <p:nvSpPr>
            <p:cNvPr id="38960" name="Rectangle 14"/>
            <p:cNvSpPr>
              <a:spLocks noChangeArrowheads="1"/>
            </p:cNvSpPr>
            <p:nvPr/>
          </p:nvSpPr>
          <p:spPr bwMode="auto">
            <a:xfrm>
              <a:off x="3024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C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5638800" y="1752600"/>
            <a:ext cx="2743200" cy="1905000"/>
            <a:chOff x="3360" y="1104"/>
            <a:chExt cx="1728" cy="1200"/>
          </a:xfrm>
        </p:grpSpPr>
        <p:sp>
          <p:nvSpPr>
            <p:cNvPr id="38953" name="Freeform 11"/>
            <p:cNvSpPr>
              <a:spLocks/>
            </p:cNvSpPr>
            <p:nvPr/>
          </p:nvSpPr>
          <p:spPr bwMode="auto">
            <a:xfrm>
              <a:off x="3600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54" name="Rectangle 15"/>
            <p:cNvSpPr>
              <a:spLocks noChangeArrowheads="1"/>
            </p:cNvSpPr>
            <p:nvPr/>
          </p:nvSpPr>
          <p:spPr bwMode="auto">
            <a:xfrm>
              <a:off x="3360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W</a:t>
              </a:r>
            </a:p>
          </p:txBody>
        </p:sp>
        <p:sp>
          <p:nvSpPr>
            <p:cNvPr id="38955" name="Rectangle 16"/>
            <p:cNvSpPr>
              <a:spLocks noChangeArrowheads="1"/>
            </p:cNvSpPr>
            <p:nvPr/>
          </p:nvSpPr>
          <p:spPr bwMode="auto">
            <a:xfrm>
              <a:off x="3936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X</a:t>
              </a:r>
            </a:p>
          </p:txBody>
        </p:sp>
        <p:sp>
          <p:nvSpPr>
            <p:cNvPr id="38956" name="Rectangle 17"/>
            <p:cNvSpPr>
              <a:spLocks noChangeArrowheads="1"/>
            </p:cNvSpPr>
            <p:nvPr/>
          </p:nvSpPr>
          <p:spPr bwMode="auto">
            <a:xfrm>
              <a:off x="4848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Y</a:t>
              </a:r>
            </a:p>
          </p:txBody>
        </p:sp>
      </p:grpSp>
      <p:sp>
        <p:nvSpPr>
          <p:cNvPr id="18452" name="Arc 20"/>
          <p:cNvSpPr>
            <a:spLocks/>
          </p:cNvSpPr>
          <p:nvPr/>
        </p:nvSpPr>
        <p:spPr bwMode="auto">
          <a:xfrm>
            <a:off x="28956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3" name="Arc 21"/>
          <p:cNvSpPr>
            <a:spLocks/>
          </p:cNvSpPr>
          <p:nvPr/>
        </p:nvSpPr>
        <p:spPr bwMode="auto">
          <a:xfrm>
            <a:off x="61722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4" name="Arc 22"/>
          <p:cNvSpPr>
            <a:spLocks/>
          </p:cNvSpPr>
          <p:nvPr/>
        </p:nvSpPr>
        <p:spPr bwMode="auto">
          <a:xfrm>
            <a:off x="3352800" y="24384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5" name="Arc 23"/>
          <p:cNvSpPr>
            <a:spLocks/>
          </p:cNvSpPr>
          <p:nvPr/>
        </p:nvSpPr>
        <p:spPr bwMode="auto">
          <a:xfrm>
            <a:off x="3429000" y="23622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6" name="Arc 24"/>
          <p:cNvSpPr>
            <a:spLocks/>
          </p:cNvSpPr>
          <p:nvPr/>
        </p:nvSpPr>
        <p:spPr bwMode="auto">
          <a:xfrm>
            <a:off x="6553200" y="23622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7" name="Arc 25"/>
          <p:cNvSpPr>
            <a:spLocks/>
          </p:cNvSpPr>
          <p:nvPr/>
        </p:nvSpPr>
        <p:spPr bwMode="auto">
          <a:xfrm>
            <a:off x="6629400" y="22860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8" name="Arc 26"/>
          <p:cNvSpPr>
            <a:spLocks/>
          </p:cNvSpPr>
          <p:nvPr/>
        </p:nvSpPr>
        <p:spPr bwMode="auto">
          <a:xfrm flipH="1">
            <a:off x="7696200" y="3352800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9" name="Arc 27"/>
          <p:cNvSpPr>
            <a:spLocks/>
          </p:cNvSpPr>
          <p:nvPr/>
        </p:nvSpPr>
        <p:spPr bwMode="auto">
          <a:xfrm flipH="1">
            <a:off x="7467600" y="3279775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0" name="Arc 28"/>
          <p:cNvSpPr>
            <a:spLocks/>
          </p:cNvSpPr>
          <p:nvPr/>
        </p:nvSpPr>
        <p:spPr bwMode="auto">
          <a:xfrm flipH="1">
            <a:off x="7315200" y="3200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1" name="Arc 29"/>
          <p:cNvSpPr>
            <a:spLocks/>
          </p:cNvSpPr>
          <p:nvPr/>
        </p:nvSpPr>
        <p:spPr bwMode="auto">
          <a:xfrm flipH="1">
            <a:off x="4495800" y="3349625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2" name="Arc 30"/>
          <p:cNvSpPr>
            <a:spLocks/>
          </p:cNvSpPr>
          <p:nvPr/>
        </p:nvSpPr>
        <p:spPr bwMode="auto">
          <a:xfrm flipH="1">
            <a:off x="4267200" y="3276600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3" name="Arc 31"/>
          <p:cNvSpPr>
            <a:spLocks/>
          </p:cNvSpPr>
          <p:nvPr/>
        </p:nvSpPr>
        <p:spPr bwMode="auto">
          <a:xfrm flipH="1">
            <a:off x="4114800" y="3197225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35814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68580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2895600" y="28956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2895600" y="29718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28956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6172200" y="27432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61722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>
            <a:off x="6172200" y="26670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 flipH="1">
            <a:off x="39624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 flipH="1">
            <a:off x="4038600" y="27432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4" name="Line 42"/>
          <p:cNvSpPr>
            <a:spLocks noChangeShapeType="1"/>
          </p:cNvSpPr>
          <p:nvPr/>
        </p:nvSpPr>
        <p:spPr bwMode="auto">
          <a:xfrm flipH="1">
            <a:off x="7086600" y="25908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5" name="Line 43"/>
          <p:cNvSpPr>
            <a:spLocks noChangeShapeType="1"/>
          </p:cNvSpPr>
          <p:nvPr/>
        </p:nvSpPr>
        <p:spPr bwMode="auto">
          <a:xfrm flipH="1">
            <a:off x="71628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06848" name="Object 0"/>
          <p:cNvGraphicFramePr>
            <a:graphicFrameLocks noChangeAspect="1"/>
          </p:cNvGraphicFramePr>
          <p:nvPr/>
        </p:nvGraphicFramePr>
        <p:xfrm>
          <a:off x="2438400" y="4038600"/>
          <a:ext cx="17510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Equation" r:id="rId3" imgW="672840" imgH="177480" progId="Equation.3">
                  <p:embed/>
                </p:oleObj>
              </mc:Choice>
              <mc:Fallback>
                <p:oleObj name="Equation" r:id="rId3" imgW="672840" imgH="1774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038600"/>
                        <a:ext cx="1751013" cy="4445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2471738" y="4587875"/>
          <a:ext cx="16843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1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4587875"/>
                        <a:ext cx="1684337" cy="412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2438400" y="5165725"/>
          <a:ext cx="16843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2" name="Equation" r:id="rId7" imgW="647640" imgH="177480" progId="Equation.3">
                  <p:embed/>
                </p:oleObj>
              </mc:Choice>
              <mc:Fallback>
                <p:oleObj name="Equation" r:id="rId7" imgW="64764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165725"/>
                        <a:ext cx="1684338" cy="4445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1" name="Object 3"/>
          <p:cNvGraphicFramePr>
            <a:graphicFrameLocks noChangeAspect="1"/>
          </p:cNvGraphicFramePr>
          <p:nvPr/>
        </p:nvGraphicFramePr>
        <p:xfrm>
          <a:off x="6069013" y="3990975"/>
          <a:ext cx="16525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3" name="Equation" r:id="rId9" imgW="634680" imgH="215640" progId="Equation.3">
                  <p:embed/>
                </p:oleObj>
              </mc:Choice>
              <mc:Fallback>
                <p:oleObj name="Equation" r:id="rId9" imgW="63468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9013" y="3990975"/>
                        <a:ext cx="1652587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2" name="Object 4"/>
          <p:cNvGraphicFramePr>
            <a:graphicFrameLocks noChangeAspect="1"/>
          </p:cNvGraphicFramePr>
          <p:nvPr/>
        </p:nvGraphicFramePr>
        <p:xfrm>
          <a:off x="6096000" y="4572000"/>
          <a:ext cx="16192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4" name="Equation" r:id="rId11" imgW="622080" imgH="215640" progId="Equation.3">
                  <p:embed/>
                </p:oleObj>
              </mc:Choice>
              <mc:Fallback>
                <p:oleObj name="Equation" r:id="rId11" imgW="62208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572000"/>
                        <a:ext cx="1619250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3" name="Object 5"/>
          <p:cNvGraphicFramePr>
            <a:graphicFrameLocks noChangeAspect="1"/>
          </p:cNvGraphicFramePr>
          <p:nvPr/>
        </p:nvGraphicFramePr>
        <p:xfrm>
          <a:off x="6080125" y="5181600"/>
          <a:ext cx="16525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5" name="Equation" r:id="rId13" imgW="634680" imgH="215640" progId="Equation.3">
                  <p:embed/>
                </p:oleObj>
              </mc:Choice>
              <mc:Fallback>
                <p:oleObj name="Equation" r:id="rId13" imgW="63468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25" y="5181600"/>
                        <a:ext cx="1652588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4" name="Object 6"/>
          <p:cNvGraphicFramePr>
            <a:graphicFrameLocks noChangeAspect="1"/>
          </p:cNvGraphicFramePr>
          <p:nvPr/>
        </p:nvGraphicFramePr>
        <p:xfrm>
          <a:off x="2514600" y="5791200"/>
          <a:ext cx="274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6" name="Equation" r:id="rId15" imgW="558720" imgH="177480" progId="Equation.3">
                  <p:embed/>
                </p:oleObj>
              </mc:Choice>
              <mc:Fallback>
                <p:oleObj name="Equation" r:id="rId15" imgW="5587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791200"/>
                        <a:ext cx="2743200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5" name="Object 7"/>
          <p:cNvGraphicFramePr>
            <a:graphicFrameLocks noChangeAspect="1"/>
          </p:cNvGraphicFramePr>
          <p:nvPr/>
        </p:nvGraphicFramePr>
        <p:xfrm>
          <a:off x="5551488" y="5791200"/>
          <a:ext cx="23082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7" name="Equation" r:id="rId17" imgW="469800" imgH="177480" progId="Equation.3">
                  <p:embed/>
                </p:oleObj>
              </mc:Choice>
              <mc:Fallback>
                <p:oleObj name="Equation" r:id="rId17" imgW="46980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1488" y="5791200"/>
                        <a:ext cx="2308225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9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0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8" grpId="0" animBg="1"/>
      <p:bldP spid="18459" grpId="0" animBg="1"/>
      <p:bldP spid="18460" grpId="0" animBg="1"/>
      <p:bldP spid="18461" grpId="0" animBg="1"/>
      <p:bldP spid="18462" grpId="0" animBg="1"/>
      <p:bldP spid="18463" grpId="0" animBg="1"/>
      <p:bldP spid="18464" grpId="0" animBg="1"/>
      <p:bldP spid="18465" grpId="0" animBg="1"/>
      <p:bldP spid="18466" grpId="0" animBg="1"/>
      <p:bldP spid="18467" grpId="0" animBg="1"/>
      <p:bldP spid="18468" grpId="0" animBg="1"/>
      <p:bldP spid="18469" grpId="0" animBg="1"/>
      <p:bldP spid="18470" grpId="0" animBg="1"/>
      <p:bldP spid="18471" grpId="0" animBg="1"/>
      <p:bldP spid="18472" grpId="0" animBg="1"/>
      <p:bldP spid="18473" grpId="0" animBg="1"/>
      <p:bldP spid="18474" grpId="0" animBg="1"/>
      <p:bldP spid="184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Text Box 8"/>
          <p:cNvSpPr txBox="1">
            <a:spLocks noChangeArrowheads="1"/>
          </p:cNvSpPr>
          <p:nvPr/>
        </p:nvSpPr>
        <p:spPr bwMode="auto">
          <a:xfrm>
            <a:off x="2362200" y="3048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Everybody’s triangle should be different.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1600200" y="1219200"/>
            <a:ext cx="647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STEP 2:	Each triangle has 3 angles, 		label yours A, B &amp; C</a:t>
            </a:r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3810000" y="2209800"/>
            <a:ext cx="2895600" cy="37338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11111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5029200" y="25908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A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3962400" y="5410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B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6096000" y="54102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C</a:t>
            </a: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Angle Sum Activity</a:t>
            </a: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0" grpId="0" animBg="1"/>
      <p:bldP spid="40972" grpId="0"/>
      <p:bldP spid="40973" grpId="0"/>
      <p:bldP spid="4097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47" name="Group 7"/>
          <p:cNvGrpSpPr>
            <a:grpSpLocks/>
          </p:cNvGrpSpPr>
          <p:nvPr/>
        </p:nvGrpSpPr>
        <p:grpSpPr bwMode="auto">
          <a:xfrm>
            <a:off x="2362200" y="1752600"/>
            <a:ext cx="2819400" cy="2057400"/>
            <a:chOff x="1488" y="1104"/>
            <a:chExt cx="1776" cy="1296"/>
          </a:xfrm>
        </p:grpSpPr>
        <p:sp>
          <p:nvSpPr>
            <p:cNvPr id="39979" name="Freeform 8"/>
            <p:cNvSpPr>
              <a:spLocks/>
            </p:cNvSpPr>
            <p:nvPr/>
          </p:nvSpPr>
          <p:spPr bwMode="auto">
            <a:xfrm>
              <a:off x="1776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80" name="Rectangle 9"/>
            <p:cNvSpPr>
              <a:spLocks noChangeArrowheads="1"/>
            </p:cNvSpPr>
            <p:nvPr/>
          </p:nvSpPr>
          <p:spPr bwMode="auto">
            <a:xfrm>
              <a:off x="1488" y="211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A</a:t>
              </a:r>
            </a:p>
          </p:txBody>
        </p:sp>
        <p:sp>
          <p:nvSpPr>
            <p:cNvPr id="39981" name="Rectangle 10"/>
            <p:cNvSpPr>
              <a:spLocks noChangeArrowheads="1"/>
            </p:cNvSpPr>
            <p:nvPr/>
          </p:nvSpPr>
          <p:spPr bwMode="auto">
            <a:xfrm>
              <a:off x="1968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B</a:t>
              </a:r>
            </a:p>
          </p:txBody>
        </p:sp>
        <p:sp>
          <p:nvSpPr>
            <p:cNvPr id="39982" name="Rectangle 11"/>
            <p:cNvSpPr>
              <a:spLocks noChangeArrowheads="1"/>
            </p:cNvSpPr>
            <p:nvPr/>
          </p:nvSpPr>
          <p:spPr bwMode="auto">
            <a:xfrm>
              <a:off x="3024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C</a:t>
              </a:r>
            </a:p>
          </p:txBody>
        </p:sp>
      </p:grpSp>
      <p:grpSp>
        <p:nvGrpSpPr>
          <p:cNvPr id="39948" name="Group 12"/>
          <p:cNvGrpSpPr>
            <a:grpSpLocks/>
          </p:cNvGrpSpPr>
          <p:nvPr/>
        </p:nvGrpSpPr>
        <p:grpSpPr bwMode="auto">
          <a:xfrm>
            <a:off x="5638800" y="1752600"/>
            <a:ext cx="2743200" cy="1905000"/>
            <a:chOff x="3360" y="1104"/>
            <a:chExt cx="1728" cy="1200"/>
          </a:xfrm>
        </p:grpSpPr>
        <p:sp>
          <p:nvSpPr>
            <p:cNvPr id="39975" name="Freeform 13"/>
            <p:cNvSpPr>
              <a:spLocks/>
            </p:cNvSpPr>
            <p:nvPr/>
          </p:nvSpPr>
          <p:spPr bwMode="auto">
            <a:xfrm>
              <a:off x="3600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76" name="Rectangle 14"/>
            <p:cNvSpPr>
              <a:spLocks noChangeArrowheads="1"/>
            </p:cNvSpPr>
            <p:nvPr/>
          </p:nvSpPr>
          <p:spPr bwMode="auto">
            <a:xfrm>
              <a:off x="3360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W</a:t>
              </a:r>
            </a:p>
          </p:txBody>
        </p:sp>
        <p:sp>
          <p:nvSpPr>
            <p:cNvPr id="39977" name="Rectangle 15"/>
            <p:cNvSpPr>
              <a:spLocks noChangeArrowheads="1"/>
            </p:cNvSpPr>
            <p:nvPr/>
          </p:nvSpPr>
          <p:spPr bwMode="auto">
            <a:xfrm>
              <a:off x="3936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X</a:t>
              </a:r>
            </a:p>
          </p:txBody>
        </p:sp>
        <p:sp>
          <p:nvSpPr>
            <p:cNvPr id="39978" name="Rectangle 16"/>
            <p:cNvSpPr>
              <a:spLocks noChangeArrowheads="1"/>
            </p:cNvSpPr>
            <p:nvPr/>
          </p:nvSpPr>
          <p:spPr bwMode="auto">
            <a:xfrm>
              <a:off x="4848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Y</a:t>
              </a:r>
            </a:p>
          </p:txBody>
        </p:sp>
      </p:grpSp>
      <p:sp>
        <p:nvSpPr>
          <p:cNvPr id="39949" name="Arc 17"/>
          <p:cNvSpPr>
            <a:spLocks/>
          </p:cNvSpPr>
          <p:nvPr/>
        </p:nvSpPr>
        <p:spPr bwMode="auto">
          <a:xfrm>
            <a:off x="28956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0" name="Arc 18"/>
          <p:cNvSpPr>
            <a:spLocks/>
          </p:cNvSpPr>
          <p:nvPr/>
        </p:nvSpPr>
        <p:spPr bwMode="auto">
          <a:xfrm>
            <a:off x="61722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1" name="Arc 19"/>
          <p:cNvSpPr>
            <a:spLocks/>
          </p:cNvSpPr>
          <p:nvPr/>
        </p:nvSpPr>
        <p:spPr bwMode="auto">
          <a:xfrm>
            <a:off x="3352800" y="24384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2" name="Arc 20"/>
          <p:cNvSpPr>
            <a:spLocks/>
          </p:cNvSpPr>
          <p:nvPr/>
        </p:nvSpPr>
        <p:spPr bwMode="auto">
          <a:xfrm>
            <a:off x="3429000" y="23622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3" name="Arc 21"/>
          <p:cNvSpPr>
            <a:spLocks/>
          </p:cNvSpPr>
          <p:nvPr/>
        </p:nvSpPr>
        <p:spPr bwMode="auto">
          <a:xfrm>
            <a:off x="6553200" y="23622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4" name="Arc 22"/>
          <p:cNvSpPr>
            <a:spLocks/>
          </p:cNvSpPr>
          <p:nvPr/>
        </p:nvSpPr>
        <p:spPr bwMode="auto">
          <a:xfrm>
            <a:off x="6629400" y="22860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5" name="Arc 23"/>
          <p:cNvSpPr>
            <a:spLocks/>
          </p:cNvSpPr>
          <p:nvPr/>
        </p:nvSpPr>
        <p:spPr bwMode="auto">
          <a:xfrm flipH="1">
            <a:off x="7696200" y="3352800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6" name="Arc 24"/>
          <p:cNvSpPr>
            <a:spLocks/>
          </p:cNvSpPr>
          <p:nvPr/>
        </p:nvSpPr>
        <p:spPr bwMode="auto">
          <a:xfrm flipH="1">
            <a:off x="7467600" y="3279775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7" name="Arc 25"/>
          <p:cNvSpPr>
            <a:spLocks/>
          </p:cNvSpPr>
          <p:nvPr/>
        </p:nvSpPr>
        <p:spPr bwMode="auto">
          <a:xfrm flipH="1">
            <a:off x="7315200" y="3200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8" name="Arc 26"/>
          <p:cNvSpPr>
            <a:spLocks/>
          </p:cNvSpPr>
          <p:nvPr/>
        </p:nvSpPr>
        <p:spPr bwMode="auto">
          <a:xfrm flipH="1">
            <a:off x="4495800" y="3349625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59" name="Arc 27"/>
          <p:cNvSpPr>
            <a:spLocks/>
          </p:cNvSpPr>
          <p:nvPr/>
        </p:nvSpPr>
        <p:spPr bwMode="auto">
          <a:xfrm flipH="1">
            <a:off x="4267200" y="3276600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0" name="Arc 28"/>
          <p:cNvSpPr>
            <a:spLocks/>
          </p:cNvSpPr>
          <p:nvPr/>
        </p:nvSpPr>
        <p:spPr bwMode="auto">
          <a:xfrm flipH="1">
            <a:off x="4114800" y="3197225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9961" name="Line 29"/>
          <p:cNvSpPr>
            <a:spLocks noChangeShapeType="1"/>
          </p:cNvSpPr>
          <p:nvPr/>
        </p:nvSpPr>
        <p:spPr bwMode="auto">
          <a:xfrm>
            <a:off x="35814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2" name="Line 30"/>
          <p:cNvSpPr>
            <a:spLocks noChangeShapeType="1"/>
          </p:cNvSpPr>
          <p:nvPr/>
        </p:nvSpPr>
        <p:spPr bwMode="auto">
          <a:xfrm>
            <a:off x="68580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3" name="Line 31"/>
          <p:cNvSpPr>
            <a:spLocks noChangeShapeType="1"/>
          </p:cNvSpPr>
          <p:nvPr/>
        </p:nvSpPr>
        <p:spPr bwMode="auto">
          <a:xfrm>
            <a:off x="2895600" y="28956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4" name="Line 32"/>
          <p:cNvSpPr>
            <a:spLocks noChangeShapeType="1"/>
          </p:cNvSpPr>
          <p:nvPr/>
        </p:nvSpPr>
        <p:spPr bwMode="auto">
          <a:xfrm>
            <a:off x="2895600" y="29718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5" name="Line 33"/>
          <p:cNvSpPr>
            <a:spLocks noChangeShapeType="1"/>
          </p:cNvSpPr>
          <p:nvPr/>
        </p:nvSpPr>
        <p:spPr bwMode="auto">
          <a:xfrm>
            <a:off x="28956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6" name="Line 34"/>
          <p:cNvSpPr>
            <a:spLocks noChangeShapeType="1"/>
          </p:cNvSpPr>
          <p:nvPr/>
        </p:nvSpPr>
        <p:spPr bwMode="auto">
          <a:xfrm>
            <a:off x="6172200" y="27432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7" name="Line 35"/>
          <p:cNvSpPr>
            <a:spLocks noChangeShapeType="1"/>
          </p:cNvSpPr>
          <p:nvPr/>
        </p:nvSpPr>
        <p:spPr bwMode="auto">
          <a:xfrm>
            <a:off x="61722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8" name="Line 36"/>
          <p:cNvSpPr>
            <a:spLocks noChangeShapeType="1"/>
          </p:cNvSpPr>
          <p:nvPr/>
        </p:nvSpPr>
        <p:spPr bwMode="auto">
          <a:xfrm>
            <a:off x="6172200" y="26670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69" name="Line 37"/>
          <p:cNvSpPr>
            <a:spLocks noChangeShapeType="1"/>
          </p:cNvSpPr>
          <p:nvPr/>
        </p:nvSpPr>
        <p:spPr bwMode="auto">
          <a:xfrm flipH="1">
            <a:off x="39624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70" name="Line 38"/>
          <p:cNvSpPr>
            <a:spLocks noChangeShapeType="1"/>
          </p:cNvSpPr>
          <p:nvPr/>
        </p:nvSpPr>
        <p:spPr bwMode="auto">
          <a:xfrm flipH="1">
            <a:off x="4038600" y="27432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71" name="Line 39"/>
          <p:cNvSpPr>
            <a:spLocks noChangeShapeType="1"/>
          </p:cNvSpPr>
          <p:nvPr/>
        </p:nvSpPr>
        <p:spPr bwMode="auto">
          <a:xfrm flipH="1">
            <a:off x="7086600" y="25908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72" name="Line 40"/>
          <p:cNvSpPr>
            <a:spLocks noChangeShapeType="1"/>
          </p:cNvSpPr>
          <p:nvPr/>
        </p:nvSpPr>
        <p:spPr bwMode="auto">
          <a:xfrm flipH="1">
            <a:off x="71628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9938" name="Object 41"/>
          <p:cNvGraphicFramePr>
            <a:graphicFrameLocks noChangeAspect="1"/>
          </p:cNvGraphicFramePr>
          <p:nvPr/>
        </p:nvGraphicFramePr>
        <p:xfrm>
          <a:off x="2438400" y="4038600"/>
          <a:ext cx="17510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Equation" r:id="rId3" imgW="672840" imgH="177480" progId="Equation.3">
                  <p:embed/>
                </p:oleObj>
              </mc:Choice>
              <mc:Fallback>
                <p:oleObj name="Equation" r:id="rId3" imgW="672840" imgH="177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038600"/>
                        <a:ext cx="1751013" cy="4445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Object 42"/>
          <p:cNvGraphicFramePr>
            <a:graphicFrameLocks noChangeAspect="1"/>
          </p:cNvGraphicFramePr>
          <p:nvPr/>
        </p:nvGraphicFramePr>
        <p:xfrm>
          <a:off x="2471738" y="4587875"/>
          <a:ext cx="16843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1" name="Equation" r:id="rId5" imgW="647640" imgH="164880" progId="Equation.3">
                  <p:embed/>
                </p:oleObj>
              </mc:Choice>
              <mc:Fallback>
                <p:oleObj name="Equation" r:id="rId5" imgW="647640" imgH="1648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4587875"/>
                        <a:ext cx="1684337" cy="412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43"/>
          <p:cNvGraphicFramePr>
            <a:graphicFrameLocks noChangeAspect="1"/>
          </p:cNvGraphicFramePr>
          <p:nvPr/>
        </p:nvGraphicFramePr>
        <p:xfrm>
          <a:off x="2438400" y="5165725"/>
          <a:ext cx="16843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Equation" r:id="rId7" imgW="647640" imgH="177480" progId="Equation.3">
                  <p:embed/>
                </p:oleObj>
              </mc:Choice>
              <mc:Fallback>
                <p:oleObj name="Equation" r:id="rId7" imgW="647640" imgH="177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165725"/>
                        <a:ext cx="1684338" cy="4445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44"/>
          <p:cNvGraphicFramePr>
            <a:graphicFrameLocks noChangeAspect="1"/>
          </p:cNvGraphicFramePr>
          <p:nvPr/>
        </p:nvGraphicFramePr>
        <p:xfrm>
          <a:off x="6069013" y="3990975"/>
          <a:ext cx="16525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3" name="Equation" r:id="rId9" imgW="634680" imgH="215640" progId="Equation.3">
                  <p:embed/>
                </p:oleObj>
              </mc:Choice>
              <mc:Fallback>
                <p:oleObj name="Equation" r:id="rId9" imgW="634680" imgH="21564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9013" y="3990975"/>
                        <a:ext cx="1652587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45"/>
          <p:cNvGraphicFramePr>
            <a:graphicFrameLocks noChangeAspect="1"/>
          </p:cNvGraphicFramePr>
          <p:nvPr/>
        </p:nvGraphicFramePr>
        <p:xfrm>
          <a:off x="6096000" y="4572000"/>
          <a:ext cx="161925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4" name="Equation" r:id="rId11" imgW="622080" imgH="215640" progId="Equation.3">
                  <p:embed/>
                </p:oleObj>
              </mc:Choice>
              <mc:Fallback>
                <p:oleObj name="Equation" r:id="rId11" imgW="622080" imgH="2156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4572000"/>
                        <a:ext cx="1619250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3" name="Object 46"/>
          <p:cNvGraphicFramePr>
            <a:graphicFrameLocks noChangeAspect="1"/>
          </p:cNvGraphicFramePr>
          <p:nvPr/>
        </p:nvGraphicFramePr>
        <p:xfrm>
          <a:off x="6080125" y="5181600"/>
          <a:ext cx="165258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5" name="Equation" r:id="rId13" imgW="634680" imgH="215640" progId="Equation.3">
                  <p:embed/>
                </p:oleObj>
              </mc:Choice>
              <mc:Fallback>
                <p:oleObj name="Equation" r:id="rId13" imgW="634680" imgH="21564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25" y="5181600"/>
                        <a:ext cx="1652588" cy="5397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49" name="Rectangle 49"/>
          <p:cNvSpPr>
            <a:spLocks noChangeArrowheads="1"/>
          </p:cNvSpPr>
          <p:nvPr/>
        </p:nvSpPr>
        <p:spPr bwMode="auto">
          <a:xfrm>
            <a:off x="2438400" y="3886200"/>
            <a:ext cx="5486400" cy="19812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8050" name="Rectangle 50"/>
          <p:cNvSpPr>
            <a:spLocks noChangeArrowheads="1"/>
          </p:cNvSpPr>
          <p:nvPr/>
        </p:nvSpPr>
        <p:spPr bwMode="auto">
          <a:xfrm>
            <a:off x="2895600" y="152400"/>
            <a:ext cx="5791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These parts of the triangles that are in the same place are called </a:t>
            </a:r>
            <a:r>
              <a:rPr lang="en-US" sz="2400" b="1">
                <a:solidFill>
                  <a:schemeClr val="hlink"/>
                </a:solidFill>
              </a:rPr>
              <a:t>corresponding parts</a:t>
            </a:r>
            <a:r>
              <a:rPr lang="en-US" sz="24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49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5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6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8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4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7" name="Group 5"/>
          <p:cNvGrpSpPr>
            <a:grpSpLocks/>
          </p:cNvGrpSpPr>
          <p:nvPr/>
        </p:nvGrpSpPr>
        <p:grpSpPr bwMode="auto">
          <a:xfrm>
            <a:off x="2362200" y="1752600"/>
            <a:ext cx="2819400" cy="2057400"/>
            <a:chOff x="1488" y="1104"/>
            <a:chExt cx="1776" cy="1296"/>
          </a:xfrm>
        </p:grpSpPr>
        <p:sp>
          <p:nvSpPr>
            <p:cNvPr id="40999" name="Freeform 6"/>
            <p:cNvSpPr>
              <a:spLocks/>
            </p:cNvSpPr>
            <p:nvPr/>
          </p:nvSpPr>
          <p:spPr bwMode="auto">
            <a:xfrm>
              <a:off x="1776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0" name="Rectangle 7"/>
            <p:cNvSpPr>
              <a:spLocks noChangeArrowheads="1"/>
            </p:cNvSpPr>
            <p:nvPr/>
          </p:nvSpPr>
          <p:spPr bwMode="auto">
            <a:xfrm>
              <a:off x="1488" y="211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A</a:t>
              </a:r>
            </a:p>
          </p:txBody>
        </p:sp>
        <p:sp>
          <p:nvSpPr>
            <p:cNvPr id="41001" name="Rectangle 8"/>
            <p:cNvSpPr>
              <a:spLocks noChangeArrowheads="1"/>
            </p:cNvSpPr>
            <p:nvPr/>
          </p:nvSpPr>
          <p:spPr bwMode="auto">
            <a:xfrm>
              <a:off x="1968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B</a:t>
              </a:r>
            </a:p>
          </p:txBody>
        </p:sp>
        <p:sp>
          <p:nvSpPr>
            <p:cNvPr id="41002" name="Rectangle 9"/>
            <p:cNvSpPr>
              <a:spLocks noChangeArrowheads="1"/>
            </p:cNvSpPr>
            <p:nvPr/>
          </p:nvSpPr>
          <p:spPr bwMode="auto">
            <a:xfrm>
              <a:off x="3024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C</a:t>
              </a:r>
            </a:p>
          </p:txBody>
        </p:sp>
      </p:grpSp>
      <p:grpSp>
        <p:nvGrpSpPr>
          <p:cNvPr id="40968" name="Group 10"/>
          <p:cNvGrpSpPr>
            <a:grpSpLocks/>
          </p:cNvGrpSpPr>
          <p:nvPr/>
        </p:nvGrpSpPr>
        <p:grpSpPr bwMode="auto">
          <a:xfrm>
            <a:off x="5638800" y="1752600"/>
            <a:ext cx="2743200" cy="1905000"/>
            <a:chOff x="3360" y="1104"/>
            <a:chExt cx="1728" cy="1200"/>
          </a:xfrm>
        </p:grpSpPr>
        <p:sp>
          <p:nvSpPr>
            <p:cNvPr id="40995" name="Freeform 11"/>
            <p:cNvSpPr>
              <a:spLocks/>
            </p:cNvSpPr>
            <p:nvPr/>
          </p:nvSpPr>
          <p:spPr bwMode="auto">
            <a:xfrm>
              <a:off x="3600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96" name="Rectangle 12"/>
            <p:cNvSpPr>
              <a:spLocks noChangeArrowheads="1"/>
            </p:cNvSpPr>
            <p:nvPr/>
          </p:nvSpPr>
          <p:spPr bwMode="auto">
            <a:xfrm>
              <a:off x="3360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W</a:t>
              </a:r>
            </a:p>
          </p:txBody>
        </p:sp>
        <p:sp>
          <p:nvSpPr>
            <p:cNvPr id="40997" name="Rectangle 13"/>
            <p:cNvSpPr>
              <a:spLocks noChangeArrowheads="1"/>
            </p:cNvSpPr>
            <p:nvPr/>
          </p:nvSpPr>
          <p:spPr bwMode="auto">
            <a:xfrm>
              <a:off x="3936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X</a:t>
              </a:r>
            </a:p>
          </p:txBody>
        </p:sp>
        <p:sp>
          <p:nvSpPr>
            <p:cNvPr id="40998" name="Rectangle 14"/>
            <p:cNvSpPr>
              <a:spLocks noChangeArrowheads="1"/>
            </p:cNvSpPr>
            <p:nvPr/>
          </p:nvSpPr>
          <p:spPr bwMode="auto">
            <a:xfrm>
              <a:off x="4848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Y</a:t>
              </a:r>
            </a:p>
          </p:txBody>
        </p:sp>
      </p:grpSp>
      <p:sp>
        <p:nvSpPr>
          <p:cNvPr id="40969" name="Arc 15"/>
          <p:cNvSpPr>
            <a:spLocks/>
          </p:cNvSpPr>
          <p:nvPr/>
        </p:nvSpPr>
        <p:spPr bwMode="auto">
          <a:xfrm>
            <a:off x="28956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0" name="Arc 16"/>
          <p:cNvSpPr>
            <a:spLocks/>
          </p:cNvSpPr>
          <p:nvPr/>
        </p:nvSpPr>
        <p:spPr bwMode="auto">
          <a:xfrm>
            <a:off x="6172200" y="3352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1" name="Arc 17"/>
          <p:cNvSpPr>
            <a:spLocks/>
          </p:cNvSpPr>
          <p:nvPr/>
        </p:nvSpPr>
        <p:spPr bwMode="auto">
          <a:xfrm>
            <a:off x="3352800" y="24384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Arc 18"/>
          <p:cNvSpPr>
            <a:spLocks/>
          </p:cNvSpPr>
          <p:nvPr/>
        </p:nvSpPr>
        <p:spPr bwMode="auto">
          <a:xfrm>
            <a:off x="3429000" y="23622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3" name="Arc 19"/>
          <p:cNvSpPr>
            <a:spLocks/>
          </p:cNvSpPr>
          <p:nvPr/>
        </p:nvSpPr>
        <p:spPr bwMode="auto">
          <a:xfrm>
            <a:off x="6553200" y="23622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4" name="Arc 20"/>
          <p:cNvSpPr>
            <a:spLocks/>
          </p:cNvSpPr>
          <p:nvPr/>
        </p:nvSpPr>
        <p:spPr bwMode="auto">
          <a:xfrm>
            <a:off x="6629400" y="22860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5" name="Arc 21"/>
          <p:cNvSpPr>
            <a:spLocks/>
          </p:cNvSpPr>
          <p:nvPr/>
        </p:nvSpPr>
        <p:spPr bwMode="auto">
          <a:xfrm flipH="1">
            <a:off x="7696200" y="3352800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Arc 22"/>
          <p:cNvSpPr>
            <a:spLocks/>
          </p:cNvSpPr>
          <p:nvPr/>
        </p:nvSpPr>
        <p:spPr bwMode="auto">
          <a:xfrm flipH="1">
            <a:off x="7467600" y="3279775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7" name="Arc 23"/>
          <p:cNvSpPr>
            <a:spLocks/>
          </p:cNvSpPr>
          <p:nvPr/>
        </p:nvSpPr>
        <p:spPr bwMode="auto">
          <a:xfrm flipH="1">
            <a:off x="7315200" y="3200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Arc 24"/>
          <p:cNvSpPr>
            <a:spLocks/>
          </p:cNvSpPr>
          <p:nvPr/>
        </p:nvSpPr>
        <p:spPr bwMode="auto">
          <a:xfrm flipH="1">
            <a:off x="4495800" y="3349625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79" name="Arc 25"/>
          <p:cNvSpPr>
            <a:spLocks/>
          </p:cNvSpPr>
          <p:nvPr/>
        </p:nvSpPr>
        <p:spPr bwMode="auto">
          <a:xfrm flipH="1">
            <a:off x="4267200" y="3276600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80" name="Arc 26"/>
          <p:cNvSpPr>
            <a:spLocks/>
          </p:cNvSpPr>
          <p:nvPr/>
        </p:nvSpPr>
        <p:spPr bwMode="auto">
          <a:xfrm flipH="1">
            <a:off x="4114800" y="3197225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81" name="Line 27"/>
          <p:cNvSpPr>
            <a:spLocks noChangeShapeType="1"/>
          </p:cNvSpPr>
          <p:nvPr/>
        </p:nvSpPr>
        <p:spPr bwMode="auto">
          <a:xfrm>
            <a:off x="35814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2" name="Line 28"/>
          <p:cNvSpPr>
            <a:spLocks noChangeShapeType="1"/>
          </p:cNvSpPr>
          <p:nvPr/>
        </p:nvSpPr>
        <p:spPr bwMode="auto">
          <a:xfrm>
            <a:off x="6858000" y="3429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3" name="Line 29"/>
          <p:cNvSpPr>
            <a:spLocks noChangeShapeType="1"/>
          </p:cNvSpPr>
          <p:nvPr/>
        </p:nvSpPr>
        <p:spPr bwMode="auto">
          <a:xfrm>
            <a:off x="2895600" y="28956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4" name="Line 30"/>
          <p:cNvSpPr>
            <a:spLocks noChangeShapeType="1"/>
          </p:cNvSpPr>
          <p:nvPr/>
        </p:nvSpPr>
        <p:spPr bwMode="auto">
          <a:xfrm>
            <a:off x="2895600" y="29718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5" name="Line 31"/>
          <p:cNvSpPr>
            <a:spLocks noChangeShapeType="1"/>
          </p:cNvSpPr>
          <p:nvPr/>
        </p:nvSpPr>
        <p:spPr bwMode="auto">
          <a:xfrm>
            <a:off x="28956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6" name="Line 32"/>
          <p:cNvSpPr>
            <a:spLocks noChangeShapeType="1"/>
          </p:cNvSpPr>
          <p:nvPr/>
        </p:nvSpPr>
        <p:spPr bwMode="auto">
          <a:xfrm>
            <a:off x="6172200" y="27432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7" name="Line 33"/>
          <p:cNvSpPr>
            <a:spLocks noChangeShapeType="1"/>
          </p:cNvSpPr>
          <p:nvPr/>
        </p:nvSpPr>
        <p:spPr bwMode="auto">
          <a:xfrm>
            <a:off x="6172200" y="2819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8" name="Line 34"/>
          <p:cNvSpPr>
            <a:spLocks noChangeShapeType="1"/>
          </p:cNvSpPr>
          <p:nvPr/>
        </p:nvSpPr>
        <p:spPr bwMode="auto">
          <a:xfrm>
            <a:off x="6172200" y="26670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89" name="Line 35"/>
          <p:cNvSpPr>
            <a:spLocks noChangeShapeType="1"/>
          </p:cNvSpPr>
          <p:nvPr/>
        </p:nvSpPr>
        <p:spPr bwMode="auto">
          <a:xfrm flipH="1">
            <a:off x="39624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90" name="Line 36"/>
          <p:cNvSpPr>
            <a:spLocks noChangeShapeType="1"/>
          </p:cNvSpPr>
          <p:nvPr/>
        </p:nvSpPr>
        <p:spPr bwMode="auto">
          <a:xfrm flipH="1">
            <a:off x="4038600" y="27432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91" name="Line 37"/>
          <p:cNvSpPr>
            <a:spLocks noChangeShapeType="1"/>
          </p:cNvSpPr>
          <p:nvPr/>
        </p:nvSpPr>
        <p:spPr bwMode="auto">
          <a:xfrm flipH="1">
            <a:off x="7086600" y="25908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92" name="Line 38"/>
          <p:cNvSpPr>
            <a:spLocks noChangeShapeType="1"/>
          </p:cNvSpPr>
          <p:nvPr/>
        </p:nvSpPr>
        <p:spPr bwMode="auto">
          <a:xfrm flipH="1">
            <a:off x="7162800" y="2667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40962" name="Object 39"/>
          <p:cNvGraphicFramePr>
            <a:graphicFrameLocks noChangeAspect="1"/>
          </p:cNvGraphicFramePr>
          <p:nvPr/>
        </p:nvGraphicFramePr>
        <p:xfrm>
          <a:off x="2754313" y="381000"/>
          <a:ext cx="274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Equation" r:id="rId3" imgW="558720" imgH="177480" progId="Equation.3">
                  <p:embed/>
                </p:oleObj>
              </mc:Choice>
              <mc:Fallback>
                <p:oleObj name="Equation" r:id="rId3" imgW="558720" imgH="17748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4313" y="381000"/>
                        <a:ext cx="2743200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3" name="Object 40"/>
          <p:cNvGraphicFramePr>
            <a:graphicFrameLocks noChangeAspect="1"/>
          </p:cNvGraphicFramePr>
          <p:nvPr/>
        </p:nvGraphicFramePr>
        <p:xfrm>
          <a:off x="5791200" y="381000"/>
          <a:ext cx="23082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Equation" r:id="rId5" imgW="469800" imgH="177480" progId="Equation.3">
                  <p:embed/>
                </p:oleObj>
              </mc:Choice>
              <mc:Fallback>
                <p:oleObj name="Equation" r:id="rId5" imgW="469800" imgH="17748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81000"/>
                        <a:ext cx="2308225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93" name="Rectangle 41"/>
          <p:cNvSpPr>
            <a:spLocks noChangeArrowheads="1"/>
          </p:cNvSpPr>
          <p:nvPr/>
        </p:nvSpPr>
        <p:spPr bwMode="auto">
          <a:xfrm>
            <a:off x="1828800" y="1143000"/>
            <a:ext cx="731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This is called a</a:t>
            </a:r>
          </a:p>
        </p:txBody>
      </p:sp>
      <p:sp>
        <p:nvSpPr>
          <p:cNvPr id="125994" name="Rectangle 42"/>
          <p:cNvSpPr>
            <a:spLocks noChangeArrowheads="1"/>
          </p:cNvSpPr>
          <p:nvPr/>
        </p:nvSpPr>
        <p:spPr bwMode="auto">
          <a:xfrm>
            <a:off x="4114800" y="1219200"/>
            <a:ext cx="4343400" cy="53340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r>
              <a:rPr lang="en-US" sz="2400" b="1" dirty="0"/>
              <a:t>CONGRUENCY STATEMENT</a:t>
            </a: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46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5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93" grpId="0"/>
      <p:bldP spid="12599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91" name="Group 7"/>
          <p:cNvGrpSpPr>
            <a:grpSpLocks/>
          </p:cNvGrpSpPr>
          <p:nvPr/>
        </p:nvGrpSpPr>
        <p:grpSpPr bwMode="auto">
          <a:xfrm>
            <a:off x="2743200" y="228600"/>
            <a:ext cx="2819400" cy="2057400"/>
            <a:chOff x="1488" y="1104"/>
            <a:chExt cx="1776" cy="1296"/>
          </a:xfrm>
        </p:grpSpPr>
        <p:sp>
          <p:nvSpPr>
            <p:cNvPr id="42026" name="Freeform 8"/>
            <p:cNvSpPr>
              <a:spLocks/>
            </p:cNvSpPr>
            <p:nvPr/>
          </p:nvSpPr>
          <p:spPr bwMode="auto">
            <a:xfrm>
              <a:off x="1776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27" name="Rectangle 9"/>
            <p:cNvSpPr>
              <a:spLocks noChangeArrowheads="1"/>
            </p:cNvSpPr>
            <p:nvPr/>
          </p:nvSpPr>
          <p:spPr bwMode="auto">
            <a:xfrm>
              <a:off x="1488" y="211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A</a:t>
              </a:r>
            </a:p>
          </p:txBody>
        </p:sp>
        <p:sp>
          <p:nvSpPr>
            <p:cNvPr id="42028" name="Rectangle 10"/>
            <p:cNvSpPr>
              <a:spLocks noChangeArrowheads="1"/>
            </p:cNvSpPr>
            <p:nvPr/>
          </p:nvSpPr>
          <p:spPr bwMode="auto">
            <a:xfrm>
              <a:off x="1968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B</a:t>
              </a:r>
            </a:p>
          </p:txBody>
        </p:sp>
        <p:sp>
          <p:nvSpPr>
            <p:cNvPr id="42029" name="Rectangle 11"/>
            <p:cNvSpPr>
              <a:spLocks noChangeArrowheads="1"/>
            </p:cNvSpPr>
            <p:nvPr/>
          </p:nvSpPr>
          <p:spPr bwMode="auto">
            <a:xfrm>
              <a:off x="3024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C</a:t>
              </a:r>
            </a:p>
          </p:txBody>
        </p:sp>
      </p:grpSp>
      <p:grpSp>
        <p:nvGrpSpPr>
          <p:cNvPr id="41992" name="Group 12"/>
          <p:cNvGrpSpPr>
            <a:grpSpLocks/>
          </p:cNvGrpSpPr>
          <p:nvPr/>
        </p:nvGrpSpPr>
        <p:grpSpPr bwMode="auto">
          <a:xfrm>
            <a:off x="6019800" y="228600"/>
            <a:ext cx="2743200" cy="1905000"/>
            <a:chOff x="3360" y="1104"/>
            <a:chExt cx="1728" cy="1200"/>
          </a:xfrm>
        </p:grpSpPr>
        <p:sp>
          <p:nvSpPr>
            <p:cNvPr id="42022" name="Freeform 13"/>
            <p:cNvSpPr>
              <a:spLocks/>
            </p:cNvSpPr>
            <p:nvPr/>
          </p:nvSpPr>
          <p:spPr bwMode="auto">
            <a:xfrm>
              <a:off x="3600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23" name="Rectangle 14"/>
            <p:cNvSpPr>
              <a:spLocks noChangeArrowheads="1"/>
            </p:cNvSpPr>
            <p:nvPr/>
          </p:nvSpPr>
          <p:spPr bwMode="auto">
            <a:xfrm>
              <a:off x="3360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W</a:t>
              </a:r>
            </a:p>
          </p:txBody>
        </p:sp>
        <p:sp>
          <p:nvSpPr>
            <p:cNvPr id="42024" name="Rectangle 15"/>
            <p:cNvSpPr>
              <a:spLocks noChangeArrowheads="1"/>
            </p:cNvSpPr>
            <p:nvPr/>
          </p:nvSpPr>
          <p:spPr bwMode="auto">
            <a:xfrm>
              <a:off x="3936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X</a:t>
              </a:r>
            </a:p>
          </p:txBody>
        </p:sp>
        <p:sp>
          <p:nvSpPr>
            <p:cNvPr id="42025" name="Rectangle 16"/>
            <p:cNvSpPr>
              <a:spLocks noChangeArrowheads="1"/>
            </p:cNvSpPr>
            <p:nvPr/>
          </p:nvSpPr>
          <p:spPr bwMode="auto">
            <a:xfrm>
              <a:off x="4848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Y</a:t>
              </a:r>
            </a:p>
          </p:txBody>
        </p:sp>
      </p:grpSp>
      <p:sp>
        <p:nvSpPr>
          <p:cNvPr id="41993" name="Arc 17"/>
          <p:cNvSpPr>
            <a:spLocks/>
          </p:cNvSpPr>
          <p:nvPr/>
        </p:nvSpPr>
        <p:spPr bwMode="auto">
          <a:xfrm>
            <a:off x="3276600" y="1828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4" name="Arc 18"/>
          <p:cNvSpPr>
            <a:spLocks/>
          </p:cNvSpPr>
          <p:nvPr/>
        </p:nvSpPr>
        <p:spPr bwMode="auto">
          <a:xfrm>
            <a:off x="6553200" y="1828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5" name="Arc 19"/>
          <p:cNvSpPr>
            <a:spLocks/>
          </p:cNvSpPr>
          <p:nvPr/>
        </p:nvSpPr>
        <p:spPr bwMode="auto">
          <a:xfrm>
            <a:off x="3733800" y="9144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6" name="Arc 20"/>
          <p:cNvSpPr>
            <a:spLocks/>
          </p:cNvSpPr>
          <p:nvPr/>
        </p:nvSpPr>
        <p:spPr bwMode="auto">
          <a:xfrm>
            <a:off x="3810000" y="8382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7" name="Arc 21"/>
          <p:cNvSpPr>
            <a:spLocks/>
          </p:cNvSpPr>
          <p:nvPr/>
        </p:nvSpPr>
        <p:spPr bwMode="auto">
          <a:xfrm>
            <a:off x="6934200" y="8382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8" name="Arc 22"/>
          <p:cNvSpPr>
            <a:spLocks/>
          </p:cNvSpPr>
          <p:nvPr/>
        </p:nvSpPr>
        <p:spPr bwMode="auto">
          <a:xfrm>
            <a:off x="7010400" y="7620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9" name="Arc 23"/>
          <p:cNvSpPr>
            <a:spLocks/>
          </p:cNvSpPr>
          <p:nvPr/>
        </p:nvSpPr>
        <p:spPr bwMode="auto">
          <a:xfrm flipH="1">
            <a:off x="8077200" y="1828800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0" name="Arc 24"/>
          <p:cNvSpPr>
            <a:spLocks/>
          </p:cNvSpPr>
          <p:nvPr/>
        </p:nvSpPr>
        <p:spPr bwMode="auto">
          <a:xfrm flipH="1">
            <a:off x="7848600" y="1755775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1" name="Arc 25"/>
          <p:cNvSpPr>
            <a:spLocks/>
          </p:cNvSpPr>
          <p:nvPr/>
        </p:nvSpPr>
        <p:spPr bwMode="auto">
          <a:xfrm flipH="1">
            <a:off x="7696200" y="1676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2" name="Arc 26"/>
          <p:cNvSpPr>
            <a:spLocks/>
          </p:cNvSpPr>
          <p:nvPr/>
        </p:nvSpPr>
        <p:spPr bwMode="auto">
          <a:xfrm flipH="1">
            <a:off x="4876800" y="1825625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3" name="Arc 27"/>
          <p:cNvSpPr>
            <a:spLocks/>
          </p:cNvSpPr>
          <p:nvPr/>
        </p:nvSpPr>
        <p:spPr bwMode="auto">
          <a:xfrm flipH="1">
            <a:off x="4648200" y="1752600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4" name="Arc 28"/>
          <p:cNvSpPr>
            <a:spLocks/>
          </p:cNvSpPr>
          <p:nvPr/>
        </p:nvSpPr>
        <p:spPr bwMode="auto">
          <a:xfrm flipH="1">
            <a:off x="4495800" y="1673225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5" name="Line 29"/>
          <p:cNvSpPr>
            <a:spLocks noChangeShapeType="1"/>
          </p:cNvSpPr>
          <p:nvPr/>
        </p:nvSpPr>
        <p:spPr bwMode="auto">
          <a:xfrm>
            <a:off x="3962400" y="1905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6" name="Line 30"/>
          <p:cNvSpPr>
            <a:spLocks noChangeShapeType="1"/>
          </p:cNvSpPr>
          <p:nvPr/>
        </p:nvSpPr>
        <p:spPr bwMode="auto">
          <a:xfrm>
            <a:off x="7239000" y="1905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7" name="Line 31"/>
          <p:cNvSpPr>
            <a:spLocks noChangeShapeType="1"/>
          </p:cNvSpPr>
          <p:nvPr/>
        </p:nvSpPr>
        <p:spPr bwMode="auto">
          <a:xfrm>
            <a:off x="3276600" y="13716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8" name="Line 32"/>
          <p:cNvSpPr>
            <a:spLocks noChangeShapeType="1"/>
          </p:cNvSpPr>
          <p:nvPr/>
        </p:nvSpPr>
        <p:spPr bwMode="auto">
          <a:xfrm>
            <a:off x="3276600" y="14478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9" name="Line 33"/>
          <p:cNvSpPr>
            <a:spLocks noChangeShapeType="1"/>
          </p:cNvSpPr>
          <p:nvPr/>
        </p:nvSpPr>
        <p:spPr bwMode="auto">
          <a:xfrm>
            <a:off x="3276600" y="1295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0" name="Line 34"/>
          <p:cNvSpPr>
            <a:spLocks noChangeShapeType="1"/>
          </p:cNvSpPr>
          <p:nvPr/>
        </p:nvSpPr>
        <p:spPr bwMode="auto">
          <a:xfrm>
            <a:off x="6553200" y="12192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1" name="Line 35"/>
          <p:cNvSpPr>
            <a:spLocks noChangeShapeType="1"/>
          </p:cNvSpPr>
          <p:nvPr/>
        </p:nvSpPr>
        <p:spPr bwMode="auto">
          <a:xfrm>
            <a:off x="6553200" y="1295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2" name="Line 36"/>
          <p:cNvSpPr>
            <a:spLocks noChangeShapeType="1"/>
          </p:cNvSpPr>
          <p:nvPr/>
        </p:nvSpPr>
        <p:spPr bwMode="auto">
          <a:xfrm>
            <a:off x="6553200" y="11430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3" name="Line 37"/>
          <p:cNvSpPr>
            <a:spLocks noChangeShapeType="1"/>
          </p:cNvSpPr>
          <p:nvPr/>
        </p:nvSpPr>
        <p:spPr bwMode="auto">
          <a:xfrm flipH="1">
            <a:off x="4343400" y="1143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4" name="Line 38"/>
          <p:cNvSpPr>
            <a:spLocks noChangeShapeType="1"/>
          </p:cNvSpPr>
          <p:nvPr/>
        </p:nvSpPr>
        <p:spPr bwMode="auto">
          <a:xfrm flipH="1">
            <a:off x="4419600" y="12192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5" name="Line 39"/>
          <p:cNvSpPr>
            <a:spLocks noChangeShapeType="1"/>
          </p:cNvSpPr>
          <p:nvPr/>
        </p:nvSpPr>
        <p:spPr bwMode="auto">
          <a:xfrm flipH="1">
            <a:off x="7467600" y="10668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6" name="Line 40"/>
          <p:cNvSpPr>
            <a:spLocks noChangeShapeType="1"/>
          </p:cNvSpPr>
          <p:nvPr/>
        </p:nvSpPr>
        <p:spPr bwMode="auto">
          <a:xfrm flipH="1">
            <a:off x="7543800" y="1143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41986" name="Object 47"/>
          <p:cNvGraphicFramePr>
            <a:graphicFrameLocks noChangeAspect="1"/>
          </p:cNvGraphicFramePr>
          <p:nvPr/>
        </p:nvGraphicFramePr>
        <p:xfrm>
          <a:off x="3059113" y="2286000"/>
          <a:ext cx="274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Equation" r:id="rId3" imgW="558720" imgH="177480" progId="Equation.3">
                  <p:embed/>
                </p:oleObj>
              </mc:Choice>
              <mc:Fallback>
                <p:oleObj name="Equation" r:id="rId3" imgW="558720" imgH="17748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286000"/>
                        <a:ext cx="2743200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48"/>
          <p:cNvGraphicFramePr>
            <a:graphicFrameLocks noChangeAspect="1"/>
          </p:cNvGraphicFramePr>
          <p:nvPr/>
        </p:nvGraphicFramePr>
        <p:xfrm>
          <a:off x="6096000" y="2286000"/>
          <a:ext cx="23082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Equation" r:id="rId5" imgW="469800" imgH="177480" progId="Equation.3">
                  <p:embed/>
                </p:oleObj>
              </mc:Choice>
              <mc:Fallback>
                <p:oleObj name="Equation" r:id="rId5" imgW="469800" imgH="17748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286000"/>
                        <a:ext cx="2308225" cy="8382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81" name="Rectangle 53"/>
          <p:cNvSpPr>
            <a:spLocks noChangeArrowheads="1"/>
          </p:cNvSpPr>
          <p:nvPr/>
        </p:nvSpPr>
        <p:spPr bwMode="auto">
          <a:xfrm>
            <a:off x="228600" y="3200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Notice, when we give a congruency statement: </a:t>
            </a:r>
          </a:p>
        </p:txBody>
      </p:sp>
      <p:sp>
        <p:nvSpPr>
          <p:cNvPr id="124982" name="Rectangle 54"/>
          <p:cNvSpPr>
            <a:spLocks noChangeArrowheads="1"/>
          </p:cNvSpPr>
          <p:nvPr/>
        </p:nvSpPr>
        <p:spPr bwMode="auto">
          <a:xfrm>
            <a:off x="304800" y="3733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Congruent parts are in the same place in the names. </a:t>
            </a:r>
          </a:p>
        </p:txBody>
      </p:sp>
      <p:sp>
        <p:nvSpPr>
          <p:cNvPr id="124983" name="Rectangle 55"/>
          <p:cNvSpPr>
            <a:spLocks noChangeArrowheads="1"/>
          </p:cNvSpPr>
          <p:nvPr/>
        </p:nvSpPr>
        <p:spPr bwMode="auto">
          <a:xfrm>
            <a:off x="685800" y="4495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W</a:t>
            </a:r>
            <a:r>
              <a:rPr lang="en-US" sz="2400" b="1">
                <a:solidFill>
                  <a:schemeClr val="bg1"/>
                </a:solidFill>
              </a:rPr>
              <a:t> is in the same place as </a:t>
            </a:r>
            <a:r>
              <a:rPr lang="en-US" sz="2400" b="1">
                <a:solidFill>
                  <a:srgbClr val="00FF00"/>
                </a:solidFill>
              </a:rPr>
              <a:t>A</a:t>
            </a:r>
            <a:r>
              <a:rPr lang="en-US" sz="24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4984" name="Rectangle 56"/>
          <p:cNvSpPr>
            <a:spLocks noChangeArrowheads="1"/>
          </p:cNvSpPr>
          <p:nvPr/>
        </p:nvSpPr>
        <p:spPr bwMode="auto">
          <a:xfrm>
            <a:off x="685800" y="49530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X</a:t>
            </a:r>
            <a:r>
              <a:rPr lang="en-US" sz="2400" b="1">
                <a:solidFill>
                  <a:schemeClr val="bg1"/>
                </a:solidFill>
              </a:rPr>
              <a:t>  is in the same place as </a:t>
            </a:r>
            <a:r>
              <a:rPr lang="en-US" sz="2400" b="1">
                <a:solidFill>
                  <a:srgbClr val="00FF00"/>
                </a:solidFill>
              </a:rPr>
              <a:t>B</a:t>
            </a:r>
          </a:p>
        </p:txBody>
      </p:sp>
      <p:sp>
        <p:nvSpPr>
          <p:cNvPr id="124985" name="Rectangle 57"/>
          <p:cNvSpPr>
            <a:spLocks noChangeArrowheads="1"/>
          </p:cNvSpPr>
          <p:nvPr/>
        </p:nvSpPr>
        <p:spPr bwMode="auto">
          <a:xfrm>
            <a:off x="685800" y="5410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Y</a:t>
            </a:r>
            <a:r>
              <a:rPr lang="en-US" sz="2400" b="1">
                <a:solidFill>
                  <a:schemeClr val="bg1"/>
                </a:solidFill>
              </a:rPr>
              <a:t>  is in the same place as </a:t>
            </a:r>
            <a:r>
              <a:rPr lang="en-US" sz="2400" b="1">
                <a:solidFill>
                  <a:srgbClr val="00FF00"/>
                </a:solidFill>
              </a:rPr>
              <a:t>C</a:t>
            </a:r>
            <a:r>
              <a:rPr lang="en-US" sz="2400" b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4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4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4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4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81" grpId="0"/>
      <p:bldP spid="12498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743200" y="228600"/>
            <a:ext cx="2819400" cy="2057400"/>
            <a:chOff x="1488" y="1104"/>
            <a:chExt cx="1776" cy="1296"/>
          </a:xfrm>
        </p:grpSpPr>
        <p:sp>
          <p:nvSpPr>
            <p:cNvPr id="42026" name="Freeform 8"/>
            <p:cNvSpPr>
              <a:spLocks/>
            </p:cNvSpPr>
            <p:nvPr/>
          </p:nvSpPr>
          <p:spPr bwMode="auto">
            <a:xfrm>
              <a:off x="1776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27" name="Rectangle 9"/>
            <p:cNvSpPr>
              <a:spLocks noChangeArrowheads="1"/>
            </p:cNvSpPr>
            <p:nvPr/>
          </p:nvSpPr>
          <p:spPr bwMode="auto">
            <a:xfrm>
              <a:off x="1488" y="211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A</a:t>
              </a:r>
            </a:p>
          </p:txBody>
        </p:sp>
        <p:sp>
          <p:nvSpPr>
            <p:cNvPr id="42028" name="Rectangle 10"/>
            <p:cNvSpPr>
              <a:spLocks noChangeArrowheads="1"/>
            </p:cNvSpPr>
            <p:nvPr/>
          </p:nvSpPr>
          <p:spPr bwMode="auto">
            <a:xfrm>
              <a:off x="1968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B</a:t>
              </a:r>
            </a:p>
          </p:txBody>
        </p:sp>
        <p:sp>
          <p:nvSpPr>
            <p:cNvPr id="42029" name="Rectangle 11"/>
            <p:cNvSpPr>
              <a:spLocks noChangeArrowheads="1"/>
            </p:cNvSpPr>
            <p:nvPr/>
          </p:nvSpPr>
          <p:spPr bwMode="auto">
            <a:xfrm>
              <a:off x="3024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C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019800" y="228600"/>
            <a:ext cx="2743200" cy="1905000"/>
            <a:chOff x="3360" y="1104"/>
            <a:chExt cx="1728" cy="1200"/>
          </a:xfrm>
        </p:grpSpPr>
        <p:sp>
          <p:nvSpPr>
            <p:cNvPr id="42022" name="Freeform 13"/>
            <p:cNvSpPr>
              <a:spLocks/>
            </p:cNvSpPr>
            <p:nvPr/>
          </p:nvSpPr>
          <p:spPr bwMode="auto">
            <a:xfrm>
              <a:off x="3600" y="1344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23" name="Rectangle 14"/>
            <p:cNvSpPr>
              <a:spLocks noChangeArrowheads="1"/>
            </p:cNvSpPr>
            <p:nvPr/>
          </p:nvSpPr>
          <p:spPr bwMode="auto">
            <a:xfrm>
              <a:off x="3360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W</a:t>
              </a:r>
            </a:p>
          </p:txBody>
        </p:sp>
        <p:sp>
          <p:nvSpPr>
            <p:cNvPr id="42024" name="Rectangle 15"/>
            <p:cNvSpPr>
              <a:spLocks noChangeArrowheads="1"/>
            </p:cNvSpPr>
            <p:nvPr/>
          </p:nvSpPr>
          <p:spPr bwMode="auto">
            <a:xfrm>
              <a:off x="3936" y="1104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X</a:t>
              </a:r>
            </a:p>
          </p:txBody>
        </p:sp>
        <p:sp>
          <p:nvSpPr>
            <p:cNvPr id="42025" name="Rectangle 16"/>
            <p:cNvSpPr>
              <a:spLocks noChangeArrowheads="1"/>
            </p:cNvSpPr>
            <p:nvPr/>
          </p:nvSpPr>
          <p:spPr bwMode="auto">
            <a:xfrm>
              <a:off x="4848" y="201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n-US" sz="2400" b="1">
                  <a:solidFill>
                    <a:srgbClr val="00FF00"/>
                  </a:solidFill>
                </a:rPr>
                <a:t>Y</a:t>
              </a:r>
            </a:p>
          </p:txBody>
        </p:sp>
      </p:grpSp>
      <p:sp>
        <p:nvSpPr>
          <p:cNvPr id="41993" name="Arc 17"/>
          <p:cNvSpPr>
            <a:spLocks/>
          </p:cNvSpPr>
          <p:nvPr/>
        </p:nvSpPr>
        <p:spPr bwMode="auto">
          <a:xfrm>
            <a:off x="3276600" y="1828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4" name="Arc 18"/>
          <p:cNvSpPr>
            <a:spLocks/>
          </p:cNvSpPr>
          <p:nvPr/>
        </p:nvSpPr>
        <p:spPr bwMode="auto">
          <a:xfrm>
            <a:off x="6553200" y="1828800"/>
            <a:ext cx="228600" cy="228600"/>
          </a:xfrm>
          <a:custGeom>
            <a:avLst/>
            <a:gdLst>
              <a:gd name="T0" fmla="*/ 0 w 21600"/>
              <a:gd name="T1" fmla="*/ 0 h 21600"/>
              <a:gd name="T2" fmla="*/ 2286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5" name="Arc 19"/>
          <p:cNvSpPr>
            <a:spLocks/>
          </p:cNvSpPr>
          <p:nvPr/>
        </p:nvSpPr>
        <p:spPr bwMode="auto">
          <a:xfrm>
            <a:off x="3733800" y="9144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6" name="Arc 20"/>
          <p:cNvSpPr>
            <a:spLocks/>
          </p:cNvSpPr>
          <p:nvPr/>
        </p:nvSpPr>
        <p:spPr bwMode="auto">
          <a:xfrm>
            <a:off x="3810000" y="8382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7" name="Arc 21"/>
          <p:cNvSpPr>
            <a:spLocks/>
          </p:cNvSpPr>
          <p:nvPr/>
        </p:nvSpPr>
        <p:spPr bwMode="auto">
          <a:xfrm>
            <a:off x="6934200" y="838200"/>
            <a:ext cx="381000" cy="152400"/>
          </a:xfrm>
          <a:custGeom>
            <a:avLst/>
            <a:gdLst>
              <a:gd name="T0" fmla="*/ 381000 w 42080"/>
              <a:gd name="T1" fmla="*/ 33330 h 21600"/>
              <a:gd name="T2" fmla="*/ 0 w 42080"/>
              <a:gd name="T3" fmla="*/ 35581 h 21600"/>
              <a:gd name="T4" fmla="*/ 190165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8" name="Arc 22"/>
          <p:cNvSpPr>
            <a:spLocks/>
          </p:cNvSpPr>
          <p:nvPr/>
        </p:nvSpPr>
        <p:spPr bwMode="auto">
          <a:xfrm>
            <a:off x="7010400" y="762000"/>
            <a:ext cx="228600" cy="76200"/>
          </a:xfrm>
          <a:custGeom>
            <a:avLst/>
            <a:gdLst>
              <a:gd name="T0" fmla="*/ 228600 w 42080"/>
              <a:gd name="T1" fmla="*/ 16665 h 21600"/>
              <a:gd name="T2" fmla="*/ 0 w 42080"/>
              <a:gd name="T3" fmla="*/ 17791 h 21600"/>
              <a:gd name="T4" fmla="*/ 114099 w 42080"/>
              <a:gd name="T5" fmla="*/ 0 h 21600"/>
              <a:gd name="T6" fmla="*/ 0 60000 65536"/>
              <a:gd name="T7" fmla="*/ 0 60000 65536"/>
              <a:gd name="T8" fmla="*/ 0 60000 65536"/>
              <a:gd name="T9" fmla="*/ 0 w 42080"/>
              <a:gd name="T10" fmla="*/ 0 h 21600"/>
              <a:gd name="T11" fmla="*/ 42080 w 4208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080" h="21600" fill="none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</a:path>
              <a:path w="42080" h="21600" stroke="0" extrusionOk="0">
                <a:moveTo>
                  <a:pt x="42080" y="4724"/>
                </a:moveTo>
                <a:cubicBezTo>
                  <a:pt x="39869" y="14588"/>
                  <a:pt x="31112" y="21599"/>
                  <a:pt x="21003" y="21600"/>
                </a:cubicBezTo>
                <a:cubicBezTo>
                  <a:pt x="11016" y="21600"/>
                  <a:pt x="2331" y="14753"/>
                  <a:pt x="-1" y="5043"/>
                </a:cubicBezTo>
                <a:lnTo>
                  <a:pt x="21003" y="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999" name="Arc 23"/>
          <p:cNvSpPr>
            <a:spLocks/>
          </p:cNvSpPr>
          <p:nvPr/>
        </p:nvSpPr>
        <p:spPr bwMode="auto">
          <a:xfrm flipH="1">
            <a:off x="8077200" y="1828800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0" name="Arc 24"/>
          <p:cNvSpPr>
            <a:spLocks/>
          </p:cNvSpPr>
          <p:nvPr/>
        </p:nvSpPr>
        <p:spPr bwMode="auto">
          <a:xfrm flipH="1">
            <a:off x="7848600" y="1755775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1" name="Arc 25"/>
          <p:cNvSpPr>
            <a:spLocks/>
          </p:cNvSpPr>
          <p:nvPr/>
        </p:nvSpPr>
        <p:spPr bwMode="auto">
          <a:xfrm flipH="1">
            <a:off x="7696200" y="1676400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2" name="Arc 26"/>
          <p:cNvSpPr>
            <a:spLocks/>
          </p:cNvSpPr>
          <p:nvPr/>
        </p:nvSpPr>
        <p:spPr bwMode="auto">
          <a:xfrm flipH="1">
            <a:off x="4876800" y="1825625"/>
            <a:ext cx="152400" cy="228600"/>
          </a:xfrm>
          <a:custGeom>
            <a:avLst/>
            <a:gdLst>
              <a:gd name="T0" fmla="*/ 0 w 21600"/>
              <a:gd name="T1" fmla="*/ 0 h 21600"/>
              <a:gd name="T2" fmla="*/ 152400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3" name="Arc 27"/>
          <p:cNvSpPr>
            <a:spLocks/>
          </p:cNvSpPr>
          <p:nvPr/>
        </p:nvSpPr>
        <p:spPr bwMode="auto">
          <a:xfrm flipH="1">
            <a:off x="4648200" y="1752600"/>
            <a:ext cx="304800" cy="301625"/>
          </a:xfrm>
          <a:custGeom>
            <a:avLst/>
            <a:gdLst>
              <a:gd name="T0" fmla="*/ 43984 w 21600"/>
              <a:gd name="T1" fmla="*/ 0 h 21374"/>
              <a:gd name="T2" fmla="*/ 304800 w 21600"/>
              <a:gd name="T3" fmla="*/ 301625 h 21374"/>
              <a:gd name="T4" fmla="*/ 0 w 21600"/>
              <a:gd name="T5" fmla="*/ 301625 h 21374"/>
              <a:gd name="T6" fmla="*/ 0 60000 65536"/>
              <a:gd name="T7" fmla="*/ 0 60000 65536"/>
              <a:gd name="T8" fmla="*/ 0 60000 65536"/>
              <a:gd name="T9" fmla="*/ 0 w 21600"/>
              <a:gd name="T10" fmla="*/ 0 h 21374"/>
              <a:gd name="T11" fmla="*/ 21600 w 21600"/>
              <a:gd name="T12" fmla="*/ 21374 h 213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74" fill="none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</a:path>
              <a:path w="21600" h="21374" stroke="0" extrusionOk="0">
                <a:moveTo>
                  <a:pt x="3116" y="0"/>
                </a:moveTo>
                <a:cubicBezTo>
                  <a:pt x="13730" y="1547"/>
                  <a:pt x="21600" y="10648"/>
                  <a:pt x="21600" y="21374"/>
                </a:cubicBezTo>
                <a:lnTo>
                  <a:pt x="0" y="21374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4" name="Arc 28"/>
          <p:cNvSpPr>
            <a:spLocks/>
          </p:cNvSpPr>
          <p:nvPr/>
        </p:nvSpPr>
        <p:spPr bwMode="auto">
          <a:xfrm flipH="1">
            <a:off x="4495800" y="1673225"/>
            <a:ext cx="304800" cy="381000"/>
          </a:xfrm>
          <a:custGeom>
            <a:avLst/>
            <a:gdLst>
              <a:gd name="T0" fmla="*/ 0 w 21600"/>
              <a:gd name="T1" fmla="*/ 0 h 21600"/>
              <a:gd name="T2" fmla="*/ 304800 w 21600"/>
              <a:gd name="T3" fmla="*/ 381000 h 21600"/>
              <a:gd name="T4" fmla="*/ 0 w 21600"/>
              <a:gd name="T5" fmla="*/ 3810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5" name="Line 29"/>
          <p:cNvSpPr>
            <a:spLocks noChangeShapeType="1"/>
          </p:cNvSpPr>
          <p:nvPr/>
        </p:nvSpPr>
        <p:spPr bwMode="auto">
          <a:xfrm>
            <a:off x="3962400" y="1905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6" name="Line 30"/>
          <p:cNvSpPr>
            <a:spLocks noChangeShapeType="1"/>
          </p:cNvSpPr>
          <p:nvPr/>
        </p:nvSpPr>
        <p:spPr bwMode="auto">
          <a:xfrm>
            <a:off x="7239000" y="19050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7" name="Line 31"/>
          <p:cNvSpPr>
            <a:spLocks noChangeShapeType="1"/>
          </p:cNvSpPr>
          <p:nvPr/>
        </p:nvSpPr>
        <p:spPr bwMode="auto">
          <a:xfrm>
            <a:off x="3276600" y="13716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8" name="Line 32"/>
          <p:cNvSpPr>
            <a:spLocks noChangeShapeType="1"/>
          </p:cNvSpPr>
          <p:nvPr/>
        </p:nvSpPr>
        <p:spPr bwMode="auto">
          <a:xfrm>
            <a:off x="3276600" y="14478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09" name="Line 33"/>
          <p:cNvSpPr>
            <a:spLocks noChangeShapeType="1"/>
          </p:cNvSpPr>
          <p:nvPr/>
        </p:nvSpPr>
        <p:spPr bwMode="auto">
          <a:xfrm>
            <a:off x="3276600" y="1295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0" name="Line 34"/>
          <p:cNvSpPr>
            <a:spLocks noChangeShapeType="1"/>
          </p:cNvSpPr>
          <p:nvPr/>
        </p:nvSpPr>
        <p:spPr bwMode="auto">
          <a:xfrm>
            <a:off x="6553200" y="12192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1" name="Line 35"/>
          <p:cNvSpPr>
            <a:spLocks noChangeShapeType="1"/>
          </p:cNvSpPr>
          <p:nvPr/>
        </p:nvSpPr>
        <p:spPr bwMode="auto">
          <a:xfrm>
            <a:off x="6553200" y="12954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2" name="Line 36"/>
          <p:cNvSpPr>
            <a:spLocks noChangeShapeType="1"/>
          </p:cNvSpPr>
          <p:nvPr/>
        </p:nvSpPr>
        <p:spPr bwMode="auto">
          <a:xfrm>
            <a:off x="6553200" y="1143000"/>
            <a:ext cx="381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3" name="Line 37"/>
          <p:cNvSpPr>
            <a:spLocks noChangeShapeType="1"/>
          </p:cNvSpPr>
          <p:nvPr/>
        </p:nvSpPr>
        <p:spPr bwMode="auto">
          <a:xfrm flipH="1">
            <a:off x="4343400" y="1143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4" name="Line 38"/>
          <p:cNvSpPr>
            <a:spLocks noChangeShapeType="1"/>
          </p:cNvSpPr>
          <p:nvPr/>
        </p:nvSpPr>
        <p:spPr bwMode="auto">
          <a:xfrm flipH="1">
            <a:off x="4419600" y="12192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5" name="Line 39"/>
          <p:cNvSpPr>
            <a:spLocks noChangeShapeType="1"/>
          </p:cNvSpPr>
          <p:nvPr/>
        </p:nvSpPr>
        <p:spPr bwMode="auto">
          <a:xfrm flipH="1">
            <a:off x="7467600" y="10668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2016" name="Line 40"/>
          <p:cNvSpPr>
            <a:spLocks noChangeShapeType="1"/>
          </p:cNvSpPr>
          <p:nvPr/>
        </p:nvSpPr>
        <p:spPr bwMode="auto">
          <a:xfrm flipH="1">
            <a:off x="7543800" y="1143000"/>
            <a:ext cx="228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0" name="Rectangle 53"/>
          <p:cNvSpPr>
            <a:spLocks noChangeArrowheads="1"/>
          </p:cNvSpPr>
          <p:nvPr/>
        </p:nvSpPr>
        <p:spPr bwMode="auto">
          <a:xfrm>
            <a:off x="304800" y="2362200"/>
            <a:ext cx="883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When writing a </a:t>
            </a:r>
            <a:r>
              <a:rPr lang="en-US" sz="2400" b="1" dirty="0">
                <a:solidFill>
                  <a:schemeClr val="bg1"/>
                </a:solidFill>
              </a:rPr>
              <a:t>congruency </a:t>
            </a:r>
            <a:r>
              <a:rPr lang="en-US" sz="2400" b="1" dirty="0" smtClean="0">
                <a:solidFill>
                  <a:schemeClr val="bg1"/>
                </a:solidFill>
              </a:rPr>
              <a:t>statement, you can name the first triangle any way you want…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592900" name="Object 47"/>
          <p:cNvGraphicFramePr>
            <a:graphicFrameLocks noChangeAspect="1"/>
          </p:cNvGraphicFramePr>
          <p:nvPr/>
        </p:nvGraphicFramePr>
        <p:xfrm>
          <a:off x="2640013" y="3784600"/>
          <a:ext cx="249396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16" name="Equation" r:id="rId5" imgW="609480" imgH="190440" progId="">
                  <p:embed/>
                </p:oleObj>
              </mc:Choice>
              <mc:Fallback>
                <p:oleObj name="Equation" r:id="rId5" imgW="609480" imgH="190440" progId="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3" y="3784600"/>
                        <a:ext cx="2493962" cy="749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1" name="Object 47"/>
          <p:cNvGraphicFramePr>
            <a:graphicFrameLocks noChangeAspect="1"/>
          </p:cNvGraphicFramePr>
          <p:nvPr/>
        </p:nvGraphicFramePr>
        <p:xfrm>
          <a:off x="2665413" y="4508500"/>
          <a:ext cx="244157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17" name="Equation" r:id="rId7" imgW="596880" imgH="190440" progId="">
                  <p:embed/>
                </p:oleObj>
              </mc:Choice>
              <mc:Fallback>
                <p:oleObj name="Equation" r:id="rId7" imgW="596880" imgH="1904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5413" y="4508500"/>
                        <a:ext cx="2441575" cy="749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2" name="Object 47"/>
          <p:cNvGraphicFramePr>
            <a:graphicFrameLocks noChangeAspect="1"/>
          </p:cNvGraphicFramePr>
          <p:nvPr/>
        </p:nvGraphicFramePr>
        <p:xfrm>
          <a:off x="2692400" y="5272088"/>
          <a:ext cx="2389188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18" name="Equation" r:id="rId9" imgW="583920" imgH="190440" progId="">
                  <p:embed/>
                </p:oleObj>
              </mc:Choice>
              <mc:Fallback>
                <p:oleObj name="Equation" r:id="rId9" imgW="583920" imgH="1904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5272088"/>
                        <a:ext cx="2389188" cy="7477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3" name="Object 47"/>
          <p:cNvGraphicFramePr>
            <a:graphicFrameLocks noChangeAspect="1"/>
          </p:cNvGraphicFramePr>
          <p:nvPr/>
        </p:nvGraphicFramePr>
        <p:xfrm>
          <a:off x="2692400" y="6032500"/>
          <a:ext cx="238918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19" name="Equation" r:id="rId11" imgW="583920" imgH="190440" progId="">
                  <p:embed/>
                </p:oleObj>
              </mc:Choice>
              <mc:Fallback>
                <p:oleObj name="Equation" r:id="rId11" imgW="583920" imgH="1904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6032500"/>
                        <a:ext cx="2389188" cy="7493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3"/>
          <p:cNvSpPr>
            <a:spLocks noChangeArrowheads="1"/>
          </p:cNvSpPr>
          <p:nvPr/>
        </p:nvSpPr>
        <p:spPr bwMode="auto">
          <a:xfrm>
            <a:off x="304800" y="3200400"/>
            <a:ext cx="883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…but the second has to match the first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592904" name="Object 47"/>
          <p:cNvGraphicFramePr>
            <a:graphicFrameLocks noChangeAspect="1"/>
          </p:cNvGraphicFramePr>
          <p:nvPr/>
        </p:nvGraphicFramePr>
        <p:xfrm>
          <a:off x="5387975" y="3833813"/>
          <a:ext cx="2233613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0" name="Equation" r:id="rId13" imgW="545760" imgH="177480" progId="">
                  <p:embed/>
                </p:oleObj>
              </mc:Choice>
              <mc:Fallback>
                <p:oleObj name="Equation" r:id="rId13" imgW="54576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7975" y="3833813"/>
                        <a:ext cx="2233613" cy="700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5" name="Object 47"/>
          <p:cNvGraphicFramePr>
            <a:graphicFrameLocks noChangeAspect="1"/>
          </p:cNvGraphicFramePr>
          <p:nvPr/>
        </p:nvGraphicFramePr>
        <p:xfrm>
          <a:off x="5410200" y="4532313"/>
          <a:ext cx="2233613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1" name="Equation" r:id="rId15" imgW="545760" imgH="177480" progId="">
                  <p:embed/>
                </p:oleObj>
              </mc:Choice>
              <mc:Fallback>
                <p:oleObj name="Equation" r:id="rId15" imgW="545760" imgH="1774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4532313"/>
                        <a:ext cx="2233613" cy="700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6" name="Object 47"/>
          <p:cNvGraphicFramePr>
            <a:graphicFrameLocks noChangeAspect="1"/>
          </p:cNvGraphicFramePr>
          <p:nvPr/>
        </p:nvGraphicFramePr>
        <p:xfrm>
          <a:off x="5386387" y="5370513"/>
          <a:ext cx="2233613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2" name="Equation" r:id="rId17" imgW="545760" imgH="177480" progId="">
                  <p:embed/>
                </p:oleObj>
              </mc:Choice>
              <mc:Fallback>
                <p:oleObj name="Equation" r:id="rId17" imgW="545760" imgH="1774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6387" y="5370513"/>
                        <a:ext cx="2233613" cy="700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2907" name="Object 47"/>
          <p:cNvGraphicFramePr>
            <a:graphicFrameLocks noChangeAspect="1"/>
          </p:cNvGraphicFramePr>
          <p:nvPr/>
        </p:nvGraphicFramePr>
        <p:xfrm>
          <a:off x="5410200" y="6056313"/>
          <a:ext cx="2233612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923" name="Equation" r:id="rId19" imgW="545760" imgH="177480" progId="">
                  <p:embed/>
                </p:oleObj>
              </mc:Choice>
              <mc:Fallback>
                <p:oleObj name="Equation" r:id="rId19" imgW="545760" imgH="1774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6056313"/>
                        <a:ext cx="2233612" cy="7000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929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929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929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5929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929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5929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5929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929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41"/>
          <p:cNvSpPr>
            <a:spLocks noChangeArrowheads="1"/>
          </p:cNvSpPr>
          <p:nvPr/>
        </p:nvSpPr>
        <p:spPr bwMode="auto">
          <a:xfrm>
            <a:off x="2514600" y="304800"/>
            <a:ext cx="6400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If you are given this congruency statement</a:t>
            </a:r>
          </a:p>
        </p:txBody>
      </p:sp>
      <p:graphicFrame>
        <p:nvGraphicFramePr>
          <p:cNvPr id="43010" name="Object 43"/>
          <p:cNvGraphicFramePr>
            <a:graphicFrameLocks noChangeAspect="1"/>
          </p:cNvGraphicFramePr>
          <p:nvPr/>
        </p:nvGraphicFramePr>
        <p:xfrm>
          <a:off x="2819400" y="1143000"/>
          <a:ext cx="480060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0" name="Equation" r:id="rId3" imgW="977760" imgH="203040" progId="Equation.3">
                  <p:embed/>
                </p:oleObj>
              </mc:Choice>
              <mc:Fallback>
                <p:oleObj name="Equation" r:id="rId3" imgW="977760" imgH="20304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143000"/>
                        <a:ext cx="4800600" cy="9588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020" name="Rectangle 44"/>
          <p:cNvSpPr>
            <a:spLocks noChangeArrowheads="1"/>
          </p:cNvSpPr>
          <p:nvPr/>
        </p:nvSpPr>
        <p:spPr bwMode="auto">
          <a:xfrm>
            <a:off x="685800" y="2057400"/>
            <a:ext cx="845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You don’t even have to see the triangles to answer these questions:</a:t>
            </a:r>
          </a:p>
        </p:txBody>
      </p:sp>
      <p:graphicFrame>
        <p:nvGraphicFramePr>
          <p:cNvPr id="127022" name="Object 46"/>
          <p:cNvGraphicFramePr>
            <a:graphicFrameLocks noChangeAspect="1"/>
          </p:cNvGraphicFramePr>
          <p:nvPr/>
        </p:nvGraphicFramePr>
        <p:xfrm>
          <a:off x="1219200" y="2895600"/>
          <a:ext cx="1933575" cy="311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name="Equation" r:id="rId5" imgW="393480" imgH="660240" progId="Equation.3">
                  <p:embed/>
                </p:oleObj>
              </mc:Choice>
              <mc:Fallback>
                <p:oleObj name="Equation" r:id="rId5" imgW="393480" imgH="66024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895600"/>
                        <a:ext cx="1933575" cy="3116263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023" name="Object 47"/>
          <p:cNvGraphicFramePr>
            <a:graphicFrameLocks noChangeAspect="1"/>
          </p:cNvGraphicFramePr>
          <p:nvPr/>
        </p:nvGraphicFramePr>
        <p:xfrm>
          <a:off x="3048000" y="2895600"/>
          <a:ext cx="1247775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895600"/>
                        <a:ext cx="1247775" cy="779463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024" name="Object 48"/>
          <p:cNvGraphicFramePr>
            <a:graphicFrameLocks noChangeAspect="1"/>
          </p:cNvGraphicFramePr>
          <p:nvPr/>
        </p:nvGraphicFramePr>
        <p:xfrm>
          <a:off x="3048000" y="3932238"/>
          <a:ext cx="12477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3" name="Equation" r:id="rId9" imgW="253800" imgH="177480" progId="Equation.3">
                  <p:embed/>
                </p:oleObj>
              </mc:Choice>
              <mc:Fallback>
                <p:oleObj name="Equation" r:id="rId9" imgW="253800" imgH="17748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932238"/>
                        <a:ext cx="1247775" cy="839787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025" name="Object 49"/>
          <p:cNvGraphicFramePr>
            <a:graphicFrameLocks noChangeAspect="1"/>
          </p:cNvGraphicFramePr>
          <p:nvPr/>
        </p:nvGraphicFramePr>
        <p:xfrm>
          <a:off x="2968625" y="5029200"/>
          <a:ext cx="1560513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4" name="Equation" r:id="rId11" imgW="317160" imgH="164880" progId="Equation.3">
                  <p:embed/>
                </p:oleObj>
              </mc:Choice>
              <mc:Fallback>
                <p:oleObj name="Equation" r:id="rId11" imgW="317160" imgH="16488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25" y="5029200"/>
                        <a:ext cx="1560513" cy="779463"/>
                      </a:xfrm>
                      <a:prstGeom prst="rect">
                        <a:avLst/>
                      </a:prstGeom>
                      <a:solidFill>
                        <a:schemeClr val="tx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13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14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7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2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9" name="Rectangle 5"/>
          <p:cNvSpPr>
            <a:spLocks noChangeArrowheads="1"/>
          </p:cNvSpPr>
          <p:nvPr/>
        </p:nvSpPr>
        <p:spPr bwMode="auto">
          <a:xfrm>
            <a:off x="2514600" y="304800"/>
            <a:ext cx="6248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Give a congruency statement for these triangles</a:t>
            </a:r>
          </a:p>
        </p:txBody>
      </p:sp>
      <p:sp>
        <p:nvSpPr>
          <p:cNvPr id="44050" name="Rectangle 14"/>
          <p:cNvSpPr>
            <a:spLocks noChangeArrowheads="1"/>
          </p:cNvSpPr>
          <p:nvPr/>
        </p:nvSpPr>
        <p:spPr bwMode="auto">
          <a:xfrm>
            <a:off x="2438400" y="1143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S</a:t>
            </a:r>
          </a:p>
        </p:txBody>
      </p:sp>
      <p:sp>
        <p:nvSpPr>
          <p:cNvPr id="44051" name="Rectangle 15"/>
          <p:cNvSpPr>
            <a:spLocks noChangeArrowheads="1"/>
          </p:cNvSpPr>
          <p:nvPr/>
        </p:nvSpPr>
        <p:spPr bwMode="auto">
          <a:xfrm>
            <a:off x="1295400" y="2667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R</a:t>
            </a:r>
          </a:p>
        </p:txBody>
      </p:sp>
      <p:sp>
        <p:nvSpPr>
          <p:cNvPr id="44052" name="Rectangle 16"/>
          <p:cNvSpPr>
            <a:spLocks noChangeArrowheads="1"/>
          </p:cNvSpPr>
          <p:nvPr/>
        </p:nvSpPr>
        <p:spPr bwMode="auto">
          <a:xfrm>
            <a:off x="5257800" y="2514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T</a:t>
            </a:r>
          </a:p>
        </p:txBody>
      </p:sp>
      <p:grpSp>
        <p:nvGrpSpPr>
          <p:cNvPr id="44053" name="Group 29"/>
          <p:cNvGrpSpPr>
            <a:grpSpLocks/>
          </p:cNvGrpSpPr>
          <p:nvPr/>
        </p:nvGrpSpPr>
        <p:grpSpPr bwMode="auto">
          <a:xfrm>
            <a:off x="1676400" y="1600200"/>
            <a:ext cx="3581400" cy="1600200"/>
            <a:chOff x="1872" y="1440"/>
            <a:chExt cx="1248" cy="1008"/>
          </a:xfrm>
        </p:grpSpPr>
        <p:sp>
          <p:nvSpPr>
            <p:cNvPr id="44076" name="Freeform 13"/>
            <p:cNvSpPr>
              <a:spLocks/>
            </p:cNvSpPr>
            <p:nvPr/>
          </p:nvSpPr>
          <p:spPr bwMode="auto">
            <a:xfrm>
              <a:off x="1872" y="1440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7" name="Arc 17"/>
            <p:cNvSpPr>
              <a:spLocks/>
            </p:cNvSpPr>
            <p:nvPr/>
          </p:nvSpPr>
          <p:spPr bwMode="auto">
            <a:xfrm>
              <a:off x="1920" y="2208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144 w 21600"/>
                <a:gd name="T3" fmla="*/ 144 h 21600"/>
                <a:gd name="T4" fmla="*/ 0 w 21600"/>
                <a:gd name="T5" fmla="*/ 14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78" name="Arc 18"/>
            <p:cNvSpPr>
              <a:spLocks/>
            </p:cNvSpPr>
            <p:nvPr/>
          </p:nvSpPr>
          <p:spPr bwMode="auto">
            <a:xfrm>
              <a:off x="2208" y="1632"/>
              <a:ext cx="240" cy="96"/>
            </a:xfrm>
            <a:custGeom>
              <a:avLst/>
              <a:gdLst>
                <a:gd name="T0" fmla="*/ 240 w 42080"/>
                <a:gd name="T1" fmla="*/ 21 h 21600"/>
                <a:gd name="T2" fmla="*/ 0 w 42080"/>
                <a:gd name="T3" fmla="*/ 22 h 21600"/>
                <a:gd name="T4" fmla="*/ 120 w 42080"/>
                <a:gd name="T5" fmla="*/ 0 h 21600"/>
                <a:gd name="T6" fmla="*/ 0 60000 65536"/>
                <a:gd name="T7" fmla="*/ 0 60000 65536"/>
                <a:gd name="T8" fmla="*/ 0 60000 65536"/>
                <a:gd name="T9" fmla="*/ 0 w 42080"/>
                <a:gd name="T10" fmla="*/ 0 h 21600"/>
                <a:gd name="T11" fmla="*/ 42080 w 420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080" h="21600" fill="none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</a:path>
                <a:path w="42080" h="21600" stroke="0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  <a:lnTo>
                    <a:pt x="21003" y="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79" name="Arc 19"/>
            <p:cNvSpPr>
              <a:spLocks/>
            </p:cNvSpPr>
            <p:nvPr/>
          </p:nvSpPr>
          <p:spPr bwMode="auto">
            <a:xfrm>
              <a:off x="2256" y="1584"/>
              <a:ext cx="144" cy="48"/>
            </a:xfrm>
            <a:custGeom>
              <a:avLst/>
              <a:gdLst>
                <a:gd name="T0" fmla="*/ 144 w 42080"/>
                <a:gd name="T1" fmla="*/ 10 h 21600"/>
                <a:gd name="T2" fmla="*/ 0 w 42080"/>
                <a:gd name="T3" fmla="*/ 11 h 21600"/>
                <a:gd name="T4" fmla="*/ 72 w 42080"/>
                <a:gd name="T5" fmla="*/ 0 h 21600"/>
                <a:gd name="T6" fmla="*/ 0 60000 65536"/>
                <a:gd name="T7" fmla="*/ 0 60000 65536"/>
                <a:gd name="T8" fmla="*/ 0 60000 65536"/>
                <a:gd name="T9" fmla="*/ 0 w 42080"/>
                <a:gd name="T10" fmla="*/ 0 h 21600"/>
                <a:gd name="T11" fmla="*/ 42080 w 420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080" h="21600" fill="none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</a:path>
                <a:path w="42080" h="21600" stroke="0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  <a:lnTo>
                    <a:pt x="21003" y="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80" name="Arc 20"/>
            <p:cNvSpPr>
              <a:spLocks/>
            </p:cNvSpPr>
            <p:nvPr/>
          </p:nvSpPr>
          <p:spPr bwMode="auto">
            <a:xfrm flipH="1">
              <a:off x="2928" y="2206"/>
              <a:ext cx="96" cy="144"/>
            </a:xfrm>
            <a:custGeom>
              <a:avLst/>
              <a:gdLst>
                <a:gd name="T0" fmla="*/ 0 w 21600"/>
                <a:gd name="T1" fmla="*/ 0 h 21600"/>
                <a:gd name="T2" fmla="*/ 96 w 21600"/>
                <a:gd name="T3" fmla="*/ 144 h 21600"/>
                <a:gd name="T4" fmla="*/ 0 w 21600"/>
                <a:gd name="T5" fmla="*/ 14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81" name="Arc 21"/>
            <p:cNvSpPr>
              <a:spLocks/>
            </p:cNvSpPr>
            <p:nvPr/>
          </p:nvSpPr>
          <p:spPr bwMode="auto">
            <a:xfrm flipH="1">
              <a:off x="2784" y="2160"/>
              <a:ext cx="192" cy="190"/>
            </a:xfrm>
            <a:custGeom>
              <a:avLst/>
              <a:gdLst>
                <a:gd name="T0" fmla="*/ 28 w 21600"/>
                <a:gd name="T1" fmla="*/ 0 h 21374"/>
                <a:gd name="T2" fmla="*/ 192 w 21600"/>
                <a:gd name="T3" fmla="*/ 190 h 21374"/>
                <a:gd name="T4" fmla="*/ 0 w 21600"/>
                <a:gd name="T5" fmla="*/ 190 h 2137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74"/>
                <a:gd name="T11" fmla="*/ 21600 w 21600"/>
                <a:gd name="T12" fmla="*/ 21374 h 213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74" fill="none" extrusionOk="0">
                  <a:moveTo>
                    <a:pt x="3116" y="0"/>
                  </a:moveTo>
                  <a:cubicBezTo>
                    <a:pt x="13730" y="1547"/>
                    <a:pt x="21600" y="10648"/>
                    <a:pt x="21600" y="21374"/>
                  </a:cubicBezTo>
                </a:path>
                <a:path w="21600" h="21374" stroke="0" extrusionOk="0">
                  <a:moveTo>
                    <a:pt x="3116" y="0"/>
                  </a:moveTo>
                  <a:cubicBezTo>
                    <a:pt x="13730" y="1547"/>
                    <a:pt x="21600" y="10648"/>
                    <a:pt x="21600" y="21374"/>
                  </a:cubicBezTo>
                  <a:lnTo>
                    <a:pt x="0" y="21374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82" name="Arc 22"/>
            <p:cNvSpPr>
              <a:spLocks/>
            </p:cNvSpPr>
            <p:nvPr/>
          </p:nvSpPr>
          <p:spPr bwMode="auto">
            <a:xfrm flipH="1">
              <a:off x="2688" y="2110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192 w 21600"/>
                <a:gd name="T3" fmla="*/ 240 h 21600"/>
                <a:gd name="T4" fmla="*/ 0 w 21600"/>
                <a:gd name="T5" fmla="*/ 24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83" name="Line 23"/>
            <p:cNvSpPr>
              <a:spLocks noChangeShapeType="1"/>
            </p:cNvSpPr>
            <p:nvPr/>
          </p:nvSpPr>
          <p:spPr bwMode="auto">
            <a:xfrm>
              <a:off x="2352" y="2256"/>
              <a:ext cx="0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4" name="Line 24"/>
            <p:cNvSpPr>
              <a:spLocks noChangeShapeType="1"/>
            </p:cNvSpPr>
            <p:nvPr/>
          </p:nvSpPr>
          <p:spPr bwMode="auto">
            <a:xfrm>
              <a:off x="1920" y="1920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5" name="Line 25"/>
            <p:cNvSpPr>
              <a:spLocks noChangeShapeType="1"/>
            </p:cNvSpPr>
            <p:nvPr/>
          </p:nvSpPr>
          <p:spPr bwMode="auto">
            <a:xfrm>
              <a:off x="1920" y="1968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6" name="Line 26"/>
            <p:cNvSpPr>
              <a:spLocks noChangeShapeType="1"/>
            </p:cNvSpPr>
            <p:nvPr/>
          </p:nvSpPr>
          <p:spPr bwMode="auto">
            <a:xfrm>
              <a:off x="1920" y="1872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7" name="Line 27"/>
            <p:cNvSpPr>
              <a:spLocks noChangeShapeType="1"/>
            </p:cNvSpPr>
            <p:nvPr/>
          </p:nvSpPr>
          <p:spPr bwMode="auto">
            <a:xfrm flipH="1">
              <a:off x="2592" y="1776"/>
              <a:ext cx="144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88" name="Line 28"/>
            <p:cNvSpPr>
              <a:spLocks noChangeShapeType="1"/>
            </p:cNvSpPr>
            <p:nvPr/>
          </p:nvSpPr>
          <p:spPr bwMode="auto">
            <a:xfrm flipH="1">
              <a:off x="2640" y="1824"/>
              <a:ext cx="144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54" name="Group 30"/>
          <p:cNvGrpSpPr>
            <a:grpSpLocks/>
          </p:cNvGrpSpPr>
          <p:nvPr/>
        </p:nvGrpSpPr>
        <p:grpSpPr bwMode="auto">
          <a:xfrm flipH="1">
            <a:off x="1676400" y="3810000"/>
            <a:ext cx="3581400" cy="1600200"/>
            <a:chOff x="1872" y="1440"/>
            <a:chExt cx="1248" cy="1008"/>
          </a:xfrm>
        </p:grpSpPr>
        <p:sp>
          <p:nvSpPr>
            <p:cNvPr id="44063" name="Freeform 31"/>
            <p:cNvSpPr>
              <a:spLocks/>
            </p:cNvSpPr>
            <p:nvPr/>
          </p:nvSpPr>
          <p:spPr bwMode="auto">
            <a:xfrm>
              <a:off x="1872" y="1440"/>
              <a:ext cx="1248" cy="912"/>
            </a:xfrm>
            <a:custGeom>
              <a:avLst/>
              <a:gdLst>
                <a:gd name="T0" fmla="*/ 432 w 1248"/>
                <a:gd name="T1" fmla="*/ 0 h 912"/>
                <a:gd name="T2" fmla="*/ 0 w 1248"/>
                <a:gd name="T3" fmla="*/ 912 h 912"/>
                <a:gd name="T4" fmla="*/ 1248 w 1248"/>
                <a:gd name="T5" fmla="*/ 912 h 912"/>
                <a:gd name="T6" fmla="*/ 432 w 1248"/>
                <a:gd name="T7" fmla="*/ 0 h 9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912"/>
                <a:gd name="T14" fmla="*/ 1248 w 1248"/>
                <a:gd name="T15" fmla="*/ 912 h 9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912">
                  <a:moveTo>
                    <a:pt x="432" y="0"/>
                  </a:moveTo>
                  <a:lnTo>
                    <a:pt x="0" y="912"/>
                  </a:lnTo>
                  <a:lnTo>
                    <a:pt x="1248" y="91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4" name="Arc 32"/>
            <p:cNvSpPr>
              <a:spLocks/>
            </p:cNvSpPr>
            <p:nvPr/>
          </p:nvSpPr>
          <p:spPr bwMode="auto">
            <a:xfrm>
              <a:off x="1920" y="2208"/>
              <a:ext cx="144" cy="144"/>
            </a:xfrm>
            <a:custGeom>
              <a:avLst/>
              <a:gdLst>
                <a:gd name="T0" fmla="*/ 0 w 21600"/>
                <a:gd name="T1" fmla="*/ 0 h 21600"/>
                <a:gd name="T2" fmla="*/ 144 w 21600"/>
                <a:gd name="T3" fmla="*/ 144 h 21600"/>
                <a:gd name="T4" fmla="*/ 0 w 21600"/>
                <a:gd name="T5" fmla="*/ 14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5" name="Arc 33"/>
            <p:cNvSpPr>
              <a:spLocks/>
            </p:cNvSpPr>
            <p:nvPr/>
          </p:nvSpPr>
          <p:spPr bwMode="auto">
            <a:xfrm>
              <a:off x="2208" y="1632"/>
              <a:ext cx="240" cy="96"/>
            </a:xfrm>
            <a:custGeom>
              <a:avLst/>
              <a:gdLst>
                <a:gd name="T0" fmla="*/ 240 w 42080"/>
                <a:gd name="T1" fmla="*/ 21 h 21600"/>
                <a:gd name="T2" fmla="*/ 0 w 42080"/>
                <a:gd name="T3" fmla="*/ 22 h 21600"/>
                <a:gd name="T4" fmla="*/ 120 w 42080"/>
                <a:gd name="T5" fmla="*/ 0 h 21600"/>
                <a:gd name="T6" fmla="*/ 0 60000 65536"/>
                <a:gd name="T7" fmla="*/ 0 60000 65536"/>
                <a:gd name="T8" fmla="*/ 0 60000 65536"/>
                <a:gd name="T9" fmla="*/ 0 w 42080"/>
                <a:gd name="T10" fmla="*/ 0 h 21600"/>
                <a:gd name="T11" fmla="*/ 42080 w 420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080" h="21600" fill="none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</a:path>
                <a:path w="42080" h="21600" stroke="0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  <a:lnTo>
                    <a:pt x="21003" y="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6" name="Arc 34"/>
            <p:cNvSpPr>
              <a:spLocks/>
            </p:cNvSpPr>
            <p:nvPr/>
          </p:nvSpPr>
          <p:spPr bwMode="auto">
            <a:xfrm>
              <a:off x="2256" y="1584"/>
              <a:ext cx="144" cy="48"/>
            </a:xfrm>
            <a:custGeom>
              <a:avLst/>
              <a:gdLst>
                <a:gd name="T0" fmla="*/ 144 w 42080"/>
                <a:gd name="T1" fmla="*/ 10 h 21600"/>
                <a:gd name="T2" fmla="*/ 0 w 42080"/>
                <a:gd name="T3" fmla="*/ 11 h 21600"/>
                <a:gd name="T4" fmla="*/ 72 w 42080"/>
                <a:gd name="T5" fmla="*/ 0 h 21600"/>
                <a:gd name="T6" fmla="*/ 0 60000 65536"/>
                <a:gd name="T7" fmla="*/ 0 60000 65536"/>
                <a:gd name="T8" fmla="*/ 0 60000 65536"/>
                <a:gd name="T9" fmla="*/ 0 w 42080"/>
                <a:gd name="T10" fmla="*/ 0 h 21600"/>
                <a:gd name="T11" fmla="*/ 42080 w 4208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080" h="21600" fill="none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</a:path>
                <a:path w="42080" h="21600" stroke="0" extrusionOk="0">
                  <a:moveTo>
                    <a:pt x="42080" y="4724"/>
                  </a:moveTo>
                  <a:cubicBezTo>
                    <a:pt x="39869" y="14588"/>
                    <a:pt x="31112" y="21599"/>
                    <a:pt x="21003" y="21600"/>
                  </a:cubicBezTo>
                  <a:cubicBezTo>
                    <a:pt x="11016" y="21600"/>
                    <a:pt x="2331" y="14753"/>
                    <a:pt x="-1" y="5043"/>
                  </a:cubicBezTo>
                  <a:lnTo>
                    <a:pt x="21003" y="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7" name="Arc 35"/>
            <p:cNvSpPr>
              <a:spLocks/>
            </p:cNvSpPr>
            <p:nvPr/>
          </p:nvSpPr>
          <p:spPr bwMode="auto">
            <a:xfrm flipH="1">
              <a:off x="2928" y="2206"/>
              <a:ext cx="96" cy="144"/>
            </a:xfrm>
            <a:custGeom>
              <a:avLst/>
              <a:gdLst>
                <a:gd name="T0" fmla="*/ 0 w 21600"/>
                <a:gd name="T1" fmla="*/ 0 h 21600"/>
                <a:gd name="T2" fmla="*/ 96 w 21600"/>
                <a:gd name="T3" fmla="*/ 144 h 21600"/>
                <a:gd name="T4" fmla="*/ 0 w 21600"/>
                <a:gd name="T5" fmla="*/ 14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8" name="Arc 36"/>
            <p:cNvSpPr>
              <a:spLocks/>
            </p:cNvSpPr>
            <p:nvPr/>
          </p:nvSpPr>
          <p:spPr bwMode="auto">
            <a:xfrm flipH="1">
              <a:off x="2784" y="2160"/>
              <a:ext cx="192" cy="190"/>
            </a:xfrm>
            <a:custGeom>
              <a:avLst/>
              <a:gdLst>
                <a:gd name="T0" fmla="*/ 28 w 21600"/>
                <a:gd name="T1" fmla="*/ 0 h 21374"/>
                <a:gd name="T2" fmla="*/ 192 w 21600"/>
                <a:gd name="T3" fmla="*/ 190 h 21374"/>
                <a:gd name="T4" fmla="*/ 0 w 21600"/>
                <a:gd name="T5" fmla="*/ 190 h 2137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74"/>
                <a:gd name="T11" fmla="*/ 21600 w 21600"/>
                <a:gd name="T12" fmla="*/ 21374 h 213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74" fill="none" extrusionOk="0">
                  <a:moveTo>
                    <a:pt x="3116" y="0"/>
                  </a:moveTo>
                  <a:cubicBezTo>
                    <a:pt x="13730" y="1547"/>
                    <a:pt x="21600" y="10648"/>
                    <a:pt x="21600" y="21374"/>
                  </a:cubicBezTo>
                </a:path>
                <a:path w="21600" h="21374" stroke="0" extrusionOk="0">
                  <a:moveTo>
                    <a:pt x="3116" y="0"/>
                  </a:moveTo>
                  <a:cubicBezTo>
                    <a:pt x="13730" y="1547"/>
                    <a:pt x="21600" y="10648"/>
                    <a:pt x="21600" y="21374"/>
                  </a:cubicBezTo>
                  <a:lnTo>
                    <a:pt x="0" y="21374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9" name="Arc 37"/>
            <p:cNvSpPr>
              <a:spLocks/>
            </p:cNvSpPr>
            <p:nvPr/>
          </p:nvSpPr>
          <p:spPr bwMode="auto">
            <a:xfrm flipH="1">
              <a:off x="2688" y="2110"/>
              <a:ext cx="192" cy="240"/>
            </a:xfrm>
            <a:custGeom>
              <a:avLst/>
              <a:gdLst>
                <a:gd name="T0" fmla="*/ 0 w 21600"/>
                <a:gd name="T1" fmla="*/ 0 h 21600"/>
                <a:gd name="T2" fmla="*/ 192 w 21600"/>
                <a:gd name="T3" fmla="*/ 240 h 21600"/>
                <a:gd name="T4" fmla="*/ 0 w 21600"/>
                <a:gd name="T5" fmla="*/ 24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70" name="Line 38"/>
            <p:cNvSpPr>
              <a:spLocks noChangeShapeType="1"/>
            </p:cNvSpPr>
            <p:nvPr/>
          </p:nvSpPr>
          <p:spPr bwMode="auto">
            <a:xfrm>
              <a:off x="2352" y="2256"/>
              <a:ext cx="0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1" name="Line 39"/>
            <p:cNvSpPr>
              <a:spLocks noChangeShapeType="1"/>
            </p:cNvSpPr>
            <p:nvPr/>
          </p:nvSpPr>
          <p:spPr bwMode="auto">
            <a:xfrm>
              <a:off x="1920" y="1920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2" name="Line 40"/>
            <p:cNvSpPr>
              <a:spLocks noChangeShapeType="1"/>
            </p:cNvSpPr>
            <p:nvPr/>
          </p:nvSpPr>
          <p:spPr bwMode="auto">
            <a:xfrm>
              <a:off x="1920" y="1968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3" name="Line 41"/>
            <p:cNvSpPr>
              <a:spLocks noChangeShapeType="1"/>
            </p:cNvSpPr>
            <p:nvPr/>
          </p:nvSpPr>
          <p:spPr bwMode="auto">
            <a:xfrm>
              <a:off x="1920" y="1872"/>
              <a:ext cx="240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4" name="Line 42"/>
            <p:cNvSpPr>
              <a:spLocks noChangeShapeType="1"/>
            </p:cNvSpPr>
            <p:nvPr/>
          </p:nvSpPr>
          <p:spPr bwMode="auto">
            <a:xfrm flipH="1">
              <a:off x="2592" y="1776"/>
              <a:ext cx="144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75" name="Line 43"/>
            <p:cNvSpPr>
              <a:spLocks noChangeShapeType="1"/>
            </p:cNvSpPr>
            <p:nvPr/>
          </p:nvSpPr>
          <p:spPr bwMode="auto">
            <a:xfrm flipH="1">
              <a:off x="2640" y="1824"/>
              <a:ext cx="144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55" name="Rectangle 46"/>
          <p:cNvSpPr>
            <a:spLocks noChangeArrowheads="1"/>
          </p:cNvSpPr>
          <p:nvPr/>
        </p:nvSpPr>
        <p:spPr bwMode="auto">
          <a:xfrm>
            <a:off x="1295400" y="480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M</a:t>
            </a:r>
          </a:p>
        </p:txBody>
      </p:sp>
      <p:sp>
        <p:nvSpPr>
          <p:cNvPr id="44056" name="Rectangle 47"/>
          <p:cNvSpPr>
            <a:spLocks noChangeArrowheads="1"/>
          </p:cNvSpPr>
          <p:nvPr/>
        </p:nvSpPr>
        <p:spPr bwMode="auto">
          <a:xfrm>
            <a:off x="3657600" y="34290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N</a:t>
            </a:r>
          </a:p>
        </p:txBody>
      </p:sp>
      <p:sp>
        <p:nvSpPr>
          <p:cNvPr id="44057" name="Rectangle 48"/>
          <p:cNvSpPr>
            <a:spLocks noChangeArrowheads="1"/>
          </p:cNvSpPr>
          <p:nvPr/>
        </p:nvSpPr>
        <p:spPr bwMode="auto">
          <a:xfrm>
            <a:off x="5334000" y="4800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rgbClr val="00FF00"/>
                </a:solidFill>
              </a:rPr>
              <a:t>P</a:t>
            </a:r>
          </a:p>
        </p:txBody>
      </p:sp>
      <p:graphicFrame>
        <p:nvGraphicFramePr>
          <p:cNvPr id="129073" name="Object 49"/>
          <p:cNvGraphicFramePr>
            <a:graphicFrameLocks noChangeAspect="1"/>
          </p:cNvGraphicFramePr>
          <p:nvPr/>
        </p:nvGraphicFramePr>
        <p:xfrm>
          <a:off x="5715000" y="914400"/>
          <a:ext cx="17462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8" name="Equation" r:id="rId3" imgW="533160" imgH="177480" progId="Equation.3">
                  <p:embed/>
                </p:oleObj>
              </mc:Choice>
              <mc:Fallback>
                <p:oleObj name="Equation" r:id="rId3" imgW="533160" imgH="17748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914400"/>
                        <a:ext cx="1746250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74" name="Object 50"/>
          <p:cNvGraphicFramePr>
            <a:graphicFrameLocks noChangeAspect="1"/>
          </p:cNvGraphicFramePr>
          <p:nvPr/>
        </p:nvGraphicFramePr>
        <p:xfrm>
          <a:off x="5694363" y="2932113"/>
          <a:ext cx="170497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9" name="Equation" r:id="rId5" imgW="520560" imgH="177480" progId="Equation.3">
                  <p:embed/>
                </p:oleObj>
              </mc:Choice>
              <mc:Fallback>
                <p:oleObj name="Equation" r:id="rId5" imgW="520560" imgH="17748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4363" y="2932113"/>
                        <a:ext cx="1704975" cy="560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75" name="Object 51"/>
          <p:cNvGraphicFramePr>
            <a:graphicFrameLocks noChangeAspect="1"/>
          </p:cNvGraphicFramePr>
          <p:nvPr/>
        </p:nvGraphicFramePr>
        <p:xfrm>
          <a:off x="5673725" y="1941513"/>
          <a:ext cx="17462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0" name="Equation" r:id="rId7" imgW="533160" imgH="177480" progId="Equation.3">
                  <p:embed/>
                </p:oleObj>
              </mc:Choice>
              <mc:Fallback>
                <p:oleObj name="Equation" r:id="rId7" imgW="533160" imgH="177480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725" y="1941513"/>
                        <a:ext cx="1746250" cy="560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76" name="Object 52"/>
          <p:cNvGraphicFramePr>
            <a:graphicFrameLocks noChangeAspect="1"/>
          </p:cNvGraphicFramePr>
          <p:nvPr/>
        </p:nvGraphicFramePr>
        <p:xfrm>
          <a:off x="5653088" y="3846513"/>
          <a:ext cx="17462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1" name="Equation" r:id="rId9" imgW="533160" imgH="177480" progId="Equation.3">
                  <p:embed/>
                </p:oleObj>
              </mc:Choice>
              <mc:Fallback>
                <p:oleObj name="Equation" r:id="rId9" imgW="533160" imgH="17748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088" y="3846513"/>
                        <a:ext cx="1746250" cy="560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77" name="Object 53"/>
          <p:cNvGraphicFramePr>
            <a:graphicFrameLocks noChangeAspect="1"/>
          </p:cNvGraphicFramePr>
          <p:nvPr/>
        </p:nvGraphicFramePr>
        <p:xfrm>
          <a:off x="5694363" y="4760913"/>
          <a:ext cx="170497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2" name="Equation" r:id="rId11" imgW="520560" imgH="177480" progId="Equation.3">
                  <p:embed/>
                </p:oleObj>
              </mc:Choice>
              <mc:Fallback>
                <p:oleObj name="Equation" r:id="rId11" imgW="520560" imgH="17748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4363" y="4760913"/>
                        <a:ext cx="1704975" cy="560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78" name="Object 54"/>
          <p:cNvGraphicFramePr>
            <a:graphicFrameLocks noChangeAspect="1"/>
          </p:cNvGraphicFramePr>
          <p:nvPr/>
        </p:nvGraphicFramePr>
        <p:xfrm>
          <a:off x="5729288" y="5827713"/>
          <a:ext cx="17462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3" name="Equation" r:id="rId13" imgW="533160" imgH="177480" progId="Equation.3">
                  <p:embed/>
                </p:oleObj>
              </mc:Choice>
              <mc:Fallback>
                <p:oleObj name="Equation" r:id="rId13" imgW="533160" imgH="17748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9288" y="5827713"/>
                        <a:ext cx="1746250" cy="560387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079" name="Rectangle 55"/>
          <p:cNvSpPr>
            <a:spLocks noChangeArrowheads="1"/>
          </p:cNvSpPr>
          <p:nvPr/>
        </p:nvSpPr>
        <p:spPr bwMode="auto">
          <a:xfrm>
            <a:off x="6283325" y="1408113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OR</a:t>
            </a:r>
          </a:p>
        </p:txBody>
      </p:sp>
      <p:sp>
        <p:nvSpPr>
          <p:cNvPr id="129080" name="Rectangle 56"/>
          <p:cNvSpPr>
            <a:spLocks noChangeArrowheads="1"/>
          </p:cNvSpPr>
          <p:nvPr/>
        </p:nvSpPr>
        <p:spPr bwMode="auto">
          <a:xfrm>
            <a:off x="6283325" y="2322513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OR</a:t>
            </a:r>
          </a:p>
        </p:txBody>
      </p:sp>
      <p:sp>
        <p:nvSpPr>
          <p:cNvPr id="129081" name="Rectangle 57"/>
          <p:cNvSpPr>
            <a:spLocks noChangeArrowheads="1"/>
          </p:cNvSpPr>
          <p:nvPr/>
        </p:nvSpPr>
        <p:spPr bwMode="auto">
          <a:xfrm>
            <a:off x="6207125" y="3313113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OR</a:t>
            </a:r>
          </a:p>
        </p:txBody>
      </p:sp>
      <p:sp>
        <p:nvSpPr>
          <p:cNvPr id="129082" name="Rectangle 58"/>
          <p:cNvSpPr>
            <a:spLocks noChangeArrowheads="1"/>
          </p:cNvSpPr>
          <p:nvPr/>
        </p:nvSpPr>
        <p:spPr bwMode="auto">
          <a:xfrm>
            <a:off x="6207125" y="4151313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OR</a:t>
            </a:r>
          </a:p>
        </p:txBody>
      </p:sp>
      <p:sp>
        <p:nvSpPr>
          <p:cNvPr id="129083" name="Rectangle 59"/>
          <p:cNvSpPr>
            <a:spLocks noChangeArrowheads="1"/>
          </p:cNvSpPr>
          <p:nvPr/>
        </p:nvSpPr>
        <p:spPr bwMode="auto">
          <a:xfrm>
            <a:off x="6207125" y="5141913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b="1">
                <a:solidFill>
                  <a:schemeClr val="bg1"/>
                </a:solidFill>
              </a:rPr>
              <a:t>OR</a:t>
            </a:r>
          </a:p>
        </p:txBody>
      </p:sp>
      <p:graphicFrame>
        <p:nvGraphicFramePr>
          <p:cNvPr id="129084" name="Object 60"/>
          <p:cNvGraphicFramePr>
            <a:graphicFrameLocks noChangeAspect="1"/>
          </p:cNvGraphicFramePr>
          <p:nvPr/>
        </p:nvGraphicFramePr>
        <p:xfrm>
          <a:off x="7370763" y="914400"/>
          <a:ext cx="15795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Equation" r:id="rId15" imgW="482400" imgH="177480" progId="Equation.3">
                  <p:embed/>
                </p:oleObj>
              </mc:Choice>
              <mc:Fallback>
                <p:oleObj name="Equation" r:id="rId15" imgW="482400" imgH="17748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0763" y="914400"/>
                        <a:ext cx="1579562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85" name="Object 61"/>
          <p:cNvGraphicFramePr>
            <a:graphicFrameLocks noChangeAspect="1"/>
          </p:cNvGraphicFramePr>
          <p:nvPr/>
        </p:nvGraphicFramePr>
        <p:xfrm>
          <a:off x="7370763" y="1981200"/>
          <a:ext cx="15795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Equation" r:id="rId17" imgW="482400" imgH="177480" progId="Equation.3">
                  <p:embed/>
                </p:oleObj>
              </mc:Choice>
              <mc:Fallback>
                <p:oleObj name="Equation" r:id="rId17" imgW="482400" imgH="177480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0763" y="1981200"/>
                        <a:ext cx="1579562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86" name="Object 62"/>
          <p:cNvGraphicFramePr>
            <a:graphicFrameLocks noChangeAspect="1"/>
          </p:cNvGraphicFramePr>
          <p:nvPr/>
        </p:nvGraphicFramePr>
        <p:xfrm>
          <a:off x="7335838" y="2971800"/>
          <a:ext cx="15382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Equation" r:id="rId19" imgW="469800" imgH="177480" progId="Equation.3">
                  <p:embed/>
                </p:oleObj>
              </mc:Choice>
              <mc:Fallback>
                <p:oleObj name="Equation" r:id="rId19" imgW="469800" imgH="17748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5838" y="2971800"/>
                        <a:ext cx="1538287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87" name="Object 63"/>
          <p:cNvGraphicFramePr>
            <a:graphicFrameLocks noChangeAspect="1"/>
          </p:cNvGraphicFramePr>
          <p:nvPr/>
        </p:nvGraphicFramePr>
        <p:xfrm>
          <a:off x="7294563" y="3886200"/>
          <a:ext cx="15795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7" name="Equation" r:id="rId21" imgW="482400" imgH="177480" progId="Equation.3">
                  <p:embed/>
                </p:oleObj>
              </mc:Choice>
              <mc:Fallback>
                <p:oleObj name="Equation" r:id="rId21" imgW="482400" imgH="17748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563" y="3886200"/>
                        <a:ext cx="1579562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88" name="Object 64"/>
          <p:cNvGraphicFramePr>
            <a:graphicFrameLocks noChangeAspect="1"/>
          </p:cNvGraphicFramePr>
          <p:nvPr/>
        </p:nvGraphicFramePr>
        <p:xfrm>
          <a:off x="7335838" y="4724400"/>
          <a:ext cx="15382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Equation" r:id="rId23" imgW="469800" imgH="177480" progId="Equation.3">
                  <p:embed/>
                </p:oleObj>
              </mc:Choice>
              <mc:Fallback>
                <p:oleObj name="Equation" r:id="rId23" imgW="469800" imgH="177480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5838" y="4724400"/>
                        <a:ext cx="1538287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89" name="Object 65"/>
          <p:cNvGraphicFramePr>
            <a:graphicFrameLocks noChangeAspect="1"/>
          </p:cNvGraphicFramePr>
          <p:nvPr/>
        </p:nvGraphicFramePr>
        <p:xfrm>
          <a:off x="7370763" y="5791200"/>
          <a:ext cx="15795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Equation" r:id="rId25" imgW="482400" imgH="177480" progId="Equation.3">
                  <p:embed/>
                </p:oleObj>
              </mc:Choice>
              <mc:Fallback>
                <p:oleObj name="Equation" r:id="rId25" imgW="482400" imgH="177480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0763" y="5791200"/>
                        <a:ext cx="1579562" cy="560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Text Box 3"/>
          <p:cNvSpPr txBox="1">
            <a:spLocks noChangeArrowheads="1"/>
          </p:cNvSpPr>
          <p:nvPr/>
        </p:nvSpPr>
        <p:spPr bwMode="auto">
          <a:xfrm rot="18826074">
            <a:off x="-137349" y="607029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Arial Black" pitchFamily="34" charset="0"/>
              </a:rPr>
              <a:t>TRIANGLES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Congruence</a:t>
            </a:r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7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28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9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9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9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9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2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29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2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9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29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2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79" grpId="0"/>
      <p:bldP spid="129080" grpId="0"/>
      <p:bldP spid="129081" grpId="0"/>
      <p:bldP spid="129082" grpId="0"/>
      <p:bldP spid="129083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 rot="-2773926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 rot="-2773926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108549" name="Rectangle 57"/>
          <p:cNvSpPr>
            <a:spLocks noChangeArrowheads="1"/>
          </p:cNvSpPr>
          <p:nvPr/>
        </p:nvSpPr>
        <p:spPr bwMode="auto">
          <a:xfrm>
            <a:off x="2362200" y="304800"/>
            <a:ext cx="6629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>
                <a:solidFill>
                  <a:srgbClr val="00FFFF"/>
                </a:solidFill>
              </a:rPr>
              <a:t>This is an activity designed to illustrate properties of triangles that have the same length sides</a:t>
            </a:r>
          </a:p>
        </p:txBody>
      </p:sp>
      <p:sp>
        <p:nvSpPr>
          <p:cNvPr id="130111" name="Line 63"/>
          <p:cNvSpPr>
            <a:spLocks noChangeShapeType="1"/>
          </p:cNvSpPr>
          <p:nvPr/>
        </p:nvSpPr>
        <p:spPr bwMode="auto">
          <a:xfrm>
            <a:off x="838200" y="3810000"/>
            <a:ext cx="4572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2" name="Line 64"/>
          <p:cNvSpPr>
            <a:spLocks noChangeShapeType="1"/>
          </p:cNvSpPr>
          <p:nvPr/>
        </p:nvSpPr>
        <p:spPr bwMode="auto">
          <a:xfrm flipV="1">
            <a:off x="838200" y="4572000"/>
            <a:ext cx="3048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3" name="Line 65"/>
          <p:cNvSpPr>
            <a:spLocks noChangeShapeType="1"/>
          </p:cNvSpPr>
          <p:nvPr/>
        </p:nvSpPr>
        <p:spPr bwMode="auto">
          <a:xfrm>
            <a:off x="990600" y="5334000"/>
            <a:ext cx="3810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4" name="Rectangle 66"/>
          <p:cNvSpPr>
            <a:spLocks noChangeArrowheads="1"/>
          </p:cNvSpPr>
          <p:nvPr/>
        </p:nvSpPr>
        <p:spPr bwMode="auto">
          <a:xfrm>
            <a:off x="2209800" y="19812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Take some spaghetti sticks and break them into 3 pairs (each pair having the same length)</a:t>
            </a:r>
          </a:p>
        </p:txBody>
      </p:sp>
      <p:sp>
        <p:nvSpPr>
          <p:cNvPr id="130115" name="Line 67"/>
          <p:cNvSpPr>
            <a:spLocks noChangeShapeType="1"/>
          </p:cNvSpPr>
          <p:nvPr/>
        </p:nvSpPr>
        <p:spPr bwMode="auto">
          <a:xfrm>
            <a:off x="838200" y="4038600"/>
            <a:ext cx="4572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6" name="Line 68"/>
          <p:cNvSpPr>
            <a:spLocks noChangeShapeType="1"/>
          </p:cNvSpPr>
          <p:nvPr/>
        </p:nvSpPr>
        <p:spPr bwMode="auto">
          <a:xfrm flipV="1">
            <a:off x="838200" y="4724400"/>
            <a:ext cx="3048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7" name="Line 69"/>
          <p:cNvSpPr>
            <a:spLocks noChangeShapeType="1"/>
          </p:cNvSpPr>
          <p:nvPr/>
        </p:nvSpPr>
        <p:spPr bwMode="auto">
          <a:xfrm>
            <a:off x="990600" y="5486400"/>
            <a:ext cx="38100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0118" name="Line 70"/>
          <p:cNvSpPr>
            <a:spLocks noChangeShapeType="1"/>
          </p:cNvSpPr>
          <p:nvPr/>
        </p:nvSpPr>
        <p:spPr bwMode="auto">
          <a:xfrm>
            <a:off x="2895600" y="3657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19" name="Line 71"/>
          <p:cNvSpPr>
            <a:spLocks noChangeShapeType="1"/>
          </p:cNvSpPr>
          <p:nvPr/>
        </p:nvSpPr>
        <p:spPr bwMode="auto">
          <a:xfrm>
            <a:off x="2895600" y="39624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0" name="Line 72"/>
          <p:cNvSpPr>
            <a:spLocks noChangeShapeType="1"/>
          </p:cNvSpPr>
          <p:nvPr/>
        </p:nvSpPr>
        <p:spPr bwMode="auto">
          <a:xfrm>
            <a:off x="2362200" y="4419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1" name="Line 73"/>
          <p:cNvSpPr>
            <a:spLocks noChangeShapeType="1"/>
          </p:cNvSpPr>
          <p:nvPr/>
        </p:nvSpPr>
        <p:spPr bwMode="auto">
          <a:xfrm>
            <a:off x="2438400" y="46482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2" name="Line 74"/>
          <p:cNvSpPr>
            <a:spLocks noChangeShapeType="1"/>
          </p:cNvSpPr>
          <p:nvPr/>
        </p:nvSpPr>
        <p:spPr bwMode="auto">
          <a:xfrm>
            <a:off x="2514600" y="46482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3" name="Line 75"/>
          <p:cNvSpPr>
            <a:spLocks noChangeShapeType="1"/>
          </p:cNvSpPr>
          <p:nvPr/>
        </p:nvSpPr>
        <p:spPr bwMode="auto">
          <a:xfrm>
            <a:off x="2438400" y="4419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4" name="Line 76"/>
          <p:cNvSpPr>
            <a:spLocks noChangeShapeType="1"/>
          </p:cNvSpPr>
          <p:nvPr/>
        </p:nvSpPr>
        <p:spPr bwMode="auto">
          <a:xfrm>
            <a:off x="2362200" y="5181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5" name="Line 77"/>
          <p:cNvSpPr>
            <a:spLocks noChangeShapeType="1"/>
          </p:cNvSpPr>
          <p:nvPr/>
        </p:nvSpPr>
        <p:spPr bwMode="auto">
          <a:xfrm>
            <a:off x="2438400" y="5181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6" name="Line 78"/>
          <p:cNvSpPr>
            <a:spLocks noChangeShapeType="1"/>
          </p:cNvSpPr>
          <p:nvPr/>
        </p:nvSpPr>
        <p:spPr bwMode="auto">
          <a:xfrm>
            <a:off x="2514600" y="51816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7" name="Line 79"/>
          <p:cNvSpPr>
            <a:spLocks noChangeShapeType="1"/>
          </p:cNvSpPr>
          <p:nvPr/>
        </p:nvSpPr>
        <p:spPr bwMode="auto">
          <a:xfrm>
            <a:off x="2590800" y="53340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8" name="Line 80"/>
          <p:cNvSpPr>
            <a:spLocks noChangeShapeType="1"/>
          </p:cNvSpPr>
          <p:nvPr/>
        </p:nvSpPr>
        <p:spPr bwMode="auto">
          <a:xfrm>
            <a:off x="2667000" y="53340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0129" name="Line 81"/>
          <p:cNvSpPr>
            <a:spLocks noChangeShapeType="1"/>
          </p:cNvSpPr>
          <p:nvPr/>
        </p:nvSpPr>
        <p:spPr bwMode="auto">
          <a:xfrm>
            <a:off x="2743200" y="5334000"/>
            <a:ext cx="0" cy="228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0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3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3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111" grpId="0" animBg="1"/>
      <p:bldP spid="130112" grpId="0" animBg="1"/>
      <p:bldP spid="130113" grpId="0" animBg="1"/>
      <p:bldP spid="130114" grpId="0"/>
      <p:bldP spid="130115" grpId="0" animBg="1"/>
      <p:bldP spid="130116" grpId="0" animBg="1"/>
      <p:bldP spid="130117" grpId="0" animBg="1"/>
      <p:bldP spid="130118" grpId="0" animBg="1"/>
      <p:bldP spid="130119" grpId="0" animBg="1"/>
      <p:bldP spid="130120" grpId="0" animBg="1"/>
      <p:bldP spid="130121" grpId="0" animBg="1"/>
      <p:bldP spid="130122" grpId="0" animBg="1"/>
      <p:bldP spid="130123" grpId="0" animBg="1"/>
      <p:bldP spid="130124" grpId="0" animBg="1"/>
      <p:bldP spid="130125" grpId="0" animBg="1"/>
      <p:bldP spid="130126" grpId="0" animBg="1"/>
      <p:bldP spid="130127" grpId="0" animBg="1"/>
      <p:bldP spid="130128" grpId="0" animBg="1"/>
      <p:bldP spid="130129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2362200" y="3048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Now take 1 length from each pair and make a triangle.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4343400" y="3352800"/>
            <a:ext cx="4572000" cy="228600"/>
            <a:chOff x="528" y="2304"/>
            <a:chExt cx="2880" cy="144"/>
          </a:xfrm>
        </p:grpSpPr>
        <p:sp>
          <p:nvSpPr>
            <p:cNvPr id="109596" name="Line 13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97" name="Line 19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 rot="-3448150">
            <a:off x="3619500" y="2095500"/>
            <a:ext cx="3048000" cy="228600"/>
            <a:chOff x="528" y="2784"/>
            <a:chExt cx="1920" cy="144"/>
          </a:xfrm>
        </p:grpSpPr>
        <p:sp>
          <p:nvSpPr>
            <p:cNvPr id="109593" name="Line 14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94" name="Line 21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95" name="Line 24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9576" name="Group 33"/>
          <p:cNvGrpSpPr>
            <a:grpSpLocks/>
          </p:cNvGrpSpPr>
          <p:nvPr/>
        </p:nvGrpSpPr>
        <p:grpSpPr bwMode="auto">
          <a:xfrm>
            <a:off x="304800" y="4953000"/>
            <a:ext cx="3810000" cy="228600"/>
            <a:chOff x="624" y="3264"/>
            <a:chExt cx="2400" cy="144"/>
          </a:xfrm>
        </p:grpSpPr>
        <p:sp>
          <p:nvSpPr>
            <p:cNvPr id="109589" name="Line 15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90" name="Line 25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91" name="Line 26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92" name="Line 27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9577" name="Group 34"/>
          <p:cNvGrpSpPr>
            <a:grpSpLocks/>
          </p:cNvGrpSpPr>
          <p:nvPr/>
        </p:nvGrpSpPr>
        <p:grpSpPr bwMode="auto">
          <a:xfrm>
            <a:off x="304800" y="3810000"/>
            <a:ext cx="4572000" cy="228600"/>
            <a:chOff x="528" y="2304"/>
            <a:chExt cx="2880" cy="144"/>
          </a:xfrm>
        </p:grpSpPr>
        <p:sp>
          <p:nvSpPr>
            <p:cNvPr id="109587" name="Line 35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88" name="Line 36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9578" name="Group 37"/>
          <p:cNvGrpSpPr>
            <a:grpSpLocks/>
          </p:cNvGrpSpPr>
          <p:nvPr/>
        </p:nvGrpSpPr>
        <p:grpSpPr bwMode="auto">
          <a:xfrm>
            <a:off x="304800" y="4419600"/>
            <a:ext cx="3048000" cy="228600"/>
            <a:chOff x="528" y="2784"/>
            <a:chExt cx="1920" cy="144"/>
          </a:xfrm>
        </p:grpSpPr>
        <p:sp>
          <p:nvSpPr>
            <p:cNvPr id="109584" name="Line 38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85" name="Line 39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86" name="Line 40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 rot="2517412">
            <a:off x="5562600" y="2057400"/>
            <a:ext cx="3810000" cy="228600"/>
            <a:chOff x="624" y="3264"/>
            <a:chExt cx="2400" cy="144"/>
          </a:xfrm>
        </p:grpSpPr>
        <p:sp>
          <p:nvSpPr>
            <p:cNvPr id="109580" name="Line 42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581" name="Line 43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82" name="Line 44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583" name="Line 45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2362200" y="3048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Take the remaining 3 and try to make a different triangle</a:t>
            </a:r>
          </a:p>
        </p:txBody>
      </p:sp>
      <p:grpSp>
        <p:nvGrpSpPr>
          <p:cNvPr id="110598" name="Group 6"/>
          <p:cNvGrpSpPr>
            <a:grpSpLocks/>
          </p:cNvGrpSpPr>
          <p:nvPr/>
        </p:nvGrpSpPr>
        <p:grpSpPr bwMode="auto">
          <a:xfrm>
            <a:off x="4343400" y="3352800"/>
            <a:ext cx="4572000" cy="228600"/>
            <a:chOff x="528" y="2304"/>
            <a:chExt cx="2880" cy="144"/>
          </a:xfrm>
        </p:grpSpPr>
        <p:sp>
          <p:nvSpPr>
            <p:cNvPr id="110634" name="Line 7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35" name="Line 8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599" name="Group 9"/>
          <p:cNvGrpSpPr>
            <a:grpSpLocks/>
          </p:cNvGrpSpPr>
          <p:nvPr/>
        </p:nvGrpSpPr>
        <p:grpSpPr bwMode="auto">
          <a:xfrm rot="-3448150">
            <a:off x="3619500" y="2095500"/>
            <a:ext cx="3048000" cy="228600"/>
            <a:chOff x="528" y="2784"/>
            <a:chExt cx="1920" cy="144"/>
          </a:xfrm>
        </p:grpSpPr>
        <p:sp>
          <p:nvSpPr>
            <p:cNvPr id="110631" name="Line 10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32" name="Line 11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33" name="Line 12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00" name="Group 25"/>
          <p:cNvGrpSpPr>
            <a:grpSpLocks/>
          </p:cNvGrpSpPr>
          <p:nvPr/>
        </p:nvGrpSpPr>
        <p:grpSpPr bwMode="auto">
          <a:xfrm rot="2517412">
            <a:off x="5562600" y="2057400"/>
            <a:ext cx="3810000" cy="228600"/>
            <a:chOff x="624" y="3264"/>
            <a:chExt cx="2400" cy="144"/>
          </a:xfrm>
        </p:grpSpPr>
        <p:sp>
          <p:nvSpPr>
            <p:cNvPr id="110627" name="Line 26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28" name="Line 27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29" name="Line 28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30" name="Line 29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01" name="Group 30"/>
          <p:cNvGrpSpPr>
            <a:grpSpLocks/>
          </p:cNvGrpSpPr>
          <p:nvPr/>
        </p:nvGrpSpPr>
        <p:grpSpPr bwMode="auto">
          <a:xfrm>
            <a:off x="4343400" y="3886200"/>
            <a:ext cx="4572000" cy="228600"/>
            <a:chOff x="528" y="2304"/>
            <a:chExt cx="2880" cy="144"/>
          </a:xfrm>
        </p:grpSpPr>
        <p:sp>
          <p:nvSpPr>
            <p:cNvPr id="110625" name="Line 31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26" name="Line 32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02" name="Group 33"/>
          <p:cNvGrpSpPr>
            <a:grpSpLocks/>
          </p:cNvGrpSpPr>
          <p:nvPr/>
        </p:nvGrpSpPr>
        <p:grpSpPr bwMode="auto">
          <a:xfrm rot="-3448150">
            <a:off x="6438900" y="5219700"/>
            <a:ext cx="3048000" cy="228600"/>
            <a:chOff x="528" y="2784"/>
            <a:chExt cx="1920" cy="144"/>
          </a:xfrm>
        </p:grpSpPr>
        <p:sp>
          <p:nvSpPr>
            <p:cNvPr id="110622" name="Line 34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23" name="Line 35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24" name="Line 36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603" name="Group 37"/>
          <p:cNvGrpSpPr>
            <a:grpSpLocks/>
          </p:cNvGrpSpPr>
          <p:nvPr/>
        </p:nvGrpSpPr>
        <p:grpSpPr bwMode="auto">
          <a:xfrm rot="2517412">
            <a:off x="3886200" y="5181600"/>
            <a:ext cx="3810000" cy="228600"/>
            <a:chOff x="624" y="3264"/>
            <a:chExt cx="2400" cy="144"/>
          </a:xfrm>
        </p:grpSpPr>
        <p:sp>
          <p:nvSpPr>
            <p:cNvPr id="110618" name="Line 38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619" name="Line 39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20" name="Line 40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621" name="Line 41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8282" name="Rectangle 42"/>
          <p:cNvSpPr>
            <a:spLocks noChangeArrowheads="1"/>
          </p:cNvSpPr>
          <p:nvPr/>
        </p:nvSpPr>
        <p:spPr bwMode="auto">
          <a:xfrm>
            <a:off x="609600" y="1981200"/>
            <a:ext cx="3657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We already know the three </a:t>
            </a:r>
            <a:r>
              <a:rPr lang="en-US" sz="2400" i="1">
                <a:solidFill>
                  <a:srgbClr val="00FFFF"/>
                </a:solidFill>
              </a:rPr>
              <a:t>sides</a:t>
            </a:r>
            <a:r>
              <a:rPr lang="en-US" sz="2400">
                <a:solidFill>
                  <a:srgbClr val="00FFFF"/>
                </a:solidFill>
              </a:rPr>
              <a:t> of the first are congruent to the three </a:t>
            </a:r>
            <a:r>
              <a:rPr lang="en-US" sz="2400" i="1">
                <a:solidFill>
                  <a:srgbClr val="00FFFF"/>
                </a:solidFill>
              </a:rPr>
              <a:t>sides</a:t>
            </a:r>
            <a:r>
              <a:rPr lang="en-US" sz="2400">
                <a:solidFill>
                  <a:srgbClr val="00FFFF"/>
                </a:solidFill>
              </a:rPr>
              <a:t> of the second…</a:t>
            </a:r>
          </a:p>
        </p:txBody>
      </p:sp>
      <p:sp>
        <p:nvSpPr>
          <p:cNvPr id="138283" name="Rectangle 43"/>
          <p:cNvSpPr>
            <a:spLocks noChangeArrowheads="1"/>
          </p:cNvSpPr>
          <p:nvPr/>
        </p:nvSpPr>
        <p:spPr bwMode="auto">
          <a:xfrm>
            <a:off x="609600" y="4114800"/>
            <a:ext cx="3657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But if we measure all the angles, we find that they are all the same also!</a:t>
            </a:r>
          </a:p>
        </p:txBody>
      </p:sp>
      <p:sp>
        <p:nvSpPr>
          <p:cNvPr id="138284" name="Arc 44"/>
          <p:cNvSpPr>
            <a:spLocks/>
          </p:cNvSpPr>
          <p:nvPr/>
        </p:nvSpPr>
        <p:spPr bwMode="auto">
          <a:xfrm flipH="1" flipV="1">
            <a:off x="8229600" y="4038600"/>
            <a:ext cx="381000" cy="304800"/>
          </a:xfrm>
          <a:custGeom>
            <a:avLst/>
            <a:gdLst>
              <a:gd name="T0" fmla="*/ 0 w 21600"/>
              <a:gd name="T1" fmla="*/ 0 h 24608"/>
              <a:gd name="T2" fmla="*/ 377278 w 21600"/>
              <a:gd name="T3" fmla="*/ 304800 h 24608"/>
              <a:gd name="T4" fmla="*/ 0 w 21600"/>
              <a:gd name="T5" fmla="*/ 267542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85" name="Arc 45"/>
          <p:cNvSpPr>
            <a:spLocks/>
          </p:cNvSpPr>
          <p:nvPr/>
        </p:nvSpPr>
        <p:spPr bwMode="auto">
          <a:xfrm>
            <a:off x="4572000" y="3200400"/>
            <a:ext cx="381000" cy="304800"/>
          </a:xfrm>
          <a:custGeom>
            <a:avLst/>
            <a:gdLst>
              <a:gd name="T0" fmla="*/ 0 w 21600"/>
              <a:gd name="T1" fmla="*/ 0 h 24608"/>
              <a:gd name="T2" fmla="*/ 377278 w 21600"/>
              <a:gd name="T3" fmla="*/ 304800 h 24608"/>
              <a:gd name="T4" fmla="*/ 0 w 21600"/>
              <a:gd name="T5" fmla="*/ 267542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86" name="Arc 46"/>
          <p:cNvSpPr>
            <a:spLocks/>
          </p:cNvSpPr>
          <p:nvPr/>
        </p:nvSpPr>
        <p:spPr bwMode="auto">
          <a:xfrm flipH="1">
            <a:off x="8382000" y="3276600"/>
            <a:ext cx="228600" cy="228600"/>
          </a:xfrm>
          <a:custGeom>
            <a:avLst/>
            <a:gdLst>
              <a:gd name="T0" fmla="*/ 0 w 21600"/>
              <a:gd name="T1" fmla="*/ 0 h 24608"/>
              <a:gd name="T2" fmla="*/ 226367 w 21600"/>
              <a:gd name="T3" fmla="*/ 228600 h 24608"/>
              <a:gd name="T4" fmla="*/ 0 w 21600"/>
              <a:gd name="T5" fmla="*/ 200657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87" name="Arc 47"/>
          <p:cNvSpPr>
            <a:spLocks/>
          </p:cNvSpPr>
          <p:nvPr/>
        </p:nvSpPr>
        <p:spPr bwMode="auto">
          <a:xfrm flipH="1">
            <a:off x="8153400" y="3124200"/>
            <a:ext cx="304800" cy="381000"/>
          </a:xfrm>
          <a:custGeom>
            <a:avLst/>
            <a:gdLst>
              <a:gd name="T0" fmla="*/ 0 w 21600"/>
              <a:gd name="T1" fmla="*/ 0 h 24608"/>
              <a:gd name="T2" fmla="*/ 301823 w 21600"/>
              <a:gd name="T3" fmla="*/ 381000 h 24608"/>
              <a:gd name="T4" fmla="*/ 0 w 21600"/>
              <a:gd name="T5" fmla="*/ 334428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88" name="Arc 48"/>
          <p:cNvSpPr>
            <a:spLocks/>
          </p:cNvSpPr>
          <p:nvPr/>
        </p:nvSpPr>
        <p:spPr bwMode="auto">
          <a:xfrm flipV="1">
            <a:off x="4648200" y="4038600"/>
            <a:ext cx="304800" cy="228600"/>
          </a:xfrm>
          <a:custGeom>
            <a:avLst/>
            <a:gdLst>
              <a:gd name="T0" fmla="*/ 0 w 21600"/>
              <a:gd name="T1" fmla="*/ 0 h 24608"/>
              <a:gd name="T2" fmla="*/ 301823 w 21600"/>
              <a:gd name="T3" fmla="*/ 228600 h 24608"/>
              <a:gd name="T4" fmla="*/ 0 w 21600"/>
              <a:gd name="T5" fmla="*/ 200657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89" name="Arc 49"/>
          <p:cNvSpPr>
            <a:spLocks/>
          </p:cNvSpPr>
          <p:nvPr/>
        </p:nvSpPr>
        <p:spPr bwMode="auto">
          <a:xfrm flipV="1">
            <a:off x="4724400" y="4038600"/>
            <a:ext cx="406400" cy="381000"/>
          </a:xfrm>
          <a:custGeom>
            <a:avLst/>
            <a:gdLst>
              <a:gd name="T0" fmla="*/ 0 w 21600"/>
              <a:gd name="T1" fmla="*/ 0 h 24608"/>
              <a:gd name="T2" fmla="*/ 402430 w 21600"/>
              <a:gd name="T3" fmla="*/ 381000 h 24608"/>
              <a:gd name="T4" fmla="*/ 0 w 21600"/>
              <a:gd name="T5" fmla="*/ 334428 h 24608"/>
              <a:gd name="T6" fmla="*/ 0 60000 65536"/>
              <a:gd name="T7" fmla="*/ 0 60000 65536"/>
              <a:gd name="T8" fmla="*/ 0 60000 65536"/>
              <a:gd name="T9" fmla="*/ 0 w 21600"/>
              <a:gd name="T10" fmla="*/ 0 h 24608"/>
              <a:gd name="T11" fmla="*/ 21600 w 21600"/>
              <a:gd name="T12" fmla="*/ 24608 h 246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46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</a:path>
              <a:path w="21600" h="246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606"/>
                  <a:pt x="21529" y="23611"/>
                  <a:pt x="21389" y="24608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0" name="Arc 50"/>
          <p:cNvSpPr>
            <a:spLocks/>
          </p:cNvSpPr>
          <p:nvPr/>
        </p:nvSpPr>
        <p:spPr bwMode="auto">
          <a:xfrm flipH="1" flipV="1">
            <a:off x="5715000" y="1143000"/>
            <a:ext cx="647700" cy="268288"/>
          </a:xfrm>
          <a:custGeom>
            <a:avLst/>
            <a:gdLst>
              <a:gd name="T0" fmla="*/ 0 w 36732"/>
              <a:gd name="T1" fmla="*/ 164028 h 21600"/>
              <a:gd name="T2" fmla="*/ 647700 w 36732"/>
              <a:gd name="T3" fmla="*/ 100124 h 21600"/>
              <a:gd name="T4" fmla="*/ 350934 w 36732"/>
              <a:gd name="T5" fmla="*/ 268288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1" name="Arc 51"/>
          <p:cNvSpPr>
            <a:spLocks/>
          </p:cNvSpPr>
          <p:nvPr/>
        </p:nvSpPr>
        <p:spPr bwMode="auto">
          <a:xfrm flipH="1" flipV="1">
            <a:off x="5715000" y="1295400"/>
            <a:ext cx="800100" cy="228600"/>
          </a:xfrm>
          <a:custGeom>
            <a:avLst/>
            <a:gdLst>
              <a:gd name="T0" fmla="*/ 0 w 36732"/>
              <a:gd name="T1" fmla="*/ 139763 h 21600"/>
              <a:gd name="T2" fmla="*/ 800100 w 36732"/>
              <a:gd name="T3" fmla="*/ 85312 h 21600"/>
              <a:gd name="T4" fmla="*/ 433507 w 36732"/>
              <a:gd name="T5" fmla="*/ 228600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2" name="Arc 52"/>
          <p:cNvSpPr>
            <a:spLocks/>
          </p:cNvSpPr>
          <p:nvPr/>
        </p:nvSpPr>
        <p:spPr bwMode="auto">
          <a:xfrm flipH="1" flipV="1">
            <a:off x="5791200" y="1066800"/>
            <a:ext cx="457200" cy="228600"/>
          </a:xfrm>
          <a:custGeom>
            <a:avLst/>
            <a:gdLst>
              <a:gd name="T0" fmla="*/ 0 w 36732"/>
              <a:gd name="T1" fmla="*/ 139763 h 21600"/>
              <a:gd name="T2" fmla="*/ 457200 w 36732"/>
              <a:gd name="T3" fmla="*/ 85312 h 21600"/>
              <a:gd name="T4" fmla="*/ 247718 w 36732"/>
              <a:gd name="T5" fmla="*/ 228600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3" name="Arc 53"/>
          <p:cNvSpPr>
            <a:spLocks/>
          </p:cNvSpPr>
          <p:nvPr/>
        </p:nvSpPr>
        <p:spPr bwMode="auto">
          <a:xfrm flipH="1">
            <a:off x="6858000" y="6248400"/>
            <a:ext cx="457200" cy="228600"/>
          </a:xfrm>
          <a:custGeom>
            <a:avLst/>
            <a:gdLst>
              <a:gd name="T0" fmla="*/ 0 w 36732"/>
              <a:gd name="T1" fmla="*/ 139763 h 21600"/>
              <a:gd name="T2" fmla="*/ 457200 w 36732"/>
              <a:gd name="T3" fmla="*/ 85312 h 21600"/>
              <a:gd name="T4" fmla="*/ 247718 w 36732"/>
              <a:gd name="T5" fmla="*/ 228600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4" name="Arc 54"/>
          <p:cNvSpPr>
            <a:spLocks/>
          </p:cNvSpPr>
          <p:nvPr/>
        </p:nvSpPr>
        <p:spPr bwMode="auto">
          <a:xfrm flipH="1">
            <a:off x="6781800" y="6096000"/>
            <a:ext cx="609600" cy="228600"/>
          </a:xfrm>
          <a:custGeom>
            <a:avLst/>
            <a:gdLst>
              <a:gd name="T0" fmla="*/ 0 w 36732"/>
              <a:gd name="T1" fmla="*/ 139763 h 21600"/>
              <a:gd name="T2" fmla="*/ 609600 w 36732"/>
              <a:gd name="T3" fmla="*/ 85312 h 21600"/>
              <a:gd name="T4" fmla="*/ 330291 w 36732"/>
              <a:gd name="T5" fmla="*/ 228600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8295" name="Arc 55"/>
          <p:cNvSpPr>
            <a:spLocks/>
          </p:cNvSpPr>
          <p:nvPr/>
        </p:nvSpPr>
        <p:spPr bwMode="auto">
          <a:xfrm flipH="1">
            <a:off x="6477000" y="5943600"/>
            <a:ext cx="990600" cy="228600"/>
          </a:xfrm>
          <a:custGeom>
            <a:avLst/>
            <a:gdLst>
              <a:gd name="T0" fmla="*/ 0 w 36732"/>
              <a:gd name="T1" fmla="*/ 139763 h 21600"/>
              <a:gd name="T2" fmla="*/ 990600 w 36732"/>
              <a:gd name="T3" fmla="*/ 85312 h 21600"/>
              <a:gd name="T4" fmla="*/ 536723 w 36732"/>
              <a:gd name="T5" fmla="*/ 228600 h 21600"/>
              <a:gd name="T6" fmla="*/ 0 60000 65536"/>
              <a:gd name="T7" fmla="*/ 0 60000 65536"/>
              <a:gd name="T8" fmla="*/ 0 60000 65536"/>
              <a:gd name="T9" fmla="*/ 0 w 36732"/>
              <a:gd name="T10" fmla="*/ 0 h 21600"/>
              <a:gd name="T11" fmla="*/ 36732 w 3673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732" h="21600" fill="none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</a:path>
              <a:path w="36732" h="21600" stroke="0" extrusionOk="0">
                <a:moveTo>
                  <a:pt x="-1" y="13205"/>
                </a:moveTo>
                <a:cubicBezTo>
                  <a:pt x="3375" y="5202"/>
                  <a:pt x="11216" y="-1"/>
                  <a:pt x="19902" y="0"/>
                </a:cubicBezTo>
                <a:cubicBezTo>
                  <a:pt x="26443" y="0"/>
                  <a:pt x="32632" y="2964"/>
                  <a:pt x="36732" y="8060"/>
                </a:cubicBezTo>
                <a:lnTo>
                  <a:pt x="19902" y="21600"/>
                </a:lnTo>
                <a:close/>
              </a:path>
            </a:pathLst>
          </a:cu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8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8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82" grpId="0"/>
      <p:bldP spid="138283" grpId="0"/>
      <p:bldP spid="138284" grpId="0" animBg="1"/>
      <p:bldP spid="138285" grpId="0" animBg="1"/>
      <p:bldP spid="138286" grpId="0" animBg="1"/>
      <p:bldP spid="138287" grpId="0" animBg="1"/>
      <p:bldP spid="138288" grpId="0" animBg="1"/>
      <p:bldP spid="138289" grpId="0" animBg="1"/>
      <p:bldP spid="138290" grpId="0" animBg="1"/>
      <p:bldP spid="138291" grpId="0" animBg="1"/>
      <p:bldP spid="138292" grpId="0" animBg="1"/>
      <p:bldP spid="138293" grpId="0" animBg="1"/>
      <p:bldP spid="138294" grpId="0" animBg="1"/>
      <p:bldP spid="138295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621" name="Group 6"/>
          <p:cNvGrpSpPr>
            <a:grpSpLocks/>
          </p:cNvGrpSpPr>
          <p:nvPr/>
        </p:nvGrpSpPr>
        <p:grpSpPr bwMode="auto">
          <a:xfrm>
            <a:off x="4343400" y="3352800"/>
            <a:ext cx="4572000" cy="228600"/>
            <a:chOff x="528" y="2304"/>
            <a:chExt cx="2880" cy="144"/>
          </a:xfrm>
        </p:grpSpPr>
        <p:sp>
          <p:nvSpPr>
            <p:cNvPr id="111645" name="Line 7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46" name="Line 8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1622" name="Group 9"/>
          <p:cNvGrpSpPr>
            <a:grpSpLocks/>
          </p:cNvGrpSpPr>
          <p:nvPr/>
        </p:nvGrpSpPr>
        <p:grpSpPr bwMode="auto">
          <a:xfrm rot="-3448150">
            <a:off x="3619500" y="2095500"/>
            <a:ext cx="3048000" cy="228600"/>
            <a:chOff x="528" y="2784"/>
            <a:chExt cx="1920" cy="144"/>
          </a:xfrm>
        </p:grpSpPr>
        <p:sp>
          <p:nvSpPr>
            <p:cNvPr id="111642" name="Line 10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43" name="Line 11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44" name="Line 12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1623" name="Group 13"/>
          <p:cNvGrpSpPr>
            <a:grpSpLocks/>
          </p:cNvGrpSpPr>
          <p:nvPr/>
        </p:nvGrpSpPr>
        <p:grpSpPr bwMode="auto">
          <a:xfrm rot="2517412">
            <a:off x="5562600" y="2057400"/>
            <a:ext cx="3810000" cy="228600"/>
            <a:chOff x="624" y="3264"/>
            <a:chExt cx="2400" cy="144"/>
          </a:xfrm>
        </p:grpSpPr>
        <p:sp>
          <p:nvSpPr>
            <p:cNvPr id="111638" name="Line 14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39" name="Line 15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40" name="Line 16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41" name="Line 17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1624" name="Group 18"/>
          <p:cNvGrpSpPr>
            <a:grpSpLocks/>
          </p:cNvGrpSpPr>
          <p:nvPr/>
        </p:nvGrpSpPr>
        <p:grpSpPr bwMode="auto">
          <a:xfrm>
            <a:off x="4343400" y="3886200"/>
            <a:ext cx="4572000" cy="228600"/>
            <a:chOff x="528" y="2304"/>
            <a:chExt cx="2880" cy="144"/>
          </a:xfrm>
        </p:grpSpPr>
        <p:sp>
          <p:nvSpPr>
            <p:cNvPr id="111636" name="Line 19"/>
            <p:cNvSpPr>
              <a:spLocks noChangeShapeType="1"/>
            </p:cNvSpPr>
            <p:nvPr/>
          </p:nvSpPr>
          <p:spPr bwMode="auto">
            <a:xfrm>
              <a:off x="528" y="2400"/>
              <a:ext cx="288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37" name="Line 20"/>
            <p:cNvSpPr>
              <a:spLocks noChangeShapeType="1"/>
            </p:cNvSpPr>
            <p:nvPr/>
          </p:nvSpPr>
          <p:spPr bwMode="auto">
            <a:xfrm>
              <a:off x="1824" y="230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1625" name="Group 21"/>
          <p:cNvGrpSpPr>
            <a:grpSpLocks/>
          </p:cNvGrpSpPr>
          <p:nvPr/>
        </p:nvGrpSpPr>
        <p:grpSpPr bwMode="auto">
          <a:xfrm rot="-3448150">
            <a:off x="6438900" y="5219700"/>
            <a:ext cx="3048000" cy="228600"/>
            <a:chOff x="528" y="2784"/>
            <a:chExt cx="1920" cy="144"/>
          </a:xfrm>
        </p:grpSpPr>
        <p:sp>
          <p:nvSpPr>
            <p:cNvPr id="111633" name="Line 22"/>
            <p:cNvSpPr>
              <a:spLocks noChangeShapeType="1"/>
            </p:cNvSpPr>
            <p:nvPr/>
          </p:nvSpPr>
          <p:spPr bwMode="auto">
            <a:xfrm flipV="1">
              <a:off x="528" y="2880"/>
              <a:ext cx="192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34" name="Line 23"/>
            <p:cNvSpPr>
              <a:spLocks noChangeShapeType="1"/>
            </p:cNvSpPr>
            <p:nvPr/>
          </p:nvSpPr>
          <p:spPr bwMode="auto">
            <a:xfrm>
              <a:off x="1488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35" name="Line 24"/>
            <p:cNvSpPr>
              <a:spLocks noChangeShapeType="1"/>
            </p:cNvSpPr>
            <p:nvPr/>
          </p:nvSpPr>
          <p:spPr bwMode="auto">
            <a:xfrm>
              <a:off x="1536" y="278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1626" name="Group 25"/>
          <p:cNvGrpSpPr>
            <a:grpSpLocks/>
          </p:cNvGrpSpPr>
          <p:nvPr/>
        </p:nvGrpSpPr>
        <p:grpSpPr bwMode="auto">
          <a:xfrm rot="2517412">
            <a:off x="3886200" y="5181600"/>
            <a:ext cx="3810000" cy="228600"/>
            <a:chOff x="624" y="3264"/>
            <a:chExt cx="2400" cy="144"/>
          </a:xfrm>
        </p:grpSpPr>
        <p:sp>
          <p:nvSpPr>
            <p:cNvPr id="111629" name="Line 26"/>
            <p:cNvSpPr>
              <a:spLocks noChangeShapeType="1"/>
            </p:cNvSpPr>
            <p:nvPr/>
          </p:nvSpPr>
          <p:spPr bwMode="auto">
            <a:xfrm>
              <a:off x="624" y="3360"/>
              <a:ext cx="240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630" name="Line 27"/>
            <p:cNvSpPr>
              <a:spLocks noChangeShapeType="1"/>
            </p:cNvSpPr>
            <p:nvPr/>
          </p:nvSpPr>
          <p:spPr bwMode="auto">
            <a:xfrm>
              <a:off x="1488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31" name="Line 28"/>
            <p:cNvSpPr>
              <a:spLocks noChangeShapeType="1"/>
            </p:cNvSpPr>
            <p:nvPr/>
          </p:nvSpPr>
          <p:spPr bwMode="auto">
            <a:xfrm>
              <a:off x="1536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632" name="Line 29"/>
            <p:cNvSpPr>
              <a:spLocks noChangeShapeType="1"/>
            </p:cNvSpPr>
            <p:nvPr/>
          </p:nvSpPr>
          <p:spPr bwMode="auto">
            <a:xfrm>
              <a:off x="1584" y="3264"/>
              <a:ext cx="0" cy="14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1627" name="Rectangle 30"/>
          <p:cNvSpPr>
            <a:spLocks noChangeArrowheads="1"/>
          </p:cNvSpPr>
          <p:nvPr/>
        </p:nvSpPr>
        <p:spPr bwMode="auto">
          <a:xfrm>
            <a:off x="609600" y="1981200"/>
            <a:ext cx="3657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You can try as many times as you like, but any triangle you make…</a:t>
            </a:r>
          </a:p>
        </p:txBody>
      </p:sp>
      <p:sp>
        <p:nvSpPr>
          <p:cNvPr id="111628" name="Rectangle 32"/>
          <p:cNvSpPr>
            <a:spLocks noChangeArrowheads="1"/>
          </p:cNvSpPr>
          <p:nvPr/>
        </p:nvSpPr>
        <p:spPr bwMode="auto">
          <a:xfrm>
            <a:off x="685800" y="3581400"/>
            <a:ext cx="3657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rgbClr val="00FFFF"/>
                </a:solidFill>
              </a:rPr>
              <a:t>Will be exactly the same!</a:t>
            </a: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auto">
          <a:xfrm rot="5400000">
            <a:off x="-38100" y="38100"/>
            <a:ext cx="2819400" cy="2743200"/>
          </a:xfrm>
          <a:prstGeom prst="rtTriangle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 rot="18826074">
            <a:off x="-250031" y="548481"/>
            <a:ext cx="1820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Arial Black" pitchFamily="34" charset="0"/>
              </a:rPr>
              <a:t>TRIANGLES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8826074">
            <a:off x="-349250" y="1077912"/>
            <a:ext cx="309562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Arial Black" pitchFamily="34" charset="0"/>
              </a:rPr>
              <a:t>SSS</a:t>
            </a: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8305309" y="6457890"/>
            <a:ext cx="83869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hlinkClick r:id="rId2" action="ppaction://hlinksldjump"/>
              </a:rPr>
              <a:t>MENU</a:t>
            </a:r>
            <a:endParaRPr lang="en-US" sz="1000" b="1" dirty="0" smtClean="0">
              <a:solidFill>
                <a:schemeClr val="bg1"/>
              </a:solidFill>
            </a:endParaRPr>
          </a:p>
          <a:p>
            <a:r>
              <a:rPr lang="en-US" sz="1000" b="1" dirty="0" smtClean="0">
                <a:solidFill>
                  <a:schemeClr val="bg1"/>
                </a:solidFill>
                <a:hlinkClick r:id="rId3" action="ppaction://hlinksldjump"/>
              </a:rPr>
              <a:t>APPENDIX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iangles 1">
  <a:themeElements>
    <a:clrScheme name="triangles 1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0000"/>
      </a:hlink>
      <a:folHlink>
        <a:srgbClr val="660066"/>
      </a:folHlink>
    </a:clrScheme>
    <a:fontScheme name="triangles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hlink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riangles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iangles 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8F8F8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iangles 1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0000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triangle 2</Template>
  <TotalTime>7025</TotalTime>
  <Words>5945</Words>
  <Application>Microsoft Office PowerPoint</Application>
  <PresentationFormat>On-screen Show (4:3)</PresentationFormat>
  <Paragraphs>2105</Paragraphs>
  <Slides>216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216</vt:i4>
      </vt:variant>
    </vt:vector>
  </HeadingPairs>
  <TitlesOfParts>
    <vt:vector size="221" baseType="lpstr">
      <vt:lpstr>triangles 1</vt:lpstr>
      <vt:lpstr>Equation</vt:lpstr>
      <vt:lpstr>Clip</vt:lpstr>
      <vt:lpstr>Document</vt:lpstr>
      <vt:lpstr>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Symmetry</vt:lpstr>
      <vt:lpstr>Line Symmetry</vt:lpstr>
      <vt:lpstr>Is a butterfly symmetrical? </vt:lpstr>
      <vt:lpstr>Examples of line symmetry</vt:lpstr>
      <vt:lpstr>Animals that have a  Line Symmetry </vt:lpstr>
      <vt:lpstr>Line Symmetry</vt:lpstr>
      <vt:lpstr>PowerPoint Presentation</vt:lpstr>
      <vt:lpstr>Lines of Symmetry all around us</vt:lpstr>
      <vt:lpstr>PowerPoint Presentation</vt:lpstr>
      <vt:lpstr>PowerPoint Presentation</vt:lpstr>
      <vt:lpstr>Mealey et al., (1999) Stimuli Continued.</vt:lpstr>
      <vt:lpstr>PowerPoint Presentation</vt:lpstr>
      <vt:lpstr>PowerPoint Presentation</vt:lpstr>
      <vt:lpstr>Line Symmetry in the Alphabet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</dc:creator>
  <cp:lastModifiedBy>USER</cp:lastModifiedBy>
  <cp:revision>205</cp:revision>
  <dcterms:created xsi:type="dcterms:W3CDTF">2005-10-18T23:04:35Z</dcterms:created>
  <dcterms:modified xsi:type="dcterms:W3CDTF">2012-10-15T20:01:19Z</dcterms:modified>
</cp:coreProperties>
</file>