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7" r:id="rId4"/>
    <p:sldId id="288" r:id="rId5"/>
    <p:sldId id="289" r:id="rId6"/>
    <p:sldId id="300" r:id="rId7"/>
    <p:sldId id="297" r:id="rId8"/>
    <p:sldId id="298" r:id="rId9"/>
    <p:sldId id="296" r:id="rId10"/>
    <p:sldId id="306" r:id="rId11"/>
    <p:sldId id="295" r:id="rId12"/>
    <p:sldId id="294" r:id="rId13"/>
    <p:sldId id="293" r:id="rId14"/>
    <p:sldId id="292" r:id="rId15"/>
    <p:sldId id="291" r:id="rId16"/>
    <p:sldId id="290" r:id="rId17"/>
    <p:sldId id="302" r:id="rId18"/>
    <p:sldId id="304" r:id="rId19"/>
    <p:sldId id="305" r:id="rId20"/>
    <p:sldId id="310" r:id="rId21"/>
    <p:sldId id="311" r:id="rId22"/>
    <p:sldId id="312" r:id="rId23"/>
    <p:sldId id="307" r:id="rId24"/>
    <p:sldId id="313" r:id="rId25"/>
    <p:sldId id="259" r:id="rId26"/>
    <p:sldId id="314" r:id="rId27"/>
    <p:sldId id="320" r:id="rId28"/>
    <p:sldId id="316" r:id="rId29"/>
    <p:sldId id="315" r:id="rId30"/>
    <p:sldId id="318" r:id="rId31"/>
    <p:sldId id="317" r:id="rId32"/>
    <p:sldId id="382" r:id="rId33"/>
    <p:sldId id="381" r:id="rId34"/>
    <p:sldId id="348" r:id="rId35"/>
    <p:sldId id="363" r:id="rId36"/>
    <p:sldId id="366" r:id="rId37"/>
    <p:sldId id="345" r:id="rId38"/>
    <p:sldId id="361" r:id="rId39"/>
    <p:sldId id="260" r:id="rId40"/>
    <p:sldId id="322" r:id="rId41"/>
    <p:sldId id="324" r:id="rId42"/>
    <p:sldId id="325" r:id="rId43"/>
    <p:sldId id="337" r:id="rId44"/>
    <p:sldId id="323" r:id="rId45"/>
    <p:sldId id="362" r:id="rId46"/>
    <p:sldId id="350" r:id="rId47"/>
    <p:sldId id="261" r:id="rId48"/>
    <p:sldId id="328" r:id="rId49"/>
    <p:sldId id="333" r:id="rId50"/>
    <p:sldId id="332" r:id="rId51"/>
    <p:sldId id="330" r:id="rId52"/>
    <p:sldId id="335" r:id="rId53"/>
    <p:sldId id="336" r:id="rId54"/>
    <p:sldId id="329" r:id="rId55"/>
    <p:sldId id="338" r:id="rId56"/>
    <p:sldId id="358" r:id="rId57"/>
    <p:sldId id="383" r:id="rId58"/>
    <p:sldId id="384" r:id="rId59"/>
    <p:sldId id="359" r:id="rId60"/>
    <p:sldId id="262" r:id="rId61"/>
    <p:sldId id="339" r:id="rId62"/>
    <p:sldId id="344" r:id="rId63"/>
    <p:sldId id="340" r:id="rId64"/>
    <p:sldId id="354" r:id="rId65"/>
    <p:sldId id="355" r:id="rId66"/>
    <p:sldId id="263" r:id="rId67"/>
    <p:sldId id="346" r:id="rId68"/>
    <p:sldId id="347" r:id="rId69"/>
    <p:sldId id="364" r:id="rId70"/>
    <p:sldId id="352" r:id="rId71"/>
    <p:sldId id="365" r:id="rId72"/>
    <p:sldId id="353" r:id="rId73"/>
    <p:sldId id="257" r:id="rId74"/>
    <p:sldId id="264" r:id="rId75"/>
    <p:sldId id="267" r:id="rId76"/>
    <p:sldId id="270" r:id="rId77"/>
    <p:sldId id="269" r:id="rId78"/>
    <p:sldId id="268" r:id="rId79"/>
    <p:sldId id="271" r:id="rId80"/>
    <p:sldId id="282" r:id="rId81"/>
    <p:sldId id="283" r:id="rId82"/>
    <p:sldId id="284" r:id="rId83"/>
    <p:sldId id="285" r:id="rId84"/>
    <p:sldId id="286" r:id="rId85"/>
    <p:sldId id="277" r:id="rId86"/>
    <p:sldId id="278" r:id="rId87"/>
    <p:sldId id="279" r:id="rId88"/>
    <p:sldId id="280" r:id="rId89"/>
    <p:sldId id="281" r:id="rId90"/>
    <p:sldId id="272" r:id="rId91"/>
    <p:sldId id="273" r:id="rId92"/>
    <p:sldId id="274" r:id="rId93"/>
    <p:sldId id="275" r:id="rId94"/>
    <p:sldId id="276" r:id="rId95"/>
    <p:sldId id="265" r:id="rId96"/>
    <p:sldId id="360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6E518D"/>
    <a:srgbClr val="79599D"/>
    <a:srgbClr val="574070"/>
    <a:srgbClr val="674C84"/>
    <a:srgbClr val="503B67"/>
    <a:srgbClr val="654A82"/>
    <a:srgbClr val="664488"/>
    <a:srgbClr val="CC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090" autoAdjust="0"/>
    <p:restoredTop sz="94660"/>
  </p:normalViewPr>
  <p:slideViewPr>
    <p:cSldViewPr>
      <p:cViewPr varScale="1">
        <p:scale>
          <a:sx n="84" d="100"/>
          <a:sy n="84" d="100"/>
        </p:scale>
        <p:origin x="-193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4" Type="http://schemas.openxmlformats.org/officeDocument/2006/relationships/image" Target="../media/image7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5" Type="http://schemas.openxmlformats.org/officeDocument/2006/relationships/image" Target="../media/image145.wmf"/><Relationship Id="rId4" Type="http://schemas.openxmlformats.org/officeDocument/2006/relationships/image" Target="../media/image12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3" Type="http://schemas.openxmlformats.org/officeDocument/2006/relationships/image" Target="../media/image145.wmf"/><Relationship Id="rId7" Type="http://schemas.openxmlformats.org/officeDocument/2006/relationships/image" Target="../media/image150.wmf"/><Relationship Id="rId12" Type="http://schemas.openxmlformats.org/officeDocument/2006/relationships/image" Target="../media/image155.wmf"/><Relationship Id="rId2" Type="http://schemas.openxmlformats.org/officeDocument/2006/relationships/image" Target="../media/image125.wmf"/><Relationship Id="rId1" Type="http://schemas.openxmlformats.org/officeDocument/2006/relationships/image" Target="../media/image146.wmf"/><Relationship Id="rId6" Type="http://schemas.openxmlformats.org/officeDocument/2006/relationships/image" Target="../media/image149.wmf"/><Relationship Id="rId11" Type="http://schemas.openxmlformats.org/officeDocument/2006/relationships/image" Target="../media/image154.wmf"/><Relationship Id="rId5" Type="http://schemas.openxmlformats.org/officeDocument/2006/relationships/image" Target="../media/image148.wmf"/><Relationship Id="rId10" Type="http://schemas.openxmlformats.org/officeDocument/2006/relationships/image" Target="../media/image153.wmf"/><Relationship Id="rId4" Type="http://schemas.openxmlformats.org/officeDocument/2006/relationships/image" Target="../media/image147.wmf"/><Relationship Id="rId9" Type="http://schemas.openxmlformats.org/officeDocument/2006/relationships/image" Target="../media/image15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" Type="http://schemas.openxmlformats.org/officeDocument/2006/relationships/image" Target="../media/image125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Relationship Id="rId4" Type="http://schemas.openxmlformats.org/officeDocument/2006/relationships/image" Target="../media/image16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2" Type="http://schemas.openxmlformats.org/officeDocument/2006/relationships/image" Target="../media/image171.wmf"/><Relationship Id="rId1" Type="http://schemas.openxmlformats.org/officeDocument/2006/relationships/image" Target="../media/image170.wmf"/><Relationship Id="rId4" Type="http://schemas.openxmlformats.org/officeDocument/2006/relationships/image" Target="../media/image17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wmf"/><Relationship Id="rId1" Type="http://schemas.openxmlformats.org/officeDocument/2006/relationships/image" Target="../media/image17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4" Type="http://schemas.openxmlformats.org/officeDocument/2006/relationships/image" Target="../media/image8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wmf"/><Relationship Id="rId7" Type="http://schemas.openxmlformats.org/officeDocument/2006/relationships/image" Target="../media/image183.wmf"/><Relationship Id="rId2" Type="http://schemas.openxmlformats.org/officeDocument/2006/relationships/image" Target="../media/image178.wmf"/><Relationship Id="rId1" Type="http://schemas.openxmlformats.org/officeDocument/2006/relationships/image" Target="../media/image177.wmf"/><Relationship Id="rId6" Type="http://schemas.openxmlformats.org/officeDocument/2006/relationships/image" Target="../media/image182.wmf"/><Relationship Id="rId5" Type="http://schemas.openxmlformats.org/officeDocument/2006/relationships/image" Target="../media/image181.wmf"/><Relationship Id="rId4" Type="http://schemas.openxmlformats.org/officeDocument/2006/relationships/image" Target="../media/image18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70.wmf"/><Relationship Id="rId4" Type="http://schemas.openxmlformats.org/officeDocument/2006/relationships/image" Target="../media/image18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2" Type="http://schemas.openxmlformats.org/officeDocument/2006/relationships/image" Target="../media/image191.wmf"/><Relationship Id="rId1" Type="http://schemas.openxmlformats.org/officeDocument/2006/relationships/image" Target="../media/image170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wmf"/><Relationship Id="rId3" Type="http://schemas.openxmlformats.org/officeDocument/2006/relationships/image" Target="../media/image195.wmf"/><Relationship Id="rId7" Type="http://schemas.openxmlformats.org/officeDocument/2006/relationships/image" Target="../media/image199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Relationship Id="rId6" Type="http://schemas.openxmlformats.org/officeDocument/2006/relationships/image" Target="../media/image198.wmf"/><Relationship Id="rId5" Type="http://schemas.openxmlformats.org/officeDocument/2006/relationships/image" Target="../media/image197.wmf"/><Relationship Id="rId4" Type="http://schemas.openxmlformats.org/officeDocument/2006/relationships/image" Target="../media/image196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wmf"/><Relationship Id="rId2" Type="http://schemas.openxmlformats.org/officeDocument/2006/relationships/image" Target="../media/image202.wmf"/><Relationship Id="rId1" Type="http://schemas.openxmlformats.org/officeDocument/2006/relationships/image" Target="../media/image201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wmf"/><Relationship Id="rId2" Type="http://schemas.openxmlformats.org/officeDocument/2006/relationships/image" Target="../media/image209.wmf"/><Relationship Id="rId1" Type="http://schemas.openxmlformats.org/officeDocument/2006/relationships/image" Target="../media/image208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wmf"/><Relationship Id="rId3" Type="http://schemas.openxmlformats.org/officeDocument/2006/relationships/image" Target="../media/image213.wmf"/><Relationship Id="rId7" Type="http://schemas.openxmlformats.org/officeDocument/2006/relationships/image" Target="../media/image217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Relationship Id="rId6" Type="http://schemas.openxmlformats.org/officeDocument/2006/relationships/image" Target="../media/image216.wmf"/><Relationship Id="rId5" Type="http://schemas.openxmlformats.org/officeDocument/2006/relationships/image" Target="../media/image215.wmf"/><Relationship Id="rId4" Type="http://schemas.openxmlformats.org/officeDocument/2006/relationships/image" Target="../media/image214.wmf"/><Relationship Id="rId9" Type="http://schemas.openxmlformats.org/officeDocument/2006/relationships/image" Target="../media/image219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wmf"/><Relationship Id="rId2" Type="http://schemas.openxmlformats.org/officeDocument/2006/relationships/image" Target="../media/image220.wmf"/><Relationship Id="rId1" Type="http://schemas.openxmlformats.org/officeDocument/2006/relationships/image" Target="../media/image209.wmf"/><Relationship Id="rId6" Type="http://schemas.openxmlformats.org/officeDocument/2006/relationships/image" Target="../media/image224.wmf"/><Relationship Id="rId5" Type="http://schemas.openxmlformats.org/officeDocument/2006/relationships/image" Target="../media/image223.wmf"/><Relationship Id="rId4" Type="http://schemas.openxmlformats.org/officeDocument/2006/relationships/image" Target="../media/image222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wmf"/><Relationship Id="rId2" Type="http://schemas.openxmlformats.org/officeDocument/2006/relationships/image" Target="../media/image226.wmf"/><Relationship Id="rId1" Type="http://schemas.openxmlformats.org/officeDocument/2006/relationships/image" Target="../media/image20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wmf"/><Relationship Id="rId7" Type="http://schemas.openxmlformats.org/officeDocument/2006/relationships/image" Target="../media/image234.wmf"/><Relationship Id="rId2" Type="http://schemas.openxmlformats.org/officeDocument/2006/relationships/image" Target="../media/image230.wmf"/><Relationship Id="rId1" Type="http://schemas.openxmlformats.org/officeDocument/2006/relationships/image" Target="../media/image229.wmf"/><Relationship Id="rId6" Type="http://schemas.openxmlformats.org/officeDocument/2006/relationships/image" Target="../media/image233.wmf"/><Relationship Id="rId5" Type="http://schemas.openxmlformats.org/officeDocument/2006/relationships/image" Target="../media/image232.wmf"/><Relationship Id="rId4" Type="http://schemas.openxmlformats.org/officeDocument/2006/relationships/image" Target="../media/image20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3.wmf"/><Relationship Id="rId3" Type="http://schemas.openxmlformats.org/officeDocument/2006/relationships/image" Target="../media/image238.wmf"/><Relationship Id="rId7" Type="http://schemas.openxmlformats.org/officeDocument/2006/relationships/image" Target="../media/image242.wmf"/><Relationship Id="rId2" Type="http://schemas.openxmlformats.org/officeDocument/2006/relationships/image" Target="../media/image237.wmf"/><Relationship Id="rId1" Type="http://schemas.openxmlformats.org/officeDocument/2006/relationships/image" Target="../media/image236.wmf"/><Relationship Id="rId6" Type="http://schemas.openxmlformats.org/officeDocument/2006/relationships/image" Target="../media/image241.wmf"/><Relationship Id="rId5" Type="http://schemas.openxmlformats.org/officeDocument/2006/relationships/image" Target="../media/image240.wmf"/><Relationship Id="rId4" Type="http://schemas.openxmlformats.org/officeDocument/2006/relationships/image" Target="../media/image239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wmf"/><Relationship Id="rId2" Type="http://schemas.openxmlformats.org/officeDocument/2006/relationships/image" Target="../media/image245.wmf"/><Relationship Id="rId1" Type="http://schemas.openxmlformats.org/officeDocument/2006/relationships/image" Target="../media/image244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wmf"/><Relationship Id="rId2" Type="http://schemas.openxmlformats.org/officeDocument/2006/relationships/image" Target="../media/image248.wmf"/><Relationship Id="rId1" Type="http://schemas.openxmlformats.org/officeDocument/2006/relationships/image" Target="../media/image247.wmf"/><Relationship Id="rId6" Type="http://schemas.openxmlformats.org/officeDocument/2006/relationships/image" Target="../media/image252.wmf"/><Relationship Id="rId5" Type="http://schemas.openxmlformats.org/officeDocument/2006/relationships/image" Target="../media/image251.wmf"/><Relationship Id="rId4" Type="http://schemas.openxmlformats.org/officeDocument/2006/relationships/image" Target="../media/image250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wmf"/><Relationship Id="rId3" Type="http://schemas.openxmlformats.org/officeDocument/2006/relationships/image" Target="../media/image254.wmf"/><Relationship Id="rId7" Type="http://schemas.openxmlformats.org/officeDocument/2006/relationships/image" Target="../media/image258.wmf"/><Relationship Id="rId2" Type="http://schemas.openxmlformats.org/officeDocument/2006/relationships/image" Target="../media/image253.wmf"/><Relationship Id="rId1" Type="http://schemas.openxmlformats.org/officeDocument/2006/relationships/image" Target="../media/image237.wmf"/><Relationship Id="rId6" Type="http://schemas.openxmlformats.org/officeDocument/2006/relationships/image" Target="../media/image257.wmf"/><Relationship Id="rId5" Type="http://schemas.openxmlformats.org/officeDocument/2006/relationships/image" Target="../media/image256.wmf"/><Relationship Id="rId4" Type="http://schemas.openxmlformats.org/officeDocument/2006/relationships/image" Target="../media/image255.wmf"/><Relationship Id="rId9" Type="http://schemas.openxmlformats.org/officeDocument/2006/relationships/image" Target="../media/image260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wmf"/><Relationship Id="rId2" Type="http://schemas.openxmlformats.org/officeDocument/2006/relationships/image" Target="../media/image237.wmf"/><Relationship Id="rId1" Type="http://schemas.openxmlformats.org/officeDocument/2006/relationships/image" Target="../media/image236.wmf"/><Relationship Id="rId6" Type="http://schemas.openxmlformats.org/officeDocument/2006/relationships/image" Target="../media/image265.wmf"/><Relationship Id="rId5" Type="http://schemas.openxmlformats.org/officeDocument/2006/relationships/image" Target="../media/image264.wmf"/><Relationship Id="rId4" Type="http://schemas.openxmlformats.org/officeDocument/2006/relationships/image" Target="../media/image263.wmf"/></Relationships>
</file>

<file path=ppt/drawings/_rels/vmlDrawing3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2.wmf"/><Relationship Id="rId3" Type="http://schemas.openxmlformats.org/officeDocument/2006/relationships/image" Target="../media/image267.wmf"/><Relationship Id="rId7" Type="http://schemas.openxmlformats.org/officeDocument/2006/relationships/image" Target="../media/image271.wmf"/><Relationship Id="rId2" Type="http://schemas.openxmlformats.org/officeDocument/2006/relationships/image" Target="../media/image209.wmf"/><Relationship Id="rId1" Type="http://schemas.openxmlformats.org/officeDocument/2006/relationships/image" Target="../media/image266.wmf"/><Relationship Id="rId6" Type="http://schemas.openxmlformats.org/officeDocument/2006/relationships/image" Target="../media/image270.wmf"/><Relationship Id="rId5" Type="http://schemas.openxmlformats.org/officeDocument/2006/relationships/image" Target="../media/image269.wmf"/><Relationship Id="rId4" Type="http://schemas.openxmlformats.org/officeDocument/2006/relationships/image" Target="../media/image26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5" Type="http://schemas.openxmlformats.org/officeDocument/2006/relationships/image" Target="../media/image104.wmf"/><Relationship Id="rId4" Type="http://schemas.openxmlformats.org/officeDocument/2006/relationships/image" Target="../media/image10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6" Type="http://schemas.openxmlformats.org/officeDocument/2006/relationships/image" Target="../media/image114.wmf"/><Relationship Id="rId5" Type="http://schemas.openxmlformats.org/officeDocument/2006/relationships/image" Target="../media/image113.wmf"/><Relationship Id="rId4" Type="http://schemas.openxmlformats.org/officeDocument/2006/relationships/image" Target="../media/image11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18.wmf"/><Relationship Id="rId7" Type="http://schemas.openxmlformats.org/officeDocument/2006/relationships/image" Target="../media/image122.wmf"/><Relationship Id="rId2" Type="http://schemas.openxmlformats.org/officeDocument/2006/relationships/image" Target="../media/image117.wmf"/><Relationship Id="rId1" Type="http://schemas.openxmlformats.org/officeDocument/2006/relationships/image" Target="../media/image116.wmf"/><Relationship Id="rId6" Type="http://schemas.openxmlformats.org/officeDocument/2006/relationships/image" Target="../media/image121.wmf"/><Relationship Id="rId5" Type="http://schemas.openxmlformats.org/officeDocument/2006/relationships/image" Target="../media/image120.wmf"/><Relationship Id="rId4" Type="http://schemas.openxmlformats.org/officeDocument/2006/relationships/image" Target="../media/image1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4" Type="http://schemas.openxmlformats.org/officeDocument/2006/relationships/image" Target="../media/image1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wmf"/><Relationship Id="rId7" Type="http://schemas.openxmlformats.org/officeDocument/2006/relationships/image" Target="../media/image133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2.wmf"/><Relationship Id="rId5" Type="http://schemas.openxmlformats.org/officeDocument/2006/relationships/image" Target="../media/image131.wmf"/><Relationship Id="rId4" Type="http://schemas.openxmlformats.org/officeDocument/2006/relationships/image" Target="../media/image1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89BB3-641A-4D7E-A495-951E42BF10B9}" type="datetimeFigureOut">
              <a:rPr lang="en-US" smtClean="0"/>
              <a:pPr/>
              <a:t>7/6/2012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C1FD0-10CC-4047-A38C-FF0E2FF1D20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slide" Target="slide25.xml"/><Relationship Id="rId12" Type="http://schemas.openxmlformats.org/officeDocument/2006/relationships/slide" Target="slide73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66.xml"/><Relationship Id="rId5" Type="http://schemas.openxmlformats.org/officeDocument/2006/relationships/image" Target="../media/image4.jpeg"/><Relationship Id="rId10" Type="http://schemas.openxmlformats.org/officeDocument/2006/relationships/slide" Target="slide60.xml"/><Relationship Id="rId4" Type="http://schemas.openxmlformats.org/officeDocument/2006/relationships/image" Target="../media/image3.jpeg"/><Relationship Id="rId9" Type="http://schemas.openxmlformats.org/officeDocument/2006/relationships/slide" Target="slide4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slide" Target="slide73.xml"/><Relationship Id="rId7" Type="http://schemas.openxmlformats.org/officeDocument/2006/relationships/image" Target="../media/image1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slide" Target="slide1.xml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slide" Target="slide73.xml"/><Relationship Id="rId7" Type="http://schemas.openxmlformats.org/officeDocument/2006/relationships/image" Target="../media/image42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gif"/><Relationship Id="rId4" Type="http://schemas.openxmlformats.org/officeDocument/2006/relationships/slide" Target="slide1.xml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46.jpeg"/><Relationship Id="rId7" Type="http://schemas.openxmlformats.org/officeDocument/2006/relationships/image" Target="../media/image48.png"/><Relationship Id="rId12" Type="http://schemas.openxmlformats.org/officeDocument/2006/relationships/image" Target="../media/image53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2.png"/><Relationship Id="rId5" Type="http://schemas.openxmlformats.org/officeDocument/2006/relationships/slide" Target="slide73.xml"/><Relationship Id="rId10" Type="http://schemas.openxmlformats.org/officeDocument/2006/relationships/image" Target="../media/image51.png"/><Relationship Id="rId4" Type="http://schemas.openxmlformats.org/officeDocument/2006/relationships/image" Target="../media/image47.jpeg"/><Relationship Id="rId9" Type="http://schemas.openxmlformats.org/officeDocument/2006/relationships/image" Target="../media/image50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eakingnews.com/images/adv-images/cone.jpg" TargetMode="External"/><Relationship Id="rId13" Type="http://schemas.openxmlformats.org/officeDocument/2006/relationships/image" Target="../media/image62.jpeg"/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12" Type="http://schemas.openxmlformats.org/officeDocument/2006/relationships/image" Target="../media/image61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image" Target="../media/image60.jpeg"/><Relationship Id="rId5" Type="http://schemas.openxmlformats.org/officeDocument/2006/relationships/slide" Target="slide1.xml"/><Relationship Id="rId10" Type="http://schemas.openxmlformats.org/officeDocument/2006/relationships/image" Target="../media/image59.jpeg"/><Relationship Id="rId4" Type="http://schemas.openxmlformats.org/officeDocument/2006/relationships/slide" Target="slide73.xml"/><Relationship Id="rId9" Type="http://schemas.openxmlformats.org/officeDocument/2006/relationships/image" Target="../media/image58.jpeg"/><Relationship Id="rId1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gif"/><Relationship Id="rId4" Type="http://schemas.openxmlformats.org/officeDocument/2006/relationships/image" Target="../media/image6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74.png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" Target="slide7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73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1.gif"/><Relationship Id="rId4" Type="http://schemas.openxmlformats.org/officeDocument/2006/relationships/slide" Target="slide1.xml"/><Relationship Id="rId9" Type="http://schemas.openxmlformats.org/officeDocument/2006/relationships/oleObject" Target="../embeddings/oleObject8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" Target="slide7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1.gi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slide" Target="slide1.xml"/><Relationship Id="rId7" Type="http://schemas.openxmlformats.org/officeDocument/2006/relationships/image" Target="../media/image11.gif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0.gif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gif"/><Relationship Id="rId5" Type="http://schemas.openxmlformats.org/officeDocument/2006/relationships/image" Target="../media/image88.gif"/><Relationship Id="rId4" Type="http://schemas.openxmlformats.org/officeDocument/2006/relationships/image" Target="../media/image8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9.bin"/><Relationship Id="rId3" Type="http://schemas.openxmlformats.org/officeDocument/2006/relationships/image" Target="../media/image91.png"/><Relationship Id="rId7" Type="http://schemas.openxmlformats.org/officeDocument/2006/relationships/oleObject" Target="../embeddings/oleObject13.bin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7.bin"/><Relationship Id="rId5" Type="http://schemas.openxmlformats.org/officeDocument/2006/relationships/slide" Target="slide1.xml"/><Relationship Id="rId10" Type="http://schemas.openxmlformats.org/officeDocument/2006/relationships/oleObject" Target="../embeddings/oleObject16.bin"/><Relationship Id="rId4" Type="http://schemas.openxmlformats.org/officeDocument/2006/relationships/slide" Target="slide73.xml"/><Relationship Id="rId9" Type="http://schemas.openxmlformats.org/officeDocument/2006/relationships/oleObject" Target="../embeddings/oleObject15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6.bin"/><Relationship Id="rId3" Type="http://schemas.openxmlformats.org/officeDocument/2006/relationships/image" Target="../media/image107.png"/><Relationship Id="rId7" Type="http://schemas.openxmlformats.org/officeDocument/2006/relationships/oleObject" Target="../embeddings/oleObject20.bin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8.png"/><Relationship Id="rId11" Type="http://schemas.openxmlformats.org/officeDocument/2006/relationships/oleObject" Target="../embeddings/oleObject24.bin"/><Relationship Id="rId5" Type="http://schemas.openxmlformats.org/officeDocument/2006/relationships/slide" Target="slide1.xml"/><Relationship Id="rId10" Type="http://schemas.openxmlformats.org/officeDocument/2006/relationships/oleObject" Target="../embeddings/oleObject23.bin"/><Relationship Id="rId4" Type="http://schemas.openxmlformats.org/officeDocument/2006/relationships/slide" Target="slide73.xml"/><Relationship Id="rId9" Type="http://schemas.openxmlformats.org/officeDocument/2006/relationships/oleObject" Target="../embeddings/oleObject22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115.png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slide" Target="slide1.xml"/><Relationship Id="rId10" Type="http://schemas.openxmlformats.org/officeDocument/2006/relationships/oleObject" Target="../embeddings/oleObject31.bin"/><Relationship Id="rId4" Type="http://schemas.openxmlformats.org/officeDocument/2006/relationships/slide" Target="slide73.xml"/><Relationship Id="rId9" Type="http://schemas.openxmlformats.org/officeDocument/2006/relationships/oleObject" Target="../embeddings/oleObject30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slide" Target="slide73.xml"/><Relationship Id="rId7" Type="http://schemas.openxmlformats.org/officeDocument/2006/relationships/oleObject" Target="../embeddings/oleObject35.bin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slide" Target="slide1.xml"/><Relationship Id="rId9" Type="http://schemas.openxmlformats.org/officeDocument/2006/relationships/oleObject" Target="../embeddings/oleObject37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slide" Target="slide73.xml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image" Target="../media/image134.png"/><Relationship Id="rId7" Type="http://schemas.openxmlformats.org/officeDocument/2006/relationships/oleObject" Target="../embeddings/oleObject46.bin"/><Relationship Id="rId12" Type="http://schemas.openxmlformats.org/officeDocument/2006/relationships/oleObject" Target="../embeddings/oleObject5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slide" Target="slide1.xml"/><Relationship Id="rId10" Type="http://schemas.openxmlformats.org/officeDocument/2006/relationships/oleObject" Target="../embeddings/oleObject49.bin"/><Relationship Id="rId4" Type="http://schemas.openxmlformats.org/officeDocument/2006/relationships/slide" Target="slide73.xml"/><Relationship Id="rId9" Type="http://schemas.openxmlformats.org/officeDocument/2006/relationships/oleObject" Target="../embeddings/oleObject48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" Target="slide73.xml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image" Target="../media/image134.png"/><Relationship Id="rId7" Type="http://schemas.openxmlformats.org/officeDocument/2006/relationships/oleObject" Target="../embeddings/oleObject57.bin"/><Relationship Id="rId12" Type="http://schemas.openxmlformats.org/officeDocument/2006/relationships/oleObject" Target="../embeddings/oleObject6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6.bin"/><Relationship Id="rId11" Type="http://schemas.openxmlformats.org/officeDocument/2006/relationships/oleObject" Target="../embeddings/oleObject61.bin"/><Relationship Id="rId5" Type="http://schemas.openxmlformats.org/officeDocument/2006/relationships/slide" Target="slide1.xml"/><Relationship Id="rId10" Type="http://schemas.openxmlformats.org/officeDocument/2006/relationships/oleObject" Target="../embeddings/oleObject60.bin"/><Relationship Id="rId4" Type="http://schemas.openxmlformats.org/officeDocument/2006/relationships/slide" Target="slide73.xml"/><Relationship Id="rId9" Type="http://schemas.openxmlformats.org/officeDocument/2006/relationships/oleObject" Target="../embeddings/oleObject59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image" Target="../media/image134.png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63.bin"/><Relationship Id="rId5" Type="http://schemas.openxmlformats.org/officeDocument/2006/relationships/slide" Target="slide1.xml"/><Relationship Id="rId10" Type="http://schemas.openxmlformats.org/officeDocument/2006/relationships/oleObject" Target="../embeddings/oleObject67.bin"/><Relationship Id="rId4" Type="http://schemas.openxmlformats.org/officeDocument/2006/relationships/slide" Target="slide73.xml"/><Relationship Id="rId9" Type="http://schemas.openxmlformats.org/officeDocument/2006/relationships/oleObject" Target="../embeddings/oleObject66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3" Type="http://schemas.openxmlformats.org/officeDocument/2006/relationships/slide" Target="slide73.xml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9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8.bin"/><Relationship Id="rId10" Type="http://schemas.openxmlformats.org/officeDocument/2006/relationships/oleObject" Target="../embeddings/oleObject73.bin"/><Relationship Id="rId4" Type="http://schemas.openxmlformats.org/officeDocument/2006/relationships/slide" Target="slide1.xml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7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3" Type="http://schemas.openxmlformats.org/officeDocument/2006/relationships/image" Target="../media/image161.png"/><Relationship Id="rId7" Type="http://schemas.openxmlformats.org/officeDocument/2006/relationships/oleObject" Target="../embeddings/oleObject80.bin"/><Relationship Id="rId12" Type="http://schemas.openxmlformats.org/officeDocument/2006/relationships/oleObject" Target="../embeddings/oleObject8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1.xml"/><Relationship Id="rId11" Type="http://schemas.openxmlformats.org/officeDocument/2006/relationships/oleObject" Target="../embeddings/oleObject84.bin"/><Relationship Id="rId5" Type="http://schemas.openxmlformats.org/officeDocument/2006/relationships/slide" Target="slide73.xml"/><Relationship Id="rId10" Type="http://schemas.openxmlformats.org/officeDocument/2006/relationships/oleObject" Target="../embeddings/oleObject83.bin"/><Relationship Id="rId4" Type="http://schemas.openxmlformats.org/officeDocument/2006/relationships/image" Target="../media/image162.png"/><Relationship Id="rId9" Type="http://schemas.openxmlformats.org/officeDocument/2006/relationships/oleObject" Target="../embeddings/oleObject82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.bin"/><Relationship Id="rId3" Type="http://schemas.openxmlformats.org/officeDocument/2006/relationships/image" Target="../media/image161.png"/><Relationship Id="rId7" Type="http://schemas.openxmlformats.org/officeDocument/2006/relationships/oleObject" Target="../embeddings/oleObject8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6.bin"/><Relationship Id="rId5" Type="http://schemas.openxmlformats.org/officeDocument/2006/relationships/slide" Target="slide1.xml"/><Relationship Id="rId4" Type="http://schemas.openxmlformats.org/officeDocument/2006/relationships/slide" Target="slide73.xml"/><Relationship Id="rId9" Type="http://schemas.openxmlformats.org/officeDocument/2006/relationships/oleObject" Target="../embeddings/oleObject89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8.gif"/><Relationship Id="rId4" Type="http://schemas.openxmlformats.org/officeDocument/2006/relationships/image" Target="../media/image16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gif"/><Relationship Id="rId2" Type="http://schemas.openxmlformats.org/officeDocument/2006/relationships/hyperlink" Target="http://www.myspacegens.com/files/animated_gif/download.php?id=3997021673" TargetMode="Externa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7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8.gif"/><Relationship Id="rId5" Type="http://schemas.openxmlformats.org/officeDocument/2006/relationships/oleObject" Target="../embeddings/oleObject90.bin"/><Relationship Id="rId4" Type="http://schemas.openxmlformats.org/officeDocument/2006/relationships/slide" Target="slide1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3" Type="http://schemas.openxmlformats.org/officeDocument/2006/relationships/slide" Target="slide73.xml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8.gif"/><Relationship Id="rId5" Type="http://schemas.openxmlformats.org/officeDocument/2006/relationships/oleObject" Target="../embeddings/oleObject91.bin"/><Relationship Id="rId4" Type="http://schemas.openxmlformats.org/officeDocument/2006/relationships/slide" Target="slide1.xml"/><Relationship Id="rId9" Type="http://schemas.openxmlformats.org/officeDocument/2006/relationships/oleObject" Target="../embeddings/oleObject94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3" Type="http://schemas.openxmlformats.org/officeDocument/2006/relationships/slide" Target="slide73.xml"/><Relationship Id="rId7" Type="http://schemas.openxmlformats.org/officeDocument/2006/relationships/oleObject" Target="../embeddings/oleObject9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8.gif"/><Relationship Id="rId5" Type="http://schemas.openxmlformats.org/officeDocument/2006/relationships/oleObject" Target="../embeddings/oleObject95.bin"/><Relationship Id="rId4" Type="http://schemas.openxmlformats.org/officeDocument/2006/relationships/slide" Target="slide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oleObject" Target="../embeddings/oleObject9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98.bin"/><Relationship Id="rId5" Type="http://schemas.openxmlformats.org/officeDocument/2006/relationships/image" Target="../media/image31.png"/><Relationship Id="rId4" Type="http://schemas.openxmlformats.org/officeDocument/2006/relationships/slide" Target="slide1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13" Type="http://schemas.openxmlformats.org/officeDocument/2006/relationships/oleObject" Target="../embeddings/oleObject105.bin"/><Relationship Id="rId3" Type="http://schemas.openxmlformats.org/officeDocument/2006/relationships/image" Target="../media/image28.gif"/><Relationship Id="rId7" Type="http://schemas.openxmlformats.org/officeDocument/2006/relationships/oleObject" Target="../embeddings/oleObject100.bin"/><Relationship Id="rId12" Type="http://schemas.openxmlformats.org/officeDocument/2006/relationships/oleObject" Target="../embeddings/oleObject10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slide" Target="slide1.xml"/><Relationship Id="rId11" Type="http://schemas.openxmlformats.org/officeDocument/2006/relationships/image" Target="../media/image185.png"/><Relationship Id="rId5" Type="http://schemas.openxmlformats.org/officeDocument/2006/relationships/slide" Target="slide73.xml"/><Relationship Id="rId10" Type="http://schemas.openxmlformats.org/officeDocument/2006/relationships/oleObject" Target="../embeddings/oleObject103.bin"/><Relationship Id="rId4" Type="http://schemas.openxmlformats.org/officeDocument/2006/relationships/image" Target="../media/image184.png"/><Relationship Id="rId9" Type="http://schemas.openxmlformats.org/officeDocument/2006/relationships/oleObject" Target="../embeddings/oleObject102.bin"/><Relationship Id="rId14" Type="http://schemas.openxmlformats.org/officeDocument/2006/relationships/oleObject" Target="../embeddings/oleObject106.bin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3" Type="http://schemas.openxmlformats.org/officeDocument/2006/relationships/slide" Target="slide73.xml"/><Relationship Id="rId7" Type="http://schemas.openxmlformats.org/officeDocument/2006/relationships/oleObject" Target="../embeddings/oleObject10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90.png"/><Relationship Id="rId5" Type="http://schemas.openxmlformats.org/officeDocument/2006/relationships/image" Target="../media/image189.png"/><Relationship Id="rId10" Type="http://schemas.openxmlformats.org/officeDocument/2006/relationships/oleObject" Target="../embeddings/oleObject110.bin"/><Relationship Id="rId4" Type="http://schemas.openxmlformats.org/officeDocument/2006/relationships/slide" Target="slide1.xml"/><Relationship Id="rId9" Type="http://schemas.openxmlformats.org/officeDocument/2006/relationships/oleObject" Target="../embeddings/oleObject109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3" Type="http://schemas.openxmlformats.org/officeDocument/2006/relationships/slide" Target="slide73.xml"/><Relationship Id="rId7" Type="http://schemas.openxmlformats.org/officeDocument/2006/relationships/oleObject" Target="../embeddings/oleObject1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90.png"/><Relationship Id="rId5" Type="http://schemas.openxmlformats.org/officeDocument/2006/relationships/image" Target="../media/image189.png"/><Relationship Id="rId4" Type="http://schemas.openxmlformats.org/officeDocument/2006/relationships/slide" Target="slide1.xml"/><Relationship Id="rId9" Type="http://schemas.openxmlformats.org/officeDocument/2006/relationships/oleObject" Target="../embeddings/oleObject113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oleObject" Target="../embeddings/oleObject120.bin"/><Relationship Id="rId3" Type="http://schemas.openxmlformats.org/officeDocument/2006/relationships/slide" Target="slide73.xml"/><Relationship Id="rId7" Type="http://schemas.openxmlformats.org/officeDocument/2006/relationships/oleObject" Target="../embeddings/oleObject114.bin"/><Relationship Id="rId12" Type="http://schemas.openxmlformats.org/officeDocument/2006/relationships/oleObject" Target="../embeddings/oleObject1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90.png"/><Relationship Id="rId11" Type="http://schemas.openxmlformats.org/officeDocument/2006/relationships/oleObject" Target="../embeddings/oleObject118.bin"/><Relationship Id="rId5" Type="http://schemas.openxmlformats.org/officeDocument/2006/relationships/image" Target="../media/image189.png"/><Relationship Id="rId10" Type="http://schemas.openxmlformats.org/officeDocument/2006/relationships/oleObject" Target="../embeddings/oleObject117.bin"/><Relationship Id="rId4" Type="http://schemas.openxmlformats.org/officeDocument/2006/relationships/slide" Target="slide1.xml"/><Relationship Id="rId9" Type="http://schemas.openxmlformats.org/officeDocument/2006/relationships/oleObject" Target="../embeddings/oleObject116.bin"/><Relationship Id="rId14" Type="http://schemas.openxmlformats.org/officeDocument/2006/relationships/oleObject" Target="../embeddings/oleObject121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3" Type="http://schemas.openxmlformats.org/officeDocument/2006/relationships/image" Target="../media/image207.png"/><Relationship Id="rId7" Type="http://schemas.openxmlformats.org/officeDocument/2006/relationships/oleObject" Target="../embeddings/oleObject1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22.bin"/><Relationship Id="rId11" Type="http://schemas.openxmlformats.org/officeDocument/2006/relationships/oleObject" Target="../embeddings/oleObject127.bin"/><Relationship Id="rId5" Type="http://schemas.openxmlformats.org/officeDocument/2006/relationships/slide" Target="slide1.xml"/><Relationship Id="rId10" Type="http://schemas.openxmlformats.org/officeDocument/2006/relationships/oleObject" Target="../embeddings/oleObject126.bin"/><Relationship Id="rId4" Type="http://schemas.openxmlformats.org/officeDocument/2006/relationships/slide" Target="slide73.xml"/><Relationship Id="rId9" Type="http://schemas.openxmlformats.org/officeDocument/2006/relationships/oleObject" Target="../embeddings/oleObject12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image" Target="../media/image39.gif"/><Relationship Id="rId7" Type="http://schemas.openxmlformats.org/officeDocument/2006/relationships/oleObject" Target="../embeddings/oleObject1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28.bin"/><Relationship Id="rId5" Type="http://schemas.openxmlformats.org/officeDocument/2006/relationships/slide" Target="slide1.xml"/><Relationship Id="rId4" Type="http://schemas.openxmlformats.org/officeDocument/2006/relationships/slide" Target="slide73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oleObject" Target="../embeddings/oleObject138.bin"/><Relationship Id="rId3" Type="http://schemas.openxmlformats.org/officeDocument/2006/relationships/image" Target="../media/image39.gif"/><Relationship Id="rId7" Type="http://schemas.openxmlformats.org/officeDocument/2006/relationships/oleObject" Target="../embeddings/oleObject132.bin"/><Relationship Id="rId12" Type="http://schemas.openxmlformats.org/officeDocument/2006/relationships/oleObject" Target="../embeddings/oleObject1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31.bin"/><Relationship Id="rId11" Type="http://schemas.openxmlformats.org/officeDocument/2006/relationships/oleObject" Target="../embeddings/oleObject136.bin"/><Relationship Id="rId5" Type="http://schemas.openxmlformats.org/officeDocument/2006/relationships/slide" Target="slide1.xml"/><Relationship Id="rId10" Type="http://schemas.openxmlformats.org/officeDocument/2006/relationships/oleObject" Target="../embeddings/oleObject135.bin"/><Relationship Id="rId4" Type="http://schemas.openxmlformats.org/officeDocument/2006/relationships/slide" Target="slide73.xml"/><Relationship Id="rId9" Type="http://schemas.openxmlformats.org/officeDocument/2006/relationships/oleObject" Target="../embeddings/oleObject134.bin"/><Relationship Id="rId14" Type="http://schemas.openxmlformats.org/officeDocument/2006/relationships/oleObject" Target="../embeddings/oleObject139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2.bin"/><Relationship Id="rId3" Type="http://schemas.openxmlformats.org/officeDocument/2006/relationships/image" Target="../media/image225.png"/><Relationship Id="rId7" Type="http://schemas.openxmlformats.org/officeDocument/2006/relationships/oleObject" Target="../embeddings/oleObject14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40.bin"/><Relationship Id="rId11" Type="http://schemas.openxmlformats.org/officeDocument/2006/relationships/oleObject" Target="../embeddings/oleObject145.bin"/><Relationship Id="rId5" Type="http://schemas.openxmlformats.org/officeDocument/2006/relationships/slide" Target="slide1.xml"/><Relationship Id="rId10" Type="http://schemas.openxmlformats.org/officeDocument/2006/relationships/oleObject" Target="../embeddings/oleObject144.bin"/><Relationship Id="rId4" Type="http://schemas.openxmlformats.org/officeDocument/2006/relationships/slide" Target="slide73.xml"/><Relationship Id="rId9" Type="http://schemas.openxmlformats.org/officeDocument/2006/relationships/oleObject" Target="../embeddings/oleObject143.bin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8.bin"/><Relationship Id="rId3" Type="http://schemas.openxmlformats.org/officeDocument/2006/relationships/image" Target="../media/image228.png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46.bin"/><Relationship Id="rId5" Type="http://schemas.openxmlformats.org/officeDocument/2006/relationships/slide" Target="slide1.xml"/><Relationship Id="rId4" Type="http://schemas.openxmlformats.org/officeDocument/2006/relationships/slide" Target="slide7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1.bin"/><Relationship Id="rId3" Type="http://schemas.openxmlformats.org/officeDocument/2006/relationships/image" Target="../media/image235.png"/><Relationship Id="rId7" Type="http://schemas.openxmlformats.org/officeDocument/2006/relationships/oleObject" Target="../embeddings/oleObject150.bin"/><Relationship Id="rId12" Type="http://schemas.openxmlformats.org/officeDocument/2006/relationships/oleObject" Target="../embeddings/oleObject15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49.bin"/><Relationship Id="rId11" Type="http://schemas.openxmlformats.org/officeDocument/2006/relationships/oleObject" Target="../embeddings/oleObject154.bin"/><Relationship Id="rId5" Type="http://schemas.openxmlformats.org/officeDocument/2006/relationships/slide" Target="slide1.xml"/><Relationship Id="rId10" Type="http://schemas.openxmlformats.org/officeDocument/2006/relationships/oleObject" Target="../embeddings/oleObject153.bin"/><Relationship Id="rId4" Type="http://schemas.openxmlformats.org/officeDocument/2006/relationships/slide" Target="slide73.xml"/><Relationship Id="rId9" Type="http://schemas.openxmlformats.org/officeDocument/2006/relationships/oleObject" Target="../embeddings/oleObject152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9.bin"/><Relationship Id="rId3" Type="http://schemas.openxmlformats.org/officeDocument/2006/relationships/slide" Target="slide73.xml"/><Relationship Id="rId7" Type="http://schemas.openxmlformats.org/officeDocument/2006/relationships/oleObject" Target="../embeddings/oleObject158.bin"/><Relationship Id="rId12" Type="http://schemas.openxmlformats.org/officeDocument/2006/relationships/oleObject" Target="../embeddings/oleObject16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57.bin"/><Relationship Id="rId11" Type="http://schemas.openxmlformats.org/officeDocument/2006/relationships/oleObject" Target="../embeddings/oleObject162.bin"/><Relationship Id="rId5" Type="http://schemas.openxmlformats.org/officeDocument/2006/relationships/oleObject" Target="../embeddings/oleObject156.bin"/><Relationship Id="rId10" Type="http://schemas.openxmlformats.org/officeDocument/2006/relationships/oleObject" Target="../embeddings/oleObject161.bin"/><Relationship Id="rId4" Type="http://schemas.openxmlformats.org/officeDocument/2006/relationships/slide" Target="slide1.xml"/><Relationship Id="rId9" Type="http://schemas.openxmlformats.org/officeDocument/2006/relationships/oleObject" Target="../embeddings/oleObject160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7" Type="http://schemas.openxmlformats.org/officeDocument/2006/relationships/oleObject" Target="../embeddings/oleObject16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65.bin"/><Relationship Id="rId5" Type="http://schemas.openxmlformats.org/officeDocument/2006/relationships/oleObject" Target="../embeddings/oleObject164.bin"/><Relationship Id="rId4" Type="http://schemas.openxmlformats.org/officeDocument/2006/relationships/slide" Target="slide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0.bin"/><Relationship Id="rId3" Type="http://schemas.openxmlformats.org/officeDocument/2006/relationships/slide" Target="slide73.xml"/><Relationship Id="rId7" Type="http://schemas.openxmlformats.org/officeDocument/2006/relationships/oleObject" Target="../embeddings/oleObject16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68.bin"/><Relationship Id="rId5" Type="http://schemas.openxmlformats.org/officeDocument/2006/relationships/oleObject" Target="../embeddings/oleObject167.bin"/><Relationship Id="rId10" Type="http://schemas.openxmlformats.org/officeDocument/2006/relationships/oleObject" Target="../embeddings/oleObject172.bin"/><Relationship Id="rId4" Type="http://schemas.openxmlformats.org/officeDocument/2006/relationships/slide" Target="slide1.xml"/><Relationship Id="rId9" Type="http://schemas.openxmlformats.org/officeDocument/2006/relationships/oleObject" Target="../embeddings/oleObject17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gif"/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12" Type="http://schemas.openxmlformats.org/officeDocument/2006/relationships/image" Target="../media/image21.gif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gif"/><Relationship Id="rId14" Type="http://schemas.openxmlformats.org/officeDocument/2006/relationships/image" Target="../media/image23.gi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4.bin"/><Relationship Id="rId13" Type="http://schemas.openxmlformats.org/officeDocument/2006/relationships/oleObject" Target="../embeddings/oleObject179.bin"/><Relationship Id="rId3" Type="http://schemas.openxmlformats.org/officeDocument/2006/relationships/image" Target="../media/image261.wmf"/><Relationship Id="rId7" Type="http://schemas.openxmlformats.org/officeDocument/2006/relationships/oleObject" Target="../embeddings/oleObject173.bin"/><Relationship Id="rId12" Type="http://schemas.openxmlformats.org/officeDocument/2006/relationships/oleObject" Target="../embeddings/oleObject17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slide" Target="slide1.xml"/><Relationship Id="rId11" Type="http://schemas.openxmlformats.org/officeDocument/2006/relationships/oleObject" Target="../embeddings/oleObject177.bin"/><Relationship Id="rId5" Type="http://schemas.openxmlformats.org/officeDocument/2006/relationships/slide" Target="slide73.xml"/><Relationship Id="rId15" Type="http://schemas.openxmlformats.org/officeDocument/2006/relationships/oleObject" Target="../embeddings/oleObject181.bin"/><Relationship Id="rId10" Type="http://schemas.openxmlformats.org/officeDocument/2006/relationships/oleObject" Target="../embeddings/oleObject176.bin"/><Relationship Id="rId4" Type="http://schemas.openxmlformats.org/officeDocument/2006/relationships/image" Target="../media/image262.png"/><Relationship Id="rId9" Type="http://schemas.openxmlformats.org/officeDocument/2006/relationships/oleObject" Target="../embeddings/oleObject175.bin"/><Relationship Id="rId14" Type="http://schemas.openxmlformats.org/officeDocument/2006/relationships/oleObject" Target="../embeddings/oleObject180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4.bin"/><Relationship Id="rId3" Type="http://schemas.openxmlformats.org/officeDocument/2006/relationships/oleObject" Target="../embeddings/oleObject182.bin"/><Relationship Id="rId7" Type="http://schemas.openxmlformats.org/officeDocument/2006/relationships/oleObject" Target="../embeddings/oleObject18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Relationship Id="rId6" Type="http://schemas.openxmlformats.org/officeDocument/2006/relationships/slide" Target="slide1.xml"/><Relationship Id="rId11" Type="http://schemas.openxmlformats.org/officeDocument/2006/relationships/oleObject" Target="../embeddings/oleObject187.bin"/><Relationship Id="rId5" Type="http://schemas.openxmlformats.org/officeDocument/2006/relationships/slide" Target="slide73.xml"/><Relationship Id="rId10" Type="http://schemas.openxmlformats.org/officeDocument/2006/relationships/oleObject" Target="../embeddings/oleObject186.bin"/><Relationship Id="rId4" Type="http://schemas.openxmlformats.org/officeDocument/2006/relationships/image" Target="../media/image261.wmf"/><Relationship Id="rId9" Type="http://schemas.openxmlformats.org/officeDocument/2006/relationships/oleObject" Target="../embeddings/oleObject185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0.bin"/><Relationship Id="rId13" Type="http://schemas.openxmlformats.org/officeDocument/2006/relationships/oleObject" Target="../embeddings/oleObject195.bin"/><Relationship Id="rId3" Type="http://schemas.openxmlformats.org/officeDocument/2006/relationships/image" Target="../media/image273.png"/><Relationship Id="rId7" Type="http://schemas.openxmlformats.org/officeDocument/2006/relationships/oleObject" Target="../embeddings/oleObject189.bin"/><Relationship Id="rId12" Type="http://schemas.openxmlformats.org/officeDocument/2006/relationships/oleObject" Target="../embeddings/oleObject19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88.bin"/><Relationship Id="rId11" Type="http://schemas.openxmlformats.org/officeDocument/2006/relationships/oleObject" Target="../embeddings/oleObject193.bin"/><Relationship Id="rId5" Type="http://schemas.openxmlformats.org/officeDocument/2006/relationships/slide" Target="slide1.xml"/><Relationship Id="rId10" Type="http://schemas.openxmlformats.org/officeDocument/2006/relationships/oleObject" Target="../embeddings/oleObject192.bin"/><Relationship Id="rId4" Type="http://schemas.openxmlformats.org/officeDocument/2006/relationships/slide" Target="slide73.xml"/><Relationship Id="rId9" Type="http://schemas.openxmlformats.org/officeDocument/2006/relationships/oleObject" Target="../embeddings/oleObject191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95.xml"/><Relationship Id="rId4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78.xml"/><Relationship Id="rId13" Type="http://schemas.openxmlformats.org/officeDocument/2006/relationships/slide" Target="slide83.xml"/><Relationship Id="rId18" Type="http://schemas.openxmlformats.org/officeDocument/2006/relationships/slide" Target="slide88.xml"/><Relationship Id="rId3" Type="http://schemas.openxmlformats.org/officeDocument/2006/relationships/slide" Target="slide73.xml"/><Relationship Id="rId21" Type="http://schemas.openxmlformats.org/officeDocument/2006/relationships/slide" Target="slide91.xml"/><Relationship Id="rId7" Type="http://schemas.openxmlformats.org/officeDocument/2006/relationships/slide" Target="slide77.xml"/><Relationship Id="rId12" Type="http://schemas.openxmlformats.org/officeDocument/2006/relationships/slide" Target="slide82.xml"/><Relationship Id="rId17" Type="http://schemas.openxmlformats.org/officeDocument/2006/relationships/slide" Target="slide87.xml"/><Relationship Id="rId2" Type="http://schemas.openxmlformats.org/officeDocument/2006/relationships/image" Target="../media/image275.jpeg"/><Relationship Id="rId16" Type="http://schemas.openxmlformats.org/officeDocument/2006/relationships/slide" Target="slide86.xml"/><Relationship Id="rId20" Type="http://schemas.openxmlformats.org/officeDocument/2006/relationships/slide" Target="slide9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6.xml"/><Relationship Id="rId11" Type="http://schemas.openxmlformats.org/officeDocument/2006/relationships/slide" Target="slide81.xml"/><Relationship Id="rId24" Type="http://schemas.openxmlformats.org/officeDocument/2006/relationships/slide" Target="slide94.xml"/><Relationship Id="rId5" Type="http://schemas.openxmlformats.org/officeDocument/2006/relationships/slide" Target="slide75.xml"/><Relationship Id="rId15" Type="http://schemas.openxmlformats.org/officeDocument/2006/relationships/slide" Target="slide85.xml"/><Relationship Id="rId23" Type="http://schemas.openxmlformats.org/officeDocument/2006/relationships/slide" Target="slide93.xml"/><Relationship Id="rId10" Type="http://schemas.openxmlformats.org/officeDocument/2006/relationships/slide" Target="slide80.xml"/><Relationship Id="rId19" Type="http://schemas.openxmlformats.org/officeDocument/2006/relationships/slide" Target="slide89.xml"/><Relationship Id="rId4" Type="http://schemas.openxmlformats.org/officeDocument/2006/relationships/slide" Target="slide1.xml"/><Relationship Id="rId9" Type="http://schemas.openxmlformats.org/officeDocument/2006/relationships/slide" Target="slide79.xml"/><Relationship Id="rId14" Type="http://schemas.openxmlformats.org/officeDocument/2006/relationships/slide" Target="slide84.xml"/><Relationship Id="rId22" Type="http://schemas.openxmlformats.org/officeDocument/2006/relationships/slide" Target="slide9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7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9.png"/><Relationship Id="rId4" Type="http://schemas.openxmlformats.org/officeDocument/2006/relationships/slide" Target="slide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5.png"/><Relationship Id="rId2" Type="http://schemas.openxmlformats.org/officeDocument/2006/relationships/image" Target="../media/image284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7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8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3" Type="http://schemas.openxmlformats.org/officeDocument/2006/relationships/slide" Target="slide1.xml"/><Relationship Id="rId7" Type="http://schemas.openxmlformats.org/officeDocument/2006/relationships/image" Target="../media/image26.gif"/><Relationship Id="rId12" Type="http://schemas.openxmlformats.org/officeDocument/2006/relationships/image" Target="../media/image31.png"/><Relationship Id="rId2" Type="http://schemas.openxmlformats.org/officeDocument/2006/relationships/slide" Target="slide7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5.png"/><Relationship Id="rId10" Type="http://schemas.openxmlformats.org/officeDocument/2006/relationships/image" Target="../media/image29.jpeg"/><Relationship Id="rId4" Type="http://schemas.openxmlformats.org/officeDocument/2006/relationships/image" Target="../media/image24.png"/><Relationship Id="rId9" Type="http://schemas.openxmlformats.org/officeDocument/2006/relationships/image" Target="../media/image28.gif"/><Relationship Id="rId14" Type="http://schemas.openxmlformats.org/officeDocument/2006/relationships/image" Target="../media/image33.gi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8" name="Picture 14" descr="http://www.abc123kidz.com/images/cylind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143000"/>
            <a:ext cx="1762316" cy="1619250"/>
          </a:xfrm>
          <a:prstGeom prst="rect">
            <a:avLst/>
          </a:prstGeom>
          <a:noFill/>
        </p:spPr>
      </p:pic>
      <p:pic>
        <p:nvPicPr>
          <p:cNvPr id="11276" name="Picture 12" descr="http://t3.gstatic.com/images?q=tbn:ANd9GcQM0OR3zux2Ngy1WHN_jBCiyHw1x1_3eJ3_hjM9kwL-zYRM-iZm0d_vRCWz_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733800"/>
            <a:ext cx="1495425" cy="1495426"/>
          </a:xfrm>
          <a:prstGeom prst="rect">
            <a:avLst/>
          </a:prstGeom>
          <a:noFill/>
        </p:spPr>
      </p:pic>
      <p:pic>
        <p:nvPicPr>
          <p:cNvPr id="11270" name="Picture 6" descr="http://t0.gstatic.com/images?q=tbn:ANd9GcTkAA080aMtLVeOjeyoVnx3lNyg9y6QlHcgG10WeuFlv-CZCU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810000"/>
            <a:ext cx="1524000" cy="1862669"/>
          </a:xfrm>
          <a:prstGeom prst="rect">
            <a:avLst/>
          </a:prstGeom>
          <a:noFill/>
        </p:spPr>
      </p:pic>
      <p:pic>
        <p:nvPicPr>
          <p:cNvPr id="11266" name="Picture 2" descr="http://t3.gstatic.com/images?q=tbn:ANd9GcS8cefRH5uLj3RbCCqeQ8Oct2-27b9NcPJ2OVKLd5-TBqS3It0isVciTxP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71600"/>
            <a:ext cx="1828800" cy="1828801"/>
          </a:xfrm>
          <a:prstGeom prst="rect">
            <a:avLst/>
          </a:prstGeom>
          <a:noFill/>
        </p:spPr>
      </p:pic>
      <p:grpSp>
        <p:nvGrpSpPr>
          <p:cNvPr id="10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1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685800"/>
            <a:ext cx="44935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6" action="ppaction://hlinksldjump"/>
              </a:rPr>
              <a:t>Solid Figures Introduction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2667000"/>
            <a:ext cx="16642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7" action="ppaction://hlinksldjump"/>
              </a:rPr>
              <a:t>PRISMS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7400" y="2514600"/>
            <a:ext cx="23326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8" action="ppaction://hlinksldjump"/>
              </a:rPr>
              <a:t>CYLINDERS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0400" y="4114800"/>
            <a:ext cx="21515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9" action="ppaction://hlinksldjump"/>
              </a:rPr>
              <a:t>PYRAMIDS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0600" y="5517630"/>
            <a:ext cx="14863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10" action="ppaction://hlinksldjump"/>
              </a:rPr>
              <a:t>CONES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19210" y="4953000"/>
            <a:ext cx="19784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  <a:hlinkClick r:id="rId11" action="ppaction://hlinksldjump"/>
              </a:rPr>
              <a:t>SPHERES</a:t>
            </a:r>
            <a:endParaRPr lang="en-US" sz="3000" b="1" dirty="0" smtClean="0">
              <a:latin typeface="Bradley Hand ITC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07150" y="6488668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12" action="ppaction://hlinksldjump"/>
              </a:rPr>
              <a:t>APPENDIX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2" name="Picture 3" descr="C:\FILES\pictures (fun)\Math animations\Shapes\pentagonal-pyramid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29000" y="2143826"/>
            <a:ext cx="1981200" cy="1713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When we name prisms and pyramids, we describe the base to tell what kind of prism or pyramid it is.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381000" y="1752601"/>
          <a:ext cx="8305800" cy="4163909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2768600"/>
                <a:gridCol w="2768600"/>
                <a:gridCol w="2768600"/>
              </a:tblGrid>
              <a:tr h="51646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BASE</a:t>
                      </a:r>
                      <a:endParaRPr lang="en-US" sz="3000" dirty="0">
                        <a:latin typeface="Arial Black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PRISM</a:t>
                      </a:r>
                      <a:endParaRPr lang="en-US" sz="3000" dirty="0">
                        <a:latin typeface="Arial Black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/>
                        <a:t>PYRAMID</a:t>
                      </a:r>
                      <a:endParaRPr lang="en-US" sz="3000" dirty="0">
                        <a:latin typeface="Arial Black" pitchFamily="34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Triangle</a:t>
                      </a:r>
                      <a:endParaRPr lang="en-US" sz="2400" b="1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Triangular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Triangular Pyramid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Rectangle</a:t>
                      </a:r>
                      <a:endParaRPr lang="en-US" sz="2400" b="1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Rectangular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Rectangular Pyramid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Pentagon</a:t>
                      </a:r>
                      <a:endParaRPr lang="en-US" sz="2400" b="1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Pentagonal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Pentagonal Pyramid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Hexagon</a:t>
                      </a:r>
                      <a:endParaRPr lang="en-US" sz="2400" b="1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Hexagonal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Hexagonal Pyramid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Heptagon</a:t>
                      </a:r>
                      <a:endParaRPr lang="en-US" sz="2400" b="1" dirty="0" smtClean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latin typeface="Comic Sans MS" pitchFamily="66" charset="0"/>
                        </a:rPr>
                        <a:t>Heptangonal</a:t>
                      </a:r>
                      <a:r>
                        <a:rPr lang="en-US" sz="2000" b="0" dirty="0" smtClean="0">
                          <a:latin typeface="Comic Sans MS" pitchFamily="66" charset="0"/>
                        </a:rPr>
                        <a:t>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err="1" smtClean="0">
                          <a:latin typeface="Comic Sans MS" pitchFamily="66" charset="0"/>
                        </a:rPr>
                        <a:t>Heptangonal</a:t>
                      </a:r>
                      <a:r>
                        <a:rPr lang="en-US" sz="2000" b="0" dirty="0" smtClean="0">
                          <a:latin typeface="Comic Sans MS" pitchFamily="66" charset="0"/>
                        </a:rPr>
                        <a:t> Pyramid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Octagon</a:t>
                      </a:r>
                      <a:endParaRPr lang="en-US" sz="2400" b="1" dirty="0" smtClean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Octagonal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latin typeface="Comic Sans MS" pitchFamily="66" charset="0"/>
                        </a:rPr>
                        <a:t>Octagonal Pyramid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51646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Decagon</a:t>
                      </a:r>
                      <a:endParaRPr lang="en-US" sz="2400" b="1" dirty="0" smtClean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Comic Sans MS" pitchFamily="66" charset="0"/>
                        </a:rPr>
                        <a:t>Decagonal</a:t>
                      </a:r>
                      <a:r>
                        <a:rPr lang="en-US" sz="2000" b="0" baseline="0" dirty="0" smtClean="0">
                          <a:latin typeface="Comic Sans MS" pitchFamily="66" charset="0"/>
                        </a:rPr>
                        <a:t> Prism</a:t>
                      </a:r>
                      <a:endParaRPr lang="en-US" sz="2000" b="0" dirty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smtClean="0">
                          <a:latin typeface="Comic Sans MS" pitchFamily="66" charset="0"/>
                        </a:rPr>
                        <a:t>Decagonal</a:t>
                      </a:r>
                      <a:r>
                        <a:rPr lang="en-US" sz="2000" b="0" baseline="0" dirty="0" smtClean="0">
                          <a:latin typeface="Comic Sans MS" pitchFamily="66" charset="0"/>
                        </a:rPr>
                        <a:t> Pyramid</a:t>
                      </a:r>
                      <a:endParaRPr lang="en-US" sz="2000" b="0" dirty="0" smtClean="0">
                        <a:latin typeface="Comic Sans MS" pitchFamily="66" charset="0"/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3200400" y="2362200"/>
            <a:ext cx="21336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200400" y="2895600"/>
            <a:ext cx="22860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019800" y="2362200"/>
            <a:ext cx="22098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019800" y="2819400"/>
            <a:ext cx="24384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200400" y="3352800"/>
            <a:ext cx="21336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004810" y="3352800"/>
            <a:ext cx="23622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200400" y="3902440"/>
            <a:ext cx="22860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6019800" y="3886200"/>
            <a:ext cx="24384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3200400" y="4389120"/>
            <a:ext cx="22860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004810" y="4419600"/>
            <a:ext cx="25146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124200" y="4893040"/>
            <a:ext cx="22860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5943600" y="4953000"/>
            <a:ext cx="2438400" cy="381000"/>
          </a:xfrm>
          <a:prstGeom prst="rect">
            <a:avLst/>
          </a:prstGeom>
          <a:solidFill>
            <a:srgbClr val="6E5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3200400" y="5455170"/>
            <a:ext cx="22860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43600" y="5410200"/>
            <a:ext cx="2362200" cy="381000"/>
          </a:xfrm>
          <a:prstGeom prst="rect">
            <a:avLst/>
          </a:prstGeom>
          <a:solidFill>
            <a:srgbClr val="574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20574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CYLINDERS: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0" y="685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cylinder is like a prism…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2192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But the bases are circles</a:t>
            </a:r>
          </a:p>
        </p:txBody>
      </p:sp>
      <p:sp>
        <p:nvSpPr>
          <p:cNvPr id="17" name="Oval 16"/>
          <p:cNvSpPr/>
          <p:nvPr/>
        </p:nvSpPr>
        <p:spPr>
          <a:xfrm>
            <a:off x="1143000" y="4267200"/>
            <a:ext cx="3657600" cy="152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066800" y="2057400"/>
            <a:ext cx="3657600" cy="152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>
            <a:stCxn id="18" idx="2"/>
            <a:endCxn id="17" idx="2"/>
          </p:cNvCxnSpPr>
          <p:nvPr/>
        </p:nvCxnSpPr>
        <p:spPr>
          <a:xfrm rot="10800000" flipH="1" flipV="1">
            <a:off x="1066800" y="2819400"/>
            <a:ext cx="76200" cy="2209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 flipH="1" flipV="1">
            <a:off x="4724400" y="2819400"/>
            <a:ext cx="76200" cy="2209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http://www.getfreeimage.com/pictures/chamfer-cylinder-model-on-white-backdrop-pi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800599"/>
            <a:ext cx="2743200" cy="2057401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Cylinders:</a:t>
            </a:r>
          </a:p>
        </p:txBody>
      </p:sp>
      <p:pic>
        <p:nvPicPr>
          <p:cNvPr id="37892" name="Picture 4" descr="http://etc.usf.edu/clipart/41700/41702/FC_Cylinder_41702_l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19197" y="981003"/>
            <a:ext cx="2133600" cy="2762394"/>
          </a:xfrm>
          <a:prstGeom prst="rect">
            <a:avLst/>
          </a:prstGeom>
          <a:noFill/>
        </p:spPr>
      </p:pic>
      <p:pic>
        <p:nvPicPr>
          <p:cNvPr id="37894" name="Picture 6" descr="http://www.teach-nology.com/worksheets/early_childhood/shapes/cylinder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4114800"/>
            <a:ext cx="1809750" cy="1795775"/>
          </a:xfrm>
          <a:prstGeom prst="rect">
            <a:avLst/>
          </a:prstGeom>
          <a:noFill/>
        </p:spPr>
      </p:pic>
      <p:pic>
        <p:nvPicPr>
          <p:cNvPr id="37896" name="Picture 8" descr="http://www.abc123kidz.com/images/cylinder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838200"/>
            <a:ext cx="2438400" cy="2240449"/>
          </a:xfrm>
          <a:prstGeom prst="rect">
            <a:avLst/>
          </a:prstGeom>
          <a:noFill/>
        </p:spPr>
      </p:pic>
      <p:pic>
        <p:nvPicPr>
          <p:cNvPr id="37898" name="Picture 10" descr="http://blog.autoworld.com.my/wp-content/uploads/2008/12/fc_cylinder_41702_lg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990600"/>
            <a:ext cx="2486272" cy="3790951"/>
          </a:xfrm>
          <a:prstGeom prst="rect">
            <a:avLst/>
          </a:prstGeom>
          <a:noFill/>
        </p:spPr>
      </p:pic>
      <p:pic>
        <p:nvPicPr>
          <p:cNvPr id="37900" name="Picture 12" descr="http://www.teacherfiles.com/clipart/shapes/clipart_cylinder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3000" y="4419600"/>
            <a:ext cx="1573763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13716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CONES: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76400" y="685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cone is a circular pyramid.</a:t>
            </a:r>
          </a:p>
        </p:txBody>
      </p:sp>
      <p:sp>
        <p:nvSpPr>
          <p:cNvPr id="16" name="Oval 15"/>
          <p:cNvSpPr/>
          <p:nvPr/>
        </p:nvSpPr>
        <p:spPr>
          <a:xfrm>
            <a:off x="1143000" y="4267200"/>
            <a:ext cx="3657600" cy="152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>
            <a:stCxn id="18" idx="4"/>
          </p:cNvCxnSpPr>
          <p:nvPr/>
        </p:nvCxnSpPr>
        <p:spPr>
          <a:xfrm rot="5400000">
            <a:off x="647700" y="2552700"/>
            <a:ext cx="2819400" cy="1676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2819400" y="18288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/>
          <p:cNvCxnSpPr>
            <a:stCxn id="18" idx="4"/>
          </p:cNvCxnSpPr>
          <p:nvPr/>
        </p:nvCxnSpPr>
        <p:spPr>
          <a:xfrm rot="16200000" flipH="1">
            <a:off x="2400300" y="2476500"/>
            <a:ext cx="2819400" cy="1828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http://etc.usf.edu/clipart/41600/41699/FC_Cone_41699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533399"/>
            <a:ext cx="2743200" cy="3551649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4" name="Picture 2" descr="http://test.scoilnet.ie/Res/con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905000"/>
            <a:ext cx="2724864" cy="22098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28600" y="6858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Cones:</a:t>
            </a:r>
          </a:p>
        </p:txBody>
      </p:sp>
      <p:pic>
        <p:nvPicPr>
          <p:cNvPr id="35842" name="Picture 2" descr="http://t0.gstatic.com/images?q=tbn:qmpIr1d9IueWXM:http://www.daviddarling.info/images/cone.gif&amp;t=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990600"/>
            <a:ext cx="2200275" cy="2076450"/>
          </a:xfrm>
          <a:prstGeom prst="rect">
            <a:avLst/>
          </a:prstGeom>
          <a:noFill/>
        </p:spPr>
      </p:pic>
      <p:pic>
        <p:nvPicPr>
          <p:cNvPr id="35844" name="Picture 4" descr="http://school.discoveryeducation.com/clipart/images/con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2800" y="4495800"/>
            <a:ext cx="1571320" cy="1733551"/>
          </a:xfrm>
          <a:prstGeom prst="rect">
            <a:avLst/>
          </a:prstGeom>
          <a:noFill/>
        </p:spPr>
      </p:pic>
      <p:pic>
        <p:nvPicPr>
          <p:cNvPr id="35846" name="Picture 6" descr="http://www.dtvb.ibilce.unesp.br/formas_e_linhas/na_con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4191000"/>
            <a:ext cx="2019300" cy="2019300"/>
          </a:xfrm>
          <a:prstGeom prst="rect">
            <a:avLst/>
          </a:prstGeom>
          <a:noFill/>
        </p:spPr>
      </p:pic>
      <p:pic>
        <p:nvPicPr>
          <p:cNvPr id="35850" name="Picture 10" descr="http://upload.wikimedia.org/wikipedia/commons/3/33/Blue-con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19400" y="2590800"/>
            <a:ext cx="4895850" cy="489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16764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SPHERES: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81200" y="685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sphere is a unique shape...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12192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It has no base or sides or edges or vertices.</a:t>
            </a:r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2289680" y="2209800"/>
            <a:ext cx="3882520" cy="3733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" name="Oval 12"/>
          <p:cNvSpPr>
            <a:spLocks noChangeArrowheads="1"/>
          </p:cNvSpPr>
          <p:nvPr/>
        </p:nvSpPr>
        <p:spPr bwMode="auto">
          <a:xfrm>
            <a:off x="2286000" y="3608237"/>
            <a:ext cx="3882520" cy="1170462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>
            <a:off x="2743200" y="4078090"/>
            <a:ext cx="1489580" cy="49391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8" descr="http://www.keetee.com/downloads/sp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200400"/>
            <a:ext cx="1714500" cy="1714500"/>
          </a:xfrm>
          <a:prstGeom prst="rect">
            <a:avLst/>
          </a:prstGeom>
          <a:noFill/>
        </p:spPr>
      </p:pic>
      <p:pic>
        <p:nvPicPr>
          <p:cNvPr id="33810" name="Picture 18" descr="http://bp3.blogger.com/_UKmXJ2fhcZI/Re1oOtVyN1I/AAAAAAAAADY/Wx-9tsOGD3g/s400/sphe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600200"/>
            <a:ext cx="1476796" cy="1390650"/>
          </a:xfrm>
          <a:prstGeom prst="rect">
            <a:avLst/>
          </a:prstGeom>
          <a:noFill/>
        </p:spPr>
      </p:pic>
      <p:pic>
        <p:nvPicPr>
          <p:cNvPr id="33796" name="Picture 4" descr="http://upload.wikimedia.org/wikipedia/commons/3/33/Sphe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600200"/>
            <a:ext cx="1750548" cy="1724025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33794" name="Picture 2" descr="http://www.pollypig.com/Images/Spheres/Yellow_solid_spher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4923020"/>
            <a:ext cx="1647825" cy="1651339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28600" y="757535"/>
            <a:ext cx="16764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SPHERES:</a:t>
            </a:r>
          </a:p>
        </p:txBody>
      </p:sp>
      <p:pic>
        <p:nvPicPr>
          <p:cNvPr id="33798" name="Picture 6" descr="http://www.web3d.org/x3d/specifications/ISO-IEC-19775-1.2-X3D-AbstractSpecification/Images/sphere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4648200"/>
            <a:ext cx="1931122" cy="1885950"/>
          </a:xfrm>
          <a:prstGeom prst="rect">
            <a:avLst/>
          </a:prstGeom>
          <a:noFill/>
        </p:spPr>
      </p:pic>
      <p:pic>
        <p:nvPicPr>
          <p:cNvPr id="33802" name="Picture 10" descr="http://www.grafikhaus.co.uk/images/sphere3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3276600"/>
            <a:ext cx="3200400" cy="3200400"/>
          </a:xfrm>
          <a:prstGeom prst="rect">
            <a:avLst/>
          </a:prstGeom>
          <a:noFill/>
        </p:spPr>
      </p:pic>
      <p:pic>
        <p:nvPicPr>
          <p:cNvPr id="33804" name="Picture 12" descr="http://cis.jhu.edu/education/introPatternTheory/chapters/lie/sphere_wirefram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00800" y="381000"/>
            <a:ext cx="2743200" cy="2743200"/>
          </a:xfrm>
          <a:prstGeom prst="rect">
            <a:avLst/>
          </a:prstGeom>
          <a:noFill/>
        </p:spPr>
      </p:pic>
      <p:pic>
        <p:nvPicPr>
          <p:cNvPr id="33806" name="Picture 14" descr="http://www.svgopen.org/2008/papers/86-Achieving_3D_Effects_with_SVG/figure_1_sphere_object_with_a_virtual_lighting_source_effect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-381000"/>
            <a:ext cx="2857500" cy="2857500"/>
          </a:xfrm>
          <a:prstGeom prst="rect">
            <a:avLst/>
          </a:prstGeom>
          <a:noFill/>
        </p:spPr>
      </p:pic>
      <p:pic>
        <p:nvPicPr>
          <p:cNvPr id="33808" name="Picture 16" descr="http://library.thinkquest.org/20991/media/geo_sphere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10000" y="19812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02" name="Picture 14" descr="http://www.avi-ltd.co.uk/sitebuildercontent/sitebuilderpictures/pisto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0"/>
            <a:ext cx="1991280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504" name="Picture 16" descr="http://thisarmylife.files.wordpress.com/2010/01/600x600_mili-f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933950"/>
            <a:ext cx="1924050" cy="1924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0" y="533400"/>
            <a:ext cx="8686800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Identify each of the following shapes as a </a:t>
            </a:r>
          </a:p>
          <a:p>
            <a:r>
              <a:rPr lang="en-US" sz="2400" dirty="0" smtClean="0">
                <a:latin typeface="Comic Sans MS" pitchFamily="66" charset="0"/>
              </a:rPr>
              <a:t>PRISM, PYRAMID, CYLINDER, CONE or SPHERE </a:t>
            </a:r>
          </a:p>
        </p:txBody>
      </p:sp>
      <p:pic>
        <p:nvPicPr>
          <p:cNvPr id="63490" name="Picture 2" descr="http://www.opensecrets.org/news/basketba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371600"/>
            <a:ext cx="1409701" cy="1409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2" name="Picture 4" descr="http://www.gearthblog.com/images/images2006/jupite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4800600"/>
            <a:ext cx="1666875" cy="1608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4" name="Picture 6" descr="http://www.freakingnews.com/images/adv-images/2487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95600" y="2971800"/>
            <a:ext cx="952500" cy="184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8" name="Picture 10" descr="http://www.doobybrain.com/wp-content/uploads/2009/01/classic-pepsi-can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62200" y="1371600"/>
            <a:ext cx="1962150" cy="1524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88" descr="CEREAL_BOX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29200" y="1371600"/>
            <a:ext cx="12573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506" name="Picture 18" descr="http://www.bestweekever.tv/bwe/images/2008/09/01_menkaure_pyramid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29200" y="3352800"/>
            <a:ext cx="1866900" cy="140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508" name="Picture 20" descr="http://www.hometownannapolis.com/photos/100130steeple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62800" y="1447800"/>
            <a:ext cx="1621824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96" name="Picture 8" descr="http://www.rocketllama.com/blog-it/wp-content/uploads/2009/12/snow20cone20cup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62800" y="4800600"/>
            <a:ext cx="1638300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8700" y="132288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57400" y="1371600"/>
            <a:ext cx="5334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29200" y="13716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62800" y="14478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52400" y="29718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362200" y="29718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0" y="3349823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09600" y="48768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10000" y="4800600"/>
            <a:ext cx="4572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#9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162800" y="4800600"/>
            <a:ext cx="533400" cy="307777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Comic Sans MS" pitchFamily="66" charset="0"/>
              </a:rPr>
              <a:t>#10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7200" y="2438400"/>
            <a:ext cx="90281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SPHERE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971800" y="2514600"/>
            <a:ext cx="110479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CYLINDER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5334000" y="2667000"/>
            <a:ext cx="78899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PRISM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620000" y="3048000"/>
            <a:ext cx="106990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PYRAMID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533400" y="4419600"/>
            <a:ext cx="1104790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CYLINDER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2667000" y="4419600"/>
            <a:ext cx="71962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CONE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638800" y="4419600"/>
            <a:ext cx="106990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PYRAMID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85800" y="6172200"/>
            <a:ext cx="78899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PRISM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810000" y="6096000"/>
            <a:ext cx="90281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SPHERE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7162800" y="6096000"/>
            <a:ext cx="170065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CONE &amp; SPHERE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4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04800" y="3200400"/>
            <a:ext cx="38862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715000" y="3200400"/>
            <a:ext cx="23622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066800"/>
            <a:ext cx="8686800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So what are we going to do with these shapes?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2057400"/>
            <a:ext cx="8686800" cy="181588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We are going to calculate </a:t>
            </a:r>
          </a:p>
          <a:p>
            <a:endParaRPr lang="en-US" sz="2400" dirty="0" smtClean="0">
              <a:latin typeface="Comic Sans MS" pitchFamily="66" charset="0"/>
            </a:endParaRPr>
          </a:p>
          <a:p>
            <a:endParaRPr lang="en-US" sz="2400" dirty="0" smtClean="0">
              <a:latin typeface="Comic Sans MS" pitchFamily="66" charset="0"/>
            </a:endParaRPr>
          </a:p>
          <a:p>
            <a:r>
              <a:rPr lang="en-US" sz="4000" dirty="0" smtClean="0">
                <a:latin typeface="Comic Sans MS" pitchFamily="66" charset="0"/>
              </a:rPr>
              <a:t>SURFACE AREA   and 	VOLUME</a:t>
            </a:r>
          </a:p>
        </p:txBody>
      </p:sp>
      <p:pic>
        <p:nvPicPr>
          <p:cNvPr id="18" name="Picture 6" descr="http://www.f-lohmueller.de/pov_tut/animate/im/Folding_a_Cube_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886200"/>
            <a:ext cx="2286000" cy="2286001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" name="Picture 8" descr="Mask Animatio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810000"/>
            <a:ext cx="2872737" cy="22098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8600" y="685800"/>
            <a:ext cx="3200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SUFARCE AREA: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2192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Is literally the area of all the surfaces of a solid.</a:t>
            </a:r>
          </a:p>
        </p:txBody>
      </p:sp>
      <p:pic>
        <p:nvPicPr>
          <p:cNvPr id="17" name="Picture 8" descr="http://www.f-lohmueller.de/pov_tut/animate/im/Fold_Cube_1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133600"/>
            <a:ext cx="3657600" cy="36576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8" name="Picture 10" descr="http://www.f-lohmueller.de/pov_tut/animate/im/Fold_Cube_22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133600"/>
            <a:ext cx="3657600" cy="36576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800600" y="717030"/>
            <a:ext cx="1676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58580" y="1249180"/>
            <a:ext cx="1752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685800"/>
            <a:ext cx="6575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In a previous unit we discussed POLYGONS.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1219200"/>
            <a:ext cx="5827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POLYGONS are 2-dimensional objects.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1828800"/>
            <a:ext cx="7885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That means they have length and width, but no depth.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2514600"/>
            <a:ext cx="4576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Like they are cut out of paper.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5800" y="4724400"/>
            <a:ext cx="1828800" cy="914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Isosceles Triangle 28"/>
          <p:cNvSpPr/>
          <p:nvPr/>
        </p:nvSpPr>
        <p:spPr>
          <a:xfrm>
            <a:off x="1219200" y="3048000"/>
            <a:ext cx="838200" cy="1066800"/>
          </a:xfrm>
          <a:prstGeom prst="triangle">
            <a:avLst/>
          </a:prstGeom>
          <a:blipFill>
            <a:blip r:embed="rId5" cstate="print"/>
            <a:stretch>
              <a:fillRect/>
            </a:stretch>
          </a:blip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Cross 29"/>
          <p:cNvSpPr/>
          <p:nvPr/>
        </p:nvSpPr>
        <p:spPr>
          <a:xfrm>
            <a:off x="3429000" y="3886200"/>
            <a:ext cx="1371600" cy="1371600"/>
          </a:xfrm>
          <a:prstGeom prst="plus">
            <a:avLst/>
          </a:prstGeom>
          <a:blipFill>
            <a:blip r:embed="rId4" cstate="print"/>
            <a:stretch>
              <a:fillRect/>
            </a:stretch>
          </a:blip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5943600" y="2819400"/>
            <a:ext cx="1524000" cy="1295400"/>
          </a:xfrm>
          <a:prstGeom prst="pentagon">
            <a:avLst/>
          </a:prstGeom>
          <a:blipFill>
            <a:blip r:embed="rId4" cstate="print"/>
            <a:stretch>
              <a:fillRect/>
            </a:stretch>
          </a:blip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5867400" y="45720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blipFill>
            <a:blip r:embed="rId4" cstate="print"/>
            <a:stretch>
              <a:fillRect/>
            </a:stretch>
          </a:blip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repeatCount="indefinite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9" presetClass="entr" presetSubtype="1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5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6" grpId="0"/>
      <p:bldP spid="17" grpId="0"/>
      <p:bldP spid="18" grpId="0"/>
      <p:bldP spid="19" grpId="0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8600" y="685800"/>
            <a:ext cx="3200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SUFARCE AREA: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2192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Is literally the area of all the surfaces of a solid.</a:t>
            </a:r>
          </a:p>
        </p:txBody>
      </p:sp>
      <p:pic>
        <p:nvPicPr>
          <p:cNvPr id="19" name="Picture 2" descr="http://www.rupert.id.au/TJ591/images/Animation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1860540"/>
            <a:ext cx="5648325" cy="454978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8600" y="685800"/>
            <a:ext cx="3200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SUFARCE AREA: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2192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Is literally the area of all the surfaces of a solid.</a:t>
            </a:r>
          </a:p>
        </p:txBody>
      </p:sp>
      <p:pic>
        <p:nvPicPr>
          <p:cNvPr id="17" name="Picture 2" descr="http://learn.tutorvista.com/files/common/users/5687_5_1277566110_cylinde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1981200"/>
            <a:ext cx="5715000" cy="371475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FILES\pictures (fun)\Math animations\fold-3d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5105400" cy="5105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" name="Rectangle 14"/>
          <p:cNvSpPr/>
          <p:nvPr/>
        </p:nvSpPr>
        <p:spPr>
          <a:xfrm>
            <a:off x="228600" y="685800"/>
            <a:ext cx="32004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SUFARCE AREA: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2192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Is literally the area of all the surfaces of a solid.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8600" y="685800"/>
            <a:ext cx="19812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VOLUME: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1219200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Is the measure of how much “space” an object occupies.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1752600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It is often thought of as how much water an object can hold.</a:t>
            </a:r>
          </a:p>
        </p:txBody>
      </p:sp>
      <p:pic>
        <p:nvPicPr>
          <p:cNvPr id="18" name="Picture 6" descr="http://alfoart.com/images/gif_glas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286000"/>
            <a:ext cx="2340370" cy="413385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8600" y="685800"/>
            <a:ext cx="1981200" cy="5334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latin typeface="Comic Sans MS" pitchFamily="66" charset="0"/>
              </a:rPr>
              <a:t>VOLUME: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1245513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Or how many cubic units it would take to fill an object</a:t>
            </a:r>
          </a:p>
        </p:txBody>
      </p:sp>
      <p:pic>
        <p:nvPicPr>
          <p:cNvPr id="19" name="Picture 18" descr="C:\FILES\pictures (fun)\Math animations\Shapes\AnimPYRAMIDE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038600"/>
            <a:ext cx="28956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http://www.ariancargo.com/uploads/5/2/5/9/5259308/811653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038600"/>
            <a:ext cx="25908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" descr="C:\FILES\pictures (fun)\Math animations\Shapes\square-pyrami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752600"/>
            <a:ext cx="2895600" cy="2024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1752600"/>
            <a:ext cx="2625555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3352800" y="2058650"/>
            <a:ext cx="2590800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This is why volume is measured in CUBIC UNITS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52800" y="4038600"/>
            <a:ext cx="2590800" cy="246221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Like: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Cubic feet:  </a:t>
            </a:r>
          </a:p>
          <a:p>
            <a:r>
              <a:rPr lang="en-US" sz="2200" dirty="0" smtClean="0">
                <a:latin typeface="Comic Sans MS" pitchFamily="66" charset="0"/>
              </a:rPr>
              <a:t>ft</a:t>
            </a:r>
            <a:r>
              <a:rPr lang="en-US" sz="2200" baseline="30000" dirty="0" smtClean="0">
                <a:latin typeface="Comic Sans MS" pitchFamily="66" charset="0"/>
              </a:rPr>
              <a:t>3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Cubic centimeters cm</a:t>
            </a:r>
            <a:r>
              <a:rPr lang="en-US" sz="2200" baseline="30000" dirty="0" smtClean="0">
                <a:latin typeface="Comic Sans MS" pitchFamily="66" charset="0"/>
              </a:rPr>
              <a:t>3</a:t>
            </a:r>
            <a:r>
              <a:rPr lang="en-US" sz="2200" dirty="0" smtClean="0"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953000" y="715780"/>
            <a:ext cx="990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81000" y="1051060"/>
            <a:ext cx="2362200" cy="3510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685800"/>
            <a:ext cx="84582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prism is a solid with 2 congruent BASES connected by LATERAL FACES</a:t>
            </a:r>
          </a:p>
        </p:txBody>
      </p:sp>
      <p:sp>
        <p:nvSpPr>
          <p:cNvPr id="18" name="Regular Pentagon 17"/>
          <p:cNvSpPr/>
          <p:nvPr/>
        </p:nvSpPr>
        <p:spPr>
          <a:xfrm>
            <a:off x="4361113" y="7204501"/>
            <a:ext cx="3657600" cy="1219200"/>
          </a:xfrm>
          <a:prstGeom prst="pentagon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85113" y="7737901"/>
            <a:ext cx="65851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prstTxWarp prst="textFadeUp">
              <a:avLst>
                <a:gd name="adj" fmla="val 24228"/>
              </a:avLst>
            </a:prstTxWarp>
            <a:spAutoFit/>
          </a:bodyPr>
          <a:lstStyle/>
          <a:p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8628313" y="6442501"/>
            <a:ext cx="103137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rtlCol="0">
            <a:spAutoFit/>
          </a:bodyPr>
          <a:lstStyle/>
          <a:p>
            <a:r>
              <a:rPr lang="en-US" sz="2400" dirty="0" smtClean="0"/>
              <a:t>Lateral</a:t>
            </a:r>
          </a:p>
          <a:p>
            <a:r>
              <a:rPr lang="en-US" sz="2400" dirty="0" smtClean="0"/>
              <a:t> face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057400"/>
            <a:ext cx="4953000" cy="353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Curved Right Arrow 48"/>
          <p:cNvSpPr/>
          <p:nvPr/>
        </p:nvSpPr>
        <p:spPr>
          <a:xfrm rot="4580672">
            <a:off x="2302410" y="1160829"/>
            <a:ext cx="628347" cy="3753220"/>
          </a:xfrm>
          <a:prstGeom prst="curv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62000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To find the surface area of a PRISM, you can do it 2 ways: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1219200"/>
            <a:ext cx="1524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Method 1: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1219200"/>
            <a:ext cx="67056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area of each shape that makes up the </a:t>
            </a:r>
          </a:p>
          <a:p>
            <a:r>
              <a:rPr lang="en-US" sz="2200" dirty="0" smtClean="0">
                <a:latin typeface="Comic Sans MS" pitchFamily="66" charset="0"/>
              </a:rPr>
              <a:t>Solid, and add them together </a:t>
            </a:r>
          </a:p>
        </p:txBody>
      </p:sp>
      <p:sp>
        <p:nvSpPr>
          <p:cNvPr id="18" name="Cube 17"/>
          <p:cNvSpPr/>
          <p:nvPr/>
        </p:nvSpPr>
        <p:spPr>
          <a:xfrm>
            <a:off x="685800" y="2362200"/>
            <a:ext cx="2209800" cy="3276600"/>
          </a:xfrm>
          <a:prstGeom prst="cube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0" y="5410200"/>
            <a:ext cx="457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5181600"/>
            <a:ext cx="457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400" y="3505200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33800" y="23622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front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67400" y="23622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 x 10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58000" y="23622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20</a:t>
            </a:r>
          </a:p>
        </p:txBody>
      </p:sp>
      <p:sp>
        <p:nvSpPr>
          <p:cNvPr id="26" name="TextBox 25"/>
          <p:cNvSpPr txBox="1"/>
          <p:nvPr/>
        </p:nvSpPr>
        <p:spPr>
          <a:xfrm rot="4964090">
            <a:off x="1968043" y="3975556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20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10000" y="28194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back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867400" y="28194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 x 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000" y="28194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20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810000" y="32766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left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867400" y="32766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 x 10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58000" y="32766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60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810000" y="37338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right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867400" y="37338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 x 10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0" y="37338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60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10000" y="41910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top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867400" y="41910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 x 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58000" y="41910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12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810000" y="4648200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bottom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867400" y="4648200"/>
            <a:ext cx="1295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 x 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58000" y="46482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12</a:t>
            </a:r>
          </a:p>
        </p:txBody>
      </p:sp>
      <p:sp>
        <p:nvSpPr>
          <p:cNvPr id="42" name="TextBox 41"/>
          <p:cNvSpPr txBox="1"/>
          <p:nvPr/>
        </p:nvSpPr>
        <p:spPr>
          <a:xfrm rot="1422086">
            <a:off x="1197466" y="3563979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60</a:t>
            </a:r>
          </a:p>
        </p:txBody>
      </p:sp>
      <p:sp>
        <p:nvSpPr>
          <p:cNvPr id="43" name="TextBox 42"/>
          <p:cNvSpPr txBox="1"/>
          <p:nvPr/>
        </p:nvSpPr>
        <p:spPr>
          <a:xfrm rot="2157488">
            <a:off x="1425506" y="2697268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12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5943600" y="5181600"/>
            <a:ext cx="1676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858000" y="5181600"/>
            <a:ext cx="106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 184</a:t>
            </a:r>
          </a:p>
        </p:txBody>
      </p:sp>
      <p:sp>
        <p:nvSpPr>
          <p:cNvPr id="48" name="Curved Left Arrow 47"/>
          <p:cNvSpPr/>
          <p:nvPr/>
        </p:nvSpPr>
        <p:spPr>
          <a:xfrm rot="3683982">
            <a:off x="3154950" y="2286079"/>
            <a:ext cx="397836" cy="2073797"/>
          </a:xfrm>
          <a:prstGeom prst="curved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Curved Left Arrow 49"/>
          <p:cNvSpPr/>
          <p:nvPr/>
        </p:nvSpPr>
        <p:spPr>
          <a:xfrm rot="4386862">
            <a:off x="2902047" y="2740367"/>
            <a:ext cx="758581" cy="3289123"/>
          </a:xfrm>
          <a:prstGeom prst="curved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Curved Right Arrow 50"/>
          <p:cNvSpPr/>
          <p:nvPr/>
        </p:nvSpPr>
        <p:spPr>
          <a:xfrm rot="5817412">
            <a:off x="3457378" y="2148919"/>
            <a:ext cx="628347" cy="2377352"/>
          </a:xfrm>
          <a:prstGeom prst="curvedRightArrow">
            <a:avLst>
              <a:gd name="adj1" fmla="val 21301"/>
              <a:gd name="adj2" fmla="val 40293"/>
              <a:gd name="adj3" fmla="val 25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Curved Right Arrow 51"/>
          <p:cNvSpPr/>
          <p:nvPr/>
        </p:nvSpPr>
        <p:spPr>
          <a:xfrm rot="6985206">
            <a:off x="3094630" y="1601193"/>
            <a:ext cx="987643" cy="3237370"/>
          </a:xfrm>
          <a:prstGeom prst="curvedRightArrow">
            <a:avLst>
              <a:gd name="adj1" fmla="val 21301"/>
              <a:gd name="adj2" fmla="val 40293"/>
              <a:gd name="adj3" fmla="val 25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3" name="Curved Left Arrow 52"/>
          <p:cNvSpPr/>
          <p:nvPr/>
        </p:nvSpPr>
        <p:spPr>
          <a:xfrm rot="4226251">
            <a:off x="3298536" y="4248308"/>
            <a:ext cx="630292" cy="2763189"/>
          </a:xfrm>
          <a:prstGeom prst="curved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0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5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6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2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3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80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14" grpId="0"/>
      <p:bldP spid="15" grpId="0"/>
      <p:bldP spid="16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ight Arrow 64"/>
          <p:cNvSpPr/>
          <p:nvPr/>
        </p:nvSpPr>
        <p:spPr>
          <a:xfrm rot="13573131">
            <a:off x="6002448" y="449220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219200" y="2057400"/>
            <a:ext cx="7772400" cy="40011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latin typeface="Comic Sans MS" pitchFamily="66" charset="0"/>
              </a:rPr>
              <a:t>(in a rectangular prism any pair of opposite sides can be bases)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762000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To find the surface area of a PRISM, you can do it 2 ways: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1219200"/>
            <a:ext cx="1600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Method 2: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5000" y="12192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Use the formula for SURFACE AREA:</a:t>
            </a:r>
          </a:p>
        </p:txBody>
      </p:sp>
      <p:sp>
        <p:nvSpPr>
          <p:cNvPr id="18" name="Cube 17"/>
          <p:cNvSpPr/>
          <p:nvPr/>
        </p:nvSpPr>
        <p:spPr>
          <a:xfrm>
            <a:off x="685800" y="2362200"/>
            <a:ext cx="2209800" cy="3276600"/>
          </a:xfrm>
          <a:prstGeom prst="cube">
            <a:avLst/>
          </a:prstGeom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0" y="5410200"/>
            <a:ext cx="457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95400" y="5181600"/>
            <a:ext cx="457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3400" y="3505200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10</a:t>
            </a:r>
          </a:p>
        </p:txBody>
      </p:sp>
      <p:sp>
        <p:nvSpPr>
          <p:cNvPr id="54" name="TextBox 53"/>
          <p:cNvSpPr txBox="1"/>
          <p:nvPr/>
        </p:nvSpPr>
        <p:spPr>
          <a:xfrm rot="2074755">
            <a:off x="1029862" y="2806492"/>
            <a:ext cx="1828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276600" y="1676400"/>
            <a:ext cx="5562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Identify the BASEs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276600" y="2438400"/>
            <a:ext cx="5674634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Find the Area and Perimeter of the base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276600" y="3590925"/>
            <a:ext cx="5674634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 </a:t>
            </a:r>
          </a:p>
        </p:txBody>
      </p:sp>
      <p:sp>
        <p:nvSpPr>
          <p:cNvPr id="59" name="TextBox 58"/>
          <p:cNvSpPr txBox="1"/>
          <p:nvPr/>
        </p:nvSpPr>
        <p:spPr>
          <a:xfrm rot="1553050">
            <a:off x="3112116" y="4842066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  <p:sp>
        <p:nvSpPr>
          <p:cNvPr id="60" name="TextBox 59"/>
          <p:cNvSpPr txBox="1"/>
          <p:nvPr/>
        </p:nvSpPr>
        <p:spPr>
          <a:xfrm rot="21369934">
            <a:off x="4832769" y="5310169"/>
            <a:ext cx="1600200" cy="10156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P: perimeter of the base</a:t>
            </a:r>
          </a:p>
        </p:txBody>
      </p:sp>
      <p:sp>
        <p:nvSpPr>
          <p:cNvPr id="61" name="TextBox 60"/>
          <p:cNvSpPr txBox="1"/>
          <p:nvPr/>
        </p:nvSpPr>
        <p:spPr>
          <a:xfrm rot="20158437">
            <a:off x="6627989" y="4638497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h: height of the prism</a:t>
            </a: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/>
        </p:nvGraphicFramePr>
        <p:xfrm>
          <a:off x="3505200" y="3209925"/>
          <a:ext cx="2733675" cy="1133475"/>
        </p:xfrm>
        <a:graphic>
          <a:graphicData uri="http://schemas.openxmlformats.org/presentationml/2006/ole">
            <p:oleObj spid="_x0000_s2051" name="Equation" r:id="rId5" imgW="1041120" imgH="431640" progId="Equation.3">
              <p:embed/>
            </p:oleObj>
          </a:graphicData>
        </a:graphic>
      </p:graphicFrame>
      <p:sp>
        <p:nvSpPr>
          <p:cNvPr id="63" name="Right Arrow 62"/>
          <p:cNvSpPr/>
          <p:nvPr/>
        </p:nvSpPr>
        <p:spPr>
          <a:xfrm rot="18578172">
            <a:off x="4224490" y="451353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ight Arrow 63"/>
          <p:cNvSpPr/>
          <p:nvPr/>
        </p:nvSpPr>
        <p:spPr>
          <a:xfrm rot="15804937">
            <a:off x="5398778" y="4733736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/>
        </p:nvGraphicFramePr>
        <p:xfrm>
          <a:off x="6629400" y="3276600"/>
          <a:ext cx="2249487" cy="353852"/>
        </p:xfrm>
        <a:graphic>
          <a:graphicData uri="http://schemas.openxmlformats.org/presentationml/2006/ole">
            <p:oleObj spid="_x0000_s2052" name="Equation" r:id="rId6" imgW="1130040" imgH="177480" progId="Equation.3">
              <p:embed/>
            </p:oleObj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/>
        </p:nvGraphicFramePr>
        <p:xfrm>
          <a:off x="7010400" y="3657600"/>
          <a:ext cx="1314450" cy="354013"/>
        </p:xfrm>
        <a:graphic>
          <a:graphicData uri="http://schemas.openxmlformats.org/presentationml/2006/ole">
            <p:oleObj spid="_x0000_s2053" name="Equation" r:id="rId7" imgW="660240" imgH="177480" progId="Equation.3">
              <p:embed/>
            </p:oleObj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/>
        </p:nvGraphicFramePr>
        <p:xfrm>
          <a:off x="7010400" y="4038600"/>
          <a:ext cx="757237" cy="354013"/>
        </p:xfrm>
        <a:graphic>
          <a:graphicData uri="http://schemas.openxmlformats.org/presentationml/2006/ole">
            <p:oleObj spid="_x0000_s2054" name="Equation" r:id="rId8" imgW="380880" imgH="177480" progId="Equation.3">
              <p:embed/>
            </p:oleObj>
          </a:graphicData>
        </a:graphic>
      </p:graphicFrame>
      <p:sp>
        <p:nvSpPr>
          <p:cNvPr id="69" name="TextBox 68"/>
          <p:cNvSpPr txBox="1"/>
          <p:nvPr/>
        </p:nvSpPr>
        <p:spPr>
          <a:xfrm rot="1466068">
            <a:off x="3413369" y="5442034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12</a:t>
            </a:r>
          </a:p>
        </p:txBody>
      </p:sp>
      <p:sp>
        <p:nvSpPr>
          <p:cNvPr id="70" name="TextBox 69"/>
          <p:cNvSpPr txBox="1"/>
          <p:nvPr/>
        </p:nvSpPr>
        <p:spPr>
          <a:xfrm rot="21147879">
            <a:off x="5837386" y="6212773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16</a:t>
            </a:r>
          </a:p>
        </p:txBody>
      </p:sp>
      <p:sp>
        <p:nvSpPr>
          <p:cNvPr id="71" name="TextBox 70"/>
          <p:cNvSpPr txBox="1"/>
          <p:nvPr/>
        </p:nvSpPr>
        <p:spPr>
          <a:xfrm rot="20067885">
            <a:off x="7493221" y="5139545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10</a:t>
            </a:r>
          </a:p>
        </p:txBody>
      </p:sp>
      <p:sp>
        <p:nvSpPr>
          <p:cNvPr id="72" name="TextBox 71"/>
          <p:cNvSpPr txBox="1"/>
          <p:nvPr/>
        </p:nvSpPr>
        <p:spPr>
          <a:xfrm rot="2074755">
            <a:off x="1787323" y="2923220"/>
            <a:ext cx="976468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omic Sans MS" pitchFamily="66" charset="0"/>
              </a:rPr>
              <a:t>P; 16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omic Sans MS" pitchFamily="66" charset="0"/>
              </a:rPr>
              <a:t>A: 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56" grpId="0" animBg="1"/>
      <p:bldP spid="56" grpId="1" animBg="1"/>
      <p:bldP spid="15" grpId="0"/>
      <p:bldP spid="16" grpId="0"/>
      <p:bldP spid="54" grpId="0"/>
      <p:bldP spid="55" grpId="0"/>
      <p:bldP spid="57" grpId="0"/>
      <p:bldP spid="58" grpId="0"/>
      <p:bldP spid="59" grpId="0" animBg="1"/>
      <p:bldP spid="60" grpId="0" animBg="1"/>
      <p:bldP spid="61" grpId="0" animBg="1"/>
      <p:bldP spid="63" grpId="0" animBg="1"/>
      <p:bldP spid="64" grpId="0" animBg="1"/>
      <p:bldP spid="69" grpId="0"/>
      <p:bldP spid="70" grpId="0"/>
      <p:bldP spid="71" grpId="0"/>
      <p:bldP spid="72" grpId="0"/>
      <p:bldP spid="7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600200" y="1981200"/>
            <a:ext cx="11430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2971800" y="1981200"/>
            <a:ext cx="99060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4" name="Picture 17" descr="http://mathworld.wolfram.com/images/eps-gif/Prism10_5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3397" y="2590800"/>
            <a:ext cx="5140603" cy="3886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5" name="TextBox 14"/>
          <p:cNvSpPr txBox="1"/>
          <p:nvPr/>
        </p:nvSpPr>
        <p:spPr>
          <a:xfrm rot="21195129">
            <a:off x="5867400" y="3429000"/>
            <a:ext cx="1905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A: 270m</a:t>
            </a:r>
            <a:r>
              <a:rPr lang="en-US" sz="22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 rot="21364318">
            <a:off x="6554063" y="4537721"/>
            <a:ext cx="680878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762000"/>
            <a:ext cx="822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surface area of this regular decagonal prism:</a:t>
            </a:r>
          </a:p>
        </p:txBody>
      </p:sp>
      <p:sp>
        <p:nvSpPr>
          <p:cNvPr id="18" name="TextBox 17"/>
          <p:cNvSpPr txBox="1"/>
          <p:nvPr/>
        </p:nvSpPr>
        <p:spPr>
          <a:xfrm rot="156636">
            <a:off x="7479206" y="5050154"/>
            <a:ext cx="673488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38200" y="1371600"/>
          <a:ext cx="2266950" cy="533400"/>
        </p:xfrm>
        <a:graphic>
          <a:graphicData uri="http://schemas.openxmlformats.org/presentationml/2006/ole">
            <p:oleObj spid="_x0000_s3074" name="Equation" r:id="rId6" imgW="863280" imgH="203040" progId="Equation.3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 rot="21195129">
            <a:off x="6219213" y="3965798"/>
            <a:ext cx="1380252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P:60m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62000" y="1981200"/>
          <a:ext cx="3100388" cy="466725"/>
        </p:xfrm>
        <a:graphic>
          <a:graphicData uri="http://schemas.openxmlformats.org/presentationml/2006/ole">
            <p:oleObj spid="_x0000_s3075" name="Equation" r:id="rId7" imgW="1180800" imgH="177480" progId="Equation.3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191000" y="1371600"/>
            <a:ext cx="4953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perimeter of the base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91000" y="1828800"/>
            <a:ext cx="3352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6+6+6+6+6+6+6+6+6+6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1828800"/>
            <a:ext cx="914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=60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219200" y="2895600"/>
            <a:ext cx="152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Area of the bases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048000" y="2895600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524000" y="3733800"/>
          <a:ext cx="1966912" cy="466725"/>
        </p:xfrm>
        <a:graphic>
          <a:graphicData uri="http://schemas.openxmlformats.org/presentationml/2006/ole">
            <p:oleObj spid="_x0000_s3077" name="Equation" r:id="rId8" imgW="749160" imgH="177480" progId="Equation.3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1524000" y="4310063"/>
          <a:ext cx="1466850" cy="533400"/>
        </p:xfrm>
        <a:graphic>
          <a:graphicData uri="http://schemas.openxmlformats.org/presentationml/2006/ole">
            <p:oleObj spid="_x0000_s3078" name="Equation" r:id="rId9" imgW="55872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19" grpId="0"/>
      <p:bldP spid="21" grpId="0"/>
      <p:bldP spid="23" grpId="0"/>
      <p:bldP spid="24" grpId="0"/>
      <p:bldP spid="26" grpId="0" animBg="1"/>
      <p:bldP spid="26" grpId="1" animBg="1"/>
      <p:bldP spid="28" grpId="0" animBg="1"/>
      <p:bldP spid="2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Finding Volume is easier!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1169313"/>
            <a:ext cx="822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 of this regular decagonal prism:</a:t>
            </a:r>
          </a:p>
        </p:txBody>
      </p:sp>
      <p:pic>
        <p:nvPicPr>
          <p:cNvPr id="18" name="Picture 17" descr="http://mathworld.wolfram.com/images/eps-gif/Prism10_50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2514600"/>
            <a:ext cx="5140603" cy="38862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9" name="TextBox 18"/>
          <p:cNvSpPr txBox="1"/>
          <p:nvPr/>
        </p:nvSpPr>
        <p:spPr>
          <a:xfrm rot="21195129">
            <a:off x="5867400" y="3429000"/>
            <a:ext cx="1905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A: 270m</a:t>
            </a:r>
            <a:r>
              <a:rPr lang="en-US" sz="22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 rot="21364318">
            <a:off x="6494103" y="4477761"/>
            <a:ext cx="680878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6m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56636">
            <a:off x="7284336" y="5020174"/>
            <a:ext cx="673488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1195129">
            <a:off x="6219213" y="3965798"/>
            <a:ext cx="1380252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P:60m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85800" y="1828800"/>
          <a:ext cx="2366962" cy="533400"/>
        </p:xfrm>
        <a:graphic>
          <a:graphicData uri="http://schemas.openxmlformats.org/presentationml/2006/ole">
            <p:oleObj spid="_x0000_s4098" name="Equation" r:id="rId6" imgW="901440" imgH="203040" progId="Equation.3">
              <p:embed/>
            </p:oleObj>
          </a:graphicData>
        </a:graphic>
      </p:graphicFrame>
      <p:sp>
        <p:nvSpPr>
          <p:cNvPr id="29" name="TextBox 28"/>
          <p:cNvSpPr txBox="1"/>
          <p:nvPr/>
        </p:nvSpPr>
        <p:spPr>
          <a:xfrm rot="700885">
            <a:off x="893292" y="3278865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  <p:sp>
        <p:nvSpPr>
          <p:cNvPr id="30" name="Right Arrow 29"/>
          <p:cNvSpPr/>
          <p:nvPr/>
        </p:nvSpPr>
        <p:spPr>
          <a:xfrm rot="17336722">
            <a:off x="1550955" y="2673150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ight Arrow 30"/>
          <p:cNvSpPr/>
          <p:nvPr/>
        </p:nvSpPr>
        <p:spPr>
          <a:xfrm rot="13573131">
            <a:off x="2802047" y="251100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 rot="20158437">
            <a:off x="3427588" y="2657297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h: height of the prism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714375" y="4419600"/>
          <a:ext cx="2867025" cy="533400"/>
        </p:xfrm>
        <a:graphic>
          <a:graphicData uri="http://schemas.openxmlformats.org/presentationml/2006/ole">
            <p:oleObj spid="_x0000_s4099" name="Equation" r:id="rId7" imgW="1091880" imgH="203040" progId="Equation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2024062" y="5029200"/>
          <a:ext cx="1633538" cy="533400"/>
        </p:xfrm>
        <a:graphic>
          <a:graphicData uri="http://schemas.openxmlformats.org/presentationml/2006/ole">
            <p:oleObj spid="_x0000_s4100" name="Equation" r:id="rId8" imgW="6220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3" grpId="0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876800" y="884420"/>
            <a:ext cx="12192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838200"/>
            <a:ext cx="6122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In this unit, we will learn about SOLIDS.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5800" y="1477780"/>
            <a:ext cx="1066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" y="1447800"/>
            <a:ext cx="6066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 SOLID is a 3-dimensional (3D) object. 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2052935"/>
            <a:ext cx="6587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That means it has length, width AND depth. 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2054" name="Picture 6" descr="C:\FILES\pictures (fun)\Math animations\Shapes\120px-Hexahedron-slowtur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667000"/>
            <a:ext cx="1752600" cy="1752600"/>
          </a:xfrm>
          <a:prstGeom prst="rect">
            <a:avLst/>
          </a:prstGeom>
          <a:noFill/>
        </p:spPr>
      </p:pic>
      <p:pic>
        <p:nvPicPr>
          <p:cNvPr id="2055" name="Picture 7" descr="C:\FILES\pictures (fun)\Math animations\Shapes\120px-Dodecahedron-slowturn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2667000"/>
            <a:ext cx="1676400" cy="1676400"/>
          </a:xfrm>
          <a:prstGeom prst="rect">
            <a:avLst/>
          </a:prstGeom>
          <a:noFill/>
        </p:spPr>
      </p:pic>
      <p:pic>
        <p:nvPicPr>
          <p:cNvPr id="2056" name="Picture 8" descr="C:\FILES\pictures (fun)\Math animations\Shapes\120px-Tetrahedron-slowturn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4572000"/>
            <a:ext cx="1828800" cy="1828800"/>
          </a:xfrm>
          <a:prstGeom prst="rect">
            <a:avLst/>
          </a:prstGeom>
          <a:noFill/>
        </p:spPr>
      </p:pic>
      <p:pic>
        <p:nvPicPr>
          <p:cNvPr id="2057" name="Picture 9" descr="C:\FILES\pictures (fun)\Math animations\Shapes\GODE_V~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1200" y="4724400"/>
            <a:ext cx="1695450" cy="1695450"/>
          </a:xfrm>
          <a:prstGeom prst="rect">
            <a:avLst/>
          </a:prstGeom>
          <a:noFill/>
        </p:spPr>
      </p:pic>
      <p:pic>
        <p:nvPicPr>
          <p:cNvPr id="2058" name="Picture 10" descr="C:\FILES\pictures (fun)\Math animations\Shapes\Dodekaeder-Animation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2590800"/>
            <a:ext cx="1752600" cy="1622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6" grpId="0" animBg="1"/>
      <p:bldP spid="17" grpId="0"/>
      <p:bldP spid="1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RIGHT PRISMS		 </a:t>
            </a:r>
            <a:r>
              <a:rPr lang="en-US" sz="2200" dirty="0" err="1" smtClean="0">
                <a:solidFill>
                  <a:schemeClr val="bg1"/>
                </a:solidFill>
                <a:latin typeface="Comic Sans MS" pitchFamily="66" charset="0"/>
              </a:rPr>
              <a:t>vs</a:t>
            </a:r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 		OBLIQUE PRISMS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169313"/>
            <a:ext cx="3886200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</a:t>
            </a:r>
            <a:r>
              <a:rPr lang="en-US" sz="2200" b="1" dirty="0" smtClean="0">
                <a:latin typeface="Comic Sans MS" pitchFamily="66" charset="0"/>
              </a:rPr>
              <a:t>right prism </a:t>
            </a:r>
            <a:r>
              <a:rPr lang="en-US" sz="2200" dirty="0" smtClean="0">
                <a:latin typeface="Comic Sans MS" pitchFamily="66" charset="0"/>
              </a:rPr>
              <a:t>is a prism where the lateral faces are all </a:t>
            </a:r>
            <a:r>
              <a:rPr lang="en-US" sz="2200" b="1" dirty="0" smtClean="0">
                <a:latin typeface="Comic Sans MS" pitchFamily="66" charset="0"/>
              </a:rPr>
              <a:t>perpendicular</a:t>
            </a:r>
            <a:r>
              <a:rPr lang="en-US" sz="2200" dirty="0" smtClean="0">
                <a:latin typeface="Comic Sans MS" pitchFamily="66" charset="0"/>
              </a:rPr>
              <a:t> to the bases.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0" y="1219200"/>
            <a:ext cx="3886200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An </a:t>
            </a:r>
            <a:r>
              <a:rPr lang="en-US" sz="2200" b="1" dirty="0" smtClean="0">
                <a:latin typeface="Comic Sans MS" pitchFamily="66" charset="0"/>
              </a:rPr>
              <a:t>oblique prism </a:t>
            </a:r>
            <a:r>
              <a:rPr lang="en-US" sz="2200" dirty="0" smtClean="0">
                <a:latin typeface="Comic Sans MS" pitchFamily="66" charset="0"/>
              </a:rPr>
              <a:t>is a prism where the lateral faces are </a:t>
            </a:r>
            <a:r>
              <a:rPr lang="en-US" sz="2200" b="1" dirty="0" smtClean="0">
                <a:latin typeface="Comic Sans MS" pitchFamily="66" charset="0"/>
              </a:rPr>
              <a:t>NOT perpendicular </a:t>
            </a:r>
            <a:r>
              <a:rPr lang="en-US" sz="2200" dirty="0" smtClean="0">
                <a:latin typeface="Comic Sans MS" pitchFamily="66" charset="0"/>
              </a:rPr>
              <a:t>to the bases.</a:t>
            </a:r>
          </a:p>
        </p:txBody>
      </p:sp>
      <p:pic>
        <p:nvPicPr>
          <p:cNvPr id="6146" name="Picture 2" descr="http://etc.usf.edu/clipart/43100/43148/prism-pent17_43148_l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590800"/>
            <a:ext cx="2225515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50" name="Picture 6" descr="http://etc.usf.edu/clipart/43100/43138/prism-oct12_43138_l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4724400"/>
            <a:ext cx="2111466" cy="16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2" descr="http://members.westnet.com.au/molinasantos/strands/space/threedsolids/assets/images/pentagonalprism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1" y="2667001"/>
            <a:ext cx="1591154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54" name="Picture 10" descr="Octagonal Pris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7400" y="4800600"/>
            <a:ext cx="1905000" cy="1619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SUMMARY: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11430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Things you need to know about a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  <a:r>
              <a:rPr lang="en-US" sz="2200" dirty="0" smtClean="0">
                <a:latin typeface="Comic Sans MS" pitchFamily="66" charset="0"/>
              </a:rPr>
              <a:t>: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838200"/>
            <a:ext cx="1914525" cy="167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143000" y="1678662"/>
            <a:ext cx="5410200" cy="48320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  <a:r>
              <a:rPr lang="en-US" sz="2200" dirty="0" smtClean="0">
                <a:latin typeface="Comic Sans MS" pitchFamily="66" charset="0"/>
              </a:rPr>
              <a:t> has 2 </a:t>
            </a:r>
            <a:r>
              <a:rPr lang="en-US" sz="2200" b="1" dirty="0" smtClean="0">
                <a:latin typeface="Comic Sans MS" pitchFamily="66" charset="0"/>
              </a:rPr>
              <a:t>bases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All the </a:t>
            </a:r>
            <a:r>
              <a:rPr lang="en-US" sz="2200" b="1" dirty="0" smtClean="0">
                <a:latin typeface="Comic Sans MS" pitchFamily="66" charset="0"/>
              </a:rPr>
              <a:t>lateral faces </a:t>
            </a:r>
            <a:r>
              <a:rPr lang="en-US" sz="2200" dirty="0" smtClean="0">
                <a:latin typeface="Comic Sans MS" pitchFamily="66" charset="0"/>
              </a:rPr>
              <a:t>are rectangles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= 2B + ph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B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area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p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perimeter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h</a:t>
            </a:r>
            <a:r>
              <a:rPr lang="en-US" sz="2200" dirty="0" smtClean="0">
                <a:latin typeface="Comic Sans MS" pitchFamily="66" charset="0"/>
              </a:rPr>
              <a:t> is the</a:t>
            </a:r>
            <a:r>
              <a:rPr lang="en-US" sz="2200" b="1" dirty="0" smtClean="0">
                <a:latin typeface="Comic Sans MS" pitchFamily="66" charset="0"/>
              </a:rPr>
              <a:t> height </a:t>
            </a:r>
            <a:r>
              <a:rPr lang="en-US" sz="2200" dirty="0" smtClean="0">
                <a:latin typeface="Comic Sans MS" pitchFamily="66" charset="0"/>
              </a:rPr>
              <a:t>of the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</a:p>
          <a:p>
            <a:r>
              <a:rPr lang="en-US" sz="2200" b="1" dirty="0" smtClean="0">
                <a:latin typeface="Comic Sans MS" pitchFamily="66" charset="0"/>
              </a:rPr>
              <a:t>	</a:t>
            </a:r>
            <a:r>
              <a:rPr lang="en-US" sz="2200" dirty="0" smtClean="0">
                <a:latin typeface="Comic Sans MS" pitchFamily="66" charset="0"/>
              </a:rPr>
              <a:t>p x h gives the </a:t>
            </a:r>
            <a:r>
              <a:rPr lang="en-US" sz="2200" b="1" dirty="0" smtClean="0">
                <a:latin typeface="Comic Sans MS" pitchFamily="66" charset="0"/>
              </a:rPr>
              <a:t>lateral area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 = B x h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B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area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h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height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</a:p>
          <a:p>
            <a:endParaRPr lang="en-US" sz="22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20"/>
                            </p:stCondLst>
                            <p:childTnLst>
                              <p:par>
                                <p:cTn id="4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20"/>
                            </p:stCondLst>
                            <p:childTnLst>
                              <p:par>
                                <p:cTn id="4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4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"/>
                            </p:stCondLst>
                            <p:childTnLst>
                              <p:par>
                                <p:cTn id="6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40"/>
                            </p:stCondLst>
                            <p:childTnLst>
                              <p:par>
                                <p:cTn id="7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57200"/>
            <a:ext cx="40100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685800"/>
            <a:ext cx="1905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11430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…Surface Area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27432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…Lateral Area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45720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…Volume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428740" y="25146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2cm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386252" y="1217022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4cm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443652" y="1140822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3cm</a:t>
            </a:r>
            <a:endParaRPr lang="en-US" sz="2400" dirty="0"/>
          </a:p>
        </p:txBody>
      </p:sp>
      <p:grpSp>
        <p:nvGrpSpPr>
          <p:cNvPr id="51" name="Group 50"/>
          <p:cNvGrpSpPr/>
          <p:nvPr/>
        </p:nvGrpSpPr>
        <p:grpSpPr>
          <a:xfrm>
            <a:off x="5220789" y="1027611"/>
            <a:ext cx="3200400" cy="1143000"/>
            <a:chOff x="5220789" y="1027611"/>
            <a:chExt cx="3200400" cy="1143000"/>
          </a:xfrm>
        </p:grpSpPr>
        <p:sp>
          <p:nvSpPr>
            <p:cNvPr id="36" name="Isosceles Triangle 35"/>
            <p:cNvSpPr/>
            <p:nvPr/>
          </p:nvSpPr>
          <p:spPr>
            <a:xfrm>
              <a:off x="5220789" y="1027611"/>
              <a:ext cx="3200400" cy="1143000"/>
            </a:xfrm>
            <a:prstGeom prst="triangle">
              <a:avLst/>
            </a:prstGeom>
            <a:solidFill>
              <a:srgbClr val="00FFFF">
                <a:alpha val="2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 rot="16200000" flipH="1">
              <a:off x="6676888" y="1145585"/>
              <a:ext cx="161926" cy="15239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6834052" y="1180011"/>
              <a:ext cx="152400" cy="15240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5943600" y="5334000"/>
            <a:ext cx="1524000" cy="830997"/>
          </a:xfrm>
          <a:prstGeom prst="rect">
            <a:avLst/>
          </a:prstGeom>
          <a:solidFill>
            <a:srgbClr val="FF0000">
              <a:alpha val="37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A:</a:t>
            </a:r>
          </a:p>
          <a:p>
            <a:r>
              <a:rPr lang="en-US" sz="2400" dirty="0" smtClean="0"/>
              <a:t>P:</a:t>
            </a:r>
            <a:endParaRPr lang="en-US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6368249" y="5334000"/>
            <a:ext cx="819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6cm</a:t>
            </a:r>
            <a:r>
              <a:rPr lang="en-US" sz="2400" baseline="30000" dirty="0" smtClean="0"/>
              <a:t>2</a:t>
            </a:r>
            <a:endParaRPr lang="en-US" sz="2400" baseline="30000" dirty="0"/>
          </a:p>
        </p:txBody>
      </p:sp>
      <p:sp>
        <p:nvSpPr>
          <p:cNvPr id="47" name="TextBox 46"/>
          <p:cNvSpPr txBox="1"/>
          <p:nvPr/>
        </p:nvSpPr>
        <p:spPr>
          <a:xfrm>
            <a:off x="6368249" y="5715000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12cm</a:t>
            </a:r>
            <a:endParaRPr lang="en-US" sz="2400" baseline="30000" dirty="0"/>
          </a:p>
        </p:txBody>
      </p:sp>
      <p:sp>
        <p:nvSpPr>
          <p:cNvPr id="48" name="TextBox 47"/>
          <p:cNvSpPr txBox="1"/>
          <p:nvPr/>
        </p:nvSpPr>
        <p:spPr>
          <a:xfrm>
            <a:off x="5181600" y="3810000"/>
            <a:ext cx="34290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First we have to find that missing side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181600" y="4572000"/>
            <a:ext cx="34290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Use the Pythagorean theorem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209800" y="43434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4cm</a:t>
            </a:r>
            <a:endParaRPr lang="en-US" sz="2400" dirty="0"/>
          </a:p>
        </p:txBody>
      </p:sp>
      <p:sp>
        <p:nvSpPr>
          <p:cNvPr id="53" name="TextBox 52"/>
          <p:cNvSpPr txBox="1"/>
          <p:nvPr/>
        </p:nvSpPr>
        <p:spPr>
          <a:xfrm>
            <a:off x="4267200" y="42672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3cm</a:t>
            </a:r>
            <a:endParaRPr lang="en-US" sz="2400" dirty="0"/>
          </a:p>
        </p:txBody>
      </p:sp>
      <p:sp>
        <p:nvSpPr>
          <p:cNvPr id="54" name="TextBox 53"/>
          <p:cNvSpPr txBox="1"/>
          <p:nvPr/>
        </p:nvSpPr>
        <p:spPr>
          <a:xfrm>
            <a:off x="3124200" y="53340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5cm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36994E-6 L -0.34601 0.455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47" grpId="0"/>
      <p:bldP spid="48" grpId="0"/>
      <p:bldP spid="49" grpId="0"/>
      <p:bldP spid="52" grpId="0"/>
      <p:bldP spid="53" grpId="0"/>
      <p:bldP spid="5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57200"/>
            <a:ext cx="40100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10200" y="12192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4cm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7467600" y="11430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3cm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28600" y="685800"/>
            <a:ext cx="1905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11430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…Surface Area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27432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…Lateral Area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4572000"/>
            <a:ext cx="2438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…Volume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28540" y="17526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5cm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943600" y="5334000"/>
            <a:ext cx="1524000" cy="830997"/>
          </a:xfrm>
          <a:prstGeom prst="rect">
            <a:avLst/>
          </a:prstGeom>
          <a:solidFill>
            <a:srgbClr val="FF0000">
              <a:alpha val="37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A:</a:t>
            </a:r>
          </a:p>
          <a:p>
            <a:r>
              <a:rPr lang="en-US" sz="2400" dirty="0" smtClean="0"/>
              <a:t>P: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368249" y="5334000"/>
            <a:ext cx="819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6cm</a:t>
            </a:r>
            <a:r>
              <a:rPr lang="en-US" sz="2400" baseline="30000" dirty="0" smtClean="0"/>
              <a:t>2</a:t>
            </a:r>
            <a:endParaRPr lang="en-US" sz="2400" baseline="30000" dirty="0"/>
          </a:p>
        </p:txBody>
      </p:sp>
      <p:sp>
        <p:nvSpPr>
          <p:cNvPr id="27" name="TextBox 26"/>
          <p:cNvSpPr txBox="1"/>
          <p:nvPr/>
        </p:nvSpPr>
        <p:spPr>
          <a:xfrm>
            <a:off x="6368249" y="5715000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12cm</a:t>
            </a:r>
            <a:endParaRPr lang="en-US" sz="2400" baseline="30000" dirty="0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14600" y="4572000"/>
          <a:ext cx="1143000" cy="457200"/>
        </p:xfrm>
        <a:graphic>
          <a:graphicData uri="http://schemas.openxmlformats.org/presentationml/2006/ole">
            <p:oleObj spid="_x0000_s196610" name="Equation" r:id="rId6" imgW="482400" imgH="203040" progId="Equation.3">
              <p:embed/>
            </p:oleObj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2514600" y="1066800"/>
          <a:ext cx="1828800" cy="457200"/>
        </p:xfrm>
        <a:graphic>
          <a:graphicData uri="http://schemas.openxmlformats.org/presentationml/2006/ole">
            <p:oleObj spid="_x0000_s196611" name="Equation" r:id="rId7" imgW="660240" imgH="203040" progId="Equation.3">
              <p:embed/>
            </p:oleObj>
          </a:graphicData>
        </a:graphic>
      </p:graphicFrame>
      <p:graphicFrame>
        <p:nvGraphicFramePr>
          <p:cNvPr id="29" name="Object 3"/>
          <p:cNvGraphicFramePr>
            <a:graphicFrameLocks noChangeAspect="1"/>
          </p:cNvGraphicFramePr>
          <p:nvPr/>
        </p:nvGraphicFramePr>
        <p:xfrm>
          <a:off x="2514600" y="1581150"/>
          <a:ext cx="1828800" cy="400050"/>
        </p:xfrm>
        <a:graphic>
          <a:graphicData uri="http://schemas.openxmlformats.org/presentationml/2006/ole">
            <p:oleObj spid="_x0000_s196612" name="Equation" r:id="rId8" imgW="812520" imgH="177480" progId="Equation.3">
              <p:embed/>
            </p:oleObj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8428740" y="25146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2cm</a:t>
            </a:r>
            <a:endParaRPr lang="en-US" sz="2400" dirty="0"/>
          </a:p>
        </p:txBody>
      </p:sp>
      <p:graphicFrame>
        <p:nvGraphicFramePr>
          <p:cNvPr id="46085" name="Object 3"/>
          <p:cNvGraphicFramePr>
            <a:graphicFrameLocks noChangeAspect="1"/>
          </p:cNvGraphicFramePr>
          <p:nvPr/>
        </p:nvGraphicFramePr>
        <p:xfrm>
          <a:off x="2514600" y="2052638"/>
          <a:ext cx="1828800" cy="371475"/>
        </p:xfrm>
        <a:graphic>
          <a:graphicData uri="http://schemas.openxmlformats.org/presentationml/2006/ole">
            <p:oleObj spid="_x0000_s196613" name="Equation" r:id="rId9" imgW="583920" imgH="164880" progId="Equation.3">
              <p:embed/>
            </p:oleObj>
          </a:graphicData>
        </a:graphic>
      </p:graphicFrame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2514600" y="2451100"/>
          <a:ext cx="1828800" cy="457200"/>
        </p:xfrm>
        <a:graphic>
          <a:graphicData uri="http://schemas.openxmlformats.org/presentationml/2006/ole">
            <p:oleObj spid="_x0000_s196614" name="Equation" r:id="rId10" imgW="545760" imgH="203040" progId="Equation.3">
              <p:embed/>
            </p:oleObj>
          </a:graphicData>
        </a:graphic>
      </p:graphicFrame>
      <p:graphicFrame>
        <p:nvGraphicFramePr>
          <p:cNvPr id="33" name="Object 3"/>
          <p:cNvGraphicFramePr>
            <a:graphicFrameLocks noChangeAspect="1"/>
          </p:cNvGraphicFramePr>
          <p:nvPr/>
        </p:nvGraphicFramePr>
        <p:xfrm>
          <a:off x="2514600" y="3276600"/>
          <a:ext cx="1828800" cy="457200"/>
        </p:xfrm>
        <a:graphic>
          <a:graphicData uri="http://schemas.openxmlformats.org/presentationml/2006/ole">
            <p:oleObj spid="_x0000_s196615" name="Equation" r:id="rId11" imgW="545760" imgH="203040" progId="Equation.3">
              <p:embed/>
            </p:oleObj>
          </a:graphicData>
        </a:graphic>
      </p:graphicFrame>
      <p:graphicFrame>
        <p:nvGraphicFramePr>
          <p:cNvPr id="46088" name="Object 8"/>
          <p:cNvGraphicFramePr>
            <a:graphicFrameLocks noChangeAspect="1"/>
          </p:cNvGraphicFramePr>
          <p:nvPr/>
        </p:nvGraphicFramePr>
        <p:xfrm>
          <a:off x="2533650" y="5133975"/>
          <a:ext cx="1123950" cy="400050"/>
        </p:xfrm>
        <a:graphic>
          <a:graphicData uri="http://schemas.openxmlformats.org/presentationml/2006/ole">
            <p:oleObj spid="_x0000_s196616" name="Equation" r:id="rId12" imgW="431640" imgH="177480" progId="Equation.3">
              <p:embed/>
            </p:oleObj>
          </a:graphicData>
        </a:graphic>
      </p:graphicFrame>
      <p:graphicFrame>
        <p:nvGraphicFramePr>
          <p:cNvPr id="35" name="Object 3"/>
          <p:cNvGraphicFramePr>
            <a:graphicFrameLocks noChangeAspect="1"/>
          </p:cNvGraphicFramePr>
          <p:nvPr/>
        </p:nvGraphicFramePr>
        <p:xfrm>
          <a:off x="2535239" y="5638800"/>
          <a:ext cx="1122362" cy="457200"/>
        </p:xfrm>
        <a:graphic>
          <a:graphicData uri="http://schemas.openxmlformats.org/presentationml/2006/ole">
            <p:oleObj spid="_x0000_s196617" name="Equation" r:id="rId13" imgW="5331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58959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1200" y="838200"/>
            <a:ext cx="3581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</a:t>
            </a:r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and </a:t>
            </a: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.</a:t>
            </a:r>
          </a:p>
        </p:txBody>
      </p:sp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114800"/>
            <a:ext cx="340210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85800" y="5715000"/>
            <a:ext cx="3581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Area:</a:t>
            </a:r>
          </a:p>
          <a:p>
            <a:r>
              <a:rPr lang="en-US" sz="2200" dirty="0" smtClean="0">
                <a:latin typeface="Comic Sans MS" pitchFamily="66" charset="0"/>
              </a:rPr>
              <a:t>Perimeter:</a:t>
            </a:r>
          </a:p>
        </p:txBody>
      </p:sp>
      <p:cxnSp>
        <p:nvCxnSpPr>
          <p:cNvPr id="23" name="Straight Connector 22"/>
          <p:cNvCxnSpPr/>
          <p:nvPr/>
        </p:nvCxnSpPr>
        <p:spPr>
          <a:xfrm rot="5400000">
            <a:off x="1113020" y="4953000"/>
            <a:ext cx="106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568970" y="4724400"/>
            <a:ext cx="4572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33600" y="5105400"/>
            <a:ext cx="4572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14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4400" y="5181600"/>
            <a:ext cx="4572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2000" y="4648200"/>
            <a:ext cx="4572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10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86000" y="4724400"/>
            <a:ext cx="533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112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81790" y="4893040"/>
            <a:ext cx="533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24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00200" y="5791200"/>
            <a:ext cx="918148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136ft</a:t>
            </a:r>
            <a:r>
              <a:rPr lang="en-US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09800" y="6172200"/>
            <a:ext cx="762000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52ft</a:t>
            </a:r>
            <a:endParaRPr lang="en-US" baseline="30000" dirty="0" smtClean="0">
              <a:latin typeface="Comic Sans MS" pitchFamily="66" charset="0"/>
            </a:endParaRPr>
          </a:p>
        </p:txBody>
      </p:sp>
      <p:graphicFrame>
        <p:nvGraphicFramePr>
          <p:cNvPr id="132101" name="Object 5"/>
          <p:cNvGraphicFramePr>
            <a:graphicFrameLocks noChangeAspect="1"/>
          </p:cNvGraphicFramePr>
          <p:nvPr/>
        </p:nvGraphicFramePr>
        <p:xfrm>
          <a:off x="5791200" y="1828800"/>
          <a:ext cx="2362200" cy="457200"/>
        </p:xfrm>
        <a:graphic>
          <a:graphicData uri="http://schemas.openxmlformats.org/presentationml/2006/ole">
            <p:oleObj spid="_x0000_s132101" name="Equation" r:id="rId7" imgW="863280" imgH="203040" progId="Equation.3">
              <p:embed/>
            </p:oleObj>
          </a:graphicData>
        </a:graphic>
      </p:graphicFrame>
      <p:graphicFrame>
        <p:nvGraphicFramePr>
          <p:cNvPr id="33" name="Object 5"/>
          <p:cNvGraphicFramePr>
            <a:graphicFrameLocks noChangeAspect="1"/>
          </p:cNvGraphicFramePr>
          <p:nvPr/>
        </p:nvGraphicFramePr>
        <p:xfrm>
          <a:off x="5791200" y="2362200"/>
          <a:ext cx="2386012" cy="400050"/>
        </p:xfrm>
        <a:graphic>
          <a:graphicData uri="http://schemas.openxmlformats.org/presentationml/2006/ole">
            <p:oleObj spid="_x0000_s132102" name="Equation" r:id="rId8" imgW="1155600" imgH="177480" progId="Equation.3">
              <p:embed/>
            </p:oleObj>
          </a:graphicData>
        </a:graphic>
      </p:graphicFrame>
      <p:graphicFrame>
        <p:nvGraphicFramePr>
          <p:cNvPr id="34" name="Object 5"/>
          <p:cNvGraphicFramePr>
            <a:graphicFrameLocks noChangeAspect="1"/>
          </p:cNvGraphicFramePr>
          <p:nvPr/>
        </p:nvGraphicFramePr>
        <p:xfrm>
          <a:off x="5791200" y="2895600"/>
          <a:ext cx="2362200" cy="400050"/>
        </p:xfrm>
        <a:graphic>
          <a:graphicData uri="http://schemas.openxmlformats.org/presentationml/2006/ole">
            <p:oleObj spid="_x0000_s132103" name="Equation" r:id="rId9" imgW="965160" imgH="177480" progId="Equation.3">
              <p:embed/>
            </p:oleObj>
          </a:graphicData>
        </a:graphic>
      </p:graphicFrame>
      <p:graphicFrame>
        <p:nvGraphicFramePr>
          <p:cNvPr id="35" name="Object 5"/>
          <p:cNvGraphicFramePr>
            <a:graphicFrameLocks noChangeAspect="1"/>
          </p:cNvGraphicFramePr>
          <p:nvPr/>
        </p:nvGraphicFramePr>
        <p:xfrm>
          <a:off x="6781800" y="3352800"/>
          <a:ext cx="1398587" cy="514350"/>
        </p:xfrm>
        <a:graphic>
          <a:graphicData uri="http://schemas.openxmlformats.org/presentationml/2006/ole">
            <p:oleObj spid="_x0000_s132104" name="Equation" r:id="rId10" imgW="571320" imgH="228600" progId="Equation.3">
              <p:embed/>
            </p:oleObj>
          </a:graphicData>
        </a:graphic>
      </p:graphicFrame>
      <p:graphicFrame>
        <p:nvGraphicFramePr>
          <p:cNvPr id="132106" name="Object 10"/>
          <p:cNvGraphicFramePr>
            <a:graphicFrameLocks noChangeAspect="1"/>
          </p:cNvGraphicFramePr>
          <p:nvPr/>
        </p:nvGraphicFramePr>
        <p:xfrm>
          <a:off x="6553200" y="4267200"/>
          <a:ext cx="1676400" cy="457200"/>
        </p:xfrm>
        <a:graphic>
          <a:graphicData uri="http://schemas.openxmlformats.org/presentationml/2006/ole">
            <p:oleObj spid="_x0000_s132106" name="Equation" r:id="rId11" imgW="622080" imgH="203040" progId="Equation.3">
              <p:embed/>
            </p:oleObj>
          </a:graphicData>
        </a:graphic>
      </p:graphicFrame>
      <p:graphicFrame>
        <p:nvGraphicFramePr>
          <p:cNvPr id="38" name="Object 10"/>
          <p:cNvGraphicFramePr>
            <a:graphicFrameLocks noChangeAspect="1"/>
          </p:cNvGraphicFramePr>
          <p:nvPr/>
        </p:nvGraphicFramePr>
        <p:xfrm>
          <a:off x="6524625" y="4800600"/>
          <a:ext cx="1684338" cy="457200"/>
        </p:xfrm>
        <a:graphic>
          <a:graphicData uri="http://schemas.openxmlformats.org/presentationml/2006/ole">
            <p:oleObj spid="_x0000_s132107" name="Equation" r:id="rId12" imgW="711000" imgH="203040" progId="Equation.3">
              <p:embed/>
            </p:oleObj>
          </a:graphicData>
        </a:graphic>
      </p:graphicFrame>
      <p:graphicFrame>
        <p:nvGraphicFramePr>
          <p:cNvPr id="39" name="Object 5"/>
          <p:cNvGraphicFramePr>
            <a:graphicFrameLocks noChangeAspect="1"/>
          </p:cNvGraphicFramePr>
          <p:nvPr/>
        </p:nvGraphicFramePr>
        <p:xfrm>
          <a:off x="6781800" y="5334000"/>
          <a:ext cx="1398587" cy="514350"/>
        </p:xfrm>
        <a:graphic>
          <a:graphicData uri="http://schemas.openxmlformats.org/presentationml/2006/ole">
            <p:oleObj spid="_x0000_s132108" name="Equation" r:id="rId13" imgW="5713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6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09600"/>
            <a:ext cx="53054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1532120" y="3162300"/>
            <a:ext cx="1905000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791200" y="685800"/>
            <a:ext cx="3581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</a:t>
            </a: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.</a:t>
            </a:r>
          </a:p>
        </p:txBody>
      </p:sp>
      <p:graphicFrame>
        <p:nvGraphicFramePr>
          <p:cNvPr id="173067" name="Object 11"/>
          <p:cNvGraphicFramePr>
            <a:graphicFrameLocks noChangeAspect="1"/>
          </p:cNvGraphicFramePr>
          <p:nvPr/>
        </p:nvGraphicFramePr>
        <p:xfrm>
          <a:off x="2743200" y="2667000"/>
          <a:ext cx="1666875" cy="400050"/>
        </p:xfrm>
        <a:graphic>
          <a:graphicData uri="http://schemas.openxmlformats.org/presentationml/2006/ole">
            <p:oleObj spid="_x0000_s173067" name="Equation" r:id="rId6" imgW="609480" imgH="177480" progId="Equation.3">
              <p:embed/>
            </p:oleObj>
          </a:graphicData>
        </a:graphic>
      </p:graphicFrame>
      <p:graphicFrame>
        <p:nvGraphicFramePr>
          <p:cNvPr id="43" name="Object 11"/>
          <p:cNvGraphicFramePr>
            <a:graphicFrameLocks noChangeAspect="1"/>
          </p:cNvGraphicFramePr>
          <p:nvPr/>
        </p:nvGraphicFramePr>
        <p:xfrm>
          <a:off x="762000" y="2057400"/>
          <a:ext cx="1528762" cy="400050"/>
        </p:xfrm>
        <a:graphic>
          <a:graphicData uri="http://schemas.openxmlformats.org/presentationml/2006/ole">
            <p:oleObj spid="_x0000_s173068" name="Equation" r:id="rId7" imgW="558720" imgH="177480" progId="Equation.3">
              <p:embed/>
            </p:oleObj>
          </a:graphicData>
        </a:graphic>
      </p:graphicFrame>
      <p:graphicFrame>
        <p:nvGraphicFramePr>
          <p:cNvPr id="173069" name="Object 11"/>
          <p:cNvGraphicFramePr>
            <a:graphicFrameLocks noChangeAspect="1"/>
          </p:cNvGraphicFramePr>
          <p:nvPr/>
        </p:nvGraphicFramePr>
        <p:xfrm>
          <a:off x="1074738" y="2438400"/>
          <a:ext cx="903287" cy="400050"/>
        </p:xfrm>
        <a:graphic>
          <a:graphicData uri="http://schemas.openxmlformats.org/presentationml/2006/ole">
            <p:oleObj spid="_x0000_s173069" name="Equation" r:id="rId8" imgW="330120" imgH="177480" progId="Equation.3">
              <p:embed/>
            </p:oleObj>
          </a:graphicData>
        </a:graphic>
      </p:graphicFrame>
      <p:graphicFrame>
        <p:nvGraphicFramePr>
          <p:cNvPr id="173070" name="Object 14"/>
          <p:cNvGraphicFramePr>
            <a:graphicFrameLocks noChangeAspect="1"/>
          </p:cNvGraphicFramePr>
          <p:nvPr/>
        </p:nvGraphicFramePr>
        <p:xfrm>
          <a:off x="3211513" y="3276600"/>
          <a:ext cx="728662" cy="400050"/>
        </p:xfrm>
        <a:graphic>
          <a:graphicData uri="http://schemas.openxmlformats.org/presentationml/2006/ole">
            <p:oleObj spid="_x0000_s173070" name="Equation" r:id="rId9" imgW="266400" imgH="177480" progId="Equation.3">
              <p:embed/>
            </p:oleObj>
          </a:graphicData>
        </a:graphic>
      </p:graphicFrame>
      <p:graphicFrame>
        <p:nvGraphicFramePr>
          <p:cNvPr id="173071" name="Object 15"/>
          <p:cNvGraphicFramePr>
            <a:graphicFrameLocks noChangeAspect="1"/>
          </p:cNvGraphicFramePr>
          <p:nvPr/>
        </p:nvGraphicFramePr>
        <p:xfrm>
          <a:off x="6172200" y="1447800"/>
          <a:ext cx="2220912" cy="400050"/>
        </p:xfrm>
        <a:graphic>
          <a:graphicData uri="http://schemas.openxmlformats.org/presentationml/2006/ole">
            <p:oleObj spid="_x0000_s173071" name="Equation" r:id="rId10" imgW="812520" imgH="177480" progId="Equation.3">
              <p:embed/>
            </p:oleObj>
          </a:graphicData>
        </a:graphic>
      </p:graphicFrame>
      <p:graphicFrame>
        <p:nvGraphicFramePr>
          <p:cNvPr id="173072" name="Object 16"/>
          <p:cNvGraphicFramePr>
            <a:graphicFrameLocks noChangeAspect="1"/>
          </p:cNvGraphicFramePr>
          <p:nvPr/>
        </p:nvGraphicFramePr>
        <p:xfrm>
          <a:off x="6157913" y="1876425"/>
          <a:ext cx="1595437" cy="457200"/>
        </p:xfrm>
        <a:graphic>
          <a:graphicData uri="http://schemas.openxmlformats.org/presentationml/2006/ole">
            <p:oleObj spid="_x0000_s173072" name="Equation" r:id="rId11" imgW="58392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3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PRISMS</a:t>
            </a:r>
            <a:endParaRPr lang="en-US" sz="2000" b="1" dirty="0">
              <a:solidFill>
                <a:schemeClr val="accent2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8600" y="685800"/>
            <a:ext cx="3581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Archimedes problem.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SURFACE AREA </a:t>
            </a:r>
            <a:r>
              <a:rPr lang="en-US" sz="1600" b="1" dirty="0" smtClean="0">
                <a:latin typeface="Bradley Hand ITC" pitchFamily="66" charset="0"/>
              </a:rPr>
              <a:t>and</a:t>
            </a:r>
            <a:r>
              <a:rPr lang="en-US" sz="3000" b="1" dirty="0" smtClean="0">
                <a:latin typeface="Bradley Hand ITC" pitchFamily="66" charset="0"/>
              </a:rPr>
              <a:t> VOLUME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CYLINDERS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685800"/>
            <a:ext cx="6705600" cy="17851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Since CYLINDERS are like prisms with circular bases, </a:t>
            </a:r>
          </a:p>
          <a:p>
            <a:endParaRPr lang="en-US" sz="22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	We need to remember a few basic rules 		for circles.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olidFill>
            <a:schemeClr val="accent3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latin typeface="Bradley Hand ITC" pitchFamily="66" charset="0"/>
              </a:rPr>
              <a:t>SURFACE AREA </a:t>
            </a:r>
            <a:r>
              <a:rPr lang="en-US" sz="1600" b="1" dirty="0" smtClean="0">
                <a:latin typeface="Bradley Hand ITC" pitchFamily="66" charset="0"/>
              </a:rPr>
              <a:t>and</a:t>
            </a:r>
            <a:r>
              <a:rPr lang="en-US" sz="3000" b="1" dirty="0" smtClean="0">
                <a:latin typeface="Bradley Hand ITC" pitchFamily="66" charset="0"/>
              </a:rPr>
              <a:t> VOLUME</a:t>
            </a:r>
            <a:endParaRPr lang="en-US" sz="3000" b="1" dirty="0"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Bradley Hand ITC" pitchFamily="66" charset="0"/>
              </a:rPr>
              <a:t>CYLINDERS</a:t>
            </a:r>
            <a:endParaRPr lang="en-US" sz="2000" b="1" dirty="0"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534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Comic Sans MS" pitchFamily="66" charset="0"/>
              </a:rPr>
              <a:t>Find the Circumference and area of the circle:</a:t>
            </a:r>
          </a:p>
        </p:txBody>
      </p:sp>
      <p:sp>
        <p:nvSpPr>
          <p:cNvPr id="15" name="Oval 14"/>
          <p:cNvSpPr/>
          <p:nvPr/>
        </p:nvSpPr>
        <p:spPr>
          <a:xfrm>
            <a:off x="4876800" y="1143000"/>
            <a:ext cx="3810000" cy="365760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>
            <a:stCxn id="15" idx="1"/>
            <a:endCxn id="15" idx="5"/>
          </p:cNvCxnSpPr>
          <p:nvPr/>
        </p:nvCxnSpPr>
        <p:spPr>
          <a:xfrm rot="16200000" flipH="1">
            <a:off x="5488643" y="1624762"/>
            <a:ext cx="2586314" cy="26940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2964845">
            <a:off x="6547525" y="2807261"/>
            <a:ext cx="968987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12in</a:t>
            </a:r>
          </a:p>
        </p:txBody>
      </p:sp>
      <p:cxnSp>
        <p:nvCxnSpPr>
          <p:cNvPr id="19" name="Straight Connector 18"/>
          <p:cNvCxnSpPr>
            <a:endCxn id="15" idx="2"/>
          </p:cNvCxnSpPr>
          <p:nvPr/>
        </p:nvCxnSpPr>
        <p:spPr>
          <a:xfrm rot="10800000">
            <a:off x="4876800" y="2971800"/>
            <a:ext cx="1905000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86400" y="2590800"/>
            <a:ext cx="609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CC00"/>
                </a:solidFill>
                <a:latin typeface="Comic Sans MS" pitchFamily="66" charset="0"/>
              </a:rPr>
              <a:t>6in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191000" y="4953000"/>
            <a:ext cx="4953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0000"/>
                </a:solidFill>
                <a:latin typeface="Comic Sans MS" pitchFamily="66" charset="0"/>
              </a:rPr>
              <a:t>The red segment is the DIAMETER</a:t>
            </a:r>
          </a:p>
        </p:txBody>
      </p:sp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304800" y="1295400"/>
          <a:ext cx="3186112" cy="473075"/>
        </p:xfrm>
        <a:graphic>
          <a:graphicData uri="http://schemas.openxmlformats.org/presentationml/2006/ole">
            <p:oleObj spid="_x0000_s154626" name="Equation" r:id="rId5" imgW="1358640" imgH="203040" progId="Equation.3">
              <p:embed/>
            </p:oleObj>
          </a:graphicData>
        </a:graphic>
      </p:graphicFrame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304800" y="3657600"/>
          <a:ext cx="1757363" cy="531813"/>
        </p:xfrm>
        <a:graphic>
          <a:graphicData uri="http://schemas.openxmlformats.org/presentationml/2006/ole">
            <p:oleObj spid="_x0000_s154628" name="Equation" r:id="rId6" imgW="749160" imgH="228600" progId="Equation.3">
              <p:embed/>
            </p:oleObj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191000" y="5257800"/>
            <a:ext cx="4953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CC00"/>
                </a:solidFill>
                <a:latin typeface="Comic Sans MS" pitchFamily="66" charset="0"/>
              </a:rPr>
              <a:t>We need the RADIUS</a:t>
            </a:r>
          </a:p>
        </p:txBody>
      </p:sp>
      <p:graphicFrame>
        <p:nvGraphicFramePr>
          <p:cNvPr id="154629" name="Object 5"/>
          <p:cNvGraphicFramePr>
            <a:graphicFrameLocks noChangeAspect="1"/>
          </p:cNvGraphicFramePr>
          <p:nvPr/>
        </p:nvGraphicFramePr>
        <p:xfrm>
          <a:off x="2493963" y="1752600"/>
          <a:ext cx="1011237" cy="473075"/>
        </p:xfrm>
        <a:graphic>
          <a:graphicData uri="http://schemas.openxmlformats.org/presentationml/2006/ole">
            <p:oleObj spid="_x0000_s154629" name="Equation" r:id="rId7" imgW="431640" imgH="203040" progId="Equation.3">
              <p:embed/>
            </p:oleObj>
          </a:graphicData>
        </a:graphic>
      </p:graphicFrame>
      <p:graphicFrame>
        <p:nvGraphicFramePr>
          <p:cNvPr id="154630" name="Object 6"/>
          <p:cNvGraphicFramePr>
            <a:graphicFrameLocks noChangeAspect="1"/>
          </p:cNvGraphicFramePr>
          <p:nvPr/>
        </p:nvGraphicFramePr>
        <p:xfrm>
          <a:off x="2478088" y="2209800"/>
          <a:ext cx="950912" cy="414338"/>
        </p:xfrm>
        <a:graphic>
          <a:graphicData uri="http://schemas.openxmlformats.org/presentationml/2006/ole">
            <p:oleObj spid="_x0000_s154630" name="Equation" r:id="rId8" imgW="406080" imgH="177480" progId="Equation.3">
              <p:embed/>
            </p:oleObj>
          </a:graphicData>
        </a:graphic>
      </p:graphicFrame>
      <p:graphicFrame>
        <p:nvGraphicFramePr>
          <p:cNvPr id="154631" name="Object 7"/>
          <p:cNvGraphicFramePr>
            <a:graphicFrameLocks noChangeAspect="1"/>
          </p:cNvGraphicFramePr>
          <p:nvPr/>
        </p:nvGraphicFramePr>
        <p:xfrm>
          <a:off x="2493963" y="2727325"/>
          <a:ext cx="1544637" cy="473075"/>
        </p:xfrm>
        <a:graphic>
          <a:graphicData uri="http://schemas.openxmlformats.org/presentationml/2006/ole">
            <p:oleObj spid="_x0000_s154631" name="Equation" r:id="rId9" imgW="660240" imgH="203040" progId="Equation.3">
              <p:embed/>
            </p:oleObj>
          </a:graphicData>
        </a:graphic>
      </p:graphicFrame>
      <p:graphicFrame>
        <p:nvGraphicFramePr>
          <p:cNvPr id="154632" name="Object 8"/>
          <p:cNvGraphicFramePr>
            <a:graphicFrameLocks noChangeAspect="1"/>
          </p:cNvGraphicFramePr>
          <p:nvPr/>
        </p:nvGraphicFramePr>
        <p:xfrm>
          <a:off x="1103313" y="4191000"/>
          <a:ext cx="954087" cy="531813"/>
        </p:xfrm>
        <a:graphic>
          <a:graphicData uri="http://schemas.openxmlformats.org/presentationml/2006/ole">
            <p:oleObj spid="_x0000_s154632" name="Equation" r:id="rId10" imgW="406080" imgH="228600" progId="Equation.3">
              <p:embed/>
            </p:oleObj>
          </a:graphicData>
        </a:graphic>
      </p:graphicFrame>
      <p:graphicFrame>
        <p:nvGraphicFramePr>
          <p:cNvPr id="154633" name="Object 9"/>
          <p:cNvGraphicFramePr>
            <a:graphicFrameLocks noChangeAspect="1"/>
          </p:cNvGraphicFramePr>
          <p:nvPr/>
        </p:nvGraphicFramePr>
        <p:xfrm>
          <a:off x="1066800" y="4876800"/>
          <a:ext cx="982662" cy="414338"/>
        </p:xfrm>
        <a:graphic>
          <a:graphicData uri="http://schemas.openxmlformats.org/presentationml/2006/ole">
            <p:oleObj spid="_x0000_s154633" name="Equation" r:id="rId11" imgW="419040" imgH="177480" progId="Equation.3">
              <p:embed/>
            </p:oleObj>
          </a:graphicData>
        </a:graphic>
      </p:graphicFrame>
      <p:graphicFrame>
        <p:nvGraphicFramePr>
          <p:cNvPr id="154634" name="Object 10"/>
          <p:cNvGraphicFramePr>
            <a:graphicFrameLocks noChangeAspect="1"/>
          </p:cNvGraphicFramePr>
          <p:nvPr/>
        </p:nvGraphicFramePr>
        <p:xfrm>
          <a:off x="1066800" y="5427663"/>
          <a:ext cx="1846262" cy="533400"/>
        </p:xfrm>
        <a:graphic>
          <a:graphicData uri="http://schemas.openxmlformats.org/presentationml/2006/ole">
            <p:oleObj spid="_x0000_s154634" name="Equation" r:id="rId12" imgW="7873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676400" y="5181600"/>
            <a:ext cx="11430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3048000" y="5181600"/>
            <a:ext cx="99060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2743200" y="2057400"/>
            <a:ext cx="53340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905000" y="2057400"/>
            <a:ext cx="609600" cy="4572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CYLINDER is like a prism with circular bases</a:t>
            </a:r>
          </a:p>
        </p:txBody>
      </p:sp>
      <p:sp>
        <p:nvSpPr>
          <p:cNvPr id="17" name="Can 16"/>
          <p:cNvSpPr/>
          <p:nvPr/>
        </p:nvSpPr>
        <p:spPr>
          <a:xfrm>
            <a:off x="6019800" y="1524000"/>
            <a:ext cx="2667000" cy="3810000"/>
          </a:xfrm>
          <a:prstGeom prst="can">
            <a:avLst>
              <a:gd name="adj" fmla="val 33993"/>
            </a:avLst>
          </a:prstGeom>
          <a:solidFill>
            <a:schemeClr val="tx2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1219200"/>
            <a:ext cx="52578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surface area of a cylinder can be found with this formula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1066800" y="2057400"/>
          <a:ext cx="2166937" cy="466725"/>
        </p:xfrm>
        <a:graphic>
          <a:graphicData uri="http://schemas.openxmlformats.org/presentationml/2006/ole">
            <p:oleObj spid="_x0000_s36871" name="Equation" r:id="rId5" imgW="825480" imgH="177480" progId="Equation.3">
              <p:embed/>
            </p:oleObj>
          </a:graphicData>
        </a:graphic>
      </p:graphicFrame>
      <p:sp>
        <p:nvSpPr>
          <p:cNvPr id="21" name="Right Arrow 20"/>
          <p:cNvSpPr/>
          <p:nvPr/>
        </p:nvSpPr>
        <p:spPr>
          <a:xfrm rot="13573131">
            <a:off x="3030647" y="273960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 rot="20158437">
            <a:off x="3191504" y="2616264"/>
            <a:ext cx="177295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h: height of the cylinder</a:t>
            </a:r>
          </a:p>
        </p:txBody>
      </p:sp>
      <p:sp>
        <p:nvSpPr>
          <p:cNvPr id="26" name="Right Arrow 25"/>
          <p:cNvSpPr/>
          <p:nvPr/>
        </p:nvSpPr>
        <p:spPr>
          <a:xfrm rot="18578172">
            <a:off x="1343880" y="279091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5804937">
            <a:off x="2066708" y="3177117"/>
            <a:ext cx="1732476" cy="27516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04800" y="4648200"/>
            <a:ext cx="5257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Most people find this formula easier:</a:t>
            </a:r>
          </a:p>
        </p:txBody>
      </p:sp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914400" y="5105400"/>
          <a:ext cx="3067050" cy="600075"/>
        </p:xfrm>
        <a:graphic>
          <a:graphicData uri="http://schemas.openxmlformats.org/presentationml/2006/ole">
            <p:oleObj spid="_x0000_s36872" name="Equation" r:id="rId6" imgW="1168200" imgH="228600" progId="Equation.3">
              <p:embed/>
            </p:oleObj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7772400" y="1905000"/>
          <a:ext cx="300037" cy="333375"/>
        </p:xfrm>
        <a:graphic>
          <a:graphicData uri="http://schemas.openxmlformats.org/presentationml/2006/ole">
            <p:oleObj spid="_x0000_s36873" name="Equation" r:id="rId7" imgW="114120" imgH="126720" progId="Equation.3">
              <p:embed/>
            </p:oleObj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7391400" y="1905000"/>
            <a:ext cx="762000" cy="45720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874" name="Object 8"/>
          <p:cNvGraphicFramePr>
            <a:graphicFrameLocks noChangeAspect="1"/>
          </p:cNvGraphicFramePr>
          <p:nvPr/>
        </p:nvGraphicFramePr>
        <p:xfrm>
          <a:off x="5699125" y="3209925"/>
          <a:ext cx="333375" cy="466725"/>
        </p:xfrm>
        <a:graphic>
          <a:graphicData uri="http://schemas.openxmlformats.org/presentationml/2006/ole">
            <p:oleObj spid="_x0000_s36874" name="Equation" r:id="rId8" imgW="126720" imgH="177480" progId="Equation.3">
              <p:embed/>
            </p:oleObj>
          </a:graphicData>
        </a:graphic>
      </p:graphicFrame>
      <p:sp>
        <p:nvSpPr>
          <p:cNvPr id="35" name="Rectangle 34"/>
          <p:cNvSpPr/>
          <p:nvPr/>
        </p:nvSpPr>
        <p:spPr>
          <a:xfrm>
            <a:off x="457200" y="3124200"/>
            <a:ext cx="152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Area of the bases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19400" y="3124200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553050">
            <a:off x="683847" y="2752178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  <p:sp>
        <p:nvSpPr>
          <p:cNvPr id="24" name="TextBox 23"/>
          <p:cNvSpPr txBox="1"/>
          <p:nvPr/>
        </p:nvSpPr>
        <p:spPr>
          <a:xfrm rot="21369934">
            <a:off x="1849948" y="3808320"/>
            <a:ext cx="2252369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C: circumference of the 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3" dur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6" dur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9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2" dur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5" dur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8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7" grpId="0" animBg="1"/>
      <p:bldP spid="38" grpId="0" animBg="1"/>
      <p:bldP spid="14" grpId="0"/>
      <p:bldP spid="17" grpId="0" animBg="1"/>
      <p:bldP spid="18" grpId="0"/>
      <p:bldP spid="21" grpId="0" animBg="1"/>
      <p:bldP spid="21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35" grpId="0" animBg="1"/>
      <p:bldP spid="36" grpId="0" animBg="1"/>
      <p:bldP spid="23" grpId="0" animBg="1"/>
      <p:bldP spid="23" grpId="1" animBg="1"/>
      <p:bldP spid="24" grpId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28800" y="715780"/>
            <a:ext cx="10668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04800" y="1096780"/>
            <a:ext cx="22860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876800" y="715780"/>
            <a:ext cx="1752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6858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When the SOLID is made up of POLYGONS, it is called a POLYHEDRON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8" name="Cube 17"/>
          <p:cNvSpPr/>
          <p:nvPr/>
        </p:nvSpPr>
        <p:spPr>
          <a:xfrm>
            <a:off x="685800" y="2133600"/>
            <a:ext cx="2209800" cy="35052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200400" y="21336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Each POLYHEDRON is made up of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5200" y="27432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Surfaces (called faces)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5200" y="34290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Segments (called edges)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4114800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Corners (called vertices)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7" grpId="0" animBg="1"/>
      <p:bldP spid="15" grpId="0"/>
      <p:bldP spid="18" grpId="0" animBg="1"/>
      <p:bldP spid="19" grpId="0"/>
      <p:bldP spid="20" grpId="0"/>
      <p:bldP spid="21" grpId="0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6" descr="http://learn.tutorvista.com/files/common/users/5687_66_1277565676_cylind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3238500" cy="4895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</a:t>
            </a:r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of this cylinder:</a:t>
            </a:r>
          </a:p>
        </p:txBody>
      </p:sp>
      <p:graphicFrame>
        <p:nvGraphicFramePr>
          <p:cNvPr id="36874" name="Object 8"/>
          <p:cNvGraphicFramePr>
            <a:graphicFrameLocks noChangeAspect="1"/>
          </p:cNvGraphicFramePr>
          <p:nvPr/>
        </p:nvGraphicFramePr>
        <p:xfrm>
          <a:off x="764838" y="2222683"/>
          <a:ext cx="633412" cy="533400"/>
        </p:xfrm>
        <a:graphic>
          <a:graphicData uri="http://schemas.openxmlformats.org/presentationml/2006/ole">
            <p:oleObj spid="_x0000_s78853" name="Equation" r:id="rId6" imgW="241200" imgH="203040" progId="Equation.3">
              <p:embed/>
            </p:oleObj>
          </a:graphicData>
        </a:graphic>
      </p:graphicFrame>
      <p:cxnSp>
        <p:nvCxnSpPr>
          <p:cNvPr id="33" name="Straight Connector 32"/>
          <p:cNvCxnSpPr/>
          <p:nvPr/>
        </p:nvCxnSpPr>
        <p:spPr>
          <a:xfrm rot="10800000" flipV="1">
            <a:off x="762000" y="2362200"/>
            <a:ext cx="990600" cy="53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854" name="Object 8"/>
          <p:cNvGraphicFramePr>
            <a:graphicFrameLocks noChangeAspect="1"/>
          </p:cNvGraphicFramePr>
          <p:nvPr/>
        </p:nvGraphicFramePr>
        <p:xfrm>
          <a:off x="3124200" y="3581400"/>
          <a:ext cx="800100" cy="533400"/>
        </p:xfrm>
        <a:graphic>
          <a:graphicData uri="http://schemas.openxmlformats.org/presentationml/2006/ole">
            <p:oleObj spid="_x0000_s78854" name="Equation" r:id="rId7" imgW="304560" imgH="203040" progId="Equation.3">
              <p:embed/>
            </p:oleObj>
          </a:graphicData>
        </a:graphic>
      </p:graphicFrame>
      <p:graphicFrame>
        <p:nvGraphicFramePr>
          <p:cNvPr id="78855" name="Object 7"/>
          <p:cNvGraphicFramePr>
            <a:graphicFrameLocks noChangeAspect="1"/>
          </p:cNvGraphicFramePr>
          <p:nvPr/>
        </p:nvGraphicFramePr>
        <p:xfrm>
          <a:off x="4419600" y="1295400"/>
          <a:ext cx="3067050" cy="600075"/>
        </p:xfrm>
        <a:graphic>
          <a:graphicData uri="http://schemas.openxmlformats.org/presentationml/2006/ole">
            <p:oleObj spid="_x0000_s78855" name="Equation" r:id="rId8" imgW="1168200" imgH="228600" progId="Equation.3">
              <p:embed/>
            </p:oleObj>
          </a:graphicData>
        </a:graphic>
      </p:graphicFrame>
      <p:graphicFrame>
        <p:nvGraphicFramePr>
          <p:cNvPr id="78856" name="Object 8"/>
          <p:cNvGraphicFramePr>
            <a:graphicFrameLocks noChangeAspect="1"/>
          </p:cNvGraphicFramePr>
          <p:nvPr/>
        </p:nvGraphicFramePr>
        <p:xfrm>
          <a:off x="4948237" y="1981200"/>
          <a:ext cx="2900363" cy="600075"/>
        </p:xfrm>
        <a:graphic>
          <a:graphicData uri="http://schemas.openxmlformats.org/presentationml/2006/ole">
            <p:oleObj spid="_x0000_s78856" name="Equation" r:id="rId9" imgW="1104840" imgH="228600" progId="Equation.3">
              <p:embed/>
            </p:oleObj>
          </a:graphicData>
        </a:graphic>
      </p:graphicFrame>
      <p:graphicFrame>
        <p:nvGraphicFramePr>
          <p:cNvPr id="78857" name="Object 9"/>
          <p:cNvGraphicFramePr>
            <a:graphicFrameLocks noChangeAspect="1"/>
          </p:cNvGraphicFramePr>
          <p:nvPr/>
        </p:nvGraphicFramePr>
        <p:xfrm>
          <a:off x="4953000" y="2657475"/>
          <a:ext cx="2066925" cy="466725"/>
        </p:xfrm>
        <a:graphic>
          <a:graphicData uri="http://schemas.openxmlformats.org/presentationml/2006/ole">
            <p:oleObj spid="_x0000_s78857" name="Equation" r:id="rId10" imgW="787320" imgH="177480" progId="Equation.3">
              <p:embed/>
            </p:oleObj>
          </a:graphicData>
        </a:graphic>
      </p:graphicFrame>
      <p:graphicFrame>
        <p:nvGraphicFramePr>
          <p:cNvPr id="78858" name="Object 10"/>
          <p:cNvGraphicFramePr>
            <a:graphicFrameLocks noChangeAspect="1"/>
          </p:cNvGraphicFramePr>
          <p:nvPr/>
        </p:nvGraphicFramePr>
        <p:xfrm>
          <a:off x="4953000" y="3352800"/>
          <a:ext cx="1100138" cy="466725"/>
        </p:xfrm>
        <a:graphic>
          <a:graphicData uri="http://schemas.openxmlformats.org/presentationml/2006/ole">
            <p:oleObj spid="_x0000_s78858" name="Equation" r:id="rId11" imgW="419040" imgH="177480" progId="Equation.3">
              <p:embed/>
            </p:oleObj>
          </a:graphicData>
        </a:graphic>
      </p:graphicFrame>
      <p:graphicFrame>
        <p:nvGraphicFramePr>
          <p:cNvPr id="78859" name="Object 11"/>
          <p:cNvGraphicFramePr>
            <a:graphicFrameLocks noChangeAspect="1"/>
          </p:cNvGraphicFramePr>
          <p:nvPr/>
        </p:nvGraphicFramePr>
        <p:xfrm>
          <a:off x="4933950" y="3895725"/>
          <a:ext cx="2000250" cy="600075"/>
        </p:xfrm>
        <a:graphic>
          <a:graphicData uri="http://schemas.openxmlformats.org/presentationml/2006/ole">
            <p:oleObj spid="_x0000_s78859" name="Equation" r:id="rId12" imgW="7617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 of a Cylinder:</a:t>
            </a:r>
          </a:p>
        </p:txBody>
      </p:sp>
      <p:sp>
        <p:nvSpPr>
          <p:cNvPr id="17" name="Can 16"/>
          <p:cNvSpPr/>
          <p:nvPr/>
        </p:nvSpPr>
        <p:spPr>
          <a:xfrm>
            <a:off x="6019800" y="1524000"/>
            <a:ext cx="2667000" cy="3810000"/>
          </a:xfrm>
          <a:prstGeom prst="can">
            <a:avLst>
              <a:gd name="adj" fmla="val 33993"/>
            </a:avLst>
          </a:prstGeom>
          <a:solidFill>
            <a:schemeClr val="tx2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28600" y="1219200"/>
            <a:ext cx="52578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 of a cylinder can be found with this formula</a:t>
            </a:r>
          </a:p>
        </p:txBody>
      </p:sp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1516063" y="2057400"/>
          <a:ext cx="1266825" cy="466725"/>
        </p:xfrm>
        <a:graphic>
          <a:graphicData uri="http://schemas.openxmlformats.org/presentationml/2006/ole">
            <p:oleObj spid="_x0000_s80898" name="Equation" r:id="rId5" imgW="482400" imgH="177480" progId="Equation.3">
              <p:embed/>
            </p:oleObj>
          </a:graphicData>
        </a:graphic>
      </p:graphicFrame>
      <p:sp>
        <p:nvSpPr>
          <p:cNvPr id="21" name="Right Arrow 20"/>
          <p:cNvSpPr/>
          <p:nvPr/>
        </p:nvSpPr>
        <p:spPr>
          <a:xfrm rot="12515743">
            <a:off x="2804395" y="2621793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 rot="20158437">
            <a:off x="3191504" y="2616264"/>
            <a:ext cx="177295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h: height of the cylinder</a:t>
            </a:r>
          </a:p>
        </p:txBody>
      </p:sp>
      <p:sp>
        <p:nvSpPr>
          <p:cNvPr id="26" name="Right Arrow 25"/>
          <p:cNvSpPr/>
          <p:nvPr/>
        </p:nvSpPr>
        <p:spPr>
          <a:xfrm rot="18578172">
            <a:off x="1343880" y="279091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04800" y="3733800"/>
            <a:ext cx="5257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The expanded version of the formula:</a:t>
            </a:r>
          </a:p>
        </p:txBody>
      </p:sp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1606550" y="4310063"/>
          <a:ext cx="1833563" cy="666750"/>
        </p:xfrm>
        <a:graphic>
          <a:graphicData uri="http://schemas.openxmlformats.org/presentationml/2006/ole">
            <p:oleObj spid="_x0000_s80899" name="Equation" r:id="rId6" imgW="698400" imgH="253800" progId="">
              <p:embed/>
            </p:oleObj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7772400" y="1905000"/>
          <a:ext cx="300037" cy="333375"/>
        </p:xfrm>
        <a:graphic>
          <a:graphicData uri="http://schemas.openxmlformats.org/presentationml/2006/ole">
            <p:oleObj spid="_x0000_s80900" name="Equation" r:id="rId7" imgW="114120" imgH="126720" progId="Equation.3">
              <p:embed/>
            </p:oleObj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7391400" y="1905000"/>
            <a:ext cx="762000" cy="45720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874" name="Object 8"/>
          <p:cNvGraphicFramePr>
            <a:graphicFrameLocks noChangeAspect="1"/>
          </p:cNvGraphicFramePr>
          <p:nvPr/>
        </p:nvGraphicFramePr>
        <p:xfrm>
          <a:off x="5699125" y="3209925"/>
          <a:ext cx="333375" cy="466725"/>
        </p:xfrm>
        <a:graphic>
          <a:graphicData uri="http://schemas.openxmlformats.org/presentationml/2006/ole">
            <p:oleObj spid="_x0000_s80901" name="Equation" r:id="rId8" imgW="126720" imgH="17748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 rot="1553050">
            <a:off x="683847" y="2752178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1" grpId="0" animBg="1"/>
      <p:bldP spid="25" grpId="0" animBg="1"/>
      <p:bldP spid="26" grpId="0" animBg="1"/>
      <p:bldP spid="28" grpId="0"/>
      <p:bldP spid="2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6" descr="http://learn.tutorvista.com/files/common/users/5687_66_1277565676_cylind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3238500" cy="4895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</a:t>
            </a:r>
            <a:r>
              <a:rPr lang="en-US" sz="2200" b="1" dirty="0" smtClean="0">
                <a:latin typeface="Comic Sans MS" pitchFamily="66" charset="0"/>
              </a:rPr>
              <a:t>VOLUME </a:t>
            </a:r>
            <a:r>
              <a:rPr lang="en-US" sz="2200" dirty="0" smtClean="0">
                <a:latin typeface="Comic Sans MS" pitchFamily="66" charset="0"/>
              </a:rPr>
              <a:t>of this cylinder:</a:t>
            </a:r>
          </a:p>
        </p:txBody>
      </p:sp>
      <p:graphicFrame>
        <p:nvGraphicFramePr>
          <p:cNvPr id="36874" name="Object 8"/>
          <p:cNvGraphicFramePr>
            <a:graphicFrameLocks noChangeAspect="1"/>
          </p:cNvGraphicFramePr>
          <p:nvPr/>
        </p:nvGraphicFramePr>
        <p:xfrm>
          <a:off x="764838" y="2222683"/>
          <a:ext cx="633412" cy="533400"/>
        </p:xfrm>
        <a:graphic>
          <a:graphicData uri="http://schemas.openxmlformats.org/presentationml/2006/ole">
            <p:oleObj spid="_x0000_s81922" name="Equation" r:id="rId6" imgW="241200" imgH="203040" progId="Equation.3">
              <p:embed/>
            </p:oleObj>
          </a:graphicData>
        </a:graphic>
      </p:graphicFrame>
      <p:cxnSp>
        <p:nvCxnSpPr>
          <p:cNvPr id="33" name="Straight Connector 32"/>
          <p:cNvCxnSpPr/>
          <p:nvPr/>
        </p:nvCxnSpPr>
        <p:spPr>
          <a:xfrm rot="10800000" flipV="1">
            <a:off x="762000" y="2362200"/>
            <a:ext cx="990600" cy="53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854" name="Object 8"/>
          <p:cNvGraphicFramePr>
            <a:graphicFrameLocks noChangeAspect="1"/>
          </p:cNvGraphicFramePr>
          <p:nvPr/>
        </p:nvGraphicFramePr>
        <p:xfrm>
          <a:off x="3124200" y="3581400"/>
          <a:ext cx="800100" cy="533400"/>
        </p:xfrm>
        <a:graphic>
          <a:graphicData uri="http://schemas.openxmlformats.org/presentationml/2006/ole">
            <p:oleObj spid="_x0000_s81923" name="Equation" r:id="rId7" imgW="304560" imgH="203040" progId="Equation.3">
              <p:embed/>
            </p:oleObj>
          </a:graphicData>
        </a:graphic>
      </p:graphicFrame>
      <p:graphicFrame>
        <p:nvGraphicFramePr>
          <p:cNvPr id="81929" name="Object 9"/>
          <p:cNvGraphicFramePr>
            <a:graphicFrameLocks noChangeAspect="1"/>
          </p:cNvGraphicFramePr>
          <p:nvPr/>
        </p:nvGraphicFramePr>
        <p:xfrm>
          <a:off x="5410200" y="1262063"/>
          <a:ext cx="1833563" cy="666750"/>
        </p:xfrm>
        <a:graphic>
          <a:graphicData uri="http://schemas.openxmlformats.org/presentationml/2006/ole">
            <p:oleObj spid="_x0000_s81929" name="Equation" r:id="rId8" imgW="698400" imgH="253800" progId="">
              <p:embed/>
            </p:oleObj>
          </a:graphicData>
        </a:graphic>
      </p:graphicFrame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5821227" y="1871663"/>
          <a:ext cx="1833563" cy="666750"/>
        </p:xfrm>
        <a:graphic>
          <a:graphicData uri="http://schemas.openxmlformats.org/presentationml/2006/ole">
            <p:oleObj spid="_x0000_s81930" name="Equation" r:id="rId9" imgW="698400" imgH="253800" progId="">
              <p:embed/>
            </p:oleObj>
          </a:graphicData>
        </a:graphic>
      </p:graphicFrame>
      <p:graphicFrame>
        <p:nvGraphicFramePr>
          <p:cNvPr id="81931" name="Object 11"/>
          <p:cNvGraphicFramePr>
            <a:graphicFrameLocks noChangeAspect="1"/>
          </p:cNvGraphicFramePr>
          <p:nvPr/>
        </p:nvGraphicFramePr>
        <p:xfrm>
          <a:off x="5807075" y="2532063"/>
          <a:ext cx="1666875" cy="566737"/>
        </p:xfrm>
        <a:graphic>
          <a:graphicData uri="http://schemas.openxmlformats.org/presentationml/2006/ole">
            <p:oleObj spid="_x0000_s81931" name="Equation" r:id="rId10" imgW="634680" imgH="215640" progId="">
              <p:embed/>
            </p:oleObj>
          </a:graphicData>
        </a:graphic>
      </p:graphicFrame>
      <p:graphicFrame>
        <p:nvGraphicFramePr>
          <p:cNvPr id="81932" name="Object 12"/>
          <p:cNvGraphicFramePr>
            <a:graphicFrameLocks noChangeAspect="1"/>
          </p:cNvGraphicFramePr>
          <p:nvPr/>
        </p:nvGraphicFramePr>
        <p:xfrm>
          <a:off x="5794012" y="3081338"/>
          <a:ext cx="1233488" cy="466725"/>
        </p:xfrm>
        <a:graphic>
          <a:graphicData uri="http://schemas.openxmlformats.org/presentationml/2006/ole">
            <p:oleObj spid="_x0000_s81932" name="Equation" r:id="rId11" imgW="469800" imgH="177480" progId="">
              <p:embed/>
            </p:oleObj>
          </a:graphicData>
        </a:graphic>
      </p:graphicFrame>
      <p:graphicFrame>
        <p:nvGraphicFramePr>
          <p:cNvPr id="81933" name="Object 13"/>
          <p:cNvGraphicFramePr>
            <a:graphicFrameLocks noChangeAspect="1"/>
          </p:cNvGraphicFramePr>
          <p:nvPr/>
        </p:nvGraphicFramePr>
        <p:xfrm>
          <a:off x="5814606" y="3610338"/>
          <a:ext cx="2066925" cy="566738"/>
        </p:xfrm>
        <a:graphic>
          <a:graphicData uri="http://schemas.openxmlformats.org/presentationml/2006/ole">
            <p:oleObj spid="_x0000_s81933" name="Equation" r:id="rId12" imgW="78732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6" descr="http://learn.tutorvista.com/files/common/users/5687_66_1277565676_cylind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6900" y="1219200"/>
            <a:ext cx="3238500" cy="4895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SUMMARY</a:t>
            </a:r>
          </a:p>
        </p:txBody>
      </p:sp>
      <p:graphicFrame>
        <p:nvGraphicFramePr>
          <p:cNvPr id="36874" name="Object 8"/>
          <p:cNvGraphicFramePr>
            <a:graphicFrameLocks noChangeAspect="1"/>
          </p:cNvGraphicFramePr>
          <p:nvPr/>
        </p:nvGraphicFramePr>
        <p:xfrm>
          <a:off x="6303963" y="2246313"/>
          <a:ext cx="300037" cy="333375"/>
        </p:xfrm>
        <a:graphic>
          <a:graphicData uri="http://schemas.openxmlformats.org/presentationml/2006/ole">
            <p:oleObj spid="_x0000_s121858" name="Equation" r:id="rId6" imgW="114120" imgH="126720" progId="Equation.3">
              <p:embed/>
            </p:oleObj>
          </a:graphicData>
        </a:graphic>
      </p:graphicFrame>
      <p:cxnSp>
        <p:nvCxnSpPr>
          <p:cNvPr id="33" name="Straight Connector 32"/>
          <p:cNvCxnSpPr/>
          <p:nvPr/>
        </p:nvCxnSpPr>
        <p:spPr>
          <a:xfrm rot="10800000" flipV="1">
            <a:off x="6134100" y="2286000"/>
            <a:ext cx="990600" cy="53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854" name="Object 8"/>
          <p:cNvGraphicFramePr>
            <a:graphicFrameLocks noChangeAspect="1"/>
          </p:cNvGraphicFramePr>
          <p:nvPr/>
        </p:nvGraphicFramePr>
        <p:xfrm>
          <a:off x="8572500" y="3581400"/>
          <a:ext cx="333375" cy="466725"/>
        </p:xfrm>
        <a:graphic>
          <a:graphicData uri="http://schemas.openxmlformats.org/presentationml/2006/ole">
            <p:oleObj spid="_x0000_s121859" name="Equation" r:id="rId7" imgW="126720" imgH="177480" progId="Equation.3">
              <p:embed/>
            </p:oleObj>
          </a:graphicData>
        </a:graphic>
      </p:graphicFrame>
      <p:graphicFrame>
        <p:nvGraphicFramePr>
          <p:cNvPr id="81929" name="Object 9"/>
          <p:cNvGraphicFramePr>
            <a:graphicFrameLocks noChangeAspect="1"/>
          </p:cNvGraphicFramePr>
          <p:nvPr/>
        </p:nvGraphicFramePr>
        <p:xfrm>
          <a:off x="1676400" y="3886200"/>
          <a:ext cx="1833563" cy="666750"/>
        </p:xfrm>
        <a:graphic>
          <a:graphicData uri="http://schemas.openxmlformats.org/presentationml/2006/ole">
            <p:oleObj spid="_x0000_s121860" name="Equation" r:id="rId8" imgW="698400" imgH="253800" progId="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6200" y="1143000"/>
            <a:ext cx="5486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What you need to know about a </a:t>
            </a:r>
            <a:r>
              <a:rPr lang="en-US" sz="2200" b="1" dirty="0" smtClean="0">
                <a:latin typeface="Comic Sans MS" pitchFamily="66" charset="0"/>
              </a:rPr>
              <a:t>cylinder</a:t>
            </a:r>
            <a:r>
              <a:rPr lang="en-US" sz="2200" dirty="0" smtClean="0">
                <a:latin typeface="Comic Sans MS" pitchFamily="66" charset="0"/>
              </a:rPr>
              <a:t>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8600" y="2016204"/>
            <a:ext cx="5562600" cy="31393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A cylinder is a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  <a:r>
              <a:rPr lang="en-US" sz="2200" dirty="0" smtClean="0">
                <a:latin typeface="Comic Sans MS" pitchFamily="66" charset="0"/>
              </a:rPr>
              <a:t> with </a:t>
            </a:r>
            <a:r>
              <a:rPr lang="en-US" sz="2200" b="1" dirty="0" smtClean="0">
                <a:latin typeface="Comic Sans MS" pitchFamily="66" charset="0"/>
              </a:rPr>
              <a:t>circular bases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The </a:t>
            </a:r>
            <a:r>
              <a:rPr lang="en-US" sz="2200" b="1" dirty="0" smtClean="0">
                <a:latin typeface="Comic Sans MS" pitchFamily="66" charset="0"/>
              </a:rPr>
              <a:t>lateral area </a:t>
            </a:r>
            <a:r>
              <a:rPr lang="en-US" sz="2200" dirty="0" smtClean="0">
                <a:latin typeface="Comic Sans MS" pitchFamily="66" charset="0"/>
              </a:rPr>
              <a:t>is a </a:t>
            </a:r>
            <a:r>
              <a:rPr lang="en-US" sz="2200" b="1" dirty="0" smtClean="0">
                <a:latin typeface="Comic Sans MS" pitchFamily="66" charset="0"/>
              </a:rPr>
              <a:t>rectangle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b="1" dirty="0" smtClean="0">
                <a:latin typeface="Comic Sans MS" pitchFamily="66" charset="0"/>
              </a:rPr>
              <a:t>Surface Area</a:t>
            </a:r>
            <a:r>
              <a:rPr lang="en-US" sz="2200" dirty="0" smtClean="0">
                <a:latin typeface="Comic Sans MS" pitchFamily="66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>
              <a:latin typeface="Comic Sans MS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200" b="1" dirty="0" smtClean="0">
                <a:latin typeface="Comic Sans MS" pitchFamily="66" charset="0"/>
              </a:rPr>
              <a:t>Lateral Area:</a:t>
            </a:r>
          </a:p>
        </p:txBody>
      </p:sp>
      <p:graphicFrame>
        <p:nvGraphicFramePr>
          <p:cNvPr id="121865" name="Object 9"/>
          <p:cNvGraphicFramePr>
            <a:graphicFrameLocks noChangeAspect="1"/>
          </p:cNvGraphicFramePr>
          <p:nvPr/>
        </p:nvGraphicFramePr>
        <p:xfrm>
          <a:off x="2419350" y="3276600"/>
          <a:ext cx="3067050" cy="600075"/>
        </p:xfrm>
        <a:graphic>
          <a:graphicData uri="http://schemas.openxmlformats.org/presentationml/2006/ole">
            <p:oleObj spid="_x0000_s121865" name="Equation" r:id="rId9" imgW="1168200" imgH="228600" progId="Equation.3">
              <p:embed/>
            </p:oleObj>
          </a:graphicData>
        </a:graphic>
      </p:graphicFrame>
      <p:graphicFrame>
        <p:nvGraphicFramePr>
          <p:cNvPr id="121866" name="Object 10"/>
          <p:cNvGraphicFramePr>
            <a:graphicFrameLocks noChangeAspect="1"/>
          </p:cNvGraphicFramePr>
          <p:nvPr/>
        </p:nvGraphicFramePr>
        <p:xfrm>
          <a:off x="2362200" y="4648200"/>
          <a:ext cx="1866900" cy="533400"/>
        </p:xfrm>
        <a:graphic>
          <a:graphicData uri="http://schemas.openxmlformats.org/presentationml/2006/ole">
            <p:oleObj spid="_x0000_s121866" name="Equation" r:id="rId10" imgW="71100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2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Lateral Area, Surface Area and Volume: </a:t>
            </a:r>
          </a:p>
        </p:txBody>
      </p:sp>
      <p:sp>
        <p:nvSpPr>
          <p:cNvPr id="14" name="Can 13"/>
          <p:cNvSpPr/>
          <p:nvPr/>
        </p:nvSpPr>
        <p:spPr>
          <a:xfrm>
            <a:off x="4267200" y="1524000"/>
            <a:ext cx="4114800" cy="274320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rot="10800000" flipV="1">
            <a:off x="5105400" y="1828800"/>
            <a:ext cx="1219200" cy="30480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53000" y="1610380"/>
            <a:ext cx="8771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11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mm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8979" y="2590800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9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mm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5715000" y="4386263"/>
          <a:ext cx="1833563" cy="666750"/>
        </p:xfrm>
        <a:graphic>
          <a:graphicData uri="http://schemas.openxmlformats.org/presentationml/2006/ole">
            <p:oleObj spid="_x0000_s142337" name="Equation" r:id="rId5" imgW="698400" imgH="253800" progId="">
              <p:embed/>
            </p:oleObj>
          </a:graphicData>
        </a:graphic>
      </p:graphicFrame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533400" y="4343400"/>
          <a:ext cx="3067050" cy="600075"/>
        </p:xfrm>
        <a:graphic>
          <a:graphicData uri="http://schemas.openxmlformats.org/presentationml/2006/ole">
            <p:oleObj spid="_x0000_s142338" name="Equation" r:id="rId6" imgW="1168200" imgH="228600" progId="Equation.3">
              <p:embed/>
            </p:oleObj>
          </a:graphicData>
        </a:graphic>
      </p:graphicFrame>
      <p:graphicFrame>
        <p:nvGraphicFramePr>
          <p:cNvPr id="142339" name="Object 3"/>
          <p:cNvGraphicFramePr>
            <a:graphicFrameLocks noChangeAspect="1"/>
          </p:cNvGraphicFramePr>
          <p:nvPr/>
        </p:nvGraphicFramePr>
        <p:xfrm>
          <a:off x="838200" y="1219200"/>
          <a:ext cx="1866900" cy="533400"/>
        </p:xfrm>
        <a:graphic>
          <a:graphicData uri="http://schemas.openxmlformats.org/presentationml/2006/ole">
            <p:oleObj spid="_x0000_s142339" name="Equation" r:id="rId7" imgW="711000" imgH="203040" progId="Equation.3">
              <p:embed/>
            </p:oleObj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371600" y="1752600"/>
          <a:ext cx="1666875" cy="533400"/>
        </p:xfrm>
        <a:graphic>
          <a:graphicData uri="http://schemas.openxmlformats.org/presentationml/2006/ole">
            <p:oleObj spid="_x0000_s142340" name="Equation" r:id="rId8" imgW="634680" imgH="203040" progId="Equation.3">
              <p:embed/>
            </p:oleObj>
          </a:graphicData>
        </a:graphic>
      </p:graphicFrame>
      <p:graphicFrame>
        <p:nvGraphicFramePr>
          <p:cNvPr id="142341" name="Object 3"/>
          <p:cNvGraphicFramePr>
            <a:graphicFrameLocks noChangeAspect="1"/>
          </p:cNvGraphicFramePr>
          <p:nvPr/>
        </p:nvGraphicFramePr>
        <p:xfrm>
          <a:off x="1371600" y="2286000"/>
          <a:ext cx="1233488" cy="466725"/>
        </p:xfrm>
        <a:graphic>
          <a:graphicData uri="http://schemas.openxmlformats.org/presentationml/2006/ole">
            <p:oleObj spid="_x0000_s142341" name="Equation" r:id="rId9" imgW="469800" imgH="177480" progId="Equation.3">
              <p:embed/>
            </p:oleObj>
          </a:graphicData>
        </a:graphic>
      </p:graphicFrame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1390650" y="2667000"/>
          <a:ext cx="2266950" cy="533400"/>
        </p:xfrm>
        <a:graphic>
          <a:graphicData uri="http://schemas.openxmlformats.org/presentationml/2006/ole">
            <p:oleObj spid="_x0000_s142342" name="Equation" r:id="rId10" imgW="863280" imgH="203040" progId="Equation.3">
              <p:embed/>
            </p:oleObj>
          </a:graphicData>
        </a:graphic>
      </p:graphicFrame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1081087" y="4800600"/>
          <a:ext cx="2805113" cy="554857"/>
        </p:xfrm>
        <a:graphic>
          <a:graphicData uri="http://schemas.openxmlformats.org/presentationml/2006/ole">
            <p:oleObj spid="_x0000_s142343" name="Equation" r:id="rId11" imgW="1155600" imgH="228600" progId="Equation.3">
              <p:embed/>
            </p:oleObj>
          </a:graphicData>
        </a:graphic>
      </p:graphicFrame>
      <p:graphicFrame>
        <p:nvGraphicFramePr>
          <p:cNvPr id="142344" name="Object 8"/>
          <p:cNvGraphicFramePr>
            <a:graphicFrameLocks noChangeAspect="1"/>
          </p:cNvGraphicFramePr>
          <p:nvPr/>
        </p:nvGraphicFramePr>
        <p:xfrm>
          <a:off x="1071563" y="5319713"/>
          <a:ext cx="2433637" cy="431800"/>
        </p:xfrm>
        <a:graphic>
          <a:graphicData uri="http://schemas.openxmlformats.org/presentationml/2006/ole">
            <p:oleObj spid="_x0000_s142344" name="Equation" r:id="rId12" imgW="939600" imgH="177480" progId="Equation.3">
              <p:embed/>
            </p:oleObj>
          </a:graphicData>
        </a:graphic>
      </p:graphicFrame>
      <p:graphicFrame>
        <p:nvGraphicFramePr>
          <p:cNvPr id="142345" name="Object 9"/>
          <p:cNvGraphicFramePr>
            <a:graphicFrameLocks noChangeAspect="1"/>
          </p:cNvGraphicFramePr>
          <p:nvPr/>
        </p:nvGraphicFramePr>
        <p:xfrm>
          <a:off x="1066800" y="5776913"/>
          <a:ext cx="1201737" cy="431800"/>
        </p:xfrm>
        <a:graphic>
          <a:graphicData uri="http://schemas.openxmlformats.org/presentationml/2006/ole">
            <p:oleObj spid="_x0000_s142345" name="Equation" r:id="rId13" imgW="495000" imgH="177480" progId="Equation.3">
              <p:embed/>
            </p:oleObj>
          </a:graphicData>
        </a:graphic>
      </p:graphicFrame>
      <p:graphicFrame>
        <p:nvGraphicFramePr>
          <p:cNvPr id="142346" name="Object 10"/>
          <p:cNvGraphicFramePr>
            <a:graphicFrameLocks noChangeAspect="1"/>
          </p:cNvGraphicFramePr>
          <p:nvPr/>
        </p:nvGraphicFramePr>
        <p:xfrm>
          <a:off x="2438400" y="5715000"/>
          <a:ext cx="2065337" cy="493712"/>
        </p:xfrm>
        <a:graphic>
          <a:graphicData uri="http://schemas.openxmlformats.org/presentationml/2006/ole">
            <p:oleObj spid="_x0000_s142346" name="Equation" r:id="rId14" imgW="850680" imgH="203040" progId="Equation.3">
              <p:embed/>
            </p:oleObj>
          </a:graphicData>
        </a:graphic>
      </p:graphicFrame>
      <p:graphicFrame>
        <p:nvGraphicFramePr>
          <p:cNvPr id="142347" name="Object 11"/>
          <p:cNvGraphicFramePr>
            <a:graphicFrameLocks noChangeAspect="1"/>
          </p:cNvGraphicFramePr>
          <p:nvPr/>
        </p:nvGraphicFramePr>
        <p:xfrm>
          <a:off x="6107113" y="4919663"/>
          <a:ext cx="1800225" cy="666750"/>
        </p:xfrm>
        <a:graphic>
          <a:graphicData uri="http://schemas.openxmlformats.org/presentationml/2006/ole">
            <p:oleObj spid="_x0000_s142347" name="Equation" r:id="rId15" imgW="685800" imgH="253800" progId="">
              <p:embed/>
            </p:oleObj>
          </a:graphicData>
        </a:graphic>
      </p:graphicFrame>
      <p:graphicFrame>
        <p:nvGraphicFramePr>
          <p:cNvPr id="142349" name="Object 13"/>
          <p:cNvGraphicFramePr>
            <a:graphicFrameLocks noChangeAspect="1"/>
          </p:cNvGraphicFramePr>
          <p:nvPr/>
        </p:nvGraphicFramePr>
        <p:xfrm>
          <a:off x="5995988" y="5656263"/>
          <a:ext cx="2733675" cy="566737"/>
        </p:xfrm>
        <a:graphic>
          <a:graphicData uri="http://schemas.openxmlformats.org/presentationml/2006/ole">
            <p:oleObj spid="_x0000_s142349" name="Equation" r:id="rId16" imgW="104112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423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423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423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423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423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066800"/>
            <a:ext cx="70961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111770"/>
            <a:ext cx="6477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surface area and volume of this shape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 flipH="1" flipV="1">
            <a:off x="2095500" y="2095500"/>
            <a:ext cx="1524000" cy="76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76800" y="914400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31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ft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7745" y="1828800"/>
            <a:ext cx="49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ft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57200" y="3581400"/>
          <a:ext cx="3067050" cy="600075"/>
        </p:xfrm>
        <a:graphic>
          <a:graphicData uri="http://schemas.openxmlformats.org/presentationml/2006/ole">
            <p:oleObj spid="_x0000_s155650" name="Equation" r:id="rId7" imgW="1168200" imgH="228600" progId="Equation.3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04800" y="3200400"/>
            <a:ext cx="4114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If it was a complete cylinder:</a:t>
            </a:r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985838" y="4114800"/>
          <a:ext cx="2900362" cy="600075"/>
        </p:xfrm>
        <a:graphic>
          <a:graphicData uri="http://schemas.openxmlformats.org/presentationml/2006/ole">
            <p:oleObj spid="_x0000_s155651" name="Equation" r:id="rId8" imgW="1104840" imgH="228600" progId="Equation.3">
              <p:embed/>
            </p:oleObj>
          </a:graphicData>
        </a:graphic>
      </p:graphicFrame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990600" y="4648200"/>
          <a:ext cx="2166937" cy="600075"/>
        </p:xfrm>
        <a:graphic>
          <a:graphicData uri="http://schemas.openxmlformats.org/presentationml/2006/ole">
            <p:oleObj spid="_x0000_s155652" name="Equation" r:id="rId9" imgW="825480" imgH="22860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04800" y="5105400"/>
            <a:ext cx="4114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But we only want half of it</a:t>
            </a:r>
          </a:p>
        </p:txBody>
      </p:sp>
      <p:graphicFrame>
        <p:nvGraphicFramePr>
          <p:cNvPr id="141316" name="Object 4"/>
          <p:cNvGraphicFramePr>
            <a:graphicFrameLocks noChangeAspect="1"/>
          </p:cNvGraphicFramePr>
          <p:nvPr/>
        </p:nvGraphicFramePr>
        <p:xfrm>
          <a:off x="914400" y="5486400"/>
          <a:ext cx="2000250" cy="600075"/>
        </p:xfrm>
        <a:graphic>
          <a:graphicData uri="http://schemas.openxmlformats.org/presentationml/2006/ole">
            <p:oleObj spid="_x0000_s155653" name="Equation" r:id="rId10" imgW="761760" imgH="228600" progId="Equation.3">
              <p:embed/>
            </p:oleObj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181600" y="4114800"/>
            <a:ext cx="3657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What did we forget?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62600" y="2928080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31</a:t>
            </a:r>
            <a:r>
              <a:rPr lang="en-US" sz="1600" dirty="0" smtClean="0">
                <a:solidFill>
                  <a:srgbClr val="FF0000"/>
                </a:solidFill>
              </a:rPr>
              <a:t>ft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086882">
            <a:off x="2424374" y="2789975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16</a:t>
            </a:r>
            <a:r>
              <a:rPr lang="en-US" sz="1600" dirty="0" smtClean="0">
                <a:solidFill>
                  <a:srgbClr val="FF0000"/>
                </a:solidFill>
              </a:rPr>
              <a:t>ft</a:t>
            </a:r>
            <a:endParaRPr 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5329238" y="4638675"/>
          <a:ext cx="2466975" cy="466725"/>
        </p:xfrm>
        <a:graphic>
          <a:graphicData uri="http://schemas.openxmlformats.org/presentationml/2006/ole">
            <p:oleObj spid="_x0000_s155654" name="Equation" r:id="rId11" imgW="939600" imgH="177480" progId="Equation.3">
              <p:embed/>
            </p:oleObj>
          </a:graphicData>
        </a:graphic>
      </p:graphicFrame>
      <p:graphicFrame>
        <p:nvGraphicFramePr>
          <p:cNvPr id="141319" name="Object 4"/>
          <p:cNvGraphicFramePr>
            <a:graphicFrameLocks noChangeAspect="1"/>
          </p:cNvGraphicFramePr>
          <p:nvPr/>
        </p:nvGraphicFramePr>
        <p:xfrm>
          <a:off x="5334000" y="5114925"/>
          <a:ext cx="2166938" cy="600075"/>
        </p:xfrm>
        <a:graphic>
          <a:graphicData uri="http://schemas.openxmlformats.org/presentationml/2006/ole">
            <p:oleObj spid="_x0000_s155655" name="Equation" r:id="rId12" imgW="8254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6" grpId="0"/>
      <p:bldP spid="2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066800"/>
            <a:ext cx="70961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-2998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CYLINDERS</a:t>
            </a:r>
            <a:endParaRPr lang="en-US" sz="2000" b="1" dirty="0">
              <a:solidFill>
                <a:schemeClr val="accent3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surface area and volume of this shape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 flipH="1" flipV="1">
            <a:off x="2095500" y="2095500"/>
            <a:ext cx="1524000" cy="76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76800" y="914400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31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ft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7745" y="1828800"/>
            <a:ext cx="49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ft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3200400"/>
            <a:ext cx="4114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If it was a complete cylinder:</a:t>
            </a:r>
          </a:p>
        </p:txBody>
      </p:sp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990600" y="3700463"/>
          <a:ext cx="1833563" cy="666750"/>
        </p:xfrm>
        <a:graphic>
          <a:graphicData uri="http://schemas.openxmlformats.org/presentationml/2006/ole">
            <p:oleObj spid="_x0000_s141320" name="Equation" r:id="rId6" imgW="698400" imgH="253800" progId="">
              <p:embed/>
            </p:oleObj>
          </a:graphicData>
        </a:graphic>
      </p:graphicFrame>
      <p:graphicFrame>
        <p:nvGraphicFramePr>
          <p:cNvPr id="141321" name="Object 9"/>
          <p:cNvGraphicFramePr>
            <a:graphicFrameLocks noChangeAspect="1"/>
          </p:cNvGraphicFramePr>
          <p:nvPr/>
        </p:nvGraphicFramePr>
        <p:xfrm>
          <a:off x="1409700" y="4157663"/>
          <a:ext cx="1866900" cy="666750"/>
        </p:xfrm>
        <a:graphic>
          <a:graphicData uri="http://schemas.openxmlformats.org/presentationml/2006/ole">
            <p:oleObj spid="_x0000_s141321" name="Equation" r:id="rId7" imgW="711000" imgH="253800" progId="">
              <p:embed/>
            </p:oleObj>
          </a:graphicData>
        </a:graphic>
      </p:graphicFrame>
      <p:graphicFrame>
        <p:nvGraphicFramePr>
          <p:cNvPr id="141322" name="Object 10"/>
          <p:cNvGraphicFramePr>
            <a:graphicFrameLocks noChangeAspect="1"/>
          </p:cNvGraphicFramePr>
          <p:nvPr/>
        </p:nvGraphicFramePr>
        <p:xfrm>
          <a:off x="1447800" y="4718050"/>
          <a:ext cx="2700337" cy="633413"/>
        </p:xfrm>
        <a:graphic>
          <a:graphicData uri="http://schemas.openxmlformats.org/presentationml/2006/ole">
            <p:oleObj spid="_x0000_s141322" name="Equation" r:id="rId8" imgW="1028520" imgH="241200" progId="">
              <p:embed/>
            </p:oleObj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4800600" y="3886200"/>
            <a:ext cx="4114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But we only want half of it</a:t>
            </a:r>
          </a:p>
        </p:txBody>
      </p:sp>
      <p:graphicFrame>
        <p:nvGraphicFramePr>
          <p:cNvPr id="141323" name="Object 11"/>
          <p:cNvGraphicFramePr>
            <a:graphicFrameLocks noChangeAspect="1"/>
          </p:cNvGraphicFramePr>
          <p:nvPr/>
        </p:nvGraphicFramePr>
        <p:xfrm>
          <a:off x="5360988" y="4479925"/>
          <a:ext cx="2533650" cy="633413"/>
        </p:xfrm>
        <a:graphic>
          <a:graphicData uri="http://schemas.openxmlformats.org/presentationml/2006/ole">
            <p:oleObj spid="_x0000_s141323" name="Equation" r:id="rId9" imgW="965160" imgH="241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413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685800"/>
            <a:ext cx="86868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  <a:r>
              <a:rPr lang="en-US" sz="2200" dirty="0" smtClean="0">
                <a:latin typeface="Comic Sans MS" pitchFamily="66" charset="0"/>
              </a:rPr>
              <a:t> is a shape with a </a:t>
            </a:r>
            <a:r>
              <a:rPr lang="en-US" sz="2200" b="1" dirty="0" smtClean="0">
                <a:latin typeface="Comic Sans MS" pitchFamily="66" charset="0"/>
              </a:rPr>
              <a:t>single base</a:t>
            </a:r>
            <a:r>
              <a:rPr lang="en-US" sz="2200" dirty="0" smtClean="0">
                <a:latin typeface="Comic Sans MS" pitchFamily="66" charset="0"/>
              </a:rPr>
              <a:t>, where all the vertices of the base are connected to a single point (apex)</a:t>
            </a:r>
          </a:p>
        </p:txBody>
      </p:sp>
      <p:pic>
        <p:nvPicPr>
          <p:cNvPr id="16" name="Picture 4" descr="C:\FILES\pictures (fun)\Math animations\Shapes\pyramid-defin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1676400"/>
            <a:ext cx="6076950" cy="32421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2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7" name="Picture 2" descr="C:\FILES\pictures (fun)\Math animations\Shapes\square-pyram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95401"/>
            <a:ext cx="3733800" cy="472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Just like with prisms, we will need to find: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220480" y="3467100"/>
            <a:ext cx="3886200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43400" y="1143000"/>
            <a:ext cx="320040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Base Perimeter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Base Area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Comic Sans MS" pitchFamily="66" charset="0"/>
              </a:rPr>
              <a:t>Height of the pyramid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67200" y="2895600"/>
            <a:ext cx="464820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However, with pyramids, we will also need to find a different measurement…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67200" y="4141113"/>
            <a:ext cx="464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…</a:t>
            </a:r>
            <a:r>
              <a:rPr lang="en-US" sz="2200" b="1" dirty="0" smtClean="0">
                <a:latin typeface="Comic Sans MS" pitchFamily="66" charset="0"/>
              </a:rPr>
              <a:t>SLANT HEIGHT</a:t>
            </a:r>
          </a:p>
        </p:txBody>
      </p:sp>
      <p:sp>
        <p:nvSpPr>
          <p:cNvPr id="27" name="TextBox 26"/>
          <p:cNvSpPr txBox="1"/>
          <p:nvPr/>
        </p:nvSpPr>
        <p:spPr>
          <a:xfrm rot="16200000">
            <a:off x="1419255" y="3533745"/>
            <a:ext cx="1219200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</a:rPr>
              <a:t>height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16200000" flipH="1">
            <a:off x="381000" y="3200400"/>
            <a:ext cx="4267200" cy="76200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4667110">
            <a:off x="1488063" y="3935488"/>
            <a:ext cx="2472655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itchFamily="66" charset="0"/>
              </a:rPr>
              <a:t>Slant height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5" grpId="0"/>
      <p:bldP spid="27" grpId="0"/>
      <p:bldP spid="3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4" name="Picture 12" descr="http://www.timstouse.com/images/EarthHistory/GreatPyramid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09600"/>
            <a:ext cx="9144000" cy="6055181"/>
          </a:xfrm>
          <a:prstGeom prst="rect">
            <a:avLst/>
          </a:prstGeom>
          <a:noFill/>
        </p:spPr>
      </p:pic>
      <p:pic>
        <p:nvPicPr>
          <p:cNvPr id="15" name="Picture 14" descr="C:\FILES\pictures (fun)\Other Animations\walk_stick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486400"/>
            <a:ext cx="685800" cy="1047750"/>
          </a:xfrm>
          <a:prstGeom prst="rect">
            <a:avLst/>
          </a:prstGeom>
          <a:noFill/>
        </p:spPr>
      </p:pic>
      <p:cxnSp>
        <p:nvCxnSpPr>
          <p:cNvPr id="17" name="Straight Connector 16"/>
          <p:cNvCxnSpPr/>
          <p:nvPr/>
        </p:nvCxnSpPr>
        <p:spPr>
          <a:xfrm rot="16200000" flipH="1">
            <a:off x="3695700" y="1866900"/>
            <a:ext cx="4495800" cy="25908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3602871">
            <a:off x="4509339" y="4039422"/>
            <a:ext cx="464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SLANT HEIGHT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0" y="762000"/>
            <a:ext cx="4648200" cy="110799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Slant height is the distance someone would travel walking up the OUTSIDE of a pyramid.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07514E-6 C -0.0217 -0.00139 -0.03334 -0.00301 -0.05243 -0.00648 C -0.06146 -0.01064 -0.06806 -0.01989 -0.07691 -0.02405 C -0.08559 -0.02336 -0.09445 -0.0229 -0.10313 -0.02174 C -0.10851 -0.02105 -0.11268 -0.0155 -0.11789 -0.01318 C -0.12466 -0.00717 -0.1316 -0.00579 -0.13924 -0.00209 C -0.13976 -9.07514E-6 -0.13976 0.00277 -0.14098 0.00439 C -0.14219 0.00601 -0.15365 0.00994 -0.15573 0.01086 C -0.15903 0.01387 -0.16216 0.01664 -0.16545 0.01965 C -0.16719 0.02104 -0.16875 0.02265 -0.17049 0.02404 C -0.17205 0.02543 -0.17535 0.02843 -0.17535 0.02843 C -0.18646 0.05017 -0.20209 0.05063 -0.21962 0.05687 C -0.23611 0.05502 -0.24132 0.05849 -0.2507 0.04369 C -0.25191 0.04161 -0.25243 0.03884 -0.254 0.03722 C -0.25695 0.03375 -0.26389 0.02843 -0.26389 0.02843 C -0.27084 0.01433 -0.26302 0.0282 -0.27205 0.01757 C -0.27848 0.00994 -0.28316 -0.00024 -0.29011 -0.00648 C -0.29532 -0.01688 -0.30226 -0.02012 -0.30973 -0.02613 C -0.31146 -0.02752 -0.32136 -0.03631 -0.32448 -0.03931 C -0.33316 -0.04717 -0.35087 -0.04902 -0.36059 -0.05018 C -0.36875 -0.04948 -0.37709 -0.04925 -0.38542 -0.0481 C -0.39098 -0.04717 -0.4 -0.037 -0.4 -0.037 C -0.40521 -0.02613 -0.40139 -0.03214 -0.41302 -0.02174 C -0.41459 -0.02035 -0.41789 -0.01735 -0.41789 -0.01735 C -0.41893 -0.01527 -0.4198 -0.01272 -0.42118 -0.01087 C -0.42257 -0.00902 -0.425 -0.00856 -0.42622 -0.00648 C -0.43559 0.00901 -0.41806 -0.00879 -0.43264 0.00439 C -0.44202 0.02265 -0.45903 0.02312 -0.47205 0.03491 C -0.46806 0.05132 -0.45209 0.04809 -0.44254 0.05687 C -0.43716 0.07907 -0.47344 0.06566 -0.47691 0.06543 C -0.48577 0.05757 -0.4941 0.04716 -0.50157 0.03722 C -0.50625 0.03098 -0.5092 0.0245 -0.51476 0.01965 C -0.51719 0.00994 -0.52309 0.00115 -0.52952 -0.0044 C -0.5342 -0.01434 -0.53629 -0.01041 -0.54254 -0.01735 C -0.54427 -0.01943 -0.54549 -0.0222 -0.5474 -0.02405 C -0.55052 -0.02729 -0.554 -0.02983 -0.5573 -0.03284 C -0.55886 -0.03422 -0.56216 -0.037 -0.56216 -0.037 C -0.56459 -0.04185 -0.57466 -0.05688 -0.57865 -0.05896 C -0.58351 -0.06151 -0.59341 -0.06544 -0.59341 -0.06544 C -0.6125 -0.06475 -0.63473 -0.07515 -0.6507 -0.06105 C -0.66233 -0.05064 -0.64948 -0.05712 -0.66059 -0.05249 C -0.6665 -0.0444 -0.67448 -0.04047 -0.68021 -0.03284 C -0.68403 -0.02775 -0.68698 -0.02336 -0.69167 -0.01966 C -0.69323 -0.0185 -0.69514 -0.0185 -0.6967 -0.01735 C -0.70018 -0.0148 -0.70313 -0.01157 -0.70643 -0.00879 C -0.70816 -0.0074 -0.71146 -0.0044 -0.71146 -0.0044 C -0.71355 -9.07514E-6 -0.71441 0.00647 -0.71789 0.00878 C -0.73698 0.0215 -0.75782 0.02705 -0.77865 0.03283 C -0.79011 0.03213 -0.80157 0.0319 -0.81302 0.03052 C -0.81476 0.03028 -0.81667 0.03005 -0.81789 0.02843 C -0.82205 0.02288 -0.82448 0.01525 -0.82778 0.00878 C -0.82969 0.00485 -0.83108 -0.0044 -0.83108 -0.0044 C -0.83056 -0.01157 -0.83039 -0.01896 -0.82952 -0.02613 C -0.82726 -0.04625 -0.81181 -0.04625 -0.8 -0.0481 C -0.79514 -0.0474 -0.78993 -0.04787 -0.78525 -0.04579 C -0.77292 -0.04024 -0.76771 -0.02197 -0.7573 -0.01318 C -0.75382 -0.00602 -0.74688 0.00393 -0.74098 0.00647 C -0.72309 0.02219 -0.7073 0.02219 -0.68525 0.02404 C -0.66059 0.02913 -0.63716 0.02312 -0.61302 0.01965 C -0.60539 0.0171 -0.59532 0.01572 -0.58837 0.01086 C -0.58195 0.00647 -0.57605 0.003 -0.56875 -9.07514E-6 C -0.55764 -0.01018 -0.56285 -0.00717 -0.554 -0.01087 C -0.54184 -0.02197 -0.5573 -0.00902 -0.54254 -0.01735 C -0.5408 -0.01827 -0.53941 -0.02058 -0.53768 -0.02174 C -0.53177 -0.02521 -0.52414 -0.02798 -0.51789 -0.03053 C -0.50087 -0.02914 -0.49514 -0.03238 -0.48351 -0.02174 C -0.47761 -0.01018 -0.47379 -0.0155 -0.46545 -0.0044 C -0.45938 0.00369 -0.46268 0.00115 -0.45573 0.00439 C -0.44861 0.01364 -0.44063 0.02196 -0.43108 0.02612 C -0.41025 0.04462 -0.42518 0.03468 -0.38195 0.03722 C -0.36997 0.03514 -0.35955 0.03213 -0.3474 0.03052 C -0.3467 0.03028 -0.33733 0.02751 -0.33594 0.02612 C -0.33438 0.0245 -0.33386 0.02173 -0.33264 0.01965 C -0.33125 0.01734 -0.32952 0.01502 -0.32778 0.01317 C -0.32483 0.00994 -0.31806 0.00439 -0.31806 0.00439 C -0.30955 -0.01295 -0.29914 -0.02498 -0.28837 -0.03931 C -0.28559 -0.04301 -0.28264 -0.04717 -0.27882 -0.0481 C -0.23386 -0.05896 -0.26667 -0.05226 -0.17865 -0.05457 C -0.17049 -0.05804 -0.17431 -0.05457 -0.17049 -0.06983 C -0.1691 -0.07538 -0.16164 -0.07145 -0.1573 -0.07214 C -0.154 -0.07353 -0.14705 -0.07168 -0.1474 -0.07631 C -0.14948 -0.09966 -0.14827 -0.08948 -0.1507 -0.10706 C -0.15018 -0.11353 -0.15087 -0.12047 -0.14914 -0.12671 C -0.1474 -0.13342 -0.13924 -0.12879 -0.13924 -0.13527 " pathEditMode="relative" ptsTypes="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24 -0.13526 C -0.14045 -0.13757 -0.14132 -0.14058 -0.14271 -0.14243 C -0.1441 -0.14428 -0.14635 -0.14497 -0.14757 -0.14729 C -0.15347 -0.15769 -0.14427 -0.15075 -0.15243 -0.16139 C -0.15538 -0.16509 -0.15955 -0.16671 -0.1625 -0.17064 C -0.16389 -0.17295 -0.16545 -0.17573 -0.16736 -0.17757 C -0.17049 -0.18127 -0.17726 -0.18705 -0.17726 -0.18682 C -0.18108 -0.20255 -0.19306 -0.21341 -0.19705 -0.22937 C -0.19948 -0.23931 -0.20122 -0.24833 -0.20538 -0.25734 C -0.20972 -0.277 -0.2066 -0.26752 -0.2151 -0.28532 C -0.21875 -0.29295 -0.21979 -0.3052 -0.22326 -0.31353 C -0.22483 -0.32231 -0.22622 -0.33087 -0.2283 -0.33919 C -0.22986 -0.35237 -0.23142 -0.36347 -0.23646 -0.37434 C -0.23872 -0.38382 -0.24062 -0.38775 -0.24653 -0.3933 C -0.24861 -0.39815 -0.25052 -0.40278 -0.25295 -0.4074 C -0.25469 -0.41041 -0.25642 -0.41341 -0.25816 -0.41665 C -0.26024 -0.42151 -0.26458 -0.43075 -0.26458 -0.43052 C -0.26684 -0.44116 -0.27309 -0.45064 -0.27951 -0.45642 C -0.29097 -0.48208 -0.27344 -0.44509 -0.28767 -0.46821 C -0.29653 -0.48255 -0.29948 -0.50382 -0.30885 -0.51723 C -0.32031 -0.53341 -0.31632 -0.52601 -0.32222 -0.5385 C -0.32517 -0.55145 -0.33038 -0.5637 -0.33698 -0.57364 C -0.33872 -0.58058 -0.34097 -0.58844 -0.34375 -0.59492 C -0.34566 -0.59977 -0.35035 -0.60879 -0.35035 -0.60856 C -0.35538 -0.63214 -0.34757 -0.59838 -0.35521 -0.62289 C -0.36302 -0.64786 -0.35434 -0.62821 -0.36181 -0.64393 C -0.36441 -0.65526 -0.36806 -0.66336 -0.37483 -0.66983 C -0.37743 -0.68 -0.38212 -0.68856 -0.38646 -0.69781 C -0.38889 -0.70266 -0.39358 -0.70474 -0.39635 -0.70937 C -0.40156 -0.71862 -0.40573 -0.72856 -0.41285 -0.73526 C -0.41528 -0.74613 -0.41684 -0.75399 -0.42118 -0.76347 C -0.42326 -0.77318 -0.42396 -0.77989 -0.42917 -0.78659 " pathEditMode="relative" rAng="0" ptsTypes="fffffffffffffffffffffffffffffffA">
                                      <p:cBhvr>
                                        <p:cTn id="1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" y="-3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220000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685800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There are many types of solids,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71800" y="1143000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we are going to study the 5 basic types: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9800" y="1676400"/>
            <a:ext cx="16002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PRISM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2600" y="1676400"/>
            <a:ext cx="1905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PYRAMID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" y="3886200"/>
            <a:ext cx="1905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CYLINDER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33800" y="3886200"/>
            <a:ext cx="1524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CONE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29400" y="3886200"/>
            <a:ext cx="1524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SPHERE</a:t>
            </a:r>
            <a:endParaRPr lang="en-US" sz="2400" dirty="0">
              <a:latin typeface="Comic Sans MS" pitchFamily="66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057400" y="2209800"/>
            <a:ext cx="1752600" cy="1524000"/>
            <a:chOff x="1143000" y="1981200"/>
            <a:chExt cx="1752600" cy="1524000"/>
          </a:xfrm>
        </p:grpSpPr>
        <p:sp>
          <p:nvSpPr>
            <p:cNvPr id="23" name="Isosceles Triangle 22"/>
            <p:cNvSpPr/>
            <p:nvPr/>
          </p:nvSpPr>
          <p:spPr>
            <a:xfrm>
              <a:off x="2057400" y="2514600"/>
              <a:ext cx="838200" cy="990600"/>
            </a:xfrm>
            <a:prstGeom prst="triangl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1143000" y="1981200"/>
              <a:ext cx="838200" cy="990600"/>
            </a:xfrm>
            <a:prstGeom prst="triangle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6" name="Straight Connector 25"/>
            <p:cNvCxnSpPr>
              <a:stCxn id="23" idx="0"/>
              <a:endCxn id="24" idx="0"/>
            </p:cNvCxnSpPr>
            <p:nvPr/>
          </p:nvCxnSpPr>
          <p:spPr>
            <a:xfrm rot="16200000" flipV="1">
              <a:off x="1752600" y="1790700"/>
              <a:ext cx="533400" cy="914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V="1">
              <a:off x="1333500" y="2781300"/>
              <a:ext cx="533400" cy="914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V="1">
              <a:off x="2171700" y="2781300"/>
              <a:ext cx="533400" cy="9144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24" idx="0"/>
              <a:endCxn id="24" idx="2"/>
            </p:cNvCxnSpPr>
            <p:nvPr/>
          </p:nvCxnSpPr>
          <p:spPr>
            <a:xfrm rot="16200000" flipH="1" flipV="1">
              <a:off x="857250" y="2266950"/>
              <a:ext cx="990600" cy="4191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5791196" y="2438400"/>
            <a:ext cx="1447804" cy="1219201"/>
            <a:chOff x="5791196" y="2438400"/>
            <a:chExt cx="1447804" cy="1219201"/>
          </a:xfrm>
        </p:grpSpPr>
        <p:sp>
          <p:nvSpPr>
            <p:cNvPr id="34" name="Regular Pentagon 33"/>
            <p:cNvSpPr/>
            <p:nvPr/>
          </p:nvSpPr>
          <p:spPr>
            <a:xfrm>
              <a:off x="5791200" y="3200400"/>
              <a:ext cx="1447800" cy="457200"/>
            </a:xfrm>
            <a:prstGeom prst="pentagon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5" name="Straight Connector 34"/>
            <p:cNvCxnSpPr>
              <a:stCxn id="34" idx="4"/>
            </p:cNvCxnSpPr>
            <p:nvPr/>
          </p:nvCxnSpPr>
          <p:spPr>
            <a:xfrm rot="5400000">
              <a:off x="6491147" y="3186252"/>
              <a:ext cx="2" cy="942695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34" idx="2"/>
              <a:endCxn id="34" idx="1"/>
            </p:cNvCxnSpPr>
            <p:nvPr/>
          </p:nvCxnSpPr>
          <p:spPr>
            <a:xfrm rot="5400000" flipH="1">
              <a:off x="5788172" y="3378065"/>
              <a:ext cx="282564" cy="276503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34" idx="5"/>
              <a:endCxn id="34" idx="4"/>
            </p:cNvCxnSpPr>
            <p:nvPr/>
          </p:nvCxnSpPr>
          <p:spPr>
            <a:xfrm flipH="1">
              <a:off x="6962495" y="3375034"/>
              <a:ext cx="276503" cy="282564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34" idx="2"/>
            </p:cNvCxnSpPr>
            <p:nvPr/>
          </p:nvCxnSpPr>
          <p:spPr>
            <a:xfrm rot="5400000" flipH="1" flipV="1">
              <a:off x="5662753" y="2843351"/>
              <a:ext cx="1219198" cy="409295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34" idx="4"/>
            </p:cNvCxnSpPr>
            <p:nvPr/>
          </p:nvCxnSpPr>
          <p:spPr>
            <a:xfrm rot="5400000" flipH="1">
              <a:off x="6110149" y="2805252"/>
              <a:ext cx="1219198" cy="485495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34" idx="5"/>
            </p:cNvCxnSpPr>
            <p:nvPr/>
          </p:nvCxnSpPr>
          <p:spPr>
            <a:xfrm flipH="1" flipV="1">
              <a:off x="6477002" y="2438400"/>
              <a:ext cx="761996" cy="936634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 flipH="1" flipV="1">
              <a:off x="5665781" y="2563815"/>
              <a:ext cx="936634" cy="685804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34" idx="0"/>
            </p:cNvCxnSpPr>
            <p:nvPr/>
          </p:nvCxnSpPr>
          <p:spPr>
            <a:xfrm rot="16200000" flipV="1">
              <a:off x="6115050" y="2800350"/>
              <a:ext cx="762000" cy="381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838200" y="4648200"/>
            <a:ext cx="1143000" cy="1524000"/>
            <a:chOff x="838200" y="4648200"/>
            <a:chExt cx="1143000" cy="1524000"/>
          </a:xfrm>
        </p:grpSpPr>
        <p:sp>
          <p:nvSpPr>
            <p:cNvPr id="60" name="Can 59"/>
            <p:cNvSpPr/>
            <p:nvPr/>
          </p:nvSpPr>
          <p:spPr>
            <a:xfrm>
              <a:off x="838200" y="4648200"/>
              <a:ext cx="1143000" cy="1524000"/>
            </a:xfrm>
            <a:prstGeom prst="ca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Oval 62"/>
            <p:cNvSpPr/>
            <p:nvPr/>
          </p:nvSpPr>
          <p:spPr>
            <a:xfrm>
              <a:off x="838200" y="5791200"/>
              <a:ext cx="1143000" cy="381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629400" y="4572000"/>
            <a:ext cx="1828800" cy="1600200"/>
            <a:chOff x="6629400" y="4572000"/>
            <a:chExt cx="1828800" cy="1600200"/>
          </a:xfrm>
        </p:grpSpPr>
        <p:sp>
          <p:nvSpPr>
            <p:cNvPr id="62" name="Oval 61"/>
            <p:cNvSpPr/>
            <p:nvPr/>
          </p:nvSpPr>
          <p:spPr>
            <a:xfrm>
              <a:off x="6629400" y="4572000"/>
              <a:ext cx="1828800" cy="16002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Oval 68"/>
            <p:cNvSpPr/>
            <p:nvPr/>
          </p:nvSpPr>
          <p:spPr>
            <a:xfrm>
              <a:off x="6629400" y="5240310"/>
              <a:ext cx="1828800" cy="381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0" name="Straight Connector 69"/>
            <p:cNvCxnSpPr>
              <a:stCxn id="69" idx="5"/>
            </p:cNvCxnSpPr>
            <p:nvPr/>
          </p:nvCxnSpPr>
          <p:spPr>
            <a:xfrm rot="5400000" flipH="1">
              <a:off x="7789432" y="5164568"/>
              <a:ext cx="155314" cy="64657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/>
          <p:cNvGrpSpPr/>
          <p:nvPr/>
        </p:nvGrpSpPr>
        <p:grpSpPr>
          <a:xfrm>
            <a:off x="3886200" y="4572000"/>
            <a:ext cx="1447800" cy="1600200"/>
            <a:chOff x="3886200" y="4572000"/>
            <a:chExt cx="1447800" cy="1600200"/>
          </a:xfrm>
        </p:grpSpPr>
        <p:sp>
          <p:nvSpPr>
            <p:cNvPr id="61" name="Oval 60"/>
            <p:cNvSpPr/>
            <p:nvPr/>
          </p:nvSpPr>
          <p:spPr>
            <a:xfrm>
              <a:off x="3886200" y="5562600"/>
              <a:ext cx="1447800" cy="6096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64" name="Straight Connector 63"/>
            <p:cNvCxnSpPr>
              <a:stCxn id="61" idx="2"/>
            </p:cNvCxnSpPr>
            <p:nvPr/>
          </p:nvCxnSpPr>
          <p:spPr>
            <a:xfrm rot="10800000" flipH="1">
              <a:off x="3886200" y="4572000"/>
              <a:ext cx="685800" cy="129540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61" idx="6"/>
            </p:cNvCxnSpPr>
            <p:nvPr/>
          </p:nvCxnSpPr>
          <p:spPr>
            <a:xfrm flipH="1" flipV="1">
              <a:off x="4572000" y="4572000"/>
              <a:ext cx="762000" cy="1295400"/>
            </a:xfrm>
            <a:prstGeom prst="line">
              <a:avLst/>
            </a:prstGeom>
            <a:ln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 71"/>
            <p:cNvSpPr/>
            <p:nvPr/>
          </p:nvSpPr>
          <p:spPr>
            <a:xfrm>
              <a:off x="4038600" y="5638800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91000" y="5562600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343400" y="5562600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495800" y="5524504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4648200" y="5553074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876800" y="5562600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5033963" y="5614985"/>
              <a:ext cx="76200" cy="762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3" name="TextBox 82"/>
          <p:cNvSpPr txBox="1"/>
          <p:nvPr/>
        </p:nvSpPr>
        <p:spPr>
          <a:xfrm rot="21090671">
            <a:off x="154635" y="620250"/>
            <a:ext cx="8620876" cy="563231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  <a:latin typeface="Comic Sans MS" pitchFamily="66" charset="0"/>
              </a:rPr>
              <a:t>Before we can do anything with SOLIDS, we must understand the difference between these shapes</a:t>
            </a:r>
            <a:endParaRPr lang="en-US" sz="6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73" dur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83" grpId="0" animBg="1"/>
      <p:bldP spid="83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5" name="Picture 11" descr="http://www.myspacegens.com/images/temporary/3997021673/animation.gif?3467518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301485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Finding the </a:t>
            </a:r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of 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1447800" y="1219200"/>
          <a:ext cx="2300287" cy="1033463"/>
        </p:xfrm>
        <a:graphic>
          <a:graphicData uri="http://schemas.openxmlformats.org/presentationml/2006/ole">
            <p:oleObj spid="_x0000_s113665" name="Equation" r:id="rId5" imgW="876240" imgH="393480" progId="Equation.3">
              <p:embed/>
            </p:oleObj>
          </a:graphicData>
        </a:graphic>
      </p:graphicFrame>
      <p:sp>
        <p:nvSpPr>
          <p:cNvPr id="16" name="Right Arrow 15"/>
          <p:cNvSpPr/>
          <p:nvPr/>
        </p:nvSpPr>
        <p:spPr>
          <a:xfrm rot="13573131">
            <a:off x="3487848" y="213000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 rot="18578172">
            <a:off x="1481290" y="222753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16738701">
            <a:off x="2376644" y="2644514"/>
            <a:ext cx="1732476" cy="275164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 rot="1553050">
            <a:off x="683848" y="2523578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  <p:sp>
        <p:nvSpPr>
          <p:cNvPr id="21" name="TextBox 20"/>
          <p:cNvSpPr txBox="1"/>
          <p:nvPr/>
        </p:nvSpPr>
        <p:spPr>
          <a:xfrm rot="21369934">
            <a:off x="1926149" y="3503520"/>
            <a:ext cx="2252369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P: perimeter of the base</a:t>
            </a:r>
          </a:p>
        </p:txBody>
      </p:sp>
      <p:sp>
        <p:nvSpPr>
          <p:cNvPr id="17" name="TextBox 16"/>
          <p:cNvSpPr txBox="1"/>
          <p:nvPr/>
        </p:nvSpPr>
        <p:spPr>
          <a:xfrm rot="20158437">
            <a:off x="3877305" y="2311465"/>
            <a:ext cx="177295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L: Slant height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0" y="1600200"/>
            <a:ext cx="3352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Rectangular Pyramid</a:t>
            </a:r>
            <a:endParaRPr lang="en-US" sz="2200" b="1" dirty="0" smtClean="0">
              <a:latin typeface="Comic Sans MS" pitchFamily="66" charset="0"/>
            </a:endParaRPr>
          </a:p>
        </p:txBody>
      </p:sp>
      <p:pic>
        <p:nvPicPr>
          <p:cNvPr id="27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2209800"/>
            <a:ext cx="2894248" cy="2819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29" name="Straight Connector 28"/>
          <p:cNvCxnSpPr/>
          <p:nvPr/>
        </p:nvCxnSpPr>
        <p:spPr>
          <a:xfrm rot="5400000">
            <a:off x="5791200" y="3352800"/>
            <a:ext cx="2438400" cy="457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248400" y="472565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22m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77200" y="45720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22m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58000" y="3607713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25m</a:t>
            </a:r>
            <a:endParaRPr lang="en-US" sz="22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6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8" grpId="0" animBg="1"/>
      <p:bldP spid="19" grpId="0" animBg="1"/>
      <p:bldP spid="20" grpId="0" animBg="1"/>
      <p:bldP spid="21" grpId="0" animBg="1"/>
      <p:bldP spid="17" grpId="0" animBg="1"/>
      <p:bldP spid="24" grpId="0"/>
      <p:bldP spid="32" grpId="0"/>
      <p:bldP spid="33" grpId="0"/>
      <p:bldP spid="3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3048000" y="3505200"/>
            <a:ext cx="88442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Finding the </a:t>
            </a:r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of 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1447800" y="1219200"/>
          <a:ext cx="2300287" cy="1033463"/>
        </p:xfrm>
        <a:graphic>
          <a:graphicData uri="http://schemas.openxmlformats.org/presentationml/2006/ole">
            <p:oleObj spid="_x0000_s119810" name="Equation" r:id="rId5" imgW="876240" imgH="393480" progId="Equation.3">
              <p:embed/>
            </p:oleObj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486400" y="1600200"/>
            <a:ext cx="3352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Rectangular Pyramid</a:t>
            </a:r>
            <a:endParaRPr lang="en-US" sz="2200" b="1" dirty="0" smtClean="0">
              <a:latin typeface="Comic Sans MS" pitchFamily="66" charset="0"/>
            </a:endParaRPr>
          </a:p>
        </p:txBody>
      </p:sp>
      <p:pic>
        <p:nvPicPr>
          <p:cNvPr id="27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2209800"/>
            <a:ext cx="2894248" cy="2819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29" name="Straight Connector 28"/>
          <p:cNvCxnSpPr/>
          <p:nvPr/>
        </p:nvCxnSpPr>
        <p:spPr>
          <a:xfrm rot="5400000">
            <a:off x="5791200" y="3352800"/>
            <a:ext cx="2438400" cy="457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9811" name="Object 3"/>
          <p:cNvGraphicFramePr>
            <a:graphicFrameLocks noChangeAspect="1"/>
          </p:cNvGraphicFramePr>
          <p:nvPr/>
        </p:nvGraphicFramePr>
        <p:xfrm>
          <a:off x="1731963" y="2252663"/>
          <a:ext cx="2728335" cy="947737"/>
        </p:xfrm>
        <a:graphic>
          <a:graphicData uri="http://schemas.openxmlformats.org/presentationml/2006/ole">
            <p:oleObj spid="_x0000_s119811" name="Equation" r:id="rId7" imgW="1206360" imgH="419040" progId="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410200" y="5181600"/>
            <a:ext cx="33528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Base Area:</a:t>
            </a:r>
          </a:p>
          <a:p>
            <a:r>
              <a:rPr lang="en-US" sz="2200" dirty="0" smtClean="0">
                <a:latin typeface="Comic Sans MS" pitchFamily="66" charset="0"/>
              </a:rPr>
              <a:t>Base Perimeter: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34200" y="5181600"/>
            <a:ext cx="106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484m</a:t>
            </a:r>
            <a:r>
              <a:rPr lang="en-US" sz="22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20000" y="5486400"/>
            <a:ext cx="990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88m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graphicFrame>
        <p:nvGraphicFramePr>
          <p:cNvPr id="119812" name="Object 4"/>
          <p:cNvGraphicFramePr>
            <a:graphicFrameLocks noChangeAspect="1"/>
          </p:cNvGraphicFramePr>
          <p:nvPr/>
        </p:nvGraphicFramePr>
        <p:xfrm>
          <a:off x="1746251" y="3489326"/>
          <a:ext cx="2216150" cy="449220"/>
        </p:xfrm>
        <a:graphic>
          <a:graphicData uri="http://schemas.openxmlformats.org/presentationml/2006/ole">
            <p:oleObj spid="_x0000_s119812" name="Equation" r:id="rId8" imgW="939600" imgH="190440" progId="">
              <p:embed/>
            </p:oleObj>
          </a:graphicData>
        </a:graphic>
      </p:graphicFrame>
      <p:sp>
        <p:nvSpPr>
          <p:cNvPr id="37" name="Rectangle 36"/>
          <p:cNvSpPr/>
          <p:nvPr/>
        </p:nvSpPr>
        <p:spPr>
          <a:xfrm>
            <a:off x="3124200" y="4038600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19813" name="Object 5"/>
          <p:cNvGraphicFramePr>
            <a:graphicFrameLocks noChangeAspect="1"/>
          </p:cNvGraphicFramePr>
          <p:nvPr/>
        </p:nvGraphicFramePr>
        <p:xfrm>
          <a:off x="1881188" y="4827588"/>
          <a:ext cx="1833562" cy="566737"/>
        </p:xfrm>
        <a:graphic>
          <a:graphicData uri="http://schemas.openxmlformats.org/presentationml/2006/ole">
            <p:oleObj spid="_x0000_s119813" name="Equation" r:id="rId9" imgW="698400" imgH="215640" progId="">
              <p:embed/>
            </p:oleObj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6248400" y="472565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22m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77200" y="45720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22m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8000" y="3607713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25m</a:t>
            </a:r>
            <a:endParaRPr lang="en-US" sz="22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28" grpId="0"/>
      <p:bldP spid="30" grpId="0"/>
      <p:bldP spid="31" grpId="0"/>
      <p:bldP spid="37" grpId="0" animBg="1"/>
      <p:bldP spid="37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Finding the </a:t>
            </a:r>
            <a:r>
              <a:rPr lang="en-US" sz="2200" b="1" dirty="0" smtClean="0">
                <a:latin typeface="Comic Sans MS" pitchFamily="66" charset="0"/>
              </a:rPr>
              <a:t>VOLUME </a:t>
            </a:r>
            <a:r>
              <a:rPr lang="en-US" sz="2200" dirty="0" smtClean="0">
                <a:latin typeface="Comic Sans MS" pitchFamily="66" charset="0"/>
              </a:rPr>
              <a:t>of 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5418652" y="1295400"/>
          <a:ext cx="1766888" cy="1033463"/>
        </p:xfrm>
        <a:graphic>
          <a:graphicData uri="http://schemas.openxmlformats.org/presentationml/2006/ole">
            <p:oleObj spid="_x0000_s120834" name="Equation" r:id="rId5" imgW="672840" imgH="393480" progId="Equation.3">
              <p:embed/>
            </p:oleObj>
          </a:graphicData>
        </a:graphic>
      </p:graphicFrame>
      <p:sp>
        <p:nvSpPr>
          <p:cNvPr id="16" name="Right Arrow 15"/>
          <p:cNvSpPr/>
          <p:nvPr/>
        </p:nvSpPr>
        <p:spPr>
          <a:xfrm rot="13573131">
            <a:off x="6963399" y="2206200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 rot="18239682">
            <a:off x="5642642" y="2379931"/>
            <a:ext cx="1143000" cy="22860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 rot="1553050">
            <a:off x="4388000" y="2599778"/>
            <a:ext cx="1600200" cy="70788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B: area of the base</a:t>
            </a:r>
          </a:p>
        </p:txBody>
      </p:sp>
      <p:sp>
        <p:nvSpPr>
          <p:cNvPr id="17" name="TextBox 16"/>
          <p:cNvSpPr txBox="1"/>
          <p:nvPr/>
        </p:nvSpPr>
        <p:spPr>
          <a:xfrm rot="20158437">
            <a:off x="7366401" y="2477197"/>
            <a:ext cx="1772950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  <a:latin typeface="Comic Sans MS" pitchFamily="66" charset="0"/>
              </a:rPr>
              <a:t>h: height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1000" y="1524000"/>
            <a:ext cx="3352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Rectangular Pyramid</a:t>
            </a:r>
            <a:endParaRPr lang="en-US" sz="2200" b="1" dirty="0" smtClean="0">
              <a:latin typeface="Comic Sans MS" pitchFamily="66" charset="0"/>
            </a:endParaRPr>
          </a:p>
        </p:txBody>
      </p:sp>
      <p:pic>
        <p:nvPicPr>
          <p:cNvPr id="27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133600"/>
            <a:ext cx="2894248" cy="2819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29" name="Straight Connector 28"/>
          <p:cNvCxnSpPr/>
          <p:nvPr/>
        </p:nvCxnSpPr>
        <p:spPr>
          <a:xfrm rot="5400000">
            <a:off x="1104900" y="3314700"/>
            <a:ext cx="2057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143000" y="464945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10ft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1800" y="44958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8ft</a:t>
            </a:r>
            <a:endParaRPr lang="en-US" sz="2200" b="1" dirty="0" smtClean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49050" y="3429000"/>
            <a:ext cx="762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Comic Sans MS" pitchFamily="66" charset="0"/>
              </a:rPr>
              <a:t>11ft</a:t>
            </a:r>
            <a:endParaRPr lang="en-US" sz="2200" b="1" dirty="0" smtClean="0">
              <a:latin typeface="Comic Sans MS" pitchFamily="66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rot="5400000">
            <a:off x="2247900" y="4229100"/>
            <a:ext cx="2286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2133600" y="4114800"/>
            <a:ext cx="2286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0835" name="Object 3"/>
          <p:cNvGraphicFramePr>
            <a:graphicFrameLocks noChangeAspect="1"/>
          </p:cNvGraphicFramePr>
          <p:nvPr/>
        </p:nvGraphicFramePr>
        <p:xfrm>
          <a:off x="5522913" y="3657600"/>
          <a:ext cx="2000250" cy="1033463"/>
        </p:xfrm>
        <a:graphic>
          <a:graphicData uri="http://schemas.openxmlformats.org/presentationml/2006/ole">
            <p:oleObj spid="_x0000_s120835" name="Equation" r:id="rId7" imgW="761760" imgH="393480" progId="Equation.3">
              <p:embed/>
            </p:oleObj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33400" y="5181600"/>
            <a:ext cx="33528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Base Area:</a:t>
            </a:r>
          </a:p>
          <a:p>
            <a:r>
              <a:rPr lang="en-US" sz="2200" dirty="0" smtClean="0">
                <a:latin typeface="Comic Sans MS" pitchFamily="66" charset="0"/>
              </a:rPr>
              <a:t>Base Perimeter: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057400" y="5181600"/>
            <a:ext cx="106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80ft</a:t>
            </a:r>
            <a:r>
              <a:rPr lang="en-US" sz="2200" baseline="30000" dirty="0" smtClean="0">
                <a:latin typeface="Comic Sans MS" pitchFamily="66" charset="0"/>
              </a:rPr>
              <a:t>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43200" y="5486400"/>
            <a:ext cx="990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36ft</a:t>
            </a:r>
            <a:endParaRPr lang="en-US" sz="2200" baseline="30000" dirty="0" smtClean="0">
              <a:latin typeface="Comic Sans MS" pitchFamily="66" charset="0"/>
            </a:endParaRPr>
          </a:p>
        </p:txBody>
      </p:sp>
      <p:graphicFrame>
        <p:nvGraphicFramePr>
          <p:cNvPr id="120836" name="Object 4"/>
          <p:cNvGraphicFramePr>
            <a:graphicFrameLocks noChangeAspect="1"/>
          </p:cNvGraphicFramePr>
          <p:nvPr/>
        </p:nvGraphicFramePr>
        <p:xfrm>
          <a:off x="5718175" y="4919663"/>
          <a:ext cx="2100263" cy="700087"/>
        </p:xfrm>
        <a:graphic>
          <a:graphicData uri="http://schemas.openxmlformats.org/presentationml/2006/ole">
            <p:oleObj spid="_x0000_s120836" name="Equation" r:id="rId8" imgW="799920" imgH="266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17" grpId="0" animBg="1"/>
      <p:bldP spid="17" grpId="1" animBg="1"/>
      <p:bldP spid="24" grpId="0"/>
      <p:bldP spid="32" grpId="0"/>
      <p:bldP spid="33" grpId="0"/>
      <p:bldP spid="34" grpId="0"/>
      <p:bldP spid="38" grpId="0"/>
      <p:bldP spid="39" grpId="0"/>
      <p:bldP spid="4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SUMMARY: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600" y="11430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Things you need to know about 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  <a:r>
              <a:rPr lang="en-US" sz="2200" dirty="0" smtClean="0">
                <a:latin typeface="Comic Sans MS" pitchFamily="66" charset="0"/>
              </a:rPr>
              <a:t>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400" y="1687354"/>
            <a:ext cx="5867400" cy="48320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  <a:r>
              <a:rPr lang="en-US" sz="2200" dirty="0" smtClean="0">
                <a:latin typeface="Comic Sans MS" pitchFamily="66" charset="0"/>
              </a:rPr>
              <a:t> has only 1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All the </a:t>
            </a:r>
            <a:r>
              <a:rPr lang="en-US" sz="2200" b="1" dirty="0" smtClean="0">
                <a:latin typeface="Comic Sans MS" pitchFamily="66" charset="0"/>
              </a:rPr>
              <a:t>lateral faces </a:t>
            </a:r>
            <a:r>
              <a:rPr lang="en-US" sz="2200" dirty="0" smtClean="0">
                <a:latin typeface="Comic Sans MS" pitchFamily="66" charset="0"/>
              </a:rPr>
              <a:t>are triangles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=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B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area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p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perimeter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l</a:t>
            </a:r>
            <a:r>
              <a:rPr lang="en-US" sz="2200" dirty="0" smtClean="0">
                <a:latin typeface="Comic Sans MS" pitchFamily="66" charset="0"/>
              </a:rPr>
              <a:t> is the</a:t>
            </a:r>
            <a:r>
              <a:rPr lang="en-US" sz="2200" b="1" dirty="0" smtClean="0">
                <a:latin typeface="Comic Sans MS" pitchFamily="66" charset="0"/>
              </a:rPr>
              <a:t> slant height </a:t>
            </a:r>
            <a:r>
              <a:rPr lang="en-US" sz="2200" dirty="0" smtClean="0">
                <a:latin typeface="Comic Sans MS" pitchFamily="66" charset="0"/>
              </a:rPr>
              <a:t>of the </a:t>
            </a:r>
            <a:r>
              <a:rPr lang="en-US" sz="2200" b="1" dirty="0" smtClean="0">
                <a:latin typeface="Comic Sans MS" pitchFamily="66" charset="0"/>
              </a:rPr>
              <a:t>pyramid</a:t>
            </a:r>
          </a:p>
          <a:p>
            <a:r>
              <a:rPr lang="en-US" sz="2200" b="1" dirty="0" smtClean="0">
                <a:latin typeface="Comic Sans MS" pitchFamily="66" charset="0"/>
              </a:rPr>
              <a:t>	</a:t>
            </a:r>
            <a:r>
              <a:rPr lang="en-US" sz="2200" dirty="0" smtClean="0">
                <a:latin typeface="Comic Sans MS" pitchFamily="66" charset="0"/>
              </a:rPr>
              <a:t>½ x p x l    is the </a:t>
            </a:r>
            <a:r>
              <a:rPr lang="en-US" sz="2200" b="1" dirty="0" smtClean="0">
                <a:latin typeface="Comic Sans MS" pitchFamily="66" charset="0"/>
              </a:rPr>
              <a:t>lateral area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 =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B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area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base</a:t>
            </a:r>
          </a:p>
          <a:p>
            <a:r>
              <a:rPr lang="en-US" sz="2200" dirty="0" smtClean="0">
                <a:latin typeface="Comic Sans MS" pitchFamily="66" charset="0"/>
              </a:rPr>
              <a:t>	</a:t>
            </a:r>
            <a:r>
              <a:rPr lang="en-US" sz="2200" b="1" dirty="0" smtClean="0">
                <a:latin typeface="Comic Sans MS" pitchFamily="66" charset="0"/>
              </a:rPr>
              <a:t>h</a:t>
            </a:r>
            <a:r>
              <a:rPr lang="en-US" sz="2200" dirty="0" smtClean="0">
                <a:latin typeface="Comic Sans MS" pitchFamily="66" charset="0"/>
              </a:rPr>
              <a:t> is the </a:t>
            </a:r>
            <a:r>
              <a:rPr lang="en-US" sz="2200" b="1" dirty="0" smtClean="0">
                <a:latin typeface="Comic Sans MS" pitchFamily="66" charset="0"/>
              </a:rPr>
              <a:t>height</a:t>
            </a:r>
            <a:r>
              <a:rPr lang="en-US" sz="2200" dirty="0" smtClean="0">
                <a:latin typeface="Comic Sans MS" pitchFamily="66" charset="0"/>
              </a:rPr>
              <a:t> of the </a:t>
            </a:r>
            <a:r>
              <a:rPr lang="en-US" sz="2200" b="1" dirty="0" smtClean="0">
                <a:latin typeface="Comic Sans MS" pitchFamily="66" charset="0"/>
              </a:rPr>
              <a:t>prism</a:t>
            </a:r>
          </a:p>
          <a:p>
            <a:endParaRPr lang="en-US" sz="2200" dirty="0" smtClean="0">
              <a:latin typeface="Comic Sans MS" pitchFamily="66" charset="0"/>
            </a:endParaRPr>
          </a:p>
        </p:txBody>
      </p:sp>
      <p:pic>
        <p:nvPicPr>
          <p:cNvPr id="18" name="Picture 18" descr="http://exchangedownloads.smarttech.com/public/content-2/0_f/016b932d38d78cb3853296b65a9d82d5270fa230452a6a9808bece934874f1dc/previews/s_00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9539" y="685800"/>
            <a:ext cx="3224461" cy="51054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20" name="Straight Connector 19"/>
          <p:cNvCxnSpPr/>
          <p:nvPr/>
        </p:nvCxnSpPr>
        <p:spPr>
          <a:xfrm rot="5400000">
            <a:off x="4914900" y="2476500"/>
            <a:ext cx="4038600" cy="1219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5562600" y="3048000"/>
            <a:ext cx="39624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7581900" y="4914900"/>
            <a:ext cx="2286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543800" y="4799350"/>
            <a:ext cx="1524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2895600" y="2895600"/>
          <a:ext cx="1385888" cy="622645"/>
        </p:xfrm>
        <a:graphic>
          <a:graphicData uri="http://schemas.openxmlformats.org/presentationml/2006/ole">
            <p:oleObj spid="_x0000_s112641" name="Equation" r:id="rId6" imgW="876240" imgH="393480" progId="Equation.3">
              <p:embed/>
            </p:oleObj>
          </a:graphicData>
        </a:graphic>
      </p:graphicFrame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1905000" y="4876800"/>
          <a:ext cx="1004887" cy="587765"/>
        </p:xfrm>
        <a:graphic>
          <a:graphicData uri="http://schemas.openxmlformats.org/presentationml/2006/ole">
            <p:oleObj spid="_x0000_s112642" name="Equation" r:id="rId7" imgW="672840" imgH="393480" progId="Equation.3">
              <p:embed/>
            </p:oleObj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497580" y="3200400"/>
            <a:ext cx="5334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24600" y="3977390"/>
            <a:ext cx="5334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1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2894248" cy="28194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4970" y="791980"/>
            <a:ext cx="38862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914400"/>
            <a:ext cx="2894248" cy="2819400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09600"/>
            <a:ext cx="440711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Hey, I need to know the height.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6800" y="621268"/>
            <a:ext cx="4267200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Hey, I need to know the slant height.</a:t>
            </a:r>
          </a:p>
        </p:txBody>
      </p:sp>
      <p:cxnSp>
        <p:nvCxnSpPr>
          <p:cNvPr id="19" name="Straight Connector 18"/>
          <p:cNvCxnSpPr/>
          <p:nvPr/>
        </p:nvCxnSpPr>
        <p:spPr>
          <a:xfrm rot="16200000" flipH="1">
            <a:off x="1295402" y="1600199"/>
            <a:ext cx="2285997" cy="10668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559762">
            <a:off x="1143000" y="3505200"/>
            <a:ext cx="6858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24</a:t>
            </a:r>
          </a:p>
        </p:txBody>
      </p:sp>
      <p:sp>
        <p:nvSpPr>
          <p:cNvPr id="23" name="TextBox 22"/>
          <p:cNvSpPr txBox="1"/>
          <p:nvPr/>
        </p:nvSpPr>
        <p:spPr>
          <a:xfrm rot="3656948">
            <a:off x="2486188" y="2498681"/>
            <a:ext cx="6858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20</a:t>
            </a:r>
          </a:p>
        </p:txBody>
      </p:sp>
      <p:graphicFrame>
        <p:nvGraphicFramePr>
          <p:cNvPr id="148483" name="Object 3"/>
          <p:cNvGraphicFramePr>
            <a:graphicFrameLocks noChangeAspect="1"/>
          </p:cNvGraphicFramePr>
          <p:nvPr/>
        </p:nvGraphicFramePr>
        <p:xfrm>
          <a:off x="685800" y="4038600"/>
          <a:ext cx="2346527" cy="534987"/>
        </p:xfrm>
        <a:graphic>
          <a:graphicData uri="http://schemas.openxmlformats.org/presentationml/2006/ole">
            <p:oleObj spid="_x0000_s148483" name="Equation" r:id="rId7" imgW="888840" imgH="203040" progId="Equation.3">
              <p:embed/>
            </p:oleObj>
          </a:graphicData>
        </a:graphic>
      </p:graphicFrame>
      <p:graphicFrame>
        <p:nvGraphicFramePr>
          <p:cNvPr id="148484" name="Object 4"/>
          <p:cNvGraphicFramePr>
            <a:graphicFrameLocks noChangeAspect="1"/>
          </p:cNvGraphicFramePr>
          <p:nvPr/>
        </p:nvGraphicFramePr>
        <p:xfrm>
          <a:off x="666568" y="4572000"/>
          <a:ext cx="2446337" cy="534988"/>
        </p:xfrm>
        <a:graphic>
          <a:graphicData uri="http://schemas.openxmlformats.org/presentationml/2006/ole">
            <p:oleObj spid="_x0000_s148484" name="Equation" r:id="rId8" imgW="927000" imgH="203040" progId="Equation.3">
              <p:embed/>
            </p:oleObj>
          </a:graphicData>
        </a:graphic>
      </p:graphicFrame>
      <p:graphicFrame>
        <p:nvGraphicFramePr>
          <p:cNvPr id="148485" name="Object 5"/>
          <p:cNvGraphicFramePr>
            <a:graphicFrameLocks noChangeAspect="1"/>
          </p:cNvGraphicFramePr>
          <p:nvPr/>
        </p:nvGraphicFramePr>
        <p:xfrm>
          <a:off x="1616075" y="5105400"/>
          <a:ext cx="1508125" cy="534988"/>
        </p:xfrm>
        <a:graphic>
          <a:graphicData uri="http://schemas.openxmlformats.org/presentationml/2006/ole">
            <p:oleObj spid="_x0000_s148485" name="Equation" r:id="rId9" imgW="571320" imgH="203040" progId="Equation.3">
              <p:embed/>
            </p:oleObj>
          </a:graphicData>
        </a:graphic>
      </p:graphicFrame>
      <p:graphicFrame>
        <p:nvGraphicFramePr>
          <p:cNvPr id="148486" name="Object 6"/>
          <p:cNvGraphicFramePr>
            <a:graphicFrameLocks noChangeAspect="1"/>
          </p:cNvGraphicFramePr>
          <p:nvPr/>
        </p:nvGraphicFramePr>
        <p:xfrm>
          <a:off x="1800225" y="5670550"/>
          <a:ext cx="1106488" cy="468313"/>
        </p:xfrm>
        <a:graphic>
          <a:graphicData uri="http://schemas.openxmlformats.org/presentationml/2006/ole">
            <p:oleObj spid="_x0000_s148486" name="Equation" r:id="rId10" imgW="419040" imgH="177480" progId="Equation.3">
              <p:embed/>
            </p:oleObj>
          </a:graphicData>
        </a:graphic>
      </p:graphicFrame>
      <p:sp>
        <p:nvSpPr>
          <p:cNvPr id="29" name="TextBox 28"/>
          <p:cNvSpPr txBox="1"/>
          <p:nvPr/>
        </p:nvSpPr>
        <p:spPr>
          <a:xfrm rot="559762">
            <a:off x="6423706" y="3558548"/>
            <a:ext cx="6858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16</a:t>
            </a:r>
          </a:p>
        </p:txBody>
      </p:sp>
      <p:cxnSp>
        <p:nvCxnSpPr>
          <p:cNvPr id="32" name="Straight Connector 31"/>
          <p:cNvCxnSpPr/>
          <p:nvPr/>
        </p:nvCxnSpPr>
        <p:spPr>
          <a:xfrm rot="5400000">
            <a:off x="6096000" y="2133600"/>
            <a:ext cx="2133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 rot="16200000">
            <a:off x="6722158" y="1889081"/>
            <a:ext cx="6858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15</a:t>
            </a:r>
          </a:p>
        </p:txBody>
      </p:sp>
      <p:pic>
        <p:nvPicPr>
          <p:cNvPr id="148488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86400" y="914400"/>
            <a:ext cx="32956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8489" name="Object 9"/>
          <p:cNvGraphicFramePr>
            <a:graphicFrameLocks noChangeAspect="1"/>
          </p:cNvGraphicFramePr>
          <p:nvPr/>
        </p:nvGraphicFramePr>
        <p:xfrm>
          <a:off x="5851525" y="4038600"/>
          <a:ext cx="2111375" cy="534988"/>
        </p:xfrm>
        <a:graphic>
          <a:graphicData uri="http://schemas.openxmlformats.org/presentationml/2006/ole">
            <p:oleObj spid="_x0000_s148489" name="Equation" r:id="rId12" imgW="799920" imgH="203040" progId="Equation.3">
              <p:embed/>
            </p:oleObj>
          </a:graphicData>
        </a:graphic>
      </p:graphicFrame>
      <p:graphicFrame>
        <p:nvGraphicFramePr>
          <p:cNvPr id="148490" name="Object 10"/>
          <p:cNvGraphicFramePr>
            <a:graphicFrameLocks noChangeAspect="1"/>
          </p:cNvGraphicFramePr>
          <p:nvPr/>
        </p:nvGraphicFramePr>
        <p:xfrm>
          <a:off x="6526212" y="4572000"/>
          <a:ext cx="1474788" cy="534988"/>
        </p:xfrm>
        <a:graphic>
          <a:graphicData uri="http://schemas.openxmlformats.org/presentationml/2006/ole">
            <p:oleObj spid="_x0000_s148490" name="Equation" r:id="rId13" imgW="558720" imgH="203040" progId="Equation.3">
              <p:embed/>
            </p:oleObj>
          </a:graphicData>
        </a:graphic>
      </p:graphicFrame>
      <p:graphicFrame>
        <p:nvGraphicFramePr>
          <p:cNvPr id="148492" name="Object 12"/>
          <p:cNvGraphicFramePr>
            <a:graphicFrameLocks noChangeAspect="1"/>
          </p:cNvGraphicFramePr>
          <p:nvPr/>
        </p:nvGraphicFramePr>
        <p:xfrm>
          <a:off x="6784975" y="5257800"/>
          <a:ext cx="1139825" cy="468313"/>
        </p:xfrm>
        <a:graphic>
          <a:graphicData uri="http://schemas.openxmlformats.org/presentationml/2006/ole">
            <p:oleObj spid="_x0000_s148492" name="Equation" r:id="rId14" imgW="4316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8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5638800" y="1447800"/>
            <a:ext cx="914400" cy="9906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705600" y="1447800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Lateral Area, Surface area and Volume: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81000" y="1066800"/>
            <a:ext cx="2981325" cy="3315964"/>
            <a:chOff x="457200" y="1447800"/>
            <a:chExt cx="2981325" cy="3315964"/>
          </a:xfrm>
        </p:grpSpPr>
        <p:pic>
          <p:nvPicPr>
            <p:cNvPr id="16589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" y="1447800"/>
              <a:ext cx="2981325" cy="3315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589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0158615">
              <a:off x="2337892" y="2733705"/>
              <a:ext cx="400050" cy="340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4267200" y="1447800"/>
          <a:ext cx="2286000" cy="1026474"/>
        </p:xfrm>
        <a:graphic>
          <a:graphicData uri="http://schemas.openxmlformats.org/presentationml/2006/ole">
            <p:oleObj spid="_x0000_s165892" name="Equation" r:id="rId7" imgW="876240" imgH="393480" progId="Equation.3">
              <p:embed/>
            </p:oleObj>
          </a:graphicData>
        </a:graphic>
      </p:graphicFrame>
      <p:graphicFrame>
        <p:nvGraphicFramePr>
          <p:cNvPr id="165893" name="Object 5"/>
          <p:cNvGraphicFramePr>
            <a:graphicFrameLocks noChangeAspect="1"/>
          </p:cNvGraphicFramePr>
          <p:nvPr/>
        </p:nvGraphicFramePr>
        <p:xfrm>
          <a:off x="4343400" y="2895600"/>
          <a:ext cx="1690687" cy="1027113"/>
        </p:xfrm>
        <a:graphic>
          <a:graphicData uri="http://schemas.openxmlformats.org/presentationml/2006/ole">
            <p:oleObj spid="_x0000_s165893" name="Equation" r:id="rId8" imgW="647640" imgH="39348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04800" y="4495800"/>
            <a:ext cx="6096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B:</a:t>
            </a:r>
          </a:p>
          <a:p>
            <a:r>
              <a:rPr lang="en-US" sz="2200" dirty="0" smtClean="0">
                <a:latin typeface="Comic Sans MS" pitchFamily="66" charset="0"/>
              </a:rPr>
              <a:t>P: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4495800"/>
            <a:ext cx="1295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400</a:t>
            </a:r>
          </a:p>
          <a:p>
            <a:r>
              <a:rPr lang="en-US" sz="2200" dirty="0" smtClean="0">
                <a:latin typeface="Comic Sans MS" pitchFamily="66" charset="0"/>
              </a:rPr>
              <a:t>80</a:t>
            </a:r>
          </a:p>
        </p:txBody>
      </p:sp>
      <p:graphicFrame>
        <p:nvGraphicFramePr>
          <p:cNvPr id="165894" name="Object 6"/>
          <p:cNvGraphicFramePr>
            <a:graphicFrameLocks noChangeAspect="1"/>
          </p:cNvGraphicFramePr>
          <p:nvPr/>
        </p:nvGraphicFramePr>
        <p:xfrm>
          <a:off x="4876800" y="4038600"/>
          <a:ext cx="1855787" cy="1027113"/>
        </p:xfrm>
        <a:graphic>
          <a:graphicData uri="http://schemas.openxmlformats.org/presentationml/2006/ole">
            <p:oleObj spid="_x0000_s165894" name="Equation" r:id="rId9" imgW="711000" imgH="393480" progId="Equation.3">
              <p:embed/>
            </p:oleObj>
          </a:graphicData>
        </a:graphic>
      </p:graphicFrame>
      <p:graphicFrame>
        <p:nvGraphicFramePr>
          <p:cNvPr id="165895" name="Object 7"/>
          <p:cNvGraphicFramePr>
            <a:graphicFrameLocks noChangeAspect="1"/>
          </p:cNvGraphicFramePr>
          <p:nvPr/>
        </p:nvGraphicFramePr>
        <p:xfrm>
          <a:off x="6934200" y="4267200"/>
          <a:ext cx="1589088" cy="595313"/>
        </p:xfrm>
        <a:graphic>
          <a:graphicData uri="http://schemas.openxmlformats.org/presentationml/2006/ole">
            <p:oleObj spid="_x0000_s165895" name="Equation" r:id="rId10" imgW="6094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/>
      <p:bldP spid="2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Lateral Area, Surface area and Volume:</a:t>
            </a:r>
          </a:p>
        </p:txBody>
      </p:sp>
      <p:grpSp>
        <p:nvGrpSpPr>
          <p:cNvPr id="3" name="Group 16"/>
          <p:cNvGrpSpPr/>
          <p:nvPr/>
        </p:nvGrpSpPr>
        <p:grpSpPr>
          <a:xfrm>
            <a:off x="381000" y="1066800"/>
            <a:ext cx="2981325" cy="3315964"/>
            <a:chOff x="457200" y="1447800"/>
            <a:chExt cx="2981325" cy="3315964"/>
          </a:xfrm>
        </p:grpSpPr>
        <p:pic>
          <p:nvPicPr>
            <p:cNvPr id="16589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" y="1447800"/>
              <a:ext cx="2981325" cy="3315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589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0158615">
              <a:off x="2337892" y="2733705"/>
              <a:ext cx="400050" cy="340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65892" name="Object 4"/>
          <p:cNvGraphicFramePr>
            <a:graphicFrameLocks noChangeAspect="1"/>
          </p:cNvGraphicFramePr>
          <p:nvPr/>
        </p:nvGraphicFramePr>
        <p:xfrm>
          <a:off x="4267200" y="1447800"/>
          <a:ext cx="2286000" cy="1026474"/>
        </p:xfrm>
        <a:graphic>
          <a:graphicData uri="http://schemas.openxmlformats.org/presentationml/2006/ole">
            <p:oleObj spid="_x0000_s246786" name="Equation" r:id="rId7" imgW="876240" imgH="39348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304800" y="4495800"/>
            <a:ext cx="6096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B:</a:t>
            </a:r>
          </a:p>
          <a:p>
            <a:r>
              <a:rPr lang="en-US" sz="2200" dirty="0" smtClean="0">
                <a:latin typeface="Comic Sans MS" pitchFamily="66" charset="0"/>
              </a:rPr>
              <a:t>P: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4495800"/>
            <a:ext cx="1295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400</a:t>
            </a:r>
          </a:p>
          <a:p>
            <a:r>
              <a:rPr lang="en-US" sz="2200" dirty="0" smtClean="0">
                <a:latin typeface="Comic Sans MS" pitchFamily="66" charset="0"/>
              </a:rPr>
              <a:t>80</a:t>
            </a:r>
          </a:p>
        </p:txBody>
      </p:sp>
      <p:graphicFrame>
        <p:nvGraphicFramePr>
          <p:cNvPr id="246790" name="Object 6"/>
          <p:cNvGraphicFramePr>
            <a:graphicFrameLocks noChangeAspect="1"/>
          </p:cNvGraphicFramePr>
          <p:nvPr/>
        </p:nvGraphicFramePr>
        <p:xfrm>
          <a:off x="4191000" y="2438400"/>
          <a:ext cx="3776662" cy="1093787"/>
        </p:xfrm>
        <a:graphic>
          <a:graphicData uri="http://schemas.openxmlformats.org/presentationml/2006/ole">
            <p:oleObj spid="_x0000_s246790" name="Equation" r:id="rId8" imgW="1447560" imgH="419040" progId="">
              <p:embed/>
            </p:oleObj>
          </a:graphicData>
        </a:graphic>
      </p:graphicFrame>
      <p:graphicFrame>
        <p:nvGraphicFramePr>
          <p:cNvPr id="246791" name="Object 7"/>
          <p:cNvGraphicFramePr>
            <a:graphicFrameLocks noChangeAspect="1"/>
          </p:cNvGraphicFramePr>
          <p:nvPr/>
        </p:nvGraphicFramePr>
        <p:xfrm>
          <a:off x="4267200" y="4038600"/>
          <a:ext cx="2419350" cy="563562"/>
        </p:xfrm>
        <a:graphic>
          <a:graphicData uri="http://schemas.openxmlformats.org/presentationml/2006/ole">
            <p:oleObj spid="_x0000_s246791" name="Equation" r:id="rId9" imgW="92700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Lateral Area, Surface area and Volume:</a:t>
            </a:r>
          </a:p>
        </p:txBody>
      </p:sp>
      <p:grpSp>
        <p:nvGrpSpPr>
          <p:cNvPr id="3" name="Group 16"/>
          <p:cNvGrpSpPr/>
          <p:nvPr/>
        </p:nvGrpSpPr>
        <p:grpSpPr>
          <a:xfrm>
            <a:off x="381000" y="1066800"/>
            <a:ext cx="2981325" cy="3315964"/>
            <a:chOff x="457200" y="1447800"/>
            <a:chExt cx="2981325" cy="3315964"/>
          </a:xfrm>
        </p:grpSpPr>
        <p:pic>
          <p:nvPicPr>
            <p:cNvPr id="16589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7200" y="1447800"/>
              <a:ext cx="2981325" cy="3315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589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0158615">
              <a:off x="2337892" y="2733705"/>
              <a:ext cx="400050" cy="340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TextBox 22"/>
          <p:cNvSpPr txBox="1"/>
          <p:nvPr/>
        </p:nvSpPr>
        <p:spPr>
          <a:xfrm>
            <a:off x="304800" y="4495800"/>
            <a:ext cx="6096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B:</a:t>
            </a:r>
          </a:p>
          <a:p>
            <a:r>
              <a:rPr lang="en-US" sz="2200" dirty="0" smtClean="0">
                <a:latin typeface="Comic Sans MS" pitchFamily="66" charset="0"/>
              </a:rPr>
              <a:t>P: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4495800"/>
            <a:ext cx="1295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400</a:t>
            </a:r>
          </a:p>
          <a:p>
            <a:r>
              <a:rPr lang="en-US" sz="2200" dirty="0" smtClean="0">
                <a:latin typeface="Comic Sans MS" pitchFamily="66" charset="0"/>
              </a:rPr>
              <a:t>80</a:t>
            </a:r>
          </a:p>
        </p:txBody>
      </p:sp>
      <p:graphicFrame>
        <p:nvGraphicFramePr>
          <p:cNvPr id="246790" name="Object 6"/>
          <p:cNvGraphicFramePr>
            <a:graphicFrameLocks noChangeAspect="1"/>
          </p:cNvGraphicFramePr>
          <p:nvPr/>
        </p:nvGraphicFramePr>
        <p:xfrm>
          <a:off x="5562600" y="1295400"/>
          <a:ext cx="1920875" cy="1093788"/>
        </p:xfrm>
        <a:graphic>
          <a:graphicData uri="http://schemas.openxmlformats.org/presentationml/2006/ole">
            <p:oleObj spid="_x0000_s247811" name="Equation" r:id="rId7" imgW="736560" imgH="419040" progId="">
              <p:embed/>
            </p:oleObj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5616575" y="2590800"/>
          <a:ext cx="2384425" cy="1093788"/>
        </p:xfrm>
        <a:graphic>
          <a:graphicData uri="http://schemas.openxmlformats.org/presentationml/2006/ole">
            <p:oleObj spid="_x0000_s247813" name="Equation" r:id="rId8" imgW="914400" imgH="419040" progId="">
              <p:embed/>
            </p:oleObj>
          </a:graphicData>
        </a:graphic>
      </p:graphicFrame>
      <p:cxnSp>
        <p:nvCxnSpPr>
          <p:cNvPr id="27" name="Straight Connector 26"/>
          <p:cNvCxnSpPr/>
          <p:nvPr/>
        </p:nvCxnSpPr>
        <p:spPr>
          <a:xfrm rot="16200000" flipH="1">
            <a:off x="914400" y="2209800"/>
            <a:ext cx="2057400" cy="76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981200" y="3276600"/>
            <a:ext cx="533400" cy="3810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1568922">
            <a:off x="1957361" y="3351861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10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5687" y="243840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247814" name="Object 6"/>
          <p:cNvGraphicFramePr>
            <a:graphicFrameLocks noChangeAspect="1"/>
          </p:cNvGraphicFramePr>
          <p:nvPr/>
        </p:nvGraphicFramePr>
        <p:xfrm>
          <a:off x="2743200" y="4419600"/>
          <a:ext cx="1795462" cy="386765"/>
        </p:xfrm>
        <a:graphic>
          <a:graphicData uri="http://schemas.openxmlformats.org/presentationml/2006/ole">
            <p:oleObj spid="_x0000_s247814" name="Equation" r:id="rId9" imgW="1002960" imgH="215640" progId="">
              <p:embed/>
            </p:oleObj>
          </a:graphicData>
        </a:graphic>
      </p:graphicFrame>
      <p:graphicFrame>
        <p:nvGraphicFramePr>
          <p:cNvPr id="247815" name="Object 7"/>
          <p:cNvGraphicFramePr>
            <a:graphicFrameLocks noChangeAspect="1"/>
          </p:cNvGraphicFramePr>
          <p:nvPr/>
        </p:nvGraphicFramePr>
        <p:xfrm>
          <a:off x="2743201" y="4876800"/>
          <a:ext cx="1828799" cy="387350"/>
        </p:xfrm>
        <a:graphic>
          <a:graphicData uri="http://schemas.openxmlformats.org/presentationml/2006/ole">
            <p:oleObj spid="_x0000_s247815" name="Equation" r:id="rId10" imgW="1079280" imgH="215640" progId="">
              <p:embed/>
            </p:oleObj>
          </a:graphicData>
        </a:graphic>
      </p:graphicFrame>
      <p:graphicFrame>
        <p:nvGraphicFramePr>
          <p:cNvPr id="247816" name="Object 8"/>
          <p:cNvGraphicFramePr>
            <a:graphicFrameLocks noChangeAspect="1"/>
          </p:cNvGraphicFramePr>
          <p:nvPr/>
        </p:nvGraphicFramePr>
        <p:xfrm>
          <a:off x="3429000" y="5410200"/>
          <a:ext cx="1119187" cy="387350"/>
        </p:xfrm>
        <a:graphic>
          <a:graphicData uri="http://schemas.openxmlformats.org/presentationml/2006/ole">
            <p:oleObj spid="_x0000_s247816" name="Equation" r:id="rId11" imgW="660240" imgH="215640" progId="">
              <p:embed/>
            </p:oleObj>
          </a:graphicData>
        </a:graphic>
      </p:graphicFrame>
      <p:graphicFrame>
        <p:nvGraphicFramePr>
          <p:cNvPr id="247817" name="Object 9"/>
          <p:cNvGraphicFramePr>
            <a:graphicFrameLocks noChangeAspect="1"/>
          </p:cNvGraphicFramePr>
          <p:nvPr/>
        </p:nvGraphicFramePr>
        <p:xfrm>
          <a:off x="3568700" y="5889625"/>
          <a:ext cx="839788" cy="341313"/>
        </p:xfrm>
        <a:graphic>
          <a:graphicData uri="http://schemas.openxmlformats.org/presentationml/2006/ole">
            <p:oleObj spid="_x0000_s247817" name="Equation" r:id="rId12" imgW="495000" imgH="190440" progId="">
              <p:embed/>
            </p:oleObj>
          </a:graphicData>
        </a:graphic>
      </p:graphicFrame>
      <p:graphicFrame>
        <p:nvGraphicFramePr>
          <p:cNvPr id="247818" name="Object 3"/>
          <p:cNvGraphicFramePr>
            <a:graphicFrameLocks noChangeAspect="1"/>
          </p:cNvGraphicFramePr>
          <p:nvPr/>
        </p:nvGraphicFramePr>
        <p:xfrm>
          <a:off x="5646737" y="3810000"/>
          <a:ext cx="2582863" cy="1093788"/>
        </p:xfrm>
        <a:graphic>
          <a:graphicData uri="http://schemas.openxmlformats.org/presentationml/2006/ole">
            <p:oleObj spid="_x0000_s247818" name="Equation" r:id="rId13" imgW="990360" imgH="419040" progId="">
              <p:embed/>
            </p:oleObj>
          </a:graphicData>
        </a:graphic>
      </p:graphicFrame>
      <p:graphicFrame>
        <p:nvGraphicFramePr>
          <p:cNvPr id="247819" name="Object 3"/>
          <p:cNvGraphicFramePr>
            <a:graphicFrameLocks noChangeAspect="1"/>
          </p:cNvGraphicFramePr>
          <p:nvPr/>
        </p:nvGraphicFramePr>
        <p:xfrm>
          <a:off x="5638800" y="5191125"/>
          <a:ext cx="2184400" cy="561975"/>
        </p:xfrm>
        <a:graphic>
          <a:graphicData uri="http://schemas.openxmlformats.org/presentationml/2006/ole">
            <p:oleObj spid="_x0000_s247819" name="Equation" r:id="rId14" imgW="83808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7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47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47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14400"/>
            <a:ext cx="4552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PYRAMIDS</a:t>
            </a:r>
            <a:endParaRPr lang="en-US" sz="2000" b="1" dirty="0">
              <a:solidFill>
                <a:schemeClr val="accent4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686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Volume:</a:t>
            </a:r>
          </a:p>
        </p:txBody>
      </p:sp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1295400" y="3657600"/>
          <a:ext cx="1327150" cy="463550"/>
        </p:xfrm>
        <a:graphic>
          <a:graphicData uri="http://schemas.openxmlformats.org/presentationml/2006/ole">
            <p:oleObj spid="_x0000_s164866" name="Equation" r:id="rId6" imgW="507960" imgH="177480" progId="Equation.3">
              <p:embed/>
            </p:oleObj>
          </a:graphicData>
        </a:graphic>
      </p:graphicFrame>
      <p:graphicFrame>
        <p:nvGraphicFramePr>
          <p:cNvPr id="164867" name="Object 3"/>
          <p:cNvGraphicFramePr>
            <a:graphicFrameLocks noChangeAspect="1"/>
          </p:cNvGraphicFramePr>
          <p:nvPr/>
        </p:nvGraphicFramePr>
        <p:xfrm>
          <a:off x="1692275" y="4191000"/>
          <a:ext cx="531813" cy="463550"/>
        </p:xfrm>
        <a:graphic>
          <a:graphicData uri="http://schemas.openxmlformats.org/presentationml/2006/ole">
            <p:oleObj spid="_x0000_s164867" name="Equation" r:id="rId7" imgW="203040" imgH="177480" progId="Equation.3">
              <p:embed/>
            </p:oleObj>
          </a:graphicData>
        </a:graphic>
      </p:graphicFrame>
      <p:graphicFrame>
        <p:nvGraphicFramePr>
          <p:cNvPr id="164868" name="Object 4"/>
          <p:cNvGraphicFramePr>
            <a:graphicFrameLocks noChangeAspect="1"/>
          </p:cNvGraphicFramePr>
          <p:nvPr/>
        </p:nvGraphicFramePr>
        <p:xfrm>
          <a:off x="1600200" y="1981200"/>
          <a:ext cx="1009650" cy="801688"/>
        </p:xfrm>
        <a:graphic>
          <a:graphicData uri="http://schemas.openxmlformats.org/presentationml/2006/ole">
            <p:oleObj spid="_x0000_s164868" name="Equation" r:id="rId8" imgW="495000" imgH="393480" progId="Equation.3">
              <p:embed/>
            </p:oleObj>
          </a:graphicData>
        </a:graphic>
      </p:graphicFrame>
      <p:graphicFrame>
        <p:nvGraphicFramePr>
          <p:cNvPr id="164869" name="Object 5"/>
          <p:cNvGraphicFramePr>
            <a:graphicFrameLocks noChangeAspect="1"/>
          </p:cNvGraphicFramePr>
          <p:nvPr/>
        </p:nvGraphicFramePr>
        <p:xfrm>
          <a:off x="1828800" y="2895600"/>
          <a:ext cx="414338" cy="334962"/>
        </p:xfrm>
        <a:graphic>
          <a:graphicData uri="http://schemas.openxmlformats.org/presentationml/2006/ole">
            <p:oleObj spid="_x0000_s164869" name="Equation" r:id="rId9" imgW="203040" imgH="164880" progId="Equation.3">
              <p:embed/>
            </p:oleObj>
          </a:graphicData>
        </a:graphic>
      </p:graphicFrame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5880100" y="1362075"/>
          <a:ext cx="984250" cy="361950"/>
        </p:xfrm>
        <a:graphic>
          <a:graphicData uri="http://schemas.openxmlformats.org/presentationml/2006/ole">
            <p:oleObj spid="_x0000_s164870" name="Equation" r:id="rId10" imgW="482400" imgH="177480" progId="Equation.3">
              <p:embed/>
            </p:oleObj>
          </a:graphicData>
        </a:graphic>
      </p:graphicFrame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6008688" y="1854200"/>
          <a:ext cx="700087" cy="465138"/>
        </p:xfrm>
        <a:graphic>
          <a:graphicData uri="http://schemas.openxmlformats.org/presentationml/2006/ole">
            <p:oleObj spid="_x0000_s164871" name="Equation" r:id="rId11" imgW="3427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16764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PRISMS: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0" y="681335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To create a prism, draw any polygon you like.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600" y="4191000"/>
            <a:ext cx="1905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gular Pentagon 16"/>
          <p:cNvSpPr/>
          <p:nvPr/>
        </p:nvSpPr>
        <p:spPr>
          <a:xfrm>
            <a:off x="3581400" y="3962400"/>
            <a:ext cx="1524000" cy="1219200"/>
          </a:xfrm>
          <a:prstGeom prst="pen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ctagon 17"/>
          <p:cNvSpPr/>
          <p:nvPr/>
        </p:nvSpPr>
        <p:spPr>
          <a:xfrm>
            <a:off x="6172200" y="3810000"/>
            <a:ext cx="1676400" cy="1447800"/>
          </a:xfrm>
          <a:prstGeom prst="oc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121920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Next, draw another polygon, just like the first one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95400" y="2590800"/>
            <a:ext cx="1905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gular Pentagon 20"/>
          <p:cNvSpPr/>
          <p:nvPr/>
        </p:nvSpPr>
        <p:spPr>
          <a:xfrm>
            <a:off x="4267200" y="2362200"/>
            <a:ext cx="1524000" cy="1219200"/>
          </a:xfrm>
          <a:prstGeom prst="pen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ctagon 22"/>
          <p:cNvSpPr/>
          <p:nvPr/>
        </p:nvSpPr>
        <p:spPr>
          <a:xfrm>
            <a:off x="7010400" y="2209800"/>
            <a:ext cx="1676400" cy="1447800"/>
          </a:xfrm>
          <a:prstGeom prst="oc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382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100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294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600" y="1752600"/>
            <a:ext cx="845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Connect the corresponding vertices </a:t>
            </a:r>
          </a:p>
        </p:txBody>
      </p:sp>
      <p:cxnSp>
        <p:nvCxnSpPr>
          <p:cNvPr id="29" name="Straight Connector 28"/>
          <p:cNvCxnSpPr/>
          <p:nvPr/>
        </p:nvCxnSpPr>
        <p:spPr>
          <a:xfrm rot="5400000" flipH="1" flipV="1">
            <a:off x="152400" y="30480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 flipV="1">
            <a:off x="2057400" y="30480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H="1" flipV="1">
            <a:off x="2057400" y="40386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 flipH="1" flipV="1">
            <a:off x="152400" y="40386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3124200" y="32766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 flipH="1" flipV="1">
            <a:off x="3886200" y="28194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 flipH="1" flipV="1">
            <a:off x="4648200" y="32766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4371269" y="4025721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3429000" y="4038600"/>
            <a:ext cx="1600200" cy="6858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23" idx="5"/>
          </p:cNvCxnSpPr>
          <p:nvPr/>
        </p:nvCxnSpPr>
        <p:spPr>
          <a:xfrm rot="5400000" flipH="1" flipV="1">
            <a:off x="5774623" y="3031423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6203245" y="2588325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7070023" y="26073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 flipH="1" flipV="1">
            <a:off x="7451023" y="29883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 flipH="1" flipV="1">
            <a:off x="7451023" y="35979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 flipH="1" flipV="1">
            <a:off x="7070023" y="39789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6212771" y="40551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 flipH="1" flipV="1">
            <a:off x="5774623" y="3597977"/>
            <a:ext cx="1633354" cy="8382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-457200" y="2667000"/>
            <a:ext cx="22860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1281111" y="2743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1276348" y="290988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1266822" y="3048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1266822" y="3200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1266822" y="3352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13716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16002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19050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21336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24384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26670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2971800" y="35385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1219200" y="3657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1123948" y="3886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1028696" y="406717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/>
          <p:cNvSpPr/>
          <p:nvPr/>
        </p:nvSpPr>
        <p:spPr>
          <a:xfrm>
            <a:off x="957259" y="4267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890585" y="4419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838200" y="4572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762000" y="4724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671503" y="4933948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267200" y="2895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343400" y="3048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4405311" y="32337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/>
          <p:cNvSpPr/>
          <p:nvPr/>
        </p:nvSpPr>
        <p:spPr>
          <a:xfrm>
            <a:off x="4438652" y="3381378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Rectangle 73"/>
          <p:cNvSpPr/>
          <p:nvPr/>
        </p:nvSpPr>
        <p:spPr>
          <a:xfrm>
            <a:off x="4648200" y="354805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Rectangle 74"/>
          <p:cNvSpPr/>
          <p:nvPr/>
        </p:nvSpPr>
        <p:spPr>
          <a:xfrm>
            <a:off x="4800600" y="354805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/>
          <p:cNvSpPr/>
          <p:nvPr/>
        </p:nvSpPr>
        <p:spPr>
          <a:xfrm>
            <a:off x="5029200" y="354805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Rectangle 76"/>
          <p:cNvSpPr/>
          <p:nvPr/>
        </p:nvSpPr>
        <p:spPr>
          <a:xfrm>
            <a:off x="5257800" y="354805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/>
          <p:cNvSpPr/>
          <p:nvPr/>
        </p:nvSpPr>
        <p:spPr>
          <a:xfrm>
            <a:off x="4481511" y="3729037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/>
          <p:cNvSpPr/>
          <p:nvPr/>
        </p:nvSpPr>
        <p:spPr>
          <a:xfrm>
            <a:off x="4414837" y="3881437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/>
          <p:cNvSpPr/>
          <p:nvPr/>
        </p:nvSpPr>
        <p:spPr>
          <a:xfrm>
            <a:off x="4267200" y="4114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4191000" y="4343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/>
          <p:cNvSpPr/>
          <p:nvPr/>
        </p:nvSpPr>
        <p:spPr>
          <a:xfrm>
            <a:off x="4114800" y="4495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 82"/>
          <p:cNvSpPr/>
          <p:nvPr/>
        </p:nvSpPr>
        <p:spPr>
          <a:xfrm>
            <a:off x="4038600" y="4724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3943356" y="4929193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/>
          <p:cNvSpPr/>
          <p:nvPr/>
        </p:nvSpPr>
        <p:spPr>
          <a:xfrm>
            <a:off x="7000874" y="2743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/>
          <p:cNvSpPr/>
          <p:nvPr/>
        </p:nvSpPr>
        <p:spPr>
          <a:xfrm>
            <a:off x="7000874" y="3124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/>
          <p:cNvSpPr/>
          <p:nvPr/>
        </p:nvSpPr>
        <p:spPr>
          <a:xfrm>
            <a:off x="7086600" y="3309933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/>
          <p:cNvSpPr/>
          <p:nvPr/>
        </p:nvSpPr>
        <p:spPr>
          <a:xfrm>
            <a:off x="7234237" y="345281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7458074" y="360045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Rectangle 89"/>
          <p:cNvSpPr/>
          <p:nvPr/>
        </p:nvSpPr>
        <p:spPr>
          <a:xfrm>
            <a:off x="7696200" y="359568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/>
          <p:cNvSpPr/>
          <p:nvPr/>
        </p:nvSpPr>
        <p:spPr>
          <a:xfrm>
            <a:off x="7924800" y="359568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ectangle 91"/>
          <p:cNvSpPr/>
          <p:nvPr/>
        </p:nvSpPr>
        <p:spPr>
          <a:xfrm>
            <a:off x="8229600" y="3581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Rectangle 92"/>
          <p:cNvSpPr/>
          <p:nvPr/>
        </p:nvSpPr>
        <p:spPr>
          <a:xfrm>
            <a:off x="8382000" y="3429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Rectangle 93"/>
          <p:cNvSpPr/>
          <p:nvPr/>
        </p:nvSpPr>
        <p:spPr>
          <a:xfrm>
            <a:off x="8486778" y="33099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ectangle 94"/>
          <p:cNvSpPr/>
          <p:nvPr/>
        </p:nvSpPr>
        <p:spPr>
          <a:xfrm>
            <a:off x="8153400" y="3776659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Rectangle 95"/>
          <p:cNvSpPr/>
          <p:nvPr/>
        </p:nvSpPr>
        <p:spPr>
          <a:xfrm>
            <a:off x="8077200" y="3962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 96"/>
          <p:cNvSpPr/>
          <p:nvPr/>
        </p:nvSpPr>
        <p:spPr>
          <a:xfrm>
            <a:off x="8001000" y="4114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/>
          <p:cNvSpPr/>
          <p:nvPr/>
        </p:nvSpPr>
        <p:spPr>
          <a:xfrm>
            <a:off x="7872415" y="4343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 98"/>
          <p:cNvSpPr/>
          <p:nvPr/>
        </p:nvSpPr>
        <p:spPr>
          <a:xfrm>
            <a:off x="7696200" y="4648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Rectangle 99"/>
          <p:cNvSpPr/>
          <p:nvPr/>
        </p:nvSpPr>
        <p:spPr>
          <a:xfrm>
            <a:off x="7577133" y="4876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6667496" y="507682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6781800" y="4876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Rectangle 102"/>
          <p:cNvSpPr/>
          <p:nvPr/>
        </p:nvSpPr>
        <p:spPr>
          <a:xfrm>
            <a:off x="6858000" y="4724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Rectangle 103"/>
          <p:cNvSpPr/>
          <p:nvPr/>
        </p:nvSpPr>
        <p:spPr>
          <a:xfrm>
            <a:off x="6962778" y="45291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7043733" y="4343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7162800" y="4114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 106"/>
          <p:cNvSpPr/>
          <p:nvPr/>
        </p:nvSpPr>
        <p:spPr>
          <a:xfrm>
            <a:off x="7281859" y="3886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/>
          <p:cNvSpPr/>
          <p:nvPr/>
        </p:nvSpPr>
        <p:spPr>
          <a:xfrm>
            <a:off x="7343778" y="3714748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6234111" y="4648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Rectangle 109"/>
          <p:cNvSpPr/>
          <p:nvPr/>
        </p:nvSpPr>
        <p:spPr>
          <a:xfrm>
            <a:off x="6324600" y="4419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Rectangle 110"/>
          <p:cNvSpPr/>
          <p:nvPr/>
        </p:nvSpPr>
        <p:spPr>
          <a:xfrm>
            <a:off x="6400800" y="4267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Rectangle 111"/>
          <p:cNvSpPr/>
          <p:nvPr/>
        </p:nvSpPr>
        <p:spPr>
          <a:xfrm>
            <a:off x="6477000" y="4114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6553200" y="3962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Rectangle 113"/>
          <p:cNvSpPr/>
          <p:nvPr/>
        </p:nvSpPr>
        <p:spPr>
          <a:xfrm>
            <a:off x="6638926" y="3829044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6705600" y="3657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/>
          <p:cNvSpPr/>
          <p:nvPr/>
        </p:nvSpPr>
        <p:spPr>
          <a:xfrm>
            <a:off x="6781800" y="3505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Rectangle 116"/>
          <p:cNvSpPr/>
          <p:nvPr/>
        </p:nvSpPr>
        <p:spPr>
          <a:xfrm>
            <a:off x="6858000" y="3352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Rectangle 117"/>
          <p:cNvSpPr/>
          <p:nvPr/>
        </p:nvSpPr>
        <p:spPr>
          <a:xfrm>
            <a:off x="6962770" y="3276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00"/>
                            </p:stCondLst>
                            <p:childTnLst>
                              <p:par>
                                <p:cTn id="1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000"/>
                            </p:stCondLst>
                            <p:childTnLst>
                              <p:par>
                                <p:cTn id="1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500"/>
                            </p:stCondLst>
                            <p:childTnLst>
                              <p:par>
                                <p:cTn id="1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0"/>
                            </p:stCondLst>
                            <p:childTnLst>
                              <p:par>
                                <p:cTn id="1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500"/>
                            </p:stCondLst>
                            <p:childTnLst>
                              <p:par>
                                <p:cTn id="1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6000"/>
                            </p:stCondLst>
                            <p:childTnLst>
                              <p:par>
                                <p:cTn id="1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500"/>
                            </p:stCondLst>
                            <p:childTnLst>
                              <p:par>
                                <p:cTn id="1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7500"/>
                            </p:stCondLst>
                            <p:childTnLst>
                              <p:par>
                                <p:cTn id="1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8000"/>
                            </p:stCondLst>
                            <p:childTnLst>
                              <p:par>
                                <p:cTn id="1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9000"/>
                            </p:stCondLst>
                            <p:childTnLst>
                              <p:par>
                                <p:cTn id="2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500"/>
                            </p:stCondLst>
                            <p:childTnLst>
                              <p:par>
                                <p:cTn id="2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6500"/>
                            </p:stCondLst>
                            <p:childTnLst>
                              <p:par>
                                <p:cTn id="2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7500"/>
                            </p:stCondLst>
                            <p:childTnLst>
                              <p:par>
                                <p:cTn id="2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2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9500"/>
                            </p:stCondLst>
                            <p:childTnLst>
                              <p:par>
                                <p:cTn id="2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0500"/>
                            </p:stCondLst>
                            <p:childTnLst>
                              <p:par>
                                <p:cTn id="2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1000"/>
                            </p:stCondLst>
                            <p:childTnLst>
                              <p:par>
                                <p:cTn id="3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2500"/>
                            </p:stCondLst>
                            <p:childTnLst>
                              <p:par>
                                <p:cTn id="3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3000"/>
                            </p:stCondLst>
                            <p:childTnLst>
                              <p:par>
                                <p:cTn id="3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3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3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4500"/>
                            </p:stCondLst>
                            <p:childTnLst>
                              <p:par>
                                <p:cTn id="3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5500"/>
                            </p:stCondLst>
                            <p:childTnLst>
                              <p:par>
                                <p:cTn id="3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6000"/>
                            </p:stCondLst>
                            <p:childTnLst>
                              <p:par>
                                <p:cTn id="3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6500"/>
                            </p:stCondLst>
                            <p:childTnLst>
                              <p:par>
                                <p:cTn id="3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7000"/>
                            </p:stCondLst>
                            <p:childTnLst>
                              <p:par>
                                <p:cTn id="3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8500"/>
                            </p:stCondLst>
                            <p:childTnLst>
                              <p:par>
                                <p:cTn id="3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9000"/>
                            </p:stCondLst>
                            <p:childTnLst>
                              <p:par>
                                <p:cTn id="3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9500"/>
                            </p:stCondLst>
                            <p:childTnLst>
                              <p:par>
                                <p:cTn id="3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30000"/>
                            </p:stCondLst>
                            <p:childTnLst>
                              <p:par>
                                <p:cTn id="3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30500"/>
                            </p:stCondLst>
                            <p:childTnLst>
                              <p:par>
                                <p:cTn id="3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31000"/>
                            </p:stCondLst>
                            <p:childTnLst>
                              <p:par>
                                <p:cTn id="3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31500"/>
                            </p:stCondLst>
                            <p:childTnLst>
                              <p:par>
                                <p:cTn id="3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32000"/>
                            </p:stCondLst>
                            <p:childTnLst>
                              <p:par>
                                <p:cTn id="3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2500"/>
                            </p:stCondLst>
                            <p:childTnLst>
                              <p:par>
                                <p:cTn id="3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33000"/>
                            </p:stCondLst>
                            <p:childTnLst>
                              <p:par>
                                <p:cTn id="3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33500"/>
                            </p:stCondLst>
                            <p:childTnLst>
                              <p:par>
                                <p:cTn id="4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34000"/>
                            </p:stCondLst>
                            <p:childTnLst>
                              <p:par>
                                <p:cTn id="4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34500"/>
                            </p:stCondLst>
                            <p:childTnLst>
                              <p:par>
                                <p:cTn id="4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33400" y="685800"/>
            <a:ext cx="9144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6" name="Picture 10" descr="http://upload.wikimedia.org/wikipedia/commons/3/33/Blue-con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-1905000"/>
            <a:ext cx="9144000" cy="9144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4" name="TextBox 13"/>
          <p:cNvSpPr txBox="1"/>
          <p:nvPr/>
        </p:nvSpPr>
        <p:spPr>
          <a:xfrm>
            <a:off x="228600" y="685800"/>
            <a:ext cx="8458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A CONE is basically a pyramid with a circular 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8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7543800" y="2819400"/>
            <a:ext cx="83820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8" descr="http://etc.usf.edu/clipart/41600/41699/FC_Cone_41699_l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4800600" cy="62153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362200" y="5105400"/>
            <a:ext cx="1981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624590" y="3352800"/>
            <a:ext cx="3505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2514600" y="49530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2362200" y="48006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895600" y="5029200"/>
            <a:ext cx="3810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81200" y="3276601"/>
            <a:ext cx="3810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52800" y="2971800"/>
            <a:ext cx="3810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53000" y="685800"/>
            <a:ext cx="3962400" cy="178510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R: radius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H: height</a:t>
            </a:r>
          </a:p>
          <a:p>
            <a:endParaRPr lang="en-US" sz="2200" dirty="0" smtClean="0">
              <a:latin typeface="Comic Sans MS" pitchFamily="66" charset="0"/>
            </a:endParaRPr>
          </a:p>
          <a:p>
            <a:r>
              <a:rPr lang="en-US" sz="2200" dirty="0" smtClean="0">
                <a:latin typeface="Comic Sans MS" pitchFamily="66" charset="0"/>
              </a:rPr>
              <a:t>L: slant height</a:t>
            </a:r>
          </a:p>
        </p:txBody>
      </p:sp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038850" y="2840038"/>
          <a:ext cx="2266950" cy="533400"/>
        </p:xfrm>
        <a:graphic>
          <a:graphicData uri="http://schemas.openxmlformats.org/presentationml/2006/ole">
            <p:oleObj spid="_x0000_s128002" name="Equation" r:id="rId6" imgW="863280" imgH="203040" progId="Equation.3">
              <p:embed/>
            </p:oleObj>
          </a:graphicData>
        </a:graphic>
      </p:graphicFrame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6172200" y="4876800"/>
          <a:ext cx="2000250" cy="1033463"/>
        </p:xfrm>
        <a:graphic>
          <a:graphicData uri="http://schemas.openxmlformats.org/presentationml/2006/ole">
            <p:oleObj spid="_x0000_s128003" name="Equation" r:id="rId7" imgW="761760" imgH="393480" progId="Equation.3">
              <p:embed/>
            </p:oleObj>
          </a:graphicData>
        </a:graphic>
      </p:graphicFrame>
      <p:sp>
        <p:nvSpPr>
          <p:cNvPr id="29" name="Rectangle 28"/>
          <p:cNvSpPr/>
          <p:nvPr/>
        </p:nvSpPr>
        <p:spPr>
          <a:xfrm>
            <a:off x="7239000" y="1981200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6096000" y="3429000"/>
          <a:ext cx="2667000" cy="1066800"/>
        </p:xfrm>
        <a:graphic>
          <a:graphicData uri="http://schemas.openxmlformats.org/presentationml/2006/ole">
            <p:oleObj spid="_x0000_s128004" name="Equation" r:id="rId8" imgW="1015920" imgH="4060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 animBg="1"/>
      <p:bldP spid="29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181600" y="457200"/>
            <a:ext cx="3962400" cy="6215386"/>
            <a:chOff x="0" y="533400"/>
            <a:chExt cx="4800600" cy="621538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pic>
          <p:nvPicPr>
            <p:cNvPr id="14" name="Picture 8" descr="http://etc.usf.edu/clipart/41600/41699/FC_Cone_41699_lg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33400"/>
              <a:ext cx="4800600" cy="6215386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2362200" y="5105400"/>
              <a:ext cx="1981200" cy="0"/>
            </a:xfrm>
            <a:prstGeom prst="line">
              <a:avLst/>
            </a:prstGeom>
            <a:ln w="25400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 flipH="1" flipV="1">
              <a:off x="624590" y="3352800"/>
              <a:ext cx="3505200" cy="0"/>
            </a:xfrm>
            <a:prstGeom prst="line">
              <a:avLst/>
            </a:prstGeom>
            <a:ln w="25400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 flipH="1" flipV="1">
              <a:off x="2514600" y="4953000"/>
              <a:ext cx="304800" cy="0"/>
            </a:xfrm>
            <a:prstGeom prst="line">
              <a:avLst/>
            </a:prstGeom>
            <a:ln w="25400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0800000">
              <a:off x="2362200" y="4800600"/>
              <a:ext cx="304800" cy="0"/>
            </a:xfrm>
            <a:prstGeom prst="line">
              <a:avLst/>
            </a:prstGeom>
            <a:ln w="25400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84760" y="2835640"/>
            <a:ext cx="854440" cy="55399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Comic Sans MS" pitchFamily="66" charset="0"/>
              </a:rPr>
              <a:t>13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6428601" y="3124200"/>
            <a:ext cx="10668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12in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20000" y="4953000"/>
            <a:ext cx="838200" cy="55399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  <a:latin typeface="Bradley Hand ITC" pitchFamily="66" charset="0"/>
              </a:rPr>
              <a:t>5in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181600" y="685800"/>
            <a:ext cx="3962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slant height with the Pythagorean Theorem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685800"/>
            <a:ext cx="3962400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</a:t>
            </a:r>
            <a:r>
              <a:rPr lang="en-US" sz="2200" b="1" dirty="0" smtClean="0">
                <a:latin typeface="Comic Sans MS" pitchFamily="66" charset="0"/>
              </a:rPr>
              <a:t>surface area </a:t>
            </a:r>
            <a:r>
              <a:rPr lang="en-US" sz="2200" dirty="0" smtClean="0">
                <a:latin typeface="Comic Sans MS" pitchFamily="66" charset="0"/>
              </a:rPr>
              <a:t>and </a:t>
            </a:r>
            <a:r>
              <a:rPr lang="en-US" sz="2200" b="1" dirty="0" smtClean="0">
                <a:latin typeface="Comic Sans MS" pitchFamily="66" charset="0"/>
              </a:rPr>
              <a:t>volume</a:t>
            </a:r>
            <a:r>
              <a:rPr lang="en-US" sz="2200" dirty="0" smtClean="0">
                <a:latin typeface="Comic Sans MS" pitchFamily="66" charset="0"/>
              </a:rPr>
              <a:t> for the cone shown:</a:t>
            </a:r>
          </a:p>
        </p:txBody>
      </p:sp>
      <p:graphicFrame>
        <p:nvGraphicFramePr>
          <p:cNvPr id="130055" name="Object 7"/>
          <p:cNvGraphicFramePr>
            <a:graphicFrameLocks noChangeAspect="1"/>
          </p:cNvGraphicFramePr>
          <p:nvPr/>
        </p:nvGraphicFramePr>
        <p:xfrm>
          <a:off x="685800" y="1381125"/>
          <a:ext cx="3067050" cy="666750"/>
        </p:xfrm>
        <a:graphic>
          <a:graphicData uri="http://schemas.openxmlformats.org/presentationml/2006/ole">
            <p:oleObj spid="_x0000_s130055" name="Equation" r:id="rId6" imgW="1168200" imgH="253800" progId="">
              <p:embed/>
            </p:oleObj>
          </a:graphicData>
        </a:graphic>
      </p:graphicFrame>
      <p:graphicFrame>
        <p:nvGraphicFramePr>
          <p:cNvPr id="130056" name="Object 8"/>
          <p:cNvGraphicFramePr>
            <a:graphicFrameLocks noChangeAspect="1"/>
          </p:cNvGraphicFramePr>
          <p:nvPr/>
        </p:nvGraphicFramePr>
        <p:xfrm>
          <a:off x="1371600" y="1938338"/>
          <a:ext cx="2633662" cy="466725"/>
        </p:xfrm>
        <a:graphic>
          <a:graphicData uri="http://schemas.openxmlformats.org/presentationml/2006/ole">
            <p:oleObj spid="_x0000_s130056" name="Equation" r:id="rId7" imgW="1002960" imgH="177480" progId="Equation.3">
              <p:embed/>
            </p:oleObj>
          </a:graphicData>
        </a:graphic>
      </p:graphicFrame>
      <p:graphicFrame>
        <p:nvGraphicFramePr>
          <p:cNvPr id="130057" name="Object 9"/>
          <p:cNvGraphicFramePr>
            <a:graphicFrameLocks noChangeAspect="1"/>
          </p:cNvGraphicFramePr>
          <p:nvPr/>
        </p:nvGraphicFramePr>
        <p:xfrm>
          <a:off x="1371600" y="2505075"/>
          <a:ext cx="2100263" cy="466725"/>
        </p:xfrm>
        <a:graphic>
          <a:graphicData uri="http://schemas.openxmlformats.org/presentationml/2006/ole">
            <p:oleObj spid="_x0000_s130057" name="Equation" r:id="rId8" imgW="799920" imgH="177480" progId="Equation.3">
              <p:embed/>
            </p:oleObj>
          </a:graphicData>
        </a:graphic>
      </p:graphicFrame>
      <p:graphicFrame>
        <p:nvGraphicFramePr>
          <p:cNvPr id="130058" name="Object 10"/>
          <p:cNvGraphicFramePr>
            <a:graphicFrameLocks noChangeAspect="1"/>
          </p:cNvGraphicFramePr>
          <p:nvPr/>
        </p:nvGraphicFramePr>
        <p:xfrm>
          <a:off x="1371600" y="3048000"/>
          <a:ext cx="1100137" cy="466725"/>
        </p:xfrm>
        <a:graphic>
          <a:graphicData uri="http://schemas.openxmlformats.org/presentationml/2006/ole">
            <p:oleObj spid="_x0000_s130058" name="Equation" r:id="rId9" imgW="419040" imgH="177480" progId="Equation.3">
              <p:embed/>
            </p:oleObj>
          </a:graphicData>
        </a:graphic>
      </p:graphicFrame>
      <p:graphicFrame>
        <p:nvGraphicFramePr>
          <p:cNvPr id="130059" name="Object 11"/>
          <p:cNvGraphicFramePr>
            <a:graphicFrameLocks noChangeAspect="1"/>
          </p:cNvGraphicFramePr>
          <p:nvPr/>
        </p:nvGraphicFramePr>
        <p:xfrm>
          <a:off x="3200400" y="2955925"/>
          <a:ext cx="2000250" cy="566738"/>
        </p:xfrm>
        <a:graphic>
          <a:graphicData uri="http://schemas.openxmlformats.org/presentationml/2006/ole">
            <p:oleObj spid="_x0000_s130059" name="Equation" r:id="rId10" imgW="761760" imgH="215640" progId="">
              <p:embed/>
            </p:oleObj>
          </a:graphicData>
        </a:graphic>
      </p:graphicFrame>
      <p:graphicFrame>
        <p:nvGraphicFramePr>
          <p:cNvPr id="130060" name="Object 12"/>
          <p:cNvGraphicFramePr>
            <a:graphicFrameLocks noChangeAspect="1"/>
          </p:cNvGraphicFramePr>
          <p:nvPr/>
        </p:nvGraphicFramePr>
        <p:xfrm>
          <a:off x="963613" y="4086225"/>
          <a:ext cx="1976437" cy="973138"/>
        </p:xfrm>
        <a:graphic>
          <a:graphicData uri="http://schemas.openxmlformats.org/presentationml/2006/ole">
            <p:oleObj spid="_x0000_s130060" name="Equation" r:id="rId11" imgW="850680" imgH="419040" progId="">
              <p:embed/>
            </p:oleObj>
          </a:graphicData>
        </a:graphic>
      </p:graphicFrame>
      <p:graphicFrame>
        <p:nvGraphicFramePr>
          <p:cNvPr id="130061" name="Object 13"/>
          <p:cNvGraphicFramePr>
            <a:graphicFrameLocks noChangeAspect="1"/>
          </p:cNvGraphicFramePr>
          <p:nvPr/>
        </p:nvGraphicFramePr>
        <p:xfrm>
          <a:off x="1371600" y="5029200"/>
          <a:ext cx="1857375" cy="914400"/>
        </p:xfrm>
        <a:graphic>
          <a:graphicData uri="http://schemas.openxmlformats.org/presentationml/2006/ole">
            <p:oleObj spid="_x0000_s130061" name="Equation" r:id="rId12" imgW="799920" imgH="393480" progId="Equation.3">
              <p:embed/>
            </p:oleObj>
          </a:graphicData>
        </a:graphic>
      </p:graphicFrame>
      <p:graphicFrame>
        <p:nvGraphicFramePr>
          <p:cNvPr id="130062" name="Object 14"/>
          <p:cNvGraphicFramePr>
            <a:graphicFrameLocks noChangeAspect="1"/>
          </p:cNvGraphicFramePr>
          <p:nvPr/>
        </p:nvGraphicFramePr>
        <p:xfrm>
          <a:off x="1371600" y="6040438"/>
          <a:ext cx="1120775" cy="414337"/>
        </p:xfrm>
        <a:graphic>
          <a:graphicData uri="http://schemas.openxmlformats.org/presentationml/2006/ole">
            <p:oleObj spid="_x0000_s130062" name="Equation" r:id="rId13" imgW="482400" imgH="177480" progId="Equation.3">
              <p:embed/>
            </p:oleObj>
          </a:graphicData>
        </a:graphic>
      </p:graphicFrame>
      <p:graphicFrame>
        <p:nvGraphicFramePr>
          <p:cNvPr id="38" name="Object 11"/>
          <p:cNvGraphicFramePr>
            <a:graphicFrameLocks noChangeAspect="1"/>
          </p:cNvGraphicFramePr>
          <p:nvPr/>
        </p:nvGraphicFramePr>
        <p:xfrm>
          <a:off x="3529013" y="5927725"/>
          <a:ext cx="1600200" cy="566738"/>
        </p:xfrm>
        <a:graphic>
          <a:graphicData uri="http://schemas.openxmlformats.org/presentationml/2006/ole">
            <p:oleObj spid="_x0000_s130063" name="Equation" r:id="rId14" imgW="609480" imgH="215640" progId="">
              <p:embed/>
            </p:oleObj>
          </a:graphicData>
        </a:graphic>
      </p:graphicFrame>
      <p:cxnSp>
        <p:nvCxnSpPr>
          <p:cNvPr id="39" name="Straight Connector 38"/>
          <p:cNvCxnSpPr/>
          <p:nvPr/>
        </p:nvCxnSpPr>
        <p:spPr>
          <a:xfrm rot="5400000">
            <a:off x="5410200" y="3276600"/>
            <a:ext cx="3505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7162800" y="5029200"/>
            <a:ext cx="16002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066800"/>
            <a:ext cx="385830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surface area and volume:</a:t>
            </a:r>
          </a:p>
        </p:txBody>
      </p:sp>
      <p:graphicFrame>
        <p:nvGraphicFramePr>
          <p:cNvPr id="171012" name="Object 4"/>
          <p:cNvGraphicFramePr>
            <a:graphicFrameLocks noChangeAspect="1"/>
          </p:cNvGraphicFramePr>
          <p:nvPr/>
        </p:nvGraphicFramePr>
        <p:xfrm>
          <a:off x="5410200" y="3505200"/>
          <a:ext cx="1770063" cy="914400"/>
        </p:xfrm>
        <a:graphic>
          <a:graphicData uri="http://schemas.openxmlformats.org/presentationml/2006/ole">
            <p:oleObj spid="_x0000_s171012" name="Equation" r:id="rId6" imgW="761760" imgH="393480" progId="Equation.3">
              <p:embed/>
            </p:oleObj>
          </a:graphicData>
        </a:graphic>
      </p:graphicFrame>
      <p:graphicFrame>
        <p:nvGraphicFramePr>
          <p:cNvPr id="171014" name="Object 6"/>
          <p:cNvGraphicFramePr>
            <a:graphicFrameLocks noChangeAspect="1"/>
          </p:cNvGraphicFramePr>
          <p:nvPr/>
        </p:nvGraphicFramePr>
        <p:xfrm>
          <a:off x="5257800" y="1143000"/>
          <a:ext cx="2667000" cy="600075"/>
        </p:xfrm>
        <a:graphic>
          <a:graphicData uri="http://schemas.openxmlformats.org/presentationml/2006/ole">
            <p:oleObj spid="_x0000_s171014" name="Equation" r:id="rId7" imgW="1015920" imgH="228600" progId="Equation.3">
              <p:embed/>
            </p:oleObj>
          </a:graphicData>
        </a:graphic>
      </p:graphicFrame>
      <p:graphicFrame>
        <p:nvGraphicFramePr>
          <p:cNvPr id="171015" name="Object 7"/>
          <p:cNvGraphicFramePr>
            <a:graphicFrameLocks noChangeAspect="1"/>
          </p:cNvGraphicFramePr>
          <p:nvPr/>
        </p:nvGraphicFramePr>
        <p:xfrm>
          <a:off x="5791200" y="1676400"/>
          <a:ext cx="2867025" cy="600075"/>
        </p:xfrm>
        <a:graphic>
          <a:graphicData uri="http://schemas.openxmlformats.org/presentationml/2006/ole">
            <p:oleObj spid="_x0000_s171015" name="Equation" r:id="rId8" imgW="1091880" imgH="228600" progId="Equation.3">
              <p:embed/>
            </p:oleObj>
          </a:graphicData>
        </a:graphic>
      </p:graphicFrame>
      <p:graphicFrame>
        <p:nvGraphicFramePr>
          <p:cNvPr id="171016" name="Object 8"/>
          <p:cNvGraphicFramePr>
            <a:graphicFrameLocks noChangeAspect="1"/>
          </p:cNvGraphicFramePr>
          <p:nvPr/>
        </p:nvGraphicFramePr>
        <p:xfrm>
          <a:off x="5791200" y="2243138"/>
          <a:ext cx="1866900" cy="533400"/>
        </p:xfrm>
        <a:graphic>
          <a:graphicData uri="http://schemas.openxmlformats.org/presentationml/2006/ole">
            <p:oleObj spid="_x0000_s171016" name="Equation" r:id="rId9" imgW="711000" imgH="203040" progId="Equation.3">
              <p:embed/>
            </p:oleObj>
          </a:graphicData>
        </a:graphic>
      </p:graphicFrame>
      <p:graphicFrame>
        <p:nvGraphicFramePr>
          <p:cNvPr id="171017" name="Object 9"/>
          <p:cNvGraphicFramePr>
            <a:graphicFrameLocks noChangeAspect="1"/>
          </p:cNvGraphicFramePr>
          <p:nvPr/>
        </p:nvGraphicFramePr>
        <p:xfrm>
          <a:off x="5783263" y="4419600"/>
          <a:ext cx="2065337" cy="914400"/>
        </p:xfrm>
        <a:graphic>
          <a:graphicData uri="http://schemas.openxmlformats.org/presentationml/2006/ole">
            <p:oleObj spid="_x0000_s171017" name="Equation" r:id="rId10" imgW="888840" imgH="393480" progId="Equation.3">
              <p:embed/>
            </p:oleObj>
          </a:graphicData>
        </a:graphic>
      </p:graphicFrame>
      <p:graphicFrame>
        <p:nvGraphicFramePr>
          <p:cNvPr id="23" name="Object 8"/>
          <p:cNvGraphicFramePr>
            <a:graphicFrameLocks noChangeAspect="1"/>
          </p:cNvGraphicFramePr>
          <p:nvPr/>
        </p:nvGraphicFramePr>
        <p:xfrm>
          <a:off x="5857875" y="5334000"/>
          <a:ext cx="2066925" cy="533400"/>
        </p:xfrm>
        <a:graphic>
          <a:graphicData uri="http://schemas.openxmlformats.org/presentationml/2006/ole">
            <p:oleObj spid="_x0000_s171018" name="Equation" r:id="rId11" imgW="78732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7057" y="685800"/>
            <a:ext cx="399829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Lateral Area: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90750" y="2112962"/>
            <a:ext cx="838200" cy="4572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685800" y="2133600"/>
          <a:ext cx="2266950" cy="533400"/>
        </p:xfrm>
        <a:graphic>
          <a:graphicData uri="http://schemas.openxmlformats.org/presentationml/2006/ole">
            <p:oleObj spid="_x0000_s169986" name="Equation" r:id="rId6" imgW="863280" imgH="203040" progId="Equation.3">
              <p:embed/>
            </p:oleObj>
          </a:graphicData>
        </a:graphic>
      </p:graphicFrame>
      <p:sp>
        <p:nvSpPr>
          <p:cNvPr id="17" name="Rectangle 16"/>
          <p:cNvSpPr/>
          <p:nvPr/>
        </p:nvSpPr>
        <p:spPr>
          <a:xfrm>
            <a:off x="1885950" y="1274762"/>
            <a:ext cx="152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  <a:latin typeface="Comic Sans MS" pitchFamily="66" charset="0"/>
              </a:rPr>
              <a:t>Lateral Area</a:t>
            </a:r>
            <a:endParaRPr lang="en-US" sz="2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0" y="1905000"/>
            <a:ext cx="4572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5</a:t>
            </a:r>
          </a:p>
        </p:txBody>
      </p:sp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2209800" y="2667000"/>
          <a:ext cx="1366837" cy="466725"/>
        </p:xfrm>
        <a:graphic>
          <a:graphicData uri="http://schemas.openxmlformats.org/presentationml/2006/ole">
            <p:oleObj spid="_x0000_s169987" name="Equation" r:id="rId7" imgW="520560" imgH="177480" progId="Equation.3">
              <p:embed/>
            </p:oleObj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2209800" y="3319463"/>
          <a:ext cx="1133475" cy="533400"/>
        </p:xfrm>
        <a:graphic>
          <a:graphicData uri="http://schemas.openxmlformats.org/presentationml/2006/ole">
            <p:oleObj spid="_x0000_s169988" name="Equation" r:id="rId8" imgW="4316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33400"/>
            <a:ext cx="3286125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2">
                    <a:lumMod val="75000"/>
                  </a:schemeClr>
                </a:solidFill>
                <a:latin typeface="Bradley Hand ITC" pitchFamily="66" charset="0"/>
              </a:rPr>
              <a:t>CONES</a:t>
            </a:r>
            <a:endParaRPr lang="en-US" sz="2000" b="1" dirty="0">
              <a:solidFill>
                <a:schemeClr val="bg2">
                  <a:lumMod val="75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1524000"/>
            <a:ext cx="1524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Cylinder: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3276600"/>
            <a:ext cx="11430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Cone: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2800" y="1295400"/>
            <a:ext cx="14478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TOTAL:</a:t>
            </a:r>
          </a:p>
        </p:txBody>
      </p:sp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1600200" y="1447800"/>
          <a:ext cx="1833562" cy="600075"/>
        </p:xfrm>
        <a:graphic>
          <a:graphicData uri="http://schemas.openxmlformats.org/presentationml/2006/ole">
            <p:oleObj spid="_x0000_s168962" name="Equation" r:id="rId6" imgW="698400" imgH="228600" progId="Equation.3">
              <p:embed/>
            </p:oleObj>
          </a:graphicData>
        </a:graphic>
      </p:graphicFrame>
      <p:graphicFrame>
        <p:nvGraphicFramePr>
          <p:cNvPr id="168963" name="Object 3"/>
          <p:cNvGraphicFramePr>
            <a:graphicFrameLocks noChangeAspect="1"/>
          </p:cNvGraphicFramePr>
          <p:nvPr/>
        </p:nvGraphicFramePr>
        <p:xfrm>
          <a:off x="1943100" y="1905000"/>
          <a:ext cx="2400300" cy="533400"/>
        </p:xfrm>
        <a:graphic>
          <a:graphicData uri="http://schemas.openxmlformats.org/presentationml/2006/ole">
            <p:oleObj spid="_x0000_s168963" name="Equation" r:id="rId7" imgW="914400" imgH="203040" progId="Equation.3">
              <p:embed/>
            </p:oleObj>
          </a:graphicData>
        </a:graphic>
      </p:graphicFrame>
      <p:graphicFrame>
        <p:nvGraphicFramePr>
          <p:cNvPr id="168964" name="Object 4"/>
          <p:cNvGraphicFramePr>
            <a:graphicFrameLocks noChangeAspect="1"/>
          </p:cNvGraphicFramePr>
          <p:nvPr/>
        </p:nvGraphicFramePr>
        <p:xfrm>
          <a:off x="1905000" y="2514600"/>
          <a:ext cx="1833563" cy="533400"/>
        </p:xfrm>
        <a:graphic>
          <a:graphicData uri="http://schemas.openxmlformats.org/presentationml/2006/ole">
            <p:oleObj spid="_x0000_s168964" name="Equation" r:id="rId8" imgW="698400" imgH="203040" progId="Equation.3">
              <p:embed/>
            </p:oleObj>
          </a:graphicData>
        </a:graphic>
      </p:graphicFrame>
      <p:graphicFrame>
        <p:nvGraphicFramePr>
          <p:cNvPr id="168965" name="Object 5"/>
          <p:cNvGraphicFramePr>
            <a:graphicFrameLocks noChangeAspect="1"/>
          </p:cNvGraphicFramePr>
          <p:nvPr/>
        </p:nvGraphicFramePr>
        <p:xfrm>
          <a:off x="1219200" y="3048000"/>
          <a:ext cx="1770063" cy="914400"/>
        </p:xfrm>
        <a:graphic>
          <a:graphicData uri="http://schemas.openxmlformats.org/presentationml/2006/ole">
            <p:oleObj spid="_x0000_s168965" name="Equation" r:id="rId9" imgW="761760" imgH="393480" progId="Equation.3">
              <p:embed/>
            </p:oleObj>
          </a:graphicData>
        </a:graphic>
      </p:graphicFrame>
      <p:graphicFrame>
        <p:nvGraphicFramePr>
          <p:cNvPr id="168966" name="Object 6"/>
          <p:cNvGraphicFramePr>
            <a:graphicFrameLocks noChangeAspect="1"/>
          </p:cNvGraphicFramePr>
          <p:nvPr/>
        </p:nvGraphicFramePr>
        <p:xfrm>
          <a:off x="1447800" y="3886200"/>
          <a:ext cx="1976437" cy="914400"/>
        </p:xfrm>
        <a:graphic>
          <a:graphicData uri="http://schemas.openxmlformats.org/presentationml/2006/ole">
            <p:oleObj spid="_x0000_s168966" name="Equation" r:id="rId10" imgW="850680" imgH="393480" progId="Equation.3">
              <p:embed/>
            </p:oleObj>
          </a:graphicData>
        </a:graphic>
      </p:graphicFrame>
      <p:graphicFrame>
        <p:nvGraphicFramePr>
          <p:cNvPr id="168967" name="Object 7"/>
          <p:cNvGraphicFramePr>
            <a:graphicFrameLocks noChangeAspect="1"/>
          </p:cNvGraphicFramePr>
          <p:nvPr/>
        </p:nvGraphicFramePr>
        <p:xfrm>
          <a:off x="1712913" y="5097463"/>
          <a:ext cx="1446212" cy="471487"/>
        </p:xfrm>
        <a:graphic>
          <a:graphicData uri="http://schemas.openxmlformats.org/presentationml/2006/ole">
            <p:oleObj spid="_x0000_s168967" name="Equation" r:id="rId11" imgW="622080" imgH="203040" progId="Equation.3">
              <p:embed/>
            </p:oleObj>
          </a:graphicData>
        </a:graphic>
      </p:graphicFrame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7053263" y="1795463"/>
          <a:ext cx="1900237" cy="600075"/>
        </p:xfrm>
        <a:graphic>
          <a:graphicData uri="http://schemas.openxmlformats.org/presentationml/2006/ole">
            <p:oleObj spid="_x0000_s168968" name="Equation" r:id="rId12" imgW="723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Oval 8"/>
          <p:cNvSpPr>
            <a:spLocks noChangeArrowheads="1"/>
          </p:cNvSpPr>
          <p:nvPr/>
        </p:nvSpPr>
        <p:spPr bwMode="auto">
          <a:xfrm>
            <a:off x="384175" y="914400"/>
            <a:ext cx="3349625" cy="3200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381000" y="2112963"/>
            <a:ext cx="3349625" cy="10033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 flipH="1">
            <a:off x="1143000" y="2516188"/>
            <a:ext cx="917575" cy="5318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4038600" y="986135"/>
            <a:ext cx="464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A </a:t>
            </a:r>
            <a:r>
              <a:rPr lang="en-US" sz="2400" b="1" u="sng" dirty="0">
                <a:latin typeface="Comic Sans MS" pitchFamily="66" charset="0"/>
              </a:rPr>
              <a:t>sphere</a:t>
            </a:r>
            <a:r>
              <a:rPr lang="en-US" sz="2400" b="1" dirty="0">
                <a:latin typeface="Comic Sans MS" pitchFamily="66" charset="0"/>
              </a:rPr>
              <a:t> is just a ball.</a:t>
            </a: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4038600" y="1748135"/>
            <a:ext cx="4648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It has 1 important measurement, that is used to find all its other properties</a:t>
            </a:r>
          </a:p>
        </p:txBody>
      </p:sp>
      <p:sp>
        <p:nvSpPr>
          <p:cNvPr id="19" name="Text Box 37"/>
          <p:cNvSpPr txBox="1">
            <a:spLocks noChangeArrowheads="1"/>
          </p:cNvSpPr>
          <p:nvPr/>
        </p:nvSpPr>
        <p:spPr bwMode="auto">
          <a:xfrm>
            <a:off x="4038600" y="3195935"/>
            <a:ext cx="464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Comic Sans MS" pitchFamily="66" charset="0"/>
              </a:rPr>
              <a:t>The RADIUS </a:t>
            </a:r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R</a:t>
            </a:r>
          </a:p>
        </p:txBody>
      </p:sp>
      <p:sp>
        <p:nvSpPr>
          <p:cNvPr id="20" name="Text Box 38"/>
          <p:cNvSpPr txBox="1">
            <a:spLocks noChangeArrowheads="1"/>
          </p:cNvSpPr>
          <p:nvPr/>
        </p:nvSpPr>
        <p:spPr bwMode="auto">
          <a:xfrm>
            <a:off x="1143000" y="2514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381000" y="4648200"/>
            <a:ext cx="8458200" cy="120032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Official definition of a SPHERE: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	The collection of all points in space that are the 	same distance (radius) from a point (center).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384175" y="914400"/>
            <a:ext cx="3349625" cy="3200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381000" y="2112963"/>
            <a:ext cx="3349625" cy="1003300"/>
          </a:xfrm>
          <a:prstGeom prst="ellips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 flipH="1">
            <a:off x="1143000" y="2516188"/>
            <a:ext cx="917575" cy="5318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5" name="Text Box 38"/>
          <p:cNvSpPr txBox="1">
            <a:spLocks noChangeArrowheads="1"/>
          </p:cNvSpPr>
          <p:nvPr/>
        </p:nvSpPr>
        <p:spPr bwMode="auto">
          <a:xfrm>
            <a:off x="914400" y="2438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12m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648200" y="3124200"/>
          <a:ext cx="2000250" cy="1033463"/>
        </p:xfrm>
        <a:graphic>
          <a:graphicData uri="http://schemas.openxmlformats.org/presentationml/2006/ole">
            <p:oleObj spid="_x0000_s131074" name="Equation" r:id="rId5" imgW="761760" imgH="393480" progId="Equation.3">
              <p:embed/>
            </p:oleObj>
          </a:graphicData>
        </a:graphic>
      </p:graphicFrame>
      <p:graphicFrame>
        <p:nvGraphicFramePr>
          <p:cNvPr id="131075" name="Object 3"/>
          <p:cNvGraphicFramePr>
            <a:graphicFrameLocks noChangeAspect="1"/>
          </p:cNvGraphicFramePr>
          <p:nvPr/>
        </p:nvGraphicFramePr>
        <p:xfrm>
          <a:off x="4648200" y="838200"/>
          <a:ext cx="2133600" cy="533400"/>
        </p:xfrm>
        <a:graphic>
          <a:graphicData uri="http://schemas.openxmlformats.org/presentationml/2006/ole">
            <p:oleObj spid="_x0000_s131075" name="Equation" r:id="rId6" imgW="812520" imgH="203040" progId="Equation.3">
              <p:embed/>
            </p:oleObj>
          </a:graphicData>
        </a:graphic>
      </p:graphicFrame>
      <p:graphicFrame>
        <p:nvGraphicFramePr>
          <p:cNvPr id="131076" name="Object 4"/>
          <p:cNvGraphicFramePr>
            <a:graphicFrameLocks noChangeAspect="1"/>
          </p:cNvGraphicFramePr>
          <p:nvPr/>
        </p:nvGraphicFramePr>
        <p:xfrm>
          <a:off x="6919913" y="914400"/>
          <a:ext cx="1766887" cy="533400"/>
        </p:xfrm>
        <a:graphic>
          <a:graphicData uri="http://schemas.openxmlformats.org/presentationml/2006/ole">
            <p:oleObj spid="_x0000_s131076" name="Equation" r:id="rId7" imgW="672840" imgH="203040" progId="Equation.3">
              <p:embed/>
            </p:oleObj>
          </a:graphicData>
        </a:graphic>
      </p:graphicFrame>
      <p:graphicFrame>
        <p:nvGraphicFramePr>
          <p:cNvPr id="131077" name="Object 5"/>
          <p:cNvGraphicFramePr>
            <a:graphicFrameLocks noChangeAspect="1"/>
          </p:cNvGraphicFramePr>
          <p:nvPr/>
        </p:nvGraphicFramePr>
        <p:xfrm>
          <a:off x="6919913" y="1600200"/>
          <a:ext cx="1300162" cy="466725"/>
        </p:xfrm>
        <a:graphic>
          <a:graphicData uri="http://schemas.openxmlformats.org/presentationml/2006/ole">
            <p:oleObj spid="_x0000_s131077" name="Equation" r:id="rId8" imgW="495000" imgH="177480" progId="Equation.3">
              <p:embed/>
            </p:oleObj>
          </a:graphicData>
        </a:graphic>
      </p:graphicFrame>
      <p:graphicFrame>
        <p:nvGraphicFramePr>
          <p:cNvPr id="131078" name="Object 6"/>
          <p:cNvGraphicFramePr>
            <a:graphicFrameLocks noChangeAspect="1"/>
          </p:cNvGraphicFramePr>
          <p:nvPr/>
        </p:nvGraphicFramePr>
        <p:xfrm>
          <a:off x="6934200" y="2243138"/>
          <a:ext cx="2133600" cy="533400"/>
        </p:xfrm>
        <a:graphic>
          <a:graphicData uri="http://schemas.openxmlformats.org/presentationml/2006/ole">
            <p:oleObj spid="_x0000_s131078" name="Equation" r:id="rId9" imgW="812520" imgH="203040" progId="Equation.3">
              <p:embed/>
            </p:oleObj>
          </a:graphicData>
        </a:graphic>
      </p:graphicFrame>
      <p:graphicFrame>
        <p:nvGraphicFramePr>
          <p:cNvPr id="30" name="Object 2"/>
          <p:cNvGraphicFramePr>
            <a:graphicFrameLocks noChangeAspect="1"/>
          </p:cNvGraphicFramePr>
          <p:nvPr/>
        </p:nvGraphicFramePr>
        <p:xfrm>
          <a:off x="6864350" y="3124200"/>
          <a:ext cx="1833563" cy="1033463"/>
        </p:xfrm>
        <a:graphic>
          <a:graphicData uri="http://schemas.openxmlformats.org/presentationml/2006/ole">
            <p:oleObj spid="_x0000_s131080" name="Equation" r:id="rId10" imgW="698400" imgH="393480" progId="Equation.3">
              <p:embed/>
            </p:oleObj>
          </a:graphicData>
        </a:graphic>
      </p:graphicFrame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6858000" y="4343400"/>
          <a:ext cx="1500187" cy="466725"/>
        </p:xfrm>
        <a:graphic>
          <a:graphicData uri="http://schemas.openxmlformats.org/presentationml/2006/ole">
            <p:oleObj spid="_x0000_s131081" name="Equation" r:id="rId11" imgW="571320" imgH="177480" progId="Equation.3">
              <p:embed/>
            </p:oleObj>
          </a:graphicData>
        </a:graphic>
      </p:graphicFrame>
      <p:graphicFrame>
        <p:nvGraphicFramePr>
          <p:cNvPr id="32" name="Object 2"/>
          <p:cNvGraphicFramePr>
            <a:graphicFrameLocks noChangeAspect="1"/>
          </p:cNvGraphicFramePr>
          <p:nvPr/>
        </p:nvGraphicFramePr>
        <p:xfrm>
          <a:off x="6847070" y="5114925"/>
          <a:ext cx="2266950" cy="600075"/>
        </p:xfrm>
        <a:graphic>
          <a:graphicData uri="http://schemas.openxmlformats.org/presentationml/2006/ole">
            <p:oleObj spid="_x0000_s131082" name="Equation" r:id="rId12" imgW="8632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surface area:</a:t>
            </a:r>
          </a:p>
        </p:txBody>
      </p:sp>
      <p:graphicFrame>
        <p:nvGraphicFramePr>
          <p:cNvPr id="15" name="Object 15"/>
          <p:cNvGraphicFramePr>
            <a:graphicFrameLocks noChangeAspect="1"/>
          </p:cNvGraphicFramePr>
          <p:nvPr/>
        </p:nvGraphicFramePr>
        <p:xfrm>
          <a:off x="4572000" y="1752600"/>
          <a:ext cx="1943100" cy="676275"/>
        </p:xfrm>
        <a:graphic>
          <a:graphicData uri="http://schemas.openxmlformats.org/presentationml/2006/ole">
            <p:oleObj spid="_x0000_s174082" name="Equation" r:id="rId5" imgW="583920" imgH="203040" progId="">
              <p:embed/>
            </p:oleObj>
          </a:graphicData>
        </a:graphic>
      </p:graphicFrame>
      <p:graphicFrame>
        <p:nvGraphicFramePr>
          <p:cNvPr id="16" name="Object 16"/>
          <p:cNvGraphicFramePr>
            <a:graphicFrameLocks noChangeAspect="1"/>
          </p:cNvGraphicFramePr>
          <p:nvPr/>
        </p:nvGraphicFramePr>
        <p:xfrm>
          <a:off x="4935538" y="2590800"/>
          <a:ext cx="2151062" cy="860425"/>
        </p:xfrm>
        <a:graphic>
          <a:graphicData uri="http://schemas.openxmlformats.org/presentationml/2006/ole">
            <p:oleObj spid="_x0000_s174083" name="Equation" r:id="rId6" imgW="571320" imgH="228600" progId="">
              <p:embed/>
            </p:oleObj>
          </a:graphicData>
        </a:graphic>
      </p:graphicFrame>
      <p:graphicFrame>
        <p:nvGraphicFramePr>
          <p:cNvPr id="17" name="Object 17"/>
          <p:cNvGraphicFramePr>
            <a:graphicFrameLocks noChangeAspect="1"/>
          </p:cNvGraphicFramePr>
          <p:nvPr/>
        </p:nvGraphicFramePr>
        <p:xfrm>
          <a:off x="4886325" y="3462338"/>
          <a:ext cx="4011613" cy="695325"/>
        </p:xfrm>
        <a:graphic>
          <a:graphicData uri="http://schemas.openxmlformats.org/presentationml/2006/ole">
            <p:oleObj spid="_x0000_s174084" name="Equation" r:id="rId7" imgW="1168200" imgH="203040" progId="">
              <p:embed/>
            </p:oleObj>
          </a:graphicData>
        </a:graphic>
      </p:graphicFrame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57200" y="1757363"/>
            <a:ext cx="3429000" cy="3581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457200" y="3124200"/>
            <a:ext cx="3429000" cy="8429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2057400" y="3433763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2286000" y="3586163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2667000" y="3281363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8 in.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volume:</a:t>
            </a:r>
          </a:p>
        </p:txBody>
      </p:sp>
      <p:graphicFrame>
        <p:nvGraphicFramePr>
          <p:cNvPr id="24" name="Object 16"/>
          <p:cNvGraphicFramePr>
            <a:graphicFrameLocks noChangeAspect="1"/>
          </p:cNvGraphicFramePr>
          <p:nvPr/>
        </p:nvGraphicFramePr>
        <p:xfrm>
          <a:off x="4572000" y="5175250"/>
          <a:ext cx="1786270" cy="957639"/>
        </p:xfrm>
        <a:graphic>
          <a:graphicData uri="http://schemas.openxmlformats.org/presentationml/2006/ole">
            <p:oleObj spid="_x0000_s175109" name="Equation" r:id="rId5" imgW="736560" imgH="393480" progId="">
              <p:embed/>
            </p:oleObj>
          </a:graphicData>
        </a:graphic>
      </p:graphicFrame>
      <p:graphicFrame>
        <p:nvGraphicFramePr>
          <p:cNvPr id="25" name="Object 12"/>
          <p:cNvGraphicFramePr>
            <a:graphicFrameLocks noChangeAspect="1"/>
          </p:cNvGraphicFramePr>
          <p:nvPr/>
        </p:nvGraphicFramePr>
        <p:xfrm>
          <a:off x="4114800" y="914400"/>
          <a:ext cx="1733550" cy="1096963"/>
        </p:xfrm>
        <a:graphic>
          <a:graphicData uri="http://schemas.openxmlformats.org/presentationml/2006/ole">
            <p:oleObj spid="_x0000_s175110" name="Equation" r:id="rId6" imgW="622080" imgH="393480" progId="">
              <p:embed/>
            </p:oleObj>
          </a:graphicData>
        </a:graphic>
      </p:graphicFrame>
      <p:graphicFrame>
        <p:nvGraphicFramePr>
          <p:cNvPr id="26" name="Object 13"/>
          <p:cNvGraphicFramePr>
            <a:graphicFrameLocks noChangeAspect="1"/>
          </p:cNvGraphicFramePr>
          <p:nvPr/>
        </p:nvGraphicFramePr>
        <p:xfrm>
          <a:off x="4572000" y="1981200"/>
          <a:ext cx="1312412" cy="848478"/>
        </p:xfrm>
        <a:graphic>
          <a:graphicData uri="http://schemas.openxmlformats.org/presentationml/2006/ole">
            <p:oleObj spid="_x0000_s175111" name="Equation" r:id="rId7" imgW="609480" imgH="393480" progId="">
              <p:embed/>
            </p:oleObj>
          </a:graphicData>
        </a:graphic>
      </p:graphicFrame>
      <p:graphicFrame>
        <p:nvGraphicFramePr>
          <p:cNvPr id="27" name="Object 14"/>
          <p:cNvGraphicFramePr>
            <a:graphicFrameLocks noChangeAspect="1"/>
          </p:cNvGraphicFramePr>
          <p:nvPr/>
        </p:nvGraphicFramePr>
        <p:xfrm>
          <a:off x="4572000" y="3048000"/>
          <a:ext cx="1188366" cy="837315"/>
        </p:xfrm>
        <a:graphic>
          <a:graphicData uri="http://schemas.openxmlformats.org/presentationml/2006/ole">
            <p:oleObj spid="_x0000_s175112" name="Equation" r:id="rId8" imgW="558720" imgH="393480" progId="">
              <p:embed/>
            </p:oleObj>
          </a:graphicData>
        </a:graphic>
      </p:graphicFrame>
      <p:graphicFrame>
        <p:nvGraphicFramePr>
          <p:cNvPr id="28" name="Object 15"/>
          <p:cNvGraphicFramePr>
            <a:graphicFrameLocks noChangeAspect="1"/>
          </p:cNvGraphicFramePr>
          <p:nvPr/>
        </p:nvGraphicFramePr>
        <p:xfrm>
          <a:off x="4609923" y="4114801"/>
          <a:ext cx="952677" cy="821188"/>
        </p:xfrm>
        <a:graphic>
          <a:graphicData uri="http://schemas.openxmlformats.org/presentationml/2006/ole">
            <p:oleObj spid="_x0000_s175113" name="Equation" r:id="rId9" imgW="457200" imgH="393480" progId="">
              <p:embed/>
            </p:oleObj>
          </a:graphicData>
        </a:graphic>
      </p:graphicFrame>
      <p:graphicFrame>
        <p:nvGraphicFramePr>
          <p:cNvPr id="29" name="Object 18"/>
          <p:cNvGraphicFramePr>
            <a:graphicFrameLocks noChangeAspect="1"/>
          </p:cNvGraphicFramePr>
          <p:nvPr/>
        </p:nvGraphicFramePr>
        <p:xfrm>
          <a:off x="6858001" y="5257800"/>
          <a:ext cx="1600200" cy="700863"/>
        </p:xfrm>
        <a:graphic>
          <a:graphicData uri="http://schemas.openxmlformats.org/presentationml/2006/ole">
            <p:oleObj spid="_x0000_s175114" name="Equation" r:id="rId10" imgW="520560" imgH="228600" progId="">
              <p:embed/>
            </p:oleObj>
          </a:graphicData>
        </a:graphic>
      </p:graphicFrame>
      <p:sp>
        <p:nvSpPr>
          <p:cNvPr id="30" name="Oval 22"/>
          <p:cNvSpPr>
            <a:spLocks noChangeArrowheads="1"/>
          </p:cNvSpPr>
          <p:nvPr/>
        </p:nvSpPr>
        <p:spPr bwMode="auto">
          <a:xfrm>
            <a:off x="914400" y="1219200"/>
            <a:ext cx="2408238" cy="25146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" name="Oval 23"/>
          <p:cNvSpPr>
            <a:spLocks noChangeArrowheads="1"/>
          </p:cNvSpPr>
          <p:nvPr/>
        </p:nvSpPr>
        <p:spPr bwMode="auto">
          <a:xfrm>
            <a:off x="914400" y="2227263"/>
            <a:ext cx="2408238" cy="592137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2" name="Oval 24"/>
          <p:cNvSpPr>
            <a:spLocks noChangeArrowheads="1"/>
          </p:cNvSpPr>
          <p:nvPr/>
        </p:nvSpPr>
        <p:spPr bwMode="auto">
          <a:xfrm>
            <a:off x="2057400" y="2430463"/>
            <a:ext cx="160338" cy="160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" name="Line 25"/>
          <p:cNvSpPr>
            <a:spLocks noChangeShapeType="1"/>
          </p:cNvSpPr>
          <p:nvPr/>
        </p:nvSpPr>
        <p:spPr bwMode="auto">
          <a:xfrm>
            <a:off x="2209800" y="2514600"/>
            <a:ext cx="1108075" cy="15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4" name="Text Box 26"/>
          <p:cNvSpPr txBox="1">
            <a:spLocks noChangeArrowheads="1"/>
          </p:cNvSpPr>
          <p:nvPr/>
        </p:nvSpPr>
        <p:spPr bwMode="auto">
          <a:xfrm>
            <a:off x="2438400" y="2209800"/>
            <a:ext cx="152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 dirty="0">
                <a:latin typeface="Comic Sans MS" pitchFamily="66" charset="0"/>
              </a:rPr>
              <a:t>2 ft.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026" name="Picture 2" descr="C:\FILES\pictures (fun)\Math animations\Shapes\pentagonal-pris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838200"/>
            <a:ext cx="1905795" cy="1154367"/>
          </a:xfrm>
          <a:prstGeom prst="rect">
            <a:avLst/>
          </a:prstGeom>
          <a:noFill/>
        </p:spPr>
      </p:pic>
      <p:pic>
        <p:nvPicPr>
          <p:cNvPr id="1027" name="Picture 3" descr="C:\FILES\pictures (fun)\Math animations\Shapes\triangular-pris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124200"/>
            <a:ext cx="2467521" cy="1672431"/>
          </a:xfrm>
          <a:prstGeom prst="rect">
            <a:avLst/>
          </a:prstGeom>
          <a:noFill/>
        </p:spPr>
      </p:pic>
      <p:pic>
        <p:nvPicPr>
          <p:cNvPr id="1028" name="Picture 4" descr="C:\FILES\pictures (fun)\Math animations\Shapes\square-pris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752600"/>
            <a:ext cx="1822450" cy="1221642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09600" y="8382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PRISMS:</a:t>
            </a:r>
          </a:p>
        </p:txBody>
      </p:sp>
      <p:pic>
        <p:nvPicPr>
          <p:cNvPr id="1030" name="Picture 6" descr="http://www.k6-geometric-shapes.com/image-files/prism-octag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4343400"/>
            <a:ext cx="2133600" cy="2133600"/>
          </a:xfrm>
          <a:prstGeom prst="rect">
            <a:avLst/>
          </a:prstGeom>
          <a:noFill/>
        </p:spPr>
      </p:pic>
      <p:pic>
        <p:nvPicPr>
          <p:cNvPr id="1032" name="Picture 8" descr="http://wpcontent.answcdn.com/wikipedia/commons/thumb/b/b6/Pentagonal_prism.png/240px-Pentagonal_prism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2667000"/>
            <a:ext cx="2286000" cy="2286001"/>
          </a:xfrm>
          <a:prstGeom prst="rect">
            <a:avLst/>
          </a:prstGeom>
          <a:noFill/>
        </p:spPr>
      </p:pic>
      <p:pic>
        <p:nvPicPr>
          <p:cNvPr id="1034" name="Picture 10" descr="http://firehydrant.org/info/oct-prism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24400" y="5181600"/>
            <a:ext cx="1762125" cy="1143001"/>
          </a:xfrm>
          <a:prstGeom prst="rect">
            <a:avLst/>
          </a:prstGeom>
          <a:noFill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2209800"/>
            <a:ext cx="191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 descr="http://rpmedia.ask.com/ts?u=/wikipedia/commons/thumb/a/a5/Decagonal_prism.png/240px-Decagonal_prism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5105400"/>
            <a:ext cx="1143000" cy="1143001"/>
          </a:xfrm>
          <a:prstGeom prst="rect">
            <a:avLst/>
          </a:prstGeom>
          <a:noFill/>
        </p:spPr>
      </p:pic>
      <p:pic>
        <p:nvPicPr>
          <p:cNvPr id="1041" name="Picture 17" descr="http://mathworld.wolfram.com/images/eps-gif/Prism10_500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62200" y="5562600"/>
            <a:ext cx="1990725" cy="1504951"/>
          </a:xfrm>
          <a:prstGeom prst="rect">
            <a:avLst/>
          </a:prstGeom>
          <a:noFill/>
        </p:spPr>
      </p:pic>
      <p:pic>
        <p:nvPicPr>
          <p:cNvPr id="1043" name="Picture 19" descr="http://etc.usf.edu/clipart/43100/43112/prism-dec11_43112_md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19400" y="1066800"/>
            <a:ext cx="1800225" cy="1726243"/>
          </a:xfrm>
          <a:prstGeom prst="rect">
            <a:avLst/>
          </a:prstGeom>
          <a:noFill/>
        </p:spPr>
      </p:pic>
      <p:pic>
        <p:nvPicPr>
          <p:cNvPr id="1045" name="Picture 21" descr="Triangular pris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05400" y="381000"/>
            <a:ext cx="1162050" cy="11334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438400" y="1371600"/>
            <a:ext cx="4461561" cy="4090988"/>
            <a:chOff x="1676400" y="1295400"/>
            <a:chExt cx="4461561" cy="4090988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76400" y="1295400"/>
              <a:ext cx="4461561" cy="409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7" name="Straight Connector 16"/>
            <p:cNvCxnSpPr/>
            <p:nvPr/>
          </p:nvCxnSpPr>
          <p:spPr>
            <a:xfrm rot="10800000" flipV="1">
              <a:off x="2286000" y="3352800"/>
              <a:ext cx="1524000" cy="457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514600" y="3276600"/>
              <a:ext cx="762000" cy="4308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latin typeface="Comic Sans MS" pitchFamily="66" charset="0"/>
                </a:rPr>
                <a:t>10in</a:t>
              </a:r>
            </a:p>
          </p:txBody>
        </p:sp>
      </p:grp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4790" y="1310390"/>
            <a:ext cx="50768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534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 and surface area of the hemisphere:</a:t>
            </a:r>
          </a:p>
        </p:txBody>
      </p:sp>
      <p:graphicFrame>
        <p:nvGraphicFramePr>
          <p:cNvPr id="177155" name="Object 3"/>
          <p:cNvGraphicFramePr>
            <a:graphicFrameLocks noChangeAspect="1"/>
          </p:cNvGraphicFramePr>
          <p:nvPr/>
        </p:nvGraphicFramePr>
        <p:xfrm>
          <a:off x="76200" y="1785937"/>
          <a:ext cx="2133600" cy="533400"/>
        </p:xfrm>
        <a:graphic>
          <a:graphicData uri="http://schemas.openxmlformats.org/presentationml/2006/ole">
            <p:oleObj spid="_x0000_s177155" name="Equation" r:id="rId7" imgW="812520" imgH="203040" progId="Equation.3">
              <p:embed/>
            </p:oleObj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260350" y="2471737"/>
          <a:ext cx="1766888" cy="533400"/>
        </p:xfrm>
        <a:graphic>
          <a:graphicData uri="http://schemas.openxmlformats.org/presentationml/2006/ole">
            <p:oleObj spid="_x0000_s177159" name="Equation" r:id="rId8" imgW="672840" imgH="203040" progId="Equation.3">
              <p:embed/>
            </p:oleObj>
          </a:graphicData>
        </a:graphic>
      </p:graphicFrame>
      <p:graphicFrame>
        <p:nvGraphicFramePr>
          <p:cNvPr id="177160" name="Object 3"/>
          <p:cNvGraphicFramePr>
            <a:graphicFrameLocks noChangeAspect="1"/>
          </p:cNvGraphicFramePr>
          <p:nvPr/>
        </p:nvGraphicFramePr>
        <p:xfrm>
          <a:off x="300038" y="3071812"/>
          <a:ext cx="1300162" cy="466725"/>
        </p:xfrm>
        <a:graphic>
          <a:graphicData uri="http://schemas.openxmlformats.org/presentationml/2006/ole">
            <p:oleObj spid="_x0000_s177160" name="Equation" r:id="rId9" imgW="495000" imgH="177480" progId="Equation.3">
              <p:embed/>
            </p:oleObj>
          </a:graphicData>
        </a:graphic>
      </p:graphicFrame>
      <p:graphicFrame>
        <p:nvGraphicFramePr>
          <p:cNvPr id="177161" name="Object 3"/>
          <p:cNvGraphicFramePr>
            <a:graphicFrameLocks noChangeAspect="1"/>
          </p:cNvGraphicFramePr>
          <p:nvPr/>
        </p:nvGraphicFramePr>
        <p:xfrm>
          <a:off x="3962400" y="4191000"/>
          <a:ext cx="1120942" cy="469232"/>
        </p:xfrm>
        <a:graphic>
          <a:graphicData uri="http://schemas.openxmlformats.org/presentationml/2006/ole">
            <p:oleObj spid="_x0000_s177161" name="Equation" r:id="rId10" imgW="545760" imgH="228600" progId="Equation.3">
              <p:embed/>
            </p:oleObj>
          </a:graphicData>
        </a:graphic>
      </p:graphicFrame>
      <p:graphicFrame>
        <p:nvGraphicFramePr>
          <p:cNvPr id="177162" name="Object 3"/>
          <p:cNvGraphicFramePr>
            <a:graphicFrameLocks noChangeAspect="1"/>
          </p:cNvGraphicFramePr>
          <p:nvPr/>
        </p:nvGraphicFramePr>
        <p:xfrm>
          <a:off x="4283440" y="4724399"/>
          <a:ext cx="964531" cy="469231"/>
        </p:xfrm>
        <a:graphic>
          <a:graphicData uri="http://schemas.openxmlformats.org/presentationml/2006/ole">
            <p:oleObj spid="_x0000_s177162" name="Equation" r:id="rId11" imgW="469800" imgH="228600" progId="Equation.3">
              <p:embed/>
            </p:oleObj>
          </a:graphicData>
        </a:graphic>
      </p:graphicFrame>
      <p:graphicFrame>
        <p:nvGraphicFramePr>
          <p:cNvPr id="177163" name="Object 3"/>
          <p:cNvGraphicFramePr>
            <a:graphicFrameLocks noChangeAspect="1"/>
          </p:cNvGraphicFramePr>
          <p:nvPr/>
        </p:nvGraphicFramePr>
        <p:xfrm>
          <a:off x="4283441" y="5334000"/>
          <a:ext cx="990600" cy="364958"/>
        </p:xfrm>
        <a:graphic>
          <a:graphicData uri="http://schemas.openxmlformats.org/presentationml/2006/ole">
            <p:oleObj spid="_x0000_s177163" name="Equation" r:id="rId12" imgW="482400" imgH="177480" progId="Equation.3">
              <p:embed/>
            </p:oleObj>
          </a:graphicData>
        </a:graphic>
      </p:graphicFrame>
      <p:graphicFrame>
        <p:nvGraphicFramePr>
          <p:cNvPr id="177164" name="Object 3"/>
          <p:cNvGraphicFramePr>
            <a:graphicFrameLocks noChangeAspect="1"/>
          </p:cNvGraphicFramePr>
          <p:nvPr/>
        </p:nvGraphicFramePr>
        <p:xfrm>
          <a:off x="304800" y="4343400"/>
          <a:ext cx="2466975" cy="466725"/>
        </p:xfrm>
        <a:graphic>
          <a:graphicData uri="http://schemas.openxmlformats.org/presentationml/2006/ole">
            <p:oleObj spid="_x0000_s177164" name="Equation" r:id="rId13" imgW="939600" imgH="177480" progId="Equation.3">
              <p:embed/>
            </p:oleObj>
          </a:graphicData>
        </a:graphic>
      </p:graphicFrame>
      <p:graphicFrame>
        <p:nvGraphicFramePr>
          <p:cNvPr id="177165" name="Object 3"/>
          <p:cNvGraphicFramePr>
            <a:graphicFrameLocks noChangeAspect="1"/>
          </p:cNvGraphicFramePr>
          <p:nvPr/>
        </p:nvGraphicFramePr>
        <p:xfrm>
          <a:off x="304800" y="4953000"/>
          <a:ext cx="1300162" cy="466725"/>
        </p:xfrm>
        <a:graphic>
          <a:graphicData uri="http://schemas.openxmlformats.org/presentationml/2006/ole">
            <p:oleObj spid="_x0000_s177165" name="Equation" r:id="rId14" imgW="495000" imgH="177480" progId="Equation.3">
              <p:embed/>
            </p:oleObj>
          </a:graphicData>
        </a:graphic>
      </p:graphicFrame>
      <p:graphicFrame>
        <p:nvGraphicFramePr>
          <p:cNvPr id="177166" name="Object 3"/>
          <p:cNvGraphicFramePr>
            <a:graphicFrameLocks noChangeAspect="1"/>
          </p:cNvGraphicFramePr>
          <p:nvPr/>
        </p:nvGraphicFramePr>
        <p:xfrm>
          <a:off x="304800" y="5453063"/>
          <a:ext cx="1466850" cy="533400"/>
        </p:xfrm>
        <a:graphic>
          <a:graphicData uri="http://schemas.openxmlformats.org/presentationml/2006/ole">
            <p:oleObj spid="_x0000_s177166" name="Equation" r:id="rId15" imgW="558720" imgH="203040" progId="Equation.3">
              <p:embed/>
            </p:oleObj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28600" y="3505200"/>
            <a:ext cx="2514600" cy="83099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Half the sphere  </a:t>
            </a:r>
          </a:p>
          <a:p>
            <a:r>
              <a:rPr lang="en-US" sz="1600" dirty="0" smtClean="0">
                <a:latin typeface="Comic Sans MS" pitchFamily="66" charset="0"/>
              </a:rPr>
              <a:t>+</a:t>
            </a:r>
          </a:p>
          <a:p>
            <a:r>
              <a:rPr lang="en-US" sz="1600" dirty="0" smtClean="0">
                <a:latin typeface="Comic Sans MS" pitchFamily="66" charset="0"/>
              </a:rPr>
              <a:t>the circle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7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7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7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68" name="Object 16"/>
          <p:cNvGraphicFramePr>
            <a:graphicFrameLocks noChangeAspect="1"/>
          </p:cNvGraphicFramePr>
          <p:nvPr/>
        </p:nvGraphicFramePr>
        <p:xfrm>
          <a:off x="7177087" y="5029200"/>
          <a:ext cx="1966913" cy="533400"/>
        </p:xfrm>
        <a:graphic>
          <a:graphicData uri="http://schemas.openxmlformats.org/presentationml/2006/ole">
            <p:oleObj spid="_x0000_s178189" name="Equation" r:id="rId3" imgW="749160" imgH="203040" progId="Equation.3">
              <p:embed/>
            </p:oleObj>
          </a:graphicData>
        </a:graphic>
      </p:graphicFrame>
      <p:grpSp>
        <p:nvGrpSpPr>
          <p:cNvPr id="2" name="Group 19"/>
          <p:cNvGrpSpPr/>
          <p:nvPr/>
        </p:nvGrpSpPr>
        <p:grpSpPr>
          <a:xfrm>
            <a:off x="2438400" y="1371600"/>
            <a:ext cx="4461561" cy="4090988"/>
            <a:chOff x="1676400" y="1295400"/>
            <a:chExt cx="4461561" cy="4090988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76400" y="1295400"/>
              <a:ext cx="4461561" cy="409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7" name="Straight Connector 16"/>
            <p:cNvCxnSpPr/>
            <p:nvPr/>
          </p:nvCxnSpPr>
          <p:spPr>
            <a:xfrm rot="10800000" flipV="1">
              <a:off x="2286000" y="3352800"/>
              <a:ext cx="1524000" cy="457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514600" y="3276600"/>
              <a:ext cx="762000" cy="4308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latin typeface="Comic Sans MS" pitchFamily="66" charset="0"/>
                </a:rPr>
                <a:t>10in</a:t>
              </a: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6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8534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 and surface area of the hemisphere:</a:t>
            </a:r>
          </a:p>
        </p:txBody>
      </p:sp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7086600" y="1565910"/>
          <a:ext cx="1771650" cy="915353"/>
        </p:xfrm>
        <a:graphic>
          <a:graphicData uri="http://schemas.openxmlformats.org/presentationml/2006/ole">
            <p:oleObj spid="_x0000_s178178" name="Equation" r:id="rId7" imgW="761760" imgH="393480" progId="Equation.3">
              <p:embed/>
            </p:oleObj>
          </a:graphicData>
        </a:graphic>
      </p:graphicFrame>
      <p:graphicFrame>
        <p:nvGraphicFramePr>
          <p:cNvPr id="177155" name="Object 3"/>
          <p:cNvGraphicFramePr>
            <a:graphicFrameLocks noChangeAspect="1"/>
          </p:cNvGraphicFramePr>
          <p:nvPr/>
        </p:nvGraphicFramePr>
        <p:xfrm>
          <a:off x="76200" y="1785937"/>
          <a:ext cx="2133600" cy="533400"/>
        </p:xfrm>
        <a:graphic>
          <a:graphicData uri="http://schemas.openxmlformats.org/presentationml/2006/ole">
            <p:oleObj spid="_x0000_s178179" name="Equation" r:id="rId8" imgW="812520" imgH="203040" progId="Equation.3">
              <p:embed/>
            </p:oleObj>
          </a:graphicData>
        </a:graphic>
      </p:graphicFrame>
      <p:graphicFrame>
        <p:nvGraphicFramePr>
          <p:cNvPr id="177166" name="Object 3"/>
          <p:cNvGraphicFramePr>
            <a:graphicFrameLocks noChangeAspect="1"/>
          </p:cNvGraphicFramePr>
          <p:nvPr/>
        </p:nvGraphicFramePr>
        <p:xfrm>
          <a:off x="304800" y="5453063"/>
          <a:ext cx="1466850" cy="533400"/>
        </p:xfrm>
        <a:graphic>
          <a:graphicData uri="http://schemas.openxmlformats.org/presentationml/2006/ole">
            <p:oleObj spid="_x0000_s178187" name="Equation" r:id="rId9" imgW="558720" imgH="203040" progId="Equation.3">
              <p:embed/>
            </p:oleObj>
          </a:graphicData>
        </a:graphic>
      </p:graphicFrame>
      <p:graphicFrame>
        <p:nvGraphicFramePr>
          <p:cNvPr id="177167" name="Object 15"/>
          <p:cNvGraphicFramePr>
            <a:graphicFrameLocks noChangeAspect="1"/>
          </p:cNvGraphicFramePr>
          <p:nvPr/>
        </p:nvGraphicFramePr>
        <p:xfrm>
          <a:off x="7367587" y="2632710"/>
          <a:ext cx="1624013" cy="915353"/>
        </p:xfrm>
        <a:graphic>
          <a:graphicData uri="http://schemas.openxmlformats.org/presentationml/2006/ole">
            <p:oleObj spid="_x0000_s178188" name="Equation" r:id="rId10" imgW="698400" imgH="393480" progId="Equation.3">
              <p:embed/>
            </p:oleObj>
          </a:graphicData>
        </a:graphic>
      </p:graphicFrame>
      <p:graphicFrame>
        <p:nvGraphicFramePr>
          <p:cNvPr id="177169" name="Object 17"/>
          <p:cNvGraphicFramePr>
            <a:graphicFrameLocks noChangeAspect="1"/>
          </p:cNvGraphicFramePr>
          <p:nvPr/>
        </p:nvGraphicFramePr>
        <p:xfrm>
          <a:off x="7086600" y="3657600"/>
          <a:ext cx="1966913" cy="533400"/>
        </p:xfrm>
        <a:graphic>
          <a:graphicData uri="http://schemas.openxmlformats.org/presentationml/2006/ole">
            <p:oleObj spid="_x0000_s178190" name="Equation" r:id="rId11" imgW="749160" imgH="203040" progId="Equation.3">
              <p:embed/>
            </p:oleObj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086600" y="4343400"/>
            <a:ext cx="2057400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We only want half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838200"/>
            <a:ext cx="34956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Bradley Hand ITC" pitchFamily="66" charset="0"/>
              </a:rPr>
              <a:t>SPHERES</a:t>
            </a:r>
            <a:endParaRPr lang="en-US" sz="2000" b="1" dirty="0">
              <a:solidFill>
                <a:schemeClr val="accent5">
                  <a:lumMod val="40000"/>
                  <a:lumOff val="6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67056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Find the volume: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1295400"/>
            <a:ext cx="1676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Cone: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3048000"/>
            <a:ext cx="1676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Ice cream: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00400" y="4648200"/>
            <a:ext cx="1676400" cy="4308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TOTAL:</a:t>
            </a:r>
          </a:p>
        </p:txBody>
      </p:sp>
      <p:graphicFrame>
        <p:nvGraphicFramePr>
          <p:cNvPr id="176131" name="Object 3"/>
          <p:cNvGraphicFramePr>
            <a:graphicFrameLocks noChangeAspect="1"/>
          </p:cNvGraphicFramePr>
          <p:nvPr/>
        </p:nvGraphicFramePr>
        <p:xfrm>
          <a:off x="1828800" y="2895600"/>
          <a:ext cx="1981200" cy="782989"/>
        </p:xfrm>
        <a:graphic>
          <a:graphicData uri="http://schemas.openxmlformats.org/presentationml/2006/ole">
            <p:oleObj spid="_x0000_s176131" name="Equation" r:id="rId6" imgW="1091880" imgH="431640" progId="Equation.3">
              <p:embed/>
            </p:oleObj>
          </a:graphicData>
        </a:graphic>
      </p:graphicFrame>
      <p:graphicFrame>
        <p:nvGraphicFramePr>
          <p:cNvPr id="176132" name="Object 4"/>
          <p:cNvGraphicFramePr>
            <a:graphicFrameLocks noChangeAspect="1"/>
          </p:cNvGraphicFramePr>
          <p:nvPr/>
        </p:nvGraphicFramePr>
        <p:xfrm>
          <a:off x="1295400" y="1143000"/>
          <a:ext cx="1371600" cy="708557"/>
        </p:xfrm>
        <a:graphic>
          <a:graphicData uri="http://schemas.openxmlformats.org/presentationml/2006/ole">
            <p:oleObj spid="_x0000_s176132" name="Equation" r:id="rId7" imgW="761760" imgH="393480" progId="Equation.3">
              <p:embed/>
            </p:oleObj>
          </a:graphicData>
        </a:graphic>
      </p:graphicFrame>
      <p:graphicFrame>
        <p:nvGraphicFramePr>
          <p:cNvPr id="176133" name="Object 5"/>
          <p:cNvGraphicFramePr>
            <a:graphicFrameLocks noChangeAspect="1"/>
          </p:cNvGraphicFramePr>
          <p:nvPr/>
        </p:nvGraphicFramePr>
        <p:xfrm>
          <a:off x="2971800" y="1143000"/>
          <a:ext cx="1235075" cy="708025"/>
        </p:xfrm>
        <a:graphic>
          <a:graphicData uri="http://schemas.openxmlformats.org/presentationml/2006/ole">
            <p:oleObj spid="_x0000_s176133" name="Equation" r:id="rId8" imgW="685800" imgH="393480" progId="Equation.3">
              <p:embed/>
            </p:oleObj>
          </a:graphicData>
        </a:graphic>
      </p:graphicFrame>
      <p:graphicFrame>
        <p:nvGraphicFramePr>
          <p:cNvPr id="176134" name="Object 6"/>
          <p:cNvGraphicFramePr>
            <a:graphicFrameLocks noChangeAspect="1"/>
          </p:cNvGraphicFramePr>
          <p:nvPr/>
        </p:nvGraphicFramePr>
        <p:xfrm>
          <a:off x="2994025" y="1901825"/>
          <a:ext cx="1189038" cy="365125"/>
        </p:xfrm>
        <a:graphic>
          <a:graphicData uri="http://schemas.openxmlformats.org/presentationml/2006/ole">
            <p:oleObj spid="_x0000_s176134" name="Equation" r:id="rId9" imgW="660240" imgH="203040" progId="Equation.3">
              <p:embed/>
            </p:oleObj>
          </a:graphicData>
        </a:graphic>
      </p:graphicFrame>
      <p:graphicFrame>
        <p:nvGraphicFramePr>
          <p:cNvPr id="176135" name="Object 7"/>
          <p:cNvGraphicFramePr>
            <a:graphicFrameLocks noChangeAspect="1"/>
          </p:cNvGraphicFramePr>
          <p:nvPr/>
        </p:nvGraphicFramePr>
        <p:xfrm>
          <a:off x="3886200" y="2895600"/>
          <a:ext cx="1751013" cy="782638"/>
        </p:xfrm>
        <a:graphic>
          <a:graphicData uri="http://schemas.openxmlformats.org/presentationml/2006/ole">
            <p:oleObj spid="_x0000_s176135" name="Equation" r:id="rId10" imgW="965160" imgH="431640" progId="Equation.3">
              <p:embed/>
            </p:oleObj>
          </a:graphicData>
        </a:graphic>
      </p:graphicFrame>
      <p:graphicFrame>
        <p:nvGraphicFramePr>
          <p:cNvPr id="176136" name="Object 8"/>
          <p:cNvGraphicFramePr>
            <a:graphicFrameLocks noChangeAspect="1"/>
          </p:cNvGraphicFramePr>
          <p:nvPr/>
        </p:nvGraphicFramePr>
        <p:xfrm>
          <a:off x="3978275" y="3787775"/>
          <a:ext cx="1566863" cy="368300"/>
        </p:xfrm>
        <a:graphic>
          <a:graphicData uri="http://schemas.openxmlformats.org/presentationml/2006/ole">
            <p:oleObj spid="_x0000_s176136" name="Equation" r:id="rId11" imgW="863280" imgH="203040" progId="Equation.3">
              <p:embed/>
            </p:oleObj>
          </a:graphicData>
        </a:graphic>
      </p:graphicFrame>
      <p:graphicFrame>
        <p:nvGraphicFramePr>
          <p:cNvPr id="176137" name="Object 9"/>
          <p:cNvGraphicFramePr>
            <a:graphicFrameLocks noChangeAspect="1"/>
          </p:cNvGraphicFramePr>
          <p:nvPr/>
        </p:nvGraphicFramePr>
        <p:xfrm>
          <a:off x="4491038" y="4670425"/>
          <a:ext cx="1728787" cy="322263"/>
        </p:xfrm>
        <a:graphic>
          <a:graphicData uri="http://schemas.openxmlformats.org/presentationml/2006/ole">
            <p:oleObj spid="_x0000_s176137" name="Equation" r:id="rId12" imgW="952200" imgH="177480" progId="Equation.3">
              <p:embed/>
            </p:oleObj>
          </a:graphicData>
        </a:graphic>
      </p:graphicFrame>
      <p:graphicFrame>
        <p:nvGraphicFramePr>
          <p:cNvPr id="25" name="Object 9"/>
          <p:cNvGraphicFramePr>
            <a:graphicFrameLocks noChangeAspect="1"/>
          </p:cNvGraphicFramePr>
          <p:nvPr/>
        </p:nvGraphicFramePr>
        <p:xfrm>
          <a:off x="4495800" y="5105400"/>
          <a:ext cx="1060450" cy="322263"/>
        </p:xfrm>
        <a:graphic>
          <a:graphicData uri="http://schemas.openxmlformats.org/presentationml/2006/ole">
            <p:oleObj spid="_x0000_s176138" name="Equation" r:id="rId13" imgW="5839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7" name="Picture 3" descr="C:\FILES\pictures (fun)\Background\GPN-2000-001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80772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bg1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chemeClr val="bg1"/>
                </a:solidFill>
                <a:latin typeface="Bradley Hand ITC" pitchFamily="66" charset="0"/>
              </a:rPr>
              <a:t>APPENDIX</a:t>
            </a:r>
            <a:endParaRPr lang="en-US" sz="3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838200"/>
            <a:ext cx="6477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atin typeface="Bradley Hand ITC" pitchFamily="66" charset="0"/>
                <a:hlinkClick r:id="rId4" action="ppaction://hlinksldjump"/>
              </a:rPr>
              <a:t>OPENERS</a:t>
            </a:r>
            <a:endParaRPr lang="en-US" sz="6000" b="1" dirty="0" smtClean="0">
              <a:latin typeface="Bradley Hand ITC" pitchFamily="66" charset="0"/>
            </a:endParaRPr>
          </a:p>
          <a:p>
            <a:endParaRPr lang="en-US" sz="6000" b="1" dirty="0">
              <a:latin typeface="Bradley Hand ITC" pitchFamily="66" charset="0"/>
            </a:endParaRPr>
          </a:p>
          <a:p>
            <a:r>
              <a:rPr lang="en-US" sz="6000" b="1" dirty="0" smtClean="0">
                <a:latin typeface="Bradley Hand ITC" pitchFamily="66" charset="0"/>
                <a:hlinkClick r:id="rId5" action="ppaction://hlinksldjump"/>
              </a:rPr>
              <a:t>REVIEWS</a:t>
            </a:r>
            <a:endParaRPr lang="en-US" sz="6000" b="1" dirty="0" smtClean="0">
              <a:latin typeface="Bradley Hand ITC" pitchFamily="66" charset="0"/>
            </a:endParaRPr>
          </a:p>
          <a:p>
            <a:endParaRPr lang="en-US" sz="6000" b="1" dirty="0">
              <a:latin typeface="Bradley Hand ITC" pitchFamily="66" charset="0"/>
            </a:endParaRPr>
          </a:p>
          <a:p>
            <a:r>
              <a:rPr lang="en-US" sz="6000" b="1" dirty="0" smtClean="0">
                <a:latin typeface="Bradley Hand ITC" pitchFamily="66" charset="0"/>
                <a:hlinkClick r:id="" action="ppaction://noaction"/>
              </a:rPr>
              <a:t>ASSIGNMENTS</a:t>
            </a:r>
            <a:endParaRPr lang="en-US" sz="6000" b="1" dirty="0"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C:\FILES\pictures (fun)\Background\rainbow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11505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685800"/>
            <a:ext cx="381836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 action="ppaction://hlinksldjump"/>
              </a:rPr>
              <a:t>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6" action="ppaction://hlinksldjump"/>
              </a:rPr>
              <a:t>B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7" action="ppaction://hlinksldjump"/>
              </a:rPr>
              <a:t>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8" action="ppaction://hlinksldjump"/>
              </a:rPr>
              <a:t>D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9" action="ppaction://hlinksldjump"/>
              </a:rPr>
              <a:t>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0" action="ppaction://hlinksldjump"/>
              </a:rPr>
              <a:t>F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1" action="ppaction://hlinksldjump"/>
              </a:rPr>
              <a:t>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2" action="ppaction://hlinksldjump"/>
              </a:rPr>
              <a:t>H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3" action="ppaction://hlinksldjump"/>
              </a:rPr>
              <a:t>I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4" action="ppaction://hlinksldjump"/>
              </a:rPr>
              <a:t>J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5" action="ppaction://hlinksldjump"/>
              </a:rPr>
              <a:t>K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6" action="ppaction://hlinksldjump"/>
              </a:rPr>
              <a:t>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7" action="ppaction://hlinksldjump"/>
              </a:rPr>
              <a:t>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8" action="ppaction://hlinksldjump"/>
              </a:rPr>
              <a:t>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19" action="ppaction://hlinksldjump"/>
              </a:rPr>
              <a:t>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0" action="ppaction://hlinksldjump"/>
              </a:rPr>
              <a:t>P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1" action="ppaction://hlinksldjump"/>
              </a:rPr>
              <a:t>Q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2" action="ppaction://hlinksldjump"/>
              </a:rPr>
              <a:t>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3" action="ppaction://hlinksldjump"/>
              </a:rPr>
              <a:t>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4" action="ppaction://hlinksldjump"/>
              </a:rPr>
              <a:t>T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800"/>
            <a:ext cx="793381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555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A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7848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555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CC00FF"/>
                </a:solidFill>
                <a:latin typeface="Bradley Hand ITC" pitchFamily="66" charset="0"/>
              </a:rPr>
              <a:t>B</a:t>
            </a:r>
            <a:endParaRPr lang="en-US" sz="3000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4358005" cy="278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187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C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86200"/>
            <a:ext cx="6848475" cy="2470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90600"/>
            <a:ext cx="9296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251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D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154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20574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PYRAMIDS: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09800" y="6858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Pyramids have one base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600" y="4191000"/>
            <a:ext cx="1905000" cy="99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gular Pentagon 16"/>
          <p:cNvSpPr/>
          <p:nvPr/>
        </p:nvSpPr>
        <p:spPr>
          <a:xfrm>
            <a:off x="3581400" y="3962400"/>
            <a:ext cx="1524000" cy="1219200"/>
          </a:xfrm>
          <a:prstGeom prst="pen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ctagon 17"/>
          <p:cNvSpPr/>
          <p:nvPr/>
        </p:nvSpPr>
        <p:spPr>
          <a:xfrm>
            <a:off x="6172200" y="3810000"/>
            <a:ext cx="1676400" cy="1447800"/>
          </a:xfrm>
          <a:prstGeom prst="oc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28600" y="114300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Instead of connecting to an identical base…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600" y="1671935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They connect to a point.</a:t>
            </a:r>
          </a:p>
        </p:txBody>
      </p:sp>
      <p:sp>
        <p:nvSpPr>
          <p:cNvPr id="21" name="Oval 20"/>
          <p:cNvSpPr/>
          <p:nvPr/>
        </p:nvSpPr>
        <p:spPr>
          <a:xfrm>
            <a:off x="1524000" y="29718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4373380" y="24071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7086600" y="19050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24"/>
          <p:cNvCxnSpPr>
            <a:endCxn id="21" idx="4"/>
          </p:cNvCxnSpPr>
          <p:nvPr/>
        </p:nvCxnSpPr>
        <p:spPr>
          <a:xfrm rot="5400000" flipH="1" flipV="1">
            <a:off x="571500" y="3162300"/>
            <a:ext cx="1066800" cy="990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endCxn id="21" idx="4"/>
          </p:cNvCxnSpPr>
          <p:nvPr/>
        </p:nvCxnSpPr>
        <p:spPr>
          <a:xfrm rot="16200000" flipV="1">
            <a:off x="1535159" y="3189241"/>
            <a:ext cx="1044482" cy="914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21" idx="7"/>
          </p:cNvCxnSpPr>
          <p:nvPr/>
        </p:nvCxnSpPr>
        <p:spPr>
          <a:xfrm rot="5400000" flipH="1" flipV="1">
            <a:off x="38100" y="3565618"/>
            <a:ext cx="2187482" cy="10444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21" idx="4"/>
          </p:cNvCxnSpPr>
          <p:nvPr/>
        </p:nvCxnSpPr>
        <p:spPr>
          <a:xfrm rot="16200000" flipV="1">
            <a:off x="1028700" y="3695700"/>
            <a:ext cx="2003518" cy="8605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7" idx="1"/>
            <a:endCxn id="23" idx="4"/>
          </p:cNvCxnSpPr>
          <p:nvPr/>
        </p:nvCxnSpPr>
        <p:spPr>
          <a:xfrm rot="10800000" flipH="1">
            <a:off x="3581402" y="2559570"/>
            <a:ext cx="868178" cy="18685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7" idx="0"/>
            <a:endCxn id="23" idx="4"/>
          </p:cNvCxnSpPr>
          <p:nvPr/>
        </p:nvCxnSpPr>
        <p:spPr>
          <a:xfrm rot="5400000" flipH="1" flipV="1">
            <a:off x="3695075" y="3207895"/>
            <a:ext cx="1402830" cy="1061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7" idx="5"/>
            <a:endCxn id="23" idx="4"/>
          </p:cNvCxnSpPr>
          <p:nvPr/>
        </p:nvCxnSpPr>
        <p:spPr>
          <a:xfrm flipH="1" flipV="1">
            <a:off x="4449580" y="2559570"/>
            <a:ext cx="655818" cy="186852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23" idx="4"/>
          </p:cNvCxnSpPr>
          <p:nvPr/>
        </p:nvCxnSpPr>
        <p:spPr>
          <a:xfrm rot="16200000" flipV="1">
            <a:off x="3341016" y="3668134"/>
            <a:ext cx="2590466" cy="3733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endCxn id="23" idx="4"/>
          </p:cNvCxnSpPr>
          <p:nvPr/>
        </p:nvCxnSpPr>
        <p:spPr>
          <a:xfrm rot="5400000" flipH="1" flipV="1">
            <a:off x="2853211" y="3607215"/>
            <a:ext cx="2644014" cy="54872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8" idx="5"/>
            <a:endCxn id="24" idx="4"/>
          </p:cNvCxnSpPr>
          <p:nvPr/>
        </p:nvCxnSpPr>
        <p:spPr>
          <a:xfrm rot="10800000" flipH="1">
            <a:off x="6172200" y="2057400"/>
            <a:ext cx="990600" cy="21766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8" idx="6"/>
            <a:endCxn id="24" idx="4"/>
          </p:cNvCxnSpPr>
          <p:nvPr/>
        </p:nvCxnSpPr>
        <p:spPr>
          <a:xfrm rot="5400000" flipH="1" flipV="1">
            <a:off x="6003223" y="2650423"/>
            <a:ext cx="1752600" cy="5665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8" idx="7"/>
            <a:endCxn id="24" idx="4"/>
          </p:cNvCxnSpPr>
          <p:nvPr/>
        </p:nvCxnSpPr>
        <p:spPr>
          <a:xfrm rot="16200000" flipV="1">
            <a:off x="6417377" y="2802823"/>
            <a:ext cx="1752600" cy="2617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18" idx="0"/>
            <a:endCxn id="24" idx="4"/>
          </p:cNvCxnSpPr>
          <p:nvPr/>
        </p:nvCxnSpPr>
        <p:spPr>
          <a:xfrm flipH="1" flipV="1">
            <a:off x="7162800" y="2057400"/>
            <a:ext cx="685800" cy="21766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endCxn id="24" idx="4"/>
          </p:cNvCxnSpPr>
          <p:nvPr/>
        </p:nvCxnSpPr>
        <p:spPr>
          <a:xfrm rot="16200000" flipV="1">
            <a:off x="6084841" y="3135359"/>
            <a:ext cx="2810154" cy="6542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24" idx="4"/>
          </p:cNvCxnSpPr>
          <p:nvPr/>
        </p:nvCxnSpPr>
        <p:spPr>
          <a:xfrm rot="16200000" flipV="1">
            <a:off x="5703841" y="3516359"/>
            <a:ext cx="3191154" cy="2732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endCxn id="24" idx="4"/>
          </p:cNvCxnSpPr>
          <p:nvPr/>
        </p:nvCxnSpPr>
        <p:spPr>
          <a:xfrm rot="5400000" flipH="1" flipV="1">
            <a:off x="5284741" y="3370495"/>
            <a:ext cx="3191154" cy="56496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endCxn id="24" idx="4"/>
          </p:cNvCxnSpPr>
          <p:nvPr/>
        </p:nvCxnSpPr>
        <p:spPr>
          <a:xfrm rot="5400000" flipH="1" flipV="1">
            <a:off x="5289364" y="2940236"/>
            <a:ext cx="2756272" cy="990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8382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8100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629400" y="5410200"/>
            <a:ext cx="1143000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BASE</a:t>
            </a:r>
          </a:p>
        </p:txBody>
      </p:sp>
      <p:sp>
        <p:nvSpPr>
          <p:cNvPr id="80" name="Rectangle 79"/>
          <p:cNvSpPr/>
          <p:nvPr/>
        </p:nvSpPr>
        <p:spPr>
          <a:xfrm>
            <a:off x="6858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/>
          <p:cNvSpPr/>
          <p:nvPr/>
        </p:nvSpPr>
        <p:spPr>
          <a:xfrm>
            <a:off x="8382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 81"/>
          <p:cNvSpPr/>
          <p:nvPr/>
        </p:nvSpPr>
        <p:spPr>
          <a:xfrm>
            <a:off x="11430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 82"/>
          <p:cNvSpPr/>
          <p:nvPr/>
        </p:nvSpPr>
        <p:spPr>
          <a:xfrm>
            <a:off x="12954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15240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Rectangle 84"/>
          <p:cNvSpPr/>
          <p:nvPr/>
        </p:nvSpPr>
        <p:spPr>
          <a:xfrm>
            <a:off x="16764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/>
          <p:cNvSpPr/>
          <p:nvPr/>
        </p:nvSpPr>
        <p:spPr>
          <a:xfrm>
            <a:off x="18288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86"/>
          <p:cNvSpPr/>
          <p:nvPr/>
        </p:nvSpPr>
        <p:spPr>
          <a:xfrm>
            <a:off x="19812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87"/>
          <p:cNvSpPr/>
          <p:nvPr/>
        </p:nvSpPr>
        <p:spPr>
          <a:xfrm>
            <a:off x="22098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2362200" y="41671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Rectangle 89"/>
          <p:cNvSpPr/>
          <p:nvPr/>
        </p:nvSpPr>
        <p:spPr>
          <a:xfrm>
            <a:off x="3657600" y="4343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Rectangle 90"/>
          <p:cNvSpPr/>
          <p:nvPr/>
        </p:nvSpPr>
        <p:spPr>
          <a:xfrm>
            <a:off x="3810000" y="4267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ectangle 91"/>
          <p:cNvSpPr/>
          <p:nvPr/>
        </p:nvSpPr>
        <p:spPr>
          <a:xfrm>
            <a:off x="3962400" y="41148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Rectangle 92"/>
          <p:cNvSpPr/>
          <p:nvPr/>
        </p:nvSpPr>
        <p:spPr>
          <a:xfrm>
            <a:off x="4191000" y="39957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Rectangle 93"/>
          <p:cNvSpPr/>
          <p:nvPr/>
        </p:nvSpPr>
        <p:spPr>
          <a:xfrm>
            <a:off x="4419600" y="401002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ectangle 94"/>
          <p:cNvSpPr/>
          <p:nvPr/>
        </p:nvSpPr>
        <p:spPr>
          <a:xfrm>
            <a:off x="4576763" y="4105274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Rectangle 95"/>
          <p:cNvSpPr/>
          <p:nvPr/>
        </p:nvSpPr>
        <p:spPr>
          <a:xfrm>
            <a:off x="4786311" y="421005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Rectangle 96"/>
          <p:cNvSpPr/>
          <p:nvPr/>
        </p:nvSpPr>
        <p:spPr>
          <a:xfrm>
            <a:off x="4953000" y="4343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 98"/>
          <p:cNvSpPr/>
          <p:nvPr/>
        </p:nvSpPr>
        <p:spPr>
          <a:xfrm>
            <a:off x="4329111" y="3810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Rectangle 102"/>
          <p:cNvSpPr/>
          <p:nvPr/>
        </p:nvSpPr>
        <p:spPr>
          <a:xfrm>
            <a:off x="4343400" y="3505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Rectangle 103"/>
          <p:cNvSpPr/>
          <p:nvPr/>
        </p:nvSpPr>
        <p:spPr>
          <a:xfrm>
            <a:off x="4343400" y="32766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343400" y="3124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/>
          <p:cNvSpPr/>
          <p:nvPr/>
        </p:nvSpPr>
        <p:spPr>
          <a:xfrm>
            <a:off x="4395793" y="292417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Rectangle 113"/>
          <p:cNvSpPr/>
          <p:nvPr/>
        </p:nvSpPr>
        <p:spPr>
          <a:xfrm>
            <a:off x="6267452" y="4076704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/>
          <p:cNvSpPr/>
          <p:nvPr/>
        </p:nvSpPr>
        <p:spPr>
          <a:xfrm>
            <a:off x="6400800" y="38862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/>
          <p:cNvSpPr/>
          <p:nvPr/>
        </p:nvSpPr>
        <p:spPr>
          <a:xfrm>
            <a:off x="6557963" y="3805237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Rectangle 116"/>
          <p:cNvSpPr/>
          <p:nvPr/>
        </p:nvSpPr>
        <p:spPr>
          <a:xfrm>
            <a:off x="6705600" y="379571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Rectangle 117"/>
          <p:cNvSpPr/>
          <p:nvPr/>
        </p:nvSpPr>
        <p:spPr>
          <a:xfrm>
            <a:off x="6934200" y="378142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/>
          <p:cNvSpPr/>
          <p:nvPr/>
        </p:nvSpPr>
        <p:spPr>
          <a:xfrm>
            <a:off x="7162800" y="378142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Rectangle 121"/>
          <p:cNvSpPr/>
          <p:nvPr/>
        </p:nvSpPr>
        <p:spPr>
          <a:xfrm>
            <a:off x="7424741" y="3829052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Rectangle 122"/>
          <p:cNvSpPr/>
          <p:nvPr/>
        </p:nvSpPr>
        <p:spPr>
          <a:xfrm>
            <a:off x="7677148" y="4048126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Rectangle 123"/>
          <p:cNvSpPr/>
          <p:nvPr/>
        </p:nvSpPr>
        <p:spPr>
          <a:xfrm>
            <a:off x="6629400" y="3581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Rectangle 124"/>
          <p:cNvSpPr/>
          <p:nvPr/>
        </p:nvSpPr>
        <p:spPr>
          <a:xfrm>
            <a:off x="6705592" y="34290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Rectangle 125"/>
          <p:cNvSpPr/>
          <p:nvPr/>
        </p:nvSpPr>
        <p:spPr>
          <a:xfrm>
            <a:off x="6762748" y="3252785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/>
          <p:cNvSpPr/>
          <p:nvPr/>
        </p:nvSpPr>
        <p:spPr>
          <a:xfrm>
            <a:off x="6824667" y="306228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8" name="Rectangle 127"/>
          <p:cNvSpPr/>
          <p:nvPr/>
        </p:nvSpPr>
        <p:spPr>
          <a:xfrm>
            <a:off x="7377111" y="3581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Rectangle 128"/>
          <p:cNvSpPr/>
          <p:nvPr/>
        </p:nvSpPr>
        <p:spPr>
          <a:xfrm>
            <a:off x="7348533" y="3386141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/>
          <p:cNvSpPr/>
          <p:nvPr/>
        </p:nvSpPr>
        <p:spPr>
          <a:xfrm>
            <a:off x="7315200" y="3200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Rectangle 130"/>
          <p:cNvSpPr/>
          <p:nvPr/>
        </p:nvSpPr>
        <p:spPr>
          <a:xfrm>
            <a:off x="7272341" y="3009896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Rectangle 131"/>
          <p:cNvSpPr/>
          <p:nvPr/>
        </p:nvSpPr>
        <p:spPr>
          <a:xfrm>
            <a:off x="7239000" y="2819400"/>
            <a:ext cx="76200" cy="76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"/>
                            </p:stCondLst>
                            <p:childTnLst>
                              <p:par>
                                <p:cTn id="1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00"/>
                            </p:stCondLst>
                            <p:childTnLst>
                              <p:par>
                                <p:cTn id="1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500"/>
                            </p:stCondLst>
                            <p:childTnLst>
                              <p:par>
                                <p:cTn id="1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000"/>
                            </p:stCondLst>
                            <p:childTnLst>
                              <p:par>
                                <p:cTn id="1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500"/>
                            </p:stCondLst>
                            <p:childTnLst>
                              <p:par>
                                <p:cTn id="1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000"/>
                            </p:stCondLst>
                            <p:childTnLst>
                              <p:par>
                                <p:cTn id="1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500"/>
                            </p:stCondLst>
                            <p:childTnLst>
                              <p:par>
                                <p:cTn id="1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7000"/>
                            </p:stCondLst>
                            <p:childTnLst>
                              <p:par>
                                <p:cTn id="1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500"/>
                            </p:stCondLst>
                            <p:childTnLst>
                              <p:par>
                                <p:cTn id="1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8000"/>
                            </p:stCondLst>
                            <p:childTnLst>
                              <p:par>
                                <p:cTn id="1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500"/>
                            </p:stCondLst>
                            <p:childTnLst>
                              <p:par>
                                <p:cTn id="1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000"/>
                            </p:stCondLst>
                            <p:childTnLst>
                              <p:par>
                                <p:cTn id="2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9500"/>
                            </p:stCondLst>
                            <p:childTnLst>
                              <p:par>
                                <p:cTn id="2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2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2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7500"/>
                            </p:stCondLst>
                            <p:childTnLst>
                              <p:par>
                                <p:cTn id="2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9000"/>
                            </p:stCondLst>
                            <p:childTnLst>
                              <p:par>
                                <p:cTn id="2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9500"/>
                            </p:stCondLst>
                            <p:childTnLst>
                              <p:par>
                                <p:cTn id="2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3" grpId="0" animBg="1"/>
      <p:bldP spid="24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 animBg="1"/>
      <p:bldP spid="103" grpId="0" animBg="1"/>
      <p:bldP spid="104" grpId="0" animBg="1"/>
      <p:bldP spid="105" grpId="0" animBg="1"/>
      <p:bldP spid="106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3946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F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839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6358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G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429000"/>
            <a:ext cx="8686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5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3818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h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2856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I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991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2856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J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6679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K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8991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203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L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5132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M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764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N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555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2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85690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Bradley Hand ITC" pitchFamily="66" charset="0"/>
              </a:rPr>
              <a:t>SOLID FIGURES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858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Pyramids:</a:t>
            </a:r>
          </a:p>
        </p:txBody>
      </p:sp>
      <p:pic>
        <p:nvPicPr>
          <p:cNvPr id="2050" name="Picture 2" descr="C:\FILES\pictures (fun)\Math animations\Shapes\square-pyrami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648200"/>
            <a:ext cx="2015783" cy="1447800"/>
          </a:xfrm>
          <a:prstGeom prst="rect">
            <a:avLst/>
          </a:prstGeom>
          <a:noFill/>
        </p:spPr>
      </p:pic>
      <p:pic>
        <p:nvPicPr>
          <p:cNvPr id="2051" name="Picture 3" descr="C:\FILES\pictures (fun)\Math animations\Shapes\pentagonal-pyrami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914400"/>
            <a:ext cx="1552575" cy="1343025"/>
          </a:xfrm>
          <a:prstGeom prst="rect">
            <a:avLst/>
          </a:prstGeom>
          <a:noFill/>
        </p:spPr>
      </p:pic>
      <p:pic>
        <p:nvPicPr>
          <p:cNvPr id="2052" name="Picture 4" descr="C:\FILES\pictures (fun)\Math animations\Shapes\pyramid-defin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2362200"/>
            <a:ext cx="3409950" cy="1819275"/>
          </a:xfrm>
          <a:prstGeom prst="rect">
            <a:avLst/>
          </a:prstGeom>
          <a:noFill/>
        </p:spPr>
      </p:pic>
      <p:pic>
        <p:nvPicPr>
          <p:cNvPr id="2054" name="Picture 6" descr="http://etc.usf.edu/clipart/43100/43186/oct5_43186_md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8600" y="4191000"/>
            <a:ext cx="2266950" cy="2266950"/>
          </a:xfrm>
          <a:prstGeom prst="rect">
            <a:avLst/>
          </a:prstGeom>
          <a:noFill/>
        </p:spPr>
      </p:pic>
      <p:pic>
        <p:nvPicPr>
          <p:cNvPr id="2056" name="Picture 8" descr="http://mathworld.wolfram.com/images/eps-gif/HexagonalPyramid_100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04800" y="4648200"/>
            <a:ext cx="2838450" cy="2447926"/>
          </a:xfrm>
          <a:prstGeom prst="rect">
            <a:avLst/>
          </a:prstGeom>
          <a:noFill/>
        </p:spPr>
      </p:pic>
      <p:pic>
        <p:nvPicPr>
          <p:cNvPr id="2058" name="Picture 10" descr="http://www.wqsb.qc.ca/philemon/pmessier/images/Square_pyramid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1981200"/>
            <a:ext cx="1485900" cy="1447473"/>
          </a:xfrm>
          <a:prstGeom prst="rect">
            <a:avLst/>
          </a:prstGeom>
          <a:noFill/>
        </p:spPr>
      </p:pic>
      <p:pic>
        <p:nvPicPr>
          <p:cNvPr id="2060" name="Picture 12" descr="http://www.k6-geometric-shapes.com/image-files/pyramid-hexago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4800" y="941880"/>
            <a:ext cx="1371600" cy="1371600"/>
          </a:xfrm>
          <a:prstGeom prst="rect">
            <a:avLst/>
          </a:prstGeom>
          <a:noFill/>
        </p:spPr>
      </p:pic>
      <p:pic>
        <p:nvPicPr>
          <p:cNvPr id="2062" name="Picture 14" descr="http://mathforum.org/sketchup/HexPyrami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0"/>
            <a:ext cx="1499176" cy="1476375"/>
          </a:xfrm>
          <a:prstGeom prst="rect">
            <a:avLst/>
          </a:prstGeom>
          <a:noFill/>
        </p:spPr>
      </p:pic>
      <p:pic>
        <p:nvPicPr>
          <p:cNvPr id="2066" name="Picture 18" descr="http://exchangedownloads.smarttech.com/public/content-2/0_f/016b932d38d78cb3853296b65a9d82d5270fa230452a6a9808bece934874f1dc/previews/s_000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67600" y="2286000"/>
            <a:ext cx="1905000" cy="1890785"/>
          </a:xfrm>
          <a:prstGeom prst="rect">
            <a:avLst/>
          </a:prstGeom>
          <a:noFill/>
        </p:spPr>
      </p:pic>
      <p:pic>
        <p:nvPicPr>
          <p:cNvPr id="2068" name="Picture 20" descr="http://www.sydneyr.det.nsw.edu.au/support/curriculum/ict/gymeabay07/clip_image001_057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457200" y="2133600"/>
            <a:ext cx="1524000" cy="1546855"/>
          </a:xfrm>
          <a:prstGeom prst="rect">
            <a:avLst/>
          </a:prstGeom>
          <a:noFill/>
        </p:spPr>
      </p:pic>
      <p:pic>
        <p:nvPicPr>
          <p:cNvPr id="2070" name="Picture 22" descr="http://test.scoilnet.ie/Res/pyramidtri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0" y="228600"/>
            <a:ext cx="1973177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39626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P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52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5557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Q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914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683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R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619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CC00FF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5996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OPENERS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609600"/>
            <a:ext cx="41229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CC00FF"/>
                </a:solidFill>
                <a:latin typeface="Bradley Hand ITC" pitchFamily="66" charset="0"/>
              </a:rPr>
              <a:t>T</a:t>
            </a:r>
            <a:endParaRPr lang="en-US" sz="3000" b="1" dirty="0">
              <a:solidFill>
                <a:srgbClr val="CC00FF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FILES\pictures (fun)\Background\purple_chicago_skylineresize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086" cy="7086600"/>
          </a:xfrm>
          <a:prstGeom prst="rect">
            <a:avLst/>
          </a:prstGeom>
          <a:noFill/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00CC00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325" y="381000"/>
            <a:ext cx="425767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/>
          <p:nvPr/>
        </p:nvGrpSpPr>
        <p:grpSpPr>
          <a:xfrm>
            <a:off x="0" y="0"/>
            <a:ext cx="9144000" cy="6887980"/>
            <a:chOff x="0" y="0"/>
            <a:chExt cx="9144000" cy="688798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609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 flipH="1">
              <a:off x="0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6583180"/>
              <a:ext cx="9144000" cy="304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 flipH="1">
              <a:off x="9037319" y="0"/>
              <a:ext cx="106681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-76200"/>
            <a:ext cx="5237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SURFACE AREA </a:t>
            </a:r>
            <a:r>
              <a:rPr lang="en-US" sz="1600" b="1" dirty="0" smtClean="0">
                <a:solidFill>
                  <a:srgbClr val="00CC00"/>
                </a:solidFill>
                <a:latin typeface="Bradley Hand ITC" pitchFamily="66" charset="0"/>
              </a:rPr>
              <a:t>and</a:t>
            </a:r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 VOLUME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11272" name="AutoShape 8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274" name="AutoShape 10" descr="data:image/jpg;base64,/9j/4AAQSkZJRgABAQAAAQABAAD/2wBDAAkGBwgHBgkIBwgKCgkLDRYPDQwMDRsUFRAWIB0iIiAdHx8kKDQsJCYxJx8fLT0tMTU3Ojo6Iys/RD84QzQ5Ojf/2wBDAQoKCg0MDRoPDxo3JR8lNzc3Nzc3Nzc3Nzc3Nzc3Nzc3Nzc3Nzc3Nzc3Nzc3Nzc3Nzc3Nzc3Nzc3Nzc3Nzc3Nzf/wAARCAC5AMkDASIAAhEBAxEB/8QAHAABAQADAQEBAQAAAAAAAAAAAwAEBgcFAQII/8QAQhAAAgECBAMCCAoIBwAAAAAAAAIBAwQFETFBBiGxBxITNlFhcXSBkSM1QlJicoOSodEVIjIzU1SCwRYXQ1Vjc7L/xAAaAQEBAAMBAQAAAAAAAAAAAAAAAwIEBQYB/8QAKhEBAQABAgQFBAIDAAAAAAAAAAECAwUEETOBMTI0QUISEyEiFHEjUZH/2gAMAwEAAhEDEQA/AO4kRAREQEREBERAREQHycok8XHOJ8HwOMsQvESplnFJf1nb+mOft0MDtHxm6wXhypXsp7teq60lf5meecx58o5ec4RVqPUdnqOzu85s7znMz5Zk6fAbd/In15XlG/wfBffn1ZXlHUcT7Wqa5rheGO3ke4fu/hGfU1y97S+IriZ8DWoWyzpFKlnMe2czTiO5p7dw2Hhjz/t1sOC0Mfj/ANezc8V8QXP7/GLyY+g/c/8AOR59bEL6t+9vLqpnr4Su7dZMYjax0tPHyyRsY6eGPhFnM85zz88nwiKM0fVZlnNZaJ8qzlJ8IDMo4piFH9ziF5T+pcPHST0bfjHiO2iIpYvdZR/EmH6xJ4Z8JZaOnl5sZU8tLDLxjd7LtQx+hMRcLa3UfSp92ffEmy4V2r2NWYXE7Gtbzu9KfCL7uU9TkhGrqbbw2fx5f018+B0Mvbk/pLCcZw7GKPhcOu6Vdd4Wea+mNY9p6HsP5lsL65w66S7sa9SjXTmrpPXyx5pN1/zK4g/kaH3ZOTrbPqTL/Hecc7V23KZfpfw7OREcdzEREBERAREQEREBonbD4rp60nRji8Lmdo7YvFZPWk6McYQ9RtHp+9d/bej3fJWY2k/OmuZlINCrMc1ifTB0+be+tgew+Hpxb0W1px7OR+osaDbNHoY+fXD7keUR68YZQn5Tx7T9xg9Cfl1D59yPn3sXike+uCW8/wCpU/AZMBtJ/aarP9WR8urjGN18GtltmbbSwLD41pO3peTNo4VYJpaUp+tHe6mF4jGeyd4rGezRkRnnuorM07LGZ6NngOJXWUpbSifPqz3Y/E3mhTSmsLTVUjyKsRBk08tctiWXFX4xHPjL8Y8PCOE7e3dat68XFRZzhIjJIn+5tHcT+Gn3YCTYY0888srztaWetqZXna6GREebcxERAREQEREBERAaJ2xeKyetJ0Y4yh2bti8Vk9aToxxlD1G0en7139t6Pc6DLoCgy6HRrcpkHTYBB02J1OnUZAVGQwqVOhkUzHQyKZOpZHQZAV2GQnUqemPTApj0zCpU6bDApsMSqboZER51oIiICIiAiIgIiIDRO2LxWT1pOjHGUOzdsXisnrSdGOMoeo2j0/eu/tvR7nQZdAUGXQ6NblMg6bAIOmxOp06jICoyGFSp0MimY6GRTJ1LI67DICuwyE6lT0x6YFMemYVKnTYYFNhiVTdDIiPOtBERAREQEREBERAaJ2xeKyetJ0Y4yh2bti8Vk9aToxxlD1G0en7139t6Pc6DLoCgy6HRrcpkHTYBB02J1OnUZAVGQwqVOhkUzHQyKZOpZHXYZAV2GQnUqemPTApj0zCpU6bDApsMSqboZH4qOtNJd2hViM5mZ5QePecRW9GZW3RqzRvnkvv3POtB7ZGo1eIb55/U8HTjyKmfUxmxfEGnObp4+rlH9gN2zPpo04pf/wA3V959jFsQjS7qT6QN4I01MdxBda8N9ZI/IzLTiStDRF3SVlmdUiYn3bgbMRjWl7b3a50Kqt9HPnHpgyYA0Tti8Vk9aToxxlDs3bF4rJ60nRjjKHp9o9P3rv7b0e50GXQFBl0OlW5TIOmwCDpsTqdOoyAqMhhUqdDIpmOhkUydSyOuwyArsMhOpU9MemBTHpmFSp02GBTYYlU3pY7iLXdw1FGyoU27sRHyp8snlmTeWVxZ1O7cU5XOeTZ5rPokxjzrQREQEREBH0+EB+kd6bQ9NpVo0mJyk9qx4hrUu6t2sVU+dHJo/M8MgPvarfW95wojUKnemLqnmujRybY5CmpvvHHxJ9unRjQqZ6jaPT967+3dHuyEGXQFBl0OjW5TIOmwCDpsTqdOoyAqMhhUqdDIpmOhkUydSyOuwyArsMhOpU9MemBTHpmFSp02GBTYYlU3QK1JKySlVFdZ1hoNexHh2VzqWE5xr4Jp6SbIfJ5wedaDnro1N5Sosq66rMc4Pztmb1fYfb3qd2umcxo0cmj2ms4jgtzaTL048NS+csc49MAeWR99GnlPgEREBERAa/xz8R/bp0Y0Kmb7xz8R/bp0Y0Kmeo2j0/eu/t3Q7shBl0BQZdDo1uUyDpsAg6bE6nTqMgKjIYVKnQyKZjoZFMnUsjrsMgK7DITqVPTHpgUx6ZhUqdNhgU2GJVN0MiI860EfMj6QHk4lgdvdzNSl8DW1ziOTemDWbyyuLJ+7cU5iNnjnE+03w/FWlTrJKVUh1nWJjOAOekbDiXD+XeqWE5/8TT0k8CpTam8pUVlaOUw3KYA/JEQGv8c/Ef26dGNCpm+8c/Ef26dGNCpnqNo9P3rv7d0O7IQZdAUGXQ6NblMg6bAIOmxOp06jICoyGFSp0MimY6GRTJ1LI67DICuwyE6lT0x6YFMemYVKnTYYFNhiVTdDIiPOtBERAREQEYl7YW96mVennMfstHJo9plkBp2I4JcWebpnWox8pY5x6Y/I8zXQ6HJ5WJYHQvM3pZUavlWOU+mAOYcc/Ecf96dGNCpnRu0axuLLB4W4pzGdwmTROcNybc50kTnPmPUbR6bu7+3dHudBl0BQZdDo1uUyDpsAg6bE6nTqMgKjIYVKnQyKZjoZFMnUsjrsMgK7DITqVPTHpgUx6ZOpU6bDApqPlPkn3E7U66EREedaCIiAiIgIiICIiAwsVw21xW0qWl/QStQeOat180+c5DxR2eX+EtUuMMh7yzic+6sZ1Kfpjf0x7YO1H5lYbU2eG4vV4e88PD/TY0OJz0b+r+Z15NMTrGo6nesY4XwjGImb2zpzU2qpHdePbBpGKdmFVGlsJvUZf4dxyn70Rz93tO5pbro6nn/Wupp7hp5+b8NCTQdNj1LvhLHrKfhsOqtHzqOVSPwPOelVoNC1qVSnP01lepu46unn5cpWxNTDPy0ijIBTlWz7s55eQdInLQVjToZFMBInz+4dImNYJ1KnTYZAKfOYiOc+SOZ6tnhGIXOXgrSrlPymjux75I56mGM55VDLKTxoKcaGRSiZaFiM5mcoiOeZ7tlwlWbKbuuiRutOM5988upsdhhVpYRnQpR351dube80NXjtPHy/lrZ6+M8Py8HC+H61bKpeR4On8z5U/ke5+hrH+XX3yehkWZzNTiNTO8+bVuplX0iIiwREQEREBERAREQEREB8yLI+kB8yg/FWhSqxlVpq8fSWJEIDzq2BYTXbvVcOtXbXOaUATwtgctM/oy3znyIewRnNXOeGVZTPKe7x/wDC+B/7Zb/dGTAMJp5dzD7aMtPg4PSI+3V1L8qXPK+4KVnbUcvBUKaZad1IgbuxsfSMLbfF8518yLI+kfHxERAf/9k="/>
          <p:cNvSpPr>
            <a:spLocks noChangeAspect="1" noChangeArrowheads="1"/>
          </p:cNvSpPr>
          <p:nvPr/>
        </p:nvSpPr>
        <p:spPr bwMode="auto">
          <a:xfrm>
            <a:off x="155575" y="-579438"/>
            <a:ext cx="1314450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86600" y="-74950"/>
            <a:ext cx="2057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solidFill>
                  <a:srgbClr val="00CC00"/>
                </a:solidFill>
                <a:latin typeface="Bradley Hand ITC" pitchFamily="66" charset="0"/>
              </a:rPr>
              <a:t>REVIEWs</a:t>
            </a:r>
            <a:endParaRPr lang="en-US" sz="3000" b="1" dirty="0">
              <a:solidFill>
                <a:srgbClr val="00CC00"/>
              </a:solidFill>
              <a:latin typeface="Bradley Hand ITC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104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3" action="ppaction://hlinksldjump"/>
              </a:rPr>
              <a:t>MENU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53200" y="653409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Bradley Hand ITC" pitchFamily="66" charset="0"/>
                <a:hlinkClick r:id="rId4" action="ppaction://hlinksldjump"/>
              </a:rPr>
              <a:t>APPENDIX</a:t>
            </a:r>
            <a:endParaRPr lang="en-US" sz="20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4622</TotalTime>
  <Words>2276</Words>
  <Application>Microsoft Office PowerPoint</Application>
  <PresentationFormat>On-screen Show (4:3)</PresentationFormat>
  <Paragraphs>839</Paragraphs>
  <Slides>96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98" baseType="lpstr">
      <vt:lpstr>Office Theme</vt:lpstr>
      <vt:lpstr>Equation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Bolan</cp:lastModifiedBy>
  <cp:revision>195</cp:revision>
  <dcterms:created xsi:type="dcterms:W3CDTF">2010-12-20T00:44:49Z</dcterms:created>
  <dcterms:modified xsi:type="dcterms:W3CDTF">2012-07-06T23:43:17Z</dcterms:modified>
</cp:coreProperties>
</file>