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ppt" ContentType="application/vnd.ms-powerpoi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1" r:id="rId68"/>
    <p:sldId id="322" r:id="rId69"/>
    <p:sldId id="323" r:id="rId70"/>
    <p:sldId id="324" r:id="rId71"/>
    <p:sldId id="325" r:id="rId72"/>
    <p:sldId id="326" r:id="rId73"/>
    <p:sldId id="327" r:id="rId74"/>
    <p:sldId id="328" r:id="rId75"/>
    <p:sldId id="329" r:id="rId76"/>
    <p:sldId id="330" r:id="rId77"/>
    <p:sldId id="331" r:id="rId78"/>
    <p:sldId id="332" r:id="rId79"/>
    <p:sldId id="333" r:id="rId80"/>
    <p:sldId id="334" r:id="rId81"/>
    <p:sldId id="335" r:id="rId82"/>
    <p:sldId id="336" r:id="rId83"/>
    <p:sldId id="337" r:id="rId84"/>
    <p:sldId id="338" r:id="rId85"/>
    <p:sldId id="339" r:id="rId86"/>
    <p:sldId id="340" r:id="rId87"/>
    <p:sldId id="341" r:id="rId88"/>
    <p:sldId id="342" r:id="rId89"/>
    <p:sldId id="343" r:id="rId90"/>
    <p:sldId id="344" r:id="rId9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76" Type="http://schemas.openxmlformats.org/officeDocument/2006/relationships/slide" Target="slides/slide74.xml"/><Relationship Id="rId84" Type="http://schemas.openxmlformats.org/officeDocument/2006/relationships/slide" Target="slides/slide82.xml"/><Relationship Id="rId89" Type="http://schemas.openxmlformats.org/officeDocument/2006/relationships/slide" Target="slides/slide87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9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87" Type="http://schemas.openxmlformats.org/officeDocument/2006/relationships/slide" Target="slides/slide85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90" Type="http://schemas.openxmlformats.org/officeDocument/2006/relationships/slide" Target="slides/slide88.xml"/><Relationship Id="rId95" Type="http://schemas.openxmlformats.org/officeDocument/2006/relationships/tableStyles" Target="tableStyles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slide" Target="slides/slide75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slide" Target="slides/slide78.xml"/><Relationship Id="rId85" Type="http://schemas.openxmlformats.org/officeDocument/2006/relationships/slide" Target="slides/slide83.xml"/><Relationship Id="rId93" Type="http://schemas.openxmlformats.org/officeDocument/2006/relationships/viewProps" Target="view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slide" Target="slides/slide81.xml"/><Relationship Id="rId88" Type="http://schemas.openxmlformats.org/officeDocument/2006/relationships/slide" Target="slides/slide86.xml"/><Relationship Id="rId91" Type="http://schemas.openxmlformats.org/officeDocument/2006/relationships/slide" Target="slides/slide8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slide" Target="slides/slide84.xml"/><Relationship Id="rId94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1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1.wmf"/><Relationship Id="rId4" Type="http://schemas.openxmlformats.org/officeDocument/2006/relationships/image" Target="../media/image9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1.wmf"/><Relationship Id="rId6" Type="http://schemas.openxmlformats.org/officeDocument/2006/relationships/image" Target="../media/image11.wmf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7" Type="http://schemas.openxmlformats.org/officeDocument/2006/relationships/image" Target="../media/image12.wmf"/><Relationship Id="rId2" Type="http://schemas.openxmlformats.org/officeDocument/2006/relationships/image" Target="../media/image7.wmf"/><Relationship Id="rId1" Type="http://schemas.openxmlformats.org/officeDocument/2006/relationships/image" Target="../media/image1.wmf"/><Relationship Id="rId6" Type="http://schemas.openxmlformats.org/officeDocument/2006/relationships/image" Target="../media/image11.wmf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7" Type="http://schemas.openxmlformats.org/officeDocument/2006/relationships/image" Target="../media/image12.wmf"/><Relationship Id="rId2" Type="http://schemas.openxmlformats.org/officeDocument/2006/relationships/image" Target="../media/image7.wmf"/><Relationship Id="rId1" Type="http://schemas.openxmlformats.org/officeDocument/2006/relationships/image" Target="../media/image1.wmf"/><Relationship Id="rId6" Type="http://schemas.openxmlformats.org/officeDocument/2006/relationships/image" Target="../media/image11.wmf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0.v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image" Target="../media/image8.wmf"/><Relationship Id="rId7" Type="http://schemas.openxmlformats.org/officeDocument/2006/relationships/image" Target="../media/image12.wmf"/><Relationship Id="rId2" Type="http://schemas.openxmlformats.org/officeDocument/2006/relationships/image" Target="../media/image7.wmf"/><Relationship Id="rId1" Type="http://schemas.openxmlformats.org/officeDocument/2006/relationships/image" Target="../media/image1.wmf"/><Relationship Id="rId6" Type="http://schemas.openxmlformats.org/officeDocument/2006/relationships/image" Target="../media/image11.wmf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.wmf"/></Relationships>
</file>

<file path=ppt/drawings/_rels/vmlDrawing2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.wmf"/></Relationships>
</file>

<file path=ppt/drawings/_rels/vmlDrawing2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.wmf"/></Relationships>
</file>

<file path=ppt/drawings/_rels/vmlDrawing2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3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3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3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3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3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3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3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3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drawings/_rels/vmlDrawing4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4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drawings/_rels/vmlDrawing4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drawings/_rels/vmlDrawing4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drawings/_rels/vmlDrawing4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drawings/_rels/vmlDrawing4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drawings/_rels/vmlDrawing4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drawings/_rels/vmlDrawing4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drawings/_rels/vmlDrawing4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Relationship Id="rId4" Type="http://schemas.openxmlformats.org/officeDocument/2006/relationships/image" Target="../media/image27.wmf"/></Relationships>
</file>

<file path=ppt/drawings/_rels/vmlDrawing4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drawings/_rels/vmlDrawing50.vml.rels><?xml version="1.0" encoding="UTF-8" standalone="yes"?>
<Relationships xmlns="http://schemas.openxmlformats.org/package/2006/relationships"><Relationship Id="rId2" Type="http://schemas.openxmlformats.org/officeDocument/2006/relationships/image" Target="../media/image32.wmf"/><Relationship Id="rId1" Type="http://schemas.openxmlformats.org/officeDocument/2006/relationships/image" Target="../media/image31.wmf"/></Relationships>
</file>

<file path=ppt/drawings/_rels/vmlDrawing5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2.wmf"/><Relationship Id="rId1" Type="http://schemas.openxmlformats.org/officeDocument/2006/relationships/image" Target="../media/image31.wmf"/></Relationships>
</file>

<file path=ppt/drawings/_rels/vmlDrawing5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image" Target="../media/image32.wmf"/><Relationship Id="rId1" Type="http://schemas.openxmlformats.org/officeDocument/2006/relationships/image" Target="../media/image31.wmf"/></Relationships>
</file>

<file path=ppt/drawings/_rels/vmlDrawing5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image" Target="../media/image32.wmf"/><Relationship Id="rId1" Type="http://schemas.openxmlformats.org/officeDocument/2006/relationships/image" Target="../media/image31.wmf"/></Relationships>
</file>

<file path=ppt/drawings/_rels/vmlDrawing5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drawings/_rels/vmlDrawing55.vml.rels><?xml version="1.0" encoding="UTF-8" standalone="yes"?>
<Relationships xmlns="http://schemas.openxmlformats.org/package/2006/relationships"><Relationship Id="rId2" Type="http://schemas.openxmlformats.org/officeDocument/2006/relationships/image" Target="../media/image37.wmf"/><Relationship Id="rId1" Type="http://schemas.openxmlformats.org/officeDocument/2006/relationships/image" Target="../media/image36.wmf"/></Relationships>
</file>

<file path=ppt/drawings/_rels/vmlDrawing56.vml.rels><?xml version="1.0" encoding="UTF-8" standalone="yes"?>
<Relationships xmlns="http://schemas.openxmlformats.org/package/2006/relationships"><Relationship Id="rId2" Type="http://schemas.openxmlformats.org/officeDocument/2006/relationships/image" Target="../media/image37.wmf"/><Relationship Id="rId1" Type="http://schemas.openxmlformats.org/officeDocument/2006/relationships/image" Target="../media/image36.wmf"/></Relationships>
</file>

<file path=ppt/drawings/_rels/vmlDrawing5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image" Target="../media/image37.wmf"/><Relationship Id="rId1" Type="http://schemas.openxmlformats.org/officeDocument/2006/relationships/image" Target="../media/image36.wmf"/></Relationships>
</file>

<file path=ppt/drawings/_rels/vmlDrawing5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image" Target="../media/image37.wmf"/><Relationship Id="rId1" Type="http://schemas.openxmlformats.org/officeDocument/2006/relationships/image" Target="../media/image36.wmf"/></Relationships>
</file>

<file path=ppt/drawings/_rels/vmlDrawing59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image" Target="../media/image37.wmf"/><Relationship Id="rId1" Type="http://schemas.openxmlformats.org/officeDocument/2006/relationships/image" Target="../media/image36.wmf"/><Relationship Id="rId4" Type="http://schemas.openxmlformats.org/officeDocument/2006/relationships/image" Target="../media/image39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drawings/_rels/vmlDrawing60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image" Target="../media/image37.wmf"/><Relationship Id="rId1" Type="http://schemas.openxmlformats.org/officeDocument/2006/relationships/image" Target="../media/image36.wmf"/><Relationship Id="rId5" Type="http://schemas.openxmlformats.org/officeDocument/2006/relationships/image" Target="../media/image40.wmf"/><Relationship Id="rId4" Type="http://schemas.openxmlformats.org/officeDocument/2006/relationships/image" Target="../media/image39.wmf"/></Relationships>
</file>

<file path=ppt/drawings/_rels/vmlDrawing6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wmf"/></Relationships>
</file>

<file path=ppt/drawings/_rels/vmlDrawing6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45.emf"/><Relationship Id="rId1" Type="http://schemas.openxmlformats.org/officeDocument/2006/relationships/image" Target="../media/image44.emf"/><Relationship Id="rId4" Type="http://schemas.openxmlformats.org/officeDocument/2006/relationships/image" Target="../media/image47.emf"/></Relationships>
</file>

<file path=ppt/drawings/_rels/vmlDrawing63.vml.rels><?xml version="1.0" encoding="UTF-8" standalone="yes"?>
<Relationships xmlns="http://schemas.openxmlformats.org/package/2006/relationships"><Relationship Id="rId8" Type="http://schemas.openxmlformats.org/officeDocument/2006/relationships/image" Target="../media/image55.wmf"/><Relationship Id="rId13" Type="http://schemas.openxmlformats.org/officeDocument/2006/relationships/image" Target="../media/image60.wmf"/><Relationship Id="rId3" Type="http://schemas.openxmlformats.org/officeDocument/2006/relationships/image" Target="../media/image50.emf"/><Relationship Id="rId7" Type="http://schemas.openxmlformats.org/officeDocument/2006/relationships/image" Target="../media/image54.wmf"/><Relationship Id="rId12" Type="http://schemas.openxmlformats.org/officeDocument/2006/relationships/image" Target="../media/image59.wmf"/><Relationship Id="rId17" Type="http://schemas.openxmlformats.org/officeDocument/2006/relationships/image" Target="../media/image64.wmf"/><Relationship Id="rId2" Type="http://schemas.openxmlformats.org/officeDocument/2006/relationships/image" Target="../media/image49.emf"/><Relationship Id="rId16" Type="http://schemas.openxmlformats.org/officeDocument/2006/relationships/image" Target="../media/image63.wmf"/><Relationship Id="rId1" Type="http://schemas.openxmlformats.org/officeDocument/2006/relationships/image" Target="../media/image48.emf"/><Relationship Id="rId6" Type="http://schemas.openxmlformats.org/officeDocument/2006/relationships/image" Target="../media/image53.emf"/><Relationship Id="rId11" Type="http://schemas.openxmlformats.org/officeDocument/2006/relationships/image" Target="../media/image58.wmf"/><Relationship Id="rId5" Type="http://schemas.openxmlformats.org/officeDocument/2006/relationships/image" Target="../media/image52.wmf"/><Relationship Id="rId15" Type="http://schemas.openxmlformats.org/officeDocument/2006/relationships/image" Target="../media/image62.wmf"/><Relationship Id="rId10" Type="http://schemas.openxmlformats.org/officeDocument/2006/relationships/image" Target="../media/image57.wmf"/><Relationship Id="rId4" Type="http://schemas.openxmlformats.org/officeDocument/2006/relationships/image" Target="../media/image51.wmf"/><Relationship Id="rId9" Type="http://schemas.openxmlformats.org/officeDocument/2006/relationships/image" Target="../media/image56.wmf"/><Relationship Id="rId14" Type="http://schemas.openxmlformats.org/officeDocument/2006/relationships/image" Target="../media/image61.wmf"/></Relationships>
</file>

<file path=ppt/drawings/_rels/vmlDrawing6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6.wmf"/></Relationships>
</file>

<file path=ppt/drawings/_rels/vmlDrawing65.vml.rels><?xml version="1.0" encoding="UTF-8" standalone="yes"?>
<Relationships xmlns="http://schemas.openxmlformats.org/package/2006/relationships"><Relationship Id="rId2" Type="http://schemas.openxmlformats.org/officeDocument/2006/relationships/image" Target="../media/image67.wmf"/><Relationship Id="rId1" Type="http://schemas.openxmlformats.org/officeDocument/2006/relationships/image" Target="../media/image66.wmf"/></Relationships>
</file>

<file path=ppt/drawings/_rels/vmlDrawing66.vml.rels><?xml version="1.0" encoding="UTF-8" standalone="yes"?>
<Relationships xmlns="http://schemas.openxmlformats.org/package/2006/relationships"><Relationship Id="rId2" Type="http://schemas.openxmlformats.org/officeDocument/2006/relationships/image" Target="../media/image67.wmf"/><Relationship Id="rId1" Type="http://schemas.openxmlformats.org/officeDocument/2006/relationships/image" Target="../media/image66.wmf"/></Relationships>
</file>

<file path=ppt/drawings/_rels/vmlDrawing67.vml.rels><?xml version="1.0" encoding="UTF-8" standalone="yes"?>
<Relationships xmlns="http://schemas.openxmlformats.org/package/2006/relationships"><Relationship Id="rId2" Type="http://schemas.openxmlformats.org/officeDocument/2006/relationships/image" Target="../media/image67.wmf"/><Relationship Id="rId1" Type="http://schemas.openxmlformats.org/officeDocument/2006/relationships/image" Target="../media/image66.wmf"/></Relationships>
</file>

<file path=ppt/drawings/_rels/vmlDrawing68.vml.rels><?xml version="1.0" encoding="UTF-8" standalone="yes"?>
<Relationships xmlns="http://schemas.openxmlformats.org/package/2006/relationships"><Relationship Id="rId3" Type="http://schemas.openxmlformats.org/officeDocument/2006/relationships/image" Target="../media/image68.wmf"/><Relationship Id="rId2" Type="http://schemas.openxmlformats.org/officeDocument/2006/relationships/image" Target="../media/image67.wmf"/><Relationship Id="rId1" Type="http://schemas.openxmlformats.org/officeDocument/2006/relationships/image" Target="../media/image66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FE00A-1D41-453C-9E7D-FDC52DFB301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1/6/2016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BAAF3-85E7-4098-AE2C-54B4CC7BD3A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88015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FE00A-1D41-453C-9E7D-FDC52DFB301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1/6/2016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BAAF3-85E7-4098-AE2C-54B4CC7BD3A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30987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FE00A-1D41-453C-9E7D-FDC52DFB301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1/6/2016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BAAF3-85E7-4098-AE2C-54B4CC7BD3A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2133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FE00A-1D41-453C-9E7D-FDC52DFB301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1/6/2016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BAAF3-85E7-4098-AE2C-54B4CC7BD3A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5817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FE00A-1D41-453C-9E7D-FDC52DFB301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1/6/2016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BAAF3-85E7-4098-AE2C-54B4CC7BD3A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91207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FE00A-1D41-453C-9E7D-FDC52DFB301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1/6/2016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BAAF3-85E7-4098-AE2C-54B4CC7BD3A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53987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FE00A-1D41-453C-9E7D-FDC52DFB301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1/6/2016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BAAF3-85E7-4098-AE2C-54B4CC7BD3A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5574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FE00A-1D41-453C-9E7D-FDC52DFB301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1/6/2016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BAAF3-85E7-4098-AE2C-54B4CC7BD3A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0058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FE00A-1D41-453C-9E7D-FDC52DFB301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1/6/2016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BAAF3-85E7-4098-AE2C-54B4CC7BD3A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04891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FE00A-1D41-453C-9E7D-FDC52DFB301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1/6/2016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BAAF3-85E7-4098-AE2C-54B4CC7BD3A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3248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FE00A-1D41-453C-9E7D-FDC52DFB301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1/6/2016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BAAF3-85E7-4098-AE2C-54B4CC7BD3A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31240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6B0F985-91AE-4737-A0F7-FCC816D7C56D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00909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4FE00A-1D41-453C-9E7D-FDC52DFB301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1/6/2016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7BAAF3-85E7-4098-AE2C-54B4CC7BD3A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0793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1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0.vml"/><Relationship Id="rId6" Type="http://schemas.openxmlformats.org/officeDocument/2006/relationships/hyperlink" Target="https://www.youtube.com/watch?v=sOmnOQn5HsU" TargetMode="External"/><Relationship Id="rId5" Type="http://schemas.openxmlformats.org/officeDocument/2006/relationships/hyperlink" Target="https://www.youtube.com/watch?v=jC5-2FOCXGg" TargetMode="External"/><Relationship Id="rId4" Type="http://schemas.openxmlformats.org/officeDocument/2006/relationships/image" Target="../media/image1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1.vml"/><Relationship Id="rId6" Type="http://schemas.openxmlformats.org/officeDocument/2006/relationships/hyperlink" Target="https://www.youtube.com/watch?v=sOmnOQn5HsU" TargetMode="External"/><Relationship Id="rId5" Type="http://schemas.openxmlformats.org/officeDocument/2006/relationships/hyperlink" Target="https://www.youtube.com/watch?v=jC5-2FOCXGg" TargetMode="External"/><Relationship Id="rId4" Type="http://schemas.openxmlformats.org/officeDocument/2006/relationships/image" Target="../media/image1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2.vml"/><Relationship Id="rId6" Type="http://schemas.openxmlformats.org/officeDocument/2006/relationships/hyperlink" Target="https://www.youtube.com/watch?v=sOmnOQn5HsU" TargetMode="External"/><Relationship Id="rId5" Type="http://schemas.openxmlformats.org/officeDocument/2006/relationships/hyperlink" Target="https://www.youtube.com/watch?v=jC5-2FOCXGg" TargetMode="External"/><Relationship Id="rId4" Type="http://schemas.openxmlformats.org/officeDocument/2006/relationships/image" Target="../media/image1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3.vml"/><Relationship Id="rId6" Type="http://schemas.openxmlformats.org/officeDocument/2006/relationships/hyperlink" Target="https://www.youtube.com/watch?v=sOmnOQn5HsU" TargetMode="External"/><Relationship Id="rId5" Type="http://schemas.openxmlformats.org/officeDocument/2006/relationships/hyperlink" Target="https://www.youtube.com/watch?v=jC5-2FOCXGg" TargetMode="External"/><Relationship Id="rId4" Type="http://schemas.openxmlformats.org/officeDocument/2006/relationships/image" Target="../media/image1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4.vml"/><Relationship Id="rId4" Type="http://schemas.openxmlformats.org/officeDocument/2006/relationships/image" Target="../media/image1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4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35.bin"/><Relationship Id="rId4" Type="http://schemas.openxmlformats.org/officeDocument/2006/relationships/image" Target="../media/image1.w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oleObject" Target="../embeddings/oleObject36.bin"/><Relationship Id="rId7" Type="http://schemas.openxmlformats.org/officeDocument/2006/relationships/oleObject" Target="../embeddings/oleObject38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37.bin"/><Relationship Id="rId10" Type="http://schemas.openxmlformats.org/officeDocument/2006/relationships/image" Target="../media/image9.wmf"/><Relationship Id="rId4" Type="http://schemas.openxmlformats.org/officeDocument/2006/relationships/image" Target="../media/image1.wmf"/><Relationship Id="rId9" Type="http://schemas.openxmlformats.org/officeDocument/2006/relationships/oleObject" Target="../embeddings/oleObject39.bin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13" Type="http://schemas.openxmlformats.org/officeDocument/2006/relationships/oleObject" Target="../embeddings/oleObject45.bin"/><Relationship Id="rId3" Type="http://schemas.openxmlformats.org/officeDocument/2006/relationships/oleObject" Target="../embeddings/oleObject40.bin"/><Relationship Id="rId7" Type="http://schemas.openxmlformats.org/officeDocument/2006/relationships/oleObject" Target="../embeddings/oleObject42.bin"/><Relationship Id="rId12" Type="http://schemas.openxmlformats.org/officeDocument/2006/relationships/image" Target="../media/image10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7.wmf"/><Relationship Id="rId11" Type="http://schemas.openxmlformats.org/officeDocument/2006/relationships/oleObject" Target="../embeddings/oleObject44.bin"/><Relationship Id="rId5" Type="http://schemas.openxmlformats.org/officeDocument/2006/relationships/oleObject" Target="../embeddings/oleObject41.bin"/><Relationship Id="rId10" Type="http://schemas.openxmlformats.org/officeDocument/2006/relationships/image" Target="../media/image9.wmf"/><Relationship Id="rId4" Type="http://schemas.openxmlformats.org/officeDocument/2006/relationships/image" Target="../media/image1.wmf"/><Relationship Id="rId9" Type="http://schemas.openxmlformats.org/officeDocument/2006/relationships/oleObject" Target="../embeddings/oleObject43.bin"/><Relationship Id="rId14" Type="http://schemas.openxmlformats.org/officeDocument/2006/relationships/image" Target="../media/image11.w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13" Type="http://schemas.openxmlformats.org/officeDocument/2006/relationships/oleObject" Target="../embeddings/oleObject51.bin"/><Relationship Id="rId3" Type="http://schemas.openxmlformats.org/officeDocument/2006/relationships/oleObject" Target="../embeddings/oleObject46.bin"/><Relationship Id="rId7" Type="http://schemas.openxmlformats.org/officeDocument/2006/relationships/oleObject" Target="../embeddings/oleObject48.bin"/><Relationship Id="rId12" Type="http://schemas.openxmlformats.org/officeDocument/2006/relationships/image" Target="../media/image10.wmf"/><Relationship Id="rId2" Type="http://schemas.openxmlformats.org/officeDocument/2006/relationships/slideLayout" Target="../slideLayouts/slideLayout12.xml"/><Relationship Id="rId16" Type="http://schemas.openxmlformats.org/officeDocument/2006/relationships/image" Target="../media/image12.wmf"/><Relationship Id="rId1" Type="http://schemas.openxmlformats.org/officeDocument/2006/relationships/vmlDrawing" Target="../drawings/vmlDrawing18.vml"/><Relationship Id="rId6" Type="http://schemas.openxmlformats.org/officeDocument/2006/relationships/image" Target="../media/image7.wmf"/><Relationship Id="rId11" Type="http://schemas.openxmlformats.org/officeDocument/2006/relationships/oleObject" Target="../embeddings/oleObject50.bin"/><Relationship Id="rId5" Type="http://schemas.openxmlformats.org/officeDocument/2006/relationships/oleObject" Target="../embeddings/oleObject47.bin"/><Relationship Id="rId15" Type="http://schemas.openxmlformats.org/officeDocument/2006/relationships/oleObject" Target="../embeddings/oleObject52.bin"/><Relationship Id="rId10" Type="http://schemas.openxmlformats.org/officeDocument/2006/relationships/image" Target="../media/image9.wmf"/><Relationship Id="rId4" Type="http://schemas.openxmlformats.org/officeDocument/2006/relationships/image" Target="../media/image1.wmf"/><Relationship Id="rId9" Type="http://schemas.openxmlformats.org/officeDocument/2006/relationships/oleObject" Target="../embeddings/oleObject49.bin"/><Relationship Id="rId14" Type="http://schemas.openxmlformats.org/officeDocument/2006/relationships/image" Target="../media/image11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13" Type="http://schemas.openxmlformats.org/officeDocument/2006/relationships/oleObject" Target="../embeddings/oleObject58.bin"/><Relationship Id="rId3" Type="http://schemas.openxmlformats.org/officeDocument/2006/relationships/oleObject" Target="../embeddings/oleObject53.bin"/><Relationship Id="rId7" Type="http://schemas.openxmlformats.org/officeDocument/2006/relationships/oleObject" Target="../embeddings/oleObject55.bin"/><Relationship Id="rId12" Type="http://schemas.openxmlformats.org/officeDocument/2006/relationships/image" Target="../media/image10.wmf"/><Relationship Id="rId2" Type="http://schemas.openxmlformats.org/officeDocument/2006/relationships/slideLayout" Target="../slideLayouts/slideLayout12.xml"/><Relationship Id="rId16" Type="http://schemas.openxmlformats.org/officeDocument/2006/relationships/image" Target="../media/image12.wmf"/><Relationship Id="rId1" Type="http://schemas.openxmlformats.org/officeDocument/2006/relationships/vmlDrawing" Target="../drawings/vmlDrawing19.vml"/><Relationship Id="rId6" Type="http://schemas.openxmlformats.org/officeDocument/2006/relationships/image" Target="../media/image7.wmf"/><Relationship Id="rId11" Type="http://schemas.openxmlformats.org/officeDocument/2006/relationships/oleObject" Target="../embeddings/oleObject57.bin"/><Relationship Id="rId5" Type="http://schemas.openxmlformats.org/officeDocument/2006/relationships/oleObject" Target="../embeddings/oleObject54.bin"/><Relationship Id="rId15" Type="http://schemas.openxmlformats.org/officeDocument/2006/relationships/oleObject" Target="../embeddings/oleObject59.bin"/><Relationship Id="rId10" Type="http://schemas.openxmlformats.org/officeDocument/2006/relationships/image" Target="../media/image9.wmf"/><Relationship Id="rId4" Type="http://schemas.openxmlformats.org/officeDocument/2006/relationships/image" Target="../media/image1.wmf"/><Relationship Id="rId9" Type="http://schemas.openxmlformats.org/officeDocument/2006/relationships/oleObject" Target="../embeddings/oleObject56.bin"/><Relationship Id="rId14" Type="http://schemas.openxmlformats.org/officeDocument/2006/relationships/image" Target="../media/image11.w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13" Type="http://schemas.openxmlformats.org/officeDocument/2006/relationships/oleObject" Target="../embeddings/oleObject65.bin"/><Relationship Id="rId18" Type="http://schemas.openxmlformats.org/officeDocument/2006/relationships/image" Target="../media/image13.wmf"/><Relationship Id="rId3" Type="http://schemas.openxmlformats.org/officeDocument/2006/relationships/oleObject" Target="../embeddings/oleObject60.bin"/><Relationship Id="rId7" Type="http://schemas.openxmlformats.org/officeDocument/2006/relationships/oleObject" Target="../embeddings/oleObject62.bin"/><Relationship Id="rId12" Type="http://schemas.openxmlformats.org/officeDocument/2006/relationships/image" Target="../media/image10.wmf"/><Relationship Id="rId17" Type="http://schemas.openxmlformats.org/officeDocument/2006/relationships/oleObject" Target="../embeddings/oleObject67.bin"/><Relationship Id="rId2" Type="http://schemas.openxmlformats.org/officeDocument/2006/relationships/slideLayout" Target="../slideLayouts/slideLayout12.xml"/><Relationship Id="rId16" Type="http://schemas.openxmlformats.org/officeDocument/2006/relationships/image" Target="../media/image12.wmf"/><Relationship Id="rId1" Type="http://schemas.openxmlformats.org/officeDocument/2006/relationships/vmlDrawing" Target="../drawings/vmlDrawing20.vml"/><Relationship Id="rId6" Type="http://schemas.openxmlformats.org/officeDocument/2006/relationships/image" Target="../media/image7.wmf"/><Relationship Id="rId11" Type="http://schemas.openxmlformats.org/officeDocument/2006/relationships/oleObject" Target="../embeddings/oleObject64.bin"/><Relationship Id="rId5" Type="http://schemas.openxmlformats.org/officeDocument/2006/relationships/oleObject" Target="../embeddings/oleObject61.bin"/><Relationship Id="rId15" Type="http://schemas.openxmlformats.org/officeDocument/2006/relationships/oleObject" Target="../embeddings/oleObject66.bin"/><Relationship Id="rId10" Type="http://schemas.openxmlformats.org/officeDocument/2006/relationships/image" Target="../media/image9.wmf"/><Relationship Id="rId4" Type="http://schemas.openxmlformats.org/officeDocument/2006/relationships/image" Target="../media/image1.wmf"/><Relationship Id="rId9" Type="http://schemas.openxmlformats.org/officeDocument/2006/relationships/oleObject" Target="../embeddings/oleObject63.bin"/><Relationship Id="rId14" Type="http://schemas.openxmlformats.org/officeDocument/2006/relationships/image" Target="../media/image11.w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8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1.vml"/><Relationship Id="rId4" Type="http://schemas.openxmlformats.org/officeDocument/2006/relationships/image" Target="../media/image1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9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2.vml"/><Relationship Id="rId4" Type="http://schemas.openxmlformats.org/officeDocument/2006/relationships/image" Target="../media/image1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0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3.vml"/><Relationship Id="rId4" Type="http://schemas.openxmlformats.org/officeDocument/2006/relationships/image" Target="../media/image1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4.vml"/><Relationship Id="rId4" Type="http://schemas.openxmlformats.org/officeDocument/2006/relationships/image" Target="../media/image1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5.vml"/><Relationship Id="rId4" Type="http://schemas.openxmlformats.org/officeDocument/2006/relationships/image" Target="../media/image1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6.v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74.bin"/><Relationship Id="rId4" Type="http://schemas.openxmlformats.org/officeDocument/2006/relationships/image" Target="../media/image1.w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7.v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76.bin"/><Relationship Id="rId4" Type="http://schemas.openxmlformats.org/officeDocument/2006/relationships/image" Target="../media/image1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.wmf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oleObject" Target="../embeddings/oleObject77.bin"/><Relationship Id="rId7" Type="http://schemas.openxmlformats.org/officeDocument/2006/relationships/oleObject" Target="../embeddings/oleObject79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8.v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78.bin"/><Relationship Id="rId4" Type="http://schemas.openxmlformats.org/officeDocument/2006/relationships/image" Target="../media/image1.wmf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oleObject" Target="../embeddings/oleObject80.bin"/><Relationship Id="rId7" Type="http://schemas.openxmlformats.org/officeDocument/2006/relationships/oleObject" Target="../embeddings/oleObject8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9.v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81.bin"/><Relationship Id="rId4" Type="http://schemas.openxmlformats.org/officeDocument/2006/relationships/image" Target="../media/image1.w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0.vml"/><Relationship Id="rId5" Type="http://schemas.openxmlformats.org/officeDocument/2006/relationships/image" Target="../media/image1.wmf"/><Relationship Id="rId4" Type="http://schemas.openxmlformats.org/officeDocument/2006/relationships/oleObject" Target="../embeddings/oleObject83.bin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1.vml"/><Relationship Id="rId5" Type="http://schemas.openxmlformats.org/officeDocument/2006/relationships/image" Target="../media/image19.wmf"/><Relationship Id="rId4" Type="http://schemas.openxmlformats.org/officeDocument/2006/relationships/oleObject" Target="../embeddings/oleObject84.bin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0.w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2.vml"/><Relationship Id="rId6" Type="http://schemas.openxmlformats.org/officeDocument/2006/relationships/oleObject" Target="../embeddings/oleObject86.bin"/><Relationship Id="rId5" Type="http://schemas.openxmlformats.org/officeDocument/2006/relationships/image" Target="../media/image19.wmf"/><Relationship Id="rId4" Type="http://schemas.openxmlformats.org/officeDocument/2006/relationships/oleObject" Target="../embeddings/oleObject85.bin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0.w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3.vml"/><Relationship Id="rId6" Type="http://schemas.openxmlformats.org/officeDocument/2006/relationships/oleObject" Target="../embeddings/oleObject88.bin"/><Relationship Id="rId5" Type="http://schemas.openxmlformats.org/officeDocument/2006/relationships/image" Target="../media/image19.wmf"/><Relationship Id="rId4" Type="http://schemas.openxmlformats.org/officeDocument/2006/relationships/oleObject" Target="../embeddings/oleObject87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12" Type="http://schemas.openxmlformats.org/officeDocument/2006/relationships/image" Target="../media/image5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.wmf"/><Relationship Id="rId11" Type="http://schemas.openxmlformats.org/officeDocument/2006/relationships/oleObject" Target="../embeddings/oleObject7.bin"/><Relationship Id="rId5" Type="http://schemas.openxmlformats.org/officeDocument/2006/relationships/oleObject" Target="../embeddings/oleObject4.bin"/><Relationship Id="rId10" Type="http://schemas.openxmlformats.org/officeDocument/2006/relationships/image" Target="../media/image4.wmf"/><Relationship Id="rId4" Type="http://schemas.openxmlformats.org/officeDocument/2006/relationships/image" Target="../media/image1.wmf"/><Relationship Id="rId9" Type="http://schemas.openxmlformats.org/officeDocument/2006/relationships/oleObject" Target="../embeddings/oleObject6.bin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0.w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4.vml"/><Relationship Id="rId6" Type="http://schemas.openxmlformats.org/officeDocument/2006/relationships/oleObject" Target="../embeddings/oleObject90.bin"/><Relationship Id="rId5" Type="http://schemas.openxmlformats.org/officeDocument/2006/relationships/image" Target="../media/image19.wmf"/><Relationship Id="rId4" Type="http://schemas.openxmlformats.org/officeDocument/2006/relationships/oleObject" Target="../embeddings/oleObject89.bin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0.w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5.vml"/><Relationship Id="rId6" Type="http://schemas.openxmlformats.org/officeDocument/2006/relationships/oleObject" Target="../embeddings/oleObject92.bin"/><Relationship Id="rId5" Type="http://schemas.openxmlformats.org/officeDocument/2006/relationships/image" Target="../media/image19.wmf"/><Relationship Id="rId4" Type="http://schemas.openxmlformats.org/officeDocument/2006/relationships/oleObject" Target="../embeddings/oleObject91.bin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5.bin"/><Relationship Id="rId3" Type="http://schemas.openxmlformats.org/officeDocument/2006/relationships/image" Target="../media/image18.png"/><Relationship Id="rId7" Type="http://schemas.openxmlformats.org/officeDocument/2006/relationships/image" Target="../media/image20.w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6.vml"/><Relationship Id="rId6" Type="http://schemas.openxmlformats.org/officeDocument/2006/relationships/oleObject" Target="../embeddings/oleObject94.bin"/><Relationship Id="rId5" Type="http://schemas.openxmlformats.org/officeDocument/2006/relationships/image" Target="../media/image19.wmf"/><Relationship Id="rId4" Type="http://schemas.openxmlformats.org/officeDocument/2006/relationships/oleObject" Target="../embeddings/oleObject93.bin"/><Relationship Id="rId9" Type="http://schemas.openxmlformats.org/officeDocument/2006/relationships/image" Target="../media/image21.wmf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7.vml"/><Relationship Id="rId5" Type="http://schemas.openxmlformats.org/officeDocument/2006/relationships/image" Target="../media/image24.wmf"/><Relationship Id="rId4" Type="http://schemas.openxmlformats.org/officeDocument/2006/relationships/oleObject" Target="../embeddings/oleObject96.bin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8.vml"/><Relationship Id="rId5" Type="http://schemas.openxmlformats.org/officeDocument/2006/relationships/image" Target="../media/image24.wmf"/><Relationship Id="rId4" Type="http://schemas.openxmlformats.org/officeDocument/2006/relationships/oleObject" Target="../embeddings/oleObject97.bin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9.vml"/><Relationship Id="rId5" Type="http://schemas.openxmlformats.org/officeDocument/2006/relationships/image" Target="../media/image24.wmf"/><Relationship Id="rId4" Type="http://schemas.openxmlformats.org/officeDocument/2006/relationships/oleObject" Target="../embeddings/oleObject98.bin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0.vml"/><Relationship Id="rId5" Type="http://schemas.openxmlformats.org/officeDocument/2006/relationships/image" Target="../media/image24.wmf"/><Relationship Id="rId4" Type="http://schemas.openxmlformats.org/officeDocument/2006/relationships/oleObject" Target="../embeddings/oleObject99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13" Type="http://schemas.openxmlformats.org/officeDocument/2006/relationships/oleObject" Target="../embeddings/oleObject13.bin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0.bin"/><Relationship Id="rId12" Type="http://schemas.openxmlformats.org/officeDocument/2006/relationships/image" Target="../media/image5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.wmf"/><Relationship Id="rId11" Type="http://schemas.openxmlformats.org/officeDocument/2006/relationships/oleObject" Target="../embeddings/oleObject12.bin"/><Relationship Id="rId5" Type="http://schemas.openxmlformats.org/officeDocument/2006/relationships/oleObject" Target="../embeddings/oleObject9.bin"/><Relationship Id="rId10" Type="http://schemas.openxmlformats.org/officeDocument/2006/relationships/image" Target="../media/image4.wmf"/><Relationship Id="rId4" Type="http://schemas.openxmlformats.org/officeDocument/2006/relationships/image" Target="../media/image1.wmf"/><Relationship Id="rId9" Type="http://schemas.openxmlformats.org/officeDocument/2006/relationships/oleObject" Target="../embeddings/oleObject11.bin"/><Relationship Id="rId14" Type="http://schemas.openxmlformats.org/officeDocument/2006/relationships/image" Target="../media/image6.wmf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5.w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1.vml"/><Relationship Id="rId6" Type="http://schemas.openxmlformats.org/officeDocument/2006/relationships/oleObject" Target="../embeddings/oleObject101.bin"/><Relationship Id="rId5" Type="http://schemas.openxmlformats.org/officeDocument/2006/relationships/image" Target="../media/image24.wmf"/><Relationship Id="rId4" Type="http://schemas.openxmlformats.org/officeDocument/2006/relationships/oleObject" Target="../embeddings/oleObject100.bin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5.w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2.vml"/><Relationship Id="rId6" Type="http://schemas.openxmlformats.org/officeDocument/2006/relationships/oleObject" Target="../embeddings/oleObject103.bin"/><Relationship Id="rId5" Type="http://schemas.openxmlformats.org/officeDocument/2006/relationships/image" Target="../media/image24.wmf"/><Relationship Id="rId4" Type="http://schemas.openxmlformats.org/officeDocument/2006/relationships/oleObject" Target="../embeddings/oleObject102.bin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6.bin"/><Relationship Id="rId3" Type="http://schemas.openxmlformats.org/officeDocument/2006/relationships/image" Target="../media/image23.png"/><Relationship Id="rId7" Type="http://schemas.openxmlformats.org/officeDocument/2006/relationships/image" Target="../media/image25.w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3.vml"/><Relationship Id="rId6" Type="http://schemas.openxmlformats.org/officeDocument/2006/relationships/oleObject" Target="../embeddings/oleObject105.bin"/><Relationship Id="rId5" Type="http://schemas.openxmlformats.org/officeDocument/2006/relationships/image" Target="../media/image24.wmf"/><Relationship Id="rId4" Type="http://schemas.openxmlformats.org/officeDocument/2006/relationships/oleObject" Target="../embeddings/oleObject104.bin"/><Relationship Id="rId9" Type="http://schemas.openxmlformats.org/officeDocument/2006/relationships/image" Target="../media/image26.wmf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9.bin"/><Relationship Id="rId3" Type="http://schemas.openxmlformats.org/officeDocument/2006/relationships/image" Target="../media/image23.png"/><Relationship Id="rId7" Type="http://schemas.openxmlformats.org/officeDocument/2006/relationships/image" Target="../media/image25.w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4.vml"/><Relationship Id="rId6" Type="http://schemas.openxmlformats.org/officeDocument/2006/relationships/oleObject" Target="../embeddings/oleObject108.bin"/><Relationship Id="rId5" Type="http://schemas.openxmlformats.org/officeDocument/2006/relationships/image" Target="../media/image24.wmf"/><Relationship Id="rId4" Type="http://schemas.openxmlformats.org/officeDocument/2006/relationships/oleObject" Target="../embeddings/oleObject107.bin"/><Relationship Id="rId9" Type="http://schemas.openxmlformats.org/officeDocument/2006/relationships/image" Target="../media/image26.wmf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2.bin"/><Relationship Id="rId3" Type="http://schemas.openxmlformats.org/officeDocument/2006/relationships/image" Target="../media/image23.png"/><Relationship Id="rId7" Type="http://schemas.openxmlformats.org/officeDocument/2006/relationships/image" Target="../media/image25.w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5.vml"/><Relationship Id="rId6" Type="http://schemas.openxmlformats.org/officeDocument/2006/relationships/oleObject" Target="../embeddings/oleObject111.bin"/><Relationship Id="rId5" Type="http://schemas.openxmlformats.org/officeDocument/2006/relationships/image" Target="../media/image24.wmf"/><Relationship Id="rId4" Type="http://schemas.openxmlformats.org/officeDocument/2006/relationships/oleObject" Target="../embeddings/oleObject110.bin"/><Relationship Id="rId9" Type="http://schemas.openxmlformats.org/officeDocument/2006/relationships/image" Target="../media/image26.wmf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5.bin"/><Relationship Id="rId3" Type="http://schemas.openxmlformats.org/officeDocument/2006/relationships/image" Target="../media/image23.png"/><Relationship Id="rId7" Type="http://schemas.openxmlformats.org/officeDocument/2006/relationships/image" Target="../media/image25.w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6.vml"/><Relationship Id="rId6" Type="http://schemas.openxmlformats.org/officeDocument/2006/relationships/oleObject" Target="../embeddings/oleObject114.bin"/><Relationship Id="rId5" Type="http://schemas.openxmlformats.org/officeDocument/2006/relationships/image" Target="../media/image24.wmf"/><Relationship Id="rId10" Type="http://schemas.openxmlformats.org/officeDocument/2006/relationships/oleObject" Target="../embeddings/oleObject116.bin"/><Relationship Id="rId4" Type="http://schemas.openxmlformats.org/officeDocument/2006/relationships/oleObject" Target="../embeddings/oleObject113.bin"/><Relationship Id="rId9" Type="http://schemas.openxmlformats.org/officeDocument/2006/relationships/image" Target="../media/image26.wmf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9.bin"/><Relationship Id="rId3" Type="http://schemas.openxmlformats.org/officeDocument/2006/relationships/image" Target="../media/image23.png"/><Relationship Id="rId7" Type="http://schemas.openxmlformats.org/officeDocument/2006/relationships/image" Target="../media/image25.w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7.vml"/><Relationship Id="rId6" Type="http://schemas.openxmlformats.org/officeDocument/2006/relationships/oleObject" Target="../embeddings/oleObject118.bin"/><Relationship Id="rId5" Type="http://schemas.openxmlformats.org/officeDocument/2006/relationships/image" Target="../media/image24.wmf"/><Relationship Id="rId10" Type="http://schemas.openxmlformats.org/officeDocument/2006/relationships/oleObject" Target="../embeddings/oleObject120.bin"/><Relationship Id="rId4" Type="http://schemas.openxmlformats.org/officeDocument/2006/relationships/oleObject" Target="../embeddings/oleObject117.bin"/><Relationship Id="rId9" Type="http://schemas.openxmlformats.org/officeDocument/2006/relationships/image" Target="../media/image26.wmf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3.bin"/><Relationship Id="rId3" Type="http://schemas.openxmlformats.org/officeDocument/2006/relationships/image" Target="../media/image23.png"/><Relationship Id="rId7" Type="http://schemas.openxmlformats.org/officeDocument/2006/relationships/image" Target="../media/image25.wmf"/><Relationship Id="rId12" Type="http://schemas.openxmlformats.org/officeDocument/2006/relationships/image" Target="../media/image27.w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8.vml"/><Relationship Id="rId6" Type="http://schemas.openxmlformats.org/officeDocument/2006/relationships/oleObject" Target="../embeddings/oleObject122.bin"/><Relationship Id="rId11" Type="http://schemas.openxmlformats.org/officeDocument/2006/relationships/oleObject" Target="../embeddings/oleObject125.bin"/><Relationship Id="rId5" Type="http://schemas.openxmlformats.org/officeDocument/2006/relationships/image" Target="../media/image24.wmf"/><Relationship Id="rId10" Type="http://schemas.openxmlformats.org/officeDocument/2006/relationships/oleObject" Target="../embeddings/oleObject124.bin"/><Relationship Id="rId4" Type="http://schemas.openxmlformats.org/officeDocument/2006/relationships/oleObject" Target="../embeddings/oleObject121.bin"/><Relationship Id="rId9" Type="http://schemas.openxmlformats.org/officeDocument/2006/relationships/image" Target="../media/image26.wmf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3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13" Type="http://schemas.openxmlformats.org/officeDocument/2006/relationships/oleObject" Target="../embeddings/oleObject19.bin"/><Relationship Id="rId3" Type="http://schemas.openxmlformats.org/officeDocument/2006/relationships/oleObject" Target="../embeddings/oleObject14.bin"/><Relationship Id="rId7" Type="http://schemas.openxmlformats.org/officeDocument/2006/relationships/oleObject" Target="../embeddings/oleObject16.bin"/><Relationship Id="rId12" Type="http://schemas.openxmlformats.org/officeDocument/2006/relationships/image" Target="../media/image5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.wmf"/><Relationship Id="rId11" Type="http://schemas.openxmlformats.org/officeDocument/2006/relationships/oleObject" Target="../embeddings/oleObject18.bin"/><Relationship Id="rId5" Type="http://schemas.openxmlformats.org/officeDocument/2006/relationships/oleObject" Target="../embeddings/oleObject15.bin"/><Relationship Id="rId10" Type="http://schemas.openxmlformats.org/officeDocument/2006/relationships/image" Target="../media/image4.wmf"/><Relationship Id="rId4" Type="http://schemas.openxmlformats.org/officeDocument/2006/relationships/image" Target="../media/image1.wmf"/><Relationship Id="rId9" Type="http://schemas.openxmlformats.org/officeDocument/2006/relationships/oleObject" Target="../embeddings/oleObject17.bin"/><Relationship Id="rId14" Type="http://schemas.openxmlformats.org/officeDocument/2006/relationships/image" Target="../media/image6.wmf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3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3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9.vml"/><Relationship Id="rId5" Type="http://schemas.openxmlformats.org/officeDocument/2006/relationships/image" Target="../media/image31.wmf"/><Relationship Id="rId4" Type="http://schemas.openxmlformats.org/officeDocument/2006/relationships/oleObject" Target="../embeddings/oleObject126.bin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2.w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50.vml"/><Relationship Id="rId6" Type="http://schemas.openxmlformats.org/officeDocument/2006/relationships/oleObject" Target="../embeddings/oleObject128.bin"/><Relationship Id="rId5" Type="http://schemas.openxmlformats.org/officeDocument/2006/relationships/image" Target="../media/image31.wmf"/><Relationship Id="rId4" Type="http://schemas.openxmlformats.org/officeDocument/2006/relationships/oleObject" Target="../embeddings/oleObject127.bin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2.w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51.vml"/><Relationship Id="rId6" Type="http://schemas.openxmlformats.org/officeDocument/2006/relationships/oleObject" Target="../embeddings/oleObject130.bin"/><Relationship Id="rId5" Type="http://schemas.openxmlformats.org/officeDocument/2006/relationships/image" Target="../media/image31.wmf"/><Relationship Id="rId4" Type="http://schemas.openxmlformats.org/officeDocument/2006/relationships/oleObject" Target="../embeddings/oleObject129.bin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3.bin"/><Relationship Id="rId3" Type="http://schemas.openxmlformats.org/officeDocument/2006/relationships/image" Target="../media/image30.png"/><Relationship Id="rId7" Type="http://schemas.openxmlformats.org/officeDocument/2006/relationships/image" Target="../media/image32.w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52.vml"/><Relationship Id="rId6" Type="http://schemas.openxmlformats.org/officeDocument/2006/relationships/oleObject" Target="../embeddings/oleObject132.bin"/><Relationship Id="rId5" Type="http://schemas.openxmlformats.org/officeDocument/2006/relationships/image" Target="../media/image31.wmf"/><Relationship Id="rId4" Type="http://schemas.openxmlformats.org/officeDocument/2006/relationships/oleObject" Target="../embeddings/oleObject131.bin"/><Relationship Id="rId9" Type="http://schemas.openxmlformats.org/officeDocument/2006/relationships/image" Target="../media/image33.wmf"/></Relationships>
</file>

<file path=ppt/slides/_rels/slide6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6.bin"/><Relationship Id="rId3" Type="http://schemas.openxmlformats.org/officeDocument/2006/relationships/image" Target="../media/image30.png"/><Relationship Id="rId7" Type="http://schemas.openxmlformats.org/officeDocument/2006/relationships/image" Target="../media/image32.w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53.vml"/><Relationship Id="rId6" Type="http://schemas.openxmlformats.org/officeDocument/2006/relationships/oleObject" Target="../embeddings/oleObject135.bin"/><Relationship Id="rId5" Type="http://schemas.openxmlformats.org/officeDocument/2006/relationships/image" Target="../media/image31.wmf"/><Relationship Id="rId4" Type="http://schemas.openxmlformats.org/officeDocument/2006/relationships/oleObject" Target="../embeddings/oleObject134.bin"/><Relationship Id="rId9" Type="http://schemas.openxmlformats.org/officeDocument/2006/relationships/image" Target="../media/image33.wmf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3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3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7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54.vml"/><Relationship Id="rId5" Type="http://schemas.openxmlformats.org/officeDocument/2006/relationships/image" Target="../media/image35.png"/><Relationship Id="rId4" Type="http://schemas.openxmlformats.org/officeDocument/2006/relationships/image" Target="../media/image36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13" Type="http://schemas.openxmlformats.org/officeDocument/2006/relationships/oleObject" Target="../embeddings/oleObject25.bin"/><Relationship Id="rId3" Type="http://schemas.openxmlformats.org/officeDocument/2006/relationships/oleObject" Target="../embeddings/oleObject20.bin"/><Relationship Id="rId7" Type="http://schemas.openxmlformats.org/officeDocument/2006/relationships/oleObject" Target="../embeddings/oleObject22.bin"/><Relationship Id="rId12" Type="http://schemas.openxmlformats.org/officeDocument/2006/relationships/image" Target="../media/image5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.wmf"/><Relationship Id="rId11" Type="http://schemas.openxmlformats.org/officeDocument/2006/relationships/oleObject" Target="../embeddings/oleObject24.bin"/><Relationship Id="rId5" Type="http://schemas.openxmlformats.org/officeDocument/2006/relationships/oleObject" Target="../embeddings/oleObject21.bin"/><Relationship Id="rId10" Type="http://schemas.openxmlformats.org/officeDocument/2006/relationships/image" Target="../media/image4.wmf"/><Relationship Id="rId4" Type="http://schemas.openxmlformats.org/officeDocument/2006/relationships/image" Target="../media/image1.wmf"/><Relationship Id="rId9" Type="http://schemas.openxmlformats.org/officeDocument/2006/relationships/oleObject" Target="../embeddings/oleObject23.bin"/><Relationship Id="rId14" Type="http://schemas.openxmlformats.org/officeDocument/2006/relationships/image" Target="../media/image6.wmf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8.bin"/><Relationship Id="rId7" Type="http://schemas.openxmlformats.org/officeDocument/2006/relationships/image" Target="../media/image37.w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55.vml"/><Relationship Id="rId6" Type="http://schemas.openxmlformats.org/officeDocument/2006/relationships/oleObject" Target="../embeddings/oleObject139.bin"/><Relationship Id="rId5" Type="http://schemas.openxmlformats.org/officeDocument/2006/relationships/image" Target="../media/image35.png"/><Relationship Id="rId4" Type="http://schemas.openxmlformats.org/officeDocument/2006/relationships/image" Target="../media/image36.wmf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0.bin"/><Relationship Id="rId7" Type="http://schemas.openxmlformats.org/officeDocument/2006/relationships/image" Target="../media/image37.w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56.vml"/><Relationship Id="rId6" Type="http://schemas.openxmlformats.org/officeDocument/2006/relationships/oleObject" Target="../embeddings/oleObject141.bin"/><Relationship Id="rId5" Type="http://schemas.openxmlformats.org/officeDocument/2006/relationships/image" Target="../media/image35.png"/><Relationship Id="rId4" Type="http://schemas.openxmlformats.org/officeDocument/2006/relationships/image" Target="../media/image36.wmf"/></Relationships>
</file>

<file path=ppt/slides/_rels/slide7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4.bin"/><Relationship Id="rId3" Type="http://schemas.openxmlformats.org/officeDocument/2006/relationships/oleObject" Target="../embeddings/oleObject142.bin"/><Relationship Id="rId7" Type="http://schemas.openxmlformats.org/officeDocument/2006/relationships/image" Target="../media/image37.w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57.vml"/><Relationship Id="rId6" Type="http://schemas.openxmlformats.org/officeDocument/2006/relationships/oleObject" Target="../embeddings/oleObject143.bin"/><Relationship Id="rId5" Type="http://schemas.openxmlformats.org/officeDocument/2006/relationships/image" Target="../media/image35.png"/><Relationship Id="rId4" Type="http://schemas.openxmlformats.org/officeDocument/2006/relationships/image" Target="../media/image36.wmf"/><Relationship Id="rId9" Type="http://schemas.openxmlformats.org/officeDocument/2006/relationships/image" Target="../media/image38.wmf"/></Relationships>
</file>

<file path=ppt/slides/_rels/slide7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7.bin"/><Relationship Id="rId3" Type="http://schemas.openxmlformats.org/officeDocument/2006/relationships/oleObject" Target="../embeddings/oleObject145.bin"/><Relationship Id="rId7" Type="http://schemas.openxmlformats.org/officeDocument/2006/relationships/image" Target="../media/image37.w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58.vml"/><Relationship Id="rId6" Type="http://schemas.openxmlformats.org/officeDocument/2006/relationships/oleObject" Target="../embeddings/oleObject146.bin"/><Relationship Id="rId5" Type="http://schemas.openxmlformats.org/officeDocument/2006/relationships/image" Target="../media/image35.png"/><Relationship Id="rId4" Type="http://schemas.openxmlformats.org/officeDocument/2006/relationships/image" Target="../media/image36.wmf"/><Relationship Id="rId9" Type="http://schemas.openxmlformats.org/officeDocument/2006/relationships/image" Target="../media/image38.wmf"/></Relationships>
</file>

<file path=ppt/slides/_rels/slide7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0.bin"/><Relationship Id="rId3" Type="http://schemas.openxmlformats.org/officeDocument/2006/relationships/oleObject" Target="../embeddings/oleObject148.bin"/><Relationship Id="rId7" Type="http://schemas.openxmlformats.org/officeDocument/2006/relationships/image" Target="../media/image37.w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59.vml"/><Relationship Id="rId6" Type="http://schemas.openxmlformats.org/officeDocument/2006/relationships/oleObject" Target="../embeddings/oleObject149.bin"/><Relationship Id="rId11" Type="http://schemas.openxmlformats.org/officeDocument/2006/relationships/image" Target="../media/image39.wmf"/><Relationship Id="rId5" Type="http://schemas.openxmlformats.org/officeDocument/2006/relationships/image" Target="../media/image35.png"/><Relationship Id="rId10" Type="http://schemas.openxmlformats.org/officeDocument/2006/relationships/oleObject" Target="../embeddings/oleObject151.bin"/><Relationship Id="rId4" Type="http://schemas.openxmlformats.org/officeDocument/2006/relationships/image" Target="../media/image36.wmf"/><Relationship Id="rId9" Type="http://schemas.openxmlformats.org/officeDocument/2006/relationships/image" Target="../media/image38.wmf"/></Relationships>
</file>

<file path=ppt/slides/_rels/slide7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4.bin"/><Relationship Id="rId13" Type="http://schemas.openxmlformats.org/officeDocument/2006/relationships/image" Target="../media/image40.wmf"/><Relationship Id="rId3" Type="http://schemas.openxmlformats.org/officeDocument/2006/relationships/oleObject" Target="../embeddings/oleObject152.bin"/><Relationship Id="rId7" Type="http://schemas.openxmlformats.org/officeDocument/2006/relationships/image" Target="../media/image37.wmf"/><Relationship Id="rId12" Type="http://schemas.openxmlformats.org/officeDocument/2006/relationships/oleObject" Target="../embeddings/oleObject156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60.vml"/><Relationship Id="rId6" Type="http://schemas.openxmlformats.org/officeDocument/2006/relationships/oleObject" Target="../embeddings/oleObject153.bin"/><Relationship Id="rId11" Type="http://schemas.openxmlformats.org/officeDocument/2006/relationships/image" Target="../media/image39.wmf"/><Relationship Id="rId5" Type="http://schemas.openxmlformats.org/officeDocument/2006/relationships/image" Target="../media/image35.png"/><Relationship Id="rId10" Type="http://schemas.openxmlformats.org/officeDocument/2006/relationships/oleObject" Target="../embeddings/oleObject155.bin"/><Relationship Id="rId4" Type="http://schemas.openxmlformats.org/officeDocument/2006/relationships/image" Target="../media/image36.wmf"/><Relationship Id="rId9" Type="http://schemas.openxmlformats.org/officeDocument/2006/relationships/image" Target="../media/image38.wmf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3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3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7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61.vml"/><Relationship Id="rId4" Type="http://schemas.openxmlformats.org/officeDocument/2006/relationships/image" Target="../media/image43.wmf"/></Relationships>
</file>

<file path=ppt/slides/_rels/slide7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emf"/><Relationship Id="rId3" Type="http://schemas.openxmlformats.org/officeDocument/2006/relationships/oleObject" Target="../embeddings/oleObject158.bin"/><Relationship Id="rId7" Type="http://schemas.openxmlformats.org/officeDocument/2006/relationships/oleObject" Target="../embeddings/oleObject160.bin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62.vml"/><Relationship Id="rId6" Type="http://schemas.openxmlformats.org/officeDocument/2006/relationships/image" Target="../media/image45.emf"/><Relationship Id="rId5" Type="http://schemas.openxmlformats.org/officeDocument/2006/relationships/oleObject" Target="../embeddings/oleObject159.bin"/><Relationship Id="rId10" Type="http://schemas.openxmlformats.org/officeDocument/2006/relationships/image" Target="../media/image47.emf"/><Relationship Id="rId4" Type="http://schemas.openxmlformats.org/officeDocument/2006/relationships/image" Target="../media/image44.emf"/><Relationship Id="rId9" Type="http://schemas.openxmlformats.org/officeDocument/2006/relationships/oleObject" Target="../embeddings/oleObject161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1.wmf"/></Relationships>
</file>

<file path=ppt/slides/_rels/slide8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4.bin"/><Relationship Id="rId13" Type="http://schemas.openxmlformats.org/officeDocument/2006/relationships/image" Target="../media/image52.wmf"/><Relationship Id="rId18" Type="http://schemas.openxmlformats.org/officeDocument/2006/relationships/oleObject" Target="../embeddings/oleObject169.bin"/><Relationship Id="rId26" Type="http://schemas.openxmlformats.org/officeDocument/2006/relationships/oleObject" Target="../embeddings/oleObject173.bin"/><Relationship Id="rId39" Type="http://schemas.openxmlformats.org/officeDocument/2006/relationships/slide" Target="slide1.xml"/><Relationship Id="rId3" Type="http://schemas.openxmlformats.org/officeDocument/2006/relationships/oleObject" Target="../embeddings/oleObject162.bin"/><Relationship Id="rId21" Type="http://schemas.openxmlformats.org/officeDocument/2006/relationships/image" Target="../media/image56.wmf"/><Relationship Id="rId34" Type="http://schemas.openxmlformats.org/officeDocument/2006/relationships/image" Target="../media/image62.wmf"/><Relationship Id="rId7" Type="http://schemas.openxmlformats.org/officeDocument/2006/relationships/image" Target="../media/image49.emf"/><Relationship Id="rId12" Type="http://schemas.openxmlformats.org/officeDocument/2006/relationships/oleObject" Target="../embeddings/oleObject166.bin"/><Relationship Id="rId17" Type="http://schemas.openxmlformats.org/officeDocument/2006/relationships/image" Target="../media/image54.wmf"/><Relationship Id="rId25" Type="http://schemas.openxmlformats.org/officeDocument/2006/relationships/image" Target="../media/image58.wmf"/><Relationship Id="rId33" Type="http://schemas.openxmlformats.org/officeDocument/2006/relationships/oleObject" Target="../embeddings/oleObject177.bin"/><Relationship Id="rId38" Type="http://schemas.openxmlformats.org/officeDocument/2006/relationships/image" Target="../media/image64.wmf"/><Relationship Id="rId2" Type="http://schemas.openxmlformats.org/officeDocument/2006/relationships/slideLayout" Target="../slideLayouts/slideLayout15.xml"/><Relationship Id="rId16" Type="http://schemas.openxmlformats.org/officeDocument/2006/relationships/oleObject" Target="../embeddings/oleObject168.bin"/><Relationship Id="rId20" Type="http://schemas.openxmlformats.org/officeDocument/2006/relationships/oleObject" Target="../embeddings/oleObject170.bin"/><Relationship Id="rId29" Type="http://schemas.openxmlformats.org/officeDocument/2006/relationships/oleObject" Target="../embeddings/oleObject175.bin"/><Relationship Id="rId1" Type="http://schemas.openxmlformats.org/officeDocument/2006/relationships/vmlDrawing" Target="../drawings/vmlDrawing63.vml"/><Relationship Id="rId6" Type="http://schemas.openxmlformats.org/officeDocument/2006/relationships/oleObject" Target="../embeddings/oleObject163.bin"/><Relationship Id="rId11" Type="http://schemas.openxmlformats.org/officeDocument/2006/relationships/image" Target="../media/image51.wmf"/><Relationship Id="rId24" Type="http://schemas.openxmlformats.org/officeDocument/2006/relationships/oleObject" Target="../embeddings/oleObject172.bin"/><Relationship Id="rId32" Type="http://schemas.openxmlformats.org/officeDocument/2006/relationships/image" Target="../media/image61.wmf"/><Relationship Id="rId37" Type="http://schemas.openxmlformats.org/officeDocument/2006/relationships/oleObject" Target="../embeddings/oleObject179.bin"/><Relationship Id="rId5" Type="http://schemas.openxmlformats.org/officeDocument/2006/relationships/image" Target="../media/image48.emf"/><Relationship Id="rId15" Type="http://schemas.openxmlformats.org/officeDocument/2006/relationships/image" Target="../media/image53.emf"/><Relationship Id="rId23" Type="http://schemas.openxmlformats.org/officeDocument/2006/relationships/image" Target="../media/image57.wmf"/><Relationship Id="rId28" Type="http://schemas.openxmlformats.org/officeDocument/2006/relationships/image" Target="../media/image59.wmf"/><Relationship Id="rId36" Type="http://schemas.openxmlformats.org/officeDocument/2006/relationships/image" Target="../media/image63.wmf"/><Relationship Id="rId10" Type="http://schemas.openxmlformats.org/officeDocument/2006/relationships/oleObject" Target="../embeddings/oleObject165.bin"/><Relationship Id="rId19" Type="http://schemas.openxmlformats.org/officeDocument/2006/relationships/image" Target="../media/image55.wmf"/><Relationship Id="rId31" Type="http://schemas.openxmlformats.org/officeDocument/2006/relationships/oleObject" Target="../embeddings/oleObject176.bin"/><Relationship Id="rId4" Type="http://schemas.openxmlformats.org/officeDocument/2006/relationships/oleObject" Target="../embeddings/Microsoft_PowerPoint_97-2003_Presentation1.ppt"/><Relationship Id="rId9" Type="http://schemas.openxmlformats.org/officeDocument/2006/relationships/image" Target="../media/image50.emf"/><Relationship Id="rId14" Type="http://schemas.openxmlformats.org/officeDocument/2006/relationships/oleObject" Target="../embeddings/oleObject167.bin"/><Relationship Id="rId22" Type="http://schemas.openxmlformats.org/officeDocument/2006/relationships/oleObject" Target="../embeddings/oleObject171.bin"/><Relationship Id="rId27" Type="http://schemas.openxmlformats.org/officeDocument/2006/relationships/oleObject" Target="../embeddings/oleObject174.bin"/><Relationship Id="rId30" Type="http://schemas.openxmlformats.org/officeDocument/2006/relationships/image" Target="../media/image60.wmf"/><Relationship Id="rId35" Type="http://schemas.openxmlformats.org/officeDocument/2006/relationships/oleObject" Target="../embeddings/oleObject178.bin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5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5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5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64.vml"/><Relationship Id="rId6" Type="http://schemas.openxmlformats.org/officeDocument/2006/relationships/oleObject" Target="../embeddings/oleObject181.bin"/><Relationship Id="rId5" Type="http://schemas.openxmlformats.org/officeDocument/2006/relationships/image" Target="../media/image66.wmf"/><Relationship Id="rId4" Type="http://schemas.openxmlformats.org/officeDocument/2006/relationships/oleObject" Target="../embeddings/oleObject180.bin"/></Relationships>
</file>

<file path=ppt/slides/_rels/slide8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wmf"/><Relationship Id="rId3" Type="http://schemas.openxmlformats.org/officeDocument/2006/relationships/image" Target="../media/image65.png"/><Relationship Id="rId7" Type="http://schemas.openxmlformats.org/officeDocument/2006/relationships/oleObject" Target="../embeddings/oleObject184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65.vml"/><Relationship Id="rId6" Type="http://schemas.openxmlformats.org/officeDocument/2006/relationships/oleObject" Target="../embeddings/oleObject183.bin"/><Relationship Id="rId5" Type="http://schemas.openxmlformats.org/officeDocument/2006/relationships/image" Target="../media/image66.wmf"/><Relationship Id="rId4" Type="http://schemas.openxmlformats.org/officeDocument/2006/relationships/oleObject" Target="../embeddings/oleObject182.bin"/></Relationships>
</file>

<file path=ppt/slides/_rels/slide8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wmf"/><Relationship Id="rId3" Type="http://schemas.openxmlformats.org/officeDocument/2006/relationships/image" Target="../media/image65.png"/><Relationship Id="rId7" Type="http://schemas.openxmlformats.org/officeDocument/2006/relationships/oleObject" Target="../embeddings/oleObject187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66.vml"/><Relationship Id="rId6" Type="http://schemas.openxmlformats.org/officeDocument/2006/relationships/oleObject" Target="../embeddings/oleObject186.bin"/><Relationship Id="rId5" Type="http://schemas.openxmlformats.org/officeDocument/2006/relationships/image" Target="../media/image66.wmf"/><Relationship Id="rId4" Type="http://schemas.openxmlformats.org/officeDocument/2006/relationships/oleObject" Target="../embeddings/oleObject185.bin"/></Relationships>
</file>

<file path=ppt/slides/_rels/slide8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wmf"/><Relationship Id="rId3" Type="http://schemas.openxmlformats.org/officeDocument/2006/relationships/image" Target="../media/image65.png"/><Relationship Id="rId7" Type="http://schemas.openxmlformats.org/officeDocument/2006/relationships/oleObject" Target="../embeddings/oleObject190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67.vml"/><Relationship Id="rId6" Type="http://schemas.openxmlformats.org/officeDocument/2006/relationships/oleObject" Target="../embeddings/oleObject189.bin"/><Relationship Id="rId5" Type="http://schemas.openxmlformats.org/officeDocument/2006/relationships/image" Target="../media/image66.wmf"/><Relationship Id="rId4" Type="http://schemas.openxmlformats.org/officeDocument/2006/relationships/oleObject" Target="../embeddings/oleObject188.bin"/></Relationships>
</file>

<file path=ppt/slides/_rels/slide8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wmf"/><Relationship Id="rId3" Type="http://schemas.openxmlformats.org/officeDocument/2006/relationships/image" Target="../media/image65.png"/><Relationship Id="rId7" Type="http://schemas.openxmlformats.org/officeDocument/2006/relationships/oleObject" Target="../embeddings/oleObject193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68.vml"/><Relationship Id="rId6" Type="http://schemas.openxmlformats.org/officeDocument/2006/relationships/oleObject" Target="../embeddings/oleObject192.bin"/><Relationship Id="rId5" Type="http://schemas.openxmlformats.org/officeDocument/2006/relationships/image" Target="../media/image66.wmf"/><Relationship Id="rId10" Type="http://schemas.openxmlformats.org/officeDocument/2006/relationships/image" Target="../media/image68.wmf"/><Relationship Id="rId4" Type="http://schemas.openxmlformats.org/officeDocument/2006/relationships/oleObject" Target="../embeddings/oleObject191.bin"/><Relationship Id="rId9" Type="http://schemas.openxmlformats.org/officeDocument/2006/relationships/oleObject" Target="../embeddings/oleObject194.bin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4" y="13855"/>
            <a:ext cx="9130145" cy="6844145"/>
          </a:xfrm>
        </p:spPr>
        <p:txBody>
          <a:bodyPr/>
          <a:lstStyle/>
          <a:p>
            <a:r>
              <a:rPr lang="en-US" sz="8000" b="1" dirty="0" smtClean="0">
                <a:latin typeface="Comic Sans MS" panose="030F0702030302020204" pitchFamily="66" charset="0"/>
              </a:rPr>
              <a:t>SQUARE ROOTS II</a:t>
            </a:r>
            <a:br>
              <a:rPr lang="en-US" sz="8000" b="1" dirty="0" smtClean="0">
                <a:latin typeface="Comic Sans MS" panose="030F0702030302020204" pitchFamily="66" charset="0"/>
              </a:rPr>
            </a:br>
            <a:r>
              <a:rPr lang="en-US" b="1" dirty="0" smtClean="0">
                <a:latin typeface="Comic Sans MS" panose="030F0702030302020204" pitchFamily="66" charset="0"/>
              </a:rPr>
              <a:t/>
            </a:r>
            <a:br>
              <a:rPr lang="en-US" b="1" dirty="0" smtClean="0">
                <a:latin typeface="Comic Sans MS" panose="030F0702030302020204" pitchFamily="66" charset="0"/>
              </a:rPr>
            </a:br>
            <a:r>
              <a:rPr lang="en-US" b="1" dirty="0" smtClean="0">
                <a:latin typeface="Comic Sans MS" panose="030F0702030302020204" pitchFamily="66" charset="0"/>
              </a:rPr>
              <a:t>simplifying, no decimals</a:t>
            </a:r>
            <a:endParaRPr lang="en-US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37668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533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 smtClean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0"/>
            <a:ext cx="87630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u="sng" dirty="0" smtClean="0">
                <a:solidFill>
                  <a:prstClr val="white"/>
                </a:solidFill>
                <a:latin typeface="Comic Sans MS" pitchFamily="66" charset="0"/>
              </a:rPr>
              <a:t>Option 2</a:t>
            </a:r>
            <a:r>
              <a:rPr lang="en-US" sz="2500" b="1" dirty="0" smtClean="0">
                <a:solidFill>
                  <a:prstClr val="white"/>
                </a:solidFill>
                <a:latin typeface="Comic Sans MS" pitchFamily="66" charset="0"/>
              </a:rPr>
              <a:t>	Get an </a:t>
            </a:r>
            <a:r>
              <a:rPr lang="en-US" sz="2500" b="1" u="sng" dirty="0" smtClean="0">
                <a:solidFill>
                  <a:prstClr val="white"/>
                </a:solidFill>
                <a:latin typeface="Comic Sans MS" pitchFamily="66" charset="0"/>
              </a:rPr>
              <a:t>EXACT answer</a:t>
            </a:r>
            <a:endParaRPr lang="en-US" sz="2500" b="1" dirty="0" smtClean="0">
              <a:solidFill>
                <a:prstClr val="white"/>
              </a:solidFill>
              <a:latin typeface="Comic Sans MS" pitchFamily="66" charset="0"/>
            </a:endParaRPr>
          </a:p>
        </p:txBody>
      </p:sp>
      <p:graphicFrame>
        <p:nvGraphicFramePr>
          <p:cNvPr id="6147" name="Object 3"/>
          <p:cNvGraphicFramePr>
            <a:graphicFrameLocks noChangeAspect="1"/>
          </p:cNvGraphicFramePr>
          <p:nvPr/>
        </p:nvGraphicFramePr>
        <p:xfrm>
          <a:off x="152400" y="762000"/>
          <a:ext cx="909637" cy="6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8" name="Equation" r:id="rId3" imgW="317160" imgH="228600" progId="Equation.3">
                  <p:embed/>
                </p:oleObj>
              </mc:Choice>
              <mc:Fallback>
                <p:oleObj name="Equation" r:id="rId3" imgW="3171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762000"/>
                        <a:ext cx="909637" cy="655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152400" y="1600200"/>
            <a:ext cx="87630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 smtClean="0">
                <a:solidFill>
                  <a:prstClr val="black"/>
                </a:solidFill>
                <a:latin typeface="Comic Sans MS" pitchFamily="66" charset="0"/>
              </a:rPr>
              <a:t>You learned how to reduce the radical in algebra 1</a:t>
            </a:r>
            <a:endParaRPr lang="en-US" sz="25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2400" y="2209800"/>
            <a:ext cx="87630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 smtClean="0">
                <a:solidFill>
                  <a:prstClr val="black"/>
                </a:solidFill>
                <a:latin typeface="Comic Sans MS" pitchFamily="66" charset="0"/>
              </a:rPr>
              <a:t>There are two good ways:</a:t>
            </a:r>
            <a:endParaRPr lang="en-US" sz="25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4890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533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 smtClean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0"/>
            <a:ext cx="87630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u="sng" dirty="0" smtClean="0">
                <a:solidFill>
                  <a:prstClr val="white"/>
                </a:solidFill>
                <a:latin typeface="Comic Sans MS" pitchFamily="66" charset="0"/>
              </a:rPr>
              <a:t>Option 2</a:t>
            </a:r>
            <a:r>
              <a:rPr lang="en-US" sz="2500" b="1" dirty="0" smtClean="0">
                <a:solidFill>
                  <a:prstClr val="white"/>
                </a:solidFill>
                <a:latin typeface="Comic Sans MS" pitchFamily="66" charset="0"/>
              </a:rPr>
              <a:t>	Get an </a:t>
            </a:r>
            <a:r>
              <a:rPr lang="en-US" sz="2500" b="1" u="sng" dirty="0" smtClean="0">
                <a:solidFill>
                  <a:prstClr val="white"/>
                </a:solidFill>
                <a:latin typeface="Comic Sans MS" pitchFamily="66" charset="0"/>
              </a:rPr>
              <a:t>EXACT answer</a:t>
            </a:r>
            <a:endParaRPr lang="en-US" sz="2500" b="1" dirty="0" smtClean="0">
              <a:solidFill>
                <a:prstClr val="white"/>
              </a:solidFill>
              <a:latin typeface="Comic Sans MS" pitchFamily="66" charset="0"/>
            </a:endParaRPr>
          </a:p>
        </p:txBody>
      </p:sp>
      <p:graphicFrame>
        <p:nvGraphicFramePr>
          <p:cNvPr id="6147" name="Object 3"/>
          <p:cNvGraphicFramePr>
            <a:graphicFrameLocks noChangeAspect="1"/>
          </p:cNvGraphicFramePr>
          <p:nvPr/>
        </p:nvGraphicFramePr>
        <p:xfrm>
          <a:off x="152400" y="762000"/>
          <a:ext cx="909637" cy="6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2" name="Equation" r:id="rId3" imgW="317160" imgH="228600" progId="Equation.3">
                  <p:embed/>
                </p:oleObj>
              </mc:Choice>
              <mc:Fallback>
                <p:oleObj name="Equation" r:id="rId3" imgW="3171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762000"/>
                        <a:ext cx="909637" cy="655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152400" y="1600200"/>
            <a:ext cx="87630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 smtClean="0">
                <a:solidFill>
                  <a:prstClr val="black"/>
                </a:solidFill>
                <a:latin typeface="Comic Sans MS" pitchFamily="66" charset="0"/>
              </a:rPr>
              <a:t>You learned how to reduce the radical in algebra 1</a:t>
            </a:r>
            <a:endParaRPr lang="en-US" sz="25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2400" y="2209800"/>
            <a:ext cx="87630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 smtClean="0">
                <a:solidFill>
                  <a:prstClr val="black"/>
                </a:solidFill>
                <a:latin typeface="Comic Sans MS" pitchFamily="66" charset="0"/>
              </a:rPr>
              <a:t>There are two good ways:</a:t>
            </a:r>
            <a:endParaRPr lang="en-US" sz="25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28600" y="3048000"/>
            <a:ext cx="8382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 dirty="0" smtClean="0">
                <a:solidFill>
                  <a:prstClr val="black"/>
                </a:solidFill>
              </a:rPr>
              <a:t>Method 1</a:t>
            </a:r>
            <a:r>
              <a:rPr lang="en-US" dirty="0" smtClean="0">
                <a:solidFill>
                  <a:prstClr val="black"/>
                </a:solidFill>
              </a:rPr>
              <a:t>  the factor tree (this is easy, but takes a long time)</a:t>
            </a:r>
          </a:p>
          <a:p>
            <a:r>
              <a:rPr lang="en-US" dirty="0" smtClean="0">
                <a:solidFill>
                  <a:prstClr val="black"/>
                </a:solidFill>
              </a:rPr>
              <a:t>		</a:t>
            </a:r>
            <a:r>
              <a:rPr lang="en-US" dirty="0" smtClean="0">
                <a:solidFill>
                  <a:prstClr val="black"/>
                </a:solidFill>
                <a:hlinkClick r:id="rId5"/>
              </a:rPr>
              <a:t>https://www.youtube.com/watch?v=jC5-2FOCXGg</a:t>
            </a:r>
            <a:endParaRPr lang="en-US" dirty="0" smtClean="0">
              <a:solidFill>
                <a:prstClr val="black"/>
              </a:solidFill>
            </a:endParaRPr>
          </a:p>
          <a:p>
            <a:endParaRPr lang="en-US" dirty="0">
              <a:solidFill>
                <a:prstClr val="black"/>
              </a:solidFill>
            </a:endParaRPr>
          </a:p>
          <a:p>
            <a:r>
              <a:rPr lang="en-US" u="sng" dirty="0" smtClean="0">
                <a:solidFill>
                  <a:prstClr val="black"/>
                </a:solidFill>
              </a:rPr>
              <a:t>Method 2</a:t>
            </a:r>
            <a:r>
              <a:rPr lang="en-US" dirty="0" smtClean="0">
                <a:solidFill>
                  <a:prstClr val="black"/>
                </a:solidFill>
              </a:rPr>
              <a:t>  using perfect squares. (Faster, but not as easy to remember)</a:t>
            </a:r>
          </a:p>
          <a:p>
            <a:r>
              <a:rPr lang="en-US" dirty="0">
                <a:solidFill>
                  <a:prstClr val="black"/>
                </a:solidFill>
              </a:rPr>
              <a:t>	</a:t>
            </a:r>
            <a:r>
              <a:rPr lang="en-US" dirty="0" smtClean="0">
                <a:solidFill>
                  <a:prstClr val="black"/>
                </a:solidFill>
              </a:rPr>
              <a:t>	 </a:t>
            </a:r>
            <a:r>
              <a:rPr lang="en-US" dirty="0" smtClean="0">
                <a:solidFill>
                  <a:prstClr val="black"/>
                </a:solidFill>
                <a:hlinkClick r:id="rId6"/>
              </a:rPr>
              <a:t>https://www.youtube.com/watch?v=sOmnOQn5HsU</a:t>
            </a:r>
            <a:endParaRPr lang="en-US" dirty="0" smtClean="0">
              <a:solidFill>
                <a:prstClr val="black"/>
              </a:solidFill>
            </a:endParaRPr>
          </a:p>
          <a:p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248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533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 smtClean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0"/>
            <a:ext cx="87630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u="sng" dirty="0" smtClean="0">
                <a:solidFill>
                  <a:prstClr val="white"/>
                </a:solidFill>
                <a:latin typeface="Comic Sans MS" pitchFamily="66" charset="0"/>
              </a:rPr>
              <a:t>Option 2</a:t>
            </a:r>
            <a:r>
              <a:rPr lang="en-US" sz="2500" b="1" dirty="0" smtClean="0">
                <a:solidFill>
                  <a:prstClr val="white"/>
                </a:solidFill>
                <a:latin typeface="Comic Sans MS" pitchFamily="66" charset="0"/>
              </a:rPr>
              <a:t>	Get an </a:t>
            </a:r>
            <a:r>
              <a:rPr lang="en-US" sz="2500" b="1" u="sng" dirty="0" smtClean="0">
                <a:solidFill>
                  <a:prstClr val="white"/>
                </a:solidFill>
                <a:latin typeface="Comic Sans MS" pitchFamily="66" charset="0"/>
              </a:rPr>
              <a:t>EXACT answer</a:t>
            </a:r>
            <a:endParaRPr lang="en-US" sz="2500" b="1" dirty="0" smtClean="0">
              <a:solidFill>
                <a:prstClr val="white"/>
              </a:solidFill>
              <a:latin typeface="Comic Sans MS" pitchFamily="66" charset="0"/>
            </a:endParaRPr>
          </a:p>
        </p:txBody>
      </p:sp>
      <p:graphicFrame>
        <p:nvGraphicFramePr>
          <p:cNvPr id="6147" name="Object 3"/>
          <p:cNvGraphicFramePr>
            <a:graphicFrameLocks noChangeAspect="1"/>
          </p:cNvGraphicFramePr>
          <p:nvPr/>
        </p:nvGraphicFramePr>
        <p:xfrm>
          <a:off x="152400" y="762000"/>
          <a:ext cx="909637" cy="6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6" name="Equation" r:id="rId3" imgW="317160" imgH="228600" progId="Equation.3">
                  <p:embed/>
                </p:oleObj>
              </mc:Choice>
              <mc:Fallback>
                <p:oleObj name="Equation" r:id="rId3" imgW="3171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762000"/>
                        <a:ext cx="909637" cy="655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152400" y="1600200"/>
            <a:ext cx="87630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 smtClean="0">
                <a:solidFill>
                  <a:prstClr val="black"/>
                </a:solidFill>
                <a:latin typeface="Comic Sans MS" pitchFamily="66" charset="0"/>
              </a:rPr>
              <a:t>You learned how to reduce the radical in algebra 1</a:t>
            </a:r>
            <a:endParaRPr lang="en-US" sz="25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2400" y="2209800"/>
            <a:ext cx="87630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 smtClean="0">
                <a:solidFill>
                  <a:prstClr val="black"/>
                </a:solidFill>
                <a:latin typeface="Comic Sans MS" pitchFamily="66" charset="0"/>
              </a:rPr>
              <a:t>There are two good ways:</a:t>
            </a:r>
            <a:endParaRPr lang="en-US" sz="25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28600" y="3048000"/>
            <a:ext cx="8382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 dirty="0" smtClean="0">
                <a:solidFill>
                  <a:prstClr val="black"/>
                </a:solidFill>
              </a:rPr>
              <a:t>Method 1</a:t>
            </a:r>
            <a:r>
              <a:rPr lang="en-US" dirty="0" smtClean="0">
                <a:solidFill>
                  <a:prstClr val="black"/>
                </a:solidFill>
              </a:rPr>
              <a:t>  the factor tree (this is easy, but takes a long time)</a:t>
            </a:r>
          </a:p>
          <a:p>
            <a:r>
              <a:rPr lang="en-US" dirty="0" smtClean="0">
                <a:solidFill>
                  <a:prstClr val="black"/>
                </a:solidFill>
              </a:rPr>
              <a:t>		</a:t>
            </a:r>
            <a:r>
              <a:rPr lang="en-US" dirty="0" smtClean="0">
                <a:solidFill>
                  <a:prstClr val="black"/>
                </a:solidFill>
                <a:hlinkClick r:id="rId5"/>
              </a:rPr>
              <a:t>https://www.youtube.com/watch?v=jC5-2FOCXGg</a:t>
            </a:r>
            <a:endParaRPr lang="en-US" dirty="0" smtClean="0">
              <a:solidFill>
                <a:prstClr val="black"/>
              </a:solidFill>
            </a:endParaRPr>
          </a:p>
          <a:p>
            <a:endParaRPr lang="en-US" dirty="0">
              <a:solidFill>
                <a:prstClr val="black"/>
              </a:solidFill>
            </a:endParaRPr>
          </a:p>
          <a:p>
            <a:r>
              <a:rPr lang="en-US" u="sng" dirty="0" smtClean="0">
                <a:solidFill>
                  <a:prstClr val="black"/>
                </a:solidFill>
              </a:rPr>
              <a:t>Method 2</a:t>
            </a:r>
            <a:r>
              <a:rPr lang="en-US" dirty="0" smtClean="0">
                <a:solidFill>
                  <a:prstClr val="black"/>
                </a:solidFill>
              </a:rPr>
              <a:t>  using perfect squares. (Faster, but not as easy to remember)</a:t>
            </a:r>
          </a:p>
          <a:p>
            <a:r>
              <a:rPr lang="en-US" dirty="0">
                <a:solidFill>
                  <a:prstClr val="black"/>
                </a:solidFill>
              </a:rPr>
              <a:t>	</a:t>
            </a:r>
            <a:r>
              <a:rPr lang="en-US" dirty="0" smtClean="0">
                <a:solidFill>
                  <a:prstClr val="black"/>
                </a:solidFill>
              </a:rPr>
              <a:t>	 </a:t>
            </a:r>
            <a:r>
              <a:rPr lang="en-US" dirty="0" smtClean="0">
                <a:solidFill>
                  <a:prstClr val="black"/>
                </a:solidFill>
                <a:hlinkClick r:id="rId6"/>
              </a:rPr>
              <a:t>https://www.youtube.com/watch?v=sOmnOQn5HsU</a:t>
            </a:r>
            <a:endParaRPr lang="en-US" dirty="0" smtClean="0">
              <a:solidFill>
                <a:prstClr val="black"/>
              </a:solidFill>
            </a:endParaRPr>
          </a:p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38400" y="5334000"/>
            <a:ext cx="33528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Watch one or both of the videos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8098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533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 smtClean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0"/>
            <a:ext cx="87630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u="sng" dirty="0" smtClean="0">
                <a:solidFill>
                  <a:prstClr val="white"/>
                </a:solidFill>
                <a:latin typeface="Comic Sans MS" pitchFamily="66" charset="0"/>
              </a:rPr>
              <a:t>Option 2</a:t>
            </a:r>
            <a:r>
              <a:rPr lang="en-US" sz="2500" b="1" dirty="0" smtClean="0">
                <a:solidFill>
                  <a:prstClr val="white"/>
                </a:solidFill>
                <a:latin typeface="Comic Sans MS" pitchFamily="66" charset="0"/>
              </a:rPr>
              <a:t>	Get an </a:t>
            </a:r>
            <a:r>
              <a:rPr lang="en-US" sz="2500" b="1" u="sng" dirty="0" smtClean="0">
                <a:solidFill>
                  <a:prstClr val="white"/>
                </a:solidFill>
                <a:latin typeface="Comic Sans MS" pitchFamily="66" charset="0"/>
              </a:rPr>
              <a:t>EXACT answer</a:t>
            </a:r>
            <a:endParaRPr lang="en-US" sz="2500" b="1" dirty="0" smtClean="0">
              <a:solidFill>
                <a:prstClr val="white"/>
              </a:solidFill>
              <a:latin typeface="Comic Sans MS" pitchFamily="66" charset="0"/>
            </a:endParaRPr>
          </a:p>
        </p:txBody>
      </p:sp>
      <p:graphicFrame>
        <p:nvGraphicFramePr>
          <p:cNvPr id="6147" name="Object 3"/>
          <p:cNvGraphicFramePr>
            <a:graphicFrameLocks noChangeAspect="1"/>
          </p:cNvGraphicFramePr>
          <p:nvPr/>
        </p:nvGraphicFramePr>
        <p:xfrm>
          <a:off x="152400" y="762000"/>
          <a:ext cx="909637" cy="6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0" name="Equation" r:id="rId3" imgW="317160" imgH="228600" progId="Equation.3">
                  <p:embed/>
                </p:oleObj>
              </mc:Choice>
              <mc:Fallback>
                <p:oleObj name="Equation" r:id="rId3" imgW="3171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762000"/>
                        <a:ext cx="909637" cy="655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152400" y="1600200"/>
            <a:ext cx="87630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 smtClean="0">
                <a:solidFill>
                  <a:prstClr val="black"/>
                </a:solidFill>
                <a:latin typeface="Comic Sans MS" pitchFamily="66" charset="0"/>
              </a:rPr>
              <a:t>You learned how to reduce the radical in algebra 1</a:t>
            </a:r>
            <a:endParaRPr lang="en-US" sz="25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2400" y="2209800"/>
            <a:ext cx="87630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 smtClean="0">
                <a:solidFill>
                  <a:prstClr val="black"/>
                </a:solidFill>
                <a:latin typeface="Comic Sans MS" pitchFamily="66" charset="0"/>
              </a:rPr>
              <a:t>There are two good ways:</a:t>
            </a:r>
            <a:endParaRPr lang="en-US" sz="25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28600" y="3048000"/>
            <a:ext cx="8382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 dirty="0" smtClean="0">
                <a:solidFill>
                  <a:prstClr val="black"/>
                </a:solidFill>
              </a:rPr>
              <a:t>Method 1</a:t>
            </a:r>
            <a:r>
              <a:rPr lang="en-US" dirty="0" smtClean="0">
                <a:solidFill>
                  <a:prstClr val="black"/>
                </a:solidFill>
              </a:rPr>
              <a:t>  the factor tree (this is easy, but takes a long time)</a:t>
            </a:r>
          </a:p>
          <a:p>
            <a:r>
              <a:rPr lang="en-US" dirty="0" smtClean="0">
                <a:solidFill>
                  <a:prstClr val="black"/>
                </a:solidFill>
              </a:rPr>
              <a:t>		</a:t>
            </a:r>
            <a:r>
              <a:rPr lang="en-US" dirty="0" smtClean="0">
                <a:solidFill>
                  <a:prstClr val="black"/>
                </a:solidFill>
                <a:hlinkClick r:id="rId5"/>
              </a:rPr>
              <a:t>https://www.youtube.com/watch?v=jC5-2FOCXGg</a:t>
            </a:r>
            <a:endParaRPr lang="en-US" dirty="0" smtClean="0">
              <a:solidFill>
                <a:prstClr val="black"/>
              </a:solidFill>
            </a:endParaRPr>
          </a:p>
          <a:p>
            <a:endParaRPr lang="en-US" dirty="0">
              <a:solidFill>
                <a:prstClr val="black"/>
              </a:solidFill>
            </a:endParaRPr>
          </a:p>
          <a:p>
            <a:r>
              <a:rPr lang="en-US" u="sng" dirty="0" smtClean="0">
                <a:solidFill>
                  <a:prstClr val="black"/>
                </a:solidFill>
              </a:rPr>
              <a:t>Method 2</a:t>
            </a:r>
            <a:r>
              <a:rPr lang="en-US" dirty="0" smtClean="0">
                <a:solidFill>
                  <a:prstClr val="black"/>
                </a:solidFill>
              </a:rPr>
              <a:t>  using perfect squares. (Faster, but not as easy to remember)</a:t>
            </a:r>
          </a:p>
          <a:p>
            <a:r>
              <a:rPr lang="en-US" dirty="0">
                <a:solidFill>
                  <a:prstClr val="black"/>
                </a:solidFill>
              </a:rPr>
              <a:t>	</a:t>
            </a:r>
            <a:r>
              <a:rPr lang="en-US" dirty="0" smtClean="0">
                <a:solidFill>
                  <a:prstClr val="black"/>
                </a:solidFill>
              </a:rPr>
              <a:t>	 </a:t>
            </a:r>
            <a:r>
              <a:rPr lang="en-US" dirty="0" smtClean="0">
                <a:solidFill>
                  <a:prstClr val="black"/>
                </a:solidFill>
                <a:hlinkClick r:id="rId6"/>
              </a:rPr>
              <a:t>https://www.youtube.com/watch?v=sOmnOQn5HsU</a:t>
            </a:r>
            <a:endParaRPr lang="en-US" dirty="0" smtClean="0">
              <a:solidFill>
                <a:prstClr val="black"/>
              </a:solidFill>
            </a:endParaRPr>
          </a:p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1" name="Oval Callout 20"/>
          <p:cNvSpPr/>
          <p:nvPr/>
        </p:nvSpPr>
        <p:spPr>
          <a:xfrm>
            <a:off x="457200" y="4648200"/>
            <a:ext cx="3429000" cy="2057400"/>
          </a:xfrm>
          <a:prstGeom prst="wedgeEllipseCallout">
            <a:avLst>
              <a:gd name="adj1" fmla="val -64917"/>
              <a:gd name="adj2" fmla="val 52050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prstClr val="black"/>
                </a:solidFill>
              </a:rPr>
              <a:t>I don’t get it! And I hate that guy in the video.  </a:t>
            </a:r>
          </a:p>
          <a:p>
            <a:pPr algn="ctr"/>
            <a:r>
              <a:rPr lang="en-US" sz="2400" dirty="0" smtClean="0">
                <a:solidFill>
                  <a:prstClr val="black"/>
                </a:solidFill>
              </a:rPr>
              <a:t>What do I do?</a:t>
            </a:r>
            <a:endParaRPr lang="en-US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3567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533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 smtClean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0"/>
            <a:ext cx="87630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u="sng" dirty="0" smtClean="0">
                <a:solidFill>
                  <a:prstClr val="white"/>
                </a:solidFill>
                <a:latin typeface="Comic Sans MS" pitchFamily="66" charset="0"/>
              </a:rPr>
              <a:t>Option 2</a:t>
            </a:r>
            <a:r>
              <a:rPr lang="en-US" sz="2500" b="1" dirty="0" smtClean="0">
                <a:solidFill>
                  <a:prstClr val="white"/>
                </a:solidFill>
                <a:latin typeface="Comic Sans MS" pitchFamily="66" charset="0"/>
              </a:rPr>
              <a:t>	Get an </a:t>
            </a:r>
            <a:r>
              <a:rPr lang="en-US" sz="2500" b="1" u="sng" dirty="0" smtClean="0">
                <a:solidFill>
                  <a:prstClr val="white"/>
                </a:solidFill>
                <a:latin typeface="Comic Sans MS" pitchFamily="66" charset="0"/>
              </a:rPr>
              <a:t>EXACT answer</a:t>
            </a:r>
            <a:endParaRPr lang="en-US" sz="2500" b="1" dirty="0" smtClean="0">
              <a:solidFill>
                <a:prstClr val="white"/>
              </a:solidFill>
              <a:latin typeface="Comic Sans MS" pitchFamily="66" charset="0"/>
            </a:endParaRPr>
          </a:p>
        </p:txBody>
      </p:sp>
      <p:graphicFrame>
        <p:nvGraphicFramePr>
          <p:cNvPr id="6147" name="Object 3"/>
          <p:cNvGraphicFramePr>
            <a:graphicFrameLocks noChangeAspect="1"/>
          </p:cNvGraphicFramePr>
          <p:nvPr/>
        </p:nvGraphicFramePr>
        <p:xfrm>
          <a:off x="152400" y="762000"/>
          <a:ext cx="909637" cy="6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4" name="Equation" r:id="rId3" imgW="317160" imgH="228600" progId="Equation.3">
                  <p:embed/>
                </p:oleObj>
              </mc:Choice>
              <mc:Fallback>
                <p:oleObj name="Equation" r:id="rId3" imgW="3171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762000"/>
                        <a:ext cx="909637" cy="655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152400" y="1600200"/>
            <a:ext cx="87630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 smtClean="0">
                <a:solidFill>
                  <a:prstClr val="black"/>
                </a:solidFill>
                <a:latin typeface="Comic Sans MS" pitchFamily="66" charset="0"/>
              </a:rPr>
              <a:t>You learned how to reduce the radical in algebra 1</a:t>
            </a:r>
            <a:endParaRPr lang="en-US" sz="25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2400" y="2209800"/>
            <a:ext cx="87630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 smtClean="0">
                <a:solidFill>
                  <a:prstClr val="black"/>
                </a:solidFill>
                <a:latin typeface="Comic Sans MS" pitchFamily="66" charset="0"/>
              </a:rPr>
              <a:t>There are two good ways:</a:t>
            </a:r>
            <a:endParaRPr lang="en-US" sz="25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28600" y="3048000"/>
            <a:ext cx="8382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 dirty="0" smtClean="0">
                <a:solidFill>
                  <a:prstClr val="black"/>
                </a:solidFill>
              </a:rPr>
              <a:t>Method 1</a:t>
            </a:r>
            <a:r>
              <a:rPr lang="en-US" dirty="0" smtClean="0">
                <a:solidFill>
                  <a:prstClr val="black"/>
                </a:solidFill>
              </a:rPr>
              <a:t>  the factor tree (this is easy, but takes a long time)</a:t>
            </a:r>
          </a:p>
          <a:p>
            <a:r>
              <a:rPr lang="en-US" dirty="0" smtClean="0">
                <a:solidFill>
                  <a:prstClr val="black"/>
                </a:solidFill>
              </a:rPr>
              <a:t>		</a:t>
            </a:r>
            <a:r>
              <a:rPr lang="en-US" dirty="0" smtClean="0">
                <a:solidFill>
                  <a:prstClr val="black"/>
                </a:solidFill>
                <a:hlinkClick r:id="rId5"/>
              </a:rPr>
              <a:t>https://www.youtube.com/watch?v=jC5-2FOCXGg</a:t>
            </a:r>
            <a:endParaRPr lang="en-US" dirty="0" smtClean="0">
              <a:solidFill>
                <a:prstClr val="black"/>
              </a:solidFill>
            </a:endParaRPr>
          </a:p>
          <a:p>
            <a:endParaRPr lang="en-US" dirty="0">
              <a:solidFill>
                <a:prstClr val="black"/>
              </a:solidFill>
            </a:endParaRPr>
          </a:p>
          <a:p>
            <a:r>
              <a:rPr lang="en-US" u="sng" dirty="0" smtClean="0">
                <a:solidFill>
                  <a:prstClr val="black"/>
                </a:solidFill>
              </a:rPr>
              <a:t>Method 2</a:t>
            </a:r>
            <a:r>
              <a:rPr lang="en-US" dirty="0" smtClean="0">
                <a:solidFill>
                  <a:prstClr val="black"/>
                </a:solidFill>
              </a:rPr>
              <a:t>  using perfect squares. (Faster, but not as easy to remember)</a:t>
            </a:r>
          </a:p>
          <a:p>
            <a:r>
              <a:rPr lang="en-US" dirty="0">
                <a:solidFill>
                  <a:prstClr val="black"/>
                </a:solidFill>
              </a:rPr>
              <a:t>	</a:t>
            </a:r>
            <a:r>
              <a:rPr lang="en-US" dirty="0" smtClean="0">
                <a:solidFill>
                  <a:prstClr val="black"/>
                </a:solidFill>
              </a:rPr>
              <a:t>	 </a:t>
            </a:r>
            <a:r>
              <a:rPr lang="en-US" dirty="0" smtClean="0">
                <a:solidFill>
                  <a:prstClr val="black"/>
                </a:solidFill>
                <a:hlinkClick r:id="rId6"/>
              </a:rPr>
              <a:t>https://www.youtube.com/watch?v=sOmnOQn5HsU</a:t>
            </a:r>
            <a:endParaRPr lang="en-US" dirty="0" smtClean="0">
              <a:solidFill>
                <a:prstClr val="black"/>
              </a:solidFill>
            </a:endParaRPr>
          </a:p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1" name="Oval Callout 20"/>
          <p:cNvSpPr/>
          <p:nvPr/>
        </p:nvSpPr>
        <p:spPr>
          <a:xfrm>
            <a:off x="457200" y="4648200"/>
            <a:ext cx="3429000" cy="2057400"/>
          </a:xfrm>
          <a:prstGeom prst="wedgeEllipseCallout">
            <a:avLst>
              <a:gd name="adj1" fmla="val -64917"/>
              <a:gd name="adj2" fmla="val 52050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prstClr val="black"/>
                </a:solidFill>
              </a:rPr>
              <a:t>I don’t get it! And I hate that guy in the video.  </a:t>
            </a:r>
          </a:p>
          <a:p>
            <a:pPr algn="ctr"/>
            <a:r>
              <a:rPr lang="en-US" sz="2400" dirty="0" smtClean="0">
                <a:solidFill>
                  <a:prstClr val="black"/>
                </a:solidFill>
              </a:rPr>
              <a:t>What do I do?</a:t>
            </a:r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22" name="Oval Callout 21"/>
          <p:cNvSpPr/>
          <p:nvPr/>
        </p:nvSpPr>
        <p:spPr>
          <a:xfrm>
            <a:off x="4267200" y="4648200"/>
            <a:ext cx="4648200" cy="2057400"/>
          </a:xfrm>
          <a:prstGeom prst="wedgeEllipseCallout">
            <a:avLst>
              <a:gd name="adj1" fmla="val 54891"/>
              <a:gd name="adj2" fmla="val 52469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algn="ctr">
              <a:buFontTx/>
              <a:buAutoNum type="alphaUcParenR"/>
            </a:pPr>
            <a:r>
              <a:rPr lang="en-US" sz="2400" dirty="0" smtClean="0">
                <a:solidFill>
                  <a:prstClr val="black"/>
                </a:solidFill>
              </a:rPr>
              <a:t>Ask Mr. B for help    .</a:t>
            </a:r>
          </a:p>
          <a:p>
            <a:pPr marL="457200" indent="-457200" algn="ctr"/>
            <a:r>
              <a:rPr lang="en-US" sz="2400" dirty="0" smtClean="0">
                <a:solidFill>
                  <a:prstClr val="black"/>
                </a:solidFill>
              </a:rPr>
              <a:t>B) Type “simplify square roots” into </a:t>
            </a:r>
            <a:r>
              <a:rPr lang="en-US" sz="2400" dirty="0" err="1" smtClean="0">
                <a:solidFill>
                  <a:prstClr val="black"/>
                </a:solidFill>
              </a:rPr>
              <a:t>youtube</a:t>
            </a:r>
            <a:r>
              <a:rPr lang="en-US" sz="2400" dirty="0" smtClean="0">
                <a:solidFill>
                  <a:prstClr val="black"/>
                </a:solidFill>
              </a:rPr>
              <a:t>.</a:t>
            </a:r>
          </a:p>
          <a:p>
            <a:pPr marL="457200" indent="-457200" algn="ctr"/>
            <a:r>
              <a:rPr lang="en-US" sz="2400" dirty="0" smtClean="0">
                <a:solidFill>
                  <a:prstClr val="black"/>
                </a:solidFill>
              </a:rPr>
              <a:t>15,000 hits!</a:t>
            </a:r>
          </a:p>
        </p:txBody>
      </p:sp>
    </p:spTree>
    <p:extLst>
      <p:ext uri="{BB962C8B-B14F-4D97-AF65-F5344CB8AC3E}">
        <p14:creationId xmlns:p14="http://schemas.microsoft.com/office/powerpoint/2010/main" val="1735546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533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 smtClean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0"/>
            <a:ext cx="87630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 smtClean="0">
                <a:solidFill>
                  <a:prstClr val="white"/>
                </a:solidFill>
                <a:latin typeface="Comic Sans MS" pitchFamily="66" charset="0"/>
              </a:rPr>
              <a:t>#1 on your worksheet  </a:t>
            </a:r>
          </a:p>
        </p:txBody>
      </p:sp>
      <p:graphicFrame>
        <p:nvGraphicFramePr>
          <p:cNvPr id="6147" name="Object 3"/>
          <p:cNvGraphicFramePr>
            <a:graphicFrameLocks noChangeAspect="1"/>
          </p:cNvGraphicFramePr>
          <p:nvPr/>
        </p:nvGraphicFramePr>
        <p:xfrm>
          <a:off x="457200" y="1295400"/>
          <a:ext cx="909637" cy="6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38" name="Equation" r:id="rId3" imgW="317160" imgH="228600" progId="Equation.3">
                  <p:embed/>
                </p:oleObj>
              </mc:Choice>
              <mc:Fallback>
                <p:oleObj name="Equation" r:id="rId3" imgW="3171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1295400"/>
                        <a:ext cx="909637" cy="655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5562600" y="381000"/>
            <a:ext cx="23622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Here is how to do it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3189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533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 smtClean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0"/>
            <a:ext cx="87630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 smtClean="0">
                <a:solidFill>
                  <a:prstClr val="white"/>
                </a:solidFill>
                <a:latin typeface="Comic Sans MS" pitchFamily="66" charset="0"/>
              </a:rPr>
              <a:t>#1 on your worksheet  </a:t>
            </a:r>
          </a:p>
        </p:txBody>
      </p:sp>
      <p:graphicFrame>
        <p:nvGraphicFramePr>
          <p:cNvPr id="6147" name="Object 3"/>
          <p:cNvGraphicFramePr>
            <a:graphicFrameLocks noChangeAspect="1"/>
          </p:cNvGraphicFramePr>
          <p:nvPr/>
        </p:nvGraphicFramePr>
        <p:xfrm>
          <a:off x="457200" y="1295400"/>
          <a:ext cx="909637" cy="6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2" name="Equation" r:id="rId3" imgW="317160" imgH="228600" progId="Equation.3">
                  <p:embed/>
                </p:oleObj>
              </mc:Choice>
              <mc:Fallback>
                <p:oleObj name="Equation" r:id="rId3" imgW="3171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1295400"/>
                        <a:ext cx="909637" cy="655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3"/>
          <p:cNvGraphicFramePr>
            <a:graphicFrameLocks noChangeAspect="1"/>
          </p:cNvGraphicFramePr>
          <p:nvPr/>
        </p:nvGraphicFramePr>
        <p:xfrm>
          <a:off x="3516313" y="1368425"/>
          <a:ext cx="582612" cy="509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3" name="Equation" r:id="rId5" imgW="203040" imgH="177480" progId="Equation.3">
                  <p:embed/>
                </p:oleObj>
              </mc:Choice>
              <mc:Fallback>
                <p:oleObj name="Equation" r:id="rId5" imgW="20304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16313" y="1368425"/>
                        <a:ext cx="582612" cy="5095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5562600" y="381000"/>
            <a:ext cx="23622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Here is how to do it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8669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533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 smtClean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0"/>
            <a:ext cx="87630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 smtClean="0">
                <a:solidFill>
                  <a:prstClr val="white"/>
                </a:solidFill>
                <a:latin typeface="Comic Sans MS" pitchFamily="66" charset="0"/>
              </a:rPr>
              <a:t>#1 on your worksheet  </a:t>
            </a:r>
          </a:p>
        </p:txBody>
      </p:sp>
      <p:graphicFrame>
        <p:nvGraphicFramePr>
          <p:cNvPr id="6147" name="Object 3"/>
          <p:cNvGraphicFramePr>
            <a:graphicFrameLocks noChangeAspect="1"/>
          </p:cNvGraphicFramePr>
          <p:nvPr/>
        </p:nvGraphicFramePr>
        <p:xfrm>
          <a:off x="457200" y="1295400"/>
          <a:ext cx="909637" cy="6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86" name="Equation" r:id="rId3" imgW="317160" imgH="228600" progId="Equation.3">
                  <p:embed/>
                </p:oleObj>
              </mc:Choice>
              <mc:Fallback>
                <p:oleObj name="Equation" r:id="rId3" imgW="3171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1295400"/>
                        <a:ext cx="909637" cy="655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3"/>
          <p:cNvGraphicFramePr>
            <a:graphicFrameLocks noChangeAspect="1"/>
          </p:cNvGraphicFramePr>
          <p:nvPr/>
        </p:nvGraphicFramePr>
        <p:xfrm>
          <a:off x="3516313" y="1368425"/>
          <a:ext cx="582612" cy="509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87" name="Equation" r:id="rId5" imgW="203040" imgH="177480" progId="Equation.3">
                  <p:embed/>
                </p:oleObj>
              </mc:Choice>
              <mc:Fallback>
                <p:oleObj name="Equation" r:id="rId5" imgW="20304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16313" y="1368425"/>
                        <a:ext cx="582612" cy="5095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3"/>
          <p:cNvGraphicFramePr>
            <a:graphicFrameLocks noChangeAspect="1"/>
          </p:cNvGraphicFramePr>
          <p:nvPr/>
        </p:nvGraphicFramePr>
        <p:xfrm>
          <a:off x="3962400" y="2133600"/>
          <a:ext cx="509587" cy="509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88" name="Equation" r:id="rId7" imgW="177480" imgH="177480" progId="Equation.3">
                  <p:embed/>
                </p:oleObj>
              </mc:Choice>
              <mc:Fallback>
                <p:oleObj name="Equation" r:id="rId7" imgW="17748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2400" y="2133600"/>
                        <a:ext cx="509587" cy="5095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3"/>
          <p:cNvGraphicFramePr>
            <a:graphicFrameLocks noChangeAspect="1"/>
          </p:cNvGraphicFramePr>
          <p:nvPr/>
        </p:nvGraphicFramePr>
        <p:xfrm>
          <a:off x="3200400" y="2057400"/>
          <a:ext cx="363537" cy="473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89" name="Equation" r:id="rId9" imgW="126720" imgH="164880" progId="Equation.3">
                  <p:embed/>
                </p:oleObj>
              </mc:Choice>
              <mc:Fallback>
                <p:oleObj name="Equation" r:id="rId9" imgW="12672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0" y="2057400"/>
                        <a:ext cx="363537" cy="473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9" name="Straight Connector 18"/>
          <p:cNvCxnSpPr/>
          <p:nvPr/>
        </p:nvCxnSpPr>
        <p:spPr>
          <a:xfrm flipH="1" flipV="1">
            <a:off x="3810000" y="1828800"/>
            <a:ext cx="228600" cy="381000"/>
          </a:xfrm>
          <a:prstGeom prst="line">
            <a:avLst/>
          </a:prstGeom>
          <a:ln w="25400">
            <a:solidFill>
              <a:schemeClr val="tx1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3505200" y="1828800"/>
            <a:ext cx="304800" cy="304800"/>
          </a:xfrm>
          <a:prstGeom prst="line">
            <a:avLst/>
          </a:prstGeom>
          <a:ln w="25400">
            <a:solidFill>
              <a:schemeClr val="tx1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Oval 32"/>
          <p:cNvSpPr/>
          <p:nvPr/>
        </p:nvSpPr>
        <p:spPr>
          <a:xfrm>
            <a:off x="3124200" y="2133600"/>
            <a:ext cx="457200" cy="457200"/>
          </a:xfrm>
          <a:prstGeom prst="ellipse">
            <a:avLst/>
          </a:prstGeom>
          <a:noFill/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 smtClean="0">
              <a:solidFill>
                <a:prstClr val="black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562600" y="381000"/>
            <a:ext cx="23622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Here is how to do it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5110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533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 smtClean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0"/>
            <a:ext cx="87630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 smtClean="0">
                <a:solidFill>
                  <a:prstClr val="white"/>
                </a:solidFill>
                <a:latin typeface="Comic Sans MS" pitchFamily="66" charset="0"/>
              </a:rPr>
              <a:t>#1 on your worksheet  </a:t>
            </a:r>
          </a:p>
        </p:txBody>
      </p:sp>
      <p:graphicFrame>
        <p:nvGraphicFramePr>
          <p:cNvPr id="6147" name="Object 3"/>
          <p:cNvGraphicFramePr>
            <a:graphicFrameLocks noChangeAspect="1"/>
          </p:cNvGraphicFramePr>
          <p:nvPr/>
        </p:nvGraphicFramePr>
        <p:xfrm>
          <a:off x="457200" y="1295400"/>
          <a:ext cx="909637" cy="6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0" name="Equation" r:id="rId3" imgW="317160" imgH="228600" progId="Equation.3">
                  <p:embed/>
                </p:oleObj>
              </mc:Choice>
              <mc:Fallback>
                <p:oleObj name="Equation" r:id="rId3" imgW="3171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1295400"/>
                        <a:ext cx="909637" cy="655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3"/>
          <p:cNvGraphicFramePr>
            <a:graphicFrameLocks noChangeAspect="1"/>
          </p:cNvGraphicFramePr>
          <p:nvPr/>
        </p:nvGraphicFramePr>
        <p:xfrm>
          <a:off x="3516313" y="1368425"/>
          <a:ext cx="582612" cy="509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1" name="Equation" r:id="rId5" imgW="203040" imgH="177480" progId="Equation.3">
                  <p:embed/>
                </p:oleObj>
              </mc:Choice>
              <mc:Fallback>
                <p:oleObj name="Equation" r:id="rId5" imgW="20304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16313" y="1368425"/>
                        <a:ext cx="582612" cy="5095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3"/>
          <p:cNvGraphicFramePr>
            <a:graphicFrameLocks noChangeAspect="1"/>
          </p:cNvGraphicFramePr>
          <p:nvPr/>
        </p:nvGraphicFramePr>
        <p:xfrm>
          <a:off x="3962400" y="2133600"/>
          <a:ext cx="509587" cy="509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2" name="Equation" r:id="rId7" imgW="177480" imgH="177480" progId="Equation.3">
                  <p:embed/>
                </p:oleObj>
              </mc:Choice>
              <mc:Fallback>
                <p:oleObj name="Equation" r:id="rId7" imgW="17748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2400" y="2133600"/>
                        <a:ext cx="509587" cy="5095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3"/>
          <p:cNvGraphicFramePr>
            <a:graphicFrameLocks noChangeAspect="1"/>
          </p:cNvGraphicFramePr>
          <p:nvPr/>
        </p:nvGraphicFramePr>
        <p:xfrm>
          <a:off x="3200400" y="2057400"/>
          <a:ext cx="363537" cy="473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3" name="Equation" r:id="rId9" imgW="126720" imgH="164880" progId="Equation.3">
                  <p:embed/>
                </p:oleObj>
              </mc:Choice>
              <mc:Fallback>
                <p:oleObj name="Equation" r:id="rId9" imgW="12672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0" y="2057400"/>
                        <a:ext cx="363537" cy="473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4" name="Object 6"/>
          <p:cNvGraphicFramePr>
            <a:graphicFrameLocks noChangeAspect="1"/>
          </p:cNvGraphicFramePr>
          <p:nvPr/>
        </p:nvGraphicFramePr>
        <p:xfrm>
          <a:off x="3748088" y="2971800"/>
          <a:ext cx="328612" cy="509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4" name="Equation" r:id="rId11" imgW="114120" imgH="177480" progId="Equation.3">
                  <p:embed/>
                </p:oleObj>
              </mc:Choice>
              <mc:Fallback>
                <p:oleObj name="Equation" r:id="rId11" imgW="11412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48088" y="2971800"/>
                        <a:ext cx="328612" cy="5095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6"/>
          <p:cNvGraphicFramePr>
            <a:graphicFrameLocks noChangeAspect="1"/>
          </p:cNvGraphicFramePr>
          <p:nvPr/>
        </p:nvGraphicFramePr>
        <p:xfrm>
          <a:off x="4492625" y="2989263"/>
          <a:ext cx="363538" cy="473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5" name="Equation" r:id="rId13" imgW="126720" imgH="164880" progId="Equation.3">
                  <p:embed/>
                </p:oleObj>
              </mc:Choice>
              <mc:Fallback>
                <p:oleObj name="Equation" r:id="rId13" imgW="12672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2625" y="2989263"/>
                        <a:ext cx="363538" cy="473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9" name="Straight Connector 18"/>
          <p:cNvCxnSpPr/>
          <p:nvPr/>
        </p:nvCxnSpPr>
        <p:spPr>
          <a:xfrm flipH="1" flipV="1">
            <a:off x="3810000" y="1828800"/>
            <a:ext cx="228600" cy="381000"/>
          </a:xfrm>
          <a:prstGeom prst="line">
            <a:avLst/>
          </a:prstGeom>
          <a:ln w="25400">
            <a:solidFill>
              <a:schemeClr val="tx1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3505200" y="1828800"/>
            <a:ext cx="304800" cy="304800"/>
          </a:xfrm>
          <a:prstGeom prst="line">
            <a:avLst/>
          </a:prstGeom>
          <a:ln w="25400">
            <a:solidFill>
              <a:schemeClr val="tx1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 flipV="1">
            <a:off x="4267200" y="2590800"/>
            <a:ext cx="228600" cy="381000"/>
          </a:xfrm>
          <a:prstGeom prst="line">
            <a:avLst/>
          </a:prstGeom>
          <a:ln w="25400">
            <a:solidFill>
              <a:schemeClr val="tx1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V="1">
            <a:off x="4038600" y="2590800"/>
            <a:ext cx="228600" cy="381000"/>
          </a:xfrm>
          <a:prstGeom prst="line">
            <a:avLst/>
          </a:prstGeom>
          <a:ln w="25400">
            <a:solidFill>
              <a:schemeClr val="tx1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Oval 32"/>
          <p:cNvSpPr/>
          <p:nvPr/>
        </p:nvSpPr>
        <p:spPr>
          <a:xfrm>
            <a:off x="3124200" y="2133600"/>
            <a:ext cx="457200" cy="457200"/>
          </a:xfrm>
          <a:prstGeom prst="ellipse">
            <a:avLst/>
          </a:prstGeom>
          <a:noFill/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 smtClean="0">
              <a:solidFill>
                <a:prstClr val="black"/>
              </a:solidFill>
            </a:endParaRPr>
          </a:p>
        </p:txBody>
      </p:sp>
      <p:sp>
        <p:nvSpPr>
          <p:cNvPr id="34" name="Oval 33"/>
          <p:cNvSpPr/>
          <p:nvPr/>
        </p:nvSpPr>
        <p:spPr>
          <a:xfrm>
            <a:off x="3657600" y="2971800"/>
            <a:ext cx="533400" cy="533400"/>
          </a:xfrm>
          <a:prstGeom prst="ellipse">
            <a:avLst/>
          </a:prstGeom>
          <a:noFill/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 smtClean="0">
              <a:solidFill>
                <a:prstClr val="black"/>
              </a:solidFill>
            </a:endParaRPr>
          </a:p>
        </p:txBody>
      </p:sp>
      <p:sp>
        <p:nvSpPr>
          <p:cNvPr id="35" name="Oval 34"/>
          <p:cNvSpPr/>
          <p:nvPr/>
        </p:nvSpPr>
        <p:spPr>
          <a:xfrm>
            <a:off x="4343400" y="2971800"/>
            <a:ext cx="533400" cy="533400"/>
          </a:xfrm>
          <a:prstGeom prst="ellipse">
            <a:avLst/>
          </a:prstGeom>
          <a:noFill/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 smtClean="0">
              <a:solidFill>
                <a:prstClr val="black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562600" y="381000"/>
            <a:ext cx="23622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Here is how to do it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6993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533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 smtClean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0"/>
            <a:ext cx="87630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 smtClean="0">
                <a:solidFill>
                  <a:prstClr val="white"/>
                </a:solidFill>
                <a:latin typeface="Comic Sans MS" pitchFamily="66" charset="0"/>
              </a:rPr>
              <a:t>#1 on your worksheet  </a:t>
            </a:r>
          </a:p>
        </p:txBody>
      </p:sp>
      <p:graphicFrame>
        <p:nvGraphicFramePr>
          <p:cNvPr id="6147" name="Object 3"/>
          <p:cNvGraphicFramePr>
            <a:graphicFrameLocks noChangeAspect="1"/>
          </p:cNvGraphicFramePr>
          <p:nvPr/>
        </p:nvGraphicFramePr>
        <p:xfrm>
          <a:off x="457200" y="1295400"/>
          <a:ext cx="909637" cy="6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4" name="Equation" r:id="rId3" imgW="317160" imgH="228600" progId="Equation.3">
                  <p:embed/>
                </p:oleObj>
              </mc:Choice>
              <mc:Fallback>
                <p:oleObj name="Equation" r:id="rId3" imgW="3171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1295400"/>
                        <a:ext cx="909637" cy="655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3"/>
          <p:cNvGraphicFramePr>
            <a:graphicFrameLocks noChangeAspect="1"/>
          </p:cNvGraphicFramePr>
          <p:nvPr/>
        </p:nvGraphicFramePr>
        <p:xfrm>
          <a:off x="3516313" y="1368425"/>
          <a:ext cx="582612" cy="509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5" name="Equation" r:id="rId5" imgW="203040" imgH="177480" progId="Equation.3">
                  <p:embed/>
                </p:oleObj>
              </mc:Choice>
              <mc:Fallback>
                <p:oleObj name="Equation" r:id="rId5" imgW="20304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16313" y="1368425"/>
                        <a:ext cx="582612" cy="5095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3"/>
          <p:cNvGraphicFramePr>
            <a:graphicFrameLocks noChangeAspect="1"/>
          </p:cNvGraphicFramePr>
          <p:nvPr/>
        </p:nvGraphicFramePr>
        <p:xfrm>
          <a:off x="3962400" y="2133600"/>
          <a:ext cx="509587" cy="509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6" name="Equation" r:id="rId7" imgW="177480" imgH="177480" progId="Equation.3">
                  <p:embed/>
                </p:oleObj>
              </mc:Choice>
              <mc:Fallback>
                <p:oleObj name="Equation" r:id="rId7" imgW="17748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2400" y="2133600"/>
                        <a:ext cx="509587" cy="5095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3"/>
          <p:cNvGraphicFramePr>
            <a:graphicFrameLocks noChangeAspect="1"/>
          </p:cNvGraphicFramePr>
          <p:nvPr/>
        </p:nvGraphicFramePr>
        <p:xfrm>
          <a:off x="3200400" y="2057400"/>
          <a:ext cx="363537" cy="473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7" name="Equation" r:id="rId9" imgW="126720" imgH="164880" progId="Equation.3">
                  <p:embed/>
                </p:oleObj>
              </mc:Choice>
              <mc:Fallback>
                <p:oleObj name="Equation" r:id="rId9" imgW="12672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0" y="2057400"/>
                        <a:ext cx="363537" cy="473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4" name="Object 6"/>
          <p:cNvGraphicFramePr>
            <a:graphicFrameLocks noChangeAspect="1"/>
          </p:cNvGraphicFramePr>
          <p:nvPr/>
        </p:nvGraphicFramePr>
        <p:xfrm>
          <a:off x="3748088" y="2971800"/>
          <a:ext cx="328612" cy="509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8" name="Equation" r:id="rId11" imgW="114120" imgH="177480" progId="Equation.3">
                  <p:embed/>
                </p:oleObj>
              </mc:Choice>
              <mc:Fallback>
                <p:oleObj name="Equation" r:id="rId11" imgW="11412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48088" y="2971800"/>
                        <a:ext cx="328612" cy="5095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6"/>
          <p:cNvGraphicFramePr>
            <a:graphicFrameLocks noChangeAspect="1"/>
          </p:cNvGraphicFramePr>
          <p:nvPr/>
        </p:nvGraphicFramePr>
        <p:xfrm>
          <a:off x="4492625" y="2989263"/>
          <a:ext cx="363538" cy="473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9" name="Equation" r:id="rId13" imgW="126720" imgH="164880" progId="Equation.3">
                  <p:embed/>
                </p:oleObj>
              </mc:Choice>
              <mc:Fallback>
                <p:oleObj name="Equation" r:id="rId13" imgW="12672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2625" y="2989263"/>
                        <a:ext cx="363538" cy="473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9" name="Straight Connector 18"/>
          <p:cNvCxnSpPr/>
          <p:nvPr/>
        </p:nvCxnSpPr>
        <p:spPr>
          <a:xfrm flipH="1" flipV="1">
            <a:off x="3810000" y="1828800"/>
            <a:ext cx="228600" cy="381000"/>
          </a:xfrm>
          <a:prstGeom prst="line">
            <a:avLst/>
          </a:prstGeom>
          <a:ln w="25400">
            <a:solidFill>
              <a:schemeClr val="tx1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3505200" y="1828800"/>
            <a:ext cx="304800" cy="304800"/>
          </a:xfrm>
          <a:prstGeom prst="line">
            <a:avLst/>
          </a:prstGeom>
          <a:ln w="25400">
            <a:solidFill>
              <a:schemeClr val="tx1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 flipV="1">
            <a:off x="4267200" y="2590800"/>
            <a:ext cx="228600" cy="381000"/>
          </a:xfrm>
          <a:prstGeom prst="line">
            <a:avLst/>
          </a:prstGeom>
          <a:ln w="25400">
            <a:solidFill>
              <a:schemeClr val="tx1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V="1">
            <a:off x="4038600" y="2590800"/>
            <a:ext cx="228600" cy="381000"/>
          </a:xfrm>
          <a:prstGeom prst="line">
            <a:avLst/>
          </a:prstGeom>
          <a:ln w="25400">
            <a:solidFill>
              <a:schemeClr val="tx1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Oval 32"/>
          <p:cNvSpPr/>
          <p:nvPr/>
        </p:nvSpPr>
        <p:spPr>
          <a:xfrm>
            <a:off x="3124200" y="2133600"/>
            <a:ext cx="457200" cy="457200"/>
          </a:xfrm>
          <a:prstGeom prst="ellipse">
            <a:avLst/>
          </a:prstGeom>
          <a:noFill/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 smtClean="0">
              <a:solidFill>
                <a:prstClr val="black"/>
              </a:solidFill>
            </a:endParaRPr>
          </a:p>
        </p:txBody>
      </p:sp>
      <p:sp>
        <p:nvSpPr>
          <p:cNvPr id="34" name="Oval 33"/>
          <p:cNvSpPr/>
          <p:nvPr/>
        </p:nvSpPr>
        <p:spPr>
          <a:xfrm>
            <a:off x="3657600" y="2971800"/>
            <a:ext cx="533400" cy="533400"/>
          </a:xfrm>
          <a:prstGeom prst="ellipse">
            <a:avLst/>
          </a:prstGeom>
          <a:noFill/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 smtClean="0">
              <a:solidFill>
                <a:prstClr val="black"/>
              </a:solidFill>
            </a:endParaRPr>
          </a:p>
        </p:txBody>
      </p:sp>
      <p:sp>
        <p:nvSpPr>
          <p:cNvPr id="35" name="Oval 34"/>
          <p:cNvSpPr/>
          <p:nvPr/>
        </p:nvSpPr>
        <p:spPr>
          <a:xfrm>
            <a:off x="4343400" y="2971800"/>
            <a:ext cx="533400" cy="533400"/>
          </a:xfrm>
          <a:prstGeom prst="ellipse">
            <a:avLst/>
          </a:prstGeom>
          <a:noFill/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 smtClean="0">
              <a:solidFill>
                <a:prstClr val="black"/>
              </a:solidFill>
            </a:endParaRPr>
          </a:p>
        </p:txBody>
      </p:sp>
      <p:graphicFrame>
        <p:nvGraphicFramePr>
          <p:cNvPr id="12296" name="Object 8"/>
          <p:cNvGraphicFramePr>
            <a:graphicFrameLocks noChangeAspect="1"/>
          </p:cNvGraphicFramePr>
          <p:nvPr/>
        </p:nvGraphicFramePr>
        <p:xfrm>
          <a:off x="115888" y="2133600"/>
          <a:ext cx="1746250" cy="6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0" name="Equation" r:id="rId15" imgW="609480" imgH="228600" progId="Equation.3">
                  <p:embed/>
                </p:oleObj>
              </mc:Choice>
              <mc:Fallback>
                <p:oleObj name="Equation" r:id="rId15" imgW="6094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888" y="2133600"/>
                        <a:ext cx="1746250" cy="655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5562600" y="381000"/>
            <a:ext cx="23622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Here is how to do it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1042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533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 smtClean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0"/>
            <a:ext cx="87630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u="sng" dirty="0" smtClean="0">
                <a:solidFill>
                  <a:prstClr val="white"/>
                </a:solidFill>
                <a:latin typeface="Comic Sans MS" pitchFamily="66" charset="0"/>
              </a:rPr>
              <a:t>Option 2</a:t>
            </a:r>
            <a:r>
              <a:rPr lang="en-US" sz="2500" b="1" dirty="0" smtClean="0">
                <a:solidFill>
                  <a:prstClr val="white"/>
                </a:solidFill>
                <a:latin typeface="Comic Sans MS" pitchFamily="66" charset="0"/>
              </a:rPr>
              <a:t>	Get an </a:t>
            </a:r>
            <a:r>
              <a:rPr lang="en-US" sz="2500" b="1" u="sng" dirty="0" smtClean="0">
                <a:solidFill>
                  <a:prstClr val="white"/>
                </a:solidFill>
                <a:latin typeface="Comic Sans MS" pitchFamily="66" charset="0"/>
              </a:rPr>
              <a:t>EXACT answer</a:t>
            </a:r>
            <a:endParaRPr lang="en-US" sz="2500" b="1" dirty="0" smtClean="0">
              <a:solidFill>
                <a:prstClr val="white"/>
              </a:solidFill>
              <a:latin typeface="Comic Sans MS" pitchFamily="66" charset="0"/>
            </a:endParaRPr>
          </a:p>
        </p:txBody>
      </p:sp>
      <p:graphicFrame>
        <p:nvGraphicFramePr>
          <p:cNvPr id="6147" name="Object 3"/>
          <p:cNvGraphicFramePr>
            <a:graphicFrameLocks noChangeAspect="1"/>
          </p:cNvGraphicFramePr>
          <p:nvPr/>
        </p:nvGraphicFramePr>
        <p:xfrm>
          <a:off x="152400" y="762000"/>
          <a:ext cx="909637" cy="6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Equation" r:id="rId3" imgW="317160" imgH="228600" progId="Equation.3">
                  <p:embed/>
                </p:oleObj>
              </mc:Choice>
              <mc:Fallback>
                <p:oleObj name="Equation" r:id="rId3" imgW="3171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762000"/>
                        <a:ext cx="909637" cy="655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152400" y="1600200"/>
            <a:ext cx="87630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 smtClean="0">
                <a:solidFill>
                  <a:prstClr val="black"/>
                </a:solidFill>
                <a:latin typeface="Comic Sans MS" pitchFamily="66" charset="0"/>
              </a:rPr>
              <a:t>A square root is a lot like a fraction.</a:t>
            </a:r>
          </a:p>
          <a:p>
            <a:endParaRPr lang="en-US" sz="2500" b="1" dirty="0" smtClean="0">
              <a:solidFill>
                <a:prstClr val="black"/>
              </a:solidFill>
              <a:latin typeface="Comic Sans MS" pitchFamily="66" charset="0"/>
            </a:endParaRPr>
          </a:p>
          <a:p>
            <a:r>
              <a:rPr lang="en-US" sz="2500" b="1" dirty="0" smtClean="0">
                <a:solidFill>
                  <a:prstClr val="black"/>
                </a:solidFill>
                <a:latin typeface="Comic Sans MS" pitchFamily="66" charset="0"/>
              </a:rPr>
              <a:t>There are many different ways to write the same 	number.</a:t>
            </a:r>
            <a:endParaRPr lang="en-US" sz="25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7597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>
          <a:xfrm>
            <a:off x="457200" y="2209800"/>
            <a:ext cx="762000" cy="533400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533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 smtClean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0"/>
            <a:ext cx="87630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 smtClean="0">
                <a:solidFill>
                  <a:prstClr val="white"/>
                </a:solidFill>
                <a:latin typeface="Comic Sans MS" pitchFamily="66" charset="0"/>
              </a:rPr>
              <a:t>#1 on your worksheet  </a:t>
            </a:r>
          </a:p>
        </p:txBody>
      </p:sp>
      <p:graphicFrame>
        <p:nvGraphicFramePr>
          <p:cNvPr id="6147" name="Object 3"/>
          <p:cNvGraphicFramePr>
            <a:graphicFrameLocks noChangeAspect="1"/>
          </p:cNvGraphicFramePr>
          <p:nvPr/>
        </p:nvGraphicFramePr>
        <p:xfrm>
          <a:off x="457200" y="1295400"/>
          <a:ext cx="909637" cy="6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58" name="Equation" r:id="rId3" imgW="317160" imgH="228600" progId="Equation.3">
                  <p:embed/>
                </p:oleObj>
              </mc:Choice>
              <mc:Fallback>
                <p:oleObj name="Equation" r:id="rId3" imgW="3171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1295400"/>
                        <a:ext cx="909637" cy="655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3"/>
          <p:cNvGraphicFramePr>
            <a:graphicFrameLocks noChangeAspect="1"/>
          </p:cNvGraphicFramePr>
          <p:nvPr/>
        </p:nvGraphicFramePr>
        <p:xfrm>
          <a:off x="3516313" y="1368425"/>
          <a:ext cx="582612" cy="509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59" name="Equation" r:id="rId5" imgW="203040" imgH="177480" progId="Equation.3">
                  <p:embed/>
                </p:oleObj>
              </mc:Choice>
              <mc:Fallback>
                <p:oleObj name="Equation" r:id="rId5" imgW="20304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16313" y="1368425"/>
                        <a:ext cx="582612" cy="5095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3"/>
          <p:cNvGraphicFramePr>
            <a:graphicFrameLocks noChangeAspect="1"/>
          </p:cNvGraphicFramePr>
          <p:nvPr/>
        </p:nvGraphicFramePr>
        <p:xfrm>
          <a:off x="3962400" y="2133600"/>
          <a:ext cx="509587" cy="509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0" name="Equation" r:id="rId7" imgW="177480" imgH="177480" progId="Equation.3">
                  <p:embed/>
                </p:oleObj>
              </mc:Choice>
              <mc:Fallback>
                <p:oleObj name="Equation" r:id="rId7" imgW="17748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2400" y="2133600"/>
                        <a:ext cx="509587" cy="5095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3"/>
          <p:cNvGraphicFramePr>
            <a:graphicFrameLocks noChangeAspect="1"/>
          </p:cNvGraphicFramePr>
          <p:nvPr/>
        </p:nvGraphicFramePr>
        <p:xfrm>
          <a:off x="3200400" y="2057400"/>
          <a:ext cx="363537" cy="473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1" name="Equation" r:id="rId9" imgW="126720" imgH="164880" progId="Equation.3">
                  <p:embed/>
                </p:oleObj>
              </mc:Choice>
              <mc:Fallback>
                <p:oleObj name="Equation" r:id="rId9" imgW="12672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0" y="2057400"/>
                        <a:ext cx="363537" cy="473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4" name="Object 6"/>
          <p:cNvGraphicFramePr>
            <a:graphicFrameLocks noChangeAspect="1"/>
          </p:cNvGraphicFramePr>
          <p:nvPr/>
        </p:nvGraphicFramePr>
        <p:xfrm>
          <a:off x="3748088" y="2971800"/>
          <a:ext cx="328612" cy="509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2" name="Equation" r:id="rId11" imgW="114120" imgH="177480" progId="Equation.3">
                  <p:embed/>
                </p:oleObj>
              </mc:Choice>
              <mc:Fallback>
                <p:oleObj name="Equation" r:id="rId11" imgW="11412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48088" y="2971800"/>
                        <a:ext cx="328612" cy="5095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6"/>
          <p:cNvGraphicFramePr>
            <a:graphicFrameLocks noChangeAspect="1"/>
          </p:cNvGraphicFramePr>
          <p:nvPr/>
        </p:nvGraphicFramePr>
        <p:xfrm>
          <a:off x="4492625" y="2989263"/>
          <a:ext cx="363538" cy="473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3" name="Equation" r:id="rId13" imgW="126720" imgH="164880" progId="Equation.3">
                  <p:embed/>
                </p:oleObj>
              </mc:Choice>
              <mc:Fallback>
                <p:oleObj name="Equation" r:id="rId13" imgW="12672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2625" y="2989263"/>
                        <a:ext cx="363538" cy="473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9" name="Straight Connector 18"/>
          <p:cNvCxnSpPr/>
          <p:nvPr/>
        </p:nvCxnSpPr>
        <p:spPr>
          <a:xfrm flipH="1" flipV="1">
            <a:off x="3810000" y="1828800"/>
            <a:ext cx="228600" cy="381000"/>
          </a:xfrm>
          <a:prstGeom prst="line">
            <a:avLst/>
          </a:prstGeom>
          <a:ln w="25400">
            <a:solidFill>
              <a:schemeClr val="tx1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3505200" y="1828800"/>
            <a:ext cx="304800" cy="304800"/>
          </a:xfrm>
          <a:prstGeom prst="line">
            <a:avLst/>
          </a:prstGeom>
          <a:ln w="25400">
            <a:solidFill>
              <a:schemeClr val="tx1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 flipV="1">
            <a:off x="4267200" y="2590800"/>
            <a:ext cx="228600" cy="381000"/>
          </a:xfrm>
          <a:prstGeom prst="line">
            <a:avLst/>
          </a:prstGeom>
          <a:ln w="25400">
            <a:solidFill>
              <a:schemeClr val="tx1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V="1">
            <a:off x="4038600" y="2590800"/>
            <a:ext cx="228600" cy="381000"/>
          </a:xfrm>
          <a:prstGeom prst="line">
            <a:avLst/>
          </a:prstGeom>
          <a:ln w="25400">
            <a:solidFill>
              <a:schemeClr val="tx1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Oval 32"/>
          <p:cNvSpPr/>
          <p:nvPr/>
        </p:nvSpPr>
        <p:spPr>
          <a:xfrm>
            <a:off x="3124200" y="2133600"/>
            <a:ext cx="457200" cy="457200"/>
          </a:xfrm>
          <a:prstGeom prst="ellipse">
            <a:avLst/>
          </a:prstGeom>
          <a:noFill/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 smtClean="0">
              <a:solidFill>
                <a:prstClr val="black"/>
              </a:solidFill>
            </a:endParaRPr>
          </a:p>
        </p:txBody>
      </p:sp>
      <p:sp>
        <p:nvSpPr>
          <p:cNvPr id="34" name="Oval 33"/>
          <p:cNvSpPr/>
          <p:nvPr/>
        </p:nvSpPr>
        <p:spPr>
          <a:xfrm>
            <a:off x="3657600" y="2971800"/>
            <a:ext cx="533400" cy="533400"/>
          </a:xfrm>
          <a:prstGeom prst="ellipse">
            <a:avLst/>
          </a:prstGeom>
          <a:noFill/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 smtClean="0">
              <a:solidFill>
                <a:prstClr val="black"/>
              </a:solidFill>
            </a:endParaRPr>
          </a:p>
        </p:txBody>
      </p:sp>
      <p:sp>
        <p:nvSpPr>
          <p:cNvPr id="35" name="Oval 34"/>
          <p:cNvSpPr/>
          <p:nvPr/>
        </p:nvSpPr>
        <p:spPr>
          <a:xfrm>
            <a:off x="4343400" y="2971800"/>
            <a:ext cx="533400" cy="533400"/>
          </a:xfrm>
          <a:prstGeom prst="ellipse">
            <a:avLst/>
          </a:prstGeom>
          <a:noFill/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 smtClean="0">
              <a:solidFill>
                <a:prstClr val="black"/>
              </a:solidFill>
            </a:endParaRPr>
          </a:p>
        </p:txBody>
      </p:sp>
      <p:graphicFrame>
        <p:nvGraphicFramePr>
          <p:cNvPr id="12296" name="Object 8"/>
          <p:cNvGraphicFramePr>
            <a:graphicFrameLocks noChangeAspect="1"/>
          </p:cNvGraphicFramePr>
          <p:nvPr/>
        </p:nvGraphicFramePr>
        <p:xfrm>
          <a:off x="115888" y="2133600"/>
          <a:ext cx="1746250" cy="6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4" name="Equation" r:id="rId15" imgW="609480" imgH="228600" progId="Equation.3">
                  <p:embed/>
                </p:oleObj>
              </mc:Choice>
              <mc:Fallback>
                <p:oleObj name="Equation" r:id="rId15" imgW="6094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888" y="2133600"/>
                        <a:ext cx="1746250" cy="655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5562600" y="381000"/>
            <a:ext cx="23622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Here is how to do it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1269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>
          <a:xfrm>
            <a:off x="457200" y="2209800"/>
            <a:ext cx="762000" cy="533400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533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 smtClean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0"/>
            <a:ext cx="87630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 smtClean="0">
                <a:solidFill>
                  <a:prstClr val="white"/>
                </a:solidFill>
                <a:latin typeface="Comic Sans MS" pitchFamily="66" charset="0"/>
              </a:rPr>
              <a:t>#1 on your worksheet  </a:t>
            </a:r>
          </a:p>
        </p:txBody>
      </p:sp>
      <p:graphicFrame>
        <p:nvGraphicFramePr>
          <p:cNvPr id="6147" name="Object 3"/>
          <p:cNvGraphicFramePr>
            <a:graphicFrameLocks noChangeAspect="1"/>
          </p:cNvGraphicFramePr>
          <p:nvPr/>
        </p:nvGraphicFramePr>
        <p:xfrm>
          <a:off x="457200" y="1295400"/>
          <a:ext cx="909637" cy="6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2" name="Equation" r:id="rId3" imgW="317160" imgH="228600" progId="Equation.3">
                  <p:embed/>
                </p:oleObj>
              </mc:Choice>
              <mc:Fallback>
                <p:oleObj name="Equation" r:id="rId3" imgW="3171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1295400"/>
                        <a:ext cx="909637" cy="655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3"/>
          <p:cNvGraphicFramePr>
            <a:graphicFrameLocks noChangeAspect="1"/>
          </p:cNvGraphicFramePr>
          <p:nvPr/>
        </p:nvGraphicFramePr>
        <p:xfrm>
          <a:off x="3516313" y="1368425"/>
          <a:ext cx="582612" cy="509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3" name="Equation" r:id="rId5" imgW="203040" imgH="177480" progId="Equation.3">
                  <p:embed/>
                </p:oleObj>
              </mc:Choice>
              <mc:Fallback>
                <p:oleObj name="Equation" r:id="rId5" imgW="20304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16313" y="1368425"/>
                        <a:ext cx="582612" cy="5095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3"/>
          <p:cNvGraphicFramePr>
            <a:graphicFrameLocks noChangeAspect="1"/>
          </p:cNvGraphicFramePr>
          <p:nvPr/>
        </p:nvGraphicFramePr>
        <p:xfrm>
          <a:off x="3962400" y="2133600"/>
          <a:ext cx="509587" cy="509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4" name="Equation" r:id="rId7" imgW="177480" imgH="177480" progId="Equation.3">
                  <p:embed/>
                </p:oleObj>
              </mc:Choice>
              <mc:Fallback>
                <p:oleObj name="Equation" r:id="rId7" imgW="17748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2400" y="2133600"/>
                        <a:ext cx="509587" cy="5095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3"/>
          <p:cNvGraphicFramePr>
            <a:graphicFrameLocks noChangeAspect="1"/>
          </p:cNvGraphicFramePr>
          <p:nvPr/>
        </p:nvGraphicFramePr>
        <p:xfrm>
          <a:off x="3200400" y="2057400"/>
          <a:ext cx="363537" cy="473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5" name="Equation" r:id="rId9" imgW="126720" imgH="164880" progId="Equation.3">
                  <p:embed/>
                </p:oleObj>
              </mc:Choice>
              <mc:Fallback>
                <p:oleObj name="Equation" r:id="rId9" imgW="12672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0" y="2057400"/>
                        <a:ext cx="363537" cy="473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4" name="Object 6"/>
          <p:cNvGraphicFramePr>
            <a:graphicFrameLocks noChangeAspect="1"/>
          </p:cNvGraphicFramePr>
          <p:nvPr/>
        </p:nvGraphicFramePr>
        <p:xfrm>
          <a:off x="3748088" y="2971800"/>
          <a:ext cx="328612" cy="509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6" name="Equation" r:id="rId11" imgW="114120" imgH="177480" progId="Equation.3">
                  <p:embed/>
                </p:oleObj>
              </mc:Choice>
              <mc:Fallback>
                <p:oleObj name="Equation" r:id="rId11" imgW="11412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48088" y="2971800"/>
                        <a:ext cx="328612" cy="5095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6"/>
          <p:cNvGraphicFramePr>
            <a:graphicFrameLocks noChangeAspect="1"/>
          </p:cNvGraphicFramePr>
          <p:nvPr/>
        </p:nvGraphicFramePr>
        <p:xfrm>
          <a:off x="4492625" y="2989263"/>
          <a:ext cx="363538" cy="473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7" name="Equation" r:id="rId13" imgW="126720" imgH="164880" progId="Equation.3">
                  <p:embed/>
                </p:oleObj>
              </mc:Choice>
              <mc:Fallback>
                <p:oleObj name="Equation" r:id="rId13" imgW="12672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2625" y="2989263"/>
                        <a:ext cx="363538" cy="473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9" name="Straight Connector 18"/>
          <p:cNvCxnSpPr/>
          <p:nvPr/>
        </p:nvCxnSpPr>
        <p:spPr>
          <a:xfrm flipH="1" flipV="1">
            <a:off x="3810000" y="1828800"/>
            <a:ext cx="228600" cy="381000"/>
          </a:xfrm>
          <a:prstGeom prst="line">
            <a:avLst/>
          </a:prstGeom>
          <a:ln w="25400">
            <a:solidFill>
              <a:schemeClr val="tx1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3505200" y="1828800"/>
            <a:ext cx="304800" cy="304800"/>
          </a:xfrm>
          <a:prstGeom prst="line">
            <a:avLst/>
          </a:prstGeom>
          <a:ln w="25400">
            <a:solidFill>
              <a:schemeClr val="tx1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 flipV="1">
            <a:off x="4267200" y="2590800"/>
            <a:ext cx="228600" cy="381000"/>
          </a:xfrm>
          <a:prstGeom prst="line">
            <a:avLst/>
          </a:prstGeom>
          <a:ln w="25400">
            <a:solidFill>
              <a:schemeClr val="tx1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V="1">
            <a:off x="4038600" y="2590800"/>
            <a:ext cx="228600" cy="381000"/>
          </a:xfrm>
          <a:prstGeom prst="line">
            <a:avLst/>
          </a:prstGeom>
          <a:ln w="25400">
            <a:solidFill>
              <a:schemeClr val="tx1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Oval 32"/>
          <p:cNvSpPr/>
          <p:nvPr/>
        </p:nvSpPr>
        <p:spPr>
          <a:xfrm>
            <a:off x="3124200" y="2133600"/>
            <a:ext cx="457200" cy="457200"/>
          </a:xfrm>
          <a:prstGeom prst="ellipse">
            <a:avLst/>
          </a:prstGeom>
          <a:noFill/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 smtClean="0">
              <a:solidFill>
                <a:prstClr val="black"/>
              </a:solidFill>
            </a:endParaRPr>
          </a:p>
        </p:txBody>
      </p:sp>
      <p:sp>
        <p:nvSpPr>
          <p:cNvPr id="34" name="Oval 33"/>
          <p:cNvSpPr/>
          <p:nvPr/>
        </p:nvSpPr>
        <p:spPr>
          <a:xfrm>
            <a:off x="3657600" y="2971800"/>
            <a:ext cx="533400" cy="533400"/>
          </a:xfrm>
          <a:prstGeom prst="ellipse">
            <a:avLst/>
          </a:prstGeom>
          <a:noFill/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 smtClean="0">
              <a:solidFill>
                <a:prstClr val="black"/>
              </a:solidFill>
            </a:endParaRPr>
          </a:p>
        </p:txBody>
      </p:sp>
      <p:sp>
        <p:nvSpPr>
          <p:cNvPr id="35" name="Oval 34"/>
          <p:cNvSpPr/>
          <p:nvPr/>
        </p:nvSpPr>
        <p:spPr>
          <a:xfrm>
            <a:off x="4343400" y="2971800"/>
            <a:ext cx="533400" cy="533400"/>
          </a:xfrm>
          <a:prstGeom prst="ellipse">
            <a:avLst/>
          </a:prstGeom>
          <a:noFill/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 smtClean="0">
              <a:solidFill>
                <a:prstClr val="black"/>
              </a:solidFill>
            </a:endParaRPr>
          </a:p>
        </p:txBody>
      </p:sp>
      <p:graphicFrame>
        <p:nvGraphicFramePr>
          <p:cNvPr id="12296" name="Object 8"/>
          <p:cNvGraphicFramePr>
            <a:graphicFrameLocks noChangeAspect="1"/>
          </p:cNvGraphicFramePr>
          <p:nvPr/>
        </p:nvGraphicFramePr>
        <p:xfrm>
          <a:off x="115888" y="2133600"/>
          <a:ext cx="1746250" cy="6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8" name="Equation" r:id="rId15" imgW="609480" imgH="228600" progId="Equation.3">
                  <p:embed/>
                </p:oleObj>
              </mc:Choice>
              <mc:Fallback>
                <p:oleObj name="Equation" r:id="rId15" imgW="6094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888" y="2133600"/>
                        <a:ext cx="1746250" cy="655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" name="Object 8"/>
          <p:cNvGraphicFramePr>
            <a:graphicFrameLocks noChangeAspect="1"/>
          </p:cNvGraphicFramePr>
          <p:nvPr/>
        </p:nvGraphicFramePr>
        <p:xfrm>
          <a:off x="588963" y="2971800"/>
          <a:ext cx="873125" cy="6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9" name="Equation" r:id="rId17" imgW="304560" imgH="228600" progId="Equation.3">
                  <p:embed/>
                </p:oleObj>
              </mc:Choice>
              <mc:Fallback>
                <p:oleObj name="Equation" r:id="rId17" imgW="3045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8963" y="2971800"/>
                        <a:ext cx="873125" cy="655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5562600" y="381000"/>
            <a:ext cx="23622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Here is how to do it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0018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152400"/>
            <a:ext cx="8763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0" b="1" dirty="0" smtClean="0">
                <a:solidFill>
                  <a:prstClr val="black"/>
                </a:solidFill>
                <a:latin typeface="Comic Sans MS" pitchFamily="66" charset="0"/>
              </a:rPr>
              <a:t>Or do it this way:</a:t>
            </a:r>
            <a:endParaRPr lang="en-US" sz="150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9252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533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 smtClean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0"/>
            <a:ext cx="87630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 smtClean="0">
                <a:solidFill>
                  <a:prstClr val="white"/>
                </a:solidFill>
                <a:latin typeface="Comic Sans MS" pitchFamily="66" charset="0"/>
              </a:rPr>
              <a:t>#1 on your worksheet  </a:t>
            </a:r>
          </a:p>
        </p:txBody>
      </p:sp>
      <p:graphicFrame>
        <p:nvGraphicFramePr>
          <p:cNvPr id="6147" name="Object 3"/>
          <p:cNvGraphicFramePr>
            <a:graphicFrameLocks noChangeAspect="1"/>
          </p:cNvGraphicFramePr>
          <p:nvPr/>
        </p:nvGraphicFramePr>
        <p:xfrm>
          <a:off x="457200" y="1295400"/>
          <a:ext cx="909637" cy="6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06" name="Equation" r:id="rId3" imgW="317160" imgH="228600" progId="Equation.3">
                  <p:embed/>
                </p:oleObj>
              </mc:Choice>
              <mc:Fallback>
                <p:oleObj name="Equation" r:id="rId3" imgW="3171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1295400"/>
                        <a:ext cx="909637" cy="655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65846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533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 smtClean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0"/>
            <a:ext cx="87630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 smtClean="0">
                <a:solidFill>
                  <a:prstClr val="white"/>
                </a:solidFill>
                <a:latin typeface="Comic Sans MS" pitchFamily="66" charset="0"/>
              </a:rPr>
              <a:t>#1 on your worksheet  </a:t>
            </a:r>
          </a:p>
        </p:txBody>
      </p:sp>
      <p:graphicFrame>
        <p:nvGraphicFramePr>
          <p:cNvPr id="6147" name="Object 3"/>
          <p:cNvGraphicFramePr>
            <a:graphicFrameLocks noChangeAspect="1"/>
          </p:cNvGraphicFramePr>
          <p:nvPr/>
        </p:nvGraphicFramePr>
        <p:xfrm>
          <a:off x="457200" y="1295400"/>
          <a:ext cx="909637" cy="6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0" name="Equation" r:id="rId3" imgW="317160" imgH="228600" progId="Equation.3">
                  <p:embed/>
                </p:oleObj>
              </mc:Choice>
              <mc:Fallback>
                <p:oleObj name="Equation" r:id="rId3" imgW="3171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1295400"/>
                        <a:ext cx="909637" cy="655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Rectangle 20"/>
          <p:cNvSpPr/>
          <p:nvPr/>
        </p:nvSpPr>
        <p:spPr>
          <a:xfrm>
            <a:off x="0" y="6334780"/>
            <a:ext cx="9144000" cy="457200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0" y="633478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prstClr val="black"/>
                </a:solidFill>
                <a:latin typeface="Comic Sans MS" pitchFamily="66" charset="0"/>
              </a:rPr>
              <a:t>1, 4, 9, 16, 25, 36, 49, 64, 81, 100, 121, 144</a:t>
            </a:r>
            <a:endParaRPr lang="en-US" sz="28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0" y="6096000"/>
            <a:ext cx="2133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prstClr val="black"/>
                </a:solidFill>
                <a:latin typeface="Comic Sans MS" pitchFamily="66" charset="0"/>
              </a:rPr>
              <a:t>Perfect squares:</a:t>
            </a:r>
            <a:endParaRPr lang="en-US" sz="16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1250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533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 smtClean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0"/>
            <a:ext cx="87630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 smtClean="0">
                <a:solidFill>
                  <a:prstClr val="white"/>
                </a:solidFill>
                <a:latin typeface="Comic Sans MS" pitchFamily="66" charset="0"/>
              </a:rPr>
              <a:t>#1 on your worksheet  </a:t>
            </a:r>
          </a:p>
        </p:txBody>
      </p:sp>
      <p:graphicFrame>
        <p:nvGraphicFramePr>
          <p:cNvPr id="6147" name="Object 3"/>
          <p:cNvGraphicFramePr>
            <a:graphicFrameLocks noChangeAspect="1"/>
          </p:cNvGraphicFramePr>
          <p:nvPr/>
        </p:nvGraphicFramePr>
        <p:xfrm>
          <a:off x="457200" y="1295400"/>
          <a:ext cx="909637" cy="6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54" name="Equation" r:id="rId3" imgW="317160" imgH="228600" progId="Equation.3">
                  <p:embed/>
                </p:oleObj>
              </mc:Choice>
              <mc:Fallback>
                <p:oleObj name="Equation" r:id="rId3" imgW="3171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1295400"/>
                        <a:ext cx="909637" cy="655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Rectangle 20"/>
          <p:cNvSpPr/>
          <p:nvPr/>
        </p:nvSpPr>
        <p:spPr>
          <a:xfrm>
            <a:off x="0" y="6334780"/>
            <a:ext cx="9144000" cy="457200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0" y="633478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prstClr val="black"/>
                </a:solidFill>
                <a:latin typeface="Comic Sans MS" pitchFamily="66" charset="0"/>
              </a:rPr>
              <a:t>1, 4, 9, 16, 25, 36, 49, 64, 81, 100, 121, 144</a:t>
            </a:r>
            <a:endParaRPr lang="en-US" sz="28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0" y="6096000"/>
            <a:ext cx="2133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prstClr val="black"/>
                </a:solidFill>
                <a:latin typeface="Comic Sans MS" pitchFamily="66" charset="0"/>
              </a:rPr>
              <a:t>Perfect squares:</a:t>
            </a:r>
            <a:endParaRPr lang="en-US" sz="16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86400" y="762000"/>
            <a:ext cx="2819400" cy="830997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Find the </a:t>
            </a:r>
            <a:r>
              <a:rPr lang="en-US" sz="1600" b="1" dirty="0" smtClean="0">
                <a:solidFill>
                  <a:prstClr val="black"/>
                </a:solidFill>
                <a:latin typeface="Comic Sans MS" pitchFamily="66" charset="0"/>
              </a:rPr>
              <a:t>biggest</a:t>
            </a:r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 perfect square you can divide 20 by and NOT get a decimal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9380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533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 smtClean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0"/>
            <a:ext cx="87630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 smtClean="0">
                <a:solidFill>
                  <a:prstClr val="white"/>
                </a:solidFill>
                <a:latin typeface="Comic Sans MS" pitchFamily="66" charset="0"/>
              </a:rPr>
              <a:t>#1 on your worksheet  </a:t>
            </a:r>
          </a:p>
        </p:txBody>
      </p:sp>
      <p:graphicFrame>
        <p:nvGraphicFramePr>
          <p:cNvPr id="6147" name="Object 3"/>
          <p:cNvGraphicFramePr>
            <a:graphicFrameLocks noChangeAspect="1"/>
          </p:cNvGraphicFramePr>
          <p:nvPr/>
        </p:nvGraphicFramePr>
        <p:xfrm>
          <a:off x="457200" y="1295400"/>
          <a:ext cx="909637" cy="6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78" name="Equation" r:id="rId3" imgW="317160" imgH="228600" progId="Equation.3">
                  <p:embed/>
                </p:oleObj>
              </mc:Choice>
              <mc:Fallback>
                <p:oleObj name="Equation" r:id="rId3" imgW="3171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1295400"/>
                        <a:ext cx="909637" cy="655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Rectangle 20"/>
          <p:cNvSpPr/>
          <p:nvPr/>
        </p:nvSpPr>
        <p:spPr>
          <a:xfrm>
            <a:off x="0" y="6334780"/>
            <a:ext cx="9144000" cy="457200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0" y="633478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prstClr val="black"/>
                </a:solidFill>
                <a:latin typeface="Comic Sans MS" pitchFamily="66" charset="0"/>
              </a:rPr>
              <a:t>1, 4, 9, 16, 25, 36, 49, 64, 81, 100, 121, 144</a:t>
            </a:r>
            <a:endParaRPr lang="en-US" sz="28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0" y="6096000"/>
            <a:ext cx="2133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prstClr val="black"/>
                </a:solidFill>
                <a:latin typeface="Comic Sans MS" pitchFamily="66" charset="0"/>
              </a:rPr>
              <a:t>Perfect squares:</a:t>
            </a:r>
            <a:endParaRPr lang="en-US" sz="16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86400" y="762000"/>
            <a:ext cx="2819400" cy="830997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Find the </a:t>
            </a:r>
            <a:r>
              <a:rPr lang="en-US" sz="1600" b="1" dirty="0" smtClean="0">
                <a:solidFill>
                  <a:prstClr val="black"/>
                </a:solidFill>
                <a:latin typeface="Comic Sans MS" pitchFamily="66" charset="0"/>
              </a:rPr>
              <a:t>biggest</a:t>
            </a:r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 perfect square you can divide 20 by and NOT get a decimal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096000" y="1752600"/>
            <a:ext cx="13716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It’s 4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3661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533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 smtClean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0"/>
            <a:ext cx="87630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 smtClean="0">
                <a:solidFill>
                  <a:prstClr val="white"/>
                </a:solidFill>
                <a:latin typeface="Comic Sans MS" pitchFamily="66" charset="0"/>
              </a:rPr>
              <a:t>#1 on your worksheet  </a:t>
            </a:r>
          </a:p>
        </p:txBody>
      </p:sp>
      <p:graphicFrame>
        <p:nvGraphicFramePr>
          <p:cNvPr id="6147" name="Object 3"/>
          <p:cNvGraphicFramePr>
            <a:graphicFrameLocks noChangeAspect="1"/>
          </p:cNvGraphicFramePr>
          <p:nvPr/>
        </p:nvGraphicFramePr>
        <p:xfrm>
          <a:off x="457200" y="1295400"/>
          <a:ext cx="909637" cy="6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02" name="Equation" r:id="rId3" imgW="317160" imgH="228600" progId="Equation.3">
                  <p:embed/>
                </p:oleObj>
              </mc:Choice>
              <mc:Fallback>
                <p:oleObj name="Equation" r:id="rId3" imgW="3171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1295400"/>
                        <a:ext cx="909637" cy="655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Rectangle 20"/>
          <p:cNvSpPr/>
          <p:nvPr/>
        </p:nvSpPr>
        <p:spPr>
          <a:xfrm>
            <a:off x="0" y="6334780"/>
            <a:ext cx="9144000" cy="457200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0" y="633478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prstClr val="black"/>
                </a:solidFill>
                <a:latin typeface="Comic Sans MS" pitchFamily="66" charset="0"/>
              </a:rPr>
              <a:t>1, 4, 9, 16, 25, 36, 49, 64, 81, 100, 121, 144</a:t>
            </a:r>
            <a:endParaRPr lang="en-US" sz="28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0" y="6096000"/>
            <a:ext cx="2133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prstClr val="black"/>
                </a:solidFill>
                <a:latin typeface="Comic Sans MS" pitchFamily="66" charset="0"/>
              </a:rPr>
              <a:t>Perfect squares:</a:t>
            </a:r>
            <a:endParaRPr lang="en-US" sz="16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86400" y="762000"/>
            <a:ext cx="2819400" cy="830997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Find the </a:t>
            </a:r>
            <a:r>
              <a:rPr lang="en-US" sz="1600" b="1" dirty="0" smtClean="0">
                <a:solidFill>
                  <a:prstClr val="black"/>
                </a:solidFill>
                <a:latin typeface="Comic Sans MS" pitchFamily="66" charset="0"/>
              </a:rPr>
              <a:t>biggest</a:t>
            </a:r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 perfect square you can divide 20 by and NOT get a decimal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096000" y="1752600"/>
            <a:ext cx="13716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It’s 4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486400" y="2286000"/>
            <a:ext cx="2819400" cy="830997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Rewrite the square root using the perfect square times a number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1241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533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 smtClean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0"/>
            <a:ext cx="87630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 smtClean="0">
                <a:solidFill>
                  <a:prstClr val="white"/>
                </a:solidFill>
                <a:latin typeface="Comic Sans MS" pitchFamily="66" charset="0"/>
              </a:rPr>
              <a:t>#1 on your worksheet  </a:t>
            </a:r>
          </a:p>
        </p:txBody>
      </p:sp>
      <p:graphicFrame>
        <p:nvGraphicFramePr>
          <p:cNvPr id="6147" name="Object 3"/>
          <p:cNvGraphicFramePr>
            <a:graphicFrameLocks noChangeAspect="1"/>
          </p:cNvGraphicFramePr>
          <p:nvPr/>
        </p:nvGraphicFramePr>
        <p:xfrm>
          <a:off x="457200" y="1295400"/>
          <a:ext cx="909637" cy="6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26" name="Equation" r:id="rId3" imgW="317160" imgH="228600" progId="Equation.3">
                  <p:embed/>
                </p:oleObj>
              </mc:Choice>
              <mc:Fallback>
                <p:oleObj name="Equation" r:id="rId3" imgW="3171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1295400"/>
                        <a:ext cx="909637" cy="655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Rectangle 20"/>
          <p:cNvSpPr/>
          <p:nvPr/>
        </p:nvSpPr>
        <p:spPr>
          <a:xfrm>
            <a:off x="0" y="6334780"/>
            <a:ext cx="9144000" cy="457200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0" y="633478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prstClr val="black"/>
                </a:solidFill>
                <a:latin typeface="Comic Sans MS" pitchFamily="66" charset="0"/>
              </a:rPr>
              <a:t>1, 4, 9, 16, 25, 36, 49, 64, 81, 100, 121, 144</a:t>
            </a:r>
            <a:endParaRPr lang="en-US" sz="28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0" y="6096000"/>
            <a:ext cx="2133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prstClr val="black"/>
                </a:solidFill>
                <a:latin typeface="Comic Sans MS" pitchFamily="66" charset="0"/>
              </a:rPr>
              <a:t>Perfect squares:</a:t>
            </a:r>
            <a:endParaRPr lang="en-US" sz="16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86400" y="762000"/>
            <a:ext cx="2819400" cy="830997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Find the </a:t>
            </a:r>
            <a:r>
              <a:rPr lang="en-US" sz="1600" b="1" dirty="0" smtClean="0">
                <a:solidFill>
                  <a:prstClr val="black"/>
                </a:solidFill>
                <a:latin typeface="Comic Sans MS" pitchFamily="66" charset="0"/>
              </a:rPr>
              <a:t>biggest</a:t>
            </a:r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 perfect square you can divide 20 by and NOT get a decimal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096000" y="1752600"/>
            <a:ext cx="13716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It’s 4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486400" y="2286000"/>
            <a:ext cx="2819400" cy="830997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Rewrite the square root using the perfect square times a number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graphicFrame>
        <p:nvGraphicFramePr>
          <p:cNvPr id="104458" name="Object 10"/>
          <p:cNvGraphicFramePr>
            <a:graphicFrameLocks noChangeAspect="1"/>
          </p:cNvGraphicFramePr>
          <p:nvPr/>
        </p:nvGraphicFramePr>
        <p:xfrm>
          <a:off x="369888" y="2057400"/>
          <a:ext cx="1236662" cy="6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27" name="Equation" r:id="rId5" imgW="431640" imgH="228600" progId="Equation.3">
                  <p:embed/>
                </p:oleObj>
              </mc:Choice>
              <mc:Fallback>
                <p:oleObj name="Equation" r:id="rId5" imgW="4316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9888" y="2057400"/>
                        <a:ext cx="1236662" cy="655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17303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533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 smtClean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0"/>
            <a:ext cx="87630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 smtClean="0">
                <a:solidFill>
                  <a:prstClr val="white"/>
                </a:solidFill>
                <a:latin typeface="Comic Sans MS" pitchFamily="66" charset="0"/>
              </a:rPr>
              <a:t>#1 on your worksheet  </a:t>
            </a:r>
          </a:p>
        </p:txBody>
      </p:sp>
      <p:graphicFrame>
        <p:nvGraphicFramePr>
          <p:cNvPr id="6147" name="Object 3"/>
          <p:cNvGraphicFramePr>
            <a:graphicFrameLocks noChangeAspect="1"/>
          </p:cNvGraphicFramePr>
          <p:nvPr/>
        </p:nvGraphicFramePr>
        <p:xfrm>
          <a:off x="457200" y="1295400"/>
          <a:ext cx="909637" cy="6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50" name="Equation" r:id="rId3" imgW="317160" imgH="228600" progId="Equation.3">
                  <p:embed/>
                </p:oleObj>
              </mc:Choice>
              <mc:Fallback>
                <p:oleObj name="Equation" r:id="rId3" imgW="3171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1295400"/>
                        <a:ext cx="909637" cy="655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Rectangle 20"/>
          <p:cNvSpPr/>
          <p:nvPr/>
        </p:nvSpPr>
        <p:spPr>
          <a:xfrm>
            <a:off x="0" y="6334780"/>
            <a:ext cx="9144000" cy="457200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0" y="633478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prstClr val="black"/>
                </a:solidFill>
                <a:latin typeface="Comic Sans MS" pitchFamily="66" charset="0"/>
              </a:rPr>
              <a:t>1, 4, 9, 16, 25, 36, 49, 64, 81, 100, 121, 144</a:t>
            </a:r>
            <a:endParaRPr lang="en-US" sz="28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0" y="6096000"/>
            <a:ext cx="2133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prstClr val="black"/>
                </a:solidFill>
                <a:latin typeface="Comic Sans MS" pitchFamily="66" charset="0"/>
              </a:rPr>
              <a:t>Perfect squares:</a:t>
            </a:r>
            <a:endParaRPr lang="en-US" sz="16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86400" y="762000"/>
            <a:ext cx="2819400" cy="830997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Find the </a:t>
            </a:r>
            <a:r>
              <a:rPr lang="en-US" sz="1600" b="1" dirty="0" smtClean="0">
                <a:solidFill>
                  <a:prstClr val="black"/>
                </a:solidFill>
                <a:latin typeface="Comic Sans MS" pitchFamily="66" charset="0"/>
              </a:rPr>
              <a:t>biggest</a:t>
            </a:r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 perfect square you can divide 20 by and NOT get a decimal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096000" y="1752600"/>
            <a:ext cx="13716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It’s 4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486400" y="2286000"/>
            <a:ext cx="2819400" cy="830997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Rewrite the square root using the perfect square times a number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486400" y="3429000"/>
            <a:ext cx="28194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Take the square root of the perfect square.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graphicFrame>
        <p:nvGraphicFramePr>
          <p:cNvPr id="104458" name="Object 10"/>
          <p:cNvGraphicFramePr>
            <a:graphicFrameLocks noChangeAspect="1"/>
          </p:cNvGraphicFramePr>
          <p:nvPr/>
        </p:nvGraphicFramePr>
        <p:xfrm>
          <a:off x="369888" y="2057400"/>
          <a:ext cx="1236662" cy="6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51" name="Equation" r:id="rId5" imgW="431640" imgH="228600" progId="Equation.3">
                  <p:embed/>
                </p:oleObj>
              </mc:Choice>
              <mc:Fallback>
                <p:oleObj name="Equation" r:id="rId5" imgW="4316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9888" y="2057400"/>
                        <a:ext cx="1236662" cy="655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72961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533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 smtClean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0"/>
            <a:ext cx="87630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u="sng" dirty="0" smtClean="0">
                <a:solidFill>
                  <a:prstClr val="white"/>
                </a:solidFill>
                <a:latin typeface="Comic Sans MS" pitchFamily="66" charset="0"/>
              </a:rPr>
              <a:t>Option 2</a:t>
            </a:r>
            <a:r>
              <a:rPr lang="en-US" sz="2500" b="1" dirty="0" smtClean="0">
                <a:solidFill>
                  <a:prstClr val="white"/>
                </a:solidFill>
                <a:latin typeface="Comic Sans MS" pitchFamily="66" charset="0"/>
              </a:rPr>
              <a:t>	Get an </a:t>
            </a:r>
            <a:r>
              <a:rPr lang="en-US" sz="2500" b="1" u="sng" dirty="0" smtClean="0">
                <a:solidFill>
                  <a:prstClr val="white"/>
                </a:solidFill>
                <a:latin typeface="Comic Sans MS" pitchFamily="66" charset="0"/>
              </a:rPr>
              <a:t>EXACT answer</a:t>
            </a:r>
            <a:endParaRPr lang="en-US" sz="2500" b="1" dirty="0" smtClean="0">
              <a:solidFill>
                <a:prstClr val="white"/>
              </a:solidFill>
              <a:latin typeface="Comic Sans MS" pitchFamily="66" charset="0"/>
            </a:endParaRPr>
          </a:p>
        </p:txBody>
      </p:sp>
      <p:graphicFrame>
        <p:nvGraphicFramePr>
          <p:cNvPr id="6147" name="Object 3"/>
          <p:cNvGraphicFramePr>
            <a:graphicFrameLocks noChangeAspect="1"/>
          </p:cNvGraphicFramePr>
          <p:nvPr/>
        </p:nvGraphicFramePr>
        <p:xfrm>
          <a:off x="152400" y="762000"/>
          <a:ext cx="909637" cy="6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Equation" r:id="rId3" imgW="317160" imgH="228600" progId="Equation.3">
                  <p:embed/>
                </p:oleObj>
              </mc:Choice>
              <mc:Fallback>
                <p:oleObj name="Equation" r:id="rId3" imgW="3171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762000"/>
                        <a:ext cx="909637" cy="655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152400" y="1600200"/>
            <a:ext cx="87630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 smtClean="0">
                <a:solidFill>
                  <a:prstClr val="black"/>
                </a:solidFill>
                <a:latin typeface="Comic Sans MS" pitchFamily="66" charset="0"/>
              </a:rPr>
              <a:t>A square root is a lot like a fraction.</a:t>
            </a:r>
          </a:p>
          <a:p>
            <a:endParaRPr lang="en-US" sz="2500" b="1" dirty="0" smtClean="0">
              <a:solidFill>
                <a:prstClr val="black"/>
              </a:solidFill>
              <a:latin typeface="Comic Sans MS" pitchFamily="66" charset="0"/>
            </a:endParaRPr>
          </a:p>
          <a:p>
            <a:r>
              <a:rPr lang="en-US" sz="2500" b="1" dirty="0" smtClean="0">
                <a:solidFill>
                  <a:prstClr val="black"/>
                </a:solidFill>
                <a:latin typeface="Comic Sans MS" pitchFamily="66" charset="0"/>
              </a:rPr>
              <a:t>There are many different ways to write the same 	number.</a:t>
            </a:r>
            <a:endParaRPr lang="en-US" sz="25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52400" y="3733800"/>
            <a:ext cx="87630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 smtClean="0">
                <a:solidFill>
                  <a:prstClr val="black"/>
                </a:solidFill>
                <a:latin typeface="Comic Sans MS" pitchFamily="66" charset="0"/>
              </a:rPr>
              <a:t>For example:</a:t>
            </a:r>
            <a:endParaRPr lang="en-US" sz="25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4659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533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 smtClean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0"/>
            <a:ext cx="87630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 smtClean="0">
                <a:solidFill>
                  <a:prstClr val="white"/>
                </a:solidFill>
                <a:latin typeface="Comic Sans MS" pitchFamily="66" charset="0"/>
              </a:rPr>
              <a:t>#1 on your worksheet  </a:t>
            </a:r>
          </a:p>
        </p:txBody>
      </p:sp>
      <p:graphicFrame>
        <p:nvGraphicFramePr>
          <p:cNvPr id="6147" name="Object 3"/>
          <p:cNvGraphicFramePr>
            <a:graphicFrameLocks noChangeAspect="1"/>
          </p:cNvGraphicFramePr>
          <p:nvPr/>
        </p:nvGraphicFramePr>
        <p:xfrm>
          <a:off x="457200" y="1295400"/>
          <a:ext cx="909637" cy="6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74" name="Equation" r:id="rId3" imgW="317160" imgH="228600" progId="Equation.3">
                  <p:embed/>
                </p:oleObj>
              </mc:Choice>
              <mc:Fallback>
                <p:oleObj name="Equation" r:id="rId3" imgW="3171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1295400"/>
                        <a:ext cx="909637" cy="655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Rectangle 20"/>
          <p:cNvSpPr/>
          <p:nvPr/>
        </p:nvSpPr>
        <p:spPr>
          <a:xfrm>
            <a:off x="0" y="6334780"/>
            <a:ext cx="9144000" cy="457200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0" y="633478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prstClr val="black"/>
                </a:solidFill>
                <a:latin typeface="Comic Sans MS" pitchFamily="66" charset="0"/>
              </a:rPr>
              <a:t>1, 4, 9, 16, 25, 36, 49, 64, 81, 100, 121, 144</a:t>
            </a:r>
            <a:endParaRPr lang="en-US" sz="28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0" y="6096000"/>
            <a:ext cx="2133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prstClr val="black"/>
                </a:solidFill>
                <a:latin typeface="Comic Sans MS" pitchFamily="66" charset="0"/>
              </a:rPr>
              <a:t>Perfect squares:</a:t>
            </a:r>
            <a:endParaRPr lang="en-US" sz="16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86400" y="762000"/>
            <a:ext cx="2819400" cy="830997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Find the </a:t>
            </a:r>
            <a:r>
              <a:rPr lang="en-US" sz="1600" b="1" dirty="0" smtClean="0">
                <a:solidFill>
                  <a:prstClr val="black"/>
                </a:solidFill>
                <a:latin typeface="Comic Sans MS" pitchFamily="66" charset="0"/>
              </a:rPr>
              <a:t>biggest</a:t>
            </a:r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 perfect square you can divide 20 by and NOT get a decimal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096000" y="1752600"/>
            <a:ext cx="13716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It’s 4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486400" y="2286000"/>
            <a:ext cx="2819400" cy="830997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Rewrite the square root using the perfect square times a number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486400" y="3429000"/>
            <a:ext cx="28194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Take the square root of the perfect square.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graphicFrame>
        <p:nvGraphicFramePr>
          <p:cNvPr id="104458" name="Object 10"/>
          <p:cNvGraphicFramePr>
            <a:graphicFrameLocks noChangeAspect="1"/>
          </p:cNvGraphicFramePr>
          <p:nvPr/>
        </p:nvGraphicFramePr>
        <p:xfrm>
          <a:off x="369888" y="2057400"/>
          <a:ext cx="1236662" cy="6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75" name="Equation" r:id="rId5" imgW="431640" imgH="228600" progId="Equation.3">
                  <p:embed/>
                </p:oleObj>
              </mc:Choice>
              <mc:Fallback>
                <p:oleObj name="Equation" r:id="rId5" imgW="4316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9888" y="2057400"/>
                        <a:ext cx="1236662" cy="655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4459" name="Object 11"/>
          <p:cNvGraphicFramePr>
            <a:graphicFrameLocks noChangeAspect="1"/>
          </p:cNvGraphicFramePr>
          <p:nvPr/>
        </p:nvGraphicFramePr>
        <p:xfrm>
          <a:off x="638175" y="2971800"/>
          <a:ext cx="873125" cy="6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76" name="Equation" r:id="rId7" imgW="304560" imgH="228600" progId="Equation.3">
                  <p:embed/>
                </p:oleObj>
              </mc:Choice>
              <mc:Fallback>
                <p:oleObj name="Equation" r:id="rId7" imgW="3045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8175" y="2971800"/>
                        <a:ext cx="873125" cy="655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27742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533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 smtClean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0"/>
            <a:ext cx="87630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 smtClean="0">
                <a:solidFill>
                  <a:prstClr val="white"/>
                </a:solidFill>
                <a:latin typeface="Comic Sans MS" pitchFamily="66" charset="0"/>
              </a:rPr>
              <a:t>#1 on your worksheet  </a:t>
            </a:r>
          </a:p>
        </p:txBody>
      </p:sp>
      <p:graphicFrame>
        <p:nvGraphicFramePr>
          <p:cNvPr id="6147" name="Object 3"/>
          <p:cNvGraphicFramePr>
            <a:graphicFrameLocks noChangeAspect="1"/>
          </p:cNvGraphicFramePr>
          <p:nvPr/>
        </p:nvGraphicFramePr>
        <p:xfrm>
          <a:off x="457200" y="1295400"/>
          <a:ext cx="909637" cy="6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698" name="Equation" r:id="rId3" imgW="317160" imgH="228600" progId="Equation.3">
                  <p:embed/>
                </p:oleObj>
              </mc:Choice>
              <mc:Fallback>
                <p:oleObj name="Equation" r:id="rId3" imgW="3171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1295400"/>
                        <a:ext cx="909637" cy="655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TextBox 29"/>
          <p:cNvSpPr txBox="1"/>
          <p:nvPr/>
        </p:nvSpPr>
        <p:spPr>
          <a:xfrm>
            <a:off x="1600200" y="3886200"/>
            <a:ext cx="9906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DONE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graphicFrame>
        <p:nvGraphicFramePr>
          <p:cNvPr id="104458" name="Object 10"/>
          <p:cNvGraphicFramePr>
            <a:graphicFrameLocks noChangeAspect="1"/>
          </p:cNvGraphicFramePr>
          <p:nvPr/>
        </p:nvGraphicFramePr>
        <p:xfrm>
          <a:off x="369888" y="2057400"/>
          <a:ext cx="1236662" cy="6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699" name="Equation" r:id="rId5" imgW="431640" imgH="228600" progId="Equation.3">
                  <p:embed/>
                </p:oleObj>
              </mc:Choice>
              <mc:Fallback>
                <p:oleObj name="Equation" r:id="rId5" imgW="4316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9888" y="2057400"/>
                        <a:ext cx="1236662" cy="655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4459" name="Object 11"/>
          <p:cNvGraphicFramePr>
            <a:graphicFrameLocks noChangeAspect="1"/>
          </p:cNvGraphicFramePr>
          <p:nvPr/>
        </p:nvGraphicFramePr>
        <p:xfrm>
          <a:off x="638175" y="2971800"/>
          <a:ext cx="873125" cy="6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00" name="Equation" r:id="rId7" imgW="304560" imgH="228600" progId="Equation.3">
                  <p:embed/>
                </p:oleObj>
              </mc:Choice>
              <mc:Fallback>
                <p:oleObj name="Equation" r:id="rId7" imgW="3045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8175" y="2971800"/>
                        <a:ext cx="873125" cy="655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36222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152400"/>
            <a:ext cx="87630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 smtClean="0">
                <a:solidFill>
                  <a:prstClr val="black"/>
                </a:solidFill>
                <a:latin typeface="Comic Sans MS" pitchFamily="66" charset="0"/>
              </a:rPr>
              <a:t>You should now be able to do problems 1-12</a:t>
            </a:r>
            <a:endParaRPr lang="en-US" sz="25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685800"/>
            <a:ext cx="6620448" cy="62769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 rot="5400000">
            <a:off x="7267173" y="4981173"/>
            <a:ext cx="32766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 smtClean="0">
                <a:solidFill>
                  <a:prstClr val="black"/>
                </a:solidFill>
                <a:latin typeface="Comic Sans MS" pitchFamily="66" charset="0"/>
              </a:rPr>
              <a:t>Use either method</a:t>
            </a:r>
            <a:endParaRPr lang="en-US" sz="25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graphicFrame>
        <p:nvGraphicFramePr>
          <p:cNvPr id="9219" name="Object 3"/>
          <p:cNvGraphicFramePr>
            <a:graphicFrameLocks noChangeAspect="1"/>
          </p:cNvGraphicFramePr>
          <p:nvPr/>
        </p:nvGraphicFramePr>
        <p:xfrm>
          <a:off x="1371600" y="1981200"/>
          <a:ext cx="604838" cy="4359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22" name="Equation" r:id="rId4" imgW="317160" imgH="228600" progId="Equation.3">
                  <p:embed/>
                </p:oleObj>
              </mc:Choice>
              <mc:Fallback>
                <p:oleObj name="Equation" r:id="rId4" imgW="3171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1981200"/>
                        <a:ext cx="604838" cy="43594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84349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152400"/>
            <a:ext cx="8763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0" b="1" dirty="0" smtClean="0">
                <a:solidFill>
                  <a:prstClr val="black"/>
                </a:solidFill>
                <a:latin typeface="Comic Sans MS" pitchFamily="66" charset="0"/>
              </a:rPr>
              <a:t>Other side of your paper</a:t>
            </a:r>
          </a:p>
          <a:p>
            <a:r>
              <a:rPr lang="en-US" sz="4000" b="1" dirty="0" smtClean="0">
                <a:solidFill>
                  <a:prstClr val="black"/>
                </a:solidFill>
                <a:latin typeface="Comic Sans MS" pitchFamily="66" charset="0"/>
              </a:rPr>
              <a:t>(multiplying square roots)</a:t>
            </a:r>
            <a:endParaRPr lang="en-US" sz="40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8017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8600"/>
            <a:ext cx="94742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60551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152400" y="152400"/>
            <a:ext cx="5029200" cy="4572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ts val="1000"/>
              </a:spcAft>
            </a:pPr>
            <a:r>
              <a:rPr lang="en-US" sz="2500" b="1" u="sng" dirty="0" smtClean="0">
                <a:solidFill>
                  <a:prstClr val="black"/>
                </a:solidFill>
                <a:latin typeface="Comic Sans MS" pitchFamily="66" charset="0"/>
                <a:cs typeface="Arial" pitchFamily="34" charset="0"/>
              </a:rPr>
              <a:t>Part 2</a:t>
            </a:r>
            <a:r>
              <a:rPr lang="en-US" sz="2500" dirty="0" smtClean="0">
                <a:solidFill>
                  <a:prstClr val="black"/>
                </a:solidFill>
                <a:latin typeface="Comic Sans MS" pitchFamily="66" charset="0"/>
                <a:cs typeface="Arial" pitchFamily="34" charset="0"/>
              </a:rPr>
              <a:t>  Multiplying square roots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5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990600"/>
            <a:ext cx="4031916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08694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152400" y="152400"/>
            <a:ext cx="5029200" cy="4572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ts val="1000"/>
              </a:spcAft>
            </a:pPr>
            <a:r>
              <a:rPr lang="en-US" sz="2500" b="1" u="sng" dirty="0" smtClean="0">
                <a:solidFill>
                  <a:prstClr val="black"/>
                </a:solidFill>
                <a:latin typeface="Comic Sans MS" pitchFamily="66" charset="0"/>
                <a:cs typeface="Arial" pitchFamily="34" charset="0"/>
              </a:rPr>
              <a:t>Part 2</a:t>
            </a:r>
            <a:r>
              <a:rPr lang="en-US" sz="2500" dirty="0" smtClean="0">
                <a:solidFill>
                  <a:prstClr val="black"/>
                </a:solidFill>
                <a:latin typeface="Comic Sans MS" pitchFamily="66" charset="0"/>
                <a:cs typeface="Arial" pitchFamily="34" charset="0"/>
              </a:rPr>
              <a:t>  Multiplying square roots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5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990600"/>
            <a:ext cx="4031916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343400" y="1676400"/>
            <a:ext cx="35814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When we multiply two square roots 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8766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152400" y="152400"/>
            <a:ext cx="5029200" cy="4572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ts val="1000"/>
              </a:spcAft>
            </a:pPr>
            <a:r>
              <a:rPr lang="en-US" sz="2500" b="1" u="sng" dirty="0" smtClean="0">
                <a:solidFill>
                  <a:prstClr val="black"/>
                </a:solidFill>
                <a:latin typeface="Comic Sans MS" pitchFamily="66" charset="0"/>
                <a:cs typeface="Arial" pitchFamily="34" charset="0"/>
              </a:rPr>
              <a:t>Part 2</a:t>
            </a:r>
            <a:r>
              <a:rPr lang="en-US" sz="2500" dirty="0" smtClean="0">
                <a:solidFill>
                  <a:prstClr val="black"/>
                </a:solidFill>
                <a:latin typeface="Comic Sans MS" pitchFamily="66" charset="0"/>
                <a:cs typeface="Arial" pitchFamily="34" charset="0"/>
              </a:rPr>
              <a:t>  Multiplying square roots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5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990600"/>
            <a:ext cx="4031916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343400" y="1676400"/>
            <a:ext cx="35814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When we multiply two square roots 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19600" y="2590800"/>
            <a:ext cx="26670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Multiply the numbers in the square root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graphicFrame>
        <p:nvGraphicFramePr>
          <p:cNvPr id="11267" name="Object 3"/>
          <p:cNvGraphicFramePr>
            <a:graphicFrameLocks noChangeAspect="1"/>
          </p:cNvGraphicFramePr>
          <p:nvPr/>
        </p:nvGraphicFramePr>
        <p:xfrm>
          <a:off x="2209800" y="2590800"/>
          <a:ext cx="1747838" cy="655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46" name="Equation" r:id="rId4" imgW="609480" imgH="228600" progId="Equation.3">
                  <p:embed/>
                </p:oleObj>
              </mc:Choice>
              <mc:Fallback>
                <p:oleObj name="Equation" r:id="rId4" imgW="6094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800" y="2590800"/>
                        <a:ext cx="1747838" cy="655637"/>
                      </a:xfrm>
                      <a:prstGeom prst="rect">
                        <a:avLst/>
                      </a:prstGeom>
                      <a:solidFill>
                        <a:srgbClr val="FF99CC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35381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152400" y="152400"/>
            <a:ext cx="5029200" cy="4572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ts val="1000"/>
              </a:spcAft>
            </a:pPr>
            <a:r>
              <a:rPr lang="en-US" sz="2500" b="1" u="sng" dirty="0" smtClean="0">
                <a:solidFill>
                  <a:prstClr val="black"/>
                </a:solidFill>
                <a:latin typeface="Comic Sans MS" pitchFamily="66" charset="0"/>
                <a:cs typeface="Arial" pitchFamily="34" charset="0"/>
              </a:rPr>
              <a:t>Part 2</a:t>
            </a:r>
            <a:r>
              <a:rPr lang="en-US" sz="2500" dirty="0" smtClean="0">
                <a:solidFill>
                  <a:prstClr val="black"/>
                </a:solidFill>
                <a:latin typeface="Comic Sans MS" pitchFamily="66" charset="0"/>
                <a:cs typeface="Arial" pitchFamily="34" charset="0"/>
              </a:rPr>
              <a:t>  Multiplying square roots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5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990600"/>
            <a:ext cx="4031916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343400" y="1676400"/>
            <a:ext cx="35814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When we multiply two square roots 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19600" y="2590800"/>
            <a:ext cx="26670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Multiply the numbers in the square root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graphicFrame>
        <p:nvGraphicFramePr>
          <p:cNvPr id="11267" name="Object 3"/>
          <p:cNvGraphicFramePr>
            <a:graphicFrameLocks noChangeAspect="1"/>
          </p:cNvGraphicFramePr>
          <p:nvPr/>
        </p:nvGraphicFramePr>
        <p:xfrm>
          <a:off x="2209800" y="2590800"/>
          <a:ext cx="1747838" cy="655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0" name="Equation" r:id="rId4" imgW="609480" imgH="228600" progId="Equation.3">
                  <p:embed/>
                </p:oleObj>
              </mc:Choice>
              <mc:Fallback>
                <p:oleObj name="Equation" r:id="rId4" imgW="6094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800" y="2590800"/>
                        <a:ext cx="1747838" cy="655637"/>
                      </a:xfrm>
                      <a:prstGeom prst="rect">
                        <a:avLst/>
                      </a:prstGeom>
                      <a:solidFill>
                        <a:srgbClr val="FF99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68" name="Object 4"/>
          <p:cNvGraphicFramePr>
            <a:graphicFrameLocks noChangeAspect="1"/>
          </p:cNvGraphicFramePr>
          <p:nvPr/>
        </p:nvGraphicFramePr>
        <p:xfrm>
          <a:off x="2514600" y="3352800"/>
          <a:ext cx="1238250" cy="655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1" name="Equation" r:id="rId6" imgW="431640" imgH="228600" progId="Equation.3">
                  <p:embed/>
                </p:oleObj>
              </mc:Choice>
              <mc:Fallback>
                <p:oleObj name="Equation" r:id="rId6" imgW="4316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3352800"/>
                        <a:ext cx="1238250" cy="655637"/>
                      </a:xfrm>
                      <a:prstGeom prst="rect">
                        <a:avLst/>
                      </a:prstGeom>
                      <a:solidFill>
                        <a:srgbClr val="FF99CC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06373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152400" y="152400"/>
            <a:ext cx="5029200" cy="4572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ts val="1000"/>
              </a:spcAft>
            </a:pPr>
            <a:r>
              <a:rPr lang="en-US" sz="2500" b="1" u="sng" dirty="0" smtClean="0">
                <a:solidFill>
                  <a:prstClr val="black"/>
                </a:solidFill>
                <a:latin typeface="Comic Sans MS" pitchFamily="66" charset="0"/>
                <a:cs typeface="Arial" pitchFamily="34" charset="0"/>
              </a:rPr>
              <a:t>Part 2</a:t>
            </a:r>
            <a:r>
              <a:rPr lang="en-US" sz="2500" dirty="0" smtClean="0">
                <a:solidFill>
                  <a:prstClr val="black"/>
                </a:solidFill>
                <a:latin typeface="Comic Sans MS" pitchFamily="66" charset="0"/>
                <a:cs typeface="Arial" pitchFamily="34" charset="0"/>
              </a:rPr>
              <a:t>  Multiplying square roots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5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990600"/>
            <a:ext cx="4031916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1267" name="Object 3"/>
          <p:cNvGraphicFramePr>
            <a:graphicFrameLocks noChangeAspect="1"/>
          </p:cNvGraphicFramePr>
          <p:nvPr/>
        </p:nvGraphicFramePr>
        <p:xfrm>
          <a:off x="2209800" y="2590800"/>
          <a:ext cx="1747838" cy="655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94" name="Equation" r:id="rId4" imgW="609480" imgH="228600" progId="Equation.3">
                  <p:embed/>
                </p:oleObj>
              </mc:Choice>
              <mc:Fallback>
                <p:oleObj name="Equation" r:id="rId4" imgW="6094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800" y="2590800"/>
                        <a:ext cx="1747838" cy="655637"/>
                      </a:xfrm>
                      <a:prstGeom prst="rect">
                        <a:avLst/>
                      </a:prstGeom>
                      <a:solidFill>
                        <a:srgbClr val="FF99CC">
                          <a:alpha val="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68" name="Object 4"/>
          <p:cNvGraphicFramePr>
            <a:graphicFrameLocks noChangeAspect="1"/>
          </p:cNvGraphicFramePr>
          <p:nvPr/>
        </p:nvGraphicFramePr>
        <p:xfrm>
          <a:off x="2514600" y="3352800"/>
          <a:ext cx="1238250" cy="655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95" name="Equation" r:id="rId6" imgW="431640" imgH="228600" progId="Equation.3">
                  <p:embed/>
                </p:oleObj>
              </mc:Choice>
              <mc:Fallback>
                <p:oleObj name="Equation" r:id="rId6" imgW="4316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3352800"/>
                        <a:ext cx="1238250" cy="655637"/>
                      </a:xfrm>
                      <a:prstGeom prst="rect">
                        <a:avLst/>
                      </a:prstGeom>
                      <a:solidFill>
                        <a:srgbClr val="FF99CC">
                          <a:alpha val="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69693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533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 smtClean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0"/>
            <a:ext cx="87630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u="sng" dirty="0" smtClean="0">
                <a:solidFill>
                  <a:prstClr val="white"/>
                </a:solidFill>
                <a:latin typeface="Comic Sans MS" pitchFamily="66" charset="0"/>
              </a:rPr>
              <a:t>Option 2</a:t>
            </a:r>
            <a:r>
              <a:rPr lang="en-US" sz="2500" b="1" dirty="0" smtClean="0">
                <a:solidFill>
                  <a:prstClr val="white"/>
                </a:solidFill>
                <a:latin typeface="Comic Sans MS" pitchFamily="66" charset="0"/>
              </a:rPr>
              <a:t>	Get an </a:t>
            </a:r>
            <a:r>
              <a:rPr lang="en-US" sz="2500" b="1" u="sng" dirty="0" smtClean="0">
                <a:solidFill>
                  <a:prstClr val="white"/>
                </a:solidFill>
                <a:latin typeface="Comic Sans MS" pitchFamily="66" charset="0"/>
              </a:rPr>
              <a:t>EXACT answer</a:t>
            </a:r>
            <a:endParaRPr lang="en-US" sz="2500" b="1" dirty="0" smtClean="0">
              <a:solidFill>
                <a:prstClr val="white"/>
              </a:solidFill>
              <a:latin typeface="Comic Sans MS" pitchFamily="66" charset="0"/>
            </a:endParaRPr>
          </a:p>
        </p:txBody>
      </p:sp>
      <p:graphicFrame>
        <p:nvGraphicFramePr>
          <p:cNvPr id="6147" name="Object 3"/>
          <p:cNvGraphicFramePr>
            <a:graphicFrameLocks noChangeAspect="1"/>
          </p:cNvGraphicFramePr>
          <p:nvPr/>
        </p:nvGraphicFramePr>
        <p:xfrm>
          <a:off x="152400" y="762000"/>
          <a:ext cx="909637" cy="6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Equation" r:id="rId3" imgW="317160" imgH="228600" progId="Equation.3">
                  <p:embed/>
                </p:oleObj>
              </mc:Choice>
              <mc:Fallback>
                <p:oleObj name="Equation" r:id="rId3" imgW="3171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762000"/>
                        <a:ext cx="909637" cy="655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152400" y="1600200"/>
            <a:ext cx="87630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 smtClean="0">
                <a:solidFill>
                  <a:prstClr val="black"/>
                </a:solidFill>
                <a:latin typeface="Comic Sans MS" pitchFamily="66" charset="0"/>
              </a:rPr>
              <a:t>A square root is a lot like a fraction.</a:t>
            </a:r>
          </a:p>
          <a:p>
            <a:endParaRPr lang="en-US" sz="2500" b="1" dirty="0" smtClean="0">
              <a:solidFill>
                <a:prstClr val="black"/>
              </a:solidFill>
              <a:latin typeface="Comic Sans MS" pitchFamily="66" charset="0"/>
            </a:endParaRPr>
          </a:p>
          <a:p>
            <a:r>
              <a:rPr lang="en-US" sz="2500" b="1" dirty="0" smtClean="0">
                <a:solidFill>
                  <a:prstClr val="black"/>
                </a:solidFill>
                <a:latin typeface="Comic Sans MS" pitchFamily="66" charset="0"/>
              </a:rPr>
              <a:t>There are many different ways to write the same 	number.</a:t>
            </a:r>
            <a:endParaRPr lang="en-US" sz="25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52400" y="3733800"/>
            <a:ext cx="87630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 smtClean="0">
                <a:solidFill>
                  <a:prstClr val="black"/>
                </a:solidFill>
                <a:latin typeface="Comic Sans MS" pitchFamily="66" charset="0"/>
              </a:rPr>
              <a:t>For example:</a:t>
            </a:r>
            <a:endParaRPr lang="en-US" sz="25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graphicFrame>
        <p:nvGraphicFramePr>
          <p:cNvPr id="7173" name="Object 5"/>
          <p:cNvGraphicFramePr>
            <a:graphicFrameLocks noChangeAspect="1"/>
          </p:cNvGraphicFramePr>
          <p:nvPr/>
        </p:nvGraphicFramePr>
        <p:xfrm>
          <a:off x="762000" y="4267200"/>
          <a:ext cx="353175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" name="Equation" r:id="rId5" imgW="152280" imgH="393480" progId="Equation.3">
                  <p:embed/>
                </p:oleObj>
              </mc:Choice>
              <mc:Fallback>
                <p:oleObj name="Equation" r:id="rId5" imgW="1522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4267200"/>
                        <a:ext cx="353175" cy="914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5"/>
          <p:cNvGraphicFramePr>
            <a:graphicFrameLocks noChangeAspect="1"/>
          </p:cNvGraphicFramePr>
          <p:nvPr/>
        </p:nvGraphicFramePr>
        <p:xfrm>
          <a:off x="1316038" y="4267200"/>
          <a:ext cx="617537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Equation" r:id="rId7" imgW="266400" imgH="393480" progId="Equation.3">
                  <p:embed/>
                </p:oleObj>
              </mc:Choice>
              <mc:Fallback>
                <p:oleObj name="Equation" r:id="rId7" imgW="26640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16038" y="4267200"/>
                        <a:ext cx="617537" cy="914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5" name="Object 5"/>
          <p:cNvGraphicFramePr>
            <a:graphicFrameLocks noChangeAspect="1"/>
          </p:cNvGraphicFramePr>
          <p:nvPr/>
        </p:nvGraphicFramePr>
        <p:xfrm>
          <a:off x="2278063" y="4267200"/>
          <a:ext cx="617537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Equation" r:id="rId9" imgW="266400" imgH="393480" progId="Equation.3">
                  <p:embed/>
                </p:oleObj>
              </mc:Choice>
              <mc:Fallback>
                <p:oleObj name="Equation" r:id="rId9" imgW="26640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78063" y="4267200"/>
                        <a:ext cx="617537" cy="914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5"/>
          <p:cNvGraphicFramePr>
            <a:graphicFrameLocks noChangeAspect="1"/>
          </p:cNvGraphicFramePr>
          <p:nvPr/>
        </p:nvGraphicFramePr>
        <p:xfrm>
          <a:off x="3124200" y="4267200"/>
          <a:ext cx="3940175" cy="974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Equation" r:id="rId11" imgW="1701720" imgH="419040" progId="Equation.3">
                  <p:embed/>
                </p:oleObj>
              </mc:Choice>
              <mc:Fallback>
                <p:oleObj name="Equation" r:id="rId11" imgW="170172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200" y="4267200"/>
                        <a:ext cx="3940175" cy="974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91300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152400" y="152400"/>
            <a:ext cx="5029200" cy="4572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ts val="1000"/>
              </a:spcAft>
            </a:pPr>
            <a:r>
              <a:rPr lang="en-US" sz="2500" b="1" u="sng" dirty="0" smtClean="0">
                <a:solidFill>
                  <a:prstClr val="black"/>
                </a:solidFill>
                <a:latin typeface="Comic Sans MS" pitchFamily="66" charset="0"/>
                <a:cs typeface="Arial" pitchFamily="34" charset="0"/>
              </a:rPr>
              <a:t>Part 2</a:t>
            </a:r>
            <a:r>
              <a:rPr lang="en-US" sz="2500" dirty="0" smtClean="0">
                <a:solidFill>
                  <a:prstClr val="black"/>
                </a:solidFill>
                <a:latin typeface="Comic Sans MS" pitchFamily="66" charset="0"/>
                <a:cs typeface="Arial" pitchFamily="34" charset="0"/>
              </a:rPr>
              <a:t>  Multiplying square roots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5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990600"/>
            <a:ext cx="4031916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1267" name="Object 3"/>
          <p:cNvGraphicFramePr>
            <a:graphicFrameLocks noChangeAspect="1"/>
          </p:cNvGraphicFramePr>
          <p:nvPr/>
        </p:nvGraphicFramePr>
        <p:xfrm>
          <a:off x="2209800" y="2590800"/>
          <a:ext cx="1747838" cy="655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18" name="Equation" r:id="rId4" imgW="609480" imgH="228600" progId="Equation.3">
                  <p:embed/>
                </p:oleObj>
              </mc:Choice>
              <mc:Fallback>
                <p:oleObj name="Equation" r:id="rId4" imgW="6094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800" y="2590800"/>
                        <a:ext cx="1747838" cy="655637"/>
                      </a:xfrm>
                      <a:prstGeom prst="rect">
                        <a:avLst/>
                      </a:prstGeom>
                      <a:solidFill>
                        <a:srgbClr val="FF99CC">
                          <a:alpha val="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68" name="Object 4"/>
          <p:cNvGraphicFramePr>
            <a:graphicFrameLocks noChangeAspect="1"/>
          </p:cNvGraphicFramePr>
          <p:nvPr/>
        </p:nvGraphicFramePr>
        <p:xfrm>
          <a:off x="2514600" y="3352800"/>
          <a:ext cx="1238250" cy="655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19" name="Equation" r:id="rId6" imgW="431640" imgH="228600" progId="Equation.3">
                  <p:embed/>
                </p:oleObj>
              </mc:Choice>
              <mc:Fallback>
                <p:oleObj name="Equation" r:id="rId6" imgW="4316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3352800"/>
                        <a:ext cx="1238250" cy="655637"/>
                      </a:xfrm>
                      <a:prstGeom prst="rect">
                        <a:avLst/>
                      </a:prstGeom>
                      <a:solidFill>
                        <a:srgbClr val="FF99CC">
                          <a:alpha val="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267200" y="3200400"/>
            <a:ext cx="2667000" cy="830997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Then, we have to see if this square root can be reduced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7571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152400" y="152400"/>
            <a:ext cx="5029200" cy="4572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ts val="1000"/>
              </a:spcAft>
            </a:pPr>
            <a:r>
              <a:rPr lang="en-US" sz="2500" b="1" u="sng" dirty="0" smtClean="0">
                <a:solidFill>
                  <a:prstClr val="black"/>
                </a:solidFill>
                <a:latin typeface="Comic Sans MS" pitchFamily="66" charset="0"/>
                <a:cs typeface="Arial" pitchFamily="34" charset="0"/>
              </a:rPr>
              <a:t>Part 2</a:t>
            </a:r>
            <a:r>
              <a:rPr lang="en-US" sz="2500" dirty="0" smtClean="0">
                <a:solidFill>
                  <a:prstClr val="black"/>
                </a:solidFill>
                <a:latin typeface="Comic Sans MS" pitchFamily="66" charset="0"/>
                <a:cs typeface="Arial" pitchFamily="34" charset="0"/>
              </a:rPr>
              <a:t>  Multiplying square roots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5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990600"/>
            <a:ext cx="4031916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1267" name="Object 3"/>
          <p:cNvGraphicFramePr>
            <a:graphicFrameLocks noChangeAspect="1"/>
          </p:cNvGraphicFramePr>
          <p:nvPr/>
        </p:nvGraphicFramePr>
        <p:xfrm>
          <a:off x="2209800" y="2590800"/>
          <a:ext cx="1747838" cy="655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42" name="Equation" r:id="rId4" imgW="609480" imgH="228600" progId="Equation.3">
                  <p:embed/>
                </p:oleObj>
              </mc:Choice>
              <mc:Fallback>
                <p:oleObj name="Equation" r:id="rId4" imgW="6094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800" y="2590800"/>
                        <a:ext cx="1747838" cy="655637"/>
                      </a:xfrm>
                      <a:prstGeom prst="rect">
                        <a:avLst/>
                      </a:prstGeom>
                      <a:solidFill>
                        <a:srgbClr val="FF99CC">
                          <a:alpha val="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68" name="Object 4"/>
          <p:cNvGraphicFramePr>
            <a:graphicFrameLocks noChangeAspect="1"/>
          </p:cNvGraphicFramePr>
          <p:nvPr/>
        </p:nvGraphicFramePr>
        <p:xfrm>
          <a:off x="2514600" y="3352800"/>
          <a:ext cx="1238250" cy="655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43" name="Equation" r:id="rId6" imgW="431640" imgH="228600" progId="Equation.3">
                  <p:embed/>
                </p:oleObj>
              </mc:Choice>
              <mc:Fallback>
                <p:oleObj name="Equation" r:id="rId6" imgW="4316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3352800"/>
                        <a:ext cx="1238250" cy="655637"/>
                      </a:xfrm>
                      <a:prstGeom prst="rect">
                        <a:avLst/>
                      </a:prstGeom>
                      <a:solidFill>
                        <a:srgbClr val="FF99CC">
                          <a:alpha val="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4495800" y="4114800"/>
            <a:ext cx="26670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(this is just like #1)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7517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152400" y="152400"/>
            <a:ext cx="5029200" cy="4572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ts val="1000"/>
              </a:spcAft>
            </a:pPr>
            <a:r>
              <a:rPr lang="en-US" sz="2500" b="1" u="sng" dirty="0" smtClean="0">
                <a:solidFill>
                  <a:prstClr val="black"/>
                </a:solidFill>
                <a:latin typeface="Comic Sans MS" pitchFamily="66" charset="0"/>
                <a:cs typeface="Arial" pitchFamily="34" charset="0"/>
              </a:rPr>
              <a:t>Part 2</a:t>
            </a:r>
            <a:r>
              <a:rPr lang="en-US" sz="2500" dirty="0" smtClean="0">
                <a:solidFill>
                  <a:prstClr val="black"/>
                </a:solidFill>
                <a:latin typeface="Comic Sans MS" pitchFamily="66" charset="0"/>
                <a:cs typeface="Arial" pitchFamily="34" charset="0"/>
              </a:rPr>
              <a:t>  Multiplying square roots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5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990600"/>
            <a:ext cx="4031916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1267" name="Object 3"/>
          <p:cNvGraphicFramePr>
            <a:graphicFrameLocks noChangeAspect="1"/>
          </p:cNvGraphicFramePr>
          <p:nvPr/>
        </p:nvGraphicFramePr>
        <p:xfrm>
          <a:off x="2209800" y="2590800"/>
          <a:ext cx="1747838" cy="655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66" name="Equation" r:id="rId4" imgW="609480" imgH="228600" progId="Equation.3">
                  <p:embed/>
                </p:oleObj>
              </mc:Choice>
              <mc:Fallback>
                <p:oleObj name="Equation" r:id="rId4" imgW="6094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800" y="2590800"/>
                        <a:ext cx="1747838" cy="655637"/>
                      </a:xfrm>
                      <a:prstGeom prst="rect">
                        <a:avLst/>
                      </a:prstGeom>
                      <a:solidFill>
                        <a:srgbClr val="FF99CC">
                          <a:alpha val="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68" name="Object 4"/>
          <p:cNvGraphicFramePr>
            <a:graphicFrameLocks noChangeAspect="1"/>
          </p:cNvGraphicFramePr>
          <p:nvPr/>
        </p:nvGraphicFramePr>
        <p:xfrm>
          <a:off x="2514600" y="3352800"/>
          <a:ext cx="1238250" cy="655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67" name="Equation" r:id="rId6" imgW="431640" imgH="228600" progId="Equation.3">
                  <p:embed/>
                </p:oleObj>
              </mc:Choice>
              <mc:Fallback>
                <p:oleObj name="Equation" r:id="rId6" imgW="4316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3352800"/>
                        <a:ext cx="1238250" cy="655637"/>
                      </a:xfrm>
                      <a:prstGeom prst="rect">
                        <a:avLst/>
                      </a:prstGeom>
                      <a:solidFill>
                        <a:srgbClr val="FF99CC">
                          <a:alpha val="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4495800" y="4114800"/>
            <a:ext cx="26670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(this is just like #1)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graphicFrame>
        <p:nvGraphicFramePr>
          <p:cNvPr id="11269" name="Object 5"/>
          <p:cNvGraphicFramePr>
            <a:graphicFrameLocks noChangeAspect="1"/>
          </p:cNvGraphicFramePr>
          <p:nvPr/>
        </p:nvGraphicFramePr>
        <p:xfrm>
          <a:off x="2590800" y="4343400"/>
          <a:ext cx="1238250" cy="6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68" name="Equation" r:id="rId8" imgW="431640" imgH="228600" progId="Equation.3">
                  <p:embed/>
                </p:oleObj>
              </mc:Choice>
              <mc:Fallback>
                <p:oleObj name="Equation" r:id="rId8" imgW="4316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4343400"/>
                        <a:ext cx="1238250" cy="655638"/>
                      </a:xfrm>
                      <a:prstGeom prst="rect">
                        <a:avLst/>
                      </a:prstGeom>
                      <a:solidFill>
                        <a:srgbClr val="FF99CC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19510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152400"/>
            <a:ext cx="87630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 smtClean="0">
                <a:solidFill>
                  <a:prstClr val="white"/>
                </a:solidFill>
                <a:latin typeface="Comic Sans MS" pitchFamily="66" charset="0"/>
              </a:rPr>
              <a:t>Now, do problems 13-15</a:t>
            </a:r>
            <a:endParaRPr lang="en-US" sz="2500" b="1" dirty="0">
              <a:solidFill>
                <a:prstClr val="white"/>
              </a:solidFill>
              <a:latin typeface="Comic Sans MS" pitchFamily="66" charset="0"/>
            </a:endParaRP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52600"/>
            <a:ext cx="9996692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85216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685800"/>
            <a:ext cx="3172408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038600" y="838200"/>
            <a:ext cx="3581400" cy="830997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For this type of problem, we have regular numbers AND square roots being multiplied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4694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685800"/>
            <a:ext cx="3172408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038600" y="838200"/>
            <a:ext cx="3581400" cy="830997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For this type of problem, we have regular numbers AND square roots being multiplied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24400" y="1981200"/>
            <a:ext cx="23622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Multiply the regular numbers first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66800" y="1066800"/>
            <a:ext cx="381000" cy="457200"/>
          </a:xfrm>
          <a:prstGeom prst="rect">
            <a:avLst/>
          </a:prstGeom>
          <a:solidFill>
            <a:srgbClr val="FFFF00">
              <a:alpha val="35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209800" y="990600"/>
            <a:ext cx="381000" cy="533400"/>
          </a:xfrm>
          <a:prstGeom prst="rect">
            <a:avLst/>
          </a:prstGeom>
          <a:solidFill>
            <a:srgbClr val="FFFF00">
              <a:alpha val="35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9402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685800"/>
            <a:ext cx="3172408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038600" y="838200"/>
            <a:ext cx="3581400" cy="830997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For this type of problem, we have regular numbers AND square roots being multiplied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24400" y="1981200"/>
            <a:ext cx="23622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Multiply the regular numbers first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graphicFrame>
        <p:nvGraphicFramePr>
          <p:cNvPr id="14339" name="Object 3"/>
          <p:cNvGraphicFramePr>
            <a:graphicFrameLocks noChangeAspect="1"/>
          </p:cNvGraphicFramePr>
          <p:nvPr/>
        </p:nvGraphicFramePr>
        <p:xfrm>
          <a:off x="1219200" y="2133600"/>
          <a:ext cx="509587" cy="509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890" name="Equation" r:id="rId4" imgW="177480" imgH="177480" progId="Equation.3">
                  <p:embed/>
                </p:oleObj>
              </mc:Choice>
              <mc:Fallback>
                <p:oleObj name="Equation" r:id="rId4" imgW="17748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2133600"/>
                        <a:ext cx="509587" cy="5095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99CC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/>
          <p:nvPr/>
        </p:nvSpPr>
        <p:spPr>
          <a:xfrm>
            <a:off x="1066800" y="1066800"/>
            <a:ext cx="381000" cy="457200"/>
          </a:xfrm>
          <a:prstGeom prst="rect">
            <a:avLst/>
          </a:prstGeom>
          <a:solidFill>
            <a:srgbClr val="FFFF00">
              <a:alpha val="35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209800" y="990600"/>
            <a:ext cx="381000" cy="533400"/>
          </a:xfrm>
          <a:prstGeom prst="rect">
            <a:avLst/>
          </a:prstGeom>
          <a:solidFill>
            <a:srgbClr val="FFFF00">
              <a:alpha val="35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9722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685800"/>
            <a:ext cx="3172408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038600" y="838200"/>
            <a:ext cx="3581400" cy="830997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For this type of problem, we have regular numbers AND square roots being multiplied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24400" y="1981200"/>
            <a:ext cx="23622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Multiply the regular numbers first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graphicFrame>
        <p:nvGraphicFramePr>
          <p:cNvPr id="14339" name="Object 3"/>
          <p:cNvGraphicFramePr>
            <a:graphicFrameLocks noChangeAspect="1"/>
          </p:cNvGraphicFramePr>
          <p:nvPr/>
        </p:nvGraphicFramePr>
        <p:xfrm>
          <a:off x="1219200" y="2133600"/>
          <a:ext cx="509587" cy="509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14" name="Equation" r:id="rId4" imgW="177480" imgH="177480" progId="Equation.3">
                  <p:embed/>
                </p:oleObj>
              </mc:Choice>
              <mc:Fallback>
                <p:oleObj name="Equation" r:id="rId4" imgW="17748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2133600"/>
                        <a:ext cx="509587" cy="5095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99CC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52074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685800"/>
            <a:ext cx="3172408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038600" y="838200"/>
            <a:ext cx="3581400" cy="830997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For this type of problem, we have regular numbers AND square roots being multiplied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24400" y="1981200"/>
            <a:ext cx="23622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Multiply the regular numbers first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graphicFrame>
        <p:nvGraphicFramePr>
          <p:cNvPr id="14339" name="Object 3"/>
          <p:cNvGraphicFramePr>
            <a:graphicFrameLocks noChangeAspect="1"/>
          </p:cNvGraphicFramePr>
          <p:nvPr/>
        </p:nvGraphicFramePr>
        <p:xfrm>
          <a:off x="1219200" y="2133600"/>
          <a:ext cx="509587" cy="509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38" name="Equation" r:id="rId4" imgW="177480" imgH="177480" progId="Equation.3">
                  <p:embed/>
                </p:oleObj>
              </mc:Choice>
              <mc:Fallback>
                <p:oleObj name="Equation" r:id="rId4" imgW="17748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2133600"/>
                        <a:ext cx="509587" cy="5095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99CC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724400" y="2667000"/>
            <a:ext cx="23622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Next, multiply the square roots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7388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685800"/>
            <a:ext cx="3172408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038600" y="838200"/>
            <a:ext cx="3581400" cy="830997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For this type of problem, we have regular numbers AND square roots being multiplied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24400" y="1981200"/>
            <a:ext cx="23622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Multiply the regular numbers first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graphicFrame>
        <p:nvGraphicFramePr>
          <p:cNvPr id="14339" name="Object 3"/>
          <p:cNvGraphicFramePr>
            <a:graphicFrameLocks noChangeAspect="1"/>
          </p:cNvGraphicFramePr>
          <p:nvPr/>
        </p:nvGraphicFramePr>
        <p:xfrm>
          <a:off x="1219200" y="2133600"/>
          <a:ext cx="509587" cy="509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62" name="Equation" r:id="rId4" imgW="177480" imgH="177480" progId="Equation.3">
                  <p:embed/>
                </p:oleObj>
              </mc:Choice>
              <mc:Fallback>
                <p:oleObj name="Equation" r:id="rId4" imgW="17748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2133600"/>
                        <a:ext cx="509587" cy="5095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99CC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724400" y="2667000"/>
            <a:ext cx="23622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Next, multiply the square roots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600200" y="1066800"/>
            <a:ext cx="381000" cy="457200"/>
          </a:xfrm>
          <a:prstGeom prst="rect">
            <a:avLst/>
          </a:prstGeom>
          <a:solidFill>
            <a:srgbClr val="FFFF00">
              <a:alpha val="35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743200" y="990600"/>
            <a:ext cx="381000" cy="533400"/>
          </a:xfrm>
          <a:prstGeom prst="rect">
            <a:avLst/>
          </a:prstGeom>
          <a:solidFill>
            <a:srgbClr val="FFFF00">
              <a:alpha val="35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6646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152400" y="685800"/>
            <a:ext cx="6172200" cy="762000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52400" y="3810000"/>
            <a:ext cx="7467600" cy="1600200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533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 smtClean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0"/>
            <a:ext cx="87630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u="sng" dirty="0" smtClean="0">
                <a:solidFill>
                  <a:prstClr val="white"/>
                </a:solidFill>
                <a:latin typeface="Comic Sans MS" pitchFamily="66" charset="0"/>
              </a:rPr>
              <a:t>Option 2</a:t>
            </a:r>
            <a:r>
              <a:rPr lang="en-US" sz="2500" b="1" dirty="0" smtClean="0">
                <a:solidFill>
                  <a:prstClr val="white"/>
                </a:solidFill>
                <a:latin typeface="Comic Sans MS" pitchFamily="66" charset="0"/>
              </a:rPr>
              <a:t>	Get an </a:t>
            </a:r>
            <a:r>
              <a:rPr lang="en-US" sz="2500" b="1" u="sng" dirty="0" smtClean="0">
                <a:solidFill>
                  <a:prstClr val="white"/>
                </a:solidFill>
                <a:latin typeface="Comic Sans MS" pitchFamily="66" charset="0"/>
              </a:rPr>
              <a:t>EXACT answer</a:t>
            </a:r>
            <a:endParaRPr lang="en-US" sz="2500" b="1" dirty="0" smtClean="0">
              <a:solidFill>
                <a:prstClr val="white"/>
              </a:solidFill>
              <a:latin typeface="Comic Sans MS" pitchFamily="66" charset="0"/>
            </a:endParaRPr>
          </a:p>
        </p:txBody>
      </p:sp>
      <p:graphicFrame>
        <p:nvGraphicFramePr>
          <p:cNvPr id="6147" name="Object 3"/>
          <p:cNvGraphicFramePr>
            <a:graphicFrameLocks noChangeAspect="1"/>
          </p:cNvGraphicFramePr>
          <p:nvPr/>
        </p:nvGraphicFramePr>
        <p:xfrm>
          <a:off x="152400" y="762000"/>
          <a:ext cx="909637" cy="6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" name="Equation" r:id="rId3" imgW="317160" imgH="228600" progId="Equation.3">
                  <p:embed/>
                </p:oleObj>
              </mc:Choice>
              <mc:Fallback>
                <p:oleObj name="Equation" r:id="rId3" imgW="3171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762000"/>
                        <a:ext cx="909637" cy="655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152400" y="3733800"/>
            <a:ext cx="87630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 smtClean="0">
                <a:solidFill>
                  <a:prstClr val="black"/>
                </a:solidFill>
                <a:latin typeface="Comic Sans MS" pitchFamily="66" charset="0"/>
              </a:rPr>
              <a:t>For example:</a:t>
            </a:r>
            <a:endParaRPr lang="en-US" sz="25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graphicFrame>
        <p:nvGraphicFramePr>
          <p:cNvPr id="7173" name="Object 5"/>
          <p:cNvGraphicFramePr>
            <a:graphicFrameLocks noChangeAspect="1"/>
          </p:cNvGraphicFramePr>
          <p:nvPr/>
        </p:nvGraphicFramePr>
        <p:xfrm>
          <a:off x="762000" y="4267200"/>
          <a:ext cx="353175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9" name="Equation" r:id="rId5" imgW="152280" imgH="393480" progId="Equation.3">
                  <p:embed/>
                </p:oleObj>
              </mc:Choice>
              <mc:Fallback>
                <p:oleObj name="Equation" r:id="rId5" imgW="1522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4267200"/>
                        <a:ext cx="353175" cy="914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5"/>
          <p:cNvGraphicFramePr>
            <a:graphicFrameLocks noChangeAspect="1"/>
          </p:cNvGraphicFramePr>
          <p:nvPr/>
        </p:nvGraphicFramePr>
        <p:xfrm>
          <a:off x="1316038" y="4267200"/>
          <a:ext cx="617537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" name="Equation" r:id="rId7" imgW="266400" imgH="393480" progId="Equation.3">
                  <p:embed/>
                </p:oleObj>
              </mc:Choice>
              <mc:Fallback>
                <p:oleObj name="Equation" r:id="rId7" imgW="26640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16038" y="4267200"/>
                        <a:ext cx="617537" cy="914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5" name="Object 5"/>
          <p:cNvGraphicFramePr>
            <a:graphicFrameLocks noChangeAspect="1"/>
          </p:cNvGraphicFramePr>
          <p:nvPr/>
        </p:nvGraphicFramePr>
        <p:xfrm>
          <a:off x="2278063" y="4267200"/>
          <a:ext cx="617537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" name="Equation" r:id="rId9" imgW="266400" imgH="393480" progId="Equation.3">
                  <p:embed/>
                </p:oleObj>
              </mc:Choice>
              <mc:Fallback>
                <p:oleObj name="Equation" r:id="rId9" imgW="26640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78063" y="4267200"/>
                        <a:ext cx="617537" cy="914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5"/>
          <p:cNvGraphicFramePr>
            <a:graphicFrameLocks noChangeAspect="1"/>
          </p:cNvGraphicFramePr>
          <p:nvPr/>
        </p:nvGraphicFramePr>
        <p:xfrm>
          <a:off x="3124200" y="4267200"/>
          <a:ext cx="3940175" cy="974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2" name="Equation" r:id="rId11" imgW="1701720" imgH="419040" progId="Equation.3">
                  <p:embed/>
                </p:oleObj>
              </mc:Choice>
              <mc:Fallback>
                <p:oleObj name="Equation" r:id="rId11" imgW="170172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200" y="4267200"/>
                        <a:ext cx="3940175" cy="974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7" name="Object 9"/>
          <p:cNvGraphicFramePr>
            <a:graphicFrameLocks noChangeAspect="1"/>
          </p:cNvGraphicFramePr>
          <p:nvPr/>
        </p:nvGraphicFramePr>
        <p:xfrm>
          <a:off x="1403350" y="762000"/>
          <a:ext cx="4911725" cy="692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3" name="Equation" r:id="rId13" imgW="1714320" imgH="241200" progId="Equation.3">
                  <p:embed/>
                </p:oleObj>
              </mc:Choice>
              <mc:Fallback>
                <p:oleObj name="Equation" r:id="rId13" imgW="171432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350" y="762000"/>
                        <a:ext cx="4911725" cy="692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96923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685800"/>
            <a:ext cx="3172408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038600" y="838200"/>
            <a:ext cx="3581400" cy="830997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For this type of problem, we have regular numbers AND square roots being multiplied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24400" y="1981200"/>
            <a:ext cx="23622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Multiply the regular numbers first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graphicFrame>
        <p:nvGraphicFramePr>
          <p:cNvPr id="14339" name="Object 3"/>
          <p:cNvGraphicFramePr>
            <a:graphicFrameLocks noChangeAspect="1"/>
          </p:cNvGraphicFramePr>
          <p:nvPr/>
        </p:nvGraphicFramePr>
        <p:xfrm>
          <a:off x="1219200" y="2133600"/>
          <a:ext cx="509587" cy="509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86" name="Equation" r:id="rId4" imgW="177480" imgH="177480" progId="Equation.3">
                  <p:embed/>
                </p:oleObj>
              </mc:Choice>
              <mc:Fallback>
                <p:oleObj name="Equation" r:id="rId4" imgW="17748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2133600"/>
                        <a:ext cx="509587" cy="5095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99CC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4724400" y="2667000"/>
            <a:ext cx="23622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Next, multiply the square roots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600200" y="1066800"/>
            <a:ext cx="381000" cy="457200"/>
          </a:xfrm>
          <a:prstGeom prst="rect">
            <a:avLst/>
          </a:prstGeom>
          <a:solidFill>
            <a:srgbClr val="FFFF00">
              <a:alpha val="35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743200" y="990600"/>
            <a:ext cx="381000" cy="533400"/>
          </a:xfrm>
          <a:prstGeom prst="rect">
            <a:avLst/>
          </a:prstGeom>
          <a:solidFill>
            <a:srgbClr val="FFFF00">
              <a:alpha val="35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aphicFrame>
        <p:nvGraphicFramePr>
          <p:cNvPr id="14340" name="Object 4"/>
          <p:cNvGraphicFramePr>
            <a:graphicFrameLocks noChangeAspect="1"/>
          </p:cNvGraphicFramePr>
          <p:nvPr/>
        </p:nvGraphicFramePr>
        <p:xfrm>
          <a:off x="1676400" y="2057400"/>
          <a:ext cx="874712" cy="619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87" name="Equation" r:id="rId6" imgW="304560" imgH="215640" progId="Equation.3">
                  <p:embed/>
                </p:oleObj>
              </mc:Choice>
              <mc:Fallback>
                <p:oleObj name="Equation" r:id="rId6" imgW="30456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2057400"/>
                        <a:ext cx="874712" cy="619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99CC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 15"/>
          <p:cNvSpPr/>
          <p:nvPr/>
        </p:nvSpPr>
        <p:spPr>
          <a:xfrm>
            <a:off x="1676400" y="2057400"/>
            <a:ext cx="914400" cy="609600"/>
          </a:xfrm>
          <a:prstGeom prst="rect">
            <a:avLst/>
          </a:prstGeom>
          <a:solidFill>
            <a:srgbClr val="00B0F0">
              <a:alpha val="35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5626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685800"/>
            <a:ext cx="3172408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038600" y="838200"/>
            <a:ext cx="3581400" cy="830997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For this type of problem, we have regular numbers AND square roots being multiplied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24400" y="1981200"/>
            <a:ext cx="23622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Multiply the regular numbers first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graphicFrame>
        <p:nvGraphicFramePr>
          <p:cNvPr id="14339" name="Object 3"/>
          <p:cNvGraphicFramePr>
            <a:graphicFrameLocks noChangeAspect="1"/>
          </p:cNvGraphicFramePr>
          <p:nvPr/>
        </p:nvGraphicFramePr>
        <p:xfrm>
          <a:off x="1219200" y="2133600"/>
          <a:ext cx="509587" cy="509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10" name="Equation" r:id="rId4" imgW="177480" imgH="177480" progId="Equation.3">
                  <p:embed/>
                </p:oleObj>
              </mc:Choice>
              <mc:Fallback>
                <p:oleObj name="Equation" r:id="rId4" imgW="17748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2133600"/>
                        <a:ext cx="509587" cy="5095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99CC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4724400" y="2667000"/>
            <a:ext cx="23622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Next, multiply the square roots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graphicFrame>
        <p:nvGraphicFramePr>
          <p:cNvPr id="14340" name="Object 4"/>
          <p:cNvGraphicFramePr>
            <a:graphicFrameLocks noChangeAspect="1"/>
          </p:cNvGraphicFramePr>
          <p:nvPr/>
        </p:nvGraphicFramePr>
        <p:xfrm>
          <a:off x="1676400" y="2057400"/>
          <a:ext cx="874712" cy="619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11" name="Equation" r:id="rId6" imgW="304560" imgH="215640" progId="Equation.3">
                  <p:embed/>
                </p:oleObj>
              </mc:Choice>
              <mc:Fallback>
                <p:oleObj name="Equation" r:id="rId6" imgW="30456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2057400"/>
                        <a:ext cx="874712" cy="619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99CC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4724400" y="3429000"/>
            <a:ext cx="23622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Then, simplify the square root.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676400" y="2057400"/>
            <a:ext cx="914400" cy="609600"/>
          </a:xfrm>
          <a:prstGeom prst="rect">
            <a:avLst/>
          </a:prstGeom>
          <a:solidFill>
            <a:srgbClr val="00B0F0">
              <a:alpha val="35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5759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685800"/>
            <a:ext cx="3172408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038600" y="838200"/>
            <a:ext cx="3581400" cy="830997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For this type of problem, we have regular numbers AND square roots being multiplied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24400" y="1981200"/>
            <a:ext cx="23622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Multiply the regular numbers first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graphicFrame>
        <p:nvGraphicFramePr>
          <p:cNvPr id="14339" name="Object 3"/>
          <p:cNvGraphicFramePr>
            <a:graphicFrameLocks noChangeAspect="1"/>
          </p:cNvGraphicFramePr>
          <p:nvPr/>
        </p:nvGraphicFramePr>
        <p:xfrm>
          <a:off x="1219200" y="2133600"/>
          <a:ext cx="509587" cy="509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34" name="Equation" r:id="rId4" imgW="177480" imgH="177480" progId="Equation.3">
                  <p:embed/>
                </p:oleObj>
              </mc:Choice>
              <mc:Fallback>
                <p:oleObj name="Equation" r:id="rId4" imgW="17748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2133600"/>
                        <a:ext cx="509587" cy="5095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99CC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4724400" y="2667000"/>
            <a:ext cx="23622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Next, multiply the square roots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graphicFrame>
        <p:nvGraphicFramePr>
          <p:cNvPr id="14340" name="Object 4"/>
          <p:cNvGraphicFramePr>
            <a:graphicFrameLocks noChangeAspect="1"/>
          </p:cNvGraphicFramePr>
          <p:nvPr/>
        </p:nvGraphicFramePr>
        <p:xfrm>
          <a:off x="1676400" y="2057400"/>
          <a:ext cx="874712" cy="619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35" name="Equation" r:id="rId6" imgW="304560" imgH="215640" progId="Equation.3">
                  <p:embed/>
                </p:oleObj>
              </mc:Choice>
              <mc:Fallback>
                <p:oleObj name="Equation" r:id="rId6" imgW="30456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2057400"/>
                        <a:ext cx="874712" cy="619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99CC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4724400" y="3429000"/>
            <a:ext cx="23622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Then, simplify the square root.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676400" y="2057400"/>
            <a:ext cx="914400" cy="609600"/>
          </a:xfrm>
          <a:prstGeom prst="rect">
            <a:avLst/>
          </a:prstGeom>
          <a:solidFill>
            <a:srgbClr val="00B0F0">
              <a:alpha val="35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676400" y="2895600"/>
            <a:ext cx="914400" cy="609600"/>
          </a:xfrm>
          <a:prstGeom prst="rect">
            <a:avLst/>
          </a:prstGeom>
          <a:solidFill>
            <a:srgbClr val="00B0F0">
              <a:alpha val="35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aphicFrame>
        <p:nvGraphicFramePr>
          <p:cNvPr id="133124" name="Object 4"/>
          <p:cNvGraphicFramePr>
            <a:graphicFrameLocks noChangeAspect="1"/>
          </p:cNvGraphicFramePr>
          <p:nvPr/>
        </p:nvGraphicFramePr>
        <p:xfrm>
          <a:off x="1676400" y="2878138"/>
          <a:ext cx="874713" cy="655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36" name="Equation" r:id="rId8" imgW="304560" imgH="228600" progId="Equation.3">
                  <p:embed/>
                </p:oleObj>
              </mc:Choice>
              <mc:Fallback>
                <p:oleObj name="Equation" r:id="rId8" imgW="3045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2878138"/>
                        <a:ext cx="874713" cy="6556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99CC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15325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685800"/>
            <a:ext cx="3172408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038600" y="838200"/>
            <a:ext cx="3581400" cy="830997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For this type of problem, we have regular numbers AND square roots being multiplied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24400" y="1981200"/>
            <a:ext cx="23622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Multiply the regular numbers first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graphicFrame>
        <p:nvGraphicFramePr>
          <p:cNvPr id="14339" name="Object 3"/>
          <p:cNvGraphicFramePr>
            <a:graphicFrameLocks noChangeAspect="1"/>
          </p:cNvGraphicFramePr>
          <p:nvPr/>
        </p:nvGraphicFramePr>
        <p:xfrm>
          <a:off x="1219200" y="2133600"/>
          <a:ext cx="509587" cy="509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58" name="Equation" r:id="rId4" imgW="177480" imgH="177480" progId="Equation.3">
                  <p:embed/>
                </p:oleObj>
              </mc:Choice>
              <mc:Fallback>
                <p:oleObj name="Equation" r:id="rId4" imgW="17748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2133600"/>
                        <a:ext cx="509587" cy="5095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99CC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4724400" y="2667000"/>
            <a:ext cx="23622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Next, multiply the square roots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graphicFrame>
        <p:nvGraphicFramePr>
          <p:cNvPr id="14340" name="Object 4"/>
          <p:cNvGraphicFramePr>
            <a:graphicFrameLocks noChangeAspect="1"/>
          </p:cNvGraphicFramePr>
          <p:nvPr/>
        </p:nvGraphicFramePr>
        <p:xfrm>
          <a:off x="1676400" y="2057400"/>
          <a:ext cx="874712" cy="619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59" name="Equation" r:id="rId6" imgW="304560" imgH="215640" progId="Equation.3">
                  <p:embed/>
                </p:oleObj>
              </mc:Choice>
              <mc:Fallback>
                <p:oleObj name="Equation" r:id="rId6" imgW="30456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2057400"/>
                        <a:ext cx="874712" cy="619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99CC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4724400" y="3429000"/>
            <a:ext cx="23622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Then, simplify the square root.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graphicFrame>
        <p:nvGraphicFramePr>
          <p:cNvPr id="14341" name="Object 5"/>
          <p:cNvGraphicFramePr>
            <a:graphicFrameLocks noChangeAspect="1"/>
          </p:cNvGraphicFramePr>
          <p:nvPr/>
        </p:nvGraphicFramePr>
        <p:xfrm>
          <a:off x="1676400" y="2878138"/>
          <a:ext cx="874713" cy="655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60" name="Equation" r:id="rId8" imgW="304560" imgH="228600" progId="Equation.3">
                  <p:embed/>
                </p:oleObj>
              </mc:Choice>
              <mc:Fallback>
                <p:oleObj name="Equation" r:id="rId8" imgW="3045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2878138"/>
                        <a:ext cx="874713" cy="6556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99CC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15887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685800"/>
            <a:ext cx="3172408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038600" y="838200"/>
            <a:ext cx="3581400" cy="830997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For this type of problem, we have regular numbers AND square roots being multiplied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24400" y="1981200"/>
            <a:ext cx="23622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Multiply the regular numbers first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graphicFrame>
        <p:nvGraphicFramePr>
          <p:cNvPr id="14339" name="Object 3"/>
          <p:cNvGraphicFramePr>
            <a:graphicFrameLocks noChangeAspect="1"/>
          </p:cNvGraphicFramePr>
          <p:nvPr/>
        </p:nvGraphicFramePr>
        <p:xfrm>
          <a:off x="1219200" y="2133600"/>
          <a:ext cx="509587" cy="509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082" name="Equation" r:id="rId4" imgW="177480" imgH="177480" progId="Equation.3">
                  <p:embed/>
                </p:oleObj>
              </mc:Choice>
              <mc:Fallback>
                <p:oleObj name="Equation" r:id="rId4" imgW="17748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2133600"/>
                        <a:ext cx="509587" cy="5095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99CC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4724400" y="2667000"/>
            <a:ext cx="23622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Next, multiply the square roots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graphicFrame>
        <p:nvGraphicFramePr>
          <p:cNvPr id="14340" name="Object 4"/>
          <p:cNvGraphicFramePr>
            <a:graphicFrameLocks noChangeAspect="1"/>
          </p:cNvGraphicFramePr>
          <p:nvPr/>
        </p:nvGraphicFramePr>
        <p:xfrm>
          <a:off x="1676400" y="2057400"/>
          <a:ext cx="874712" cy="619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083" name="Equation" r:id="rId6" imgW="304560" imgH="215640" progId="Equation.3">
                  <p:embed/>
                </p:oleObj>
              </mc:Choice>
              <mc:Fallback>
                <p:oleObj name="Equation" r:id="rId6" imgW="30456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2057400"/>
                        <a:ext cx="874712" cy="619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99CC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4724400" y="3429000"/>
            <a:ext cx="23622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Then, simplify the square root.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graphicFrame>
        <p:nvGraphicFramePr>
          <p:cNvPr id="14341" name="Object 5"/>
          <p:cNvGraphicFramePr>
            <a:graphicFrameLocks noChangeAspect="1"/>
          </p:cNvGraphicFramePr>
          <p:nvPr/>
        </p:nvGraphicFramePr>
        <p:xfrm>
          <a:off x="1676400" y="2878138"/>
          <a:ext cx="874713" cy="655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084" name="Equation" r:id="rId8" imgW="304560" imgH="228600" progId="Equation.3">
                  <p:embed/>
                </p:oleObj>
              </mc:Choice>
              <mc:Fallback>
                <p:oleObj name="Equation" r:id="rId8" imgW="3045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2878138"/>
                        <a:ext cx="874713" cy="6556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99CC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4724400" y="4191000"/>
            <a:ext cx="23622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Bring back the regular number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8898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685800"/>
            <a:ext cx="3172408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038600" y="838200"/>
            <a:ext cx="3581400" cy="830997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For this type of problem, we have regular numbers AND square roots being multiplied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24400" y="1981200"/>
            <a:ext cx="23622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Multiply the regular numbers first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graphicFrame>
        <p:nvGraphicFramePr>
          <p:cNvPr id="14339" name="Object 3"/>
          <p:cNvGraphicFramePr>
            <a:graphicFrameLocks noChangeAspect="1"/>
          </p:cNvGraphicFramePr>
          <p:nvPr/>
        </p:nvGraphicFramePr>
        <p:xfrm>
          <a:off x="1219200" y="2133600"/>
          <a:ext cx="509587" cy="509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06" name="Equation" r:id="rId4" imgW="177480" imgH="177480" progId="Equation.3">
                  <p:embed/>
                </p:oleObj>
              </mc:Choice>
              <mc:Fallback>
                <p:oleObj name="Equation" r:id="rId4" imgW="17748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2133600"/>
                        <a:ext cx="509587" cy="5095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99CC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4724400" y="2667000"/>
            <a:ext cx="23622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Next, multiply the square roots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graphicFrame>
        <p:nvGraphicFramePr>
          <p:cNvPr id="14340" name="Object 4"/>
          <p:cNvGraphicFramePr>
            <a:graphicFrameLocks noChangeAspect="1"/>
          </p:cNvGraphicFramePr>
          <p:nvPr/>
        </p:nvGraphicFramePr>
        <p:xfrm>
          <a:off x="1676400" y="2057400"/>
          <a:ext cx="874712" cy="619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07" name="Equation" r:id="rId6" imgW="304560" imgH="215640" progId="Equation.3">
                  <p:embed/>
                </p:oleObj>
              </mc:Choice>
              <mc:Fallback>
                <p:oleObj name="Equation" r:id="rId6" imgW="30456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2057400"/>
                        <a:ext cx="874712" cy="619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99CC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4724400" y="3429000"/>
            <a:ext cx="23622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Then, simplify the square root.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graphicFrame>
        <p:nvGraphicFramePr>
          <p:cNvPr id="14341" name="Object 5"/>
          <p:cNvGraphicFramePr>
            <a:graphicFrameLocks noChangeAspect="1"/>
          </p:cNvGraphicFramePr>
          <p:nvPr/>
        </p:nvGraphicFramePr>
        <p:xfrm>
          <a:off x="1676400" y="2878138"/>
          <a:ext cx="874713" cy="655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08" name="Equation" r:id="rId8" imgW="304560" imgH="228600" progId="Equation.3">
                  <p:embed/>
                </p:oleObj>
              </mc:Choice>
              <mc:Fallback>
                <p:oleObj name="Equation" r:id="rId8" imgW="3045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2878138"/>
                        <a:ext cx="874713" cy="6556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99CC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4724400" y="4191000"/>
            <a:ext cx="23622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Bring back the regular number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graphicFrame>
        <p:nvGraphicFramePr>
          <p:cNvPr id="19" name="Object 3"/>
          <p:cNvGraphicFramePr>
            <a:graphicFrameLocks noChangeAspect="1"/>
          </p:cNvGraphicFramePr>
          <p:nvPr/>
        </p:nvGraphicFramePr>
        <p:xfrm>
          <a:off x="1143000" y="2989052"/>
          <a:ext cx="509587" cy="509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09" name="Equation" r:id="rId10" imgW="177480" imgH="177480" progId="Equation.3">
                  <p:embed/>
                </p:oleObj>
              </mc:Choice>
              <mc:Fallback>
                <p:oleObj name="Equation" r:id="rId10" imgW="17748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2989052"/>
                        <a:ext cx="509587" cy="5095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99CC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91293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685800"/>
            <a:ext cx="3172408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038600" y="838200"/>
            <a:ext cx="3581400" cy="830997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For this type of problem, we have regular numbers AND square roots being multiplied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24400" y="1981200"/>
            <a:ext cx="23622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Multiply the regular numbers first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graphicFrame>
        <p:nvGraphicFramePr>
          <p:cNvPr id="14339" name="Object 3"/>
          <p:cNvGraphicFramePr>
            <a:graphicFrameLocks noChangeAspect="1"/>
          </p:cNvGraphicFramePr>
          <p:nvPr/>
        </p:nvGraphicFramePr>
        <p:xfrm>
          <a:off x="1219200" y="2133600"/>
          <a:ext cx="509587" cy="509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30" name="Equation" r:id="rId4" imgW="177480" imgH="177480" progId="Equation.3">
                  <p:embed/>
                </p:oleObj>
              </mc:Choice>
              <mc:Fallback>
                <p:oleObj name="Equation" r:id="rId4" imgW="17748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2133600"/>
                        <a:ext cx="509587" cy="5095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99CC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4724400" y="2667000"/>
            <a:ext cx="23622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Next, multiply the square roots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graphicFrame>
        <p:nvGraphicFramePr>
          <p:cNvPr id="14340" name="Object 4"/>
          <p:cNvGraphicFramePr>
            <a:graphicFrameLocks noChangeAspect="1"/>
          </p:cNvGraphicFramePr>
          <p:nvPr/>
        </p:nvGraphicFramePr>
        <p:xfrm>
          <a:off x="1676400" y="2057400"/>
          <a:ext cx="874712" cy="619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31" name="Equation" r:id="rId6" imgW="304560" imgH="215640" progId="Equation.3">
                  <p:embed/>
                </p:oleObj>
              </mc:Choice>
              <mc:Fallback>
                <p:oleObj name="Equation" r:id="rId6" imgW="30456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2057400"/>
                        <a:ext cx="874712" cy="619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99CC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4724400" y="3429000"/>
            <a:ext cx="23622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Then, simplify the square root.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graphicFrame>
        <p:nvGraphicFramePr>
          <p:cNvPr id="14341" name="Object 5"/>
          <p:cNvGraphicFramePr>
            <a:graphicFrameLocks noChangeAspect="1"/>
          </p:cNvGraphicFramePr>
          <p:nvPr/>
        </p:nvGraphicFramePr>
        <p:xfrm>
          <a:off x="1676400" y="2878138"/>
          <a:ext cx="874713" cy="655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32" name="Equation" r:id="rId8" imgW="304560" imgH="228600" progId="Equation.3">
                  <p:embed/>
                </p:oleObj>
              </mc:Choice>
              <mc:Fallback>
                <p:oleObj name="Equation" r:id="rId8" imgW="3045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2878138"/>
                        <a:ext cx="874713" cy="6556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99CC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4724400" y="4191000"/>
            <a:ext cx="23622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Bring back the regular number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graphicFrame>
        <p:nvGraphicFramePr>
          <p:cNvPr id="19" name="Object 3"/>
          <p:cNvGraphicFramePr>
            <a:graphicFrameLocks noChangeAspect="1"/>
          </p:cNvGraphicFramePr>
          <p:nvPr/>
        </p:nvGraphicFramePr>
        <p:xfrm>
          <a:off x="1143000" y="2995612"/>
          <a:ext cx="509587" cy="509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33" name="Equation" r:id="rId10" imgW="177480" imgH="177480" progId="Equation.3">
                  <p:embed/>
                </p:oleObj>
              </mc:Choice>
              <mc:Fallback>
                <p:oleObj name="Equation" r:id="rId10" imgW="17748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2995612"/>
                        <a:ext cx="509587" cy="5095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99CC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4724400" y="4953000"/>
            <a:ext cx="23622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Finally, re-multiply the regular numbers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3978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685800"/>
            <a:ext cx="3172408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038600" y="838200"/>
            <a:ext cx="3581400" cy="830997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For this type of problem, we have regular numbers AND square roots being multiplied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24400" y="1981200"/>
            <a:ext cx="23622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Multiply the regular numbers first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graphicFrame>
        <p:nvGraphicFramePr>
          <p:cNvPr id="14339" name="Object 3"/>
          <p:cNvGraphicFramePr>
            <a:graphicFrameLocks noChangeAspect="1"/>
          </p:cNvGraphicFramePr>
          <p:nvPr/>
        </p:nvGraphicFramePr>
        <p:xfrm>
          <a:off x="1219200" y="2133600"/>
          <a:ext cx="509587" cy="509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54" name="Equation" r:id="rId4" imgW="177480" imgH="177480" progId="Equation.3">
                  <p:embed/>
                </p:oleObj>
              </mc:Choice>
              <mc:Fallback>
                <p:oleObj name="Equation" r:id="rId4" imgW="17748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2133600"/>
                        <a:ext cx="509587" cy="5095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99CC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4724400" y="2667000"/>
            <a:ext cx="23622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Next, multiply the square roots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graphicFrame>
        <p:nvGraphicFramePr>
          <p:cNvPr id="14340" name="Object 4"/>
          <p:cNvGraphicFramePr>
            <a:graphicFrameLocks noChangeAspect="1"/>
          </p:cNvGraphicFramePr>
          <p:nvPr/>
        </p:nvGraphicFramePr>
        <p:xfrm>
          <a:off x="1676400" y="2057400"/>
          <a:ext cx="874712" cy="619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55" name="Equation" r:id="rId6" imgW="304560" imgH="215640" progId="Equation.3">
                  <p:embed/>
                </p:oleObj>
              </mc:Choice>
              <mc:Fallback>
                <p:oleObj name="Equation" r:id="rId6" imgW="30456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2057400"/>
                        <a:ext cx="874712" cy="619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99CC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4724400" y="3429000"/>
            <a:ext cx="23622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Then, simplify the square root.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graphicFrame>
        <p:nvGraphicFramePr>
          <p:cNvPr id="14341" name="Object 5"/>
          <p:cNvGraphicFramePr>
            <a:graphicFrameLocks noChangeAspect="1"/>
          </p:cNvGraphicFramePr>
          <p:nvPr/>
        </p:nvGraphicFramePr>
        <p:xfrm>
          <a:off x="1676400" y="2878138"/>
          <a:ext cx="874713" cy="655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56" name="Equation" r:id="rId8" imgW="304560" imgH="228600" progId="Equation.3">
                  <p:embed/>
                </p:oleObj>
              </mc:Choice>
              <mc:Fallback>
                <p:oleObj name="Equation" r:id="rId8" imgW="3045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2878138"/>
                        <a:ext cx="874713" cy="6556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99CC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4724400" y="4191000"/>
            <a:ext cx="23622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Bring back the regular number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graphicFrame>
        <p:nvGraphicFramePr>
          <p:cNvPr id="19" name="Object 3"/>
          <p:cNvGraphicFramePr>
            <a:graphicFrameLocks noChangeAspect="1"/>
          </p:cNvGraphicFramePr>
          <p:nvPr/>
        </p:nvGraphicFramePr>
        <p:xfrm>
          <a:off x="1143000" y="2971800"/>
          <a:ext cx="509587" cy="509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57" name="Equation" r:id="rId10" imgW="177480" imgH="177480" progId="Equation.3">
                  <p:embed/>
                </p:oleObj>
              </mc:Choice>
              <mc:Fallback>
                <p:oleObj name="Equation" r:id="rId10" imgW="17748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2971800"/>
                        <a:ext cx="509587" cy="5095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99CC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4724400" y="4953000"/>
            <a:ext cx="23622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Finally, re-multiply the regular numbers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graphicFrame>
        <p:nvGraphicFramePr>
          <p:cNvPr id="21" name="Object 3"/>
          <p:cNvGraphicFramePr>
            <a:graphicFrameLocks noChangeAspect="1"/>
          </p:cNvGraphicFramePr>
          <p:nvPr/>
        </p:nvGraphicFramePr>
        <p:xfrm>
          <a:off x="1371600" y="3962400"/>
          <a:ext cx="1092200" cy="6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58" name="Equation" r:id="rId11" imgW="380880" imgH="228600" progId="Equation.3">
                  <p:embed/>
                </p:oleObj>
              </mc:Choice>
              <mc:Fallback>
                <p:oleObj name="Equation" r:id="rId11" imgW="3808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3962400"/>
                        <a:ext cx="1092200" cy="655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99CC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08647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152400"/>
            <a:ext cx="87630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 smtClean="0">
                <a:solidFill>
                  <a:prstClr val="white"/>
                </a:solidFill>
                <a:latin typeface="Comic Sans MS" pitchFamily="66" charset="0"/>
              </a:rPr>
              <a:t>Now, do problems 16-18</a:t>
            </a:r>
            <a:endParaRPr lang="en-US" sz="2500" b="1" dirty="0">
              <a:solidFill>
                <a:prstClr val="white"/>
              </a:solidFill>
              <a:latin typeface="Comic Sans MS" pitchFamily="66" charset="0"/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05000"/>
            <a:ext cx="9251711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25549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1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2400" y="381000"/>
            <a:ext cx="10542241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01259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152400" y="685800"/>
            <a:ext cx="6172200" cy="762000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52400" y="3810000"/>
            <a:ext cx="7467600" cy="1600200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533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 smtClean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0"/>
            <a:ext cx="87630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u="sng" dirty="0" smtClean="0">
                <a:solidFill>
                  <a:prstClr val="white"/>
                </a:solidFill>
                <a:latin typeface="Comic Sans MS" pitchFamily="66" charset="0"/>
              </a:rPr>
              <a:t>Option 2</a:t>
            </a:r>
            <a:r>
              <a:rPr lang="en-US" sz="2500" b="1" dirty="0" smtClean="0">
                <a:solidFill>
                  <a:prstClr val="white"/>
                </a:solidFill>
                <a:latin typeface="Comic Sans MS" pitchFamily="66" charset="0"/>
              </a:rPr>
              <a:t>	Get an </a:t>
            </a:r>
            <a:r>
              <a:rPr lang="en-US" sz="2500" b="1" u="sng" dirty="0" smtClean="0">
                <a:solidFill>
                  <a:prstClr val="white"/>
                </a:solidFill>
                <a:latin typeface="Comic Sans MS" pitchFamily="66" charset="0"/>
              </a:rPr>
              <a:t>EXACT answer</a:t>
            </a:r>
            <a:endParaRPr lang="en-US" sz="2500" b="1" dirty="0" smtClean="0">
              <a:solidFill>
                <a:prstClr val="white"/>
              </a:solidFill>
              <a:latin typeface="Comic Sans MS" pitchFamily="66" charset="0"/>
            </a:endParaRPr>
          </a:p>
        </p:txBody>
      </p:sp>
      <p:graphicFrame>
        <p:nvGraphicFramePr>
          <p:cNvPr id="6147" name="Object 3"/>
          <p:cNvGraphicFramePr>
            <a:graphicFrameLocks noChangeAspect="1"/>
          </p:cNvGraphicFramePr>
          <p:nvPr/>
        </p:nvGraphicFramePr>
        <p:xfrm>
          <a:off x="152400" y="762000"/>
          <a:ext cx="909637" cy="6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2" name="Equation" r:id="rId3" imgW="317160" imgH="228600" progId="Equation.3">
                  <p:embed/>
                </p:oleObj>
              </mc:Choice>
              <mc:Fallback>
                <p:oleObj name="Equation" r:id="rId3" imgW="3171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762000"/>
                        <a:ext cx="909637" cy="655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152400" y="3733800"/>
            <a:ext cx="87630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 smtClean="0">
                <a:solidFill>
                  <a:prstClr val="black"/>
                </a:solidFill>
                <a:latin typeface="Comic Sans MS" pitchFamily="66" charset="0"/>
              </a:rPr>
              <a:t>For example:</a:t>
            </a:r>
            <a:endParaRPr lang="en-US" sz="25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graphicFrame>
        <p:nvGraphicFramePr>
          <p:cNvPr id="7173" name="Object 5"/>
          <p:cNvGraphicFramePr>
            <a:graphicFrameLocks noChangeAspect="1"/>
          </p:cNvGraphicFramePr>
          <p:nvPr/>
        </p:nvGraphicFramePr>
        <p:xfrm>
          <a:off x="762000" y="4267200"/>
          <a:ext cx="353175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3" name="Equation" r:id="rId5" imgW="152280" imgH="393480" progId="Equation.3">
                  <p:embed/>
                </p:oleObj>
              </mc:Choice>
              <mc:Fallback>
                <p:oleObj name="Equation" r:id="rId5" imgW="1522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4267200"/>
                        <a:ext cx="353175" cy="914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5"/>
          <p:cNvGraphicFramePr>
            <a:graphicFrameLocks noChangeAspect="1"/>
          </p:cNvGraphicFramePr>
          <p:nvPr/>
        </p:nvGraphicFramePr>
        <p:xfrm>
          <a:off x="1316038" y="4267200"/>
          <a:ext cx="617537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4" name="Equation" r:id="rId7" imgW="266400" imgH="393480" progId="Equation.3">
                  <p:embed/>
                </p:oleObj>
              </mc:Choice>
              <mc:Fallback>
                <p:oleObj name="Equation" r:id="rId7" imgW="26640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16038" y="4267200"/>
                        <a:ext cx="617537" cy="914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5" name="Object 5"/>
          <p:cNvGraphicFramePr>
            <a:graphicFrameLocks noChangeAspect="1"/>
          </p:cNvGraphicFramePr>
          <p:nvPr/>
        </p:nvGraphicFramePr>
        <p:xfrm>
          <a:off x="2278063" y="4267200"/>
          <a:ext cx="617537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5" name="Equation" r:id="rId9" imgW="266400" imgH="393480" progId="Equation.3">
                  <p:embed/>
                </p:oleObj>
              </mc:Choice>
              <mc:Fallback>
                <p:oleObj name="Equation" r:id="rId9" imgW="26640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78063" y="4267200"/>
                        <a:ext cx="617537" cy="914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5"/>
          <p:cNvGraphicFramePr>
            <a:graphicFrameLocks noChangeAspect="1"/>
          </p:cNvGraphicFramePr>
          <p:nvPr/>
        </p:nvGraphicFramePr>
        <p:xfrm>
          <a:off x="3124200" y="4267200"/>
          <a:ext cx="3940175" cy="974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6" name="Equation" r:id="rId11" imgW="1701720" imgH="419040" progId="Equation.3">
                  <p:embed/>
                </p:oleObj>
              </mc:Choice>
              <mc:Fallback>
                <p:oleObj name="Equation" r:id="rId11" imgW="170172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200" y="4267200"/>
                        <a:ext cx="3940175" cy="974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7" name="Object 9"/>
          <p:cNvGraphicFramePr>
            <a:graphicFrameLocks noChangeAspect="1"/>
          </p:cNvGraphicFramePr>
          <p:nvPr/>
        </p:nvGraphicFramePr>
        <p:xfrm>
          <a:off x="1403350" y="762000"/>
          <a:ext cx="4911725" cy="692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7" name="Equation" r:id="rId13" imgW="1714320" imgH="241200" progId="Equation.3">
                  <p:embed/>
                </p:oleObj>
              </mc:Choice>
              <mc:Fallback>
                <p:oleObj name="Equation" r:id="rId13" imgW="171432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350" y="762000"/>
                        <a:ext cx="4911725" cy="692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52400" y="1600200"/>
            <a:ext cx="8763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 smtClean="0">
                <a:solidFill>
                  <a:srgbClr val="FF0000"/>
                </a:solidFill>
                <a:latin typeface="Comic Sans MS" pitchFamily="66" charset="0"/>
              </a:rPr>
              <a:t>Just like with fractions, all these are the same thing.  </a:t>
            </a:r>
          </a:p>
          <a:p>
            <a:r>
              <a:rPr lang="en-US" sz="2500" b="1" dirty="0" smtClean="0">
                <a:solidFill>
                  <a:srgbClr val="FF0000"/>
                </a:solidFill>
                <a:latin typeface="Comic Sans MS" pitchFamily="66" charset="0"/>
              </a:rPr>
              <a:t>But they are not reduced.</a:t>
            </a:r>
            <a:endParaRPr lang="en-US" sz="25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0931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5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762000"/>
            <a:ext cx="273698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648200" y="304800"/>
            <a:ext cx="22098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This is an easy one.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560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5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762000"/>
            <a:ext cx="273698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648200" y="304800"/>
            <a:ext cx="22098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This is an easy one.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48200" y="914400"/>
            <a:ext cx="23622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“squared” means multiply be itself.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0727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5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762000"/>
            <a:ext cx="273698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648200" y="304800"/>
            <a:ext cx="22098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This is an easy one.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48200" y="914400"/>
            <a:ext cx="23622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“squared” means multiply be itself.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graphicFrame>
        <p:nvGraphicFramePr>
          <p:cNvPr id="14339" name="Object 3"/>
          <p:cNvGraphicFramePr>
            <a:graphicFrameLocks noChangeAspect="1"/>
          </p:cNvGraphicFramePr>
          <p:nvPr/>
        </p:nvGraphicFramePr>
        <p:xfrm>
          <a:off x="1006475" y="2060575"/>
          <a:ext cx="1852613" cy="6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178" name="Equation" r:id="rId4" imgW="647640" imgH="228600" progId="Equation.3">
                  <p:embed/>
                </p:oleObj>
              </mc:Choice>
              <mc:Fallback>
                <p:oleObj name="Equation" r:id="rId4" imgW="6476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6475" y="2060575"/>
                        <a:ext cx="1852613" cy="655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99CC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00334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5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762000"/>
            <a:ext cx="273698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648200" y="304800"/>
            <a:ext cx="22098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This is an easy one.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48200" y="914400"/>
            <a:ext cx="23622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“squared” means multiply be itself.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graphicFrame>
        <p:nvGraphicFramePr>
          <p:cNvPr id="14339" name="Object 3"/>
          <p:cNvGraphicFramePr>
            <a:graphicFrameLocks noChangeAspect="1"/>
          </p:cNvGraphicFramePr>
          <p:nvPr/>
        </p:nvGraphicFramePr>
        <p:xfrm>
          <a:off x="1006475" y="2060575"/>
          <a:ext cx="1852613" cy="6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02" name="Equation" r:id="rId4" imgW="647640" imgH="228600" progId="Equation.3">
                  <p:embed/>
                </p:oleObj>
              </mc:Choice>
              <mc:Fallback>
                <p:oleObj name="Equation" r:id="rId4" imgW="6476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6475" y="2060575"/>
                        <a:ext cx="1852613" cy="655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99CC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3"/>
          <p:cNvGraphicFramePr>
            <a:graphicFrameLocks noChangeAspect="1"/>
          </p:cNvGraphicFramePr>
          <p:nvPr/>
        </p:nvGraphicFramePr>
        <p:xfrm>
          <a:off x="990600" y="3001962"/>
          <a:ext cx="1235075" cy="6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03" name="Equation" r:id="rId6" imgW="431640" imgH="228600" progId="Equation.3">
                  <p:embed/>
                </p:oleObj>
              </mc:Choice>
              <mc:Fallback>
                <p:oleObj name="Equation" r:id="rId6" imgW="4316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3001962"/>
                        <a:ext cx="1235075" cy="655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99CC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05969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5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762000"/>
            <a:ext cx="273698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648200" y="304800"/>
            <a:ext cx="22098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This is an easy one.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48200" y="914400"/>
            <a:ext cx="23622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“squared” means multiply be itself.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graphicFrame>
        <p:nvGraphicFramePr>
          <p:cNvPr id="14339" name="Object 3"/>
          <p:cNvGraphicFramePr>
            <a:graphicFrameLocks noChangeAspect="1"/>
          </p:cNvGraphicFramePr>
          <p:nvPr/>
        </p:nvGraphicFramePr>
        <p:xfrm>
          <a:off x="1006475" y="2060575"/>
          <a:ext cx="1852613" cy="6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26" name="Equation" r:id="rId4" imgW="647640" imgH="228600" progId="Equation.3">
                  <p:embed/>
                </p:oleObj>
              </mc:Choice>
              <mc:Fallback>
                <p:oleObj name="Equation" r:id="rId4" imgW="6476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6475" y="2060575"/>
                        <a:ext cx="1852613" cy="655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99CC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4724400" y="3048000"/>
            <a:ext cx="23622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What number times itself is 64?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graphicFrame>
        <p:nvGraphicFramePr>
          <p:cNvPr id="22" name="Object 3"/>
          <p:cNvGraphicFramePr>
            <a:graphicFrameLocks noChangeAspect="1"/>
          </p:cNvGraphicFramePr>
          <p:nvPr/>
        </p:nvGraphicFramePr>
        <p:xfrm>
          <a:off x="990600" y="3001962"/>
          <a:ext cx="1235075" cy="6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27" name="Equation" r:id="rId6" imgW="431640" imgH="228600" progId="Equation.3">
                  <p:embed/>
                </p:oleObj>
              </mc:Choice>
              <mc:Fallback>
                <p:oleObj name="Equation" r:id="rId6" imgW="4316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3001962"/>
                        <a:ext cx="1235075" cy="655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99CC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92554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5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762000"/>
            <a:ext cx="273698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648200" y="304800"/>
            <a:ext cx="22098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This is an easy one.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48200" y="914400"/>
            <a:ext cx="23622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“squared” means multiply be itself.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graphicFrame>
        <p:nvGraphicFramePr>
          <p:cNvPr id="14339" name="Object 3"/>
          <p:cNvGraphicFramePr>
            <a:graphicFrameLocks noChangeAspect="1"/>
          </p:cNvGraphicFramePr>
          <p:nvPr/>
        </p:nvGraphicFramePr>
        <p:xfrm>
          <a:off x="1006475" y="2060575"/>
          <a:ext cx="1852613" cy="6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50" name="Equation" r:id="rId4" imgW="647640" imgH="228600" progId="Equation.3">
                  <p:embed/>
                </p:oleObj>
              </mc:Choice>
              <mc:Fallback>
                <p:oleObj name="Equation" r:id="rId4" imgW="6476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6475" y="2060575"/>
                        <a:ext cx="1852613" cy="655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99CC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4724400" y="3048000"/>
            <a:ext cx="23622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What number times itself is 64?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graphicFrame>
        <p:nvGraphicFramePr>
          <p:cNvPr id="22" name="Object 3"/>
          <p:cNvGraphicFramePr>
            <a:graphicFrameLocks noChangeAspect="1"/>
          </p:cNvGraphicFramePr>
          <p:nvPr/>
        </p:nvGraphicFramePr>
        <p:xfrm>
          <a:off x="990600" y="3001962"/>
          <a:ext cx="1235075" cy="6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51" name="Equation" r:id="rId6" imgW="431640" imgH="228600" progId="Equation.3">
                  <p:embed/>
                </p:oleObj>
              </mc:Choice>
              <mc:Fallback>
                <p:oleObj name="Equation" r:id="rId6" imgW="4316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3001962"/>
                        <a:ext cx="1235075" cy="655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99CC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3"/>
          <p:cNvGraphicFramePr>
            <a:graphicFrameLocks noChangeAspect="1"/>
          </p:cNvGraphicFramePr>
          <p:nvPr/>
        </p:nvGraphicFramePr>
        <p:xfrm>
          <a:off x="1281113" y="3959225"/>
          <a:ext cx="654050" cy="509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52" name="Equation" r:id="rId8" imgW="228600" imgH="177480" progId="Equation.3">
                  <p:embed/>
                </p:oleObj>
              </mc:Choice>
              <mc:Fallback>
                <p:oleObj name="Equation" r:id="rId8" imgW="22860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81113" y="3959225"/>
                        <a:ext cx="654050" cy="5095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99CC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39836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5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762000"/>
            <a:ext cx="273698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648200" y="304800"/>
            <a:ext cx="22098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This is an easy one.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48200" y="914400"/>
            <a:ext cx="23622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“squared” means multiply be itself.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graphicFrame>
        <p:nvGraphicFramePr>
          <p:cNvPr id="14339" name="Object 3"/>
          <p:cNvGraphicFramePr>
            <a:graphicFrameLocks noChangeAspect="1"/>
          </p:cNvGraphicFramePr>
          <p:nvPr/>
        </p:nvGraphicFramePr>
        <p:xfrm>
          <a:off x="1006475" y="2060575"/>
          <a:ext cx="1852613" cy="6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274" name="Equation" r:id="rId4" imgW="647640" imgH="228600" progId="Equation.3">
                  <p:embed/>
                </p:oleObj>
              </mc:Choice>
              <mc:Fallback>
                <p:oleObj name="Equation" r:id="rId4" imgW="6476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6475" y="2060575"/>
                        <a:ext cx="1852613" cy="655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99CC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4724400" y="3048000"/>
            <a:ext cx="23622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What number times itself is 64?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graphicFrame>
        <p:nvGraphicFramePr>
          <p:cNvPr id="22" name="Object 3"/>
          <p:cNvGraphicFramePr>
            <a:graphicFrameLocks noChangeAspect="1"/>
          </p:cNvGraphicFramePr>
          <p:nvPr/>
        </p:nvGraphicFramePr>
        <p:xfrm>
          <a:off x="990600" y="3001962"/>
          <a:ext cx="1235075" cy="6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275" name="Equation" r:id="rId6" imgW="431640" imgH="228600" progId="Equation.3">
                  <p:embed/>
                </p:oleObj>
              </mc:Choice>
              <mc:Fallback>
                <p:oleObj name="Equation" r:id="rId6" imgW="4316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3001962"/>
                        <a:ext cx="1235075" cy="655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99CC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3"/>
          <p:cNvGraphicFramePr>
            <a:graphicFrameLocks noChangeAspect="1"/>
          </p:cNvGraphicFramePr>
          <p:nvPr/>
        </p:nvGraphicFramePr>
        <p:xfrm>
          <a:off x="1281113" y="3959225"/>
          <a:ext cx="654050" cy="509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276" name="Equation" r:id="rId8" imgW="228600" imgH="177480" progId="Equation.3">
                  <p:embed/>
                </p:oleObj>
              </mc:Choice>
              <mc:Fallback>
                <p:oleObj name="Equation" r:id="rId8" imgW="22860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81113" y="3959225"/>
                        <a:ext cx="654050" cy="5095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99CC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724400" y="4191000"/>
            <a:ext cx="2362200" cy="830997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There is a very simple pattern to these problems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6498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152400"/>
            <a:ext cx="8763000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 smtClean="0">
                <a:solidFill>
                  <a:prstClr val="white"/>
                </a:solidFill>
                <a:latin typeface="Comic Sans MS" pitchFamily="66" charset="0"/>
              </a:rPr>
              <a:t>Do problems 19-21</a:t>
            </a:r>
          </a:p>
          <a:p>
            <a:r>
              <a:rPr lang="en-US" sz="1400" dirty="0" smtClean="0">
                <a:solidFill>
                  <a:srgbClr val="FF0000"/>
                </a:solidFill>
                <a:latin typeface="Comic Sans MS" pitchFamily="66" charset="0"/>
              </a:rPr>
              <a:t>(Yes, they are very easy)</a:t>
            </a:r>
            <a:endParaRPr lang="en-US" sz="14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2400" y="1295400"/>
            <a:ext cx="10404231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66749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/>
          <p:nvPr/>
        </p:nvSpPr>
        <p:spPr>
          <a:xfrm>
            <a:off x="304800" y="609600"/>
            <a:ext cx="33528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This is just like the last one, but there is a regular number too!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228600"/>
            <a:ext cx="2438400" cy="170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02974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Object 3"/>
          <p:cNvGraphicFramePr>
            <a:graphicFrameLocks noChangeAspect="1"/>
          </p:cNvGraphicFramePr>
          <p:nvPr/>
        </p:nvGraphicFramePr>
        <p:xfrm>
          <a:off x="5486400" y="1971675"/>
          <a:ext cx="2325688" cy="619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298" name="Equation" r:id="rId3" imgW="812520" imgH="215640" progId="Equation.3">
                  <p:embed/>
                </p:oleObj>
              </mc:Choice>
              <mc:Fallback>
                <p:oleObj name="Equation" r:id="rId3" imgW="8125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6400" y="1971675"/>
                        <a:ext cx="2325688" cy="619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99CC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304800" y="609600"/>
            <a:ext cx="33528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This is just like the last one, but there is a regular number too!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53000" y="228600"/>
            <a:ext cx="2438400" cy="170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2286000" y="1981200"/>
            <a:ext cx="13716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Write it out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1137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152400" y="685800"/>
            <a:ext cx="6172200" cy="762000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52400" y="3810000"/>
            <a:ext cx="7467600" cy="1600200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533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 smtClean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0"/>
            <a:ext cx="87630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u="sng" dirty="0" smtClean="0">
                <a:solidFill>
                  <a:prstClr val="white"/>
                </a:solidFill>
                <a:latin typeface="Comic Sans MS" pitchFamily="66" charset="0"/>
              </a:rPr>
              <a:t>Option 2</a:t>
            </a:r>
            <a:r>
              <a:rPr lang="en-US" sz="2500" b="1" dirty="0" smtClean="0">
                <a:solidFill>
                  <a:prstClr val="white"/>
                </a:solidFill>
                <a:latin typeface="Comic Sans MS" pitchFamily="66" charset="0"/>
              </a:rPr>
              <a:t>	Get an </a:t>
            </a:r>
            <a:r>
              <a:rPr lang="en-US" sz="2500" b="1" u="sng" dirty="0" smtClean="0">
                <a:solidFill>
                  <a:prstClr val="white"/>
                </a:solidFill>
                <a:latin typeface="Comic Sans MS" pitchFamily="66" charset="0"/>
              </a:rPr>
              <a:t>EXACT answer</a:t>
            </a:r>
            <a:endParaRPr lang="en-US" sz="2500" b="1" dirty="0" smtClean="0">
              <a:solidFill>
                <a:prstClr val="white"/>
              </a:solidFill>
              <a:latin typeface="Comic Sans MS" pitchFamily="66" charset="0"/>
            </a:endParaRPr>
          </a:p>
        </p:txBody>
      </p:sp>
      <p:graphicFrame>
        <p:nvGraphicFramePr>
          <p:cNvPr id="6147" name="Object 3"/>
          <p:cNvGraphicFramePr>
            <a:graphicFrameLocks noChangeAspect="1"/>
          </p:cNvGraphicFramePr>
          <p:nvPr/>
        </p:nvGraphicFramePr>
        <p:xfrm>
          <a:off x="152400" y="762000"/>
          <a:ext cx="909637" cy="6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6" name="Equation" r:id="rId3" imgW="317160" imgH="228600" progId="Equation.3">
                  <p:embed/>
                </p:oleObj>
              </mc:Choice>
              <mc:Fallback>
                <p:oleObj name="Equation" r:id="rId3" imgW="3171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762000"/>
                        <a:ext cx="909637" cy="655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152400" y="3733800"/>
            <a:ext cx="87630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 smtClean="0">
                <a:solidFill>
                  <a:prstClr val="black"/>
                </a:solidFill>
                <a:latin typeface="Comic Sans MS" pitchFamily="66" charset="0"/>
              </a:rPr>
              <a:t>For example:</a:t>
            </a:r>
            <a:endParaRPr lang="en-US" sz="25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graphicFrame>
        <p:nvGraphicFramePr>
          <p:cNvPr id="7173" name="Object 5"/>
          <p:cNvGraphicFramePr>
            <a:graphicFrameLocks noChangeAspect="1"/>
          </p:cNvGraphicFramePr>
          <p:nvPr/>
        </p:nvGraphicFramePr>
        <p:xfrm>
          <a:off x="762000" y="4267200"/>
          <a:ext cx="353175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7" name="Equation" r:id="rId5" imgW="152280" imgH="393480" progId="Equation.3">
                  <p:embed/>
                </p:oleObj>
              </mc:Choice>
              <mc:Fallback>
                <p:oleObj name="Equation" r:id="rId5" imgW="1522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4267200"/>
                        <a:ext cx="353175" cy="914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5"/>
          <p:cNvGraphicFramePr>
            <a:graphicFrameLocks noChangeAspect="1"/>
          </p:cNvGraphicFramePr>
          <p:nvPr/>
        </p:nvGraphicFramePr>
        <p:xfrm>
          <a:off x="1316038" y="4267200"/>
          <a:ext cx="617537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8" name="Equation" r:id="rId7" imgW="266400" imgH="393480" progId="Equation.3">
                  <p:embed/>
                </p:oleObj>
              </mc:Choice>
              <mc:Fallback>
                <p:oleObj name="Equation" r:id="rId7" imgW="26640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16038" y="4267200"/>
                        <a:ext cx="617537" cy="914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5" name="Object 5"/>
          <p:cNvGraphicFramePr>
            <a:graphicFrameLocks noChangeAspect="1"/>
          </p:cNvGraphicFramePr>
          <p:nvPr/>
        </p:nvGraphicFramePr>
        <p:xfrm>
          <a:off x="2278063" y="4267200"/>
          <a:ext cx="617537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9" name="Equation" r:id="rId9" imgW="266400" imgH="393480" progId="Equation.3">
                  <p:embed/>
                </p:oleObj>
              </mc:Choice>
              <mc:Fallback>
                <p:oleObj name="Equation" r:id="rId9" imgW="26640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78063" y="4267200"/>
                        <a:ext cx="617537" cy="914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5"/>
          <p:cNvGraphicFramePr>
            <a:graphicFrameLocks noChangeAspect="1"/>
          </p:cNvGraphicFramePr>
          <p:nvPr/>
        </p:nvGraphicFramePr>
        <p:xfrm>
          <a:off x="3124200" y="4267200"/>
          <a:ext cx="3940175" cy="974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0" name="Equation" r:id="rId11" imgW="1701720" imgH="419040" progId="Equation.3">
                  <p:embed/>
                </p:oleObj>
              </mc:Choice>
              <mc:Fallback>
                <p:oleObj name="Equation" r:id="rId11" imgW="170172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200" y="4267200"/>
                        <a:ext cx="3940175" cy="974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7" name="Object 9"/>
          <p:cNvGraphicFramePr>
            <a:graphicFrameLocks noChangeAspect="1"/>
          </p:cNvGraphicFramePr>
          <p:nvPr/>
        </p:nvGraphicFramePr>
        <p:xfrm>
          <a:off x="1403350" y="762000"/>
          <a:ext cx="4911725" cy="692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1" name="Equation" r:id="rId13" imgW="1714320" imgH="241200" progId="Equation.3">
                  <p:embed/>
                </p:oleObj>
              </mc:Choice>
              <mc:Fallback>
                <p:oleObj name="Equation" r:id="rId13" imgW="171432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350" y="762000"/>
                        <a:ext cx="4911725" cy="692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TextBox 27"/>
          <p:cNvSpPr txBox="1"/>
          <p:nvPr/>
        </p:nvSpPr>
        <p:spPr>
          <a:xfrm>
            <a:off x="228600" y="5562600"/>
            <a:ext cx="8763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 smtClean="0">
                <a:solidFill>
                  <a:srgbClr val="FF0000"/>
                </a:solidFill>
                <a:latin typeface="Comic Sans MS" pitchFamily="66" charset="0"/>
              </a:rPr>
              <a:t>Like fractions, there is a BEST ANSWER</a:t>
            </a:r>
          </a:p>
          <a:p>
            <a:r>
              <a:rPr lang="en-US" sz="2500" b="1" dirty="0" smtClean="0">
                <a:solidFill>
                  <a:srgbClr val="FF0000"/>
                </a:solidFill>
                <a:latin typeface="Comic Sans MS" pitchFamily="66" charset="0"/>
              </a:rPr>
              <a:t>We call it a reduced radical</a:t>
            </a:r>
            <a:endParaRPr lang="en-US" sz="25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7182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Object 3"/>
          <p:cNvGraphicFramePr>
            <a:graphicFrameLocks noChangeAspect="1"/>
          </p:cNvGraphicFramePr>
          <p:nvPr/>
        </p:nvGraphicFramePr>
        <p:xfrm>
          <a:off x="5486400" y="1971675"/>
          <a:ext cx="2325688" cy="619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22" name="Equation" r:id="rId3" imgW="812520" imgH="215640" progId="Equation.3">
                  <p:embed/>
                </p:oleObj>
              </mc:Choice>
              <mc:Fallback>
                <p:oleObj name="Equation" r:id="rId3" imgW="8125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6400" y="1971675"/>
                        <a:ext cx="2325688" cy="619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99CC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304800" y="609600"/>
            <a:ext cx="33528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This is just like the last one, but there is a regular number too!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53000" y="228600"/>
            <a:ext cx="2438400" cy="170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1" name="Object 3"/>
          <p:cNvGraphicFramePr>
            <a:graphicFrameLocks noChangeAspect="1"/>
          </p:cNvGraphicFramePr>
          <p:nvPr/>
        </p:nvGraphicFramePr>
        <p:xfrm>
          <a:off x="5486400" y="2962275"/>
          <a:ext cx="2979738" cy="619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23" name="Equation" r:id="rId6" imgW="1041120" imgH="215640" progId="Equation.3">
                  <p:embed/>
                </p:oleObj>
              </mc:Choice>
              <mc:Fallback>
                <p:oleObj name="Equation" r:id="rId6" imgW="1041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6400" y="2962275"/>
                        <a:ext cx="2979738" cy="619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99CC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2286000" y="1981200"/>
            <a:ext cx="13716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Write it out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9698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Object 3"/>
          <p:cNvGraphicFramePr>
            <a:graphicFrameLocks noChangeAspect="1"/>
          </p:cNvGraphicFramePr>
          <p:nvPr/>
        </p:nvGraphicFramePr>
        <p:xfrm>
          <a:off x="5486400" y="1971675"/>
          <a:ext cx="2325688" cy="619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346" name="Equation" r:id="rId3" imgW="812520" imgH="215640" progId="Equation.3">
                  <p:embed/>
                </p:oleObj>
              </mc:Choice>
              <mc:Fallback>
                <p:oleObj name="Equation" r:id="rId3" imgW="8125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6400" y="1971675"/>
                        <a:ext cx="2325688" cy="619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99CC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304800" y="609600"/>
            <a:ext cx="33528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This is just like the last one, but there is a regular number too!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53000" y="228600"/>
            <a:ext cx="2438400" cy="170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1" name="Object 3"/>
          <p:cNvGraphicFramePr>
            <a:graphicFrameLocks noChangeAspect="1"/>
          </p:cNvGraphicFramePr>
          <p:nvPr/>
        </p:nvGraphicFramePr>
        <p:xfrm>
          <a:off x="5486400" y="2962275"/>
          <a:ext cx="2979738" cy="619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347" name="Equation" r:id="rId6" imgW="1041120" imgH="215640" progId="Equation.3">
                  <p:embed/>
                </p:oleObj>
              </mc:Choice>
              <mc:Fallback>
                <p:oleObj name="Equation" r:id="rId6" imgW="1041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6400" y="2962275"/>
                        <a:ext cx="2979738" cy="619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99CC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11"/>
          <p:cNvSpPr/>
          <p:nvPr/>
        </p:nvSpPr>
        <p:spPr>
          <a:xfrm>
            <a:off x="5867400" y="3048000"/>
            <a:ext cx="914400" cy="609600"/>
          </a:xfrm>
          <a:prstGeom prst="rect">
            <a:avLst/>
          </a:prstGeom>
          <a:solidFill>
            <a:srgbClr val="00B0F0">
              <a:alpha val="35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286000" y="1981200"/>
            <a:ext cx="13716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Write it out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3400" y="3124200"/>
            <a:ext cx="31242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Multiply the regular numbers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8166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Object 3"/>
          <p:cNvGraphicFramePr>
            <a:graphicFrameLocks noChangeAspect="1"/>
          </p:cNvGraphicFramePr>
          <p:nvPr/>
        </p:nvGraphicFramePr>
        <p:xfrm>
          <a:off x="5486400" y="1971675"/>
          <a:ext cx="2325688" cy="619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370" name="Equation" r:id="rId3" imgW="812520" imgH="215640" progId="Equation.3">
                  <p:embed/>
                </p:oleObj>
              </mc:Choice>
              <mc:Fallback>
                <p:oleObj name="Equation" r:id="rId3" imgW="8125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6400" y="1971675"/>
                        <a:ext cx="2325688" cy="619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99CC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304800" y="609600"/>
            <a:ext cx="33528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This is just like the last one, but there is a regular number too!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53000" y="228600"/>
            <a:ext cx="2438400" cy="170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1" name="Object 3"/>
          <p:cNvGraphicFramePr>
            <a:graphicFrameLocks noChangeAspect="1"/>
          </p:cNvGraphicFramePr>
          <p:nvPr/>
        </p:nvGraphicFramePr>
        <p:xfrm>
          <a:off x="5486400" y="2962275"/>
          <a:ext cx="2979738" cy="619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371" name="Equation" r:id="rId6" imgW="1041120" imgH="215640" progId="Equation.3">
                  <p:embed/>
                </p:oleObj>
              </mc:Choice>
              <mc:Fallback>
                <p:oleObj name="Equation" r:id="rId6" imgW="1041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6400" y="2962275"/>
                        <a:ext cx="2979738" cy="619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99CC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11"/>
          <p:cNvSpPr/>
          <p:nvPr/>
        </p:nvSpPr>
        <p:spPr>
          <a:xfrm>
            <a:off x="5867400" y="3048000"/>
            <a:ext cx="914400" cy="609600"/>
          </a:xfrm>
          <a:prstGeom prst="rect">
            <a:avLst/>
          </a:prstGeom>
          <a:solidFill>
            <a:srgbClr val="00B0F0">
              <a:alpha val="35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aphicFrame>
        <p:nvGraphicFramePr>
          <p:cNvPr id="13" name="Object 3"/>
          <p:cNvGraphicFramePr>
            <a:graphicFrameLocks noChangeAspect="1"/>
          </p:cNvGraphicFramePr>
          <p:nvPr/>
        </p:nvGraphicFramePr>
        <p:xfrm>
          <a:off x="5486400" y="4038600"/>
          <a:ext cx="909637" cy="509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372" name="Equation" r:id="rId8" imgW="317160" imgH="177480" progId="Equation.3">
                  <p:embed/>
                </p:oleObj>
              </mc:Choice>
              <mc:Fallback>
                <p:oleObj name="Equation" r:id="rId8" imgW="31716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6400" y="4038600"/>
                        <a:ext cx="909637" cy="5095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99CC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2286000" y="1981200"/>
            <a:ext cx="13716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Write it out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3400" y="3124200"/>
            <a:ext cx="31242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Multiply the regular numbers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587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Object 3"/>
          <p:cNvGraphicFramePr>
            <a:graphicFrameLocks noChangeAspect="1"/>
          </p:cNvGraphicFramePr>
          <p:nvPr/>
        </p:nvGraphicFramePr>
        <p:xfrm>
          <a:off x="5486400" y="1971675"/>
          <a:ext cx="2325688" cy="619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394" name="Equation" r:id="rId3" imgW="812520" imgH="215640" progId="Equation.3">
                  <p:embed/>
                </p:oleObj>
              </mc:Choice>
              <mc:Fallback>
                <p:oleObj name="Equation" r:id="rId3" imgW="8125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6400" y="1971675"/>
                        <a:ext cx="2325688" cy="619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99CC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304800" y="609600"/>
            <a:ext cx="33528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This is just like the last one, but there is a regular number too!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53000" y="228600"/>
            <a:ext cx="2438400" cy="170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1" name="Object 3"/>
          <p:cNvGraphicFramePr>
            <a:graphicFrameLocks noChangeAspect="1"/>
          </p:cNvGraphicFramePr>
          <p:nvPr/>
        </p:nvGraphicFramePr>
        <p:xfrm>
          <a:off x="5486400" y="2962275"/>
          <a:ext cx="2979738" cy="619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395" name="Equation" r:id="rId6" imgW="1041120" imgH="215640" progId="Equation.3">
                  <p:embed/>
                </p:oleObj>
              </mc:Choice>
              <mc:Fallback>
                <p:oleObj name="Equation" r:id="rId6" imgW="1041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6400" y="2962275"/>
                        <a:ext cx="2979738" cy="619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99CC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3"/>
          <p:cNvGraphicFramePr>
            <a:graphicFrameLocks noChangeAspect="1"/>
          </p:cNvGraphicFramePr>
          <p:nvPr/>
        </p:nvGraphicFramePr>
        <p:xfrm>
          <a:off x="5486400" y="4038600"/>
          <a:ext cx="909637" cy="509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396" name="Equation" r:id="rId8" imgW="317160" imgH="177480" progId="Equation.3">
                  <p:embed/>
                </p:oleObj>
              </mc:Choice>
              <mc:Fallback>
                <p:oleObj name="Equation" r:id="rId8" imgW="31716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6400" y="4038600"/>
                        <a:ext cx="909637" cy="5095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99CC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13"/>
          <p:cNvSpPr/>
          <p:nvPr/>
        </p:nvSpPr>
        <p:spPr>
          <a:xfrm>
            <a:off x="7010400" y="2971800"/>
            <a:ext cx="1447800" cy="609600"/>
          </a:xfrm>
          <a:prstGeom prst="rect">
            <a:avLst/>
          </a:prstGeom>
          <a:solidFill>
            <a:srgbClr val="00B0F0">
              <a:alpha val="35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286000" y="1981200"/>
            <a:ext cx="13716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Write it out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3400" y="3124200"/>
            <a:ext cx="31242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Multiply the regular numbers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33400" y="3657600"/>
            <a:ext cx="31242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Multiply the square roots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6292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Object 3"/>
          <p:cNvGraphicFramePr>
            <a:graphicFrameLocks noChangeAspect="1"/>
          </p:cNvGraphicFramePr>
          <p:nvPr/>
        </p:nvGraphicFramePr>
        <p:xfrm>
          <a:off x="5486400" y="1971675"/>
          <a:ext cx="2325688" cy="619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418" name="Equation" r:id="rId3" imgW="812520" imgH="215640" progId="Equation.3">
                  <p:embed/>
                </p:oleObj>
              </mc:Choice>
              <mc:Fallback>
                <p:oleObj name="Equation" r:id="rId3" imgW="8125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6400" y="1971675"/>
                        <a:ext cx="2325688" cy="619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99CC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304800" y="609600"/>
            <a:ext cx="33528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This is just like the last one, but there is a regular number too!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53000" y="228600"/>
            <a:ext cx="2438400" cy="170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1" name="Object 3"/>
          <p:cNvGraphicFramePr>
            <a:graphicFrameLocks noChangeAspect="1"/>
          </p:cNvGraphicFramePr>
          <p:nvPr/>
        </p:nvGraphicFramePr>
        <p:xfrm>
          <a:off x="5486400" y="2962275"/>
          <a:ext cx="2979738" cy="619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419" name="Equation" r:id="rId6" imgW="1041120" imgH="215640" progId="Equation.3">
                  <p:embed/>
                </p:oleObj>
              </mc:Choice>
              <mc:Fallback>
                <p:oleObj name="Equation" r:id="rId6" imgW="1041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6400" y="2962275"/>
                        <a:ext cx="2979738" cy="619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99CC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3"/>
          <p:cNvGraphicFramePr>
            <a:graphicFrameLocks noChangeAspect="1"/>
          </p:cNvGraphicFramePr>
          <p:nvPr/>
        </p:nvGraphicFramePr>
        <p:xfrm>
          <a:off x="5486400" y="4038600"/>
          <a:ext cx="909637" cy="509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420" name="Equation" r:id="rId8" imgW="317160" imgH="177480" progId="Equation.3">
                  <p:embed/>
                </p:oleObj>
              </mc:Choice>
              <mc:Fallback>
                <p:oleObj name="Equation" r:id="rId8" imgW="31716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6400" y="4038600"/>
                        <a:ext cx="909637" cy="5095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99CC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13"/>
          <p:cNvSpPr/>
          <p:nvPr/>
        </p:nvSpPr>
        <p:spPr>
          <a:xfrm>
            <a:off x="7010400" y="2971800"/>
            <a:ext cx="1447800" cy="609600"/>
          </a:xfrm>
          <a:prstGeom prst="rect">
            <a:avLst/>
          </a:prstGeom>
          <a:solidFill>
            <a:srgbClr val="00B0F0">
              <a:alpha val="35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aphicFrame>
        <p:nvGraphicFramePr>
          <p:cNvPr id="19464" name="Object 2"/>
          <p:cNvGraphicFramePr>
            <a:graphicFrameLocks noChangeAspect="1"/>
          </p:cNvGraphicFramePr>
          <p:nvPr/>
        </p:nvGraphicFramePr>
        <p:xfrm>
          <a:off x="6400800" y="4038600"/>
          <a:ext cx="619125" cy="473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421" name="Equation" r:id="rId10" imgW="215640" imgH="164880" progId="Equation.3">
                  <p:embed/>
                </p:oleObj>
              </mc:Choice>
              <mc:Fallback>
                <p:oleObj name="Equation" r:id="rId10" imgW="21564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00800" y="4038600"/>
                        <a:ext cx="619125" cy="473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99CC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2286000" y="1981200"/>
            <a:ext cx="13716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Write it out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3400" y="3124200"/>
            <a:ext cx="31242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Multiply the regular numbers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33400" y="3657600"/>
            <a:ext cx="31242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Multiply the square roots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3836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Object 3"/>
          <p:cNvGraphicFramePr>
            <a:graphicFrameLocks noChangeAspect="1"/>
          </p:cNvGraphicFramePr>
          <p:nvPr/>
        </p:nvGraphicFramePr>
        <p:xfrm>
          <a:off x="5486400" y="1971675"/>
          <a:ext cx="2325688" cy="619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42" name="Equation" r:id="rId3" imgW="812520" imgH="215640" progId="Equation.3">
                  <p:embed/>
                </p:oleObj>
              </mc:Choice>
              <mc:Fallback>
                <p:oleObj name="Equation" r:id="rId3" imgW="8125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6400" y="1971675"/>
                        <a:ext cx="2325688" cy="619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99CC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304800" y="609600"/>
            <a:ext cx="33528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This is just like the last one, but there is a regular number too!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53000" y="228600"/>
            <a:ext cx="2438400" cy="170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1" name="Object 3"/>
          <p:cNvGraphicFramePr>
            <a:graphicFrameLocks noChangeAspect="1"/>
          </p:cNvGraphicFramePr>
          <p:nvPr/>
        </p:nvGraphicFramePr>
        <p:xfrm>
          <a:off x="5486400" y="2962275"/>
          <a:ext cx="2979738" cy="619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43" name="Equation" r:id="rId6" imgW="1041120" imgH="215640" progId="Equation.3">
                  <p:embed/>
                </p:oleObj>
              </mc:Choice>
              <mc:Fallback>
                <p:oleObj name="Equation" r:id="rId6" imgW="1041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6400" y="2962275"/>
                        <a:ext cx="2979738" cy="619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99CC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3"/>
          <p:cNvGraphicFramePr>
            <a:graphicFrameLocks noChangeAspect="1"/>
          </p:cNvGraphicFramePr>
          <p:nvPr/>
        </p:nvGraphicFramePr>
        <p:xfrm>
          <a:off x="5486400" y="4038600"/>
          <a:ext cx="909637" cy="509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44" name="Equation" r:id="rId8" imgW="317160" imgH="177480" progId="Equation.3">
                  <p:embed/>
                </p:oleObj>
              </mc:Choice>
              <mc:Fallback>
                <p:oleObj name="Equation" r:id="rId8" imgW="31716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6400" y="4038600"/>
                        <a:ext cx="909637" cy="5095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99CC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64" name="Object 2"/>
          <p:cNvGraphicFramePr>
            <a:graphicFrameLocks noChangeAspect="1"/>
          </p:cNvGraphicFramePr>
          <p:nvPr/>
        </p:nvGraphicFramePr>
        <p:xfrm>
          <a:off x="6400800" y="4038600"/>
          <a:ext cx="619125" cy="473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45" name="Equation" r:id="rId10" imgW="215640" imgH="164880" progId="Equation.3">
                  <p:embed/>
                </p:oleObj>
              </mc:Choice>
              <mc:Fallback>
                <p:oleObj name="Equation" r:id="rId10" imgW="21564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00800" y="4038600"/>
                        <a:ext cx="619125" cy="473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99CC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65" name="Object 2"/>
          <p:cNvGraphicFramePr>
            <a:graphicFrameLocks noChangeAspect="1"/>
          </p:cNvGraphicFramePr>
          <p:nvPr/>
        </p:nvGraphicFramePr>
        <p:xfrm>
          <a:off x="5486400" y="4876800"/>
          <a:ext cx="909638" cy="509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46" name="Equation" r:id="rId12" imgW="317160" imgH="177480" progId="Equation.3">
                  <p:embed/>
                </p:oleObj>
              </mc:Choice>
              <mc:Fallback>
                <p:oleObj name="Equation" r:id="rId12" imgW="31716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6400" y="4876800"/>
                        <a:ext cx="909638" cy="5095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99CC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2286000" y="1981200"/>
            <a:ext cx="13716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Write it out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3400" y="3124200"/>
            <a:ext cx="31242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Multiply the regular numbers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33400" y="3657600"/>
            <a:ext cx="31242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Multiply the square roots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03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152400"/>
            <a:ext cx="8763000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 smtClean="0">
                <a:solidFill>
                  <a:prstClr val="white"/>
                </a:solidFill>
                <a:latin typeface="Comic Sans MS" pitchFamily="66" charset="0"/>
              </a:rPr>
              <a:t>Do problems 22-24</a:t>
            </a:r>
          </a:p>
          <a:p>
            <a:r>
              <a:rPr lang="en-US" sz="1400" dirty="0" smtClean="0">
                <a:solidFill>
                  <a:srgbClr val="FF0000"/>
                </a:solidFill>
                <a:latin typeface="Comic Sans MS" pitchFamily="66" charset="0"/>
              </a:rPr>
              <a:t>(there is an easy pattern here, too.)</a:t>
            </a:r>
            <a:endParaRPr lang="en-US" sz="14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2400" y="1524000"/>
            <a:ext cx="9268626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17435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228600"/>
            <a:ext cx="11067753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42926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495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prstClr val="black"/>
                </a:solidFill>
                <a:latin typeface="Comic Sans MS" pitchFamily="66" charset="0"/>
              </a:rPr>
              <a:t>Rationalizing the denominator</a:t>
            </a:r>
            <a:endParaRPr lang="en-US" sz="24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graphicFrame>
        <p:nvGraphicFramePr>
          <p:cNvPr id="59394" name="Object 2"/>
          <p:cNvGraphicFramePr>
            <a:graphicFrameLocks noChangeAspect="1"/>
          </p:cNvGraphicFramePr>
          <p:nvPr/>
        </p:nvGraphicFramePr>
        <p:xfrm>
          <a:off x="838200" y="1219200"/>
          <a:ext cx="1371600" cy="21431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466" name="Equation" r:id="rId3" imgW="266400" imgH="419040" progId="Equation.3">
                  <p:embed/>
                </p:oleObj>
              </mc:Choice>
              <mc:Fallback>
                <p:oleObj name="Equation" r:id="rId3" imgW="26640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1219200"/>
                        <a:ext cx="1371600" cy="2143134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971800" y="1219200"/>
            <a:ext cx="61722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This is BAD.</a:t>
            </a:r>
          </a:p>
          <a:p>
            <a:endParaRPr lang="en-US" sz="2400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We are not allowed to have a square root 	in the 	denominator </a:t>
            </a:r>
          </a:p>
          <a:p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	(bottom of a fraction)</a:t>
            </a:r>
          </a:p>
          <a:p>
            <a:endParaRPr lang="en-US" sz="2400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We will have problems that end like this, 	and we have to know how 	to fix ‘</a:t>
            </a:r>
            <a:r>
              <a:rPr lang="en-US" sz="2400" dirty="0" err="1" smtClean="0">
                <a:solidFill>
                  <a:srgbClr val="FF0000"/>
                </a:solidFill>
                <a:latin typeface="Comic Sans MS" pitchFamily="66" charset="0"/>
              </a:rPr>
              <a:t>em</a:t>
            </a:r>
            <a:endParaRPr lang="en-US" sz="2400" dirty="0" smtClean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8196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0" y="885825"/>
            <a:ext cx="9144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2800" b="1" u="sng" dirty="0" smtClean="0">
                <a:solidFill>
                  <a:srgbClr val="FFFF00"/>
                </a:solidFill>
                <a:latin typeface="Arial" charset="0"/>
              </a:rPr>
              <a:t>How to get rid of a square root on the bottom of a fraction</a:t>
            </a:r>
            <a:endParaRPr lang="en-US" sz="2800" b="1" dirty="0">
              <a:solidFill>
                <a:srgbClr val="FFFF00"/>
              </a:solidFill>
              <a:latin typeface="Arial" charset="0"/>
            </a:endParaRPr>
          </a:p>
        </p:txBody>
      </p:sp>
      <p:sp>
        <p:nvSpPr>
          <p:cNvPr id="39948" name="Rectangle 12"/>
          <p:cNvSpPr>
            <a:spLocks noChangeArrowheads="1"/>
          </p:cNvSpPr>
          <p:nvPr/>
        </p:nvSpPr>
        <p:spPr bwMode="auto">
          <a:xfrm>
            <a:off x="2362200" y="2257425"/>
            <a:ext cx="6553200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b="1" dirty="0">
                <a:solidFill>
                  <a:srgbClr val="FFFF00"/>
                </a:solidFill>
              </a:rPr>
              <a:t>You can’t leave “root 2” in the bottom of the fraction</a:t>
            </a:r>
          </a:p>
        </p:txBody>
      </p:sp>
      <p:sp>
        <p:nvSpPr>
          <p:cNvPr id="39952" name="Rectangle 16"/>
          <p:cNvSpPr>
            <a:spLocks noChangeArrowheads="1"/>
          </p:cNvSpPr>
          <p:nvPr/>
        </p:nvSpPr>
        <p:spPr bwMode="auto">
          <a:xfrm>
            <a:off x="2362200" y="3705225"/>
            <a:ext cx="6553200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b="1" dirty="0">
                <a:solidFill>
                  <a:srgbClr val="FFFF00"/>
                </a:solidFill>
              </a:rPr>
              <a:t>What is “root 2” times “root 2”?</a:t>
            </a:r>
          </a:p>
        </p:txBody>
      </p:sp>
      <p:sp>
        <p:nvSpPr>
          <p:cNvPr id="39953" name="Rectangle 17"/>
          <p:cNvSpPr>
            <a:spLocks noChangeArrowheads="1"/>
          </p:cNvSpPr>
          <p:nvPr/>
        </p:nvSpPr>
        <p:spPr bwMode="auto">
          <a:xfrm>
            <a:off x="2286000" y="5076825"/>
            <a:ext cx="6553200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b="1" dirty="0">
                <a:solidFill>
                  <a:srgbClr val="FFFF00"/>
                </a:solidFill>
              </a:rPr>
              <a:t>This is how you have to leave your answers</a:t>
            </a:r>
          </a:p>
        </p:txBody>
      </p:sp>
      <p:graphicFrame>
        <p:nvGraphicFramePr>
          <p:cNvPr id="58374" name="Object 6"/>
          <p:cNvGraphicFramePr>
            <a:graphicFrameLocks noChangeAspect="1"/>
          </p:cNvGraphicFramePr>
          <p:nvPr/>
        </p:nvGraphicFramePr>
        <p:xfrm>
          <a:off x="457200" y="2105025"/>
          <a:ext cx="612775" cy="962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490" name="Equation" r:id="rId3" imgW="8523720" imgH="13401720" progId="Equation.3">
                  <p:embed/>
                </p:oleObj>
              </mc:Choice>
              <mc:Fallback>
                <p:oleObj name="Equation" r:id="rId3" imgW="8523720" imgH="134017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2105025"/>
                        <a:ext cx="612775" cy="962025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8375" name="Object 7"/>
          <p:cNvGraphicFramePr>
            <a:graphicFrameLocks noChangeAspect="1"/>
          </p:cNvGraphicFramePr>
          <p:nvPr/>
        </p:nvGraphicFramePr>
        <p:xfrm>
          <a:off x="990600" y="2028825"/>
          <a:ext cx="817563" cy="1049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491" name="Equation" r:id="rId5" imgW="11369160" imgH="14621400" progId="Equation.3">
                  <p:embed/>
                </p:oleObj>
              </mc:Choice>
              <mc:Fallback>
                <p:oleObj name="Equation" r:id="rId5" imgW="11369160" imgH="14621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2028825"/>
                        <a:ext cx="817563" cy="1049338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8376" name="Object 8"/>
          <p:cNvGraphicFramePr>
            <a:graphicFrameLocks noChangeAspect="1"/>
          </p:cNvGraphicFramePr>
          <p:nvPr/>
        </p:nvGraphicFramePr>
        <p:xfrm>
          <a:off x="457200" y="3400425"/>
          <a:ext cx="1049338" cy="1049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492" name="Equation" r:id="rId7" imgW="14621040" imgH="14621400" progId="Equation.3">
                  <p:embed/>
                </p:oleObj>
              </mc:Choice>
              <mc:Fallback>
                <p:oleObj name="Equation" r:id="rId7" imgW="14621040" imgH="14621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3400425"/>
                        <a:ext cx="1049338" cy="1049338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8377" name="Object 9"/>
          <p:cNvGraphicFramePr>
            <a:graphicFrameLocks noChangeAspect="1"/>
          </p:cNvGraphicFramePr>
          <p:nvPr/>
        </p:nvGraphicFramePr>
        <p:xfrm>
          <a:off x="603250" y="4800600"/>
          <a:ext cx="757238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493" name="Equation" r:id="rId9" imgW="10555920" imgH="13808160" progId="Equation.3">
                  <p:embed/>
                </p:oleObj>
              </mc:Choice>
              <mc:Fallback>
                <p:oleObj name="Equation" r:id="rId9" imgW="10555920" imgH="138081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3250" y="4800600"/>
                        <a:ext cx="757238" cy="9906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8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  <a:solidFill>
            <a:srgbClr val="FFFF00"/>
          </a:solidFill>
        </p:grpSpPr>
        <p:sp>
          <p:nvSpPr>
            <p:cNvPr id="17" name="Rectangle 16"/>
            <p:cNvSpPr/>
            <p:nvPr/>
          </p:nvSpPr>
          <p:spPr>
            <a:xfrm>
              <a:off x="0" y="6553200"/>
              <a:ext cx="9144000" cy="304800"/>
            </a:xfrm>
            <a:prstGeom prst="rect">
              <a:avLst/>
            </a:prstGeom>
            <a:grpFill/>
            <a:ln>
              <a:noFill/>
            </a:ln>
            <a:scene3d>
              <a:camera prst="perspectiveAbove"/>
              <a:lightRig rig="freezing" dir="t"/>
            </a:scene3d>
            <a:sp3d prstMaterial="dkEdge"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0" y="0"/>
              <a:ext cx="9144000" cy="685800"/>
            </a:xfrm>
            <a:prstGeom prst="rect">
              <a:avLst/>
            </a:prstGeom>
            <a:grpFill/>
            <a:ln>
              <a:noFill/>
            </a:ln>
            <a:scene3d>
              <a:camera prst="perspectiveAbove"/>
              <a:lightRig rig="freezing" dir="t"/>
            </a:scene3d>
            <a:sp3d prstMaterial="dkEdge"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200" b="1" dirty="0" smtClean="0">
                  <a:solidFill>
                    <a:prstClr val="black"/>
                  </a:solidFill>
                </a:rPr>
                <a:t>YOU DON’T NEED TO WRITE THIS, THIS IS JUST AN EXAMPLE</a:t>
              </a:r>
              <a:endParaRPr lang="en-US" sz="2200" b="1" dirty="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76466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994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99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99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58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8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399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399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399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58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6" dur="80"/>
                                        <p:tgtEl>
                                          <p:spTgt spid="3995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7" dur="80"/>
                                        <p:tgtEl>
                                          <p:spTgt spid="399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80"/>
                                        <p:tgtEl>
                                          <p:spTgt spid="399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8" grpId="0"/>
      <p:bldP spid="39952" grpId="0"/>
      <p:bldP spid="3995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533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 smtClean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0"/>
            <a:ext cx="87630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u="sng" dirty="0" smtClean="0">
                <a:solidFill>
                  <a:prstClr val="white"/>
                </a:solidFill>
                <a:latin typeface="Comic Sans MS" pitchFamily="66" charset="0"/>
              </a:rPr>
              <a:t>Option 2</a:t>
            </a:r>
            <a:r>
              <a:rPr lang="en-US" sz="2500" b="1" dirty="0" smtClean="0">
                <a:solidFill>
                  <a:prstClr val="white"/>
                </a:solidFill>
                <a:latin typeface="Comic Sans MS" pitchFamily="66" charset="0"/>
              </a:rPr>
              <a:t>	Get an </a:t>
            </a:r>
            <a:r>
              <a:rPr lang="en-US" sz="2500" b="1" u="sng" dirty="0" smtClean="0">
                <a:solidFill>
                  <a:prstClr val="white"/>
                </a:solidFill>
                <a:latin typeface="Comic Sans MS" pitchFamily="66" charset="0"/>
              </a:rPr>
              <a:t>EXACT answer</a:t>
            </a:r>
            <a:endParaRPr lang="en-US" sz="2500" b="1" dirty="0" smtClean="0">
              <a:solidFill>
                <a:prstClr val="white"/>
              </a:solidFill>
              <a:latin typeface="Comic Sans MS" pitchFamily="66" charset="0"/>
            </a:endParaRPr>
          </a:p>
        </p:txBody>
      </p:sp>
      <p:graphicFrame>
        <p:nvGraphicFramePr>
          <p:cNvPr id="6147" name="Object 3"/>
          <p:cNvGraphicFramePr>
            <a:graphicFrameLocks noChangeAspect="1"/>
          </p:cNvGraphicFramePr>
          <p:nvPr/>
        </p:nvGraphicFramePr>
        <p:xfrm>
          <a:off x="152400" y="762000"/>
          <a:ext cx="909637" cy="6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0" name="Equation" r:id="rId3" imgW="317160" imgH="228600" progId="Equation.3">
                  <p:embed/>
                </p:oleObj>
              </mc:Choice>
              <mc:Fallback>
                <p:oleObj name="Equation" r:id="rId3" imgW="3171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762000"/>
                        <a:ext cx="909637" cy="655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90891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92" name="Object 32"/>
          <p:cNvGraphicFramePr>
            <a:graphicFrameLocks noGrp="1" noChangeAspect="1"/>
          </p:cNvGraphicFramePr>
          <p:nvPr>
            <p:ph sz="half" idx="2"/>
          </p:nvPr>
        </p:nvGraphicFramePr>
        <p:xfrm>
          <a:off x="-152400" y="533400"/>
          <a:ext cx="11926957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14" name="Presentation" r:id="rId4" imgW="4572180" imgH="3428882" progId="PowerPoint.Show.8">
                  <p:embed/>
                </p:oleObj>
              </mc:Choice>
              <mc:Fallback>
                <p:oleObj name="Presentation" r:id="rId4" imgW="4572180" imgH="3428882" progId="PowerPoint.Show.8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52400" y="533400"/>
                        <a:ext cx="11926957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63" name="Object 3"/>
          <p:cNvGraphicFramePr>
            <a:graphicFrameLocks noGrp="1" noChangeAspect="1"/>
          </p:cNvGraphicFramePr>
          <p:nvPr>
            <p:ph sz="half" idx="1"/>
          </p:nvPr>
        </p:nvGraphicFramePr>
        <p:xfrm>
          <a:off x="1270367" y="1600566"/>
          <a:ext cx="461596" cy="7616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15" name="Equation" r:id="rId6" imgW="330120" imgH="546120" progId="Equation.3">
                  <p:embed/>
                </p:oleObj>
              </mc:Choice>
              <mc:Fallback>
                <p:oleObj name="Equation" r:id="rId6" imgW="330120" imgH="546120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0367" y="1600566"/>
                        <a:ext cx="461596" cy="761633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65" name="Object 5"/>
          <p:cNvGraphicFramePr>
            <a:graphicFrameLocks noChangeAspect="1"/>
          </p:cNvGraphicFramePr>
          <p:nvPr/>
        </p:nvGraphicFramePr>
        <p:xfrm>
          <a:off x="1827840" y="1538288"/>
          <a:ext cx="701049" cy="900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16" name="Equation" r:id="rId8" imgW="11369160" imgH="14621400" progId="Equation.3">
                  <p:embed/>
                </p:oleObj>
              </mc:Choice>
              <mc:Fallback>
                <p:oleObj name="Equation" r:id="rId8" imgW="11369160" imgH="14621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7840" y="1538288"/>
                        <a:ext cx="701049" cy="900112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70" name="Object 10"/>
          <p:cNvGraphicFramePr>
            <a:graphicFrameLocks noChangeAspect="1"/>
          </p:cNvGraphicFramePr>
          <p:nvPr/>
        </p:nvGraphicFramePr>
        <p:xfrm>
          <a:off x="1219201" y="2667000"/>
          <a:ext cx="557612" cy="883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17" name="Equation" r:id="rId10" imgW="304668" imgH="482391" progId="">
                  <p:embed/>
                </p:oleObj>
              </mc:Choice>
              <mc:Fallback>
                <p:oleObj name="Equation" r:id="rId10" imgW="304668" imgH="482391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1" y="2667000"/>
                        <a:ext cx="557612" cy="883788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71" name="Object 11"/>
          <p:cNvGraphicFramePr>
            <a:graphicFrameLocks noChangeAspect="1"/>
          </p:cNvGraphicFramePr>
          <p:nvPr/>
        </p:nvGraphicFramePr>
        <p:xfrm>
          <a:off x="1255714" y="3824289"/>
          <a:ext cx="539120" cy="8902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18" name="Equation" r:id="rId12" imgW="253890" imgH="418918" progId="Equation.3">
                  <p:embed/>
                </p:oleObj>
              </mc:Choice>
              <mc:Fallback>
                <p:oleObj name="Equation" r:id="rId12" imgW="253890" imgH="418918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5714" y="3824289"/>
                        <a:ext cx="539120" cy="890210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73" name="Object 13"/>
          <p:cNvGraphicFramePr>
            <a:graphicFrameLocks noChangeAspect="1"/>
          </p:cNvGraphicFramePr>
          <p:nvPr/>
        </p:nvGraphicFramePr>
        <p:xfrm>
          <a:off x="2991453" y="1524000"/>
          <a:ext cx="953485" cy="900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19" name="Equation" r:id="rId14" imgW="14621040" imgH="13808160" progId="Equation.3">
                  <p:embed/>
                </p:oleObj>
              </mc:Choice>
              <mc:Fallback>
                <p:oleObj name="Equation" r:id="rId14" imgW="14621040" imgH="138081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91453" y="1524000"/>
                        <a:ext cx="953485" cy="900112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74" name="Object 14"/>
          <p:cNvGraphicFramePr>
            <a:graphicFrameLocks noChangeAspect="1"/>
          </p:cNvGraphicFramePr>
          <p:nvPr/>
        </p:nvGraphicFramePr>
        <p:xfrm>
          <a:off x="1811778" y="2650807"/>
          <a:ext cx="721873" cy="9268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20" name="Equation" r:id="rId16" imgW="355446" imgH="457002" progId="Equation.3">
                  <p:embed/>
                </p:oleObj>
              </mc:Choice>
              <mc:Fallback>
                <p:oleObj name="Equation" r:id="rId16" imgW="355446" imgH="457002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11778" y="2650807"/>
                        <a:ext cx="721873" cy="926849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75" name="Object 15"/>
          <p:cNvGraphicFramePr>
            <a:graphicFrameLocks noChangeAspect="1"/>
          </p:cNvGraphicFramePr>
          <p:nvPr/>
        </p:nvGraphicFramePr>
        <p:xfrm>
          <a:off x="2895601" y="2743200"/>
          <a:ext cx="1038225" cy="801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21" name="Equation" r:id="rId18" imgW="482391" imgH="444307" progId="">
                  <p:embed/>
                </p:oleObj>
              </mc:Choice>
              <mc:Fallback>
                <p:oleObj name="Equation" r:id="rId18" imgW="482391" imgH="444307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1" y="2743200"/>
                        <a:ext cx="1038225" cy="801687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76" name="Object 16"/>
          <p:cNvGraphicFramePr>
            <a:graphicFrameLocks noChangeAspect="1"/>
          </p:cNvGraphicFramePr>
          <p:nvPr/>
        </p:nvGraphicFramePr>
        <p:xfrm>
          <a:off x="1865314" y="3824288"/>
          <a:ext cx="713931" cy="9166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22" name="Equation" r:id="rId20" imgW="355446" imgH="457002" progId="Equation.3">
                  <p:embed/>
                </p:oleObj>
              </mc:Choice>
              <mc:Fallback>
                <p:oleObj name="Equation" r:id="rId20" imgW="355446" imgH="457002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65314" y="3824288"/>
                        <a:ext cx="713931" cy="916652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77" name="Object 17"/>
          <p:cNvGraphicFramePr>
            <a:graphicFrameLocks noChangeAspect="1"/>
          </p:cNvGraphicFramePr>
          <p:nvPr/>
        </p:nvGraphicFramePr>
        <p:xfrm>
          <a:off x="3017839" y="3810000"/>
          <a:ext cx="944562" cy="9166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23" name="Equation" r:id="rId22" imgW="444307" imgH="431613" progId="Equation.3">
                  <p:embed/>
                </p:oleObj>
              </mc:Choice>
              <mc:Fallback>
                <p:oleObj name="Equation" r:id="rId22" imgW="444307" imgH="431613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17839" y="3810000"/>
                        <a:ext cx="944562" cy="916652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78" name="Object 18"/>
          <p:cNvGraphicFramePr>
            <a:graphicFrameLocks noChangeAspect="1"/>
          </p:cNvGraphicFramePr>
          <p:nvPr/>
        </p:nvGraphicFramePr>
        <p:xfrm>
          <a:off x="5395914" y="1596628"/>
          <a:ext cx="612775" cy="8417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24" name="Equation" r:id="rId24" imgW="266584" imgH="418918" progId="Equation.3">
                  <p:embed/>
                </p:oleObj>
              </mc:Choice>
              <mc:Fallback>
                <p:oleObj name="Equation" r:id="rId24" imgW="266584" imgH="418918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5914" y="1596628"/>
                        <a:ext cx="612775" cy="841771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80" name="Object 20"/>
          <p:cNvGraphicFramePr>
            <a:graphicFrameLocks noChangeAspect="1"/>
          </p:cNvGraphicFramePr>
          <p:nvPr/>
        </p:nvGraphicFramePr>
        <p:xfrm>
          <a:off x="5943601" y="1524000"/>
          <a:ext cx="771525" cy="8667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25" name="Equation" r:id="rId26" imgW="355446" imgH="457002" progId="Equation.3">
                  <p:embed/>
                </p:oleObj>
              </mc:Choice>
              <mc:Fallback>
                <p:oleObj name="Equation" r:id="rId26" imgW="355446" imgH="457002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3601" y="1524000"/>
                        <a:ext cx="771525" cy="866774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81" name="Object 21"/>
          <p:cNvGraphicFramePr>
            <a:graphicFrameLocks noChangeAspect="1"/>
          </p:cNvGraphicFramePr>
          <p:nvPr/>
        </p:nvGraphicFramePr>
        <p:xfrm>
          <a:off x="6781801" y="1400175"/>
          <a:ext cx="1047750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26" name="Equation" r:id="rId27" imgW="457200" imgH="431800" progId="Equation.3">
                  <p:embed/>
                </p:oleObj>
              </mc:Choice>
              <mc:Fallback>
                <p:oleObj name="Equation" r:id="rId27" imgW="457200" imgH="431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81801" y="1400175"/>
                        <a:ext cx="1047750" cy="9906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82" name="Line 22"/>
          <p:cNvSpPr>
            <a:spLocks noChangeShapeType="1"/>
          </p:cNvSpPr>
          <p:nvPr/>
        </p:nvSpPr>
        <p:spPr bwMode="auto">
          <a:xfrm>
            <a:off x="7086601" y="1371600"/>
            <a:ext cx="457200" cy="9906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graphicFrame>
        <p:nvGraphicFramePr>
          <p:cNvPr id="40983" name="Object 23"/>
          <p:cNvGraphicFramePr>
            <a:graphicFrameLocks noChangeAspect="1"/>
          </p:cNvGraphicFramePr>
          <p:nvPr/>
        </p:nvGraphicFramePr>
        <p:xfrm>
          <a:off x="7924801" y="1524000"/>
          <a:ext cx="989013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27" name="Equation" r:id="rId29" imgW="431613" imgH="215806" progId="Equation.3">
                  <p:embed/>
                </p:oleObj>
              </mc:Choice>
              <mc:Fallback>
                <p:oleObj name="Equation" r:id="rId29" imgW="431613" imgH="21580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24801" y="1524000"/>
                        <a:ext cx="989013" cy="4953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84" name="Object 24"/>
          <p:cNvGraphicFramePr>
            <a:graphicFrameLocks noChangeAspect="1"/>
          </p:cNvGraphicFramePr>
          <p:nvPr/>
        </p:nvGraphicFramePr>
        <p:xfrm>
          <a:off x="5470761" y="3048000"/>
          <a:ext cx="537927" cy="885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28" name="Equation" r:id="rId31" imgW="253890" imgH="418918" progId="Equation.3">
                  <p:embed/>
                </p:oleObj>
              </mc:Choice>
              <mc:Fallback>
                <p:oleObj name="Equation" r:id="rId31" imgW="253890" imgH="418918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70761" y="3048000"/>
                        <a:ext cx="537927" cy="885825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85" name="Object 25"/>
          <p:cNvGraphicFramePr>
            <a:graphicFrameLocks noChangeAspect="1"/>
          </p:cNvGraphicFramePr>
          <p:nvPr/>
        </p:nvGraphicFramePr>
        <p:xfrm>
          <a:off x="6080912" y="2974062"/>
          <a:ext cx="710414" cy="912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29" name="Equation" r:id="rId33" imgW="355446" imgH="457002" progId="Equation.3">
                  <p:embed/>
                </p:oleObj>
              </mc:Choice>
              <mc:Fallback>
                <p:oleObj name="Equation" r:id="rId33" imgW="355446" imgH="457002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80912" y="2974062"/>
                        <a:ext cx="710414" cy="912137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86" name="Object 26"/>
          <p:cNvGraphicFramePr>
            <a:graphicFrameLocks noChangeAspect="1"/>
          </p:cNvGraphicFramePr>
          <p:nvPr/>
        </p:nvGraphicFramePr>
        <p:xfrm>
          <a:off x="6879534" y="2974062"/>
          <a:ext cx="1099242" cy="912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30" name="Equation" r:id="rId35" imgW="520474" imgH="431613" progId="Equation.3">
                  <p:embed/>
                </p:oleObj>
              </mc:Choice>
              <mc:Fallback>
                <p:oleObj name="Equation" r:id="rId35" imgW="520474" imgH="431613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79534" y="2974062"/>
                        <a:ext cx="1099242" cy="912137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87" name="Line 27"/>
          <p:cNvSpPr>
            <a:spLocks noChangeShapeType="1"/>
          </p:cNvSpPr>
          <p:nvPr/>
        </p:nvSpPr>
        <p:spPr bwMode="auto">
          <a:xfrm>
            <a:off x="7086601" y="2819400"/>
            <a:ext cx="457200" cy="9906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graphicFrame>
        <p:nvGraphicFramePr>
          <p:cNvPr id="40988" name="Object 28"/>
          <p:cNvGraphicFramePr>
            <a:graphicFrameLocks noChangeAspect="1"/>
          </p:cNvGraphicFramePr>
          <p:nvPr/>
        </p:nvGraphicFramePr>
        <p:xfrm>
          <a:off x="8001001" y="3048000"/>
          <a:ext cx="989012" cy="525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31" name="Equation" r:id="rId37" imgW="431613" imgH="228501" progId="Equation.3">
                  <p:embed/>
                </p:oleObj>
              </mc:Choice>
              <mc:Fallback>
                <p:oleObj name="Equation" r:id="rId37" imgW="431613" imgH="228501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01001" y="3048000"/>
                        <a:ext cx="989012" cy="525462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95" name="Rectangle 35"/>
          <p:cNvSpPr>
            <a:spLocks noChangeArrowheads="1"/>
          </p:cNvSpPr>
          <p:nvPr/>
        </p:nvSpPr>
        <p:spPr bwMode="auto">
          <a:xfrm>
            <a:off x="914401" y="1660525"/>
            <a:ext cx="381000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b="1" dirty="0">
                <a:solidFill>
                  <a:prstClr val="black"/>
                </a:solidFill>
              </a:rPr>
              <a:t>1.</a:t>
            </a:r>
          </a:p>
        </p:txBody>
      </p:sp>
      <p:sp>
        <p:nvSpPr>
          <p:cNvPr id="40996" name="Rectangle 36"/>
          <p:cNvSpPr>
            <a:spLocks noChangeArrowheads="1"/>
          </p:cNvSpPr>
          <p:nvPr/>
        </p:nvSpPr>
        <p:spPr bwMode="auto">
          <a:xfrm>
            <a:off x="914401" y="2803525"/>
            <a:ext cx="381000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b="1" dirty="0">
                <a:solidFill>
                  <a:prstClr val="black"/>
                </a:solidFill>
              </a:rPr>
              <a:t>2.</a:t>
            </a:r>
          </a:p>
        </p:txBody>
      </p:sp>
      <p:sp>
        <p:nvSpPr>
          <p:cNvPr id="40997" name="Rectangle 37"/>
          <p:cNvSpPr>
            <a:spLocks noChangeArrowheads="1"/>
          </p:cNvSpPr>
          <p:nvPr/>
        </p:nvSpPr>
        <p:spPr bwMode="auto">
          <a:xfrm>
            <a:off x="914401" y="3962400"/>
            <a:ext cx="381000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b="1">
                <a:solidFill>
                  <a:prstClr val="black"/>
                </a:solidFill>
              </a:rPr>
              <a:t>3.</a:t>
            </a:r>
          </a:p>
        </p:txBody>
      </p:sp>
      <p:sp>
        <p:nvSpPr>
          <p:cNvPr id="40998" name="Rectangle 38"/>
          <p:cNvSpPr>
            <a:spLocks noChangeArrowheads="1"/>
          </p:cNvSpPr>
          <p:nvPr/>
        </p:nvSpPr>
        <p:spPr bwMode="auto">
          <a:xfrm>
            <a:off x="4800601" y="1660525"/>
            <a:ext cx="381000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b="1" dirty="0">
                <a:solidFill>
                  <a:prstClr val="black"/>
                </a:solidFill>
              </a:rPr>
              <a:t>4.</a:t>
            </a:r>
          </a:p>
        </p:txBody>
      </p:sp>
      <p:sp>
        <p:nvSpPr>
          <p:cNvPr id="40999" name="Rectangle 39"/>
          <p:cNvSpPr>
            <a:spLocks noChangeArrowheads="1"/>
          </p:cNvSpPr>
          <p:nvPr/>
        </p:nvSpPr>
        <p:spPr bwMode="auto">
          <a:xfrm>
            <a:off x="4800601" y="3184525"/>
            <a:ext cx="381000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b="1" dirty="0">
                <a:solidFill>
                  <a:prstClr val="black"/>
                </a:solidFill>
              </a:rPr>
              <a:t>5.</a:t>
            </a:r>
          </a:p>
        </p:txBody>
      </p:sp>
      <p:grpSp>
        <p:nvGrpSpPr>
          <p:cNvPr id="2" name="Group 8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  <a:solidFill>
            <a:srgbClr val="FFFF00"/>
          </a:solidFill>
        </p:grpSpPr>
        <p:sp>
          <p:nvSpPr>
            <p:cNvPr id="31" name="Rectangle 30"/>
            <p:cNvSpPr/>
            <p:nvPr/>
          </p:nvSpPr>
          <p:spPr>
            <a:xfrm>
              <a:off x="0" y="6553200"/>
              <a:ext cx="9144000" cy="304800"/>
            </a:xfrm>
            <a:prstGeom prst="rect">
              <a:avLst/>
            </a:prstGeom>
            <a:grpFill/>
            <a:ln>
              <a:noFill/>
            </a:ln>
            <a:scene3d>
              <a:camera prst="perspectiveAbove"/>
              <a:lightRig rig="freezing" dir="t"/>
            </a:scene3d>
            <a:sp3d prstMaterial="dkEdge"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0" y="0"/>
              <a:ext cx="9144000" cy="685800"/>
            </a:xfrm>
            <a:prstGeom prst="rect">
              <a:avLst/>
            </a:prstGeom>
            <a:grpFill/>
            <a:ln>
              <a:noFill/>
            </a:ln>
            <a:scene3d>
              <a:camera prst="perspectiveAbove"/>
              <a:lightRig rig="freezing" dir="t"/>
            </a:scene3d>
            <a:sp3d prstMaterial="dkEdge"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solidFill>
                    <a:prstClr val="black"/>
                  </a:solidFill>
                </a:rPr>
                <a:t>YOU DON’T NEED TO WRITE THESE, THEY ARE JUST EXAMPLES</a:t>
              </a:r>
              <a:endParaRPr lang="en-US" b="1" dirty="0">
                <a:solidFill>
                  <a:prstClr val="black"/>
                </a:solidFill>
              </a:endParaRPr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8382000" y="6519446"/>
            <a:ext cx="676788" cy="338554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perspectiveRelaxed"/>
              <a:lightRig rig="threePt" dir="t"/>
            </a:scene3d>
          </a:bodyPr>
          <a:lstStyle/>
          <a:p>
            <a:r>
              <a:rPr lang="en-US" sz="1600" dirty="0" smtClean="0">
                <a:solidFill>
                  <a:prstClr val="black"/>
                </a:solidFill>
                <a:hlinkClick r:id="rId39" action="ppaction://hlinksldjump"/>
              </a:rPr>
              <a:t>Menu</a:t>
            </a:r>
            <a:endParaRPr lang="en-US" sz="16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8387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0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0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0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09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09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09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0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409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409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409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409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409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409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40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40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40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2" grpId="0" animBg="1"/>
      <p:bldP spid="40987" grpId="0" animBg="1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609600"/>
            <a:ext cx="18288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36041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609600"/>
            <a:ext cx="18288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495800" y="609600"/>
            <a:ext cx="3352800" cy="58477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To get rid of the square root on the bottom of a fraction…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489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609600"/>
            <a:ext cx="18288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495800" y="609600"/>
            <a:ext cx="3352800" cy="58477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To get rid of the square root on the bottom of a fraction…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95800" y="1447800"/>
            <a:ext cx="3352800" cy="83099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…Multiply the top and bottom of the fraction by the square root you are trying to get rid of.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1211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609600"/>
            <a:ext cx="18288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495800" y="609600"/>
            <a:ext cx="3352800" cy="58477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To get rid of the square root on the bottom of a fraction…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95800" y="1447800"/>
            <a:ext cx="3352800" cy="83099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…Multiply the top and bottom of the fraction by the square root you are trying to get rid of.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graphicFrame>
        <p:nvGraphicFramePr>
          <p:cNvPr id="38915" name="Object 3"/>
          <p:cNvGraphicFramePr>
            <a:graphicFrameLocks noChangeAspect="1"/>
          </p:cNvGraphicFramePr>
          <p:nvPr/>
        </p:nvGraphicFramePr>
        <p:xfrm>
          <a:off x="2362200" y="685800"/>
          <a:ext cx="938521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538" name="Equation" r:id="rId4" imgW="330120" imgH="215640" progId="Equation.3">
                  <p:embed/>
                </p:oleObj>
              </mc:Choice>
              <mc:Fallback>
                <p:oleObj name="Equation" r:id="rId4" imgW="330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685800"/>
                        <a:ext cx="938521" cy="609600"/>
                      </a:xfrm>
                      <a:prstGeom prst="rect">
                        <a:avLst/>
                      </a:prstGeom>
                      <a:solidFill>
                        <a:srgbClr val="99CCF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3"/>
          <p:cNvGraphicFramePr>
            <a:graphicFrameLocks noChangeAspect="1"/>
          </p:cNvGraphicFramePr>
          <p:nvPr/>
        </p:nvGraphicFramePr>
        <p:xfrm>
          <a:off x="2362200" y="1447800"/>
          <a:ext cx="938521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539" name="Equation" r:id="rId6" imgW="330120" imgH="215640" progId="Equation.3">
                  <p:embed/>
                </p:oleObj>
              </mc:Choice>
              <mc:Fallback>
                <p:oleObj name="Equation" r:id="rId6" imgW="330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1447800"/>
                        <a:ext cx="938521" cy="609600"/>
                      </a:xfrm>
                      <a:prstGeom prst="rect">
                        <a:avLst/>
                      </a:prstGeom>
                      <a:solidFill>
                        <a:srgbClr val="99CCF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95886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609600"/>
            <a:ext cx="18288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495800" y="609600"/>
            <a:ext cx="3352800" cy="58477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To get rid of the square root on the bottom of a fraction…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95800" y="1447800"/>
            <a:ext cx="3352800" cy="83099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…Multiply the top and bottom of the fraction by the square root you are trying to get rid of.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graphicFrame>
        <p:nvGraphicFramePr>
          <p:cNvPr id="38915" name="Object 3"/>
          <p:cNvGraphicFramePr>
            <a:graphicFrameLocks noChangeAspect="1"/>
          </p:cNvGraphicFramePr>
          <p:nvPr/>
        </p:nvGraphicFramePr>
        <p:xfrm>
          <a:off x="2362200" y="685800"/>
          <a:ext cx="938521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562" name="Equation" r:id="rId4" imgW="330120" imgH="215640" progId="Equation.3">
                  <p:embed/>
                </p:oleObj>
              </mc:Choice>
              <mc:Fallback>
                <p:oleObj name="Equation" r:id="rId4" imgW="330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685800"/>
                        <a:ext cx="938521" cy="609600"/>
                      </a:xfrm>
                      <a:prstGeom prst="rect">
                        <a:avLst/>
                      </a:prstGeom>
                      <a:solidFill>
                        <a:srgbClr val="99CCF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3"/>
          <p:cNvGraphicFramePr>
            <a:graphicFrameLocks noChangeAspect="1"/>
          </p:cNvGraphicFramePr>
          <p:nvPr/>
        </p:nvGraphicFramePr>
        <p:xfrm>
          <a:off x="2362200" y="1447800"/>
          <a:ext cx="938521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563" name="Equation" r:id="rId6" imgW="330120" imgH="215640" progId="Equation.3">
                  <p:embed/>
                </p:oleObj>
              </mc:Choice>
              <mc:Fallback>
                <p:oleObj name="Equation" r:id="rId6" imgW="330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1447800"/>
                        <a:ext cx="938521" cy="609600"/>
                      </a:xfrm>
                      <a:prstGeom prst="rect">
                        <a:avLst/>
                      </a:prstGeom>
                      <a:solidFill>
                        <a:srgbClr val="99CCF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3"/>
          <p:cNvGraphicFramePr>
            <a:graphicFrameLocks noChangeAspect="1"/>
          </p:cNvGraphicFramePr>
          <p:nvPr/>
        </p:nvGraphicFramePr>
        <p:xfrm>
          <a:off x="1143000" y="2590800"/>
          <a:ext cx="1609725" cy="15094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564" name="Equation" r:id="rId7" imgW="457200" imgH="431640" progId="Equation.3">
                  <p:embed/>
                </p:oleObj>
              </mc:Choice>
              <mc:Fallback>
                <p:oleObj name="Equation" r:id="rId7" imgW="45720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2590800"/>
                        <a:ext cx="1609725" cy="1509485"/>
                      </a:xfrm>
                      <a:prstGeom prst="rect">
                        <a:avLst/>
                      </a:prstGeom>
                      <a:solidFill>
                        <a:srgbClr val="99CCFF">
                          <a:alpha val="0"/>
                        </a:srgb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90831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609600"/>
            <a:ext cx="18288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495800" y="609600"/>
            <a:ext cx="3352800" cy="58477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To get rid of the square root on the bottom of a fraction…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95800" y="1447800"/>
            <a:ext cx="3352800" cy="83099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…Multiply the top and bottom of the fraction by the square root you are trying to get rid of.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graphicFrame>
        <p:nvGraphicFramePr>
          <p:cNvPr id="38915" name="Object 3"/>
          <p:cNvGraphicFramePr>
            <a:graphicFrameLocks noChangeAspect="1"/>
          </p:cNvGraphicFramePr>
          <p:nvPr/>
        </p:nvGraphicFramePr>
        <p:xfrm>
          <a:off x="2362200" y="685800"/>
          <a:ext cx="938521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586" name="Equation" r:id="rId4" imgW="330120" imgH="215640" progId="Equation.3">
                  <p:embed/>
                </p:oleObj>
              </mc:Choice>
              <mc:Fallback>
                <p:oleObj name="Equation" r:id="rId4" imgW="330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685800"/>
                        <a:ext cx="938521" cy="609600"/>
                      </a:xfrm>
                      <a:prstGeom prst="rect">
                        <a:avLst/>
                      </a:prstGeom>
                      <a:solidFill>
                        <a:srgbClr val="99CCF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3"/>
          <p:cNvGraphicFramePr>
            <a:graphicFrameLocks noChangeAspect="1"/>
          </p:cNvGraphicFramePr>
          <p:nvPr/>
        </p:nvGraphicFramePr>
        <p:xfrm>
          <a:off x="2362200" y="1447800"/>
          <a:ext cx="938521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587" name="Equation" r:id="rId6" imgW="330120" imgH="215640" progId="Equation.3">
                  <p:embed/>
                </p:oleObj>
              </mc:Choice>
              <mc:Fallback>
                <p:oleObj name="Equation" r:id="rId6" imgW="330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1447800"/>
                        <a:ext cx="938521" cy="609600"/>
                      </a:xfrm>
                      <a:prstGeom prst="rect">
                        <a:avLst/>
                      </a:prstGeom>
                      <a:solidFill>
                        <a:srgbClr val="99CCF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3"/>
          <p:cNvGraphicFramePr>
            <a:graphicFrameLocks noChangeAspect="1"/>
          </p:cNvGraphicFramePr>
          <p:nvPr/>
        </p:nvGraphicFramePr>
        <p:xfrm>
          <a:off x="1143000" y="2590800"/>
          <a:ext cx="1609725" cy="15094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588" name="Equation" r:id="rId7" imgW="457200" imgH="431640" progId="Equation.3">
                  <p:embed/>
                </p:oleObj>
              </mc:Choice>
              <mc:Fallback>
                <p:oleObj name="Equation" r:id="rId7" imgW="45720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2590800"/>
                        <a:ext cx="1609725" cy="1509485"/>
                      </a:xfrm>
                      <a:prstGeom prst="rect">
                        <a:avLst/>
                      </a:prstGeom>
                      <a:solidFill>
                        <a:srgbClr val="99CCFF">
                          <a:alpha val="0"/>
                        </a:srgb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4572000" y="2971800"/>
            <a:ext cx="3886200" cy="33855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Then reduce the regular numbers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2832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609600"/>
            <a:ext cx="18288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495800" y="609600"/>
            <a:ext cx="3352800" cy="58477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To get rid of the square root on the bottom of a fraction…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95800" y="1447800"/>
            <a:ext cx="3352800" cy="83099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…Multiply the top and bottom of the fraction by the square root you are trying to get rid of.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graphicFrame>
        <p:nvGraphicFramePr>
          <p:cNvPr id="38915" name="Object 3"/>
          <p:cNvGraphicFramePr>
            <a:graphicFrameLocks noChangeAspect="1"/>
          </p:cNvGraphicFramePr>
          <p:nvPr/>
        </p:nvGraphicFramePr>
        <p:xfrm>
          <a:off x="2362200" y="685800"/>
          <a:ext cx="938521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610" name="Equation" r:id="rId4" imgW="330120" imgH="215640" progId="Equation.3">
                  <p:embed/>
                </p:oleObj>
              </mc:Choice>
              <mc:Fallback>
                <p:oleObj name="Equation" r:id="rId4" imgW="330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685800"/>
                        <a:ext cx="938521" cy="609600"/>
                      </a:xfrm>
                      <a:prstGeom prst="rect">
                        <a:avLst/>
                      </a:prstGeom>
                      <a:solidFill>
                        <a:srgbClr val="99CCF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3"/>
          <p:cNvGraphicFramePr>
            <a:graphicFrameLocks noChangeAspect="1"/>
          </p:cNvGraphicFramePr>
          <p:nvPr/>
        </p:nvGraphicFramePr>
        <p:xfrm>
          <a:off x="2362200" y="1447800"/>
          <a:ext cx="938521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611" name="Equation" r:id="rId6" imgW="330120" imgH="215640" progId="Equation.3">
                  <p:embed/>
                </p:oleObj>
              </mc:Choice>
              <mc:Fallback>
                <p:oleObj name="Equation" r:id="rId6" imgW="330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1447800"/>
                        <a:ext cx="938521" cy="609600"/>
                      </a:xfrm>
                      <a:prstGeom prst="rect">
                        <a:avLst/>
                      </a:prstGeom>
                      <a:solidFill>
                        <a:srgbClr val="99CCF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3"/>
          <p:cNvGraphicFramePr>
            <a:graphicFrameLocks noChangeAspect="1"/>
          </p:cNvGraphicFramePr>
          <p:nvPr/>
        </p:nvGraphicFramePr>
        <p:xfrm>
          <a:off x="1143000" y="2590800"/>
          <a:ext cx="1609725" cy="15094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612" name="Equation" r:id="rId7" imgW="457200" imgH="431640" progId="Equation.3">
                  <p:embed/>
                </p:oleObj>
              </mc:Choice>
              <mc:Fallback>
                <p:oleObj name="Equation" r:id="rId7" imgW="45720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2590800"/>
                        <a:ext cx="1609725" cy="1509485"/>
                      </a:xfrm>
                      <a:prstGeom prst="rect">
                        <a:avLst/>
                      </a:prstGeom>
                      <a:solidFill>
                        <a:srgbClr val="99CCFF">
                          <a:alpha val="0"/>
                        </a:srgb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4572000" y="2971800"/>
            <a:ext cx="3886200" cy="33855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Then reduce the regular numbers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676400" y="2819400"/>
            <a:ext cx="381000" cy="533400"/>
          </a:xfrm>
          <a:prstGeom prst="line">
            <a:avLst/>
          </a:prstGeom>
          <a:ln w="25400">
            <a:solidFill>
              <a:srgbClr val="FF0000"/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905000" y="3581400"/>
            <a:ext cx="381000" cy="533400"/>
          </a:xfrm>
          <a:prstGeom prst="line">
            <a:avLst/>
          </a:prstGeom>
          <a:ln w="25400">
            <a:solidFill>
              <a:srgbClr val="FF0000"/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5850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609600"/>
            <a:ext cx="18288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495800" y="609600"/>
            <a:ext cx="3352800" cy="58477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To get rid of the square root on the bottom of a fraction…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95800" y="1447800"/>
            <a:ext cx="3352800" cy="83099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…Multiply the top and bottom of the fraction by the square root you are trying to get rid of.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graphicFrame>
        <p:nvGraphicFramePr>
          <p:cNvPr id="38915" name="Object 3"/>
          <p:cNvGraphicFramePr>
            <a:graphicFrameLocks noChangeAspect="1"/>
          </p:cNvGraphicFramePr>
          <p:nvPr/>
        </p:nvGraphicFramePr>
        <p:xfrm>
          <a:off x="2362200" y="685800"/>
          <a:ext cx="938521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634" name="Equation" r:id="rId4" imgW="330120" imgH="215640" progId="Equation.3">
                  <p:embed/>
                </p:oleObj>
              </mc:Choice>
              <mc:Fallback>
                <p:oleObj name="Equation" r:id="rId4" imgW="330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685800"/>
                        <a:ext cx="938521" cy="609600"/>
                      </a:xfrm>
                      <a:prstGeom prst="rect">
                        <a:avLst/>
                      </a:prstGeom>
                      <a:solidFill>
                        <a:srgbClr val="99CCF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3"/>
          <p:cNvGraphicFramePr>
            <a:graphicFrameLocks noChangeAspect="1"/>
          </p:cNvGraphicFramePr>
          <p:nvPr/>
        </p:nvGraphicFramePr>
        <p:xfrm>
          <a:off x="2362200" y="1447800"/>
          <a:ext cx="938521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635" name="Equation" r:id="rId6" imgW="330120" imgH="215640" progId="Equation.3">
                  <p:embed/>
                </p:oleObj>
              </mc:Choice>
              <mc:Fallback>
                <p:oleObj name="Equation" r:id="rId6" imgW="330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1447800"/>
                        <a:ext cx="938521" cy="609600"/>
                      </a:xfrm>
                      <a:prstGeom prst="rect">
                        <a:avLst/>
                      </a:prstGeom>
                      <a:solidFill>
                        <a:srgbClr val="99CCF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3"/>
          <p:cNvGraphicFramePr>
            <a:graphicFrameLocks noChangeAspect="1"/>
          </p:cNvGraphicFramePr>
          <p:nvPr/>
        </p:nvGraphicFramePr>
        <p:xfrm>
          <a:off x="1143000" y="2590800"/>
          <a:ext cx="1609725" cy="15094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636" name="Equation" r:id="rId7" imgW="457200" imgH="431640" progId="Equation.3">
                  <p:embed/>
                </p:oleObj>
              </mc:Choice>
              <mc:Fallback>
                <p:oleObj name="Equation" r:id="rId7" imgW="45720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2590800"/>
                        <a:ext cx="1609725" cy="1509485"/>
                      </a:xfrm>
                      <a:prstGeom prst="rect">
                        <a:avLst/>
                      </a:prstGeom>
                      <a:solidFill>
                        <a:srgbClr val="99CCFF">
                          <a:alpha val="0"/>
                        </a:srgb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4572000" y="2971800"/>
            <a:ext cx="3886200" cy="33855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Then reduce the regular numbers</a:t>
            </a:r>
            <a:endParaRPr lang="en-US" sz="1600" u="sng" dirty="0">
              <a:solidFill>
                <a:prstClr val="black"/>
              </a:solidFill>
              <a:latin typeface="Comic Sans MS" pitchFamily="66" charset="0"/>
            </a:endParaRPr>
          </a:p>
        </p:txBody>
      </p:sp>
      <p:graphicFrame>
        <p:nvGraphicFramePr>
          <p:cNvPr id="38918" name="Object 3"/>
          <p:cNvGraphicFramePr>
            <a:graphicFrameLocks noChangeAspect="1"/>
          </p:cNvGraphicFramePr>
          <p:nvPr/>
        </p:nvGraphicFramePr>
        <p:xfrm>
          <a:off x="1339850" y="5024438"/>
          <a:ext cx="1519238" cy="75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637" name="Equation" r:id="rId9" imgW="431640" imgH="215640" progId="Equation.3">
                  <p:embed/>
                </p:oleObj>
              </mc:Choice>
              <mc:Fallback>
                <p:oleObj name="Equation" r:id="rId9" imgW="43164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9850" y="5024438"/>
                        <a:ext cx="1519238" cy="755650"/>
                      </a:xfrm>
                      <a:prstGeom prst="rect">
                        <a:avLst/>
                      </a:prstGeom>
                      <a:solidFill>
                        <a:srgbClr val="99CCFF">
                          <a:alpha val="0"/>
                        </a:srgb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4" name="Straight Connector 13"/>
          <p:cNvCxnSpPr/>
          <p:nvPr/>
        </p:nvCxnSpPr>
        <p:spPr>
          <a:xfrm>
            <a:off x="1676400" y="2819400"/>
            <a:ext cx="381000" cy="533400"/>
          </a:xfrm>
          <a:prstGeom prst="line">
            <a:avLst/>
          </a:prstGeom>
          <a:ln w="25400">
            <a:solidFill>
              <a:srgbClr val="FF0000"/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905000" y="3581400"/>
            <a:ext cx="381000" cy="533400"/>
          </a:xfrm>
          <a:prstGeom prst="line">
            <a:avLst/>
          </a:prstGeom>
          <a:ln w="25400">
            <a:solidFill>
              <a:srgbClr val="FF0000"/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1774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152400"/>
            <a:ext cx="87630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 smtClean="0">
                <a:solidFill>
                  <a:prstClr val="white"/>
                </a:solidFill>
                <a:latin typeface="Comic Sans MS" pitchFamily="66" charset="0"/>
              </a:rPr>
              <a:t>Do problems 25-28</a:t>
            </a:r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71600"/>
            <a:ext cx="9525000" cy="4550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23069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533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 smtClean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0"/>
            <a:ext cx="87630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u="sng" dirty="0" smtClean="0">
                <a:solidFill>
                  <a:prstClr val="white"/>
                </a:solidFill>
                <a:latin typeface="Comic Sans MS" pitchFamily="66" charset="0"/>
              </a:rPr>
              <a:t>Option 2</a:t>
            </a:r>
            <a:r>
              <a:rPr lang="en-US" sz="2500" b="1" dirty="0" smtClean="0">
                <a:solidFill>
                  <a:prstClr val="white"/>
                </a:solidFill>
                <a:latin typeface="Comic Sans MS" pitchFamily="66" charset="0"/>
              </a:rPr>
              <a:t>	Get an </a:t>
            </a:r>
            <a:r>
              <a:rPr lang="en-US" sz="2500" b="1" u="sng" dirty="0" smtClean="0">
                <a:solidFill>
                  <a:prstClr val="white"/>
                </a:solidFill>
                <a:latin typeface="Comic Sans MS" pitchFamily="66" charset="0"/>
              </a:rPr>
              <a:t>EXACT answer</a:t>
            </a:r>
            <a:endParaRPr lang="en-US" sz="2500" b="1" dirty="0" smtClean="0">
              <a:solidFill>
                <a:prstClr val="white"/>
              </a:solidFill>
              <a:latin typeface="Comic Sans MS" pitchFamily="66" charset="0"/>
            </a:endParaRPr>
          </a:p>
        </p:txBody>
      </p:sp>
      <p:graphicFrame>
        <p:nvGraphicFramePr>
          <p:cNvPr id="6147" name="Object 3"/>
          <p:cNvGraphicFramePr>
            <a:graphicFrameLocks noChangeAspect="1"/>
          </p:cNvGraphicFramePr>
          <p:nvPr/>
        </p:nvGraphicFramePr>
        <p:xfrm>
          <a:off x="152400" y="762000"/>
          <a:ext cx="909637" cy="6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4" name="Equation" r:id="rId3" imgW="317160" imgH="228600" progId="Equation.3">
                  <p:embed/>
                </p:oleObj>
              </mc:Choice>
              <mc:Fallback>
                <p:oleObj name="Equation" r:id="rId3" imgW="3171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762000"/>
                        <a:ext cx="909637" cy="655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152400" y="1600200"/>
            <a:ext cx="87630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 smtClean="0">
                <a:solidFill>
                  <a:prstClr val="black"/>
                </a:solidFill>
                <a:latin typeface="Comic Sans MS" pitchFamily="66" charset="0"/>
              </a:rPr>
              <a:t>You learned how to reduce the radical in algebra 1</a:t>
            </a:r>
            <a:endParaRPr lang="en-US" sz="25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828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solidFill>
            <a:schemeClr val="tx1"/>
          </a:solidFill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a:spPr>
      <a:bodyPr rtlCol="0" anchor="ctr"/>
      <a:lstStyle>
        <a:defPPr algn="ctr">
          <a:defRPr sz="4000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>
          <a:solidFill>
            <a:schemeClr val="tx1"/>
          </a:solidFill>
          <a:head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2039</Words>
  <Application>Microsoft Office PowerPoint</Application>
  <PresentationFormat>On-screen Show (4:3)</PresentationFormat>
  <Paragraphs>279</Paragraphs>
  <Slides>89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89</vt:i4>
      </vt:variant>
    </vt:vector>
  </HeadingPairs>
  <TitlesOfParts>
    <vt:vector size="93" baseType="lpstr">
      <vt:lpstr>Office Theme</vt:lpstr>
      <vt:lpstr>1_Office Theme</vt:lpstr>
      <vt:lpstr>Equation</vt:lpstr>
      <vt:lpstr>Presentation</vt:lpstr>
      <vt:lpstr>SQUARE ROOTS II  simplifying, no decimals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SQUARE ROOTS II  simplifying, no decimals</dc:title>
  <dc:creator>Tom Bolan</dc:creator>
  <cp:lastModifiedBy>USER</cp:lastModifiedBy>
  <cp:revision>1</cp:revision>
  <dcterms:created xsi:type="dcterms:W3CDTF">2006-08-16T00:00:00Z</dcterms:created>
  <dcterms:modified xsi:type="dcterms:W3CDTF">2016-01-07T01:45:54Z</dcterms:modified>
</cp:coreProperties>
</file>