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image" Target="../media/image16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12" Type="http://schemas.openxmlformats.org/officeDocument/2006/relationships/image" Target="../media/image15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11" Type="http://schemas.openxmlformats.org/officeDocument/2006/relationships/image" Target="../media/image14.wmf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8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8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8.wmf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8283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5358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787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551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327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7887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4814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111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8035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782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3781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6B0F985-91AE-4737-A0F7-FCC816D7C56D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837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020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4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4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16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8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20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27.bin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8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25.bin"/><Relationship Id="rId14" Type="http://schemas.openxmlformats.org/officeDocument/2006/relationships/image" Target="../media/image9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33.bin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12" Type="http://schemas.openxmlformats.org/officeDocument/2006/relationships/image" Target="../media/image8.wmf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0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32.bin"/><Relationship Id="rId5" Type="http://schemas.openxmlformats.org/officeDocument/2006/relationships/oleObject" Target="../embeddings/oleObject29.bin"/><Relationship Id="rId15" Type="http://schemas.openxmlformats.org/officeDocument/2006/relationships/oleObject" Target="../embeddings/oleObject34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31.bin"/><Relationship Id="rId14" Type="http://schemas.openxmlformats.org/officeDocument/2006/relationships/image" Target="../media/image9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40.bin"/><Relationship Id="rId18" Type="http://schemas.openxmlformats.org/officeDocument/2006/relationships/image" Target="../media/image11.wmf"/><Relationship Id="rId26" Type="http://schemas.openxmlformats.org/officeDocument/2006/relationships/image" Target="../media/image15.wmf"/><Relationship Id="rId3" Type="http://schemas.openxmlformats.org/officeDocument/2006/relationships/oleObject" Target="../embeddings/oleObject35.bin"/><Relationship Id="rId21" Type="http://schemas.openxmlformats.org/officeDocument/2006/relationships/oleObject" Target="../embeddings/oleObject44.bin"/><Relationship Id="rId7" Type="http://schemas.openxmlformats.org/officeDocument/2006/relationships/oleObject" Target="../embeddings/oleObject37.bin"/><Relationship Id="rId12" Type="http://schemas.openxmlformats.org/officeDocument/2006/relationships/image" Target="../media/image8.wmf"/><Relationship Id="rId17" Type="http://schemas.openxmlformats.org/officeDocument/2006/relationships/oleObject" Target="../embeddings/oleObject42.bin"/><Relationship Id="rId25" Type="http://schemas.openxmlformats.org/officeDocument/2006/relationships/oleObject" Target="../embeddings/oleObject46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0.wmf"/><Relationship Id="rId20" Type="http://schemas.openxmlformats.org/officeDocument/2006/relationships/image" Target="../media/image12.w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39.bin"/><Relationship Id="rId24" Type="http://schemas.openxmlformats.org/officeDocument/2006/relationships/image" Target="../media/image14.wmf"/><Relationship Id="rId5" Type="http://schemas.openxmlformats.org/officeDocument/2006/relationships/oleObject" Target="../embeddings/oleObject36.bin"/><Relationship Id="rId15" Type="http://schemas.openxmlformats.org/officeDocument/2006/relationships/oleObject" Target="../embeddings/oleObject41.bin"/><Relationship Id="rId23" Type="http://schemas.openxmlformats.org/officeDocument/2006/relationships/oleObject" Target="../embeddings/oleObject45.bin"/><Relationship Id="rId28" Type="http://schemas.openxmlformats.org/officeDocument/2006/relationships/image" Target="../media/image16.wmf"/><Relationship Id="rId10" Type="http://schemas.openxmlformats.org/officeDocument/2006/relationships/image" Target="../media/image7.wmf"/><Relationship Id="rId19" Type="http://schemas.openxmlformats.org/officeDocument/2006/relationships/oleObject" Target="../embeddings/oleObject43.bin"/><Relationship Id="rId4" Type="http://schemas.openxmlformats.org/officeDocument/2006/relationships/image" Target="../media/image4.wmf"/><Relationship Id="rId9" Type="http://schemas.openxmlformats.org/officeDocument/2006/relationships/oleObject" Target="../embeddings/oleObject38.bin"/><Relationship Id="rId14" Type="http://schemas.openxmlformats.org/officeDocument/2006/relationships/image" Target="../media/image9.wmf"/><Relationship Id="rId22" Type="http://schemas.openxmlformats.org/officeDocument/2006/relationships/image" Target="../media/image13.wmf"/><Relationship Id="rId27" Type="http://schemas.openxmlformats.org/officeDocument/2006/relationships/oleObject" Target="../embeddings/oleObject47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7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7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7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7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18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18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18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18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18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18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58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60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59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62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61.bin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9.png"/><Relationship Id="rId7" Type="http://schemas.openxmlformats.org/officeDocument/2006/relationships/oleObject" Target="../embeddings/oleObject6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64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63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9.png"/><Relationship Id="rId7" Type="http://schemas.openxmlformats.org/officeDocument/2006/relationships/oleObject" Target="../embeddings/oleObject6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67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66.bin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9.png"/><Relationship Id="rId7" Type="http://schemas.openxmlformats.org/officeDocument/2006/relationships/oleObject" Target="../embeddings/oleObject7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70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69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73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72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75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74.bin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8.bin"/><Relationship Id="rId3" Type="http://schemas.openxmlformats.org/officeDocument/2006/relationships/image" Target="../media/image21.png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77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76.bin"/><Relationship Id="rId9" Type="http://schemas.openxmlformats.org/officeDocument/2006/relationships/image" Target="../media/image24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1.bin"/><Relationship Id="rId3" Type="http://schemas.openxmlformats.org/officeDocument/2006/relationships/image" Target="../media/image21.png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80.bin"/><Relationship Id="rId11" Type="http://schemas.openxmlformats.org/officeDocument/2006/relationships/image" Target="../media/image25.wmf"/><Relationship Id="rId5" Type="http://schemas.openxmlformats.org/officeDocument/2006/relationships/image" Target="../media/image22.wmf"/><Relationship Id="rId10" Type="http://schemas.openxmlformats.org/officeDocument/2006/relationships/oleObject" Target="../embeddings/oleObject82.bin"/><Relationship Id="rId4" Type="http://schemas.openxmlformats.org/officeDocument/2006/relationships/oleObject" Target="../embeddings/oleObject79.bin"/><Relationship Id="rId9" Type="http://schemas.openxmlformats.org/officeDocument/2006/relationships/image" Target="../media/image24.w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5.bin"/><Relationship Id="rId13" Type="http://schemas.openxmlformats.org/officeDocument/2006/relationships/image" Target="../media/image26.wmf"/><Relationship Id="rId3" Type="http://schemas.openxmlformats.org/officeDocument/2006/relationships/image" Target="../media/image21.png"/><Relationship Id="rId7" Type="http://schemas.openxmlformats.org/officeDocument/2006/relationships/image" Target="../media/image23.wmf"/><Relationship Id="rId12" Type="http://schemas.openxmlformats.org/officeDocument/2006/relationships/oleObject" Target="../embeddings/oleObject8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84.bin"/><Relationship Id="rId11" Type="http://schemas.openxmlformats.org/officeDocument/2006/relationships/image" Target="../media/image25.wmf"/><Relationship Id="rId5" Type="http://schemas.openxmlformats.org/officeDocument/2006/relationships/image" Target="../media/image22.wmf"/><Relationship Id="rId10" Type="http://schemas.openxmlformats.org/officeDocument/2006/relationships/oleObject" Target="../embeddings/oleObject86.bin"/><Relationship Id="rId4" Type="http://schemas.openxmlformats.org/officeDocument/2006/relationships/oleObject" Target="../embeddings/oleObject83.bin"/><Relationship Id="rId9" Type="http://schemas.openxmlformats.org/officeDocument/2006/relationships/image" Target="../media/image24.wm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0.bin"/><Relationship Id="rId13" Type="http://schemas.openxmlformats.org/officeDocument/2006/relationships/image" Target="../media/image26.wmf"/><Relationship Id="rId3" Type="http://schemas.openxmlformats.org/officeDocument/2006/relationships/image" Target="../media/image21.png"/><Relationship Id="rId7" Type="http://schemas.openxmlformats.org/officeDocument/2006/relationships/image" Target="../media/image23.wmf"/><Relationship Id="rId12" Type="http://schemas.openxmlformats.org/officeDocument/2006/relationships/oleObject" Target="../embeddings/oleObject9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89.bin"/><Relationship Id="rId11" Type="http://schemas.openxmlformats.org/officeDocument/2006/relationships/image" Target="../media/image25.wmf"/><Relationship Id="rId5" Type="http://schemas.openxmlformats.org/officeDocument/2006/relationships/image" Target="../media/image22.wmf"/><Relationship Id="rId15" Type="http://schemas.openxmlformats.org/officeDocument/2006/relationships/image" Target="../media/image27.wmf"/><Relationship Id="rId10" Type="http://schemas.openxmlformats.org/officeDocument/2006/relationships/oleObject" Target="../embeddings/oleObject91.bin"/><Relationship Id="rId4" Type="http://schemas.openxmlformats.org/officeDocument/2006/relationships/oleObject" Target="../embeddings/oleObject88.bin"/><Relationship Id="rId9" Type="http://schemas.openxmlformats.org/officeDocument/2006/relationships/image" Target="../media/image24.wmf"/><Relationship Id="rId14" Type="http://schemas.openxmlformats.org/officeDocument/2006/relationships/oleObject" Target="../embeddings/oleObject93.bin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6.bin"/><Relationship Id="rId13" Type="http://schemas.openxmlformats.org/officeDocument/2006/relationships/image" Target="../media/image26.wmf"/><Relationship Id="rId3" Type="http://schemas.openxmlformats.org/officeDocument/2006/relationships/image" Target="../media/image21.png"/><Relationship Id="rId7" Type="http://schemas.openxmlformats.org/officeDocument/2006/relationships/image" Target="../media/image23.wmf"/><Relationship Id="rId12" Type="http://schemas.openxmlformats.org/officeDocument/2006/relationships/oleObject" Target="../embeddings/oleObject9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95.bin"/><Relationship Id="rId11" Type="http://schemas.openxmlformats.org/officeDocument/2006/relationships/image" Target="../media/image25.wmf"/><Relationship Id="rId5" Type="http://schemas.openxmlformats.org/officeDocument/2006/relationships/image" Target="../media/image22.wmf"/><Relationship Id="rId15" Type="http://schemas.openxmlformats.org/officeDocument/2006/relationships/image" Target="../media/image27.wmf"/><Relationship Id="rId10" Type="http://schemas.openxmlformats.org/officeDocument/2006/relationships/oleObject" Target="../embeddings/oleObject97.bin"/><Relationship Id="rId4" Type="http://schemas.openxmlformats.org/officeDocument/2006/relationships/oleObject" Target="../embeddings/oleObject94.bin"/><Relationship Id="rId9" Type="http://schemas.openxmlformats.org/officeDocument/2006/relationships/image" Target="../media/image24.wmf"/><Relationship Id="rId14" Type="http://schemas.openxmlformats.org/officeDocument/2006/relationships/oleObject" Target="../embeddings/oleObject99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570760" y="2122530"/>
            <a:ext cx="3553753" cy="2574786"/>
            <a:chOff x="393848" y="4511143"/>
            <a:chExt cx="3553753" cy="2574786"/>
          </a:xfrm>
        </p:grpSpPr>
        <p:sp>
          <p:nvSpPr>
            <p:cNvPr id="4" name="Rectangle 3"/>
            <p:cNvSpPr/>
            <p:nvPr/>
          </p:nvSpPr>
          <p:spPr>
            <a:xfrm>
              <a:off x="914400" y="6035143"/>
              <a:ext cx="533400" cy="381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838200" y="4511143"/>
              <a:ext cx="76200" cy="1905000"/>
            </a:xfrm>
            <a:prstGeom prst="line">
              <a:avLst/>
            </a:prstGeom>
            <a:ln w="1016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V="1">
              <a:off x="914400" y="6339943"/>
              <a:ext cx="3033201" cy="76200"/>
            </a:xfrm>
            <a:prstGeom prst="line">
              <a:avLst/>
            </a:prstGeom>
            <a:ln w="1016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838200" y="4511143"/>
              <a:ext cx="3109401" cy="1828800"/>
            </a:xfrm>
            <a:prstGeom prst="line">
              <a:avLst/>
            </a:prstGeom>
            <a:ln w="1016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393848" y="5219029"/>
              <a:ext cx="44435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 smtClean="0">
                  <a:solidFill>
                    <a:prstClr val="black"/>
                  </a:solidFill>
                </a:rPr>
                <a:t>6</a:t>
              </a:r>
              <a:endParaRPr lang="en-US" sz="4000" b="1" dirty="0">
                <a:solidFill>
                  <a:prstClr val="black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147910" y="6378043"/>
              <a:ext cx="46038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 smtClean="0">
                  <a:solidFill>
                    <a:prstClr val="black"/>
                  </a:solidFill>
                </a:rPr>
                <a:t>8</a:t>
              </a:r>
              <a:endParaRPr lang="en-US" sz="4000" b="1" dirty="0">
                <a:solidFill>
                  <a:prstClr val="black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378101" y="4629367"/>
              <a:ext cx="3994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 smtClean="0">
                  <a:solidFill>
                    <a:prstClr val="black"/>
                  </a:solidFill>
                </a:rPr>
                <a:t>c</a:t>
              </a:r>
              <a:endParaRPr lang="en-US" sz="4000" b="1" dirty="0">
                <a:solidFill>
                  <a:prstClr val="black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800600" y="1785334"/>
                <a:ext cx="2362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0" y="1785334"/>
                <a:ext cx="2362200" cy="55399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838700" y="2298136"/>
                <a:ext cx="2362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6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8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8700" y="2298136"/>
                <a:ext cx="2362200" cy="5539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838700" y="2831536"/>
                <a:ext cx="2362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36</m:t>
                      </m:r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3000" b="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64</m:t>
                      </m:r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8700" y="2831536"/>
                <a:ext cx="2362200" cy="55399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838700" y="3288736"/>
                <a:ext cx="2362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        100</m:t>
                      </m:r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8700" y="3288736"/>
                <a:ext cx="2362200" cy="55399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866409" y="4299934"/>
                <a:ext cx="2362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        10</m:t>
                      </m:r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000" b="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𝑐</m:t>
                      </m:r>
                    </m:oMath>
                  </m:oMathPara>
                </a14:m>
                <a:endParaRPr lang="en-US" sz="3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6409" y="4299934"/>
                <a:ext cx="2362200" cy="55399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4876800" y="3751191"/>
                <a:ext cx="3048000" cy="668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30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30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100</m:t>
                          </m:r>
                        </m:e>
                      </m:rad>
                      <m:r>
                        <a:rPr lang="en-US" sz="30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30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3000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3000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3000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30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en-US" sz="3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800" y="3751191"/>
                <a:ext cx="3048000" cy="66800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228601" y="0"/>
            <a:ext cx="891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When we do Pythagorean Theorem problems, we need to be able to deal with </a:t>
            </a:r>
            <a:r>
              <a:rPr lang="en-US" sz="2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SQUARE ROOTS</a:t>
            </a:r>
            <a:endParaRPr lang="en-US" sz="28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6575017" y="1327076"/>
            <a:ext cx="2084074" cy="3050960"/>
          </a:xfrm>
          <a:custGeom>
            <a:avLst/>
            <a:gdLst>
              <a:gd name="connsiteX0" fmla="*/ 0 w 2369127"/>
              <a:gd name="connsiteY0" fmla="*/ 0 h 3477491"/>
              <a:gd name="connsiteX1" fmla="*/ 13854 w 2369127"/>
              <a:gd name="connsiteY1" fmla="*/ 221673 h 3477491"/>
              <a:gd name="connsiteX2" fmla="*/ 55418 w 2369127"/>
              <a:gd name="connsiteY2" fmla="*/ 235528 h 3477491"/>
              <a:gd name="connsiteX3" fmla="*/ 83127 w 2369127"/>
              <a:gd name="connsiteY3" fmla="*/ 277091 h 3477491"/>
              <a:gd name="connsiteX4" fmla="*/ 207818 w 2369127"/>
              <a:gd name="connsiteY4" fmla="*/ 374073 h 3477491"/>
              <a:gd name="connsiteX5" fmla="*/ 332509 w 2369127"/>
              <a:gd name="connsiteY5" fmla="*/ 429491 h 3477491"/>
              <a:gd name="connsiteX6" fmla="*/ 415636 w 2369127"/>
              <a:gd name="connsiteY6" fmla="*/ 457200 h 3477491"/>
              <a:gd name="connsiteX7" fmla="*/ 471054 w 2369127"/>
              <a:gd name="connsiteY7" fmla="*/ 471055 h 3477491"/>
              <a:gd name="connsiteX8" fmla="*/ 512618 w 2369127"/>
              <a:gd name="connsiteY8" fmla="*/ 484910 h 3477491"/>
              <a:gd name="connsiteX9" fmla="*/ 651163 w 2369127"/>
              <a:gd name="connsiteY9" fmla="*/ 512619 h 3477491"/>
              <a:gd name="connsiteX10" fmla="*/ 734291 w 2369127"/>
              <a:gd name="connsiteY10" fmla="*/ 540328 h 3477491"/>
              <a:gd name="connsiteX11" fmla="*/ 775854 w 2369127"/>
              <a:gd name="connsiteY11" fmla="*/ 554182 h 3477491"/>
              <a:gd name="connsiteX12" fmla="*/ 845127 w 2369127"/>
              <a:gd name="connsiteY12" fmla="*/ 568037 h 3477491"/>
              <a:gd name="connsiteX13" fmla="*/ 886691 w 2369127"/>
              <a:gd name="connsiteY13" fmla="*/ 581891 h 3477491"/>
              <a:gd name="connsiteX14" fmla="*/ 1025236 w 2369127"/>
              <a:gd name="connsiteY14" fmla="*/ 609600 h 3477491"/>
              <a:gd name="connsiteX15" fmla="*/ 1066800 w 2369127"/>
              <a:gd name="connsiteY15" fmla="*/ 623455 h 3477491"/>
              <a:gd name="connsiteX16" fmla="*/ 1177636 w 2369127"/>
              <a:gd name="connsiteY16" fmla="*/ 651164 h 3477491"/>
              <a:gd name="connsiteX17" fmla="*/ 1288472 w 2369127"/>
              <a:gd name="connsiteY17" fmla="*/ 678873 h 3477491"/>
              <a:gd name="connsiteX18" fmla="*/ 1330036 w 2369127"/>
              <a:gd name="connsiteY18" fmla="*/ 692728 h 3477491"/>
              <a:gd name="connsiteX19" fmla="*/ 1482436 w 2369127"/>
              <a:gd name="connsiteY19" fmla="*/ 734291 h 3477491"/>
              <a:gd name="connsiteX20" fmla="*/ 1524000 w 2369127"/>
              <a:gd name="connsiteY20" fmla="*/ 748146 h 3477491"/>
              <a:gd name="connsiteX21" fmla="*/ 1648691 w 2369127"/>
              <a:gd name="connsiteY21" fmla="*/ 858982 h 3477491"/>
              <a:gd name="connsiteX22" fmla="*/ 1690254 w 2369127"/>
              <a:gd name="connsiteY22" fmla="*/ 914400 h 3477491"/>
              <a:gd name="connsiteX23" fmla="*/ 1731818 w 2369127"/>
              <a:gd name="connsiteY23" fmla="*/ 942110 h 3477491"/>
              <a:gd name="connsiteX24" fmla="*/ 1814945 w 2369127"/>
              <a:gd name="connsiteY24" fmla="*/ 1025237 h 3477491"/>
              <a:gd name="connsiteX25" fmla="*/ 1842654 w 2369127"/>
              <a:gd name="connsiteY25" fmla="*/ 1066800 h 3477491"/>
              <a:gd name="connsiteX26" fmla="*/ 1884218 w 2369127"/>
              <a:gd name="connsiteY26" fmla="*/ 1094510 h 3477491"/>
              <a:gd name="connsiteX27" fmla="*/ 1911927 w 2369127"/>
              <a:gd name="connsiteY27" fmla="*/ 1163782 h 3477491"/>
              <a:gd name="connsiteX28" fmla="*/ 1995054 w 2369127"/>
              <a:gd name="connsiteY28" fmla="*/ 1246910 h 3477491"/>
              <a:gd name="connsiteX29" fmla="*/ 2008909 w 2369127"/>
              <a:gd name="connsiteY29" fmla="*/ 1302328 h 3477491"/>
              <a:gd name="connsiteX30" fmla="*/ 2050472 w 2369127"/>
              <a:gd name="connsiteY30" fmla="*/ 1343891 h 3477491"/>
              <a:gd name="connsiteX31" fmla="*/ 2105891 w 2369127"/>
              <a:gd name="connsiteY31" fmla="*/ 1427019 h 3477491"/>
              <a:gd name="connsiteX32" fmla="*/ 2133600 w 2369127"/>
              <a:gd name="connsiteY32" fmla="*/ 1468582 h 3477491"/>
              <a:gd name="connsiteX33" fmla="*/ 2161309 w 2369127"/>
              <a:gd name="connsiteY33" fmla="*/ 1565564 h 3477491"/>
              <a:gd name="connsiteX34" fmla="*/ 2175163 w 2369127"/>
              <a:gd name="connsiteY34" fmla="*/ 1607128 h 3477491"/>
              <a:gd name="connsiteX35" fmla="*/ 2189018 w 2369127"/>
              <a:gd name="connsiteY35" fmla="*/ 1662546 h 3477491"/>
              <a:gd name="connsiteX36" fmla="*/ 2230581 w 2369127"/>
              <a:gd name="connsiteY36" fmla="*/ 1731819 h 3477491"/>
              <a:gd name="connsiteX37" fmla="*/ 2272145 w 2369127"/>
              <a:gd name="connsiteY37" fmla="*/ 1828800 h 3477491"/>
              <a:gd name="connsiteX38" fmla="*/ 2313709 w 2369127"/>
              <a:gd name="connsiteY38" fmla="*/ 1911928 h 3477491"/>
              <a:gd name="connsiteX39" fmla="*/ 2341418 w 2369127"/>
              <a:gd name="connsiteY39" fmla="*/ 2064328 h 3477491"/>
              <a:gd name="connsiteX40" fmla="*/ 2355272 w 2369127"/>
              <a:gd name="connsiteY40" fmla="*/ 2175164 h 3477491"/>
              <a:gd name="connsiteX41" fmla="*/ 2369127 w 2369127"/>
              <a:gd name="connsiteY41" fmla="*/ 2244437 h 3477491"/>
              <a:gd name="connsiteX42" fmla="*/ 2355272 w 2369127"/>
              <a:gd name="connsiteY42" fmla="*/ 2687782 h 3477491"/>
              <a:gd name="connsiteX43" fmla="*/ 2299854 w 2369127"/>
              <a:gd name="connsiteY43" fmla="*/ 2770910 h 3477491"/>
              <a:gd name="connsiteX44" fmla="*/ 2286000 w 2369127"/>
              <a:gd name="connsiteY44" fmla="*/ 2812473 h 3477491"/>
              <a:gd name="connsiteX45" fmla="*/ 2230581 w 2369127"/>
              <a:gd name="connsiteY45" fmla="*/ 2881746 h 3477491"/>
              <a:gd name="connsiteX46" fmla="*/ 2189018 w 2369127"/>
              <a:gd name="connsiteY46" fmla="*/ 2964873 h 3477491"/>
              <a:gd name="connsiteX47" fmla="*/ 2133600 w 2369127"/>
              <a:gd name="connsiteY47" fmla="*/ 3048000 h 3477491"/>
              <a:gd name="connsiteX48" fmla="*/ 2092036 w 2369127"/>
              <a:gd name="connsiteY48" fmla="*/ 3131128 h 3477491"/>
              <a:gd name="connsiteX49" fmla="*/ 2036618 w 2369127"/>
              <a:gd name="connsiteY49" fmla="*/ 3228110 h 3477491"/>
              <a:gd name="connsiteX50" fmla="*/ 1981200 w 2369127"/>
              <a:gd name="connsiteY50" fmla="*/ 3255819 h 3477491"/>
              <a:gd name="connsiteX51" fmla="*/ 1925781 w 2369127"/>
              <a:gd name="connsiteY51" fmla="*/ 3297382 h 3477491"/>
              <a:gd name="connsiteX52" fmla="*/ 1870363 w 2369127"/>
              <a:gd name="connsiteY52" fmla="*/ 3325091 h 3477491"/>
              <a:gd name="connsiteX53" fmla="*/ 1828800 w 2369127"/>
              <a:gd name="connsiteY53" fmla="*/ 3352800 h 3477491"/>
              <a:gd name="connsiteX54" fmla="*/ 1773381 w 2369127"/>
              <a:gd name="connsiteY54" fmla="*/ 3366655 h 3477491"/>
              <a:gd name="connsiteX55" fmla="*/ 1648691 w 2369127"/>
              <a:gd name="connsiteY55" fmla="*/ 3394364 h 3477491"/>
              <a:gd name="connsiteX56" fmla="*/ 1302327 w 2369127"/>
              <a:gd name="connsiteY56" fmla="*/ 3380510 h 3477491"/>
              <a:gd name="connsiteX57" fmla="*/ 1260763 w 2369127"/>
              <a:gd name="connsiteY57" fmla="*/ 3366655 h 3477491"/>
              <a:gd name="connsiteX58" fmla="*/ 1316181 w 2369127"/>
              <a:gd name="connsiteY58" fmla="*/ 3449782 h 3477491"/>
              <a:gd name="connsiteX59" fmla="*/ 1343891 w 2369127"/>
              <a:gd name="connsiteY59" fmla="*/ 3477491 h 3477491"/>
              <a:gd name="connsiteX60" fmla="*/ 1316181 w 2369127"/>
              <a:gd name="connsiteY60" fmla="*/ 3449782 h 3477491"/>
              <a:gd name="connsiteX61" fmla="*/ 1302327 w 2369127"/>
              <a:gd name="connsiteY61" fmla="*/ 3408219 h 3477491"/>
              <a:gd name="connsiteX62" fmla="*/ 1274618 w 2369127"/>
              <a:gd name="connsiteY62" fmla="*/ 3366655 h 3477491"/>
              <a:gd name="connsiteX63" fmla="*/ 1427018 w 2369127"/>
              <a:gd name="connsiteY63" fmla="*/ 3352800 h 3477491"/>
              <a:gd name="connsiteX64" fmla="*/ 1482436 w 2369127"/>
              <a:gd name="connsiteY64" fmla="*/ 3338946 h 3477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369127" h="3477491">
                <a:moveTo>
                  <a:pt x="0" y="0"/>
                </a:moveTo>
                <a:cubicBezTo>
                  <a:pt x="4618" y="73891"/>
                  <a:pt x="-3103" y="149606"/>
                  <a:pt x="13854" y="221673"/>
                </a:cubicBezTo>
                <a:cubicBezTo>
                  <a:pt x="17199" y="235889"/>
                  <a:pt x="44014" y="226405"/>
                  <a:pt x="55418" y="235528"/>
                </a:cubicBezTo>
                <a:cubicBezTo>
                  <a:pt x="68420" y="245930"/>
                  <a:pt x="72467" y="264299"/>
                  <a:pt x="83127" y="277091"/>
                </a:cubicBezTo>
                <a:cubicBezTo>
                  <a:pt x="123823" y="325926"/>
                  <a:pt x="149887" y="335452"/>
                  <a:pt x="207818" y="374073"/>
                </a:cubicBezTo>
                <a:cubicBezTo>
                  <a:pt x="273686" y="417985"/>
                  <a:pt x="233581" y="396515"/>
                  <a:pt x="332509" y="429491"/>
                </a:cubicBezTo>
                <a:lnTo>
                  <a:pt x="415636" y="457200"/>
                </a:lnTo>
                <a:cubicBezTo>
                  <a:pt x="433700" y="463221"/>
                  <a:pt x="452745" y="465824"/>
                  <a:pt x="471054" y="471055"/>
                </a:cubicBezTo>
                <a:cubicBezTo>
                  <a:pt x="485096" y="475067"/>
                  <a:pt x="498388" y="481626"/>
                  <a:pt x="512618" y="484910"/>
                </a:cubicBezTo>
                <a:cubicBezTo>
                  <a:pt x="558508" y="495500"/>
                  <a:pt x="604981" y="503383"/>
                  <a:pt x="651163" y="512619"/>
                </a:cubicBezTo>
                <a:cubicBezTo>
                  <a:pt x="679804" y="518347"/>
                  <a:pt x="706582" y="531092"/>
                  <a:pt x="734291" y="540328"/>
                </a:cubicBezTo>
                <a:lnTo>
                  <a:pt x="775854" y="554182"/>
                </a:lnTo>
                <a:cubicBezTo>
                  <a:pt x="798194" y="561628"/>
                  <a:pt x="822282" y="562326"/>
                  <a:pt x="845127" y="568037"/>
                </a:cubicBezTo>
                <a:cubicBezTo>
                  <a:pt x="859295" y="571579"/>
                  <a:pt x="872435" y="578723"/>
                  <a:pt x="886691" y="581891"/>
                </a:cubicBezTo>
                <a:cubicBezTo>
                  <a:pt x="1009141" y="609102"/>
                  <a:pt x="928642" y="582002"/>
                  <a:pt x="1025236" y="609600"/>
                </a:cubicBezTo>
                <a:cubicBezTo>
                  <a:pt x="1039278" y="613612"/>
                  <a:pt x="1052710" y="619612"/>
                  <a:pt x="1066800" y="623455"/>
                </a:cubicBezTo>
                <a:cubicBezTo>
                  <a:pt x="1103540" y="633475"/>
                  <a:pt x="1140691" y="641928"/>
                  <a:pt x="1177636" y="651164"/>
                </a:cubicBezTo>
                <a:lnTo>
                  <a:pt x="1288472" y="678873"/>
                </a:lnTo>
                <a:cubicBezTo>
                  <a:pt x="1302640" y="682415"/>
                  <a:pt x="1315868" y="689186"/>
                  <a:pt x="1330036" y="692728"/>
                </a:cubicBezTo>
                <a:cubicBezTo>
                  <a:pt x="1486699" y="731893"/>
                  <a:pt x="1304100" y="674845"/>
                  <a:pt x="1482436" y="734291"/>
                </a:cubicBezTo>
                <a:lnTo>
                  <a:pt x="1524000" y="748146"/>
                </a:lnTo>
                <a:cubicBezTo>
                  <a:pt x="1605542" y="809303"/>
                  <a:pt x="1563090" y="773382"/>
                  <a:pt x="1648691" y="858982"/>
                </a:cubicBezTo>
                <a:cubicBezTo>
                  <a:pt x="1665019" y="875309"/>
                  <a:pt x="1673926" y="898072"/>
                  <a:pt x="1690254" y="914400"/>
                </a:cubicBezTo>
                <a:cubicBezTo>
                  <a:pt x="1702028" y="926174"/>
                  <a:pt x="1720044" y="930336"/>
                  <a:pt x="1731818" y="942110"/>
                </a:cubicBezTo>
                <a:cubicBezTo>
                  <a:pt x="1834923" y="1045216"/>
                  <a:pt x="1716994" y="959937"/>
                  <a:pt x="1814945" y="1025237"/>
                </a:cubicBezTo>
                <a:cubicBezTo>
                  <a:pt x="1824181" y="1039091"/>
                  <a:pt x="1830880" y="1055026"/>
                  <a:pt x="1842654" y="1066800"/>
                </a:cubicBezTo>
                <a:cubicBezTo>
                  <a:pt x="1854428" y="1078574"/>
                  <a:pt x="1874540" y="1080960"/>
                  <a:pt x="1884218" y="1094510"/>
                </a:cubicBezTo>
                <a:cubicBezTo>
                  <a:pt x="1898673" y="1114747"/>
                  <a:pt x="1897300" y="1143669"/>
                  <a:pt x="1911927" y="1163782"/>
                </a:cubicBezTo>
                <a:cubicBezTo>
                  <a:pt x="1934975" y="1195474"/>
                  <a:pt x="1967345" y="1219201"/>
                  <a:pt x="1995054" y="1246910"/>
                </a:cubicBezTo>
                <a:cubicBezTo>
                  <a:pt x="1999672" y="1265383"/>
                  <a:pt x="1999462" y="1285796"/>
                  <a:pt x="2008909" y="1302328"/>
                </a:cubicBezTo>
                <a:cubicBezTo>
                  <a:pt x="2018630" y="1319339"/>
                  <a:pt x="2038443" y="1328425"/>
                  <a:pt x="2050472" y="1343891"/>
                </a:cubicBezTo>
                <a:cubicBezTo>
                  <a:pt x="2070918" y="1370178"/>
                  <a:pt x="2087418" y="1399310"/>
                  <a:pt x="2105891" y="1427019"/>
                </a:cubicBezTo>
                <a:lnTo>
                  <a:pt x="2133600" y="1468582"/>
                </a:lnTo>
                <a:cubicBezTo>
                  <a:pt x="2166817" y="1568238"/>
                  <a:pt x="2126516" y="1443788"/>
                  <a:pt x="2161309" y="1565564"/>
                </a:cubicBezTo>
                <a:cubicBezTo>
                  <a:pt x="2165321" y="1579606"/>
                  <a:pt x="2171151" y="1593086"/>
                  <a:pt x="2175163" y="1607128"/>
                </a:cubicBezTo>
                <a:cubicBezTo>
                  <a:pt x="2180394" y="1625437"/>
                  <a:pt x="2181285" y="1645146"/>
                  <a:pt x="2189018" y="1662546"/>
                </a:cubicBezTo>
                <a:cubicBezTo>
                  <a:pt x="2199955" y="1687153"/>
                  <a:pt x="2218538" y="1707734"/>
                  <a:pt x="2230581" y="1731819"/>
                </a:cubicBezTo>
                <a:cubicBezTo>
                  <a:pt x="2308293" y="1887243"/>
                  <a:pt x="2156834" y="1627005"/>
                  <a:pt x="2272145" y="1828800"/>
                </a:cubicBezTo>
                <a:cubicBezTo>
                  <a:pt x="2302244" y="1881473"/>
                  <a:pt x="2299597" y="1855482"/>
                  <a:pt x="2313709" y="1911928"/>
                </a:cubicBezTo>
                <a:cubicBezTo>
                  <a:pt x="2321663" y="1943744"/>
                  <a:pt x="2337302" y="2035517"/>
                  <a:pt x="2341418" y="2064328"/>
                </a:cubicBezTo>
                <a:cubicBezTo>
                  <a:pt x="2346683" y="2101187"/>
                  <a:pt x="2349610" y="2138364"/>
                  <a:pt x="2355272" y="2175164"/>
                </a:cubicBezTo>
                <a:cubicBezTo>
                  <a:pt x="2358853" y="2198438"/>
                  <a:pt x="2364509" y="2221346"/>
                  <a:pt x="2369127" y="2244437"/>
                </a:cubicBezTo>
                <a:cubicBezTo>
                  <a:pt x="2364509" y="2392219"/>
                  <a:pt x="2374560" y="2541192"/>
                  <a:pt x="2355272" y="2687782"/>
                </a:cubicBezTo>
                <a:cubicBezTo>
                  <a:pt x="2350928" y="2720800"/>
                  <a:pt x="2299854" y="2770910"/>
                  <a:pt x="2299854" y="2770910"/>
                </a:cubicBezTo>
                <a:cubicBezTo>
                  <a:pt x="2295236" y="2784764"/>
                  <a:pt x="2292531" y="2799411"/>
                  <a:pt x="2286000" y="2812473"/>
                </a:cubicBezTo>
                <a:cubicBezTo>
                  <a:pt x="2268522" y="2847430"/>
                  <a:pt x="2256356" y="2855972"/>
                  <a:pt x="2230581" y="2881746"/>
                </a:cubicBezTo>
                <a:cubicBezTo>
                  <a:pt x="2195761" y="2986212"/>
                  <a:pt x="2242730" y="2857451"/>
                  <a:pt x="2189018" y="2964873"/>
                </a:cubicBezTo>
                <a:cubicBezTo>
                  <a:pt x="2148917" y="3045075"/>
                  <a:pt x="2212390" y="2969210"/>
                  <a:pt x="2133600" y="3048000"/>
                </a:cubicBezTo>
                <a:cubicBezTo>
                  <a:pt x="2098776" y="3152469"/>
                  <a:pt x="2145750" y="3023701"/>
                  <a:pt x="2092036" y="3131128"/>
                </a:cubicBezTo>
                <a:cubicBezTo>
                  <a:pt x="2065630" y="3183939"/>
                  <a:pt x="2095241" y="3177860"/>
                  <a:pt x="2036618" y="3228110"/>
                </a:cubicBezTo>
                <a:cubicBezTo>
                  <a:pt x="2020937" y="3241551"/>
                  <a:pt x="1998714" y="3244873"/>
                  <a:pt x="1981200" y="3255819"/>
                </a:cubicBezTo>
                <a:cubicBezTo>
                  <a:pt x="1961619" y="3268057"/>
                  <a:pt x="1945362" y="3285144"/>
                  <a:pt x="1925781" y="3297382"/>
                </a:cubicBezTo>
                <a:cubicBezTo>
                  <a:pt x="1908267" y="3308328"/>
                  <a:pt x="1888295" y="3314844"/>
                  <a:pt x="1870363" y="3325091"/>
                </a:cubicBezTo>
                <a:cubicBezTo>
                  <a:pt x="1855906" y="3333352"/>
                  <a:pt x="1844105" y="3346241"/>
                  <a:pt x="1828800" y="3352800"/>
                </a:cubicBezTo>
                <a:cubicBezTo>
                  <a:pt x="1811298" y="3360301"/>
                  <a:pt x="1791969" y="3362524"/>
                  <a:pt x="1773381" y="3366655"/>
                </a:cubicBezTo>
                <a:cubicBezTo>
                  <a:pt x="1615047" y="3401841"/>
                  <a:pt x="1783873" y="3360570"/>
                  <a:pt x="1648691" y="3394364"/>
                </a:cubicBezTo>
                <a:cubicBezTo>
                  <a:pt x="1533236" y="3389746"/>
                  <a:pt x="1417580" y="3388742"/>
                  <a:pt x="1302327" y="3380510"/>
                </a:cubicBezTo>
                <a:cubicBezTo>
                  <a:pt x="1287760" y="3379470"/>
                  <a:pt x="1257899" y="3352334"/>
                  <a:pt x="1260763" y="3366655"/>
                </a:cubicBezTo>
                <a:cubicBezTo>
                  <a:pt x="1267294" y="3399310"/>
                  <a:pt x="1292632" y="3426234"/>
                  <a:pt x="1316181" y="3449782"/>
                </a:cubicBezTo>
                <a:lnTo>
                  <a:pt x="1343891" y="3477491"/>
                </a:lnTo>
                <a:cubicBezTo>
                  <a:pt x="1334654" y="3468255"/>
                  <a:pt x="1322902" y="3460983"/>
                  <a:pt x="1316181" y="3449782"/>
                </a:cubicBezTo>
                <a:cubicBezTo>
                  <a:pt x="1308667" y="3437259"/>
                  <a:pt x="1308858" y="3421281"/>
                  <a:pt x="1302327" y="3408219"/>
                </a:cubicBezTo>
                <a:cubicBezTo>
                  <a:pt x="1294880" y="3393326"/>
                  <a:pt x="1283854" y="3380510"/>
                  <a:pt x="1274618" y="3366655"/>
                </a:cubicBezTo>
                <a:cubicBezTo>
                  <a:pt x="1325418" y="3362037"/>
                  <a:pt x="1376456" y="3359542"/>
                  <a:pt x="1427018" y="3352800"/>
                </a:cubicBezTo>
                <a:cubicBezTo>
                  <a:pt x="1445892" y="3350283"/>
                  <a:pt x="1482436" y="3338946"/>
                  <a:pt x="1482436" y="3338946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 Brace 25"/>
          <p:cNvSpPr/>
          <p:nvPr/>
        </p:nvSpPr>
        <p:spPr>
          <a:xfrm rot="16200000">
            <a:off x="6292479" y="-457645"/>
            <a:ext cx="565076" cy="3004365"/>
          </a:xfrm>
          <a:prstGeom prst="leftBrace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28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676400" y="1143000"/>
          <a:ext cx="5021638" cy="436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Equation" r:id="rId3" imgW="1752480" imgH="1523880" progId="Equation.3">
                  <p:embed/>
                </p:oleObj>
              </mc:Choice>
              <mc:Fallback>
                <p:oleObj name="Equation" r:id="rId3" imgW="1752480" imgH="1523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143000"/>
                        <a:ext cx="5021638" cy="436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white"/>
                </a:solidFill>
                <a:latin typeface="Comic Sans MS" pitchFamily="66" charset="0"/>
              </a:rPr>
              <a:t>These are the numbers that have a “nice” answer when we take a square root:</a:t>
            </a:r>
            <a:endParaRPr lang="en-US" sz="3000" b="1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11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676400" y="1143000"/>
          <a:ext cx="5021638" cy="436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Equation" r:id="rId3" imgW="1752480" imgH="1523880" progId="Equation.3">
                  <p:embed/>
                </p:oleObj>
              </mc:Choice>
              <mc:Fallback>
                <p:oleObj name="Equation" r:id="rId3" imgW="1752480" imgH="1523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143000"/>
                        <a:ext cx="5021638" cy="436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9041741"/>
              </p:ext>
            </p:extLst>
          </p:nvPr>
        </p:nvGraphicFramePr>
        <p:xfrm>
          <a:off x="2286000" y="1219200"/>
          <a:ext cx="617537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Equation" r:id="rId5" imgW="215640" imgH="164880" progId="Equation.3">
                  <p:embed/>
                </p:oleObj>
              </mc:Choice>
              <mc:Fallback>
                <p:oleObj name="Equation" r:id="rId5" imgW="21564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219200"/>
                        <a:ext cx="617537" cy="4730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2971800" y="12192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Comic Sans MS" pitchFamily="66" charset="0"/>
              </a:rPr>
              <a:t>What number times itself is 1?</a:t>
            </a:r>
            <a:endParaRPr lang="en-US" sz="14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white"/>
                </a:solidFill>
                <a:latin typeface="Comic Sans MS" pitchFamily="66" charset="0"/>
              </a:rPr>
              <a:t>These are the numbers that have a “nice” answer when we take a square root:</a:t>
            </a:r>
            <a:endParaRPr lang="en-US" sz="3000" b="1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078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676400" y="1143000"/>
          <a:ext cx="5021638" cy="436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Equation" r:id="rId3" imgW="1752480" imgH="1523880" progId="Equation.3">
                  <p:embed/>
                </p:oleObj>
              </mc:Choice>
              <mc:Fallback>
                <p:oleObj name="Equation" r:id="rId3" imgW="1752480" imgH="1523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143000"/>
                        <a:ext cx="5021638" cy="436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2286000" y="1219200"/>
          <a:ext cx="617537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Equation" r:id="rId5" imgW="215640" imgH="164880" progId="Equation.3">
                  <p:embed/>
                </p:oleObj>
              </mc:Choice>
              <mc:Fallback>
                <p:oleObj name="Equation" r:id="rId5" imgW="21564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219200"/>
                        <a:ext cx="617537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8089026"/>
              </p:ext>
            </p:extLst>
          </p:nvPr>
        </p:nvGraphicFramePr>
        <p:xfrm>
          <a:off x="2325688" y="1981200"/>
          <a:ext cx="690562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Equation" r:id="rId7" imgW="241200" imgH="164880" progId="Equation.3">
                  <p:embed/>
                </p:oleObj>
              </mc:Choice>
              <mc:Fallback>
                <p:oleObj name="Equation" r:id="rId7" imgW="24120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5688" y="1981200"/>
                        <a:ext cx="690562" cy="4730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3124200" y="19812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Comic Sans MS" pitchFamily="66" charset="0"/>
              </a:rPr>
              <a:t>What number times itself is 4?</a:t>
            </a:r>
            <a:endParaRPr lang="en-US" sz="14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white"/>
                </a:solidFill>
                <a:latin typeface="Comic Sans MS" pitchFamily="66" charset="0"/>
              </a:rPr>
              <a:t>These are the numbers that have a “nice” answer when we take a square root:</a:t>
            </a:r>
            <a:endParaRPr lang="en-US" sz="3000" b="1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61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676400" y="1143000"/>
          <a:ext cx="5021638" cy="436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Equation" r:id="rId3" imgW="1752480" imgH="1523880" progId="Equation.3">
                  <p:embed/>
                </p:oleObj>
              </mc:Choice>
              <mc:Fallback>
                <p:oleObj name="Equation" r:id="rId3" imgW="1752480" imgH="1523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143000"/>
                        <a:ext cx="5021638" cy="436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2286000" y="1219200"/>
          <a:ext cx="617537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Equation" r:id="rId5" imgW="215640" imgH="164880" progId="Equation.3">
                  <p:embed/>
                </p:oleObj>
              </mc:Choice>
              <mc:Fallback>
                <p:oleObj name="Equation" r:id="rId5" imgW="21564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219200"/>
                        <a:ext cx="617537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5"/>
          <p:cNvGraphicFramePr>
            <a:graphicFrameLocks noChangeAspect="1"/>
          </p:cNvGraphicFramePr>
          <p:nvPr/>
        </p:nvGraphicFramePr>
        <p:xfrm>
          <a:off x="2325688" y="1981200"/>
          <a:ext cx="690562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Equation" r:id="rId7" imgW="241200" imgH="164880" progId="Equation.3">
                  <p:embed/>
                </p:oleObj>
              </mc:Choice>
              <mc:Fallback>
                <p:oleObj name="Equation" r:id="rId7" imgW="24120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5688" y="1981200"/>
                        <a:ext cx="690562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63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5999282"/>
              </p:ext>
            </p:extLst>
          </p:nvPr>
        </p:nvGraphicFramePr>
        <p:xfrm>
          <a:off x="2344738" y="2725738"/>
          <a:ext cx="652462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name="Equation" r:id="rId9" imgW="228600" imgH="177480" progId="Equation.3">
                  <p:embed/>
                </p:oleObj>
              </mc:Choice>
              <mc:Fallback>
                <p:oleObj name="Equation" r:id="rId9" imgW="2286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4738" y="2725738"/>
                        <a:ext cx="652462" cy="50958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2971800" y="27432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Comic Sans MS" pitchFamily="66" charset="0"/>
              </a:rPr>
              <a:t>What number times itself is 9?</a:t>
            </a:r>
            <a:endParaRPr lang="en-US" sz="14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white"/>
                </a:solidFill>
                <a:latin typeface="Comic Sans MS" pitchFamily="66" charset="0"/>
              </a:rPr>
              <a:t>These are the numbers that have a “nice” answer when we take a square root:</a:t>
            </a:r>
            <a:endParaRPr lang="en-US" sz="3000" b="1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91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676400" y="1143000"/>
          <a:ext cx="5021638" cy="436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Equation" r:id="rId3" imgW="1752480" imgH="1523880" progId="Equation.3">
                  <p:embed/>
                </p:oleObj>
              </mc:Choice>
              <mc:Fallback>
                <p:oleObj name="Equation" r:id="rId3" imgW="1752480" imgH="1523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143000"/>
                        <a:ext cx="5021638" cy="436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2286000" y="1219200"/>
          <a:ext cx="617537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Equation" r:id="rId5" imgW="215640" imgH="164880" progId="Equation.3">
                  <p:embed/>
                </p:oleObj>
              </mc:Choice>
              <mc:Fallback>
                <p:oleObj name="Equation" r:id="rId5" imgW="21564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219200"/>
                        <a:ext cx="617537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5"/>
          <p:cNvGraphicFramePr>
            <a:graphicFrameLocks noChangeAspect="1"/>
          </p:cNvGraphicFramePr>
          <p:nvPr/>
        </p:nvGraphicFramePr>
        <p:xfrm>
          <a:off x="2325688" y="1981200"/>
          <a:ext cx="690562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Equation" r:id="rId7" imgW="241200" imgH="164880" progId="Equation.3">
                  <p:embed/>
                </p:oleObj>
              </mc:Choice>
              <mc:Fallback>
                <p:oleObj name="Equation" r:id="rId7" imgW="24120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5688" y="1981200"/>
                        <a:ext cx="690562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5"/>
          <p:cNvGraphicFramePr>
            <a:graphicFrameLocks noChangeAspect="1"/>
          </p:cNvGraphicFramePr>
          <p:nvPr/>
        </p:nvGraphicFramePr>
        <p:xfrm>
          <a:off x="2344738" y="2725738"/>
          <a:ext cx="652462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" name="Equation" r:id="rId9" imgW="228600" imgH="177480" progId="Equation.3">
                  <p:embed/>
                </p:oleObj>
              </mc:Choice>
              <mc:Fallback>
                <p:oleObj name="Equation" r:id="rId9" imgW="2286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4738" y="2725738"/>
                        <a:ext cx="652462" cy="509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8317637"/>
              </p:ext>
            </p:extLst>
          </p:nvPr>
        </p:nvGraphicFramePr>
        <p:xfrm>
          <a:off x="2478088" y="3429000"/>
          <a:ext cx="690562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Equation" r:id="rId11" imgW="241200" imgH="164880" progId="Equation.3">
                  <p:embed/>
                </p:oleObj>
              </mc:Choice>
              <mc:Fallback>
                <p:oleObj name="Equation" r:id="rId11" imgW="24120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8088" y="3429000"/>
                        <a:ext cx="690562" cy="4730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3200400" y="34290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Comic Sans MS" pitchFamily="66" charset="0"/>
              </a:rPr>
              <a:t>What number times itself is 16?</a:t>
            </a:r>
            <a:endParaRPr lang="en-US" sz="14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white"/>
                </a:solidFill>
                <a:latin typeface="Comic Sans MS" pitchFamily="66" charset="0"/>
              </a:rPr>
              <a:t>These are the numbers that have a “nice” answer when we take a square root:</a:t>
            </a:r>
            <a:endParaRPr lang="en-US" sz="3000" b="1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38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676400" y="1143000"/>
          <a:ext cx="5021638" cy="436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Equation" r:id="rId3" imgW="1752480" imgH="1523880" progId="Equation.3">
                  <p:embed/>
                </p:oleObj>
              </mc:Choice>
              <mc:Fallback>
                <p:oleObj name="Equation" r:id="rId3" imgW="1752480" imgH="1523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143000"/>
                        <a:ext cx="5021638" cy="436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2286000" y="1219200"/>
          <a:ext cx="617537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Equation" r:id="rId5" imgW="215640" imgH="164880" progId="Equation.3">
                  <p:embed/>
                </p:oleObj>
              </mc:Choice>
              <mc:Fallback>
                <p:oleObj name="Equation" r:id="rId5" imgW="21564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219200"/>
                        <a:ext cx="617537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5"/>
          <p:cNvGraphicFramePr>
            <a:graphicFrameLocks noChangeAspect="1"/>
          </p:cNvGraphicFramePr>
          <p:nvPr/>
        </p:nvGraphicFramePr>
        <p:xfrm>
          <a:off x="2325688" y="1981200"/>
          <a:ext cx="690562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6" name="Equation" r:id="rId7" imgW="241200" imgH="164880" progId="Equation.3">
                  <p:embed/>
                </p:oleObj>
              </mc:Choice>
              <mc:Fallback>
                <p:oleObj name="Equation" r:id="rId7" imgW="24120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5688" y="1981200"/>
                        <a:ext cx="690562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5"/>
          <p:cNvGraphicFramePr>
            <a:graphicFrameLocks noChangeAspect="1"/>
          </p:cNvGraphicFramePr>
          <p:nvPr/>
        </p:nvGraphicFramePr>
        <p:xfrm>
          <a:off x="2344738" y="2725738"/>
          <a:ext cx="652462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name="Equation" r:id="rId9" imgW="228600" imgH="177480" progId="Equation.3">
                  <p:embed/>
                </p:oleObj>
              </mc:Choice>
              <mc:Fallback>
                <p:oleObj name="Equation" r:id="rId9" imgW="2286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4738" y="2725738"/>
                        <a:ext cx="652462" cy="509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5"/>
          <p:cNvGraphicFramePr>
            <a:graphicFrameLocks noChangeAspect="1"/>
          </p:cNvGraphicFramePr>
          <p:nvPr/>
        </p:nvGraphicFramePr>
        <p:xfrm>
          <a:off x="2478088" y="3429000"/>
          <a:ext cx="690562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8" name="Equation" r:id="rId11" imgW="241200" imgH="164880" progId="Equation.3">
                  <p:embed/>
                </p:oleObj>
              </mc:Choice>
              <mc:Fallback>
                <p:oleObj name="Equation" r:id="rId11" imgW="24120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8088" y="3429000"/>
                        <a:ext cx="690562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2563831"/>
              </p:ext>
            </p:extLst>
          </p:nvPr>
        </p:nvGraphicFramePr>
        <p:xfrm>
          <a:off x="2478088" y="4173538"/>
          <a:ext cx="690562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" name="Equation" r:id="rId13" imgW="241200" imgH="177480" progId="Equation.3">
                  <p:embed/>
                </p:oleObj>
              </mc:Choice>
              <mc:Fallback>
                <p:oleObj name="Equation" r:id="rId13" imgW="2412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8088" y="4173538"/>
                        <a:ext cx="690562" cy="50958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3200400" y="41910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Comic Sans MS" pitchFamily="66" charset="0"/>
              </a:rPr>
              <a:t>What number times itself is 25?</a:t>
            </a:r>
            <a:endParaRPr lang="en-US" sz="14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white"/>
                </a:solidFill>
                <a:latin typeface="Comic Sans MS" pitchFamily="66" charset="0"/>
              </a:rPr>
              <a:t>These are the numbers that have a “nice” answer when we take a square root:</a:t>
            </a:r>
            <a:endParaRPr lang="en-US" sz="3000" b="1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93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These are the numbers that have a “nice” answer when we take a square root: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676400" y="1143000"/>
          <a:ext cx="5021638" cy="436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" name="Equation" r:id="rId3" imgW="1752480" imgH="1523880" progId="Equation.3">
                  <p:embed/>
                </p:oleObj>
              </mc:Choice>
              <mc:Fallback>
                <p:oleObj name="Equation" r:id="rId3" imgW="1752480" imgH="1523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143000"/>
                        <a:ext cx="5021638" cy="436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2286000" y="1219200"/>
          <a:ext cx="617537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" name="Equation" r:id="rId5" imgW="215640" imgH="164880" progId="Equation.3">
                  <p:embed/>
                </p:oleObj>
              </mc:Choice>
              <mc:Fallback>
                <p:oleObj name="Equation" r:id="rId5" imgW="21564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219200"/>
                        <a:ext cx="617537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5"/>
          <p:cNvGraphicFramePr>
            <a:graphicFrameLocks noChangeAspect="1"/>
          </p:cNvGraphicFramePr>
          <p:nvPr/>
        </p:nvGraphicFramePr>
        <p:xfrm>
          <a:off x="2325688" y="1981200"/>
          <a:ext cx="690562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" name="Equation" r:id="rId7" imgW="241200" imgH="164880" progId="Equation.3">
                  <p:embed/>
                </p:oleObj>
              </mc:Choice>
              <mc:Fallback>
                <p:oleObj name="Equation" r:id="rId7" imgW="24120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5688" y="1981200"/>
                        <a:ext cx="690562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5"/>
          <p:cNvGraphicFramePr>
            <a:graphicFrameLocks noChangeAspect="1"/>
          </p:cNvGraphicFramePr>
          <p:nvPr/>
        </p:nvGraphicFramePr>
        <p:xfrm>
          <a:off x="2344738" y="2725738"/>
          <a:ext cx="652462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" name="Equation" r:id="rId9" imgW="228600" imgH="177480" progId="Equation.3">
                  <p:embed/>
                </p:oleObj>
              </mc:Choice>
              <mc:Fallback>
                <p:oleObj name="Equation" r:id="rId9" imgW="2286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4738" y="2725738"/>
                        <a:ext cx="652462" cy="509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5"/>
          <p:cNvGraphicFramePr>
            <a:graphicFrameLocks noChangeAspect="1"/>
          </p:cNvGraphicFramePr>
          <p:nvPr/>
        </p:nvGraphicFramePr>
        <p:xfrm>
          <a:off x="2478088" y="3429000"/>
          <a:ext cx="690562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3" name="Equation" r:id="rId11" imgW="241200" imgH="164880" progId="Equation.3">
                  <p:embed/>
                </p:oleObj>
              </mc:Choice>
              <mc:Fallback>
                <p:oleObj name="Equation" r:id="rId11" imgW="24120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8088" y="3429000"/>
                        <a:ext cx="690562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5"/>
          <p:cNvGraphicFramePr>
            <a:graphicFrameLocks noChangeAspect="1"/>
          </p:cNvGraphicFramePr>
          <p:nvPr/>
        </p:nvGraphicFramePr>
        <p:xfrm>
          <a:off x="2478088" y="4173538"/>
          <a:ext cx="690562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4" name="Equation" r:id="rId13" imgW="241200" imgH="177480" progId="Equation.3">
                  <p:embed/>
                </p:oleObj>
              </mc:Choice>
              <mc:Fallback>
                <p:oleObj name="Equation" r:id="rId13" imgW="2412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8088" y="4173538"/>
                        <a:ext cx="690562" cy="509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241041"/>
              </p:ext>
            </p:extLst>
          </p:nvPr>
        </p:nvGraphicFramePr>
        <p:xfrm>
          <a:off x="2478088" y="4935538"/>
          <a:ext cx="690562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5" name="Equation" r:id="rId15" imgW="241200" imgH="177480" progId="Equation.3">
                  <p:embed/>
                </p:oleObj>
              </mc:Choice>
              <mc:Fallback>
                <p:oleObj name="Equation" r:id="rId15" imgW="2412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8088" y="4935538"/>
                        <a:ext cx="690562" cy="50958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3276600" y="49530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Comic Sans MS" pitchFamily="66" charset="0"/>
              </a:rPr>
              <a:t>What number times itself is 36?</a:t>
            </a:r>
            <a:endParaRPr lang="en-US" sz="14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white"/>
                </a:solidFill>
                <a:latin typeface="Comic Sans MS" pitchFamily="66" charset="0"/>
              </a:rPr>
              <a:t>These are the numbers that have a “nice” answer when we take a square root:</a:t>
            </a:r>
            <a:endParaRPr lang="en-US" sz="3000" b="1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98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white"/>
                </a:solidFill>
                <a:latin typeface="Comic Sans MS" pitchFamily="66" charset="0"/>
              </a:rPr>
              <a:t>These are the numbers that have a “nice” answer when we take a square root:</a:t>
            </a:r>
            <a:endParaRPr lang="en-US" sz="3000" b="1" dirty="0">
              <a:solidFill>
                <a:prstClr val="white"/>
              </a:solidFill>
              <a:latin typeface="Comic Sans MS" pitchFamily="66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676400" y="1143000"/>
          <a:ext cx="5021638" cy="436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9" name="Equation" r:id="rId3" imgW="1752480" imgH="1523880" progId="Equation.3">
                  <p:embed/>
                </p:oleObj>
              </mc:Choice>
              <mc:Fallback>
                <p:oleObj name="Equation" r:id="rId3" imgW="1752480" imgH="1523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143000"/>
                        <a:ext cx="5021638" cy="436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2286000" y="1219200"/>
          <a:ext cx="617537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0" name="Equation" r:id="rId5" imgW="215640" imgH="164880" progId="Equation.3">
                  <p:embed/>
                </p:oleObj>
              </mc:Choice>
              <mc:Fallback>
                <p:oleObj name="Equation" r:id="rId5" imgW="21564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219200"/>
                        <a:ext cx="617537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5"/>
          <p:cNvGraphicFramePr>
            <a:graphicFrameLocks noChangeAspect="1"/>
          </p:cNvGraphicFramePr>
          <p:nvPr/>
        </p:nvGraphicFramePr>
        <p:xfrm>
          <a:off x="2325688" y="1981200"/>
          <a:ext cx="690562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1" name="Equation" r:id="rId7" imgW="241200" imgH="164880" progId="Equation.3">
                  <p:embed/>
                </p:oleObj>
              </mc:Choice>
              <mc:Fallback>
                <p:oleObj name="Equation" r:id="rId7" imgW="24120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5688" y="1981200"/>
                        <a:ext cx="690562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5"/>
          <p:cNvGraphicFramePr>
            <a:graphicFrameLocks noChangeAspect="1"/>
          </p:cNvGraphicFramePr>
          <p:nvPr/>
        </p:nvGraphicFramePr>
        <p:xfrm>
          <a:off x="2344738" y="2725738"/>
          <a:ext cx="652462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2" name="Equation" r:id="rId9" imgW="228600" imgH="177480" progId="Equation.3">
                  <p:embed/>
                </p:oleObj>
              </mc:Choice>
              <mc:Fallback>
                <p:oleObj name="Equation" r:id="rId9" imgW="2286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4738" y="2725738"/>
                        <a:ext cx="652462" cy="509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5"/>
          <p:cNvGraphicFramePr>
            <a:graphicFrameLocks noChangeAspect="1"/>
          </p:cNvGraphicFramePr>
          <p:nvPr/>
        </p:nvGraphicFramePr>
        <p:xfrm>
          <a:off x="2478088" y="3429000"/>
          <a:ext cx="690562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3" name="Equation" r:id="rId11" imgW="241200" imgH="164880" progId="Equation.3">
                  <p:embed/>
                </p:oleObj>
              </mc:Choice>
              <mc:Fallback>
                <p:oleObj name="Equation" r:id="rId11" imgW="24120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8088" y="3429000"/>
                        <a:ext cx="690562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5"/>
          <p:cNvGraphicFramePr>
            <a:graphicFrameLocks noChangeAspect="1"/>
          </p:cNvGraphicFramePr>
          <p:nvPr/>
        </p:nvGraphicFramePr>
        <p:xfrm>
          <a:off x="2478088" y="4173538"/>
          <a:ext cx="690562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4" name="Equation" r:id="rId13" imgW="241200" imgH="177480" progId="Equation.3">
                  <p:embed/>
                </p:oleObj>
              </mc:Choice>
              <mc:Fallback>
                <p:oleObj name="Equation" r:id="rId13" imgW="2412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8088" y="4173538"/>
                        <a:ext cx="690562" cy="509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5"/>
          <p:cNvGraphicFramePr>
            <a:graphicFrameLocks noChangeAspect="1"/>
          </p:cNvGraphicFramePr>
          <p:nvPr/>
        </p:nvGraphicFramePr>
        <p:xfrm>
          <a:off x="2478088" y="4935538"/>
          <a:ext cx="690562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5" name="Equation" r:id="rId15" imgW="241200" imgH="177480" progId="Equation.3">
                  <p:embed/>
                </p:oleObj>
              </mc:Choice>
              <mc:Fallback>
                <p:oleObj name="Equation" r:id="rId15" imgW="2412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8088" y="4935538"/>
                        <a:ext cx="690562" cy="509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5"/>
          <p:cNvGraphicFramePr>
            <a:graphicFrameLocks noChangeAspect="1"/>
          </p:cNvGraphicFramePr>
          <p:nvPr/>
        </p:nvGraphicFramePr>
        <p:xfrm>
          <a:off x="6518275" y="1201738"/>
          <a:ext cx="688975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6" name="Equation" r:id="rId17" imgW="241200" imgH="177480" progId="Equation.3">
                  <p:embed/>
                </p:oleObj>
              </mc:Choice>
              <mc:Fallback>
                <p:oleObj name="Equation" r:id="rId17" imgW="2412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8275" y="1201738"/>
                        <a:ext cx="688975" cy="509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5"/>
          <p:cNvGraphicFramePr>
            <a:graphicFrameLocks noChangeAspect="1"/>
          </p:cNvGraphicFramePr>
          <p:nvPr/>
        </p:nvGraphicFramePr>
        <p:xfrm>
          <a:off x="6535738" y="1963738"/>
          <a:ext cx="654050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7" name="Equation" r:id="rId19" imgW="228600" imgH="177480" progId="Equation.3">
                  <p:embed/>
                </p:oleObj>
              </mc:Choice>
              <mc:Fallback>
                <p:oleObj name="Equation" r:id="rId19" imgW="2286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35738" y="1963738"/>
                        <a:ext cx="654050" cy="509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5"/>
          <p:cNvGraphicFramePr>
            <a:graphicFrameLocks noChangeAspect="1"/>
          </p:cNvGraphicFramePr>
          <p:nvPr/>
        </p:nvGraphicFramePr>
        <p:xfrm>
          <a:off x="6440488" y="2725738"/>
          <a:ext cx="690562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8" name="Equation" r:id="rId21" imgW="241200" imgH="177480" progId="Equation.3">
                  <p:embed/>
                </p:oleObj>
              </mc:Choice>
              <mc:Fallback>
                <p:oleObj name="Equation" r:id="rId21" imgW="2412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0488" y="2725738"/>
                        <a:ext cx="690562" cy="509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5"/>
          <p:cNvGraphicFramePr>
            <a:graphicFrameLocks noChangeAspect="1"/>
          </p:cNvGraphicFramePr>
          <p:nvPr/>
        </p:nvGraphicFramePr>
        <p:xfrm>
          <a:off x="6672262" y="3452813"/>
          <a:ext cx="871538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9" name="Equation" r:id="rId23" imgW="304560" imgH="177480" progId="Equation.3">
                  <p:embed/>
                </p:oleObj>
              </mc:Choice>
              <mc:Fallback>
                <p:oleObj name="Equation" r:id="rId23" imgW="3045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72262" y="3452813"/>
                        <a:ext cx="871538" cy="509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5"/>
          <p:cNvGraphicFramePr>
            <a:graphicFrameLocks noChangeAspect="1"/>
          </p:cNvGraphicFramePr>
          <p:nvPr/>
        </p:nvGraphicFramePr>
        <p:xfrm>
          <a:off x="6632575" y="4191000"/>
          <a:ext cx="835025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0" name="Equation" r:id="rId25" imgW="291960" imgH="164880" progId="Equation.3">
                  <p:embed/>
                </p:oleObj>
              </mc:Choice>
              <mc:Fallback>
                <p:oleObj name="Equation" r:id="rId25" imgW="2919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2575" y="4191000"/>
                        <a:ext cx="835025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5"/>
          <p:cNvGraphicFramePr>
            <a:graphicFrameLocks noChangeAspect="1"/>
          </p:cNvGraphicFramePr>
          <p:nvPr/>
        </p:nvGraphicFramePr>
        <p:xfrm>
          <a:off x="6672262" y="4953000"/>
          <a:ext cx="871538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1" name="Equation" r:id="rId27" imgW="304560" imgH="164880" progId="Equation.3">
                  <p:embed/>
                </p:oleObj>
              </mc:Choice>
              <mc:Fallback>
                <p:oleObj name="Equation" r:id="rId27" imgW="3045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72262" y="4953000"/>
                        <a:ext cx="871538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2083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Since these numbers give nice answers, we call them perfect squares.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219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1, 4, 9, 16, 25, 36, 49, 64, 81, 100, 121, 144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75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1219200"/>
            <a:ext cx="9144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143000" y="533400"/>
            <a:ext cx="3048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Since these numbers give nice answers, we call them perfect squares.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1219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1, 4, 9, 16, 25, 36, 49, 64, 81, 100, 121, 144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55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09600" y="1585319"/>
                <a:ext cx="7162800" cy="10516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50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50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100</m:t>
                          </m:r>
                        </m:e>
                      </m:rad>
                      <m:r>
                        <a:rPr lang="en-US" sz="50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50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50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5000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50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50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en-US" sz="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585319"/>
                <a:ext cx="7162800" cy="105163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28601" y="0"/>
            <a:ext cx="891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So what is a </a:t>
            </a:r>
            <a:r>
              <a:rPr lang="en-US" sz="2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SQUARE ROOT?</a:t>
            </a:r>
            <a:endParaRPr lang="en-US" sz="28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9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1219200"/>
            <a:ext cx="9144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143000" y="533400"/>
            <a:ext cx="3048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Since these numbers give nice answers, we call them perfect squares.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1219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1, 4, 9, 16, 25, 36, 49, 64, 81, 100, 121, 144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0" y="220980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You will have to know these numbers.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57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1219200"/>
            <a:ext cx="9144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143000" y="533400"/>
            <a:ext cx="3048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Since these numbers give nice answers, we call them perfect squares.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1219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1, 4, 9, 16, 25, 36, 49, 64, 81, 100, 121, 144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0" y="220980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You will have to know these numbers.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30" name="Oval Callout 29"/>
          <p:cNvSpPr/>
          <p:nvPr/>
        </p:nvSpPr>
        <p:spPr>
          <a:xfrm>
            <a:off x="533400" y="2743200"/>
            <a:ext cx="3048000" cy="1447800"/>
          </a:xfrm>
          <a:prstGeom prst="wedgeEllipseCallout">
            <a:avLst>
              <a:gd name="adj1" fmla="val -62087"/>
              <a:gd name="adj2" fmla="val 52050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>
                <a:solidFill>
                  <a:prstClr val="black"/>
                </a:solidFill>
              </a:rPr>
              <a:t>Do I have to memorize them?</a:t>
            </a:r>
            <a:endParaRPr lang="en-US" sz="3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57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1219200"/>
            <a:ext cx="9144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143000" y="533400"/>
            <a:ext cx="3048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Since these numbers give nice answers, we call them perfect squares.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1219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1, 4, 9, 16, 25, 36, 49, 64, 81, 100, 121, 144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0" y="220980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You will have to know these numbers.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30" name="Oval Callout 29"/>
          <p:cNvSpPr/>
          <p:nvPr/>
        </p:nvSpPr>
        <p:spPr>
          <a:xfrm>
            <a:off x="533400" y="2743200"/>
            <a:ext cx="3048000" cy="1447800"/>
          </a:xfrm>
          <a:prstGeom prst="wedgeEllipseCallout">
            <a:avLst>
              <a:gd name="adj1" fmla="val -62087"/>
              <a:gd name="adj2" fmla="val 52050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>
                <a:solidFill>
                  <a:prstClr val="black"/>
                </a:solidFill>
              </a:rPr>
              <a:t>Do I have to memorize them?</a:t>
            </a:r>
            <a:endParaRPr lang="en-US" sz="3000" dirty="0">
              <a:solidFill>
                <a:prstClr val="black"/>
              </a:solidFill>
            </a:endParaRPr>
          </a:p>
        </p:txBody>
      </p:sp>
      <p:sp>
        <p:nvSpPr>
          <p:cNvPr id="31" name="Oval Callout 30"/>
          <p:cNvSpPr/>
          <p:nvPr/>
        </p:nvSpPr>
        <p:spPr>
          <a:xfrm>
            <a:off x="3810000" y="2667000"/>
            <a:ext cx="5334000" cy="2057400"/>
          </a:xfrm>
          <a:prstGeom prst="wedgeEllipseCallout">
            <a:avLst>
              <a:gd name="adj1" fmla="val 49394"/>
              <a:gd name="adj2" fmla="val 59614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>
                <a:solidFill>
                  <a:prstClr val="black"/>
                </a:solidFill>
              </a:rPr>
              <a:t>You can, but…</a:t>
            </a:r>
          </a:p>
          <a:p>
            <a:pPr algn="ctr"/>
            <a:r>
              <a:rPr lang="en-US" sz="3000" dirty="0" smtClean="0">
                <a:solidFill>
                  <a:prstClr val="black"/>
                </a:solidFill>
              </a:rPr>
              <a:t>It is probably easier to just remember </a:t>
            </a:r>
            <a:r>
              <a:rPr lang="en-US" sz="3000" i="1" dirty="0" smtClean="0">
                <a:solidFill>
                  <a:prstClr val="black"/>
                </a:solidFill>
              </a:rPr>
              <a:t>how</a:t>
            </a:r>
            <a:r>
              <a:rPr lang="en-US" sz="3000" dirty="0" smtClean="0">
                <a:solidFill>
                  <a:prstClr val="black"/>
                </a:solidFill>
              </a:rPr>
              <a:t> we get them:</a:t>
            </a:r>
            <a:endParaRPr lang="en-US" sz="3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85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1219200"/>
            <a:ext cx="9144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143000" y="533400"/>
            <a:ext cx="3048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Since these numbers give nice answers, we call them perfect squares.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1219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1, 4, 9, 16, 25, 36, 49, 64, 81, 100, 121, 144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0" y="220980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You will have to know these numbers.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30" name="Oval Callout 29"/>
          <p:cNvSpPr/>
          <p:nvPr/>
        </p:nvSpPr>
        <p:spPr>
          <a:xfrm>
            <a:off x="533400" y="2743200"/>
            <a:ext cx="3048000" cy="1447800"/>
          </a:xfrm>
          <a:prstGeom prst="wedgeEllipseCallout">
            <a:avLst>
              <a:gd name="adj1" fmla="val -62087"/>
              <a:gd name="adj2" fmla="val 52050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>
                <a:solidFill>
                  <a:prstClr val="black"/>
                </a:solidFill>
              </a:rPr>
              <a:t>Do I have to memorize them?</a:t>
            </a:r>
            <a:endParaRPr lang="en-US" sz="3000" dirty="0">
              <a:solidFill>
                <a:prstClr val="black"/>
              </a:solidFill>
            </a:endParaRPr>
          </a:p>
        </p:txBody>
      </p:sp>
      <p:sp>
        <p:nvSpPr>
          <p:cNvPr id="31" name="Oval Callout 30"/>
          <p:cNvSpPr/>
          <p:nvPr/>
        </p:nvSpPr>
        <p:spPr>
          <a:xfrm>
            <a:off x="3810000" y="2667000"/>
            <a:ext cx="5334000" cy="2057400"/>
          </a:xfrm>
          <a:prstGeom prst="wedgeEllipseCallout">
            <a:avLst>
              <a:gd name="adj1" fmla="val 49394"/>
              <a:gd name="adj2" fmla="val 59614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>
                <a:solidFill>
                  <a:prstClr val="black"/>
                </a:solidFill>
              </a:rPr>
              <a:t>You can, but…</a:t>
            </a:r>
          </a:p>
          <a:p>
            <a:pPr algn="ctr"/>
            <a:r>
              <a:rPr lang="en-US" sz="3000" dirty="0" smtClean="0">
                <a:solidFill>
                  <a:prstClr val="black"/>
                </a:solidFill>
              </a:rPr>
              <a:t>It is probably easier to just remember </a:t>
            </a:r>
            <a:r>
              <a:rPr lang="en-US" sz="3000" i="1" dirty="0" smtClean="0">
                <a:solidFill>
                  <a:prstClr val="black"/>
                </a:solidFill>
              </a:rPr>
              <a:t>how</a:t>
            </a:r>
            <a:r>
              <a:rPr lang="en-US" sz="3000" dirty="0" smtClean="0">
                <a:solidFill>
                  <a:prstClr val="black"/>
                </a:solidFill>
              </a:rPr>
              <a:t> we get them:</a:t>
            </a:r>
            <a:endParaRPr lang="en-US" sz="3000" dirty="0">
              <a:solidFill>
                <a:prstClr val="black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0" y="5410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1, 4, 9, 16, 25, 36, 49, 64, 81, 100, 121, 144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0" y="60198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latin typeface="Comic Sans MS" pitchFamily="66" charset="0"/>
              </a:rPr>
              <a:t>  1</a:t>
            </a:r>
            <a:r>
              <a:rPr lang="en-US" sz="2800" baseline="30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n-US" sz="2800" dirty="0" smtClean="0">
                <a:solidFill>
                  <a:prstClr val="black"/>
                </a:solidFill>
                <a:latin typeface="Comic Sans MS" pitchFamily="66" charset="0"/>
              </a:rPr>
              <a:t>  2</a:t>
            </a:r>
            <a:r>
              <a:rPr lang="en-US" sz="2800" baseline="30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n-US" sz="2800" dirty="0" smtClean="0">
                <a:solidFill>
                  <a:prstClr val="black"/>
                </a:solidFill>
                <a:latin typeface="Comic Sans MS" pitchFamily="66" charset="0"/>
              </a:rPr>
              <a:t>  3</a:t>
            </a:r>
            <a:r>
              <a:rPr lang="en-US" sz="2800" baseline="30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n-US" sz="2800" dirty="0" smtClean="0">
                <a:solidFill>
                  <a:prstClr val="black"/>
                </a:solidFill>
                <a:latin typeface="Comic Sans MS" pitchFamily="66" charset="0"/>
              </a:rPr>
              <a:t>  4</a:t>
            </a:r>
            <a:r>
              <a:rPr lang="en-US" sz="2800" baseline="30000" dirty="0" smtClean="0">
                <a:solidFill>
                  <a:prstClr val="black"/>
                </a:solidFill>
                <a:latin typeface="Comic Sans MS" pitchFamily="66" charset="0"/>
              </a:rPr>
              <a:t>2     </a:t>
            </a:r>
            <a:r>
              <a:rPr lang="en-US" sz="2800" dirty="0">
                <a:solidFill>
                  <a:prstClr val="black"/>
                </a:solidFill>
                <a:latin typeface="Comic Sans MS" pitchFamily="66" charset="0"/>
              </a:rPr>
              <a:t>5</a:t>
            </a:r>
            <a:r>
              <a:rPr lang="en-US" sz="2800" baseline="30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n-US" sz="2800" dirty="0" smtClean="0">
                <a:solidFill>
                  <a:prstClr val="black"/>
                </a:solidFill>
                <a:latin typeface="Comic Sans MS" pitchFamily="66" charset="0"/>
              </a:rPr>
              <a:t>   6</a:t>
            </a:r>
            <a:r>
              <a:rPr lang="en-US" sz="2800" baseline="30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n-US" sz="2800" dirty="0" smtClean="0">
                <a:solidFill>
                  <a:prstClr val="black"/>
                </a:solidFill>
                <a:latin typeface="Comic Sans MS" pitchFamily="66" charset="0"/>
              </a:rPr>
              <a:t>    </a:t>
            </a:r>
            <a:r>
              <a:rPr lang="en-US" sz="2800" dirty="0">
                <a:solidFill>
                  <a:prstClr val="black"/>
                </a:solidFill>
                <a:latin typeface="Comic Sans MS" pitchFamily="66" charset="0"/>
              </a:rPr>
              <a:t>7</a:t>
            </a:r>
            <a:r>
              <a:rPr lang="en-US" sz="2800" baseline="30000" dirty="0" smtClean="0">
                <a:solidFill>
                  <a:prstClr val="black"/>
                </a:solidFill>
                <a:latin typeface="Comic Sans MS" pitchFamily="66" charset="0"/>
              </a:rPr>
              <a:t>2     </a:t>
            </a:r>
            <a:r>
              <a:rPr lang="en-US" sz="2800" dirty="0" smtClean="0">
                <a:solidFill>
                  <a:prstClr val="black"/>
                </a:solidFill>
                <a:latin typeface="Comic Sans MS" pitchFamily="66" charset="0"/>
              </a:rPr>
              <a:t>8</a:t>
            </a:r>
            <a:r>
              <a:rPr lang="en-US" sz="2800" baseline="30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n-US" sz="2800" dirty="0" smtClean="0">
                <a:solidFill>
                  <a:prstClr val="black"/>
                </a:solidFill>
                <a:latin typeface="Comic Sans MS" pitchFamily="66" charset="0"/>
              </a:rPr>
              <a:t>   9</a:t>
            </a:r>
            <a:r>
              <a:rPr lang="en-US" sz="2800" baseline="30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n-US" sz="2800" dirty="0" smtClean="0">
                <a:solidFill>
                  <a:prstClr val="black"/>
                </a:solidFill>
                <a:latin typeface="Comic Sans MS" pitchFamily="66" charset="0"/>
              </a:rPr>
              <a:t>    10</a:t>
            </a:r>
            <a:r>
              <a:rPr lang="en-US" sz="2800" baseline="30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n-US" sz="2800" dirty="0" smtClean="0">
                <a:solidFill>
                  <a:prstClr val="black"/>
                </a:solidFill>
                <a:latin typeface="Comic Sans MS" pitchFamily="66" charset="0"/>
              </a:rPr>
              <a:t>     11</a:t>
            </a:r>
            <a:r>
              <a:rPr lang="en-US" sz="2800" baseline="30000" dirty="0" smtClean="0">
                <a:solidFill>
                  <a:prstClr val="black"/>
                </a:solidFill>
                <a:latin typeface="Comic Sans MS" pitchFamily="66" charset="0"/>
              </a:rPr>
              <a:t>2      </a:t>
            </a:r>
            <a:r>
              <a:rPr lang="en-US" sz="2800" dirty="0" smtClean="0">
                <a:solidFill>
                  <a:prstClr val="black"/>
                </a:solidFill>
                <a:latin typeface="Comic Sans MS" pitchFamily="66" charset="0"/>
              </a:rPr>
              <a:t>12</a:t>
            </a:r>
            <a:r>
              <a:rPr lang="en-US" sz="2800" baseline="30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n-US" sz="28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endParaRPr lang="en-US" sz="28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0" y="50862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4F81BD"/>
                </a:solidFill>
                <a:latin typeface="Comic Sans MS" pitchFamily="66" charset="0"/>
              </a:rPr>
              <a:t>Just square the numbers 1-12.</a:t>
            </a:r>
            <a:endParaRPr lang="en-US" sz="2000" u="sng" dirty="0">
              <a:solidFill>
                <a:srgbClr val="4F81BD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42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So, if you have a problem that looks like this: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3429000" y="990600"/>
          <a:ext cx="1454150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1" name="Equation" r:id="rId3" imgW="507960" imgH="228600" progId="Equation.3">
                  <p:embed/>
                </p:oleObj>
              </mc:Choice>
              <mc:Fallback>
                <p:oleObj name="Equation" r:id="rId3" imgW="507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990600"/>
                        <a:ext cx="1454150" cy="655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527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So, if you have a problem that looks like this: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3429000" y="990600"/>
          <a:ext cx="1454150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" name="Equation" r:id="rId3" imgW="507960" imgH="228600" progId="Equation.3">
                  <p:embed/>
                </p:oleObj>
              </mc:Choice>
              <mc:Fallback>
                <p:oleObj name="Equation" r:id="rId3" imgW="507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990600"/>
                        <a:ext cx="1454150" cy="655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0" y="1981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Just write the number that answers the question:</a:t>
            </a:r>
          </a:p>
        </p:txBody>
      </p:sp>
    </p:spTree>
    <p:extLst>
      <p:ext uri="{BB962C8B-B14F-4D97-AF65-F5344CB8AC3E}">
        <p14:creationId xmlns:p14="http://schemas.microsoft.com/office/powerpoint/2010/main" val="258902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So, if you have a problem that looks like this: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3429000" y="990600"/>
          <a:ext cx="1454150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9" name="Equation" r:id="rId3" imgW="507960" imgH="228600" progId="Equation.3">
                  <p:embed/>
                </p:oleObj>
              </mc:Choice>
              <mc:Fallback>
                <p:oleObj name="Equation" r:id="rId3" imgW="507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990600"/>
                        <a:ext cx="1454150" cy="655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0" y="1981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Just write the number that answers the question: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26670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“What number times itself is 16?”</a:t>
            </a:r>
          </a:p>
        </p:txBody>
      </p:sp>
    </p:spTree>
    <p:extLst>
      <p:ext uri="{BB962C8B-B14F-4D97-AF65-F5344CB8AC3E}">
        <p14:creationId xmlns:p14="http://schemas.microsoft.com/office/powerpoint/2010/main" val="131376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So, if you have a problem that looks like this: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3429000" y="990600"/>
          <a:ext cx="1454150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3" name="Equation" r:id="rId3" imgW="507960" imgH="228600" progId="Equation.3">
                  <p:embed/>
                </p:oleObj>
              </mc:Choice>
              <mc:Fallback>
                <p:oleObj name="Equation" r:id="rId3" imgW="507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990600"/>
                        <a:ext cx="1454150" cy="655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0" y="1981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Just write the number that answers the question: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26670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“What number times itself is 16?”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72000" y="1066800"/>
            <a:ext cx="4572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62414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4222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The hard part is when the answer is not obvious: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3776663" y="82802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7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6663" y="82802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1391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4222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The hard part is when the answer is not obvious: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3776663" y="82802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1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6663" y="82802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2400" y="16002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No nice number times itself is 20.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7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1676400"/>
            <a:ext cx="6258445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0" b="1" dirty="0" smtClean="0">
                <a:solidFill>
                  <a:prstClr val="black"/>
                </a:solidFill>
                <a:latin typeface="Comic Sans MS" pitchFamily="66" charset="0"/>
              </a:rPr>
              <a:t>SQUARE </a:t>
            </a:r>
          </a:p>
          <a:p>
            <a:pPr algn="ctr"/>
            <a:r>
              <a:rPr lang="en-US" sz="10000" b="1" dirty="0" smtClean="0">
                <a:solidFill>
                  <a:prstClr val="black"/>
                </a:solidFill>
                <a:latin typeface="Comic Sans MS" pitchFamily="66" charset="0"/>
              </a:rPr>
              <a:t>ROOTS</a:t>
            </a:r>
            <a:endParaRPr lang="en-US" sz="10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65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4222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The hard part is when the answer is not obvious: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3776663" y="82802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5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6663" y="82802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2400" y="16002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No nice number times itself is 20.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2438400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There are two options for how to find the square root of 20.</a:t>
            </a:r>
          </a:p>
        </p:txBody>
      </p:sp>
    </p:spTree>
    <p:extLst>
      <p:ext uri="{BB962C8B-B14F-4D97-AF65-F5344CB8AC3E}">
        <p14:creationId xmlns:p14="http://schemas.microsoft.com/office/powerpoint/2010/main" val="310693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4222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The hard part is when the answer is not obvious: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3776663" y="82802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9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6663" y="82802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2400" y="16002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No nice number times itself is 20.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3581400"/>
            <a:ext cx="87630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black"/>
                </a:solidFill>
                <a:latin typeface="Comic Sans MS" pitchFamily="66" charset="0"/>
              </a:rPr>
              <a:t>Option 1</a:t>
            </a:r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	Get an </a:t>
            </a:r>
            <a:r>
              <a:rPr lang="en-US" sz="2500" b="1" u="sng" dirty="0" smtClean="0">
                <a:solidFill>
                  <a:prstClr val="black"/>
                </a:solidFill>
                <a:latin typeface="Comic Sans MS" pitchFamily="66" charset="0"/>
              </a:rPr>
              <a:t>approximate answer</a:t>
            </a:r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 (decimal) 			You just type it in the calculator. (easy)</a:t>
            </a:r>
          </a:p>
          <a:p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2438400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There are two options for how to find the square root of 20.</a:t>
            </a:r>
          </a:p>
        </p:txBody>
      </p:sp>
    </p:spTree>
    <p:extLst>
      <p:ext uri="{BB962C8B-B14F-4D97-AF65-F5344CB8AC3E}">
        <p14:creationId xmlns:p14="http://schemas.microsoft.com/office/powerpoint/2010/main" val="309246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4222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The hard part is when the answer is not obvious: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3776663" y="82802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3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6663" y="82802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2400" y="16002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No nice number times itself is 20.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3581400"/>
            <a:ext cx="87630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black"/>
                </a:solidFill>
                <a:latin typeface="Comic Sans MS" pitchFamily="66" charset="0"/>
              </a:rPr>
              <a:t>Option 1</a:t>
            </a:r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	Get an </a:t>
            </a:r>
            <a:r>
              <a:rPr lang="en-US" sz="2500" b="1" u="sng" dirty="0" smtClean="0">
                <a:solidFill>
                  <a:prstClr val="black"/>
                </a:solidFill>
                <a:latin typeface="Comic Sans MS" pitchFamily="66" charset="0"/>
              </a:rPr>
              <a:t>approximate answer</a:t>
            </a:r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 (decimal) 			You just type it in the calculator. (easy)</a:t>
            </a:r>
          </a:p>
          <a:p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sz="2500" b="1" u="sng" dirty="0" smtClean="0">
                <a:solidFill>
                  <a:prstClr val="black"/>
                </a:solidFill>
                <a:latin typeface="Comic Sans MS" pitchFamily="66" charset="0"/>
              </a:rPr>
              <a:t>Option 2</a:t>
            </a:r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 	The </a:t>
            </a:r>
            <a:r>
              <a:rPr lang="en-US" sz="2500" b="1" u="sng" dirty="0" smtClean="0">
                <a:solidFill>
                  <a:prstClr val="black"/>
                </a:solidFill>
                <a:latin typeface="Comic Sans MS" pitchFamily="66" charset="0"/>
              </a:rPr>
              <a:t>exact answer</a:t>
            </a:r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. This is like reducing a 		fraction (hard)  </a:t>
            </a:r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2438400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There are two options for how to find the square root of 20.</a:t>
            </a:r>
          </a:p>
        </p:txBody>
      </p:sp>
    </p:spTree>
    <p:extLst>
      <p:ext uri="{BB962C8B-B14F-4D97-AF65-F5344CB8AC3E}">
        <p14:creationId xmlns:p14="http://schemas.microsoft.com/office/powerpoint/2010/main" val="392204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4222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The hard part is when the answer is not obvious: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3776663" y="82802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7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6663" y="82802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2400" y="16002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No nice number times itself is 20.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3581400"/>
            <a:ext cx="87630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black"/>
                </a:solidFill>
                <a:latin typeface="Comic Sans MS" pitchFamily="66" charset="0"/>
              </a:rPr>
              <a:t>Option 1</a:t>
            </a:r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	Get an </a:t>
            </a:r>
            <a:r>
              <a:rPr lang="en-US" sz="2500" b="1" u="sng" dirty="0" smtClean="0">
                <a:solidFill>
                  <a:prstClr val="black"/>
                </a:solidFill>
                <a:latin typeface="Comic Sans MS" pitchFamily="66" charset="0"/>
              </a:rPr>
              <a:t>approximate answer</a:t>
            </a:r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 (decimal) 			You just type it in the calculator. (easy)</a:t>
            </a:r>
          </a:p>
          <a:p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sz="2500" b="1" u="sng" dirty="0" smtClean="0">
                <a:solidFill>
                  <a:prstClr val="black"/>
                </a:solidFill>
                <a:latin typeface="Comic Sans MS" pitchFamily="66" charset="0"/>
              </a:rPr>
              <a:t>Option 2</a:t>
            </a:r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 	The </a:t>
            </a:r>
            <a:r>
              <a:rPr lang="en-US" sz="2500" b="1" u="sng" dirty="0" smtClean="0">
                <a:solidFill>
                  <a:prstClr val="black"/>
                </a:solidFill>
                <a:latin typeface="Comic Sans MS" pitchFamily="66" charset="0"/>
              </a:rPr>
              <a:t>exact answer</a:t>
            </a:r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. This is like reducing a 		fraction (hard)  </a:t>
            </a:r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2438400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  <a:latin typeface="Comic Sans MS" pitchFamily="66" charset="0"/>
              </a:rPr>
              <a:t>There are two options for how to find the square root of 20.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4800" y="6096000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You will have to be able to do BOTH.</a:t>
            </a:r>
          </a:p>
        </p:txBody>
      </p:sp>
    </p:spTree>
    <p:extLst>
      <p:ext uri="{BB962C8B-B14F-4D97-AF65-F5344CB8AC3E}">
        <p14:creationId xmlns:p14="http://schemas.microsoft.com/office/powerpoint/2010/main" val="56304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0"/>
            <a:ext cx="3557956" cy="869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Option 1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	Get an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approximate answer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 (decimal) 			You just type it in the calculator. (easy)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304800" y="12954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1" name="Equation" r:id="rId4" imgW="317160" imgH="228600" progId="Equation.3">
                  <p:embed/>
                </p:oleObj>
              </mc:Choice>
              <mc:Fallback>
                <p:oleObj name="Equation" r:id="rId4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2954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735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0"/>
            <a:ext cx="3557956" cy="869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Option 1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	Get an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approximate answer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 (decimal) 			You just type it in the calculator. (easy)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304800" y="12954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" name="Equation" r:id="rId4" imgW="317160" imgH="228600" progId="Equation.3">
                  <p:embed/>
                </p:oleObj>
              </mc:Choice>
              <mc:Fallback>
                <p:oleObj name="Equation" r:id="rId4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2954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81000" y="2286000"/>
            <a:ext cx="2819400" cy="830997"/>
          </a:xfrm>
          <a:prstGeom prst="rect">
            <a:avLst/>
          </a:prstGeom>
          <a:solidFill>
            <a:srgbClr val="FF99FF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Use the square root button here to just type it in the calculator.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62600" y="5562600"/>
            <a:ext cx="457200" cy="404855"/>
          </a:xfrm>
          <a:prstGeom prst="rect">
            <a:avLst/>
          </a:prstGeom>
          <a:solidFill>
            <a:srgbClr val="FF3399">
              <a:alpha val="4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590800" y="3124200"/>
            <a:ext cx="2895600" cy="2438400"/>
          </a:xfrm>
          <a:prstGeom prst="straightConnector1">
            <a:avLst/>
          </a:prstGeom>
          <a:ln w="38100">
            <a:solidFill>
              <a:srgbClr val="FF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2709" name="Object 5"/>
          <p:cNvGraphicFramePr>
            <a:graphicFrameLocks noChangeAspect="1"/>
          </p:cNvGraphicFramePr>
          <p:nvPr/>
        </p:nvGraphicFramePr>
        <p:xfrm>
          <a:off x="5486400" y="990600"/>
          <a:ext cx="909638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8" name="Equation" r:id="rId6" imgW="317160" imgH="228600" progId="Equation.3">
                  <p:embed/>
                </p:oleObj>
              </mc:Choice>
              <mc:Fallback>
                <p:oleObj name="Equation" r:id="rId6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990600"/>
                        <a:ext cx="909638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367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0"/>
            <a:ext cx="3557956" cy="869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Option 1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	Get an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approximate answer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 (decimal) 			You just type it in the calculator. (easy)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304800" y="12954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0" name="Equation" r:id="rId4" imgW="317160" imgH="228600" progId="Equation.3">
                  <p:embed/>
                </p:oleObj>
              </mc:Choice>
              <mc:Fallback>
                <p:oleObj name="Equation" r:id="rId4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2954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81000" y="2286000"/>
            <a:ext cx="2819400" cy="830997"/>
          </a:xfrm>
          <a:prstGeom prst="rect">
            <a:avLst/>
          </a:prstGeom>
          <a:solidFill>
            <a:srgbClr val="FF99FF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Use the square root button here to just type it in the calculator.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62600" y="5562600"/>
            <a:ext cx="457200" cy="404855"/>
          </a:xfrm>
          <a:prstGeom prst="rect">
            <a:avLst/>
          </a:prstGeom>
          <a:solidFill>
            <a:srgbClr val="FF3399">
              <a:alpha val="4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590800" y="3124200"/>
            <a:ext cx="2895600" cy="2438400"/>
          </a:xfrm>
          <a:prstGeom prst="straightConnector1">
            <a:avLst/>
          </a:prstGeom>
          <a:ln w="38100">
            <a:solidFill>
              <a:srgbClr val="FF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81000" y="4724400"/>
            <a:ext cx="2819400" cy="338554"/>
          </a:xfrm>
          <a:prstGeom prst="rect">
            <a:avLst/>
          </a:prstGeom>
          <a:solidFill>
            <a:srgbClr val="FF99FF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Did you get 400? 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1000" y="5257800"/>
            <a:ext cx="2819400" cy="584775"/>
          </a:xfrm>
          <a:prstGeom prst="rect">
            <a:avLst/>
          </a:prstGeom>
          <a:solidFill>
            <a:srgbClr val="FF99FF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Make sure to hit the “ctrl” key first!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73733" name="Object 5"/>
          <p:cNvGraphicFramePr>
            <a:graphicFrameLocks noChangeAspect="1"/>
          </p:cNvGraphicFramePr>
          <p:nvPr/>
        </p:nvGraphicFramePr>
        <p:xfrm>
          <a:off x="5486400" y="990600"/>
          <a:ext cx="909638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1" name="Equation" r:id="rId6" imgW="317160" imgH="228600" progId="Equation.3">
                  <p:embed/>
                </p:oleObj>
              </mc:Choice>
              <mc:Fallback>
                <p:oleObj name="Equation" r:id="rId6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990600"/>
                        <a:ext cx="909638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6851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0"/>
            <a:ext cx="3557956" cy="869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Option 1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	Get an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approximate answer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 (decimal) 			You just type it in the calculator. (easy)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304800" y="12954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5" name="Equation" r:id="rId4" imgW="317160" imgH="228600" progId="Equation.3">
                  <p:embed/>
                </p:oleObj>
              </mc:Choice>
              <mc:Fallback>
                <p:oleObj name="Equation" r:id="rId4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2954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81000" y="2286000"/>
            <a:ext cx="2819400" cy="830997"/>
          </a:xfrm>
          <a:prstGeom prst="rect">
            <a:avLst/>
          </a:prstGeom>
          <a:solidFill>
            <a:srgbClr val="FF99FF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Use the square root button here to just type it in the calculator.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62600" y="5562600"/>
            <a:ext cx="457200" cy="404855"/>
          </a:xfrm>
          <a:prstGeom prst="rect">
            <a:avLst/>
          </a:prstGeom>
          <a:solidFill>
            <a:srgbClr val="FF3399">
              <a:alpha val="4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590800" y="3124200"/>
            <a:ext cx="2895600" cy="2438400"/>
          </a:xfrm>
          <a:prstGeom prst="straightConnector1">
            <a:avLst/>
          </a:prstGeom>
          <a:ln w="38100">
            <a:solidFill>
              <a:srgbClr val="FF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5486400" y="990600"/>
          <a:ext cx="909638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6" name="Equation" r:id="rId6" imgW="317160" imgH="228600" progId="Equation.3">
                  <p:embed/>
                </p:oleObj>
              </mc:Choice>
              <mc:Fallback>
                <p:oleObj name="Equation" r:id="rId6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990600"/>
                        <a:ext cx="909638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6"/>
          <p:cNvGraphicFramePr>
            <a:graphicFrameLocks noChangeAspect="1"/>
          </p:cNvGraphicFramePr>
          <p:nvPr/>
        </p:nvGraphicFramePr>
        <p:xfrm>
          <a:off x="6858000" y="1600200"/>
          <a:ext cx="1568450" cy="3612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7" name="Equation" r:id="rId7" imgW="774360" imgH="177480" progId="Equation.3">
                  <p:embed/>
                </p:oleObj>
              </mc:Choice>
              <mc:Fallback>
                <p:oleObj name="Equation" r:id="rId7" imgW="7743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1600200"/>
                        <a:ext cx="1568450" cy="3612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81000" y="4724400"/>
            <a:ext cx="2819400" cy="338554"/>
          </a:xfrm>
          <a:prstGeom prst="rect">
            <a:avLst/>
          </a:prstGeom>
          <a:solidFill>
            <a:srgbClr val="FF99FF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Did you get 400? 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1000" y="5257800"/>
            <a:ext cx="2819400" cy="584775"/>
          </a:xfrm>
          <a:prstGeom prst="rect">
            <a:avLst/>
          </a:prstGeom>
          <a:solidFill>
            <a:srgbClr val="FF99FF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Make sure to hit the “ctrl” key first!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85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0"/>
            <a:ext cx="3557956" cy="869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Option 1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	Get an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approximate answer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 (decimal) 			You just type it in the calculator. (easy)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304800" y="12954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9" name="Equation" r:id="rId4" imgW="317160" imgH="228600" progId="Equation.3">
                  <p:embed/>
                </p:oleObj>
              </mc:Choice>
              <mc:Fallback>
                <p:oleObj name="Equation" r:id="rId4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2954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5486400" y="990600"/>
          <a:ext cx="909638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0" name="Equation" r:id="rId6" imgW="317160" imgH="228600" progId="Equation.3">
                  <p:embed/>
                </p:oleObj>
              </mc:Choice>
              <mc:Fallback>
                <p:oleObj name="Equation" r:id="rId6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990600"/>
                        <a:ext cx="909638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6"/>
          <p:cNvGraphicFramePr>
            <a:graphicFrameLocks noChangeAspect="1"/>
          </p:cNvGraphicFramePr>
          <p:nvPr/>
        </p:nvGraphicFramePr>
        <p:xfrm>
          <a:off x="6858000" y="1600200"/>
          <a:ext cx="1568450" cy="3612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1" name="Equation" r:id="rId7" imgW="774360" imgH="177480" progId="Equation.3">
                  <p:embed/>
                </p:oleObj>
              </mc:Choice>
              <mc:Fallback>
                <p:oleObj name="Equation" r:id="rId7" imgW="7743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1600200"/>
                        <a:ext cx="1568450" cy="3612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572000" y="2209800"/>
            <a:ext cx="2819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This isn’t the best answer, because the calculator had to round the answer.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59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0"/>
            <a:ext cx="3557956" cy="869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Option 1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	Get an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approximate answer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 (decimal) 			You just type it in the calculator. (easy)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304800" y="12954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3" name="Equation" r:id="rId4" imgW="317160" imgH="228600" progId="Equation.3">
                  <p:embed/>
                </p:oleObj>
              </mc:Choice>
              <mc:Fallback>
                <p:oleObj name="Equation" r:id="rId4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2954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5486400" y="990600"/>
          <a:ext cx="909638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4" name="Equation" r:id="rId6" imgW="317160" imgH="228600" progId="Equation.3">
                  <p:embed/>
                </p:oleObj>
              </mc:Choice>
              <mc:Fallback>
                <p:oleObj name="Equation" r:id="rId6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990600"/>
                        <a:ext cx="909638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6"/>
          <p:cNvGraphicFramePr>
            <a:graphicFrameLocks noChangeAspect="1"/>
          </p:cNvGraphicFramePr>
          <p:nvPr/>
        </p:nvGraphicFramePr>
        <p:xfrm>
          <a:off x="6858000" y="1600200"/>
          <a:ext cx="1568450" cy="3612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5" name="Equation" r:id="rId7" imgW="774360" imgH="177480" progId="Equation.3">
                  <p:embed/>
                </p:oleObj>
              </mc:Choice>
              <mc:Fallback>
                <p:oleObj name="Equation" r:id="rId7" imgW="7743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1600200"/>
                        <a:ext cx="1568450" cy="3612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572000" y="2209800"/>
            <a:ext cx="2819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This isn’t the best answer, because the calculator had to round the answer.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19800" y="3200400"/>
            <a:ext cx="28194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That’s why we call it </a:t>
            </a:r>
          </a:p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“</a:t>
            </a:r>
            <a:r>
              <a:rPr lang="en-US" sz="1600" u="sng" dirty="0" smtClean="0">
                <a:solidFill>
                  <a:prstClr val="black"/>
                </a:solidFill>
                <a:latin typeface="Comic Sans MS" pitchFamily="66" charset="0"/>
              </a:rPr>
              <a:t>approximate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”</a:t>
            </a:r>
            <a:endParaRPr lang="en-U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25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685800"/>
            <a:ext cx="86868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This isn’t </a:t>
            </a:r>
            <a:r>
              <a:rPr lang="en-US" sz="2000" b="1" i="1" dirty="0" smtClean="0">
                <a:solidFill>
                  <a:srgbClr val="FF0000"/>
                </a:solidFill>
                <a:latin typeface="Comic Sans MS" pitchFamily="66" charset="0"/>
              </a:rPr>
              <a:t>exactly</a:t>
            </a:r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 true, but for the next 2 weeks:</a:t>
            </a:r>
          </a:p>
          <a:p>
            <a:pPr algn="ctr"/>
            <a:endParaRPr lang="en-US" sz="5000" b="1" dirty="0">
              <a:solidFill>
                <a:prstClr val="black"/>
              </a:solidFill>
              <a:latin typeface="Comic Sans MS" pitchFamily="66" charset="0"/>
            </a:endParaRPr>
          </a:p>
          <a:p>
            <a:pPr algn="ctr"/>
            <a:r>
              <a:rPr lang="en-US" sz="5000" b="1" dirty="0" smtClean="0">
                <a:solidFill>
                  <a:prstClr val="black"/>
                </a:solidFill>
                <a:latin typeface="Comic Sans MS" pitchFamily="66" charset="0"/>
              </a:rPr>
              <a:t>“</a:t>
            </a:r>
            <a:r>
              <a:rPr lang="en-US" sz="5000" b="1" u="sng" dirty="0" smtClean="0">
                <a:solidFill>
                  <a:prstClr val="black"/>
                </a:solidFill>
                <a:latin typeface="Comic Sans MS" pitchFamily="66" charset="0"/>
              </a:rPr>
              <a:t>Radical</a:t>
            </a:r>
            <a:r>
              <a:rPr lang="en-US" sz="5000" b="1" dirty="0" smtClean="0">
                <a:solidFill>
                  <a:prstClr val="black"/>
                </a:solidFill>
                <a:latin typeface="Comic Sans MS" pitchFamily="66" charset="0"/>
              </a:rPr>
              <a:t>” means the same thing as “</a:t>
            </a:r>
            <a:r>
              <a:rPr lang="en-US" sz="5000" b="1" u="sng" dirty="0" smtClean="0">
                <a:solidFill>
                  <a:prstClr val="black"/>
                </a:solidFill>
                <a:latin typeface="Comic Sans MS" pitchFamily="66" charset="0"/>
              </a:rPr>
              <a:t>square root</a:t>
            </a:r>
            <a:r>
              <a:rPr lang="en-US" sz="5000" b="1" dirty="0" smtClean="0">
                <a:solidFill>
                  <a:prstClr val="black"/>
                </a:solidFill>
                <a:latin typeface="Comic Sans MS" pitchFamily="66" charset="0"/>
              </a:rPr>
              <a:t>”</a:t>
            </a:r>
            <a:endParaRPr lang="en-US" sz="5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1132954">
            <a:off x="136494" y="254046"/>
            <a:ext cx="1524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*Side Note:</a:t>
            </a:r>
            <a:endParaRPr lang="en-U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72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Using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Square roots in a </a:t>
            </a:r>
            <a:r>
              <a:rPr lang="en-US" sz="2500" b="1" u="sng" dirty="0" err="1" smtClean="0">
                <a:solidFill>
                  <a:prstClr val="white"/>
                </a:solidFill>
                <a:latin typeface="Comic Sans MS" pitchFamily="66" charset="0"/>
              </a:rPr>
              <a:t>Pythaogrean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 Theorem problem</a:t>
            </a:r>
            <a:endParaRPr lang="en-US" sz="2500" b="1" dirty="0" smtClean="0">
              <a:solidFill>
                <a:prstClr val="white"/>
              </a:solidFill>
              <a:latin typeface="Comic Sans MS" pitchFamily="66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027" y="1295400"/>
            <a:ext cx="3501656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20160" y="1447800"/>
            <a:ext cx="4931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* This is #1 on the bottom of page 3</a:t>
            </a:r>
            <a:endParaRPr lang="en-US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62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Using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Square roots in a </a:t>
            </a:r>
            <a:r>
              <a:rPr lang="en-US" sz="2500" b="1" u="sng" dirty="0" err="1" smtClean="0">
                <a:solidFill>
                  <a:prstClr val="white"/>
                </a:solidFill>
                <a:latin typeface="Comic Sans MS" pitchFamily="66" charset="0"/>
              </a:rPr>
              <a:t>Pythaogrean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 Theorem problem</a:t>
            </a:r>
            <a:endParaRPr lang="en-US" sz="2500" b="1" dirty="0" smtClean="0">
              <a:solidFill>
                <a:prstClr val="white"/>
              </a:solidFill>
              <a:latin typeface="Comic Sans MS" pitchFamily="66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027" y="1295400"/>
            <a:ext cx="3501656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2899837"/>
              </p:ext>
            </p:extLst>
          </p:nvPr>
        </p:nvGraphicFramePr>
        <p:xfrm>
          <a:off x="685800" y="1004094"/>
          <a:ext cx="3352800" cy="925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1" name="Equation" r:id="rId4" imgW="736560" imgH="203040" progId="Equation.DSMT4">
                  <p:embed/>
                </p:oleObj>
              </mc:Choice>
              <mc:Fallback>
                <p:oleObj name="Equation" r:id="rId4" imgW="736560" imgH="203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004094"/>
                        <a:ext cx="3352800" cy="9251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5379349"/>
              </p:ext>
            </p:extLst>
          </p:nvPr>
        </p:nvGraphicFramePr>
        <p:xfrm>
          <a:off x="762000" y="1931987"/>
          <a:ext cx="3276600" cy="103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2" name="Equation" r:id="rId6" imgW="990360" imgH="228600" progId="Equation.DSMT4">
                  <p:embed/>
                </p:oleObj>
              </mc:Choice>
              <mc:Fallback>
                <p:oleObj name="Equation" r:id="rId6" imgW="990360" imgH="228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931987"/>
                        <a:ext cx="3276600" cy="1039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1948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Using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Square roots in a </a:t>
            </a:r>
            <a:r>
              <a:rPr lang="en-US" sz="2500" b="1" u="sng" dirty="0" err="1" smtClean="0">
                <a:solidFill>
                  <a:prstClr val="white"/>
                </a:solidFill>
                <a:latin typeface="Comic Sans MS" pitchFamily="66" charset="0"/>
              </a:rPr>
              <a:t>Pythaogrean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 Theorem problem</a:t>
            </a:r>
            <a:endParaRPr lang="en-US" sz="2500" b="1" dirty="0" smtClean="0">
              <a:solidFill>
                <a:prstClr val="white"/>
              </a:solidFill>
              <a:latin typeface="Comic Sans MS" pitchFamily="66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027" y="1295400"/>
            <a:ext cx="3501656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0615741"/>
              </p:ext>
            </p:extLst>
          </p:nvPr>
        </p:nvGraphicFramePr>
        <p:xfrm>
          <a:off x="685800" y="1004094"/>
          <a:ext cx="3352800" cy="925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6" name="Equation" r:id="rId4" imgW="736560" imgH="203040" progId="Equation.DSMT4">
                  <p:embed/>
                </p:oleObj>
              </mc:Choice>
              <mc:Fallback>
                <p:oleObj name="Equation" r:id="rId4" imgW="7365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004094"/>
                        <a:ext cx="3352800" cy="9251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553407"/>
              </p:ext>
            </p:extLst>
          </p:nvPr>
        </p:nvGraphicFramePr>
        <p:xfrm>
          <a:off x="762000" y="1931987"/>
          <a:ext cx="3276600" cy="103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7" name="Equation" r:id="rId6" imgW="990360" imgH="228600" progId="Equation.DSMT4">
                  <p:embed/>
                </p:oleObj>
              </mc:Choice>
              <mc:Fallback>
                <p:oleObj name="Equation" r:id="rId6" imgW="9903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931987"/>
                        <a:ext cx="3276600" cy="1039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38200" y="2209800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6</a:t>
            </a:r>
            <a:endParaRPr lang="en-US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81200" y="2209800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8</a:t>
            </a:r>
            <a:endParaRPr lang="en-US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6600" y="2220191"/>
            <a:ext cx="4475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</a:t>
            </a:r>
            <a:endParaRPr lang="en-US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96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Using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Square roots in a </a:t>
            </a:r>
            <a:r>
              <a:rPr lang="en-US" sz="2500" b="1" u="sng" dirty="0" err="1" smtClean="0">
                <a:solidFill>
                  <a:prstClr val="white"/>
                </a:solidFill>
                <a:latin typeface="Comic Sans MS" pitchFamily="66" charset="0"/>
              </a:rPr>
              <a:t>Pythaogrean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 Theorem problem</a:t>
            </a:r>
            <a:endParaRPr lang="en-US" sz="2500" b="1" dirty="0" smtClean="0">
              <a:solidFill>
                <a:prstClr val="white"/>
              </a:solidFill>
              <a:latin typeface="Comic Sans MS" pitchFamily="66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027" y="1295400"/>
            <a:ext cx="3501656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0253211"/>
              </p:ext>
            </p:extLst>
          </p:nvPr>
        </p:nvGraphicFramePr>
        <p:xfrm>
          <a:off x="685800" y="1004094"/>
          <a:ext cx="3352800" cy="925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0" name="Equation" r:id="rId4" imgW="736560" imgH="203040" progId="Equation.DSMT4">
                  <p:embed/>
                </p:oleObj>
              </mc:Choice>
              <mc:Fallback>
                <p:oleObj name="Equation" r:id="rId4" imgW="7365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004094"/>
                        <a:ext cx="3352800" cy="9251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0125626"/>
              </p:ext>
            </p:extLst>
          </p:nvPr>
        </p:nvGraphicFramePr>
        <p:xfrm>
          <a:off x="762000" y="1931987"/>
          <a:ext cx="3276600" cy="103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1" name="Equation" r:id="rId6" imgW="990360" imgH="228600" progId="Equation.DSMT4">
                  <p:embed/>
                </p:oleObj>
              </mc:Choice>
              <mc:Fallback>
                <p:oleObj name="Equation" r:id="rId6" imgW="9903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931987"/>
                        <a:ext cx="3276600" cy="1039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38200" y="2209800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6</a:t>
            </a:r>
            <a:endParaRPr lang="en-US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81200" y="2209800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8</a:t>
            </a:r>
            <a:endParaRPr lang="en-US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6600" y="2220191"/>
            <a:ext cx="4475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</a:t>
            </a:r>
            <a:endParaRPr lang="en-US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5385423"/>
              </p:ext>
            </p:extLst>
          </p:nvPr>
        </p:nvGraphicFramePr>
        <p:xfrm>
          <a:off x="685800" y="2962275"/>
          <a:ext cx="3428999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2" name="Equation" r:id="rId8" imgW="749160" imgH="203040" progId="Equation.DSMT4">
                  <p:embed/>
                </p:oleObj>
              </mc:Choice>
              <mc:Fallback>
                <p:oleObj name="Equation" r:id="rId8" imgW="749160" imgH="20304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962275"/>
                        <a:ext cx="3428999" cy="92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849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Using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Square roots in a </a:t>
            </a:r>
            <a:r>
              <a:rPr lang="en-US" sz="2500" b="1" u="sng" dirty="0" err="1" smtClean="0">
                <a:solidFill>
                  <a:prstClr val="white"/>
                </a:solidFill>
                <a:latin typeface="Comic Sans MS" pitchFamily="66" charset="0"/>
              </a:rPr>
              <a:t>Pythaogrean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 Theorem problem</a:t>
            </a:r>
            <a:endParaRPr lang="en-US" sz="2500" b="1" dirty="0" smtClean="0">
              <a:solidFill>
                <a:prstClr val="white"/>
              </a:solidFill>
              <a:latin typeface="Comic Sans MS" pitchFamily="66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027" y="1295400"/>
            <a:ext cx="3501656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9256325"/>
              </p:ext>
            </p:extLst>
          </p:nvPr>
        </p:nvGraphicFramePr>
        <p:xfrm>
          <a:off x="685800" y="1004094"/>
          <a:ext cx="3352800" cy="925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0" name="Equation" r:id="rId4" imgW="736560" imgH="203040" progId="Equation.DSMT4">
                  <p:embed/>
                </p:oleObj>
              </mc:Choice>
              <mc:Fallback>
                <p:oleObj name="Equation" r:id="rId4" imgW="7365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004094"/>
                        <a:ext cx="3352800" cy="9251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0614365"/>
              </p:ext>
            </p:extLst>
          </p:nvPr>
        </p:nvGraphicFramePr>
        <p:xfrm>
          <a:off x="762000" y="1931987"/>
          <a:ext cx="3276600" cy="103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1" name="Equation" r:id="rId6" imgW="990360" imgH="228600" progId="Equation.DSMT4">
                  <p:embed/>
                </p:oleObj>
              </mc:Choice>
              <mc:Fallback>
                <p:oleObj name="Equation" r:id="rId6" imgW="9903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931987"/>
                        <a:ext cx="3276600" cy="1039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38200" y="2209800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6</a:t>
            </a:r>
            <a:endParaRPr lang="en-US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81200" y="2209800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8</a:t>
            </a:r>
            <a:endParaRPr lang="en-US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6600" y="2220191"/>
            <a:ext cx="4475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</a:t>
            </a:r>
            <a:endParaRPr lang="en-US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3766286"/>
              </p:ext>
            </p:extLst>
          </p:nvPr>
        </p:nvGraphicFramePr>
        <p:xfrm>
          <a:off x="685800" y="2962275"/>
          <a:ext cx="3428999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2" name="Equation" r:id="rId8" imgW="749160" imgH="203040" progId="Equation.DSMT4">
                  <p:embed/>
                </p:oleObj>
              </mc:Choice>
              <mc:Fallback>
                <p:oleObj name="Equation" r:id="rId8" imgW="7491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962275"/>
                        <a:ext cx="3428999" cy="92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5822234"/>
              </p:ext>
            </p:extLst>
          </p:nvPr>
        </p:nvGraphicFramePr>
        <p:xfrm>
          <a:off x="1676400" y="3810000"/>
          <a:ext cx="2441575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3" name="Equation" r:id="rId10" imgW="533160" imgH="203040" progId="Equation.DSMT4">
                  <p:embed/>
                </p:oleObj>
              </mc:Choice>
              <mc:Fallback>
                <p:oleObj name="Equation" r:id="rId10" imgW="5331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3810000"/>
                        <a:ext cx="2441575" cy="92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0538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Left Arrow 13"/>
          <p:cNvSpPr/>
          <p:nvPr/>
        </p:nvSpPr>
        <p:spPr>
          <a:xfrm>
            <a:off x="4363424" y="4867364"/>
            <a:ext cx="894374" cy="609600"/>
          </a:xfrm>
          <a:prstGeom prst="leftArrow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Using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Square roots in a </a:t>
            </a:r>
            <a:r>
              <a:rPr lang="en-US" sz="2500" b="1" u="sng" dirty="0" err="1" smtClean="0">
                <a:solidFill>
                  <a:prstClr val="white"/>
                </a:solidFill>
                <a:latin typeface="Comic Sans MS" pitchFamily="66" charset="0"/>
              </a:rPr>
              <a:t>Pythaogrean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 Theorem problem</a:t>
            </a:r>
            <a:endParaRPr lang="en-US" sz="2500" b="1" dirty="0" smtClean="0">
              <a:solidFill>
                <a:prstClr val="white"/>
              </a:solidFill>
              <a:latin typeface="Comic Sans MS" pitchFamily="66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027" y="1295400"/>
            <a:ext cx="3501656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9256325"/>
              </p:ext>
            </p:extLst>
          </p:nvPr>
        </p:nvGraphicFramePr>
        <p:xfrm>
          <a:off x="685800" y="1004094"/>
          <a:ext cx="3352800" cy="925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4" name="Equation" r:id="rId4" imgW="736560" imgH="203040" progId="Equation.DSMT4">
                  <p:embed/>
                </p:oleObj>
              </mc:Choice>
              <mc:Fallback>
                <p:oleObj name="Equation" r:id="rId4" imgW="7365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004094"/>
                        <a:ext cx="3352800" cy="9251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0614365"/>
              </p:ext>
            </p:extLst>
          </p:nvPr>
        </p:nvGraphicFramePr>
        <p:xfrm>
          <a:off x="762000" y="1931987"/>
          <a:ext cx="3276600" cy="103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5" name="Equation" r:id="rId6" imgW="990360" imgH="228600" progId="Equation.DSMT4">
                  <p:embed/>
                </p:oleObj>
              </mc:Choice>
              <mc:Fallback>
                <p:oleObj name="Equation" r:id="rId6" imgW="9903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931987"/>
                        <a:ext cx="3276600" cy="1039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38200" y="2209800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6</a:t>
            </a:r>
            <a:endParaRPr lang="en-US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81200" y="2209800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8</a:t>
            </a:r>
            <a:endParaRPr lang="en-US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6600" y="2220191"/>
            <a:ext cx="4475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</a:t>
            </a:r>
            <a:endParaRPr lang="en-US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3766286"/>
              </p:ext>
            </p:extLst>
          </p:nvPr>
        </p:nvGraphicFramePr>
        <p:xfrm>
          <a:off x="685800" y="2962275"/>
          <a:ext cx="3428999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6" name="Equation" r:id="rId8" imgW="749160" imgH="203040" progId="Equation.DSMT4">
                  <p:embed/>
                </p:oleObj>
              </mc:Choice>
              <mc:Fallback>
                <p:oleObj name="Equation" r:id="rId8" imgW="7491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962275"/>
                        <a:ext cx="3428999" cy="92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5822234"/>
              </p:ext>
            </p:extLst>
          </p:nvPr>
        </p:nvGraphicFramePr>
        <p:xfrm>
          <a:off x="1676400" y="3810000"/>
          <a:ext cx="2441575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7" name="Equation" r:id="rId10" imgW="533160" imgH="203040" progId="Equation.DSMT4">
                  <p:embed/>
                </p:oleObj>
              </mc:Choice>
              <mc:Fallback>
                <p:oleObj name="Equation" r:id="rId10" imgW="5331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3810000"/>
                        <a:ext cx="2441575" cy="92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8274593"/>
              </p:ext>
            </p:extLst>
          </p:nvPr>
        </p:nvGraphicFramePr>
        <p:xfrm>
          <a:off x="1524000" y="4648200"/>
          <a:ext cx="2914650" cy="949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8" name="Equation" r:id="rId12" imgW="774360" imgH="253800" progId="Equation.DSMT4">
                  <p:embed/>
                </p:oleObj>
              </mc:Choice>
              <mc:Fallback>
                <p:oleObj name="Equation" r:id="rId12" imgW="77436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648200"/>
                        <a:ext cx="2914650" cy="9498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257798" y="4572000"/>
            <a:ext cx="3622883" cy="1200329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We take the square root of both sides to get rid of the exponent</a:t>
            </a:r>
            <a:endParaRPr lang="en-US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38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Using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Square roots in a </a:t>
            </a:r>
            <a:r>
              <a:rPr lang="en-US" sz="2500" b="1" u="sng" dirty="0" err="1" smtClean="0">
                <a:solidFill>
                  <a:prstClr val="white"/>
                </a:solidFill>
                <a:latin typeface="Comic Sans MS" pitchFamily="66" charset="0"/>
              </a:rPr>
              <a:t>Pythaogrean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 Theorem problem</a:t>
            </a:r>
            <a:endParaRPr lang="en-US" sz="2500" b="1" dirty="0" smtClean="0">
              <a:solidFill>
                <a:prstClr val="white"/>
              </a:solidFill>
              <a:latin typeface="Comic Sans MS" pitchFamily="66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027" y="1295400"/>
            <a:ext cx="3501656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9256325"/>
              </p:ext>
            </p:extLst>
          </p:nvPr>
        </p:nvGraphicFramePr>
        <p:xfrm>
          <a:off x="685800" y="1004094"/>
          <a:ext cx="3352800" cy="925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18" name="Equation" r:id="rId4" imgW="736560" imgH="203040" progId="Equation.DSMT4">
                  <p:embed/>
                </p:oleObj>
              </mc:Choice>
              <mc:Fallback>
                <p:oleObj name="Equation" r:id="rId4" imgW="7365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004094"/>
                        <a:ext cx="3352800" cy="9251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0614365"/>
              </p:ext>
            </p:extLst>
          </p:nvPr>
        </p:nvGraphicFramePr>
        <p:xfrm>
          <a:off x="762000" y="1931987"/>
          <a:ext cx="3276600" cy="103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19" name="Equation" r:id="rId6" imgW="990360" imgH="228600" progId="Equation.DSMT4">
                  <p:embed/>
                </p:oleObj>
              </mc:Choice>
              <mc:Fallback>
                <p:oleObj name="Equation" r:id="rId6" imgW="9903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931987"/>
                        <a:ext cx="3276600" cy="1039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38200" y="2209800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6</a:t>
            </a:r>
            <a:endParaRPr lang="en-US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81200" y="2209800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8</a:t>
            </a:r>
            <a:endParaRPr lang="en-US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6600" y="2220191"/>
            <a:ext cx="4475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</a:t>
            </a:r>
            <a:endParaRPr lang="en-US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3766286"/>
              </p:ext>
            </p:extLst>
          </p:nvPr>
        </p:nvGraphicFramePr>
        <p:xfrm>
          <a:off x="685800" y="2962275"/>
          <a:ext cx="3428999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0" name="Equation" r:id="rId8" imgW="749160" imgH="203040" progId="Equation.DSMT4">
                  <p:embed/>
                </p:oleObj>
              </mc:Choice>
              <mc:Fallback>
                <p:oleObj name="Equation" r:id="rId8" imgW="7491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962275"/>
                        <a:ext cx="3428999" cy="92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5822234"/>
              </p:ext>
            </p:extLst>
          </p:nvPr>
        </p:nvGraphicFramePr>
        <p:xfrm>
          <a:off x="1676400" y="3810000"/>
          <a:ext cx="2441575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1" name="Equation" r:id="rId10" imgW="533160" imgH="203040" progId="Equation.DSMT4">
                  <p:embed/>
                </p:oleObj>
              </mc:Choice>
              <mc:Fallback>
                <p:oleObj name="Equation" r:id="rId10" imgW="5331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3810000"/>
                        <a:ext cx="2441575" cy="92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8274593"/>
              </p:ext>
            </p:extLst>
          </p:nvPr>
        </p:nvGraphicFramePr>
        <p:xfrm>
          <a:off x="1524000" y="4648200"/>
          <a:ext cx="2914650" cy="949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2" name="Equation" r:id="rId12" imgW="774360" imgH="253800" progId="Equation.DSMT4">
                  <p:embed/>
                </p:oleObj>
              </mc:Choice>
              <mc:Fallback>
                <p:oleObj name="Equation" r:id="rId12" imgW="77436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648200"/>
                        <a:ext cx="2914650" cy="9498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0670274"/>
              </p:ext>
            </p:extLst>
          </p:nvPr>
        </p:nvGraphicFramePr>
        <p:xfrm>
          <a:off x="2020049" y="5715000"/>
          <a:ext cx="1777461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3" name="Equation" r:id="rId14" imgW="406080" imgH="177480" progId="Equation.DSMT4">
                  <p:embed/>
                </p:oleObj>
              </mc:Choice>
              <mc:Fallback>
                <p:oleObj name="Equation" r:id="rId14" imgW="4060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0049" y="5715000"/>
                        <a:ext cx="1777461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0538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Using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Square roots in a </a:t>
            </a:r>
            <a:r>
              <a:rPr lang="en-US" sz="2500" b="1" u="sng" dirty="0" err="1" smtClean="0">
                <a:solidFill>
                  <a:prstClr val="white"/>
                </a:solidFill>
                <a:latin typeface="Comic Sans MS" pitchFamily="66" charset="0"/>
              </a:rPr>
              <a:t>Pythaogrean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 Theorem problem</a:t>
            </a:r>
            <a:endParaRPr lang="en-US" sz="2500" b="1" dirty="0" smtClean="0">
              <a:solidFill>
                <a:prstClr val="white"/>
              </a:solidFill>
              <a:latin typeface="Comic Sans MS" pitchFamily="66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027" y="1295400"/>
            <a:ext cx="3501656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5542329"/>
              </p:ext>
            </p:extLst>
          </p:nvPr>
        </p:nvGraphicFramePr>
        <p:xfrm>
          <a:off x="685800" y="1004094"/>
          <a:ext cx="3352800" cy="925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2" name="Equation" r:id="rId4" imgW="736560" imgH="203040" progId="Equation.DSMT4">
                  <p:embed/>
                </p:oleObj>
              </mc:Choice>
              <mc:Fallback>
                <p:oleObj name="Equation" r:id="rId4" imgW="7365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004094"/>
                        <a:ext cx="3352800" cy="9251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2480110"/>
              </p:ext>
            </p:extLst>
          </p:nvPr>
        </p:nvGraphicFramePr>
        <p:xfrm>
          <a:off x="762000" y="1931987"/>
          <a:ext cx="3276600" cy="103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3" name="Equation" r:id="rId6" imgW="990360" imgH="228600" progId="Equation.DSMT4">
                  <p:embed/>
                </p:oleObj>
              </mc:Choice>
              <mc:Fallback>
                <p:oleObj name="Equation" r:id="rId6" imgW="9903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931987"/>
                        <a:ext cx="3276600" cy="1039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38200" y="2209800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6</a:t>
            </a:r>
            <a:endParaRPr lang="en-US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81200" y="2209800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8</a:t>
            </a:r>
            <a:endParaRPr lang="en-US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6600" y="2220191"/>
            <a:ext cx="4475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</a:t>
            </a:r>
            <a:endParaRPr lang="en-US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0575353"/>
              </p:ext>
            </p:extLst>
          </p:nvPr>
        </p:nvGraphicFramePr>
        <p:xfrm>
          <a:off x="685800" y="2962275"/>
          <a:ext cx="3428999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4" name="Equation" r:id="rId8" imgW="749160" imgH="203040" progId="Equation.DSMT4">
                  <p:embed/>
                </p:oleObj>
              </mc:Choice>
              <mc:Fallback>
                <p:oleObj name="Equation" r:id="rId8" imgW="7491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962275"/>
                        <a:ext cx="3428999" cy="92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5993833"/>
              </p:ext>
            </p:extLst>
          </p:nvPr>
        </p:nvGraphicFramePr>
        <p:xfrm>
          <a:off x="1676400" y="3810000"/>
          <a:ext cx="2441575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5" name="Equation" r:id="rId10" imgW="533160" imgH="203040" progId="Equation.DSMT4">
                  <p:embed/>
                </p:oleObj>
              </mc:Choice>
              <mc:Fallback>
                <p:oleObj name="Equation" r:id="rId10" imgW="5331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3810000"/>
                        <a:ext cx="2441575" cy="92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5609379"/>
              </p:ext>
            </p:extLst>
          </p:nvPr>
        </p:nvGraphicFramePr>
        <p:xfrm>
          <a:off x="1524000" y="4648200"/>
          <a:ext cx="2914650" cy="949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6" name="Equation" r:id="rId12" imgW="774360" imgH="253800" progId="Equation.DSMT4">
                  <p:embed/>
                </p:oleObj>
              </mc:Choice>
              <mc:Fallback>
                <p:oleObj name="Equation" r:id="rId12" imgW="77436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648200"/>
                        <a:ext cx="2914650" cy="9498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9997474"/>
              </p:ext>
            </p:extLst>
          </p:nvPr>
        </p:nvGraphicFramePr>
        <p:xfrm>
          <a:off x="2020049" y="5715000"/>
          <a:ext cx="1777461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7" name="Equation" r:id="rId14" imgW="406080" imgH="177480" progId="Equation.DSMT4">
                  <p:embed/>
                </p:oleObj>
              </mc:Choice>
              <mc:Fallback>
                <p:oleObj name="Equation" r:id="rId14" imgW="4060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0049" y="5715000"/>
                        <a:ext cx="1777461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8462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What is a square root?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22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What is a square root?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8382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A square root is a way of asking:</a:t>
            </a:r>
          </a:p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“What number, times itself gives this value?”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23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590800"/>
            <a:ext cx="9144000" cy="9144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What is a square root?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8382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A square root is a way of asking:</a:t>
            </a:r>
          </a:p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“What number, times itself gives this value?”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28600" y="2590800"/>
          <a:ext cx="1164167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590800"/>
                        <a:ext cx="1164167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81200" y="2743200"/>
            <a:ext cx="7162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“What  number times itself is 25?”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79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10000"/>
            <a:ext cx="9144000" cy="9144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590800"/>
            <a:ext cx="9144000" cy="9144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What is a square root?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8382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A square root is a way of asking:</a:t>
            </a:r>
          </a:p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“What number, times itself gives this value?”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6873809"/>
              </p:ext>
            </p:extLst>
          </p:nvPr>
        </p:nvGraphicFramePr>
        <p:xfrm>
          <a:off x="228600" y="2590800"/>
          <a:ext cx="1164167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3" imgW="317160" imgH="228600" progId="Equation.DSMT4">
                  <p:embed/>
                </p:oleObj>
              </mc:Choice>
              <mc:Fallback>
                <p:oleObj name="Equation" r:id="rId3" imgW="3171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590800"/>
                        <a:ext cx="1164167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81200" y="2743200"/>
            <a:ext cx="7162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“What  number times itself is 25?”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28600" y="3810000"/>
          <a:ext cx="1954213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5" imgW="533160" imgH="228600" progId="Equation.3">
                  <p:embed/>
                </p:oleObj>
              </mc:Choice>
              <mc:Fallback>
                <p:oleObj name="Equation" r:id="rId5" imgW="533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810000"/>
                        <a:ext cx="1954213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895600" y="3962400"/>
            <a:ext cx="4267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“5 times 5 is 25.”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746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1600200"/>
            <a:ext cx="9144000" cy="9144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381000"/>
            <a:ext cx="9144000" cy="9144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28600" y="381000"/>
          <a:ext cx="1164167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81000"/>
                        <a:ext cx="1164167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81200" y="533400"/>
            <a:ext cx="7162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“What  number times itself is 25?”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28600" y="1600200"/>
          <a:ext cx="1954213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Equation" r:id="rId5" imgW="533160" imgH="228600" progId="Equation.3">
                  <p:embed/>
                </p:oleObj>
              </mc:Choice>
              <mc:Fallback>
                <p:oleObj name="Equation" r:id="rId5" imgW="533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600200"/>
                        <a:ext cx="1954213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895600" y="1752600"/>
            <a:ext cx="4267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“5 times 5 is 25.”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3657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*  This is called “taking the square root.”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*  Notice, after we have taken the square root, the       symbol is gone.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6019800" y="3886200"/>
          <a:ext cx="7366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7" imgW="368280" imgH="253800" progId="Equation.3">
                  <p:embed/>
                </p:oleObj>
              </mc:Choice>
              <mc:Fallback>
                <p:oleObj name="Equation" r:id="rId7" imgW="3682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3886200"/>
                        <a:ext cx="7366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9549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a:spPr>
      <a:bodyPr rtlCol="0" anchor="ctr"/>
      <a:lstStyle>
        <a:defPPr algn="ctr">
          <a:defRPr sz="40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head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1309</Words>
  <Application>Microsoft Office PowerPoint</Application>
  <PresentationFormat>On-screen Show (4:3)</PresentationFormat>
  <Paragraphs>154</Paragraphs>
  <Slides>47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51" baseType="lpstr">
      <vt:lpstr>Office Theme</vt:lpstr>
      <vt:lpstr>1_Office Theme</vt:lpstr>
      <vt:lpstr>Equation</vt:lpstr>
      <vt:lpstr>MathType 6.0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Bolan</dc:creator>
  <cp:lastModifiedBy>USER</cp:lastModifiedBy>
  <cp:revision>3</cp:revision>
  <dcterms:created xsi:type="dcterms:W3CDTF">2006-08-16T00:00:00Z</dcterms:created>
  <dcterms:modified xsi:type="dcterms:W3CDTF">2016-01-06T13:01:44Z</dcterms:modified>
</cp:coreProperties>
</file>