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90"/>
  </p:notesMasterIdLst>
  <p:sldIdLst>
    <p:sldId id="256" r:id="rId3"/>
    <p:sldId id="319" r:id="rId4"/>
    <p:sldId id="320" r:id="rId5"/>
    <p:sldId id="311" r:id="rId6"/>
    <p:sldId id="316" r:id="rId7"/>
    <p:sldId id="317" r:id="rId8"/>
    <p:sldId id="322" r:id="rId9"/>
    <p:sldId id="326" r:id="rId10"/>
    <p:sldId id="321" r:id="rId11"/>
    <p:sldId id="327" r:id="rId12"/>
    <p:sldId id="328" r:id="rId13"/>
    <p:sldId id="387" r:id="rId14"/>
    <p:sldId id="329" r:id="rId15"/>
    <p:sldId id="312" r:id="rId16"/>
    <p:sldId id="330" r:id="rId17"/>
    <p:sldId id="331" r:id="rId18"/>
    <p:sldId id="332" r:id="rId19"/>
    <p:sldId id="386" r:id="rId20"/>
    <p:sldId id="411" r:id="rId21"/>
    <p:sldId id="300" r:id="rId22"/>
    <p:sldId id="299" r:id="rId23"/>
    <p:sldId id="298" r:id="rId24"/>
    <p:sldId id="288" r:id="rId25"/>
    <p:sldId id="290" r:id="rId26"/>
    <p:sldId id="292" r:id="rId27"/>
    <p:sldId id="293" r:id="rId28"/>
    <p:sldId id="294" r:id="rId29"/>
    <p:sldId id="295" r:id="rId30"/>
    <p:sldId id="333" r:id="rId31"/>
    <p:sldId id="334" r:id="rId32"/>
    <p:sldId id="335" r:id="rId33"/>
    <p:sldId id="336" r:id="rId34"/>
    <p:sldId id="412" r:id="rId35"/>
    <p:sldId id="337" r:id="rId36"/>
    <p:sldId id="260" r:id="rId37"/>
    <p:sldId id="301" r:id="rId38"/>
    <p:sldId id="302" r:id="rId39"/>
    <p:sldId id="303" r:id="rId40"/>
    <p:sldId id="304" r:id="rId41"/>
    <p:sldId id="296" r:id="rId42"/>
    <p:sldId id="297" r:id="rId43"/>
    <p:sldId id="338" r:id="rId44"/>
    <p:sldId id="339" r:id="rId45"/>
    <p:sldId id="413" r:id="rId46"/>
    <p:sldId id="340" r:id="rId47"/>
    <p:sldId id="341" r:id="rId48"/>
    <p:sldId id="453" r:id="rId49"/>
    <p:sldId id="342" r:id="rId50"/>
    <p:sldId id="349" r:id="rId51"/>
    <p:sldId id="479" r:id="rId52"/>
    <p:sldId id="381" r:id="rId53"/>
    <p:sldId id="382" r:id="rId54"/>
    <p:sldId id="383" r:id="rId55"/>
    <p:sldId id="480" r:id="rId56"/>
    <p:sldId id="481" r:id="rId57"/>
    <p:sldId id="384" r:id="rId58"/>
    <p:sldId id="482" r:id="rId59"/>
    <p:sldId id="385" r:id="rId60"/>
    <p:sldId id="423" r:id="rId61"/>
    <p:sldId id="478" r:id="rId62"/>
    <p:sldId id="424" r:id="rId63"/>
    <p:sldId id="483" r:id="rId64"/>
    <p:sldId id="416" r:id="rId65"/>
    <p:sldId id="417" r:id="rId66"/>
    <p:sldId id="419" r:id="rId67"/>
    <p:sldId id="418" r:id="rId68"/>
    <p:sldId id="344" r:id="rId69"/>
    <p:sldId id="345" r:id="rId70"/>
    <p:sldId id="488" r:id="rId71"/>
    <p:sldId id="346" r:id="rId72"/>
    <p:sldId id="347" r:id="rId73"/>
    <p:sldId id="380" r:id="rId74"/>
    <p:sldId id="348" r:id="rId75"/>
    <p:sldId id="440" r:id="rId76"/>
    <p:sldId id="285" r:id="rId77"/>
    <p:sldId id="284" r:id="rId78"/>
    <p:sldId id="286" r:id="rId79"/>
    <p:sldId id="264" r:id="rId80"/>
    <p:sldId id="431" r:id="rId81"/>
    <p:sldId id="432" r:id="rId82"/>
    <p:sldId id="433" r:id="rId83"/>
    <p:sldId id="434" r:id="rId84"/>
    <p:sldId id="435" r:id="rId85"/>
    <p:sldId id="436" r:id="rId86"/>
    <p:sldId id="357" r:id="rId87"/>
    <p:sldId id="370" r:id="rId88"/>
    <p:sldId id="371" r:id="rId8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3399"/>
    <a:srgbClr val="CC00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58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3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image" Target="../media/image60.emf"/><Relationship Id="rId1" Type="http://schemas.openxmlformats.org/officeDocument/2006/relationships/image" Target="../media/image59.emf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Relationship Id="rId9" Type="http://schemas.openxmlformats.org/officeDocument/2006/relationships/image" Target="../media/image67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emf"/><Relationship Id="rId7" Type="http://schemas.openxmlformats.org/officeDocument/2006/relationships/image" Target="../media/image74.emf"/><Relationship Id="rId12" Type="http://schemas.openxmlformats.org/officeDocument/2006/relationships/image" Target="../media/image79.emf"/><Relationship Id="rId2" Type="http://schemas.openxmlformats.org/officeDocument/2006/relationships/image" Target="../media/image69.emf"/><Relationship Id="rId1" Type="http://schemas.openxmlformats.org/officeDocument/2006/relationships/image" Target="../media/image68.emf"/><Relationship Id="rId6" Type="http://schemas.openxmlformats.org/officeDocument/2006/relationships/image" Target="../media/image73.emf"/><Relationship Id="rId11" Type="http://schemas.openxmlformats.org/officeDocument/2006/relationships/image" Target="../media/image78.emf"/><Relationship Id="rId5" Type="http://schemas.openxmlformats.org/officeDocument/2006/relationships/image" Target="../media/image72.emf"/><Relationship Id="rId10" Type="http://schemas.openxmlformats.org/officeDocument/2006/relationships/image" Target="../media/image77.emf"/><Relationship Id="rId4" Type="http://schemas.openxmlformats.org/officeDocument/2006/relationships/image" Target="../media/image71.emf"/><Relationship Id="rId9" Type="http://schemas.openxmlformats.org/officeDocument/2006/relationships/image" Target="../media/image76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image" Target="../media/image87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image" Target="../media/image90.emf"/><Relationship Id="rId6" Type="http://schemas.openxmlformats.org/officeDocument/2006/relationships/image" Target="../media/image95.emf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image" Target="../media/image96.emf"/><Relationship Id="rId5" Type="http://schemas.openxmlformats.org/officeDocument/2006/relationships/image" Target="../media/image100.emf"/><Relationship Id="rId4" Type="http://schemas.openxmlformats.org/officeDocument/2006/relationships/image" Target="../media/image99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emf"/><Relationship Id="rId1" Type="http://schemas.openxmlformats.org/officeDocument/2006/relationships/image" Target="../media/image103.emf"/><Relationship Id="rId4" Type="http://schemas.openxmlformats.org/officeDocument/2006/relationships/image" Target="../media/image106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Relationship Id="rId4" Type="http://schemas.openxmlformats.org/officeDocument/2006/relationships/image" Target="../media/image110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image" Target="../media/image111.emf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7.emf"/><Relationship Id="rId1" Type="http://schemas.openxmlformats.org/officeDocument/2006/relationships/image" Target="../media/image116.emf"/><Relationship Id="rId5" Type="http://schemas.openxmlformats.org/officeDocument/2006/relationships/image" Target="../media/image120.emf"/><Relationship Id="rId4" Type="http://schemas.openxmlformats.org/officeDocument/2006/relationships/image" Target="../media/image119.e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image" Target="../media/image123.wmf"/><Relationship Id="rId7" Type="http://schemas.openxmlformats.org/officeDocument/2006/relationships/image" Target="../media/image127.wmf"/><Relationship Id="rId12" Type="http://schemas.openxmlformats.org/officeDocument/2006/relationships/image" Target="../media/image132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6" Type="http://schemas.openxmlformats.org/officeDocument/2006/relationships/image" Target="../media/image126.wmf"/><Relationship Id="rId11" Type="http://schemas.openxmlformats.org/officeDocument/2006/relationships/image" Target="../media/image131.wmf"/><Relationship Id="rId5" Type="http://schemas.openxmlformats.org/officeDocument/2006/relationships/image" Target="../media/image125.wmf"/><Relationship Id="rId10" Type="http://schemas.openxmlformats.org/officeDocument/2006/relationships/image" Target="../media/image130.wmf"/><Relationship Id="rId4" Type="http://schemas.openxmlformats.org/officeDocument/2006/relationships/image" Target="../media/image124.wmf"/><Relationship Id="rId9" Type="http://schemas.openxmlformats.org/officeDocument/2006/relationships/image" Target="../media/image1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2" Type="http://schemas.openxmlformats.org/officeDocument/2006/relationships/image" Target="../media/image134.emf"/><Relationship Id="rId1" Type="http://schemas.openxmlformats.org/officeDocument/2006/relationships/image" Target="../media/image133.emf"/><Relationship Id="rId6" Type="http://schemas.openxmlformats.org/officeDocument/2006/relationships/image" Target="../media/image138.emf"/><Relationship Id="rId5" Type="http://schemas.openxmlformats.org/officeDocument/2006/relationships/image" Target="../media/image137.emf"/><Relationship Id="rId4" Type="http://schemas.openxmlformats.org/officeDocument/2006/relationships/image" Target="../media/image13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2.e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3" Type="http://schemas.openxmlformats.org/officeDocument/2006/relationships/image" Target="../media/image145.wmf"/><Relationship Id="rId7" Type="http://schemas.openxmlformats.org/officeDocument/2006/relationships/image" Target="../media/image149.wmf"/><Relationship Id="rId2" Type="http://schemas.openxmlformats.org/officeDocument/2006/relationships/image" Target="../media/image144.wmf"/><Relationship Id="rId1" Type="http://schemas.openxmlformats.org/officeDocument/2006/relationships/image" Target="../media/image143.wmf"/><Relationship Id="rId6" Type="http://schemas.openxmlformats.org/officeDocument/2006/relationships/image" Target="../media/image148.wmf"/><Relationship Id="rId5" Type="http://schemas.openxmlformats.org/officeDocument/2006/relationships/image" Target="../media/image147.wmf"/><Relationship Id="rId4" Type="http://schemas.openxmlformats.org/officeDocument/2006/relationships/image" Target="../media/image146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3" Type="http://schemas.openxmlformats.org/officeDocument/2006/relationships/image" Target="../media/image152.wmf"/><Relationship Id="rId7" Type="http://schemas.openxmlformats.org/officeDocument/2006/relationships/image" Target="../media/image156.wmf"/><Relationship Id="rId2" Type="http://schemas.openxmlformats.org/officeDocument/2006/relationships/image" Target="../media/image144.wmf"/><Relationship Id="rId1" Type="http://schemas.openxmlformats.org/officeDocument/2006/relationships/image" Target="../media/image151.wmf"/><Relationship Id="rId6" Type="http://schemas.openxmlformats.org/officeDocument/2006/relationships/image" Target="../media/image155.wmf"/><Relationship Id="rId5" Type="http://schemas.openxmlformats.org/officeDocument/2006/relationships/image" Target="../media/image154.wmf"/><Relationship Id="rId4" Type="http://schemas.openxmlformats.org/officeDocument/2006/relationships/image" Target="../media/image153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3" Type="http://schemas.openxmlformats.org/officeDocument/2006/relationships/image" Target="../media/image145.wmf"/><Relationship Id="rId7" Type="http://schemas.openxmlformats.org/officeDocument/2006/relationships/image" Target="../media/image149.wmf"/><Relationship Id="rId2" Type="http://schemas.openxmlformats.org/officeDocument/2006/relationships/image" Target="../media/image144.wmf"/><Relationship Id="rId1" Type="http://schemas.openxmlformats.org/officeDocument/2006/relationships/image" Target="../media/image143.wmf"/><Relationship Id="rId6" Type="http://schemas.openxmlformats.org/officeDocument/2006/relationships/image" Target="../media/image148.wmf"/><Relationship Id="rId5" Type="http://schemas.openxmlformats.org/officeDocument/2006/relationships/image" Target="../media/image147.wmf"/><Relationship Id="rId4" Type="http://schemas.openxmlformats.org/officeDocument/2006/relationships/image" Target="../media/image146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emf"/><Relationship Id="rId13" Type="http://schemas.openxmlformats.org/officeDocument/2006/relationships/image" Target="../media/image169.emf"/><Relationship Id="rId18" Type="http://schemas.openxmlformats.org/officeDocument/2006/relationships/image" Target="../media/image174.emf"/><Relationship Id="rId3" Type="http://schemas.openxmlformats.org/officeDocument/2006/relationships/image" Target="../media/image159.emf"/><Relationship Id="rId21" Type="http://schemas.openxmlformats.org/officeDocument/2006/relationships/image" Target="../media/image177.emf"/><Relationship Id="rId7" Type="http://schemas.openxmlformats.org/officeDocument/2006/relationships/image" Target="../media/image163.wmf"/><Relationship Id="rId12" Type="http://schemas.openxmlformats.org/officeDocument/2006/relationships/image" Target="../media/image168.wmf"/><Relationship Id="rId17" Type="http://schemas.openxmlformats.org/officeDocument/2006/relationships/image" Target="../media/image173.wmf"/><Relationship Id="rId2" Type="http://schemas.openxmlformats.org/officeDocument/2006/relationships/image" Target="../media/image158.wmf"/><Relationship Id="rId16" Type="http://schemas.openxmlformats.org/officeDocument/2006/relationships/image" Target="../media/image172.emf"/><Relationship Id="rId20" Type="http://schemas.openxmlformats.org/officeDocument/2006/relationships/image" Target="../media/image176.emf"/><Relationship Id="rId1" Type="http://schemas.openxmlformats.org/officeDocument/2006/relationships/image" Target="../media/image157.wmf"/><Relationship Id="rId6" Type="http://schemas.openxmlformats.org/officeDocument/2006/relationships/image" Target="../media/image162.emf"/><Relationship Id="rId11" Type="http://schemas.openxmlformats.org/officeDocument/2006/relationships/image" Target="../media/image167.emf"/><Relationship Id="rId5" Type="http://schemas.openxmlformats.org/officeDocument/2006/relationships/image" Target="../media/image161.emf"/><Relationship Id="rId15" Type="http://schemas.openxmlformats.org/officeDocument/2006/relationships/image" Target="../media/image171.emf"/><Relationship Id="rId10" Type="http://schemas.openxmlformats.org/officeDocument/2006/relationships/image" Target="../media/image166.emf"/><Relationship Id="rId19" Type="http://schemas.openxmlformats.org/officeDocument/2006/relationships/image" Target="../media/image175.emf"/><Relationship Id="rId4" Type="http://schemas.openxmlformats.org/officeDocument/2006/relationships/image" Target="../media/image160.emf"/><Relationship Id="rId9" Type="http://schemas.openxmlformats.org/officeDocument/2006/relationships/image" Target="../media/image165.emf"/><Relationship Id="rId14" Type="http://schemas.openxmlformats.org/officeDocument/2006/relationships/image" Target="../media/image170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wmf"/><Relationship Id="rId2" Type="http://schemas.openxmlformats.org/officeDocument/2006/relationships/image" Target="../media/image179.wmf"/><Relationship Id="rId1" Type="http://schemas.openxmlformats.org/officeDocument/2006/relationships/image" Target="../media/image17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3.e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emf"/><Relationship Id="rId3" Type="http://schemas.openxmlformats.org/officeDocument/2006/relationships/image" Target="../media/image186.emf"/><Relationship Id="rId7" Type="http://schemas.openxmlformats.org/officeDocument/2006/relationships/image" Target="../media/image190.emf"/><Relationship Id="rId12" Type="http://schemas.openxmlformats.org/officeDocument/2006/relationships/image" Target="../media/image195.wmf"/><Relationship Id="rId2" Type="http://schemas.openxmlformats.org/officeDocument/2006/relationships/image" Target="../media/image185.emf"/><Relationship Id="rId1" Type="http://schemas.openxmlformats.org/officeDocument/2006/relationships/image" Target="../media/image184.emf"/><Relationship Id="rId6" Type="http://schemas.openxmlformats.org/officeDocument/2006/relationships/image" Target="../media/image189.emf"/><Relationship Id="rId11" Type="http://schemas.openxmlformats.org/officeDocument/2006/relationships/image" Target="../media/image194.emf"/><Relationship Id="rId5" Type="http://schemas.openxmlformats.org/officeDocument/2006/relationships/image" Target="../media/image188.emf"/><Relationship Id="rId10" Type="http://schemas.openxmlformats.org/officeDocument/2006/relationships/image" Target="../media/image193.emf"/><Relationship Id="rId4" Type="http://schemas.openxmlformats.org/officeDocument/2006/relationships/image" Target="../media/image187.emf"/><Relationship Id="rId9" Type="http://schemas.openxmlformats.org/officeDocument/2006/relationships/image" Target="../media/image192.e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wmf"/><Relationship Id="rId2" Type="http://schemas.openxmlformats.org/officeDocument/2006/relationships/image" Target="../media/image201.wmf"/><Relationship Id="rId1" Type="http://schemas.openxmlformats.org/officeDocument/2006/relationships/image" Target="../media/image200.wmf"/><Relationship Id="rId6" Type="http://schemas.openxmlformats.org/officeDocument/2006/relationships/image" Target="../media/image205.wmf"/><Relationship Id="rId5" Type="http://schemas.openxmlformats.org/officeDocument/2006/relationships/image" Target="../media/image204.wmf"/><Relationship Id="rId4" Type="http://schemas.openxmlformats.org/officeDocument/2006/relationships/image" Target="../media/image203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emf"/><Relationship Id="rId2" Type="http://schemas.openxmlformats.org/officeDocument/2006/relationships/image" Target="../media/image207.emf"/><Relationship Id="rId1" Type="http://schemas.openxmlformats.org/officeDocument/2006/relationships/image" Target="../media/image206.e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emf"/><Relationship Id="rId1" Type="http://schemas.openxmlformats.org/officeDocument/2006/relationships/image" Target="../media/image209.e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emf"/><Relationship Id="rId2" Type="http://schemas.openxmlformats.org/officeDocument/2006/relationships/image" Target="../media/image212.emf"/><Relationship Id="rId1" Type="http://schemas.openxmlformats.org/officeDocument/2006/relationships/image" Target="../media/image211.emf"/><Relationship Id="rId4" Type="http://schemas.openxmlformats.org/officeDocument/2006/relationships/image" Target="../media/image214.e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emf"/><Relationship Id="rId2" Type="http://schemas.openxmlformats.org/officeDocument/2006/relationships/image" Target="../media/image216.emf"/><Relationship Id="rId1" Type="http://schemas.openxmlformats.org/officeDocument/2006/relationships/image" Target="../media/image215.emf"/><Relationship Id="rId4" Type="http://schemas.openxmlformats.org/officeDocument/2006/relationships/image" Target="../media/image2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Relationship Id="rId14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4" Type="http://schemas.openxmlformats.org/officeDocument/2006/relationships/image" Target="../media/image49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EE2E7-5F4F-4461-9EC7-314B930DDAB8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A2462-537A-4B14-9C2D-118BFDB004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9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75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946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28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83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49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407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0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5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98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26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2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3" Type="http://schemas.openxmlformats.org/officeDocument/2006/relationships/slide" Target="slide2.xml"/><Relationship Id="rId7" Type="http://schemas.openxmlformats.org/officeDocument/2006/relationships/slide" Target="slide49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78.xml"/><Relationship Id="rId5" Type="http://schemas.openxmlformats.org/officeDocument/2006/relationships/slide" Target="slide19.xml"/><Relationship Id="rId10" Type="http://schemas.openxmlformats.org/officeDocument/2006/relationships/slide" Target="slide86.xml"/><Relationship Id="rId4" Type="http://schemas.openxmlformats.org/officeDocument/2006/relationships/slide" Target="slide13.xml"/><Relationship Id="rId9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oleObject" Target="../embeddings/oleObject36.bin"/><Relationship Id="rId3" Type="http://schemas.openxmlformats.org/officeDocument/2006/relationships/slide" Target="slide1.xml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3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e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36.e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oleObject41.bin"/><Relationship Id="rId3" Type="http://schemas.openxmlformats.org/officeDocument/2006/relationships/slide" Target="slide1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e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2.e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slide" Target="slide1.xml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49.emf"/><Relationship Id="rId5" Type="http://schemas.openxmlformats.org/officeDocument/2006/relationships/image" Target="../media/image46.e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4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4.emf"/><Relationship Id="rId18" Type="http://schemas.openxmlformats.org/officeDocument/2006/relationships/oleObject" Target="../embeddings/oleObject53.bin"/><Relationship Id="rId3" Type="http://schemas.openxmlformats.org/officeDocument/2006/relationships/slide" Target="slide1.xml"/><Relationship Id="rId21" Type="http://schemas.openxmlformats.org/officeDocument/2006/relationships/image" Target="../media/image58.emf"/><Relationship Id="rId7" Type="http://schemas.openxmlformats.org/officeDocument/2006/relationships/image" Target="../media/image51.e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6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53.emf"/><Relationship Id="rId5" Type="http://schemas.openxmlformats.org/officeDocument/2006/relationships/image" Target="../media/image50.emf"/><Relationship Id="rId15" Type="http://schemas.openxmlformats.org/officeDocument/2006/relationships/image" Target="../media/image55.emf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7.e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52.emf"/><Relationship Id="rId14" Type="http://schemas.openxmlformats.org/officeDocument/2006/relationships/oleObject" Target="../embeddings/oleObject5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63.emf"/><Relationship Id="rId18" Type="http://schemas.openxmlformats.org/officeDocument/2006/relationships/oleObject" Target="../embeddings/oleObject62.bin"/><Relationship Id="rId3" Type="http://schemas.openxmlformats.org/officeDocument/2006/relationships/slide" Target="slide1.xml"/><Relationship Id="rId21" Type="http://schemas.openxmlformats.org/officeDocument/2006/relationships/image" Target="../media/image67.emf"/><Relationship Id="rId7" Type="http://schemas.openxmlformats.org/officeDocument/2006/relationships/image" Target="../media/image60.e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65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62.emf"/><Relationship Id="rId5" Type="http://schemas.openxmlformats.org/officeDocument/2006/relationships/image" Target="../media/image59.emf"/><Relationship Id="rId15" Type="http://schemas.openxmlformats.org/officeDocument/2006/relationships/image" Target="../media/image64.emf"/><Relationship Id="rId10" Type="http://schemas.openxmlformats.org/officeDocument/2006/relationships/oleObject" Target="../embeddings/oleObject58.bin"/><Relationship Id="rId19" Type="http://schemas.openxmlformats.org/officeDocument/2006/relationships/image" Target="../media/image66.e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61.emf"/><Relationship Id="rId14" Type="http://schemas.openxmlformats.org/officeDocument/2006/relationships/oleObject" Target="../embeddings/oleObject6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72.emf"/><Relationship Id="rId18" Type="http://schemas.openxmlformats.org/officeDocument/2006/relationships/oleObject" Target="../embeddings/oleObject71.bin"/><Relationship Id="rId26" Type="http://schemas.openxmlformats.org/officeDocument/2006/relationships/oleObject" Target="../embeddings/oleObject75.bin"/><Relationship Id="rId3" Type="http://schemas.openxmlformats.org/officeDocument/2006/relationships/slide" Target="slide1.xml"/><Relationship Id="rId21" Type="http://schemas.openxmlformats.org/officeDocument/2006/relationships/image" Target="../media/image76.emf"/><Relationship Id="rId7" Type="http://schemas.openxmlformats.org/officeDocument/2006/relationships/image" Target="../media/image69.emf"/><Relationship Id="rId12" Type="http://schemas.openxmlformats.org/officeDocument/2006/relationships/oleObject" Target="../embeddings/oleObject68.bin"/><Relationship Id="rId17" Type="http://schemas.openxmlformats.org/officeDocument/2006/relationships/image" Target="../media/image74.emf"/><Relationship Id="rId25" Type="http://schemas.openxmlformats.org/officeDocument/2006/relationships/image" Target="../media/image7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0.bin"/><Relationship Id="rId20" Type="http://schemas.openxmlformats.org/officeDocument/2006/relationships/oleObject" Target="../embeddings/oleObject72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71.emf"/><Relationship Id="rId24" Type="http://schemas.openxmlformats.org/officeDocument/2006/relationships/oleObject" Target="../embeddings/oleObject74.bin"/><Relationship Id="rId5" Type="http://schemas.openxmlformats.org/officeDocument/2006/relationships/image" Target="../media/image68.emf"/><Relationship Id="rId15" Type="http://schemas.openxmlformats.org/officeDocument/2006/relationships/image" Target="../media/image73.emf"/><Relationship Id="rId23" Type="http://schemas.openxmlformats.org/officeDocument/2006/relationships/image" Target="../media/image77.emf"/><Relationship Id="rId10" Type="http://schemas.openxmlformats.org/officeDocument/2006/relationships/oleObject" Target="../embeddings/oleObject67.bin"/><Relationship Id="rId19" Type="http://schemas.openxmlformats.org/officeDocument/2006/relationships/image" Target="../media/image75.emf"/><Relationship Id="rId4" Type="http://schemas.openxmlformats.org/officeDocument/2006/relationships/oleObject" Target="../embeddings/oleObject64.bin"/><Relationship Id="rId9" Type="http://schemas.openxmlformats.org/officeDocument/2006/relationships/image" Target="../media/image70.emf"/><Relationship Id="rId14" Type="http://schemas.openxmlformats.org/officeDocument/2006/relationships/oleObject" Target="../embeddings/oleObject69.bin"/><Relationship Id="rId22" Type="http://schemas.openxmlformats.org/officeDocument/2006/relationships/oleObject" Target="../embeddings/oleObject73.bin"/><Relationship Id="rId27" Type="http://schemas.openxmlformats.org/officeDocument/2006/relationships/image" Target="../media/image7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slide" Target="slide1.xml"/><Relationship Id="rId7" Type="http://schemas.openxmlformats.org/officeDocument/2006/relationships/image" Target="../media/image8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87.emf"/><Relationship Id="rId4" Type="http://schemas.openxmlformats.org/officeDocument/2006/relationships/oleObject" Target="../embeddings/oleObject76.bin"/><Relationship Id="rId9" Type="http://schemas.openxmlformats.org/officeDocument/2006/relationships/image" Target="../media/image89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94.emf"/><Relationship Id="rId3" Type="http://schemas.openxmlformats.org/officeDocument/2006/relationships/slide" Target="slide1.xml"/><Relationship Id="rId7" Type="http://schemas.openxmlformats.org/officeDocument/2006/relationships/image" Target="../media/image91.emf"/><Relationship Id="rId12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93.emf"/><Relationship Id="rId5" Type="http://schemas.openxmlformats.org/officeDocument/2006/relationships/image" Target="../media/image90.emf"/><Relationship Id="rId15" Type="http://schemas.openxmlformats.org/officeDocument/2006/relationships/image" Target="../media/image95.e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92.emf"/><Relationship Id="rId14" Type="http://schemas.openxmlformats.org/officeDocument/2006/relationships/oleObject" Target="../embeddings/oleObject84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100.emf"/><Relationship Id="rId3" Type="http://schemas.openxmlformats.org/officeDocument/2006/relationships/slide" Target="slide1.xml"/><Relationship Id="rId7" Type="http://schemas.openxmlformats.org/officeDocument/2006/relationships/image" Target="../media/image97.emf"/><Relationship Id="rId12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99.emf"/><Relationship Id="rId5" Type="http://schemas.openxmlformats.org/officeDocument/2006/relationships/image" Target="../media/image96.emf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5.bin"/><Relationship Id="rId9" Type="http://schemas.openxmlformats.org/officeDocument/2006/relationships/image" Target="../media/image9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wmf"/><Relationship Id="rId3" Type="http://schemas.openxmlformats.org/officeDocument/2006/relationships/slide" Target="slide1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7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10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81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slide" Target="slide1.xml"/><Relationship Id="rId7" Type="http://schemas.openxmlformats.org/officeDocument/2006/relationships/image" Target="../media/image10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106.emf"/><Relationship Id="rId5" Type="http://schemas.openxmlformats.org/officeDocument/2006/relationships/image" Target="../media/image103.emf"/><Relationship Id="rId10" Type="http://schemas.openxmlformats.org/officeDocument/2006/relationships/oleObject" Target="../embeddings/oleObject93.bin"/><Relationship Id="rId4" Type="http://schemas.openxmlformats.org/officeDocument/2006/relationships/oleObject" Target="../embeddings/oleObject90.bin"/><Relationship Id="rId9" Type="http://schemas.openxmlformats.org/officeDocument/2006/relationships/image" Target="../media/image105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slide" Target="slide1.xml"/><Relationship Id="rId7" Type="http://schemas.openxmlformats.org/officeDocument/2006/relationships/image" Target="../media/image10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110.emf"/><Relationship Id="rId5" Type="http://schemas.openxmlformats.org/officeDocument/2006/relationships/image" Target="../media/image107.emf"/><Relationship Id="rId10" Type="http://schemas.openxmlformats.org/officeDocument/2006/relationships/oleObject" Target="../embeddings/oleObject97.bin"/><Relationship Id="rId4" Type="http://schemas.openxmlformats.org/officeDocument/2006/relationships/oleObject" Target="../embeddings/oleObject94.bin"/><Relationship Id="rId9" Type="http://schemas.openxmlformats.org/officeDocument/2006/relationships/image" Target="../media/image109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13" Type="http://schemas.openxmlformats.org/officeDocument/2006/relationships/image" Target="../media/image115.emf"/><Relationship Id="rId3" Type="http://schemas.openxmlformats.org/officeDocument/2006/relationships/slide" Target="slide1.xml"/><Relationship Id="rId7" Type="http://schemas.openxmlformats.org/officeDocument/2006/relationships/image" Target="../media/image112.emf"/><Relationship Id="rId12" Type="http://schemas.openxmlformats.org/officeDocument/2006/relationships/oleObject" Target="../embeddings/oleObject10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9.bin"/><Relationship Id="rId11" Type="http://schemas.openxmlformats.org/officeDocument/2006/relationships/image" Target="../media/image114.emf"/><Relationship Id="rId5" Type="http://schemas.openxmlformats.org/officeDocument/2006/relationships/image" Target="../media/image111.emf"/><Relationship Id="rId10" Type="http://schemas.openxmlformats.org/officeDocument/2006/relationships/oleObject" Target="../embeddings/oleObject101.bin"/><Relationship Id="rId4" Type="http://schemas.openxmlformats.org/officeDocument/2006/relationships/oleObject" Target="../embeddings/oleObject98.bin"/><Relationship Id="rId9" Type="http://schemas.openxmlformats.org/officeDocument/2006/relationships/image" Target="../media/image113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13" Type="http://schemas.openxmlformats.org/officeDocument/2006/relationships/image" Target="../media/image120.emf"/><Relationship Id="rId3" Type="http://schemas.openxmlformats.org/officeDocument/2006/relationships/slide" Target="slide1.xml"/><Relationship Id="rId7" Type="http://schemas.openxmlformats.org/officeDocument/2006/relationships/image" Target="../media/image117.emf"/><Relationship Id="rId12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4.bin"/><Relationship Id="rId11" Type="http://schemas.openxmlformats.org/officeDocument/2006/relationships/image" Target="../media/image119.emf"/><Relationship Id="rId5" Type="http://schemas.openxmlformats.org/officeDocument/2006/relationships/image" Target="../media/image116.emf"/><Relationship Id="rId10" Type="http://schemas.openxmlformats.org/officeDocument/2006/relationships/oleObject" Target="../embeddings/oleObject106.bin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118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image" Target="../media/image125.wmf"/><Relationship Id="rId18" Type="http://schemas.openxmlformats.org/officeDocument/2006/relationships/oleObject" Target="../embeddings/oleObject115.bin"/><Relationship Id="rId26" Type="http://schemas.openxmlformats.org/officeDocument/2006/relationships/oleObject" Target="../embeddings/oleObject119.bin"/><Relationship Id="rId3" Type="http://schemas.openxmlformats.org/officeDocument/2006/relationships/slide" Target="slide1.xml"/><Relationship Id="rId21" Type="http://schemas.openxmlformats.org/officeDocument/2006/relationships/image" Target="../media/image129.wmf"/><Relationship Id="rId7" Type="http://schemas.openxmlformats.org/officeDocument/2006/relationships/image" Target="../media/image122.wmf"/><Relationship Id="rId12" Type="http://schemas.openxmlformats.org/officeDocument/2006/relationships/oleObject" Target="../embeddings/oleObject112.bin"/><Relationship Id="rId17" Type="http://schemas.openxmlformats.org/officeDocument/2006/relationships/image" Target="../media/image127.wmf"/><Relationship Id="rId25" Type="http://schemas.openxmlformats.org/officeDocument/2006/relationships/image" Target="../media/image13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4.bin"/><Relationship Id="rId20" Type="http://schemas.openxmlformats.org/officeDocument/2006/relationships/oleObject" Target="../embeddings/oleObject116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9.bin"/><Relationship Id="rId11" Type="http://schemas.openxmlformats.org/officeDocument/2006/relationships/image" Target="../media/image124.wmf"/><Relationship Id="rId24" Type="http://schemas.openxmlformats.org/officeDocument/2006/relationships/oleObject" Target="../embeddings/oleObject118.bin"/><Relationship Id="rId5" Type="http://schemas.openxmlformats.org/officeDocument/2006/relationships/image" Target="../media/image121.wmf"/><Relationship Id="rId15" Type="http://schemas.openxmlformats.org/officeDocument/2006/relationships/image" Target="../media/image126.wmf"/><Relationship Id="rId23" Type="http://schemas.openxmlformats.org/officeDocument/2006/relationships/image" Target="../media/image130.wmf"/><Relationship Id="rId10" Type="http://schemas.openxmlformats.org/officeDocument/2006/relationships/oleObject" Target="../embeddings/oleObject111.bin"/><Relationship Id="rId19" Type="http://schemas.openxmlformats.org/officeDocument/2006/relationships/image" Target="../media/image128.wmf"/><Relationship Id="rId4" Type="http://schemas.openxmlformats.org/officeDocument/2006/relationships/oleObject" Target="../embeddings/oleObject108.bin"/><Relationship Id="rId9" Type="http://schemas.openxmlformats.org/officeDocument/2006/relationships/image" Target="../media/image123.wmf"/><Relationship Id="rId14" Type="http://schemas.openxmlformats.org/officeDocument/2006/relationships/oleObject" Target="../embeddings/oleObject113.bin"/><Relationship Id="rId22" Type="http://schemas.openxmlformats.org/officeDocument/2006/relationships/oleObject" Target="../embeddings/oleObject117.bin"/><Relationship Id="rId27" Type="http://schemas.openxmlformats.org/officeDocument/2006/relationships/image" Target="../media/image132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37.emf"/><Relationship Id="rId3" Type="http://schemas.openxmlformats.org/officeDocument/2006/relationships/slide" Target="slide1.xml"/><Relationship Id="rId7" Type="http://schemas.openxmlformats.org/officeDocument/2006/relationships/image" Target="../media/image134.emf"/><Relationship Id="rId12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36.emf"/><Relationship Id="rId5" Type="http://schemas.openxmlformats.org/officeDocument/2006/relationships/image" Target="../media/image133.emf"/><Relationship Id="rId15" Type="http://schemas.openxmlformats.org/officeDocument/2006/relationships/image" Target="../media/image138.emf"/><Relationship Id="rId10" Type="http://schemas.openxmlformats.org/officeDocument/2006/relationships/oleObject" Target="../embeddings/oleObject123.bin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35.emf"/><Relationship Id="rId14" Type="http://schemas.openxmlformats.org/officeDocument/2006/relationships/oleObject" Target="../embeddings/oleObject125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39.emf"/><Relationship Id="rId4" Type="http://schemas.openxmlformats.org/officeDocument/2006/relationships/oleObject" Target="../embeddings/Microsoft_Word_97_-_2003_Document1.doc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40.emf"/><Relationship Id="rId4" Type="http://schemas.openxmlformats.org/officeDocument/2006/relationships/package" Target="../embeddings/Microsoft_Word_Document1.docx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41.emf"/><Relationship Id="rId4" Type="http://schemas.openxmlformats.org/officeDocument/2006/relationships/package" Target="../embeddings/Microsoft_Word_Document2.docx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42.emf"/><Relationship Id="rId4" Type="http://schemas.openxmlformats.org/officeDocument/2006/relationships/package" Target="../embeddings/Microsoft_Word_Document3.docx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13" Type="http://schemas.openxmlformats.org/officeDocument/2006/relationships/image" Target="../media/image147.wmf"/><Relationship Id="rId18" Type="http://schemas.openxmlformats.org/officeDocument/2006/relationships/oleObject" Target="../embeddings/oleObject133.bin"/><Relationship Id="rId3" Type="http://schemas.openxmlformats.org/officeDocument/2006/relationships/slide" Target="slide1.xml"/><Relationship Id="rId7" Type="http://schemas.openxmlformats.org/officeDocument/2006/relationships/image" Target="../media/image144.wmf"/><Relationship Id="rId12" Type="http://schemas.openxmlformats.org/officeDocument/2006/relationships/oleObject" Target="../embeddings/oleObject130.bin"/><Relationship Id="rId17" Type="http://schemas.openxmlformats.org/officeDocument/2006/relationships/image" Target="../media/image149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32.bin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27.bin"/><Relationship Id="rId11" Type="http://schemas.openxmlformats.org/officeDocument/2006/relationships/image" Target="../media/image146.wmf"/><Relationship Id="rId5" Type="http://schemas.openxmlformats.org/officeDocument/2006/relationships/image" Target="../media/image143.wmf"/><Relationship Id="rId15" Type="http://schemas.openxmlformats.org/officeDocument/2006/relationships/image" Target="../media/image148.wmf"/><Relationship Id="rId10" Type="http://schemas.openxmlformats.org/officeDocument/2006/relationships/oleObject" Target="../embeddings/oleObject129.bin"/><Relationship Id="rId19" Type="http://schemas.openxmlformats.org/officeDocument/2006/relationships/image" Target="../media/image150.wmf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145.wmf"/><Relationship Id="rId14" Type="http://schemas.openxmlformats.org/officeDocument/2006/relationships/oleObject" Target="../embeddings/oleObject131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13" Type="http://schemas.openxmlformats.org/officeDocument/2006/relationships/image" Target="../media/image154.wmf"/><Relationship Id="rId18" Type="http://schemas.openxmlformats.org/officeDocument/2006/relationships/oleObject" Target="../embeddings/oleObject141.bin"/><Relationship Id="rId3" Type="http://schemas.openxmlformats.org/officeDocument/2006/relationships/slide" Target="slide1.xml"/><Relationship Id="rId7" Type="http://schemas.openxmlformats.org/officeDocument/2006/relationships/image" Target="../media/image144.wmf"/><Relationship Id="rId12" Type="http://schemas.openxmlformats.org/officeDocument/2006/relationships/oleObject" Target="../embeddings/oleObject138.bin"/><Relationship Id="rId17" Type="http://schemas.openxmlformats.org/officeDocument/2006/relationships/image" Target="../media/image156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40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35.bin"/><Relationship Id="rId11" Type="http://schemas.openxmlformats.org/officeDocument/2006/relationships/image" Target="../media/image153.wmf"/><Relationship Id="rId5" Type="http://schemas.openxmlformats.org/officeDocument/2006/relationships/image" Target="../media/image151.wmf"/><Relationship Id="rId15" Type="http://schemas.openxmlformats.org/officeDocument/2006/relationships/image" Target="../media/image155.wmf"/><Relationship Id="rId10" Type="http://schemas.openxmlformats.org/officeDocument/2006/relationships/oleObject" Target="../embeddings/oleObject137.bin"/><Relationship Id="rId19" Type="http://schemas.openxmlformats.org/officeDocument/2006/relationships/image" Target="../media/image150.wmf"/><Relationship Id="rId4" Type="http://schemas.openxmlformats.org/officeDocument/2006/relationships/oleObject" Target="../embeddings/oleObject134.bin"/><Relationship Id="rId9" Type="http://schemas.openxmlformats.org/officeDocument/2006/relationships/image" Target="../media/image152.wmf"/><Relationship Id="rId14" Type="http://schemas.openxmlformats.org/officeDocument/2006/relationships/oleObject" Target="../embeddings/oleObject139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4.bin"/><Relationship Id="rId13" Type="http://schemas.openxmlformats.org/officeDocument/2006/relationships/image" Target="../media/image147.wmf"/><Relationship Id="rId18" Type="http://schemas.openxmlformats.org/officeDocument/2006/relationships/oleObject" Target="../embeddings/oleObject149.bin"/><Relationship Id="rId3" Type="http://schemas.openxmlformats.org/officeDocument/2006/relationships/slide" Target="slide1.xml"/><Relationship Id="rId7" Type="http://schemas.openxmlformats.org/officeDocument/2006/relationships/image" Target="../media/image144.wmf"/><Relationship Id="rId12" Type="http://schemas.openxmlformats.org/officeDocument/2006/relationships/oleObject" Target="../embeddings/oleObject146.bin"/><Relationship Id="rId17" Type="http://schemas.openxmlformats.org/officeDocument/2006/relationships/image" Target="../media/image149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48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43.bin"/><Relationship Id="rId11" Type="http://schemas.openxmlformats.org/officeDocument/2006/relationships/image" Target="../media/image146.wmf"/><Relationship Id="rId5" Type="http://schemas.openxmlformats.org/officeDocument/2006/relationships/image" Target="../media/image143.wmf"/><Relationship Id="rId15" Type="http://schemas.openxmlformats.org/officeDocument/2006/relationships/image" Target="../media/image148.wmf"/><Relationship Id="rId10" Type="http://schemas.openxmlformats.org/officeDocument/2006/relationships/oleObject" Target="../embeddings/oleObject145.bin"/><Relationship Id="rId19" Type="http://schemas.openxmlformats.org/officeDocument/2006/relationships/image" Target="../media/image150.wmf"/><Relationship Id="rId4" Type="http://schemas.openxmlformats.org/officeDocument/2006/relationships/oleObject" Target="../embeddings/oleObject142.bin"/><Relationship Id="rId9" Type="http://schemas.openxmlformats.org/officeDocument/2006/relationships/image" Target="../media/image145.wmf"/><Relationship Id="rId14" Type="http://schemas.openxmlformats.org/officeDocument/2006/relationships/oleObject" Target="../embeddings/oleObject14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4.emf"/><Relationship Id="rId3" Type="http://schemas.openxmlformats.org/officeDocument/2006/relationships/slide" Target="slide1.xml"/><Relationship Id="rId7" Type="http://schemas.openxmlformats.org/officeDocument/2006/relationships/image" Target="../media/image11.e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e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13" Type="http://schemas.openxmlformats.org/officeDocument/2006/relationships/image" Target="../media/image161.emf"/><Relationship Id="rId18" Type="http://schemas.openxmlformats.org/officeDocument/2006/relationships/oleObject" Target="../embeddings/oleObject157.bin"/><Relationship Id="rId26" Type="http://schemas.openxmlformats.org/officeDocument/2006/relationships/image" Target="../media/image167.emf"/><Relationship Id="rId39" Type="http://schemas.openxmlformats.org/officeDocument/2006/relationships/image" Target="../media/image173.wmf"/><Relationship Id="rId3" Type="http://schemas.openxmlformats.org/officeDocument/2006/relationships/slide" Target="slide1.xml"/><Relationship Id="rId21" Type="http://schemas.openxmlformats.org/officeDocument/2006/relationships/oleObject" Target="../embeddings/oleObject159.bin"/><Relationship Id="rId34" Type="http://schemas.openxmlformats.org/officeDocument/2006/relationships/oleObject" Target="../embeddings/oleObject166.bin"/><Relationship Id="rId42" Type="http://schemas.openxmlformats.org/officeDocument/2006/relationships/image" Target="../media/image174.emf"/><Relationship Id="rId47" Type="http://schemas.openxmlformats.org/officeDocument/2006/relationships/oleObject" Target="../embeddings/oleObject173.bin"/><Relationship Id="rId7" Type="http://schemas.openxmlformats.org/officeDocument/2006/relationships/image" Target="../media/image158.wmf"/><Relationship Id="rId12" Type="http://schemas.openxmlformats.org/officeDocument/2006/relationships/oleObject" Target="../embeddings/oleObject154.bin"/><Relationship Id="rId17" Type="http://schemas.openxmlformats.org/officeDocument/2006/relationships/image" Target="../media/image163.wmf"/><Relationship Id="rId25" Type="http://schemas.openxmlformats.org/officeDocument/2006/relationships/oleObject" Target="../embeddings/oleObject161.bin"/><Relationship Id="rId33" Type="http://schemas.openxmlformats.org/officeDocument/2006/relationships/image" Target="../media/image170.emf"/><Relationship Id="rId38" Type="http://schemas.openxmlformats.org/officeDocument/2006/relationships/oleObject" Target="../embeddings/oleObject168.bin"/><Relationship Id="rId46" Type="http://schemas.openxmlformats.org/officeDocument/2006/relationships/image" Target="../media/image176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56.bin"/><Relationship Id="rId20" Type="http://schemas.openxmlformats.org/officeDocument/2006/relationships/image" Target="../media/image164.emf"/><Relationship Id="rId29" Type="http://schemas.openxmlformats.org/officeDocument/2006/relationships/oleObject" Target="../embeddings/oleObject163.bin"/><Relationship Id="rId41" Type="http://schemas.openxmlformats.org/officeDocument/2006/relationships/oleObject" Target="../embeddings/oleObject170.bin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51.bin"/><Relationship Id="rId11" Type="http://schemas.openxmlformats.org/officeDocument/2006/relationships/image" Target="../media/image160.emf"/><Relationship Id="rId24" Type="http://schemas.openxmlformats.org/officeDocument/2006/relationships/image" Target="../media/image166.emf"/><Relationship Id="rId32" Type="http://schemas.openxmlformats.org/officeDocument/2006/relationships/oleObject" Target="../embeddings/oleObject165.bin"/><Relationship Id="rId37" Type="http://schemas.openxmlformats.org/officeDocument/2006/relationships/image" Target="../media/image172.emf"/><Relationship Id="rId40" Type="http://schemas.openxmlformats.org/officeDocument/2006/relationships/oleObject" Target="../embeddings/oleObject169.bin"/><Relationship Id="rId45" Type="http://schemas.openxmlformats.org/officeDocument/2006/relationships/oleObject" Target="../embeddings/oleObject172.bin"/><Relationship Id="rId5" Type="http://schemas.openxmlformats.org/officeDocument/2006/relationships/image" Target="../media/image157.wmf"/><Relationship Id="rId15" Type="http://schemas.openxmlformats.org/officeDocument/2006/relationships/image" Target="../media/image162.emf"/><Relationship Id="rId23" Type="http://schemas.openxmlformats.org/officeDocument/2006/relationships/oleObject" Target="../embeddings/oleObject160.bin"/><Relationship Id="rId28" Type="http://schemas.openxmlformats.org/officeDocument/2006/relationships/image" Target="../media/image168.wmf"/><Relationship Id="rId36" Type="http://schemas.openxmlformats.org/officeDocument/2006/relationships/oleObject" Target="../embeddings/oleObject167.bin"/><Relationship Id="rId10" Type="http://schemas.openxmlformats.org/officeDocument/2006/relationships/oleObject" Target="../embeddings/oleObject153.bin"/><Relationship Id="rId19" Type="http://schemas.openxmlformats.org/officeDocument/2006/relationships/oleObject" Target="../embeddings/oleObject158.bin"/><Relationship Id="rId31" Type="http://schemas.openxmlformats.org/officeDocument/2006/relationships/image" Target="../media/image169.emf"/><Relationship Id="rId44" Type="http://schemas.openxmlformats.org/officeDocument/2006/relationships/image" Target="../media/image175.emf"/><Relationship Id="rId4" Type="http://schemas.openxmlformats.org/officeDocument/2006/relationships/oleObject" Target="../embeddings/oleObject150.bin"/><Relationship Id="rId9" Type="http://schemas.openxmlformats.org/officeDocument/2006/relationships/image" Target="../media/image159.emf"/><Relationship Id="rId14" Type="http://schemas.openxmlformats.org/officeDocument/2006/relationships/oleObject" Target="../embeddings/oleObject155.bin"/><Relationship Id="rId22" Type="http://schemas.openxmlformats.org/officeDocument/2006/relationships/image" Target="../media/image165.emf"/><Relationship Id="rId27" Type="http://schemas.openxmlformats.org/officeDocument/2006/relationships/oleObject" Target="../embeddings/oleObject162.bin"/><Relationship Id="rId30" Type="http://schemas.openxmlformats.org/officeDocument/2006/relationships/oleObject" Target="../embeddings/oleObject164.bin"/><Relationship Id="rId35" Type="http://schemas.openxmlformats.org/officeDocument/2006/relationships/image" Target="../media/image171.emf"/><Relationship Id="rId43" Type="http://schemas.openxmlformats.org/officeDocument/2006/relationships/oleObject" Target="../embeddings/oleObject171.bin"/><Relationship Id="rId48" Type="http://schemas.openxmlformats.org/officeDocument/2006/relationships/image" Target="../media/image177.emf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6.bin"/><Relationship Id="rId3" Type="http://schemas.openxmlformats.org/officeDocument/2006/relationships/slide" Target="slide1.xml"/><Relationship Id="rId7" Type="http://schemas.openxmlformats.org/officeDocument/2006/relationships/image" Target="../media/image17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75.bin"/><Relationship Id="rId5" Type="http://schemas.openxmlformats.org/officeDocument/2006/relationships/image" Target="../media/image178.wmf"/><Relationship Id="rId4" Type="http://schemas.openxmlformats.org/officeDocument/2006/relationships/oleObject" Target="../embeddings/oleObject174.bin"/><Relationship Id="rId9" Type="http://schemas.openxmlformats.org/officeDocument/2006/relationships/image" Target="../media/image180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83.emf"/><Relationship Id="rId4" Type="http://schemas.openxmlformats.org/officeDocument/2006/relationships/oleObject" Target="../embeddings/oleObject177.bin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0.bin"/><Relationship Id="rId13" Type="http://schemas.openxmlformats.org/officeDocument/2006/relationships/image" Target="../media/image188.emf"/><Relationship Id="rId18" Type="http://schemas.openxmlformats.org/officeDocument/2006/relationships/oleObject" Target="../embeddings/oleObject185.bin"/><Relationship Id="rId26" Type="http://schemas.openxmlformats.org/officeDocument/2006/relationships/oleObject" Target="../embeddings/oleObject189.bin"/><Relationship Id="rId3" Type="http://schemas.openxmlformats.org/officeDocument/2006/relationships/slide" Target="slide1.xml"/><Relationship Id="rId21" Type="http://schemas.openxmlformats.org/officeDocument/2006/relationships/image" Target="../media/image192.emf"/><Relationship Id="rId7" Type="http://schemas.openxmlformats.org/officeDocument/2006/relationships/image" Target="../media/image185.emf"/><Relationship Id="rId12" Type="http://schemas.openxmlformats.org/officeDocument/2006/relationships/oleObject" Target="../embeddings/oleObject182.bin"/><Relationship Id="rId17" Type="http://schemas.openxmlformats.org/officeDocument/2006/relationships/image" Target="../media/image190.emf"/><Relationship Id="rId25" Type="http://schemas.openxmlformats.org/officeDocument/2006/relationships/image" Target="../media/image194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84.bin"/><Relationship Id="rId20" Type="http://schemas.openxmlformats.org/officeDocument/2006/relationships/oleObject" Target="../embeddings/oleObject186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79.bin"/><Relationship Id="rId11" Type="http://schemas.openxmlformats.org/officeDocument/2006/relationships/image" Target="../media/image187.emf"/><Relationship Id="rId24" Type="http://schemas.openxmlformats.org/officeDocument/2006/relationships/oleObject" Target="../embeddings/oleObject188.bin"/><Relationship Id="rId5" Type="http://schemas.openxmlformats.org/officeDocument/2006/relationships/image" Target="../media/image184.emf"/><Relationship Id="rId15" Type="http://schemas.openxmlformats.org/officeDocument/2006/relationships/image" Target="../media/image189.emf"/><Relationship Id="rId23" Type="http://schemas.openxmlformats.org/officeDocument/2006/relationships/image" Target="../media/image193.emf"/><Relationship Id="rId10" Type="http://schemas.openxmlformats.org/officeDocument/2006/relationships/oleObject" Target="../embeddings/oleObject181.bin"/><Relationship Id="rId19" Type="http://schemas.openxmlformats.org/officeDocument/2006/relationships/image" Target="../media/image191.emf"/><Relationship Id="rId4" Type="http://schemas.openxmlformats.org/officeDocument/2006/relationships/oleObject" Target="../embeddings/oleObject178.bin"/><Relationship Id="rId9" Type="http://schemas.openxmlformats.org/officeDocument/2006/relationships/image" Target="../media/image186.emf"/><Relationship Id="rId14" Type="http://schemas.openxmlformats.org/officeDocument/2006/relationships/oleObject" Target="../embeddings/oleObject183.bin"/><Relationship Id="rId22" Type="http://schemas.openxmlformats.org/officeDocument/2006/relationships/oleObject" Target="../embeddings/oleObject187.bin"/><Relationship Id="rId27" Type="http://schemas.openxmlformats.org/officeDocument/2006/relationships/image" Target="../media/image195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8.png"/><Relationship Id="rId4" Type="http://schemas.openxmlformats.org/officeDocument/2006/relationships/image" Target="../media/image8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gi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9.emf"/><Relationship Id="rId3" Type="http://schemas.openxmlformats.org/officeDocument/2006/relationships/slide" Target="slide1.xml"/><Relationship Id="rId7" Type="http://schemas.openxmlformats.org/officeDocument/2006/relationships/image" Target="../media/image16.e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8.e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7.emf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2.bin"/><Relationship Id="rId13" Type="http://schemas.openxmlformats.org/officeDocument/2006/relationships/image" Target="../media/image204.wmf"/><Relationship Id="rId3" Type="http://schemas.openxmlformats.org/officeDocument/2006/relationships/slide" Target="slide1.xml"/><Relationship Id="rId7" Type="http://schemas.openxmlformats.org/officeDocument/2006/relationships/image" Target="../media/image201.wmf"/><Relationship Id="rId12" Type="http://schemas.openxmlformats.org/officeDocument/2006/relationships/oleObject" Target="../embeddings/oleObject19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91.bin"/><Relationship Id="rId11" Type="http://schemas.openxmlformats.org/officeDocument/2006/relationships/image" Target="../media/image203.wmf"/><Relationship Id="rId5" Type="http://schemas.openxmlformats.org/officeDocument/2006/relationships/image" Target="../media/image200.wmf"/><Relationship Id="rId15" Type="http://schemas.openxmlformats.org/officeDocument/2006/relationships/image" Target="../media/image205.wmf"/><Relationship Id="rId10" Type="http://schemas.openxmlformats.org/officeDocument/2006/relationships/oleObject" Target="../embeddings/oleObject193.bin"/><Relationship Id="rId4" Type="http://schemas.openxmlformats.org/officeDocument/2006/relationships/oleObject" Target="../embeddings/oleObject190.bin"/><Relationship Id="rId9" Type="http://schemas.openxmlformats.org/officeDocument/2006/relationships/image" Target="../media/image202.wmf"/><Relationship Id="rId14" Type="http://schemas.openxmlformats.org/officeDocument/2006/relationships/oleObject" Target="../embeddings/oleObject195.bin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8.bin"/><Relationship Id="rId3" Type="http://schemas.openxmlformats.org/officeDocument/2006/relationships/slide" Target="slide1.xml"/><Relationship Id="rId7" Type="http://schemas.openxmlformats.org/officeDocument/2006/relationships/image" Target="../media/image20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97.bin"/><Relationship Id="rId5" Type="http://schemas.openxmlformats.org/officeDocument/2006/relationships/image" Target="../media/image206.emf"/><Relationship Id="rId4" Type="http://schemas.openxmlformats.org/officeDocument/2006/relationships/oleObject" Target="../embeddings/oleObject196.bin"/><Relationship Id="rId9" Type="http://schemas.openxmlformats.org/officeDocument/2006/relationships/image" Target="../media/image208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2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200.bin"/><Relationship Id="rId5" Type="http://schemas.openxmlformats.org/officeDocument/2006/relationships/image" Target="../media/image209.emf"/><Relationship Id="rId4" Type="http://schemas.openxmlformats.org/officeDocument/2006/relationships/oleObject" Target="../embeddings/oleObject199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3.bin"/><Relationship Id="rId3" Type="http://schemas.openxmlformats.org/officeDocument/2006/relationships/slide" Target="slide1.xml"/><Relationship Id="rId7" Type="http://schemas.openxmlformats.org/officeDocument/2006/relationships/image" Target="../media/image21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202.bin"/><Relationship Id="rId11" Type="http://schemas.openxmlformats.org/officeDocument/2006/relationships/image" Target="../media/image214.emf"/><Relationship Id="rId5" Type="http://schemas.openxmlformats.org/officeDocument/2006/relationships/image" Target="../media/image211.emf"/><Relationship Id="rId10" Type="http://schemas.openxmlformats.org/officeDocument/2006/relationships/oleObject" Target="../embeddings/oleObject204.bin"/><Relationship Id="rId4" Type="http://schemas.openxmlformats.org/officeDocument/2006/relationships/oleObject" Target="../embeddings/oleObject201.bin"/><Relationship Id="rId9" Type="http://schemas.openxmlformats.org/officeDocument/2006/relationships/image" Target="../media/image213.e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7.bin"/><Relationship Id="rId3" Type="http://schemas.openxmlformats.org/officeDocument/2006/relationships/slide" Target="slide1.xml"/><Relationship Id="rId7" Type="http://schemas.openxmlformats.org/officeDocument/2006/relationships/image" Target="../media/image21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206.bin"/><Relationship Id="rId11" Type="http://schemas.openxmlformats.org/officeDocument/2006/relationships/image" Target="../media/image218.emf"/><Relationship Id="rId5" Type="http://schemas.openxmlformats.org/officeDocument/2006/relationships/image" Target="../media/image215.emf"/><Relationship Id="rId10" Type="http://schemas.openxmlformats.org/officeDocument/2006/relationships/oleObject" Target="../embeddings/oleObject208.bin"/><Relationship Id="rId4" Type="http://schemas.openxmlformats.org/officeDocument/2006/relationships/oleObject" Target="../embeddings/oleObject205.bin"/><Relationship Id="rId9" Type="http://schemas.openxmlformats.org/officeDocument/2006/relationships/image" Target="../media/image217.emf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9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emf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4.emf"/><Relationship Id="rId18" Type="http://schemas.openxmlformats.org/officeDocument/2006/relationships/oleObject" Target="../embeddings/oleObject25.bin"/><Relationship Id="rId26" Type="http://schemas.openxmlformats.org/officeDocument/2006/relationships/oleObject" Target="../embeddings/oleObject29.bin"/><Relationship Id="rId3" Type="http://schemas.openxmlformats.org/officeDocument/2006/relationships/slide" Target="slide1.xml"/><Relationship Id="rId21" Type="http://schemas.openxmlformats.org/officeDocument/2006/relationships/image" Target="../media/image28.emf"/><Relationship Id="rId7" Type="http://schemas.openxmlformats.org/officeDocument/2006/relationships/image" Target="../media/image21.e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26.emf"/><Relationship Id="rId25" Type="http://schemas.openxmlformats.org/officeDocument/2006/relationships/image" Target="../media/image30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6.bin"/><Relationship Id="rId29" Type="http://schemas.openxmlformats.org/officeDocument/2006/relationships/image" Target="../media/image32.e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3.emf"/><Relationship Id="rId24" Type="http://schemas.openxmlformats.org/officeDocument/2006/relationships/oleObject" Target="../embeddings/oleObject28.bin"/><Relationship Id="rId5" Type="http://schemas.openxmlformats.org/officeDocument/2006/relationships/image" Target="../media/image20.emf"/><Relationship Id="rId15" Type="http://schemas.openxmlformats.org/officeDocument/2006/relationships/image" Target="../media/image25.emf"/><Relationship Id="rId23" Type="http://schemas.openxmlformats.org/officeDocument/2006/relationships/image" Target="../media/image29.emf"/><Relationship Id="rId28" Type="http://schemas.openxmlformats.org/officeDocument/2006/relationships/oleObject" Target="../embeddings/oleObject30.bin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27.emf"/><Relationship Id="rId31" Type="http://schemas.openxmlformats.org/officeDocument/2006/relationships/image" Target="../media/image33.e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2.emf"/><Relationship Id="rId14" Type="http://schemas.openxmlformats.org/officeDocument/2006/relationships/oleObject" Target="../embeddings/oleObject23.bin"/><Relationship Id="rId22" Type="http://schemas.openxmlformats.org/officeDocument/2006/relationships/oleObject" Target="../embeddings/oleObject27.bin"/><Relationship Id="rId27" Type="http://schemas.openxmlformats.org/officeDocument/2006/relationships/image" Target="../media/image31.emf"/><Relationship Id="rId30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SEGMENTS AND ANGLES			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62000" y="3048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3" action="ppaction://hlinksldjump"/>
              </a:rPr>
              <a:t>SEGMENT BISECTORS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62000" y="9906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4" action="ppaction://hlinksldjump"/>
              </a:rPr>
              <a:t>Angle Bisectors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0" y="16764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5" action="ppaction://hlinksldjump"/>
              </a:rPr>
              <a:t>Complimentary / Supplementary Angles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2000" y="23622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6" action="ppaction://hlinksldjump"/>
              </a:rPr>
              <a:t>Vertical Angles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62000" y="30480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7" action="ppaction://hlinksldjump"/>
              </a:rPr>
              <a:t>If-Then Statements and Deductive Reasoning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62000" y="3733800"/>
            <a:ext cx="5181600" cy="609600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  <a:hlinkClick r:id="rId8" action="ppaction://hlinksldjump"/>
              </a:rPr>
              <a:t>Properties of Equality and Congruence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81800" y="4800600"/>
            <a:ext cx="2057400" cy="30480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hlinkClick r:id="rId10" action="ppaction://hlinksldjump"/>
              </a:rPr>
              <a:t>OPENERS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781800" y="5257800"/>
            <a:ext cx="2057400" cy="30480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hlinkClick r:id="rId11" action="ppaction://hlinksldjump"/>
              </a:rPr>
              <a:t>Reviews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781800" y="5715000"/>
            <a:ext cx="2057400" cy="30480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hlinkClick r:id="" action="ppaction://noaction"/>
              </a:rPr>
              <a:t>Assignments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781800" y="6172200"/>
            <a:ext cx="2057400" cy="30480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hlinkClick r:id="" action="ppaction://noaction"/>
              </a:rPr>
              <a:t>ACTIVITIES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52400"/>
            <a:ext cx="515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COORDINATES OF A MIDPOINT</a:t>
            </a:r>
            <a:endParaRPr lang="en-US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0432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838200"/>
            <a:ext cx="4068079" cy="4038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1" name="TextBox 30"/>
          <p:cNvSpPr txBox="1"/>
          <p:nvPr/>
        </p:nvSpPr>
        <p:spPr>
          <a:xfrm>
            <a:off x="4953001" y="8382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coordinates of the midpoint of the segment pictured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1676400" y="2438400"/>
            <a:ext cx="1905000" cy="1600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048000" y="1905000"/>
            <a:ext cx="1066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(4, 2)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53000" y="2304871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To find the coordinates of a midpoint use this formula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0436" name="Object 20"/>
          <p:cNvGraphicFramePr>
            <a:graphicFrameLocks noChangeAspect="1"/>
          </p:cNvGraphicFramePr>
          <p:nvPr/>
        </p:nvGraphicFramePr>
        <p:xfrm>
          <a:off x="1089134" y="4416970"/>
          <a:ext cx="10191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4" name="Equation" r:id="rId5" imgW="495000" imgH="215640" progId="Equation.3">
                  <p:embed/>
                </p:oleObj>
              </mc:Choice>
              <mc:Fallback>
                <p:oleObj name="Equation" r:id="rId5" imgW="495000" imgH="2156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134" y="4416970"/>
                        <a:ext cx="1019175" cy="446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3" name="Object 17"/>
          <p:cNvGraphicFramePr>
            <a:graphicFrameLocks noChangeAspect="1"/>
          </p:cNvGraphicFramePr>
          <p:nvPr/>
        </p:nvGraphicFramePr>
        <p:xfrm>
          <a:off x="5486400" y="3505200"/>
          <a:ext cx="3233933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5" name="Equation" r:id="rId7" imgW="1117440" imgH="431640" progId="Equation.3">
                  <p:embed/>
                </p:oleObj>
              </mc:Choice>
              <mc:Fallback>
                <p:oleObj name="Equation" r:id="rId7" imgW="1117440" imgH="4316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505200"/>
                        <a:ext cx="3233933" cy="1252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4" name="Object 18"/>
          <p:cNvGraphicFramePr>
            <a:graphicFrameLocks noChangeAspect="1"/>
          </p:cNvGraphicFramePr>
          <p:nvPr/>
        </p:nvGraphicFramePr>
        <p:xfrm>
          <a:off x="3048000" y="1476066"/>
          <a:ext cx="941388" cy="446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6" name="Equation" r:id="rId9" imgW="457200" imgH="215640" progId="Equation.3">
                  <p:embed/>
                </p:oleObj>
              </mc:Choice>
              <mc:Fallback>
                <p:oleObj name="Equation" r:id="rId9" imgW="457200" imgH="2156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476066"/>
                        <a:ext cx="941388" cy="4463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990600" y="41148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(-6, -6)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0437" name="Object 21"/>
          <p:cNvGraphicFramePr>
            <a:graphicFrameLocks noChangeAspect="1"/>
          </p:cNvGraphicFramePr>
          <p:nvPr/>
        </p:nvGraphicFramePr>
        <p:xfrm>
          <a:off x="5486399" y="4876800"/>
          <a:ext cx="334107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7" name="Equation" r:id="rId11" imgW="1054080" imgH="431640" progId="Equation.3">
                  <p:embed/>
                </p:oleObj>
              </mc:Choice>
              <mc:Fallback>
                <p:oleObj name="Equation" r:id="rId11" imgW="1054080" imgH="4316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399" y="4876800"/>
                        <a:ext cx="3341077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8" name="Object 22"/>
          <p:cNvGraphicFramePr>
            <a:graphicFrameLocks noChangeAspect="1"/>
          </p:cNvGraphicFramePr>
          <p:nvPr/>
        </p:nvGraphicFramePr>
        <p:xfrm>
          <a:off x="6324600" y="6286500"/>
          <a:ext cx="17700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8" name="Equation" r:id="rId13" imgW="558720" imgH="215640" progId="Equation.3">
                  <p:embed/>
                </p:oleObj>
              </mc:Choice>
              <mc:Fallback>
                <p:oleObj name="Equation" r:id="rId13" imgW="558720" imgH="2156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286500"/>
                        <a:ext cx="1770062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Oval 30"/>
          <p:cNvSpPr>
            <a:spLocks noChangeArrowheads="1"/>
          </p:cNvSpPr>
          <p:nvPr/>
        </p:nvSpPr>
        <p:spPr bwMode="auto">
          <a:xfrm>
            <a:off x="2559268" y="3184634"/>
            <a:ext cx="152400" cy="1524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514600" y="35052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(-1, -2)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60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2" dur="1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5" dur="1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0" grpId="0"/>
      <p:bldP spid="36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52400"/>
            <a:ext cx="515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COORDINATES OF A MIDPOINT</a:t>
            </a:r>
            <a:endParaRPr lang="en-US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0432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838200"/>
            <a:ext cx="4068079" cy="4038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1" name="TextBox 30"/>
          <p:cNvSpPr txBox="1"/>
          <p:nvPr/>
        </p:nvSpPr>
        <p:spPr>
          <a:xfrm>
            <a:off x="4953001" y="838200"/>
            <a:ext cx="39624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latin typeface="Comic Sans MS" pitchFamily="66" charset="0"/>
              </a:rPr>
              <a:t>You don’t even need the picture to do a problem like this</a:t>
            </a:r>
            <a:endParaRPr lang="en-US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1676400" y="2438400"/>
            <a:ext cx="1905000" cy="1600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048000" y="1905000"/>
            <a:ext cx="1066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(4, 2)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53000" y="2304871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coordinates of the midpoint of the segment between (3, 8) and (1, -2)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0436" name="Object 20"/>
          <p:cNvGraphicFramePr>
            <a:graphicFrameLocks noChangeAspect="1"/>
          </p:cNvGraphicFramePr>
          <p:nvPr/>
        </p:nvGraphicFramePr>
        <p:xfrm>
          <a:off x="1089134" y="4416970"/>
          <a:ext cx="10191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5" name="Equation" r:id="rId5" imgW="495000" imgH="215640" progId="Equation.3">
                  <p:embed/>
                </p:oleObj>
              </mc:Choice>
              <mc:Fallback>
                <p:oleObj name="Equation" r:id="rId5" imgW="49500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134" y="4416970"/>
                        <a:ext cx="1019175" cy="446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4" name="Object 18"/>
          <p:cNvGraphicFramePr>
            <a:graphicFrameLocks noChangeAspect="1"/>
          </p:cNvGraphicFramePr>
          <p:nvPr/>
        </p:nvGraphicFramePr>
        <p:xfrm>
          <a:off x="3048000" y="1476066"/>
          <a:ext cx="941388" cy="446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6" name="Equation" r:id="rId7" imgW="457200" imgH="215640" progId="Equation.3">
                  <p:embed/>
                </p:oleObj>
              </mc:Choice>
              <mc:Fallback>
                <p:oleObj name="Equation" r:id="rId7" imgW="45720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476066"/>
                        <a:ext cx="941388" cy="4463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990600" y="41148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(-6, -6)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Oval 30"/>
          <p:cNvSpPr>
            <a:spLocks noChangeArrowheads="1"/>
          </p:cNvSpPr>
          <p:nvPr/>
        </p:nvSpPr>
        <p:spPr bwMode="auto">
          <a:xfrm>
            <a:off x="2559268" y="3184634"/>
            <a:ext cx="152400" cy="1524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514600" y="35052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(-1, -2)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5029200" y="3886200"/>
          <a:ext cx="2471738" cy="957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7" name="Equation" r:id="rId9" imgW="1117440" imgH="431640" progId="Equation.3">
                  <p:embed/>
                </p:oleObj>
              </mc:Choice>
              <mc:Fallback>
                <p:oleObj name="Equation" r:id="rId9" imgW="111744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886200"/>
                        <a:ext cx="2471738" cy="9573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5145088" y="4876800"/>
          <a:ext cx="239871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8" name="Equation" r:id="rId11" imgW="927000" imgH="431640" progId="Equation.3">
                  <p:embed/>
                </p:oleObj>
              </mc:Choice>
              <mc:Fallback>
                <p:oleObj name="Equation" r:id="rId11" imgW="92700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088" y="4876800"/>
                        <a:ext cx="2398712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9" name="Object 9"/>
          <p:cNvGraphicFramePr>
            <a:graphicFrameLocks noChangeAspect="1"/>
          </p:cNvGraphicFramePr>
          <p:nvPr/>
        </p:nvGraphicFramePr>
        <p:xfrm>
          <a:off x="5889625" y="5964237"/>
          <a:ext cx="89217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9" name="Equation" r:id="rId13" imgW="368280" imgH="215640" progId="Equation.3">
                  <p:embed/>
                </p:oleObj>
              </mc:Choice>
              <mc:Fallback>
                <p:oleObj name="Equation" r:id="rId13" imgW="36828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25" y="5964237"/>
                        <a:ext cx="892175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" dur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" dur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5" dur="1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8" dur="1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0" grpId="0"/>
      <p:bldP spid="36" grpId="0" animBg="1"/>
      <p:bldP spid="42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52400"/>
            <a:ext cx="5599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Constructing a Perpendicular Bisector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128007" name="Picture 7" descr="C:\Users\Bolan\Pictures\Perpendicular_bisecto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838200"/>
            <a:ext cx="3276600" cy="5455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609600"/>
            <a:ext cx="6172200" cy="381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Like a 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segment bisector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cuts a segment in half…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An ANGLE BISECTOR cuts an angle in half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5638800" y="5943600"/>
            <a:ext cx="2057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 flipV="1">
            <a:off x="7696200" y="4419600"/>
            <a:ext cx="10668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 flipH="1">
            <a:off x="1295400" y="1981200"/>
            <a:ext cx="17526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H="1" flipV="1">
            <a:off x="1295400" y="2895600"/>
            <a:ext cx="2057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 flipV="1">
            <a:off x="1295400" y="1371600"/>
            <a:ext cx="10668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V="1">
            <a:off x="5181600" y="1295400"/>
            <a:ext cx="381000" cy="1676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H="1" flipV="1">
            <a:off x="4267200" y="1447800"/>
            <a:ext cx="9144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V="1">
            <a:off x="8001000" y="1295400"/>
            <a:ext cx="0" cy="1676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flipH="1" flipV="1">
            <a:off x="6477000" y="29718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3200400" y="4114800"/>
            <a:ext cx="1676400" cy="1143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 flipV="1">
            <a:off x="1371600" y="4114800"/>
            <a:ext cx="1828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4953000" y="1295400"/>
            <a:ext cx="2286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6934200" y="1676400"/>
            <a:ext cx="10668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flipV="1">
            <a:off x="2514600" y="4114800"/>
            <a:ext cx="6858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6629400" y="4495800"/>
            <a:ext cx="10668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09600" y="159603"/>
            <a:ext cx="83820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An </a:t>
            </a:r>
            <a:r>
              <a:rPr lang="en-US" sz="2400" b="1" dirty="0" smtClean="0">
                <a:latin typeface="Comic Sans MS" pitchFamily="66" charset="0"/>
              </a:rPr>
              <a:t>ANGLE BISECTOR </a:t>
            </a:r>
            <a:r>
              <a:rPr lang="en-US" sz="2400" dirty="0" smtClean="0">
                <a:latin typeface="Comic Sans MS" pitchFamily="66" charset="0"/>
              </a:rPr>
              <a:t>is a ray that divides an angle into two angles that are congruent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" y="6350913"/>
            <a:ext cx="83820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Comic Sans MS" pitchFamily="66" charset="0"/>
              </a:rPr>
              <a:t>CONGRUENT ANGLES </a:t>
            </a:r>
            <a:r>
              <a:rPr lang="en-US" sz="2200" dirty="0" smtClean="0">
                <a:latin typeface="Comic Sans MS" pitchFamily="66" charset="0"/>
              </a:rPr>
              <a:t>are marked with these “tick marks”</a:t>
            </a:r>
            <a:endParaRPr lang="en-US" sz="2200" dirty="0">
              <a:latin typeface="Comic Sans MS" pitchFamily="66" charset="0"/>
            </a:endParaRPr>
          </a:p>
        </p:txBody>
      </p:sp>
      <p:sp>
        <p:nvSpPr>
          <p:cNvPr id="27" name="Arc 26"/>
          <p:cNvSpPr/>
          <p:nvPr/>
        </p:nvSpPr>
        <p:spPr>
          <a:xfrm>
            <a:off x="1676400" y="2133600"/>
            <a:ext cx="533400" cy="457200"/>
          </a:xfrm>
          <a:prstGeom prst="arc">
            <a:avLst>
              <a:gd name="adj1" fmla="val 14820684"/>
              <a:gd name="adj2" fmla="val 96770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>
            <a:off x="1752600" y="2438400"/>
            <a:ext cx="533400" cy="457200"/>
          </a:xfrm>
          <a:prstGeom prst="arc">
            <a:avLst>
              <a:gd name="adj1" fmla="val 18032269"/>
              <a:gd name="adj2" fmla="val 277268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>
          <a:xfrm>
            <a:off x="4724400" y="2057400"/>
            <a:ext cx="533400" cy="457200"/>
          </a:xfrm>
          <a:prstGeom prst="arc">
            <a:avLst>
              <a:gd name="adj1" fmla="val 11484990"/>
              <a:gd name="adj2" fmla="val 1775663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>
            <a:off x="4953000" y="1905000"/>
            <a:ext cx="457200" cy="457200"/>
          </a:xfrm>
          <a:prstGeom prst="arc">
            <a:avLst>
              <a:gd name="adj1" fmla="val 13905606"/>
              <a:gd name="adj2" fmla="val 2118221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4724400" y="2057400"/>
            <a:ext cx="228600" cy="7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5105400" y="1905000"/>
            <a:ext cx="228600" cy="7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rc 36"/>
          <p:cNvSpPr/>
          <p:nvPr/>
        </p:nvSpPr>
        <p:spPr>
          <a:xfrm>
            <a:off x="2209800" y="3733800"/>
            <a:ext cx="990600" cy="914400"/>
          </a:xfrm>
          <a:prstGeom prst="arc">
            <a:avLst>
              <a:gd name="adj1" fmla="val 3373142"/>
              <a:gd name="adj2" fmla="val 1145686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286000" y="44196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3390900" y="4914900"/>
            <a:ext cx="304800" cy="7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>
            <a:off x="2895600" y="4038600"/>
            <a:ext cx="990600" cy="914400"/>
          </a:xfrm>
          <a:prstGeom prst="arc">
            <a:avLst>
              <a:gd name="adj1" fmla="val 846683"/>
              <a:gd name="adj2" fmla="val 961380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rot="16200000" flipH="1">
            <a:off x="3467100" y="4914901"/>
            <a:ext cx="304800" cy="7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2362200" y="44958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/>
          <p:cNvSpPr/>
          <p:nvPr/>
        </p:nvSpPr>
        <p:spPr>
          <a:xfrm>
            <a:off x="7239000" y="2438400"/>
            <a:ext cx="609600" cy="1219200"/>
          </a:xfrm>
          <a:prstGeom prst="arc">
            <a:avLst>
              <a:gd name="adj1" fmla="val 11176880"/>
              <a:gd name="adj2" fmla="val 162061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c 47"/>
          <p:cNvSpPr/>
          <p:nvPr/>
        </p:nvSpPr>
        <p:spPr>
          <a:xfrm>
            <a:off x="7086600" y="2362200"/>
            <a:ext cx="838200" cy="1143000"/>
          </a:xfrm>
          <a:prstGeom prst="arc">
            <a:avLst>
              <a:gd name="adj1" fmla="val 10789187"/>
              <a:gd name="adj2" fmla="val 162061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c 48"/>
          <p:cNvSpPr/>
          <p:nvPr/>
        </p:nvSpPr>
        <p:spPr>
          <a:xfrm>
            <a:off x="7543800" y="2133600"/>
            <a:ext cx="762000" cy="762000"/>
          </a:xfrm>
          <a:prstGeom prst="arc">
            <a:avLst>
              <a:gd name="adj1" fmla="val 11176880"/>
              <a:gd name="adj2" fmla="val 1690720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/>
          <p:nvPr/>
        </p:nvSpPr>
        <p:spPr>
          <a:xfrm>
            <a:off x="7391400" y="1981200"/>
            <a:ext cx="1066800" cy="1600200"/>
          </a:xfrm>
          <a:prstGeom prst="arc">
            <a:avLst>
              <a:gd name="adj1" fmla="val 13598534"/>
              <a:gd name="adj2" fmla="val 1661787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c 54"/>
          <p:cNvSpPr/>
          <p:nvPr/>
        </p:nvSpPr>
        <p:spPr>
          <a:xfrm>
            <a:off x="7315200" y="5105400"/>
            <a:ext cx="762000" cy="762000"/>
          </a:xfrm>
          <a:prstGeom prst="arc">
            <a:avLst>
              <a:gd name="adj1" fmla="val 11176880"/>
              <a:gd name="adj2" fmla="val 2063434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/>
          <p:cNvSpPr/>
          <p:nvPr/>
        </p:nvSpPr>
        <p:spPr>
          <a:xfrm>
            <a:off x="7010400" y="4953000"/>
            <a:ext cx="1295400" cy="1600200"/>
          </a:xfrm>
          <a:prstGeom prst="arc">
            <a:avLst>
              <a:gd name="adj1" fmla="val 13598534"/>
              <a:gd name="adj2" fmla="val 1909781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c 56"/>
          <p:cNvSpPr/>
          <p:nvPr/>
        </p:nvSpPr>
        <p:spPr>
          <a:xfrm>
            <a:off x="7391400" y="5257800"/>
            <a:ext cx="609600" cy="609600"/>
          </a:xfrm>
          <a:prstGeom prst="arc">
            <a:avLst>
              <a:gd name="adj1" fmla="val 11176880"/>
              <a:gd name="adj2" fmla="val 2063434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/>
          <p:cNvSpPr/>
          <p:nvPr/>
        </p:nvSpPr>
        <p:spPr>
          <a:xfrm>
            <a:off x="7010400" y="5410200"/>
            <a:ext cx="609600" cy="609600"/>
          </a:xfrm>
          <a:prstGeom prst="arc">
            <a:avLst>
              <a:gd name="adj1" fmla="val 8034639"/>
              <a:gd name="adj2" fmla="val 162061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/>
          <p:cNvSpPr/>
          <p:nvPr/>
        </p:nvSpPr>
        <p:spPr>
          <a:xfrm>
            <a:off x="6705600" y="5181600"/>
            <a:ext cx="914400" cy="838200"/>
          </a:xfrm>
          <a:prstGeom prst="arc">
            <a:avLst>
              <a:gd name="adj1" fmla="val 8034639"/>
              <a:gd name="adj2" fmla="val 162061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/>
          <p:cNvSpPr/>
          <p:nvPr/>
        </p:nvSpPr>
        <p:spPr>
          <a:xfrm>
            <a:off x="6858000" y="5257800"/>
            <a:ext cx="762000" cy="762000"/>
          </a:xfrm>
          <a:prstGeom prst="arc">
            <a:avLst>
              <a:gd name="adj1" fmla="val 8034639"/>
              <a:gd name="adj2" fmla="val 1620610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3" dur="1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6" dur="1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/>
      <p:bldP spid="7" grpId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7" grpId="0" animBg="1"/>
      <p:bldP spid="41" grpId="0" animBg="1"/>
      <p:bldP spid="47" grpId="0" animBg="1"/>
      <p:bldP spid="48" grpId="0" animBg="1"/>
      <p:bldP spid="49" grpId="0" animBg="1"/>
      <p:bldP spid="50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31" name="Text Box 19"/>
          <p:cNvSpPr txBox="1">
            <a:spLocks noChangeArrowheads="1"/>
          </p:cNvSpPr>
          <p:nvPr/>
        </p:nvSpPr>
        <p:spPr bwMode="auto">
          <a:xfrm>
            <a:off x="6656388" y="6000690"/>
            <a:ext cx="4238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1925638" y="2647890"/>
            <a:ext cx="33374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1143000" y="1524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Which angles are congruent?  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676400" y="2952690"/>
            <a:ext cx="1600200" cy="990600"/>
            <a:chOff x="1632" y="1248"/>
            <a:chExt cx="1008" cy="624"/>
          </a:xfrm>
        </p:grpSpPr>
        <p:sp>
          <p:nvSpPr>
            <p:cNvPr id="64521" name="Line 9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46" name="Line 34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752600" y="5010090"/>
            <a:ext cx="1600200" cy="990600"/>
            <a:chOff x="1632" y="1248"/>
            <a:chExt cx="1008" cy="624"/>
          </a:xfrm>
        </p:grpSpPr>
        <p:sp>
          <p:nvSpPr>
            <p:cNvPr id="64549" name="Line 37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50" name="Line 38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4267200" y="2876490"/>
            <a:ext cx="1600200" cy="990600"/>
            <a:chOff x="1632" y="1248"/>
            <a:chExt cx="1008" cy="624"/>
          </a:xfrm>
        </p:grpSpPr>
        <p:sp>
          <p:nvSpPr>
            <p:cNvPr id="64552" name="Line 40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53" name="Line 41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4267200" y="5010090"/>
            <a:ext cx="1600200" cy="990600"/>
            <a:chOff x="1632" y="1248"/>
            <a:chExt cx="1008" cy="624"/>
          </a:xfrm>
        </p:grpSpPr>
        <p:sp>
          <p:nvSpPr>
            <p:cNvPr id="64555" name="Line 43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56" name="Line 44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6858000" y="2800290"/>
            <a:ext cx="1600200" cy="990600"/>
            <a:chOff x="1632" y="1248"/>
            <a:chExt cx="1008" cy="624"/>
          </a:xfrm>
        </p:grpSpPr>
        <p:sp>
          <p:nvSpPr>
            <p:cNvPr id="64558" name="Line 46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59" name="Line 47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6934200" y="5010090"/>
            <a:ext cx="1600200" cy="990600"/>
            <a:chOff x="1632" y="1248"/>
            <a:chExt cx="1008" cy="624"/>
          </a:xfrm>
        </p:grpSpPr>
        <p:sp>
          <p:nvSpPr>
            <p:cNvPr id="64561" name="Line 49"/>
            <p:cNvSpPr>
              <a:spLocks noChangeShapeType="1"/>
            </p:cNvSpPr>
            <p:nvPr/>
          </p:nvSpPr>
          <p:spPr bwMode="auto">
            <a:xfrm flipH="1" flipV="1">
              <a:off x="1824" y="1248"/>
              <a:ext cx="816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562" name="Line 50"/>
            <p:cNvSpPr>
              <a:spLocks noChangeShapeType="1"/>
            </p:cNvSpPr>
            <p:nvPr/>
          </p:nvSpPr>
          <p:spPr bwMode="auto">
            <a:xfrm flipH="1" flipV="1">
              <a:off x="1632" y="1872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4563" name="Text Box 51"/>
          <p:cNvSpPr txBox="1">
            <a:spLocks noChangeArrowheads="1"/>
          </p:cNvSpPr>
          <p:nvPr/>
        </p:nvSpPr>
        <p:spPr bwMode="auto">
          <a:xfrm>
            <a:off x="3221038" y="3562290"/>
            <a:ext cx="3241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4564" name="Text Box 52"/>
          <p:cNvSpPr txBox="1">
            <a:spLocks noChangeArrowheads="1"/>
          </p:cNvSpPr>
          <p:nvPr/>
        </p:nvSpPr>
        <p:spPr bwMode="auto">
          <a:xfrm>
            <a:off x="1384300" y="3790890"/>
            <a:ext cx="32092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64565" name="Text Box 53"/>
          <p:cNvSpPr txBox="1">
            <a:spLocks noChangeArrowheads="1"/>
          </p:cNvSpPr>
          <p:nvPr/>
        </p:nvSpPr>
        <p:spPr bwMode="auto">
          <a:xfrm>
            <a:off x="4660900" y="2647890"/>
            <a:ext cx="34176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4566" name="Text Box 54"/>
          <p:cNvSpPr txBox="1">
            <a:spLocks noChangeArrowheads="1"/>
          </p:cNvSpPr>
          <p:nvPr/>
        </p:nvSpPr>
        <p:spPr bwMode="auto">
          <a:xfrm>
            <a:off x="5735638" y="3409890"/>
            <a:ext cx="3097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4567" name="Text Box 55"/>
          <p:cNvSpPr txBox="1">
            <a:spLocks noChangeArrowheads="1"/>
          </p:cNvSpPr>
          <p:nvPr/>
        </p:nvSpPr>
        <p:spPr bwMode="auto">
          <a:xfrm>
            <a:off x="3989388" y="3562290"/>
            <a:ext cx="30328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64568" name="Text Box 56"/>
          <p:cNvSpPr txBox="1">
            <a:spLocks noChangeArrowheads="1"/>
          </p:cNvSpPr>
          <p:nvPr/>
        </p:nvSpPr>
        <p:spPr bwMode="auto">
          <a:xfrm>
            <a:off x="6553200" y="3790890"/>
            <a:ext cx="3540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64569" name="Text Box 57"/>
          <p:cNvSpPr txBox="1">
            <a:spLocks noChangeArrowheads="1"/>
          </p:cNvSpPr>
          <p:nvPr/>
        </p:nvSpPr>
        <p:spPr bwMode="auto">
          <a:xfrm>
            <a:off x="7023100" y="2419290"/>
            <a:ext cx="34496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64570" name="Text Box 58"/>
          <p:cNvSpPr txBox="1">
            <a:spLocks noChangeArrowheads="1"/>
          </p:cNvSpPr>
          <p:nvPr/>
        </p:nvSpPr>
        <p:spPr bwMode="auto">
          <a:xfrm>
            <a:off x="8423275" y="3409890"/>
            <a:ext cx="26642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64571" name="Text Box 59"/>
          <p:cNvSpPr txBox="1">
            <a:spLocks noChangeArrowheads="1"/>
          </p:cNvSpPr>
          <p:nvPr/>
        </p:nvSpPr>
        <p:spPr bwMode="auto">
          <a:xfrm>
            <a:off x="8485188" y="5619690"/>
            <a:ext cx="3097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64572" name="Text Box 60"/>
          <p:cNvSpPr txBox="1">
            <a:spLocks noChangeArrowheads="1"/>
          </p:cNvSpPr>
          <p:nvPr/>
        </p:nvSpPr>
        <p:spPr bwMode="auto">
          <a:xfrm>
            <a:off x="7086600" y="4629090"/>
            <a:ext cx="30328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4573" name="Text Box 61"/>
          <p:cNvSpPr txBox="1">
            <a:spLocks noChangeArrowheads="1"/>
          </p:cNvSpPr>
          <p:nvPr/>
        </p:nvSpPr>
        <p:spPr bwMode="auto">
          <a:xfrm>
            <a:off x="5797550" y="5619690"/>
            <a:ext cx="35779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64574" name="Text Box 62"/>
          <p:cNvSpPr txBox="1">
            <a:spLocks noChangeArrowheads="1"/>
          </p:cNvSpPr>
          <p:nvPr/>
        </p:nvSpPr>
        <p:spPr bwMode="auto">
          <a:xfrm>
            <a:off x="4419600" y="4629090"/>
            <a:ext cx="31771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64575" name="Text Box 63"/>
          <p:cNvSpPr txBox="1">
            <a:spLocks noChangeArrowheads="1"/>
          </p:cNvSpPr>
          <p:nvPr/>
        </p:nvSpPr>
        <p:spPr bwMode="auto">
          <a:xfrm>
            <a:off x="3276600" y="5543490"/>
            <a:ext cx="40427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4576" name="Text Box 64"/>
          <p:cNvSpPr txBox="1">
            <a:spLocks noChangeArrowheads="1"/>
          </p:cNvSpPr>
          <p:nvPr/>
        </p:nvSpPr>
        <p:spPr bwMode="auto">
          <a:xfrm>
            <a:off x="4038600" y="6000690"/>
            <a:ext cx="3241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64577" name="Text Box 65"/>
          <p:cNvSpPr txBox="1">
            <a:spLocks noChangeArrowheads="1"/>
          </p:cNvSpPr>
          <p:nvPr/>
        </p:nvSpPr>
        <p:spPr bwMode="auto">
          <a:xfrm>
            <a:off x="1939925" y="4705290"/>
            <a:ext cx="29206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64578" name="Text Box 66"/>
          <p:cNvSpPr txBox="1">
            <a:spLocks noChangeArrowheads="1"/>
          </p:cNvSpPr>
          <p:nvPr/>
        </p:nvSpPr>
        <p:spPr bwMode="auto">
          <a:xfrm>
            <a:off x="1460500" y="6000690"/>
            <a:ext cx="34977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64579" name="Arc 67"/>
          <p:cNvSpPr>
            <a:spLocks/>
          </p:cNvSpPr>
          <p:nvPr/>
        </p:nvSpPr>
        <p:spPr bwMode="auto">
          <a:xfrm>
            <a:off x="2362200" y="34098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1" name="Arc 69"/>
          <p:cNvSpPr>
            <a:spLocks/>
          </p:cNvSpPr>
          <p:nvPr/>
        </p:nvSpPr>
        <p:spPr bwMode="auto">
          <a:xfrm>
            <a:off x="4953000" y="54672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2" name="Arc 70"/>
          <p:cNvSpPr>
            <a:spLocks/>
          </p:cNvSpPr>
          <p:nvPr/>
        </p:nvSpPr>
        <p:spPr bwMode="auto">
          <a:xfrm>
            <a:off x="4953000" y="33336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3" name="Arc 71"/>
          <p:cNvSpPr>
            <a:spLocks/>
          </p:cNvSpPr>
          <p:nvPr/>
        </p:nvSpPr>
        <p:spPr bwMode="auto">
          <a:xfrm>
            <a:off x="7543800" y="32574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4" name="Arc 72"/>
          <p:cNvSpPr>
            <a:spLocks/>
          </p:cNvSpPr>
          <p:nvPr/>
        </p:nvSpPr>
        <p:spPr bwMode="auto">
          <a:xfrm>
            <a:off x="7543800" y="54672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5" name="Arc 73"/>
          <p:cNvSpPr>
            <a:spLocks/>
          </p:cNvSpPr>
          <p:nvPr/>
        </p:nvSpPr>
        <p:spPr bwMode="auto">
          <a:xfrm>
            <a:off x="2438400" y="5467290"/>
            <a:ext cx="685800" cy="5254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6" name="Arc 74"/>
          <p:cNvSpPr>
            <a:spLocks/>
          </p:cNvSpPr>
          <p:nvPr/>
        </p:nvSpPr>
        <p:spPr bwMode="auto">
          <a:xfrm>
            <a:off x="2590800" y="5619690"/>
            <a:ext cx="609600" cy="3730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7" name="Arc 75"/>
          <p:cNvSpPr>
            <a:spLocks/>
          </p:cNvSpPr>
          <p:nvPr/>
        </p:nvSpPr>
        <p:spPr bwMode="auto">
          <a:xfrm>
            <a:off x="5105400" y="3486090"/>
            <a:ext cx="609600" cy="3730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8" name="Arc 76"/>
          <p:cNvSpPr>
            <a:spLocks/>
          </p:cNvSpPr>
          <p:nvPr/>
        </p:nvSpPr>
        <p:spPr bwMode="auto">
          <a:xfrm>
            <a:off x="5334000" y="5772090"/>
            <a:ext cx="457200" cy="2206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89" name="Arc 77"/>
          <p:cNvSpPr>
            <a:spLocks/>
          </p:cNvSpPr>
          <p:nvPr/>
        </p:nvSpPr>
        <p:spPr bwMode="auto">
          <a:xfrm>
            <a:off x="7924800" y="3562290"/>
            <a:ext cx="457200" cy="2206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90" name="Arc 78"/>
          <p:cNvSpPr>
            <a:spLocks/>
          </p:cNvSpPr>
          <p:nvPr/>
        </p:nvSpPr>
        <p:spPr bwMode="auto">
          <a:xfrm>
            <a:off x="7696200" y="3409890"/>
            <a:ext cx="609600" cy="3730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4591" name="Arc 79"/>
          <p:cNvSpPr>
            <a:spLocks/>
          </p:cNvSpPr>
          <p:nvPr/>
        </p:nvSpPr>
        <p:spPr bwMode="auto">
          <a:xfrm>
            <a:off x="5029200" y="5619690"/>
            <a:ext cx="609600" cy="373063"/>
          </a:xfrm>
          <a:custGeom>
            <a:avLst/>
            <a:gdLst>
              <a:gd name="G0" fmla="+- 21600 0 0"/>
              <a:gd name="G1" fmla="+- 18014 0 0"/>
              <a:gd name="G2" fmla="+- 21600 0 0"/>
              <a:gd name="T0" fmla="*/ 8 w 21600"/>
              <a:gd name="T1" fmla="*/ 18612 h 18612"/>
              <a:gd name="T2" fmla="*/ 9681 w 21600"/>
              <a:gd name="T3" fmla="*/ 0 h 18612"/>
              <a:gd name="T4" fmla="*/ 21600 w 21600"/>
              <a:gd name="T5" fmla="*/ 18014 h 18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612" fill="none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</a:path>
              <a:path w="21600" h="18612" stroke="0" extrusionOk="0">
                <a:moveTo>
                  <a:pt x="8" y="18611"/>
                </a:moveTo>
                <a:cubicBezTo>
                  <a:pt x="2" y="18412"/>
                  <a:pt x="0" y="18213"/>
                  <a:pt x="0" y="18014"/>
                </a:cubicBezTo>
                <a:cubicBezTo>
                  <a:pt x="-1" y="10765"/>
                  <a:pt x="3635" y="3999"/>
                  <a:pt x="9681" y="0"/>
                </a:cubicBezTo>
                <a:lnTo>
                  <a:pt x="21600" y="18014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5410200" y="304800"/>
          <a:ext cx="1739900" cy="18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09" name="Equation" r:id="rId4" imgW="596880" imgH="634680" progId="Equation.3">
                  <p:embed/>
                </p:oleObj>
              </mc:Choice>
              <mc:Fallback>
                <p:oleObj name="Equation" r:id="rId4" imgW="596880" imgH="6346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04800"/>
                        <a:ext cx="1739900" cy="1865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7162800" y="304800"/>
          <a:ext cx="13684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10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304800"/>
                        <a:ext cx="1368425" cy="522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7126288" y="990600"/>
          <a:ext cx="144145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11" name="Equation" r:id="rId8" imgW="495000" imgH="177480" progId="Equation.3">
                  <p:embed/>
                </p:oleObj>
              </mc:Choice>
              <mc:Fallback>
                <p:oleObj name="Equation" r:id="rId8" imgW="4950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6288" y="990600"/>
                        <a:ext cx="1441450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7218363" y="1639888"/>
          <a:ext cx="13303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12" name="Equation" r:id="rId10" imgW="457200" imgH="203040" progId="Equation.3">
                  <p:embed/>
                </p:oleObj>
              </mc:Choice>
              <mc:Fallback>
                <p:oleObj name="Equation" r:id="rId10" imgW="4572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8363" y="1639888"/>
                        <a:ext cx="13303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4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4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6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6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6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6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6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6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6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1" grpId="0"/>
      <p:bldP spid="64532" grpId="0"/>
      <p:bldP spid="64563" grpId="0"/>
      <p:bldP spid="64564" grpId="0"/>
      <p:bldP spid="64565" grpId="0"/>
      <p:bldP spid="64566" grpId="0"/>
      <p:bldP spid="64567" grpId="0"/>
      <p:bldP spid="64568" grpId="0"/>
      <p:bldP spid="64569" grpId="0"/>
      <p:bldP spid="64570" grpId="0"/>
      <p:bldP spid="64571" grpId="0"/>
      <p:bldP spid="64572" grpId="0"/>
      <p:bldP spid="64573" grpId="0"/>
      <p:bldP spid="64574" grpId="0"/>
      <p:bldP spid="64575" grpId="0"/>
      <p:bldP spid="64576" grpId="0"/>
      <p:bldP spid="64577" grpId="0"/>
      <p:bldP spid="64578" grpId="0"/>
      <p:bldP spid="64579" grpId="0" animBg="1"/>
      <p:bldP spid="64581" grpId="0" animBg="1"/>
      <p:bldP spid="64582" grpId="0" animBg="1"/>
      <p:bldP spid="64583" grpId="0" animBg="1"/>
      <p:bldP spid="64584" grpId="0" animBg="1"/>
      <p:bldP spid="64585" grpId="0" animBg="1"/>
      <p:bldP spid="64586" grpId="0" animBg="1"/>
      <p:bldP spid="64587" grpId="0" animBg="1"/>
      <p:bldP spid="64588" grpId="0" animBg="1"/>
      <p:bldP spid="64589" grpId="0" animBg="1"/>
      <p:bldP spid="64590" grpId="0" animBg="1"/>
      <p:bldP spid="645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629400" y="4953000"/>
            <a:ext cx="2438400" cy="16764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Angle Bisector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Problems #1</a:t>
            </a:r>
            <a:endParaRPr lang="en-US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90600" y="7620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      bisects 		.  Find		       and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4513" name="Object 1"/>
          <p:cNvGraphicFramePr>
            <a:graphicFrameLocks noChangeAspect="1"/>
          </p:cNvGraphicFramePr>
          <p:nvPr/>
        </p:nvGraphicFramePr>
        <p:xfrm>
          <a:off x="2819400" y="778058"/>
          <a:ext cx="1044575" cy="468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4" name="Equation" r:id="rId4" imgW="457200" imgH="203040" progId="Equation.3">
                  <p:embed/>
                </p:oleObj>
              </mc:Choice>
              <mc:Fallback>
                <p:oleObj name="Equation" r:id="rId4" imgW="457200" imgH="2030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778058"/>
                        <a:ext cx="1044575" cy="468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990600" y="646236"/>
          <a:ext cx="580181" cy="496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5" name="Equation" r:id="rId6" imgW="253800" imgH="215640" progId="Equation.3">
                  <p:embed/>
                </p:oleObj>
              </mc:Choice>
              <mc:Fallback>
                <p:oleObj name="Equation" r:id="rId6" imgW="25380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46236"/>
                        <a:ext cx="580181" cy="4967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17"/>
          <p:cNvSpPr>
            <a:spLocks noChangeShapeType="1"/>
          </p:cNvSpPr>
          <p:nvPr/>
        </p:nvSpPr>
        <p:spPr bwMode="auto">
          <a:xfrm>
            <a:off x="4495800" y="3530600"/>
            <a:ext cx="2057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6553200" y="2006600"/>
            <a:ext cx="10668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>
            <a:off x="5334000" y="1930400"/>
            <a:ext cx="1219200" cy="1600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4572000" y="3606800"/>
            <a:ext cx="43152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6324600" y="3606800"/>
            <a:ext cx="3626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556250" y="1854200"/>
            <a:ext cx="37702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7537450" y="2159000"/>
            <a:ext cx="38824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6375400" y="2836862"/>
          <a:ext cx="430213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6" name="Equation" r:id="rId8" imgW="241200" imgH="203040" progId="Equation.3">
                  <p:embed/>
                </p:oleObj>
              </mc:Choice>
              <mc:Fallback>
                <p:oleObj name="Equation" r:id="rId8" imgW="2412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5400" y="2836862"/>
                        <a:ext cx="430213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4838700" y="762000"/>
          <a:ext cx="13335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7" name="Equation" r:id="rId10" imgW="583920" imgH="203040" progId="Equation.3">
                  <p:embed/>
                </p:oleObj>
              </mc:Choice>
              <mc:Fallback>
                <p:oleObj name="Equation" r:id="rId10" imgW="58392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700" y="762000"/>
                        <a:ext cx="133350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6910388" y="762000"/>
          <a:ext cx="1303337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8" name="Equation" r:id="rId12" imgW="571320" imgH="203040" progId="Equation.3">
                  <p:embed/>
                </p:oleObj>
              </mc:Choice>
              <mc:Fallback>
                <p:oleObj name="Equation" r:id="rId12" imgW="5713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762000"/>
                        <a:ext cx="1303337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6858000" y="5170487"/>
          <a:ext cx="15938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9" name="Equation" r:id="rId14" imgW="698400" imgH="203040" progId="Equation.3">
                  <p:embed/>
                </p:oleObj>
              </mc:Choice>
              <mc:Fallback>
                <p:oleObj name="Equation" r:id="rId14" imgW="69840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170487"/>
                        <a:ext cx="159385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6858000" y="5867400"/>
          <a:ext cx="156368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0" name="Equation" r:id="rId16" imgW="685800" imgH="203040" progId="Equation.3">
                  <p:embed/>
                </p:oleObj>
              </mc:Choice>
              <mc:Fallback>
                <p:oleObj name="Equation" r:id="rId16" imgW="6858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867400"/>
                        <a:ext cx="1563688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1" name="Object 9"/>
          <p:cNvGraphicFramePr>
            <a:graphicFrameLocks noChangeAspect="1"/>
          </p:cNvGraphicFramePr>
          <p:nvPr/>
        </p:nvGraphicFramePr>
        <p:xfrm>
          <a:off x="8442325" y="5105400"/>
          <a:ext cx="54927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1" name="Equation" r:id="rId18" imgW="241200" imgH="203040" progId="Equation.3">
                  <p:embed/>
                </p:oleObj>
              </mc:Choice>
              <mc:Fallback>
                <p:oleObj name="Equation" r:id="rId18" imgW="24120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2325" y="5105400"/>
                        <a:ext cx="549275" cy="46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8382000" y="5791200"/>
          <a:ext cx="69532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2" name="Equation" r:id="rId20" imgW="304560" imgH="203040" progId="Equation.3">
                  <p:embed/>
                </p:oleObj>
              </mc:Choice>
              <mc:Fallback>
                <p:oleObj name="Equation" r:id="rId20" imgW="30456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0" y="5791200"/>
                        <a:ext cx="695325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629400" y="4953000"/>
            <a:ext cx="2438400" cy="16764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Angle Bisector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Problems #2</a:t>
            </a:r>
            <a:endParaRPr lang="en-US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90600" y="7620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      bisects 		.  Find		       and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H="1">
            <a:off x="2133600" y="4114800"/>
            <a:ext cx="2667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2133600" y="2590800"/>
            <a:ext cx="24384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 flipH="1">
            <a:off x="2133600" y="1524000"/>
            <a:ext cx="1524000" cy="2590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4114800" y="2819400"/>
            <a:ext cx="37702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G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4114800" y="4114800"/>
            <a:ext cx="3626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124200" y="1524000"/>
            <a:ext cx="391454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1676400" y="3886200"/>
            <a:ext cx="433132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M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6571" name="Object 11"/>
          <p:cNvGraphicFramePr>
            <a:graphicFrameLocks noChangeAspect="1"/>
          </p:cNvGraphicFramePr>
          <p:nvPr/>
        </p:nvGraphicFramePr>
        <p:xfrm>
          <a:off x="2790825" y="820738"/>
          <a:ext cx="11017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1" name="Equation" r:id="rId4" imgW="482400" imgH="164880" progId="Equation.3">
                  <p:embed/>
                </p:oleObj>
              </mc:Choice>
              <mc:Fallback>
                <p:oleObj name="Equation" r:id="rId4" imgW="48240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825" y="820738"/>
                        <a:ext cx="11017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2" name="Object 12"/>
          <p:cNvGraphicFramePr>
            <a:graphicFrameLocks noChangeAspect="1"/>
          </p:cNvGraphicFramePr>
          <p:nvPr/>
        </p:nvGraphicFramePr>
        <p:xfrm>
          <a:off x="947738" y="631825"/>
          <a:ext cx="665162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2" name="Equation" r:id="rId6" imgW="291960" imgH="228600" progId="Equation.3">
                  <p:embed/>
                </p:oleObj>
              </mc:Choice>
              <mc:Fallback>
                <p:oleObj name="Equation" r:id="rId6" imgW="29196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631825"/>
                        <a:ext cx="665162" cy="525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3" name="Object 13"/>
          <p:cNvGraphicFramePr>
            <a:graphicFrameLocks noChangeAspect="1"/>
          </p:cNvGraphicFramePr>
          <p:nvPr/>
        </p:nvGraphicFramePr>
        <p:xfrm>
          <a:off x="3124200" y="2590800"/>
          <a:ext cx="547271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3" name="Equation" r:id="rId8" imgW="253800" imgH="203040" progId="Equation.3">
                  <p:embed/>
                </p:oleObj>
              </mc:Choice>
              <mc:Fallback>
                <p:oleObj name="Equation" r:id="rId8" imgW="25380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590800"/>
                        <a:ext cx="547271" cy="439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4" name="Object 14"/>
          <p:cNvGraphicFramePr>
            <a:graphicFrameLocks noChangeAspect="1"/>
          </p:cNvGraphicFramePr>
          <p:nvPr/>
        </p:nvGraphicFramePr>
        <p:xfrm>
          <a:off x="4810125" y="790575"/>
          <a:ext cx="13906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4" name="Equation" r:id="rId10" imgW="609480" imgH="177480" progId="Equation.3">
                  <p:embed/>
                </p:oleObj>
              </mc:Choice>
              <mc:Fallback>
                <p:oleObj name="Equation" r:id="rId10" imgW="60948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790575"/>
                        <a:ext cx="139065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5" name="Object 15"/>
          <p:cNvGraphicFramePr>
            <a:graphicFrameLocks noChangeAspect="1"/>
          </p:cNvGraphicFramePr>
          <p:nvPr/>
        </p:nvGraphicFramePr>
        <p:xfrm>
          <a:off x="6867525" y="790575"/>
          <a:ext cx="13906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5" name="Equation" r:id="rId12" imgW="609480" imgH="177480" progId="Equation.3">
                  <p:embed/>
                </p:oleObj>
              </mc:Choice>
              <mc:Fallback>
                <p:oleObj name="Equation" r:id="rId12" imgW="609480" imgH="177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790575"/>
                        <a:ext cx="139065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6" name="Object 16"/>
          <p:cNvGraphicFramePr>
            <a:graphicFrameLocks noChangeAspect="1"/>
          </p:cNvGraphicFramePr>
          <p:nvPr/>
        </p:nvGraphicFramePr>
        <p:xfrm>
          <a:off x="6829425" y="5199063"/>
          <a:ext cx="16525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6" name="Equation" r:id="rId14" imgW="723600" imgH="177480" progId="Equation.3">
                  <p:embed/>
                </p:oleObj>
              </mc:Choice>
              <mc:Fallback>
                <p:oleObj name="Equation" r:id="rId14" imgW="72360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5199063"/>
                        <a:ext cx="1652588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7" name="Object 17"/>
          <p:cNvGraphicFramePr>
            <a:graphicFrameLocks noChangeAspect="1"/>
          </p:cNvGraphicFramePr>
          <p:nvPr/>
        </p:nvGraphicFramePr>
        <p:xfrm>
          <a:off x="6815138" y="5895975"/>
          <a:ext cx="1651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7" name="Equation" r:id="rId16" imgW="723600" imgH="177480" progId="Equation.3">
                  <p:embed/>
                </p:oleObj>
              </mc:Choice>
              <mc:Fallback>
                <p:oleObj name="Equation" r:id="rId16" imgW="72360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8" y="5895975"/>
                        <a:ext cx="16510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8" name="Object 18"/>
          <p:cNvGraphicFramePr>
            <a:graphicFrameLocks noChangeAspect="1"/>
          </p:cNvGraphicFramePr>
          <p:nvPr/>
        </p:nvGraphicFramePr>
        <p:xfrm>
          <a:off x="8442325" y="5105400"/>
          <a:ext cx="5492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8" name="Equation" r:id="rId18" imgW="241200" imgH="203040" progId="Equation.3">
                  <p:embed/>
                </p:oleObj>
              </mc:Choice>
              <mc:Fallback>
                <p:oleObj name="Equation" r:id="rId18" imgW="241200" imgH="203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2325" y="5105400"/>
                        <a:ext cx="549275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9" name="Object 19"/>
          <p:cNvGraphicFramePr>
            <a:graphicFrameLocks noChangeAspect="1"/>
          </p:cNvGraphicFramePr>
          <p:nvPr/>
        </p:nvGraphicFramePr>
        <p:xfrm>
          <a:off x="8453438" y="5791200"/>
          <a:ext cx="550862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9" name="Equation" r:id="rId20" imgW="241200" imgH="203040" progId="Equation.3">
                  <p:embed/>
                </p:oleObj>
              </mc:Choice>
              <mc:Fallback>
                <p:oleObj name="Equation" r:id="rId20" imgW="241200" imgH="2030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3438" y="5791200"/>
                        <a:ext cx="550862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Arc 31"/>
          <p:cNvSpPr/>
          <p:nvPr/>
        </p:nvSpPr>
        <p:spPr>
          <a:xfrm>
            <a:off x="990600" y="2743200"/>
            <a:ext cx="2819400" cy="2514600"/>
          </a:xfrm>
          <a:prstGeom prst="arc">
            <a:avLst>
              <a:gd name="adj1" fmla="val 17523742"/>
              <a:gd name="adj2" fmla="val 405514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65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6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ight Arrow 40"/>
          <p:cNvSpPr/>
          <p:nvPr/>
        </p:nvSpPr>
        <p:spPr>
          <a:xfrm rot="7069988">
            <a:off x="6097533" y="3670540"/>
            <a:ext cx="2180690" cy="287773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315200" y="2362200"/>
            <a:ext cx="762000" cy="6096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Angle Bisector 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</a:rPr>
              <a:t>Problems #2</a:t>
            </a:r>
            <a:endParaRPr lang="en-US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90600" y="7620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      bisects 		.  Find	 X.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H="1">
            <a:off x="2133600" y="4114800"/>
            <a:ext cx="2667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2133600" y="2590800"/>
            <a:ext cx="24384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 flipH="1">
            <a:off x="2133600" y="1524000"/>
            <a:ext cx="1524000" cy="2590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4114800" y="2819400"/>
            <a:ext cx="37702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G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4114800" y="4114800"/>
            <a:ext cx="3626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124200" y="1524000"/>
            <a:ext cx="391454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1676400" y="3886200"/>
            <a:ext cx="433132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M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7595" name="Object 11"/>
          <p:cNvGraphicFramePr>
            <a:graphicFrameLocks noChangeAspect="1"/>
          </p:cNvGraphicFramePr>
          <p:nvPr/>
        </p:nvGraphicFramePr>
        <p:xfrm>
          <a:off x="2790825" y="820738"/>
          <a:ext cx="11017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3" name="Equation" r:id="rId4" imgW="482400" imgH="164880" progId="Equation.3">
                  <p:embed/>
                </p:oleObj>
              </mc:Choice>
              <mc:Fallback>
                <p:oleObj name="Equation" r:id="rId4" imgW="48240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825" y="820738"/>
                        <a:ext cx="11017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6" name="Object 12"/>
          <p:cNvGraphicFramePr>
            <a:graphicFrameLocks noChangeAspect="1"/>
          </p:cNvGraphicFramePr>
          <p:nvPr/>
        </p:nvGraphicFramePr>
        <p:xfrm>
          <a:off x="947738" y="631825"/>
          <a:ext cx="665162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4" name="Equation" r:id="rId6" imgW="291960" imgH="228600" progId="Equation.3">
                  <p:embed/>
                </p:oleObj>
              </mc:Choice>
              <mc:Fallback>
                <p:oleObj name="Equation" r:id="rId6" imgW="29196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631825"/>
                        <a:ext cx="665162" cy="525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7" name="Object 13"/>
          <p:cNvGraphicFramePr>
            <a:graphicFrameLocks noChangeAspect="1"/>
          </p:cNvGraphicFramePr>
          <p:nvPr/>
        </p:nvGraphicFramePr>
        <p:xfrm>
          <a:off x="3119438" y="2743200"/>
          <a:ext cx="4111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5" name="Equation" r:id="rId8" imgW="190440" imgH="177480" progId="Equation.3">
                  <p:embed/>
                </p:oleObj>
              </mc:Choice>
              <mc:Fallback>
                <p:oleObj name="Equation" r:id="rId8" imgW="19044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2743200"/>
                        <a:ext cx="4111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04" name="Object 20"/>
          <p:cNvGraphicFramePr>
            <a:graphicFrameLocks noChangeAspect="1"/>
          </p:cNvGraphicFramePr>
          <p:nvPr/>
        </p:nvGraphicFramePr>
        <p:xfrm>
          <a:off x="2884488" y="3581400"/>
          <a:ext cx="10429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6" name="Equation" r:id="rId10" imgW="482400" imgH="177480" progId="Equation.3">
                  <p:embed/>
                </p:oleObj>
              </mc:Choice>
              <mc:Fallback>
                <p:oleObj name="Equation" r:id="rId10" imgW="482400" imgH="177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4488" y="3581400"/>
                        <a:ext cx="1042987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05" name="Object 21"/>
          <p:cNvGraphicFramePr>
            <a:graphicFrameLocks noChangeAspect="1"/>
          </p:cNvGraphicFramePr>
          <p:nvPr/>
        </p:nvGraphicFramePr>
        <p:xfrm>
          <a:off x="6534150" y="1219200"/>
          <a:ext cx="23574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7" name="Equation" r:id="rId12" imgW="787320" imgH="177480" progId="Equation.3">
                  <p:embed/>
                </p:oleObj>
              </mc:Choice>
              <mc:Fallback>
                <p:oleObj name="Equation" r:id="rId12" imgW="787320" imgH="1774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4150" y="1219200"/>
                        <a:ext cx="235743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06" name="Object 22"/>
          <p:cNvGraphicFramePr>
            <a:graphicFrameLocks noChangeAspect="1"/>
          </p:cNvGraphicFramePr>
          <p:nvPr/>
        </p:nvGraphicFramePr>
        <p:xfrm>
          <a:off x="6577013" y="1752600"/>
          <a:ext cx="15192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8" name="Equation" r:id="rId14" imgW="507960" imgH="177480" progId="Equation.3">
                  <p:embed/>
                </p:oleObj>
              </mc:Choice>
              <mc:Fallback>
                <p:oleObj name="Equation" r:id="rId14" imgW="507960" imgH="17748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7013" y="1752600"/>
                        <a:ext cx="15192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07" name="Object 23"/>
          <p:cNvGraphicFramePr>
            <a:graphicFrameLocks noChangeAspect="1"/>
          </p:cNvGraphicFramePr>
          <p:nvPr/>
        </p:nvGraphicFramePr>
        <p:xfrm>
          <a:off x="6856413" y="2362200"/>
          <a:ext cx="102711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29" name="Equation" r:id="rId16" imgW="342720" imgH="177480" progId="Equation.3">
                  <p:embed/>
                </p:oleObj>
              </mc:Choice>
              <mc:Fallback>
                <p:oleObj name="Equation" r:id="rId16" imgW="342720" imgH="177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6413" y="2362200"/>
                        <a:ext cx="1027112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914400" y="49530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So what is 		    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7608" name="Object 24"/>
          <p:cNvGraphicFramePr>
            <a:graphicFrameLocks noChangeAspect="1"/>
          </p:cNvGraphicFramePr>
          <p:nvPr/>
        </p:nvGraphicFramePr>
        <p:xfrm>
          <a:off x="2646363" y="4953000"/>
          <a:ext cx="13922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0" name="Equation" r:id="rId18" imgW="609480" imgH="177480" progId="Equation.3">
                  <p:embed/>
                </p:oleObj>
              </mc:Choice>
              <mc:Fallback>
                <p:oleObj name="Equation" r:id="rId18" imgW="609480" imgH="17748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363" y="4953000"/>
                        <a:ext cx="1392237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10" name="Object 26"/>
          <p:cNvGraphicFramePr>
            <a:graphicFrameLocks noChangeAspect="1"/>
          </p:cNvGraphicFramePr>
          <p:nvPr/>
        </p:nvGraphicFramePr>
        <p:xfrm>
          <a:off x="5867400" y="4800600"/>
          <a:ext cx="1981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1" name="Equation" r:id="rId20" imgW="482400" imgH="177480" progId="Equation.3">
                  <p:embed/>
                </p:oleObj>
              </mc:Choice>
              <mc:Fallback>
                <p:oleObj name="Equation" r:id="rId20" imgW="482400" imgH="17748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800600"/>
                        <a:ext cx="19812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12" name="Object 28"/>
          <p:cNvGraphicFramePr>
            <a:graphicFrameLocks noChangeAspect="1"/>
          </p:cNvGraphicFramePr>
          <p:nvPr/>
        </p:nvGraphicFramePr>
        <p:xfrm>
          <a:off x="6324600" y="4800600"/>
          <a:ext cx="48101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2" name="Equation" r:id="rId22" imgW="164880" imgH="177480" progId="Equation.3">
                  <p:embed/>
                </p:oleObj>
              </mc:Choice>
              <mc:Fallback>
                <p:oleObj name="Equation" r:id="rId22" imgW="164880" imgH="17748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4800600"/>
                        <a:ext cx="481012" cy="5222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13" name="Object 29"/>
          <p:cNvGraphicFramePr>
            <a:graphicFrameLocks noChangeAspect="1"/>
          </p:cNvGraphicFramePr>
          <p:nvPr/>
        </p:nvGraphicFramePr>
        <p:xfrm>
          <a:off x="6096000" y="5410200"/>
          <a:ext cx="1752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3" name="Equation" r:id="rId24" imgW="469800" imgH="177480" progId="Equation.3">
                  <p:embed/>
                </p:oleObj>
              </mc:Choice>
              <mc:Fallback>
                <p:oleObj name="Equation" r:id="rId24" imgW="469800" imgH="17748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5410200"/>
                        <a:ext cx="1752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14" name="Object 30"/>
          <p:cNvGraphicFramePr>
            <a:graphicFrameLocks noChangeAspect="1"/>
          </p:cNvGraphicFramePr>
          <p:nvPr/>
        </p:nvGraphicFramePr>
        <p:xfrm>
          <a:off x="6629400" y="6096000"/>
          <a:ext cx="7572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4" name="Equation" r:id="rId26" imgW="203040" imgH="177480" progId="Equation.3">
                  <p:embed/>
                </p:oleObj>
              </mc:Choice>
              <mc:Fallback>
                <p:oleObj name="Equation" r:id="rId26" imgW="203040" imgH="17748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6096000"/>
                        <a:ext cx="7572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7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FF00"/>
          </a:solidFill>
          <a:ln/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sunrise" dir="t"/>
          </a:scene3d>
          <a:sp3d prstMaterial="dkEdge"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ANGLE BISECTORS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Constructing An Angle Bisector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126990" name="Picture 14" descr="C:\Users\Bolan\Pictures\Bisection_construc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914400"/>
            <a:ext cx="57912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85800" y="2286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rgbClr val="00FF00"/>
                </a:solidFill>
              </a:rPr>
              <a:t>ADJACENT ANGLES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rgbClr val="00FF00"/>
                </a:solidFill>
              </a:rPr>
              <a:t>		angles that share a vertex and a side.</a:t>
            </a:r>
            <a:endParaRPr lang="en-US" sz="2800" dirty="0">
              <a:solidFill>
                <a:srgbClr val="00FF00"/>
              </a:solidFill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V="1">
            <a:off x="2286000" y="2514600"/>
            <a:ext cx="762000" cy="838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2286000" y="33528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22098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H="1" flipV="1">
            <a:off x="2286000" y="2286000"/>
            <a:ext cx="0" cy="1066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H="1" flipV="1">
            <a:off x="4343400" y="2667000"/>
            <a:ext cx="914400" cy="685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V="1">
            <a:off x="5257800" y="2057400"/>
            <a:ext cx="0" cy="1295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>
            <a:off x="5181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H="1" flipV="1">
            <a:off x="3886200" y="3352800"/>
            <a:ext cx="137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V="1">
            <a:off x="7696200" y="2438400"/>
            <a:ext cx="609600" cy="838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7696200" y="32766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auto">
          <a:xfrm>
            <a:off x="7620000" y="3200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 flipH="1" flipV="1">
            <a:off x="6553200" y="2438400"/>
            <a:ext cx="1143000" cy="838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>
            <a:off x="4953000" y="3124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4953000" y="31242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 flipV="1">
            <a:off x="3200400" y="4343400"/>
            <a:ext cx="304800" cy="1143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>
            <a:off x="3200400" y="54864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Oval 20"/>
          <p:cNvSpPr>
            <a:spLocks noChangeArrowheads="1"/>
          </p:cNvSpPr>
          <p:nvPr/>
        </p:nvSpPr>
        <p:spPr bwMode="auto">
          <a:xfrm>
            <a:off x="3124200" y="5410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21"/>
          <p:cNvSpPr>
            <a:spLocks noChangeShapeType="1"/>
          </p:cNvSpPr>
          <p:nvPr/>
        </p:nvSpPr>
        <p:spPr bwMode="auto">
          <a:xfrm flipH="1" flipV="1">
            <a:off x="1676400" y="5486400"/>
            <a:ext cx="152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 flipH="1" flipV="1">
            <a:off x="5105400" y="4419600"/>
            <a:ext cx="1905000" cy="1219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 flipH="1" flipV="1">
            <a:off x="6934200" y="4114800"/>
            <a:ext cx="76200" cy="1524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Oval 20"/>
          <p:cNvSpPr>
            <a:spLocks noChangeArrowheads="1"/>
          </p:cNvSpPr>
          <p:nvPr/>
        </p:nvSpPr>
        <p:spPr bwMode="auto">
          <a:xfrm>
            <a:off x="6934200" y="5562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21"/>
          <p:cNvSpPr>
            <a:spLocks noChangeShapeType="1"/>
          </p:cNvSpPr>
          <p:nvPr/>
        </p:nvSpPr>
        <p:spPr bwMode="auto">
          <a:xfrm flipH="1">
            <a:off x="5791200" y="5638800"/>
            <a:ext cx="1219200" cy="914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85800" y="228600"/>
            <a:ext cx="3048000" cy="5334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Black" pitchFamily="34" charset="0"/>
              </a:rPr>
              <a:t>ADJACENT ANGLES</a:t>
            </a:r>
            <a:endParaRPr lang="en-US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animBg="1"/>
      <p:bldP spid="36869" grpId="0" animBg="1"/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  <p:bldP spid="36878" grpId="0" animBg="1"/>
      <p:bldP spid="36879" grpId="0" animBg="1"/>
      <p:bldP spid="36889" grpId="0" animBg="1"/>
      <p:bldP spid="36890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76200"/>
            <a:ext cx="19099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u="sng" dirty="0" smtClean="0">
                <a:solidFill>
                  <a:schemeClr val="bg1">
                    <a:lumMod val="95000"/>
                  </a:schemeClr>
                </a:solidFill>
              </a:rPr>
              <a:t>MIDPOINT:</a:t>
            </a:r>
            <a:endParaRPr lang="en-US" sz="3000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1" y="914400"/>
            <a:ext cx="777240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The </a:t>
            </a:r>
            <a:r>
              <a:rPr lang="en-US" sz="3000" b="1" dirty="0" smtClean="0"/>
              <a:t>MIDPOINT</a:t>
            </a:r>
            <a:r>
              <a:rPr lang="en-US" sz="3000" dirty="0" smtClean="0"/>
              <a:t> of a segment is a point in the middle of the segment</a:t>
            </a:r>
            <a:endParaRPr lang="en-US" sz="3000" dirty="0"/>
          </a:p>
        </p:txBody>
      </p:sp>
      <p:sp>
        <p:nvSpPr>
          <p:cNvPr id="6" name="Line 29"/>
          <p:cNvSpPr>
            <a:spLocks noChangeShapeType="1"/>
          </p:cNvSpPr>
          <p:nvPr/>
        </p:nvSpPr>
        <p:spPr bwMode="auto">
          <a:xfrm flipV="1">
            <a:off x="2971800" y="2743200"/>
            <a:ext cx="3733800" cy="28194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Oval 30"/>
          <p:cNvSpPr>
            <a:spLocks noChangeArrowheads="1"/>
          </p:cNvSpPr>
          <p:nvPr/>
        </p:nvSpPr>
        <p:spPr bwMode="auto">
          <a:xfrm>
            <a:off x="4771698" y="4020204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 rot="3139345">
            <a:off x="5905292" y="2689097"/>
            <a:ext cx="533400" cy="2284367"/>
          </a:xfrm>
          <a:prstGeom prst="rightBrace">
            <a:avLst>
              <a:gd name="adj1" fmla="val 12951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733800"/>
            <a:ext cx="482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10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23622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This is a segment with a  length of 10 units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3139345">
            <a:off x="3992977" y="4120810"/>
            <a:ext cx="533400" cy="2284367"/>
          </a:xfrm>
          <a:prstGeom prst="rightBrace">
            <a:avLst>
              <a:gd name="adj1" fmla="val 12951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24600" y="3962400"/>
            <a:ext cx="3561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US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5410200"/>
            <a:ext cx="3561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US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 rot="14130503">
            <a:off x="4805567" y="4753505"/>
            <a:ext cx="1371600" cy="364007"/>
          </a:xfrm>
          <a:prstGeom prst="rightArrow">
            <a:avLst>
              <a:gd name="adj1" fmla="val 50000"/>
              <a:gd name="adj2" fmla="val 97915"/>
            </a:avLst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5181600"/>
            <a:ext cx="3886200" cy="110799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Comic Sans MS" pitchFamily="66" charset="0"/>
              </a:rPr>
              <a:t>This point cut the segment in half.  That means it is the </a:t>
            </a:r>
            <a:r>
              <a:rPr lang="en-US" sz="2200" b="1" dirty="0" smtClean="0">
                <a:latin typeface="Comic Sans MS" pitchFamily="66" charset="0"/>
              </a:rPr>
              <a:t>MIDPOINT</a:t>
            </a:r>
            <a:r>
              <a:rPr lang="en-US" sz="2200" dirty="0" smtClean="0">
                <a:latin typeface="Comic Sans MS" pitchFamily="66" charset="0"/>
              </a:rPr>
              <a:t> of this segment</a:t>
            </a:r>
            <a:endParaRPr lang="en-US" sz="2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  <p:bldP spid="10" grpId="0" animBg="1"/>
      <p:bldP spid="11" grpId="0"/>
      <p:bldP spid="12" grpId="0"/>
      <p:bldP spid="14" grpId="0" animBg="1"/>
      <p:bldP spid="15" grpId="0"/>
      <p:bldP spid="16" grpId="0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FF00"/>
                </a:solidFill>
              </a:rPr>
              <a:t>Compliments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914400" y="10668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Compliments are any 2 angles whose measures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add to 90</a:t>
            </a:r>
            <a:r>
              <a:rPr lang="en-US" sz="2800" baseline="30000" dirty="0">
                <a:solidFill>
                  <a:srgbClr val="00FF00"/>
                </a:solidFill>
              </a:rPr>
              <a:t>0</a:t>
            </a:r>
            <a:endParaRPr lang="en-US" sz="2800" dirty="0">
              <a:solidFill>
                <a:srgbClr val="00FF00"/>
              </a:solidFill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V="1">
            <a:off x="2286000" y="2514600"/>
            <a:ext cx="762000" cy="838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2286000" y="33528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22098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H="1" flipV="1">
            <a:off x="2286000" y="2286000"/>
            <a:ext cx="0" cy="1066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H="1" flipV="1">
            <a:off x="4343400" y="2667000"/>
            <a:ext cx="914400" cy="685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V="1">
            <a:off x="5257800" y="2057400"/>
            <a:ext cx="0" cy="1295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>
            <a:off x="5181600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H="1" flipV="1">
            <a:off x="3886200" y="3352800"/>
            <a:ext cx="137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V="1">
            <a:off x="7696200" y="3048000"/>
            <a:ext cx="762000" cy="228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7696200" y="32766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auto">
          <a:xfrm>
            <a:off x="7620000" y="3200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 flipH="1" flipV="1">
            <a:off x="7696200" y="2057400"/>
            <a:ext cx="0" cy="1219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990600" y="40386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rgbClr val="00FF00"/>
                </a:solidFill>
              </a:rPr>
              <a:t>But they do not have to be adjacent</a:t>
            </a:r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 flipV="1">
            <a:off x="3276600" y="5257800"/>
            <a:ext cx="1752600" cy="609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3276600" y="5867400"/>
            <a:ext cx="18288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3" name="Oval 19"/>
          <p:cNvSpPr>
            <a:spLocks noChangeArrowheads="1"/>
          </p:cNvSpPr>
          <p:nvPr/>
        </p:nvSpPr>
        <p:spPr bwMode="auto">
          <a:xfrm>
            <a:off x="2438400" y="5791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 flipV="1">
            <a:off x="762000" y="5867400"/>
            <a:ext cx="1752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 flipH="1" flipV="1">
            <a:off x="1752600" y="4495800"/>
            <a:ext cx="762000" cy="1371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1447800" y="53340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FF00"/>
                </a:solidFill>
              </a:rPr>
              <a:t>80</a:t>
            </a:r>
          </a:p>
        </p:txBody>
      </p:sp>
      <p:sp>
        <p:nvSpPr>
          <p:cNvPr id="36887" name="Text Box 23"/>
          <p:cNvSpPr txBox="1">
            <a:spLocks noChangeArrowheads="1"/>
          </p:cNvSpPr>
          <p:nvPr/>
        </p:nvSpPr>
        <p:spPr bwMode="auto">
          <a:xfrm>
            <a:off x="4495800" y="54102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FF00"/>
                </a:solidFill>
              </a:rPr>
              <a:t>10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5715000" y="5181600"/>
            <a:ext cx="12202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FF00"/>
                </a:solidFill>
              </a:rPr>
              <a:t>80+10=90</a:t>
            </a:r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>
            <a:off x="4953000" y="3124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4953000" y="31242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>
            <a:off x="7696200" y="30480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8001000" y="30480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>
            <a:off x="2286000" y="3124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4" name="Line 30"/>
          <p:cNvSpPr>
            <a:spLocks noChangeShapeType="1"/>
          </p:cNvSpPr>
          <p:nvPr/>
        </p:nvSpPr>
        <p:spPr bwMode="auto">
          <a:xfrm>
            <a:off x="2590800" y="31242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animBg="1"/>
      <p:bldP spid="36869" grpId="0" animBg="1"/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  <p:bldP spid="36878" grpId="0" animBg="1"/>
      <p:bldP spid="36879" grpId="0" animBg="1"/>
      <p:bldP spid="36880" grpId="0"/>
      <p:bldP spid="36881" grpId="0" animBg="1"/>
      <p:bldP spid="36882" grpId="0" animBg="1"/>
      <p:bldP spid="36883" grpId="0" animBg="1"/>
      <p:bldP spid="36884" grpId="0" animBg="1"/>
      <p:bldP spid="36885" grpId="0" animBg="1"/>
      <p:bldP spid="36886" grpId="0"/>
      <p:bldP spid="36887" grpId="0"/>
      <p:bldP spid="36888" grpId="0"/>
      <p:bldP spid="36889" grpId="0" animBg="1"/>
      <p:bldP spid="36890" grpId="0" animBg="1"/>
      <p:bldP spid="36891" grpId="0" animBg="1"/>
      <p:bldP spid="36892" grpId="0" animBg="1"/>
      <p:bldP spid="36893" grpId="0" animBg="1"/>
      <p:bldP spid="3689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904875" y="9906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Supplements are any 2 angles whose measures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add to 180</a:t>
            </a:r>
            <a:r>
              <a:rPr lang="en-US" sz="2800" baseline="30000" dirty="0">
                <a:solidFill>
                  <a:srgbClr val="00FF00"/>
                </a:solidFill>
              </a:rPr>
              <a:t>0</a:t>
            </a:r>
            <a:endParaRPr lang="en-US" sz="2800" dirty="0">
              <a:solidFill>
                <a:srgbClr val="00FF00"/>
              </a:solidFill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V="1">
            <a:off x="2276475" y="2514600"/>
            <a:ext cx="762000" cy="838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2276475" y="33528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2200275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 flipH="1" flipV="1">
            <a:off x="904875" y="3352800"/>
            <a:ext cx="137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H="1" flipV="1">
            <a:off x="4333875" y="2667000"/>
            <a:ext cx="914400" cy="685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5248275" y="33528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5172075" y="3276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 flipV="1">
            <a:off x="3876675" y="3352800"/>
            <a:ext cx="137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V="1">
            <a:off x="7686675" y="3048000"/>
            <a:ext cx="762000" cy="228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7686675" y="32766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7610475" y="3200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flipH="1" flipV="1">
            <a:off x="6315075" y="3276600"/>
            <a:ext cx="1371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981075" y="40386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But they do not have to be </a:t>
            </a:r>
            <a:r>
              <a:rPr lang="en-US" sz="2800" dirty="0" smtClean="0">
                <a:solidFill>
                  <a:srgbClr val="00FF00"/>
                </a:solidFill>
              </a:rPr>
              <a:t>adjacent.</a:t>
            </a:r>
            <a:endParaRPr lang="en-US" sz="2800" dirty="0">
              <a:solidFill>
                <a:srgbClr val="00FF00"/>
              </a:solidFill>
            </a:endParaRPr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flipV="1">
            <a:off x="3267075" y="4800600"/>
            <a:ext cx="3276600" cy="1066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3267075" y="5867400"/>
            <a:ext cx="39624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9" name="Oval 19"/>
          <p:cNvSpPr>
            <a:spLocks noChangeArrowheads="1"/>
          </p:cNvSpPr>
          <p:nvPr/>
        </p:nvSpPr>
        <p:spPr bwMode="auto">
          <a:xfrm>
            <a:off x="2428875" y="5791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 flipH="1" flipV="1">
            <a:off x="752475" y="5867400"/>
            <a:ext cx="1752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V="1">
            <a:off x="2505075" y="4648200"/>
            <a:ext cx="3276600" cy="1219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2200275" y="5257800"/>
            <a:ext cx="5741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FF00"/>
                </a:solidFill>
              </a:rPr>
              <a:t>170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4486275" y="54102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FF00"/>
                </a:solidFill>
              </a:rPr>
              <a:t>10</a:t>
            </a: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7534275" y="4495800"/>
            <a:ext cx="14798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FF00"/>
                </a:solidFill>
              </a:rPr>
              <a:t>170+10=180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85566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Supplements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 animBg="1"/>
      <p:bldP spid="35845" grpId="0" animBg="1"/>
      <p:bldP spid="35846" grpId="0" animBg="1"/>
      <p:bldP spid="35847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  <p:bldP spid="35854" grpId="0" animBg="1"/>
      <p:bldP spid="35855" grpId="0" animBg="1"/>
      <p:bldP spid="35856" grpId="0"/>
      <p:bldP spid="35857" grpId="0" animBg="1"/>
      <p:bldP spid="35858" grpId="0" animBg="1"/>
      <p:bldP spid="35859" grpId="0" animBg="1"/>
      <p:bldP spid="35860" grpId="0" animBg="1"/>
      <p:bldP spid="35861" grpId="0" animBg="1"/>
      <p:bldP spid="35862" grpId="0"/>
      <p:bldP spid="35863" grpId="0"/>
      <p:bldP spid="358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838200" y="304800"/>
            <a:ext cx="807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FF00"/>
                </a:solidFill>
              </a:rPr>
              <a:t>A </a:t>
            </a:r>
            <a:r>
              <a:rPr lang="en-US" sz="4000" b="1" dirty="0">
                <a:solidFill>
                  <a:srgbClr val="00FF00"/>
                </a:solidFill>
              </a:rPr>
              <a:t>LINEAR PAIR </a:t>
            </a:r>
            <a:r>
              <a:rPr lang="en-US" sz="2800" dirty="0">
                <a:solidFill>
                  <a:srgbClr val="00FF00"/>
                </a:solidFill>
              </a:rPr>
              <a:t>are adjacent angles that make a straight line.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 flipV="1">
            <a:off x="4800600" y="1295400"/>
            <a:ext cx="304800" cy="1143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4800600" y="24384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auto">
          <a:xfrm>
            <a:off x="4724400" y="2362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H="1" flipV="1">
            <a:off x="3276600" y="2438400"/>
            <a:ext cx="152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H="1" flipV="1">
            <a:off x="1066800" y="4800600"/>
            <a:ext cx="1143000" cy="685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2209800" y="54864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2133600" y="5410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 flipH="1" flipV="1">
            <a:off x="685800" y="5486400"/>
            <a:ext cx="152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18"/>
          <p:cNvSpPr>
            <a:spLocks noChangeShapeType="1"/>
          </p:cNvSpPr>
          <p:nvPr/>
        </p:nvSpPr>
        <p:spPr bwMode="auto">
          <a:xfrm flipV="1">
            <a:off x="5257800" y="4800600"/>
            <a:ext cx="609600" cy="685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19"/>
          <p:cNvSpPr>
            <a:spLocks noChangeShapeType="1"/>
          </p:cNvSpPr>
          <p:nvPr/>
        </p:nvSpPr>
        <p:spPr bwMode="auto">
          <a:xfrm>
            <a:off x="5257800" y="54864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5181600" y="5410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21"/>
          <p:cNvSpPr>
            <a:spLocks noChangeShapeType="1"/>
          </p:cNvSpPr>
          <p:nvPr/>
        </p:nvSpPr>
        <p:spPr bwMode="auto">
          <a:xfrm flipH="1" flipV="1">
            <a:off x="3733800" y="5486400"/>
            <a:ext cx="152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Line 18"/>
          <p:cNvSpPr>
            <a:spLocks noChangeShapeType="1"/>
          </p:cNvSpPr>
          <p:nvPr/>
        </p:nvSpPr>
        <p:spPr bwMode="auto">
          <a:xfrm flipV="1">
            <a:off x="8153400" y="3505200"/>
            <a:ext cx="0" cy="1905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19"/>
          <p:cNvSpPr>
            <a:spLocks noChangeShapeType="1"/>
          </p:cNvSpPr>
          <p:nvPr/>
        </p:nvSpPr>
        <p:spPr bwMode="auto">
          <a:xfrm>
            <a:off x="8153400" y="5410200"/>
            <a:ext cx="762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Oval 20"/>
          <p:cNvSpPr>
            <a:spLocks noChangeArrowheads="1"/>
          </p:cNvSpPr>
          <p:nvPr/>
        </p:nvSpPr>
        <p:spPr bwMode="auto">
          <a:xfrm>
            <a:off x="8077200" y="5334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21"/>
          <p:cNvSpPr>
            <a:spLocks noChangeShapeType="1"/>
          </p:cNvSpPr>
          <p:nvPr/>
        </p:nvSpPr>
        <p:spPr bwMode="auto">
          <a:xfrm flipH="1" flipV="1">
            <a:off x="6629400" y="5410200"/>
            <a:ext cx="152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3" grpId="0"/>
      <p:bldP spid="34834" grpId="0" animBg="1"/>
      <p:bldP spid="34835" grpId="0" animBg="1"/>
      <p:bldP spid="34836" grpId="0" animBg="1"/>
      <p:bldP spid="34837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346200" y="212725"/>
            <a:ext cx="5884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ROPERTIES OF </a:t>
            </a:r>
            <a:r>
              <a:rPr lang="en-US" altLang="en-US" sz="2200" b="1">
                <a:latin typeface="Helvetica" pitchFamily="34" charset="0"/>
              </a:rPr>
              <a:t>S</a:t>
            </a:r>
            <a:r>
              <a:rPr lang="en-US" altLang="en-US" sz="2000" b="1">
                <a:latin typeface="Helvetica" pitchFamily="34" charset="0"/>
              </a:rPr>
              <a:t>PECIAL </a:t>
            </a:r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AIRS OF </a:t>
            </a:r>
            <a:r>
              <a:rPr lang="en-US" altLang="en-US" sz="2200" b="1">
                <a:latin typeface="Helvetica" pitchFamily="34" charset="0"/>
              </a:rPr>
              <a:t>A</a:t>
            </a:r>
            <a:r>
              <a:rPr lang="en-US" altLang="en-US" sz="2000" b="1">
                <a:latin typeface="Helvetica" pitchFamily="34" charset="0"/>
              </a:rPr>
              <a:t>NGLES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460500" y="620713"/>
            <a:ext cx="72898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486" name="Picture 6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446213" y="781050"/>
            <a:ext cx="7399337" cy="525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>
              <a:latin typeface="Helvetica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446213" y="781050"/>
            <a:ext cx="73977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543050" y="779463"/>
            <a:ext cx="162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bg1"/>
                </a:solidFill>
                <a:latin typeface="Helvetica" pitchFamily="34" charset="0"/>
              </a:rPr>
              <a:t>THEOREMS</a:t>
            </a:r>
            <a:endParaRPr lang="en-US" altLang="en-US" sz="2000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568450" y="1282700"/>
            <a:ext cx="571658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THEOREM 2.4</a:t>
            </a:r>
            <a:r>
              <a:rPr lang="en-US" altLang="en-US" sz="1600" b="1">
                <a:latin typeface="Helvetica" pitchFamily="34" charset="0"/>
              </a:rPr>
              <a:t>  </a:t>
            </a:r>
            <a:r>
              <a:rPr lang="en-US" altLang="en-US" sz="1900" b="1">
                <a:solidFill>
                  <a:srgbClr val="05875C"/>
                </a:solidFill>
                <a:latin typeface="Helvetica" pitchFamily="34" charset="0"/>
              </a:rPr>
              <a:t>Congruent Supplements Theorem</a:t>
            </a:r>
            <a:endParaRPr lang="en-US" altLang="en-US" sz="1600" b="1">
              <a:latin typeface="Helvetica" pitchFamily="34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568450" y="1763713"/>
            <a:ext cx="6834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000">
                <a:latin typeface="Helvetica" pitchFamily="34" charset="0"/>
              </a:rPr>
              <a:t>If two angles are supplementary to the same angle (or to congruent angles) then they are congruent.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181225" y="2825750"/>
            <a:ext cx="2200275" cy="1130300"/>
            <a:chOff x="2110" y="1780"/>
            <a:chExt cx="1386" cy="712"/>
          </a:xfrm>
        </p:grpSpPr>
        <p:sp>
          <p:nvSpPr>
            <p:cNvPr id="20497" name="Line 17"/>
            <p:cNvSpPr>
              <a:spLocks noChangeShapeType="1"/>
            </p:cNvSpPr>
            <p:nvPr/>
          </p:nvSpPr>
          <p:spPr bwMode="auto">
            <a:xfrm flipH="1" flipV="1">
              <a:off x="2110" y="2489"/>
              <a:ext cx="1386" cy="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H="1" flipV="1">
              <a:off x="2258" y="1780"/>
              <a:ext cx="1236" cy="712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3490913" y="3560763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FF9933"/>
                </a:solidFill>
                <a:latin typeface="Helvetica" pitchFamily="34" charset="0"/>
              </a:rPr>
              <a:t>1</a:t>
            </a:r>
            <a:endParaRPr lang="en-US" altLang="en-US"/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5535613" y="352742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A50A1"/>
                </a:solidFill>
                <a:latin typeface="Helvetica" pitchFamily="34" charset="0"/>
              </a:rPr>
              <a:t>2</a:t>
            </a:r>
            <a:endParaRPr lang="en-US" altLang="en-US"/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6226175" y="43862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08000"/>
                </a:solidFill>
                <a:latin typeface="Helvetica" pitchFamily="34" charset="0"/>
              </a:rPr>
              <a:t>3</a:t>
            </a:r>
            <a:endParaRPr lang="en-US" altLang="en-US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3570288" y="2824163"/>
            <a:ext cx="4294187" cy="1130300"/>
            <a:chOff x="2249" y="1779"/>
            <a:chExt cx="2705" cy="712"/>
          </a:xfrm>
        </p:grpSpPr>
        <p:sp>
          <p:nvSpPr>
            <p:cNvPr id="20503" name="Line 23"/>
            <p:cNvSpPr>
              <a:spLocks noChangeShapeType="1"/>
            </p:cNvSpPr>
            <p:nvPr/>
          </p:nvSpPr>
          <p:spPr bwMode="auto">
            <a:xfrm>
              <a:off x="3473" y="2487"/>
              <a:ext cx="1481" cy="2"/>
            </a:xfrm>
            <a:prstGeom prst="line">
              <a:avLst/>
            </a:prstGeom>
            <a:noFill/>
            <a:ln w="38100">
              <a:solidFill>
                <a:srgbClr val="0A50A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auto">
            <a:xfrm flipH="1" flipV="1">
              <a:off x="2249" y="1779"/>
              <a:ext cx="1236" cy="712"/>
            </a:xfrm>
            <a:prstGeom prst="line">
              <a:avLst/>
            </a:prstGeom>
            <a:noFill/>
            <a:ln w="38100">
              <a:solidFill>
                <a:srgbClr val="0A50A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22" name="Line 42"/>
          <p:cNvSpPr>
            <a:spLocks noChangeShapeType="1"/>
          </p:cNvSpPr>
          <p:nvPr/>
        </p:nvSpPr>
        <p:spPr bwMode="auto">
          <a:xfrm>
            <a:off x="5611813" y="4405313"/>
            <a:ext cx="2341562" cy="3175"/>
          </a:xfrm>
          <a:prstGeom prst="line">
            <a:avLst/>
          </a:prstGeom>
          <a:noFill/>
          <a:ln w="38100">
            <a:solidFill>
              <a:srgbClr val="05875C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3" name="Line 43"/>
          <p:cNvSpPr>
            <a:spLocks noChangeShapeType="1"/>
          </p:cNvSpPr>
          <p:nvPr/>
        </p:nvSpPr>
        <p:spPr bwMode="auto">
          <a:xfrm>
            <a:off x="5621338" y="4411663"/>
            <a:ext cx="1917700" cy="1104900"/>
          </a:xfrm>
          <a:prstGeom prst="line">
            <a:avLst/>
          </a:prstGeom>
          <a:noFill/>
          <a:ln w="38100">
            <a:solidFill>
              <a:srgbClr val="05875C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64"/>
          <p:cNvSpPr>
            <a:spLocks noChangeArrowheads="1"/>
          </p:cNvSpPr>
          <p:nvPr/>
        </p:nvSpPr>
        <p:spPr bwMode="auto">
          <a:xfrm>
            <a:off x="1997075" y="4343400"/>
            <a:ext cx="517525" cy="3857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rgbClr val="0A50A1"/>
              </a:solidFill>
            </a:endParaRPr>
          </a:p>
        </p:txBody>
      </p:sp>
      <p:sp>
        <p:nvSpPr>
          <p:cNvPr id="23" name="Rectangle 65"/>
          <p:cNvSpPr>
            <a:spLocks noChangeArrowheads="1"/>
          </p:cNvSpPr>
          <p:nvPr/>
        </p:nvSpPr>
        <p:spPr bwMode="auto">
          <a:xfrm>
            <a:off x="3140075" y="4365625"/>
            <a:ext cx="441325" cy="3635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2376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" name="Group 35"/>
          <p:cNvGrpSpPr>
            <a:grpSpLocks/>
          </p:cNvGrpSpPr>
          <p:nvPr/>
        </p:nvGrpSpPr>
        <p:grpSpPr bwMode="auto">
          <a:xfrm>
            <a:off x="1492250" y="4335469"/>
            <a:ext cx="4306888" cy="369888"/>
            <a:chOff x="1020" y="2987"/>
            <a:chExt cx="2713" cy="233"/>
          </a:xfrm>
        </p:grpSpPr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1020" y="2987"/>
              <a:ext cx="27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977900" algn="l"/>
                  <a:tab pos="2120900" algn="l"/>
                  <a:tab pos="3886200" algn="l"/>
                </a:tabLst>
              </a:pPr>
              <a:r>
                <a:rPr lang="en-US" altLang="en-US" dirty="0"/>
                <a:t> If </a:t>
              </a:r>
              <a:r>
                <a:rPr lang="en-US" altLang="en-US" i="1" dirty="0"/>
                <a:t> </a:t>
              </a:r>
              <a:r>
                <a:rPr lang="en-US" altLang="en-US" i="1" dirty="0" smtClean="0"/>
                <a:t>m     </a:t>
              </a:r>
              <a:r>
                <a:rPr lang="en-US" altLang="en-US" dirty="0" smtClean="0"/>
                <a:t>1    +    </a:t>
              </a:r>
              <a:r>
                <a:rPr lang="en-US" altLang="en-US" i="1" dirty="0" smtClean="0"/>
                <a:t>m</a:t>
              </a:r>
              <a:r>
                <a:rPr lang="en-US" altLang="en-US" dirty="0"/>
                <a:t> </a:t>
              </a:r>
              <a:r>
                <a:rPr lang="en-US" altLang="en-US" dirty="0" smtClean="0"/>
                <a:t>    2 </a:t>
              </a:r>
              <a:r>
                <a:rPr lang="en-US" altLang="en-US" dirty="0"/>
                <a:t>= 180°</a:t>
              </a: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2048" y="306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1376" y="3040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" name="Rectangle 66"/>
          <p:cNvSpPr>
            <a:spLocks noChangeArrowheads="1"/>
          </p:cNvSpPr>
          <p:nvPr/>
        </p:nvSpPr>
        <p:spPr bwMode="auto">
          <a:xfrm>
            <a:off x="3124200" y="4800599"/>
            <a:ext cx="366713" cy="34766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B8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rgbClr val="0A50A1"/>
              </a:solidFill>
            </a:endParaRPr>
          </a:p>
        </p:txBody>
      </p:sp>
      <p:sp>
        <p:nvSpPr>
          <p:cNvPr id="40" name="Rectangle 65"/>
          <p:cNvSpPr>
            <a:spLocks noChangeArrowheads="1"/>
          </p:cNvSpPr>
          <p:nvPr/>
        </p:nvSpPr>
        <p:spPr bwMode="auto">
          <a:xfrm>
            <a:off x="2057400" y="4800600"/>
            <a:ext cx="441325" cy="3635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2376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" name="Group 41"/>
          <p:cNvGrpSpPr>
            <a:grpSpLocks/>
          </p:cNvGrpSpPr>
          <p:nvPr/>
        </p:nvGrpSpPr>
        <p:grpSpPr bwMode="auto">
          <a:xfrm>
            <a:off x="1600200" y="4343400"/>
            <a:ext cx="4230688" cy="781050"/>
            <a:chOff x="996" y="2736"/>
            <a:chExt cx="2665" cy="492"/>
          </a:xfrm>
        </p:grpSpPr>
        <p:sp>
          <p:nvSpPr>
            <p:cNvPr id="30" name="Text Box 37"/>
            <p:cNvSpPr txBox="1">
              <a:spLocks noChangeArrowheads="1"/>
            </p:cNvSpPr>
            <p:nvPr/>
          </p:nvSpPr>
          <p:spPr bwMode="auto">
            <a:xfrm>
              <a:off x="996" y="2995"/>
              <a:ext cx="26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663700" algn="l"/>
                  <a:tab pos="3886200" algn="l"/>
                </a:tabLst>
              </a:pPr>
              <a:r>
                <a:rPr lang="en-US" altLang="en-US" i="1" dirty="0" smtClean="0"/>
                <a:t>    m</a:t>
              </a:r>
              <a:r>
                <a:rPr lang="en-US" altLang="en-US" i="1" dirty="0"/>
                <a:t>	</a:t>
              </a:r>
              <a:r>
                <a:rPr lang="en-US" altLang="en-US" i="1" dirty="0" smtClean="0"/>
                <a:t>  </a:t>
              </a:r>
              <a:r>
                <a:rPr lang="en-US" altLang="en-US" dirty="0" smtClean="0"/>
                <a:t>2    +    </a:t>
              </a:r>
              <a:r>
                <a:rPr lang="en-US" altLang="en-US" i="1" dirty="0" smtClean="0"/>
                <a:t>m</a:t>
              </a:r>
              <a:r>
                <a:rPr lang="en-US" altLang="en-US" dirty="0"/>
                <a:t>	3 = 180°</a:t>
              </a:r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1975" y="304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1315" y="3081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40"/>
            <p:cNvSpPr txBox="1">
              <a:spLocks noChangeArrowheads="1"/>
            </p:cNvSpPr>
            <p:nvPr/>
          </p:nvSpPr>
          <p:spPr bwMode="auto">
            <a:xfrm>
              <a:off x="2736" y="2736"/>
              <a:ext cx="5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977900" algn="l"/>
                  <a:tab pos="2120900" algn="l"/>
                  <a:tab pos="3886200" algn="l"/>
                </a:tabLst>
              </a:pPr>
              <a:r>
                <a:rPr lang="en-US" altLang="en-US" dirty="0"/>
                <a:t>and</a:t>
              </a:r>
              <a:endParaRPr lang="en-US" altLang="en-US" sz="2200" dirty="0"/>
            </a:p>
          </p:txBody>
        </p:sp>
      </p:grpSp>
      <p:sp>
        <p:nvSpPr>
          <p:cNvPr id="34" name="Text Box 60"/>
          <p:cNvSpPr txBox="1">
            <a:spLocks noChangeArrowheads="1"/>
          </p:cNvSpPr>
          <p:nvPr/>
        </p:nvSpPr>
        <p:spPr bwMode="auto">
          <a:xfrm>
            <a:off x="4392613" y="4741863"/>
            <a:ext cx="877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977900" algn="l"/>
                <a:tab pos="2120900" algn="l"/>
                <a:tab pos="3886200" algn="l"/>
              </a:tabLst>
            </a:pPr>
            <a:r>
              <a:rPr lang="en-US" altLang="en-US"/>
              <a:t>then</a:t>
            </a:r>
            <a:endParaRPr lang="en-US" altLang="en-US" sz="2200"/>
          </a:p>
        </p:txBody>
      </p:sp>
      <p:sp>
        <p:nvSpPr>
          <p:cNvPr id="35" name="AutoShape 63"/>
          <p:cNvSpPr>
            <a:spLocks noChangeArrowheads="1"/>
          </p:cNvSpPr>
          <p:nvPr/>
        </p:nvSpPr>
        <p:spPr bwMode="auto">
          <a:xfrm>
            <a:off x="1930400" y="5219700"/>
            <a:ext cx="2032000" cy="685800"/>
          </a:xfrm>
          <a:prstGeom prst="irregularSeal1">
            <a:avLst/>
          </a:prstGeom>
          <a:gradFill rotWithShape="0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" name="Group 70"/>
          <p:cNvGrpSpPr>
            <a:grpSpLocks/>
          </p:cNvGrpSpPr>
          <p:nvPr/>
        </p:nvGrpSpPr>
        <p:grpSpPr bwMode="auto">
          <a:xfrm>
            <a:off x="2152651" y="5326063"/>
            <a:ext cx="3790951" cy="457200"/>
            <a:chOff x="1356" y="3355"/>
            <a:chExt cx="2388" cy="288"/>
          </a:xfrm>
        </p:grpSpPr>
        <p:sp>
          <p:nvSpPr>
            <p:cNvPr id="37" name="Text Box 57"/>
            <p:cNvSpPr txBox="1">
              <a:spLocks noChangeArrowheads="1"/>
            </p:cNvSpPr>
            <p:nvPr/>
          </p:nvSpPr>
          <p:spPr bwMode="auto">
            <a:xfrm>
              <a:off x="1455" y="3355"/>
              <a:ext cx="22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749300" algn="l"/>
                  <a:tab pos="1663700" algn="l"/>
                  <a:tab pos="3886200" algn="l"/>
                </a:tabLst>
              </a:pPr>
              <a:r>
                <a:rPr lang="en-US" altLang="en-US" dirty="0"/>
                <a:t>1 </a:t>
              </a:r>
              <a:r>
                <a:rPr lang="en-US" altLang="en-US" dirty="0">
                  <a:sym typeface="Symbol" pitchFamily="18" charset="2"/>
                </a:rPr>
                <a:t></a:t>
              </a:r>
              <a:r>
                <a:rPr lang="en-US" altLang="en-US" dirty="0"/>
                <a:t>	3</a:t>
              </a:r>
              <a:endParaRPr lang="en-US" altLang="en-US" sz="2200" dirty="0"/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1827" y="344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1356" y="3445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8" grpId="0" animBg="1"/>
      <p:bldP spid="40" grpId="0" animBg="1"/>
      <p:bldP spid="34" grpId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346200" y="212725"/>
            <a:ext cx="5884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ROPERTIES OF </a:t>
            </a:r>
            <a:r>
              <a:rPr lang="en-US" altLang="en-US" sz="2200" b="1">
                <a:latin typeface="Helvetica" pitchFamily="34" charset="0"/>
              </a:rPr>
              <a:t>S</a:t>
            </a:r>
            <a:r>
              <a:rPr lang="en-US" altLang="en-US" sz="2000" b="1">
                <a:latin typeface="Helvetica" pitchFamily="34" charset="0"/>
              </a:rPr>
              <a:t>PECIAL </a:t>
            </a:r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AIRS OF </a:t>
            </a:r>
            <a:r>
              <a:rPr lang="en-US" altLang="en-US" sz="2200" b="1">
                <a:latin typeface="Helvetica" pitchFamily="34" charset="0"/>
              </a:rPr>
              <a:t>A</a:t>
            </a:r>
            <a:r>
              <a:rPr lang="en-US" altLang="en-US" sz="2000" b="1">
                <a:latin typeface="Helvetica" pitchFamily="34" charset="0"/>
              </a:rPr>
              <a:t>NGLES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1460500" y="620713"/>
            <a:ext cx="72898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2533" name="Picture 5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446213" y="781050"/>
            <a:ext cx="7399337" cy="525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>
              <a:latin typeface="Helvetica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446213" y="781050"/>
            <a:ext cx="73977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543050" y="779463"/>
            <a:ext cx="162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bg1"/>
                </a:solidFill>
                <a:latin typeface="Helvetica" pitchFamily="34" charset="0"/>
              </a:rPr>
              <a:t>THEOREMS</a:t>
            </a:r>
            <a:endParaRPr lang="en-US" altLang="en-US" sz="200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68450" y="1282700"/>
            <a:ext cx="57975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THEOREM 2.5</a:t>
            </a:r>
            <a:r>
              <a:rPr lang="en-US" altLang="en-US" sz="1600" b="1">
                <a:latin typeface="Helvetica" pitchFamily="34" charset="0"/>
              </a:rPr>
              <a:t>  </a:t>
            </a:r>
            <a:r>
              <a:rPr lang="en-US" altLang="en-US" sz="1900" b="1">
                <a:solidFill>
                  <a:srgbClr val="05875C"/>
                </a:solidFill>
                <a:latin typeface="Helvetica" pitchFamily="34" charset="0"/>
              </a:rPr>
              <a:t>Congruent Complements Theorem</a:t>
            </a:r>
            <a:endParaRPr lang="en-US" altLang="en-US" sz="1600" b="1">
              <a:latin typeface="Helvetica" pitchFamily="34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568450" y="1763713"/>
            <a:ext cx="6834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000">
                <a:latin typeface="Helvetica" pitchFamily="34" charset="0"/>
              </a:rPr>
              <a:t>If two angles are complementary to the same angle (or to congruent angles) then the two angles are congruent.</a:t>
            </a: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 flipV="1">
            <a:off x="3616325" y="4268788"/>
            <a:ext cx="2200275" cy="4762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 flipV="1">
            <a:off x="4359275" y="2584450"/>
            <a:ext cx="1454150" cy="168910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065713" y="3827463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FF9933"/>
                </a:solidFill>
                <a:latin typeface="Helvetica" pitchFamily="34" charset="0"/>
              </a:rPr>
              <a:t>4</a:t>
            </a:r>
            <a:endParaRPr lang="en-US" alt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4981575" y="2438400"/>
            <a:ext cx="1457325" cy="1847850"/>
            <a:chOff x="3178" y="1816"/>
            <a:chExt cx="918" cy="1164"/>
          </a:xfrm>
        </p:grpSpPr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H="1" flipV="1">
              <a:off x="3178" y="1916"/>
              <a:ext cx="916" cy="1064"/>
            </a:xfrm>
            <a:prstGeom prst="line">
              <a:avLst/>
            </a:prstGeom>
            <a:noFill/>
            <a:ln w="38100">
              <a:solidFill>
                <a:srgbClr val="0A50A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 flipV="1">
              <a:off x="4096" y="1816"/>
              <a:ext cx="0" cy="1160"/>
            </a:xfrm>
            <a:prstGeom prst="line">
              <a:avLst/>
            </a:prstGeom>
            <a:noFill/>
            <a:ln w="38100">
              <a:solidFill>
                <a:srgbClr val="0A50A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6107113" y="3522663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A50A1"/>
                </a:solidFill>
                <a:latin typeface="Helvetica" pitchFamily="34" charset="0"/>
              </a:rPr>
              <a:t>5</a:t>
            </a:r>
            <a:endParaRPr lang="en-US" altLang="en-US"/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7008813" y="3700463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rgbClr val="008000"/>
                </a:solidFill>
                <a:latin typeface="Helvetica" pitchFamily="34" charset="0"/>
              </a:rPr>
              <a:t>6</a:t>
            </a:r>
            <a:endParaRPr lang="en-US" altLang="en-US"/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997700" y="2484438"/>
            <a:ext cx="1689100" cy="1862137"/>
            <a:chOff x="4094" y="1813"/>
            <a:chExt cx="1064" cy="1173"/>
          </a:xfrm>
        </p:grpSpPr>
        <p:sp>
          <p:nvSpPr>
            <p:cNvPr id="22556" name="Line 28"/>
            <p:cNvSpPr>
              <a:spLocks noChangeShapeType="1"/>
            </p:cNvSpPr>
            <p:nvPr/>
          </p:nvSpPr>
          <p:spPr bwMode="auto">
            <a:xfrm rot="5400000" flipH="1" flipV="1">
              <a:off x="4168" y="1996"/>
              <a:ext cx="916" cy="1064"/>
            </a:xfrm>
            <a:prstGeom prst="line">
              <a:avLst/>
            </a:prstGeom>
            <a:noFill/>
            <a:ln w="38100">
              <a:solidFill>
                <a:srgbClr val="05875C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 rot="5400000" flipH="1" flipV="1">
              <a:off x="3512" y="2397"/>
              <a:ext cx="1169" cy="2"/>
            </a:xfrm>
            <a:prstGeom prst="line">
              <a:avLst/>
            </a:prstGeom>
            <a:noFill/>
            <a:ln w="38100">
              <a:solidFill>
                <a:srgbClr val="05875C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Rectangle 64"/>
          <p:cNvSpPr>
            <a:spLocks noChangeArrowheads="1"/>
          </p:cNvSpPr>
          <p:nvPr/>
        </p:nvSpPr>
        <p:spPr bwMode="auto">
          <a:xfrm>
            <a:off x="1971675" y="4548188"/>
            <a:ext cx="466725" cy="3286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3" name="Rectangle 67"/>
          <p:cNvSpPr>
            <a:spLocks noChangeArrowheads="1"/>
          </p:cNvSpPr>
          <p:nvPr/>
        </p:nvSpPr>
        <p:spPr bwMode="auto">
          <a:xfrm>
            <a:off x="3124200" y="4543425"/>
            <a:ext cx="457201" cy="3333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1478F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chemeClr val="tx2"/>
              </a:solidFill>
            </a:endParaRPr>
          </a:p>
        </p:txBody>
      </p:sp>
      <p:grpSp>
        <p:nvGrpSpPr>
          <p:cNvPr id="24" name="Group 24"/>
          <p:cNvGrpSpPr>
            <a:grpSpLocks/>
          </p:cNvGrpSpPr>
          <p:nvPr/>
        </p:nvGrpSpPr>
        <p:grpSpPr bwMode="auto">
          <a:xfrm>
            <a:off x="1504950" y="4475169"/>
            <a:ext cx="4306888" cy="369888"/>
            <a:chOff x="1020" y="2987"/>
            <a:chExt cx="2713" cy="233"/>
          </a:xfrm>
        </p:grpSpPr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1020" y="2987"/>
              <a:ext cx="27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977900" algn="l"/>
                  <a:tab pos="2120900" algn="l"/>
                  <a:tab pos="3886200" algn="l"/>
                </a:tabLst>
              </a:pPr>
              <a:r>
                <a:rPr lang="en-US" altLang="en-US" dirty="0"/>
                <a:t> If </a:t>
              </a:r>
              <a:r>
                <a:rPr lang="en-US" altLang="en-US" i="1" dirty="0"/>
                <a:t> </a:t>
              </a:r>
              <a:r>
                <a:rPr lang="en-US" altLang="en-US" i="1" dirty="0" smtClean="0"/>
                <a:t>m    </a:t>
              </a:r>
              <a:r>
                <a:rPr lang="en-US" altLang="en-US" dirty="0" smtClean="0"/>
                <a:t>4    </a:t>
              </a:r>
              <a:r>
                <a:rPr lang="en-US" altLang="en-US" dirty="0"/>
                <a:t>+ </a:t>
              </a:r>
              <a:r>
                <a:rPr lang="en-US" altLang="en-US" dirty="0" smtClean="0"/>
                <a:t>    </a:t>
              </a:r>
              <a:r>
                <a:rPr lang="en-US" altLang="en-US" i="1" dirty="0" smtClean="0"/>
                <a:t>m</a:t>
              </a:r>
              <a:r>
                <a:rPr lang="en-US" altLang="en-US" dirty="0"/>
                <a:t> </a:t>
              </a:r>
              <a:r>
                <a:rPr lang="en-US" altLang="en-US" dirty="0" smtClean="0"/>
                <a:t>    5 </a:t>
              </a:r>
              <a:r>
                <a:rPr lang="en-US" altLang="en-US" dirty="0"/>
                <a:t>= 90°</a:t>
              </a: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040" y="306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368" y="3073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" name="Rectangle 69"/>
          <p:cNvSpPr>
            <a:spLocks noChangeArrowheads="1"/>
          </p:cNvSpPr>
          <p:nvPr/>
        </p:nvSpPr>
        <p:spPr bwMode="auto">
          <a:xfrm>
            <a:off x="3124200" y="5029200"/>
            <a:ext cx="422275" cy="2841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B8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1" name="Rectangle 67"/>
          <p:cNvSpPr>
            <a:spLocks noChangeArrowheads="1"/>
          </p:cNvSpPr>
          <p:nvPr/>
        </p:nvSpPr>
        <p:spPr bwMode="auto">
          <a:xfrm>
            <a:off x="2057400" y="4953000"/>
            <a:ext cx="457201" cy="3333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1478F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>
              <a:solidFill>
                <a:schemeClr val="tx2"/>
              </a:solidFill>
            </a:endParaRPr>
          </a:p>
        </p:txBody>
      </p:sp>
      <p:grpSp>
        <p:nvGrpSpPr>
          <p:cNvPr id="29" name="Group 45"/>
          <p:cNvGrpSpPr>
            <a:grpSpLocks/>
          </p:cNvGrpSpPr>
          <p:nvPr/>
        </p:nvGrpSpPr>
        <p:grpSpPr bwMode="auto">
          <a:xfrm>
            <a:off x="1581150" y="4475166"/>
            <a:ext cx="4230688" cy="814388"/>
            <a:chOff x="996" y="2819"/>
            <a:chExt cx="2665" cy="513"/>
          </a:xfrm>
        </p:grpSpPr>
        <p:grpSp>
          <p:nvGrpSpPr>
            <p:cNvPr id="30" name="Group 42"/>
            <p:cNvGrpSpPr>
              <a:grpSpLocks/>
            </p:cNvGrpSpPr>
            <p:nvPr/>
          </p:nvGrpSpPr>
          <p:grpSpPr bwMode="auto">
            <a:xfrm>
              <a:off x="996" y="3099"/>
              <a:ext cx="2665" cy="233"/>
              <a:chOff x="996" y="3099"/>
              <a:chExt cx="2665" cy="233"/>
            </a:xfrm>
          </p:grpSpPr>
          <p:sp>
            <p:nvSpPr>
              <p:cNvPr id="32" name="Text Box 29"/>
              <p:cNvSpPr txBox="1">
                <a:spLocks noChangeArrowheads="1"/>
              </p:cNvSpPr>
              <p:nvPr/>
            </p:nvSpPr>
            <p:spPr bwMode="auto">
              <a:xfrm>
                <a:off x="996" y="3099"/>
                <a:ext cx="266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571500" algn="l"/>
                    <a:tab pos="1663700" algn="l"/>
                    <a:tab pos="3886200" algn="l"/>
                  </a:tabLst>
                </a:pPr>
                <a:r>
                  <a:rPr lang="en-US" altLang="en-US" i="1" dirty="0" smtClean="0"/>
                  <a:t>    m</a:t>
                </a:r>
                <a:r>
                  <a:rPr lang="en-US" altLang="en-US" i="1" dirty="0"/>
                  <a:t>	</a:t>
                </a:r>
                <a:r>
                  <a:rPr lang="en-US" altLang="en-US" i="1" dirty="0" smtClean="0"/>
                  <a:t> </a:t>
                </a:r>
                <a:r>
                  <a:rPr lang="en-US" altLang="en-US" dirty="0" smtClean="0"/>
                  <a:t>5   </a:t>
                </a:r>
                <a:r>
                  <a:rPr lang="en-US" altLang="en-US" dirty="0"/>
                  <a:t>+ </a:t>
                </a:r>
                <a:r>
                  <a:rPr lang="en-US" altLang="en-US" dirty="0" smtClean="0"/>
                  <a:t>     </a:t>
                </a:r>
                <a:r>
                  <a:rPr lang="en-US" altLang="en-US" i="1" dirty="0" smtClean="0"/>
                  <a:t>m</a:t>
                </a:r>
                <a:r>
                  <a:rPr lang="en-US" altLang="en-US" dirty="0"/>
                  <a:t>	6 = 90°</a:t>
                </a:r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1987" y="3164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1315" y="3169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Text Box 32"/>
            <p:cNvSpPr txBox="1">
              <a:spLocks noChangeArrowheads="1"/>
            </p:cNvSpPr>
            <p:nvPr/>
          </p:nvSpPr>
          <p:spPr bwMode="auto">
            <a:xfrm>
              <a:off x="2879" y="2819"/>
              <a:ext cx="5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977900" algn="l"/>
                  <a:tab pos="2120900" algn="l"/>
                  <a:tab pos="3886200" algn="l"/>
                </a:tabLst>
              </a:pPr>
              <a:r>
                <a:rPr lang="en-US" altLang="en-US"/>
                <a:t>and</a:t>
              </a:r>
              <a:endParaRPr lang="en-US" altLang="en-US" sz="2200"/>
            </a:p>
          </p:txBody>
        </p:sp>
      </p:grp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4227513" y="4881563"/>
            <a:ext cx="877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977900" algn="l"/>
                <a:tab pos="2120900" algn="l"/>
                <a:tab pos="3886200" algn="l"/>
              </a:tabLst>
            </a:pPr>
            <a:r>
              <a:rPr lang="en-US" altLang="en-US"/>
              <a:t>then</a:t>
            </a:r>
            <a:endParaRPr lang="en-US" altLang="en-US" sz="2200"/>
          </a:p>
        </p:txBody>
      </p:sp>
      <p:sp>
        <p:nvSpPr>
          <p:cNvPr id="36" name="AutoShape 34"/>
          <p:cNvSpPr>
            <a:spLocks noChangeArrowheads="1"/>
          </p:cNvSpPr>
          <p:nvPr/>
        </p:nvSpPr>
        <p:spPr bwMode="auto">
          <a:xfrm>
            <a:off x="1282700" y="5359400"/>
            <a:ext cx="2032000" cy="685800"/>
          </a:xfrm>
          <a:prstGeom prst="irregularSeal1">
            <a:avLst/>
          </a:prstGeom>
          <a:gradFill rotWithShape="0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" name="Group 70"/>
          <p:cNvGrpSpPr>
            <a:grpSpLocks/>
          </p:cNvGrpSpPr>
          <p:nvPr/>
        </p:nvGrpSpPr>
        <p:grpSpPr bwMode="auto">
          <a:xfrm>
            <a:off x="1665288" y="5465763"/>
            <a:ext cx="3790950" cy="457200"/>
            <a:chOff x="1049" y="3443"/>
            <a:chExt cx="2388" cy="288"/>
          </a:xfrm>
        </p:grpSpPr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148" y="3443"/>
              <a:ext cx="22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749300" algn="l"/>
                  <a:tab pos="1663700" algn="l"/>
                  <a:tab pos="3886200" algn="l"/>
                </a:tabLst>
              </a:pPr>
              <a:r>
                <a:rPr lang="en-US" altLang="en-US"/>
                <a:t>4 </a:t>
              </a:r>
              <a:r>
                <a:rPr lang="en-US" altLang="en-US">
                  <a:sym typeface="Symbol" pitchFamily="18" charset="2"/>
                </a:rPr>
                <a:t></a:t>
              </a:r>
              <a:r>
                <a:rPr lang="en-US" altLang="en-US"/>
                <a:t>	6</a:t>
              </a:r>
              <a:endParaRPr lang="en-US" altLang="en-US" sz="2200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520" y="3536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049" y="3533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8" grpId="0" animBg="1"/>
      <p:bldP spid="41" grpId="0" animBg="1"/>
      <p:bldP spid="35" grpId="0"/>
      <p:bldP spid="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6" name="Rectangle 90"/>
          <p:cNvSpPr>
            <a:spLocks noChangeArrowheads="1"/>
          </p:cNvSpPr>
          <p:nvPr/>
        </p:nvSpPr>
        <p:spPr bwMode="auto">
          <a:xfrm>
            <a:off x="766763" y="5002213"/>
            <a:ext cx="8174037" cy="8683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7800" y="117476"/>
            <a:ext cx="3821113" cy="460376"/>
            <a:chOff x="1651" y="423"/>
            <a:chExt cx="2407" cy="290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Proving Theorem 2.4</a:t>
              </a:r>
            </a:p>
          </p:txBody>
        </p:sp>
        <p:pic>
          <p:nvPicPr>
            <p:cNvPr id="24580" name="Picture 4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66763" y="3541713"/>
            <a:ext cx="8174037" cy="13763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90563" y="3478213"/>
            <a:ext cx="8453437" cy="146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95"/>
          <p:cNvGrpSpPr>
            <a:grpSpLocks/>
          </p:cNvGrpSpPr>
          <p:nvPr/>
        </p:nvGrpSpPr>
        <p:grpSpPr bwMode="auto">
          <a:xfrm>
            <a:off x="660400" y="3054350"/>
            <a:ext cx="8293100" cy="2816225"/>
            <a:chOff x="416" y="1924"/>
            <a:chExt cx="5224" cy="1774"/>
          </a:xfrm>
        </p:grpSpPr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576" y="1924"/>
              <a:ext cx="8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Statements</a:t>
              </a:r>
            </a:p>
          </p:txBody>
        </p:sp>
        <p:sp>
          <p:nvSpPr>
            <p:cNvPr id="24592" name="Text Box 16"/>
            <p:cNvSpPr txBox="1">
              <a:spLocks noChangeArrowheads="1"/>
            </p:cNvSpPr>
            <p:nvPr/>
          </p:nvSpPr>
          <p:spPr bwMode="auto">
            <a:xfrm>
              <a:off x="2983" y="1924"/>
              <a:ext cx="7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Reasons</a:t>
              </a:r>
            </a:p>
          </p:txBody>
        </p:sp>
        <p:sp>
          <p:nvSpPr>
            <p:cNvPr id="24593" name="Line 17"/>
            <p:cNvSpPr>
              <a:spLocks noChangeShapeType="1"/>
            </p:cNvSpPr>
            <p:nvPr/>
          </p:nvSpPr>
          <p:spPr bwMode="auto">
            <a:xfrm>
              <a:off x="416" y="2152"/>
              <a:ext cx="5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18"/>
            <p:cNvSpPr>
              <a:spLocks noChangeShapeType="1"/>
            </p:cNvSpPr>
            <p:nvPr/>
          </p:nvSpPr>
          <p:spPr bwMode="auto">
            <a:xfrm>
              <a:off x="2941" y="1965"/>
              <a:ext cx="0" cy="173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23850" y="3594100"/>
            <a:ext cx="304800" cy="366713"/>
            <a:chOff x="288" y="1232"/>
            <a:chExt cx="192" cy="231"/>
          </a:xfrm>
        </p:grpSpPr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1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23850" y="5021263"/>
            <a:ext cx="304800" cy="366712"/>
            <a:chOff x="288" y="1232"/>
            <a:chExt cx="192" cy="231"/>
          </a:xfrm>
        </p:grpSpPr>
        <p:sp>
          <p:nvSpPr>
            <p:cNvPr id="24599" name="Oval 23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2</a:t>
              </a:r>
            </a:p>
          </p:txBody>
        </p:sp>
      </p:grp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1539875" y="87471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GIVEN</a:t>
            </a:r>
          </a:p>
        </p:txBody>
      </p:sp>
      <p:sp>
        <p:nvSpPr>
          <p:cNvPr id="24624" name="AutoShape 48"/>
          <p:cNvSpPr>
            <a:spLocks noChangeArrowheads="1"/>
          </p:cNvSpPr>
          <p:nvPr/>
        </p:nvSpPr>
        <p:spPr bwMode="auto">
          <a:xfrm rot="5400000">
            <a:off x="2485231" y="927894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2986088" y="846138"/>
            <a:ext cx="3833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1 and</a:t>
            </a:r>
            <a:r>
              <a:rPr lang="en-US" altLang="en-US">
                <a:sym typeface="Symbol" pitchFamily="18" charset="2"/>
              </a:rPr>
              <a:t>	2 are supplements</a:t>
            </a:r>
          </a:p>
        </p:txBody>
      </p:sp>
      <p:sp>
        <p:nvSpPr>
          <p:cNvPr id="24626" name="Freeform 50"/>
          <p:cNvSpPr>
            <a:spLocks/>
          </p:cNvSpPr>
          <p:nvPr/>
        </p:nvSpPr>
        <p:spPr bwMode="auto">
          <a:xfrm>
            <a:off x="2846388" y="9540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27" name="Freeform 51"/>
          <p:cNvSpPr>
            <a:spLocks/>
          </p:cNvSpPr>
          <p:nvPr/>
        </p:nvSpPr>
        <p:spPr bwMode="auto">
          <a:xfrm>
            <a:off x="3813175" y="9620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1501775" y="228917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PROVE</a:t>
            </a:r>
          </a:p>
        </p:txBody>
      </p:sp>
      <p:sp>
        <p:nvSpPr>
          <p:cNvPr id="24630" name="AutoShape 54"/>
          <p:cNvSpPr>
            <a:spLocks noChangeArrowheads="1"/>
          </p:cNvSpPr>
          <p:nvPr/>
        </p:nvSpPr>
        <p:spPr bwMode="auto">
          <a:xfrm rot="5400000">
            <a:off x="2497931" y="2336007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31" name="Text Box 55"/>
          <p:cNvSpPr txBox="1">
            <a:spLocks noChangeArrowheads="1"/>
          </p:cNvSpPr>
          <p:nvPr/>
        </p:nvSpPr>
        <p:spPr bwMode="auto">
          <a:xfrm>
            <a:off x="2986088" y="2230438"/>
            <a:ext cx="125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63600" algn="l"/>
              </a:tabLst>
            </a:pPr>
            <a:r>
              <a:rPr lang="en-US" altLang="en-US"/>
              <a:t>2	</a:t>
            </a:r>
            <a:r>
              <a:rPr lang="en-US" altLang="en-US">
                <a:sym typeface="Symbol" pitchFamily="18" charset="2"/>
              </a:rPr>
              <a:t>3</a:t>
            </a:r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2846388" y="2363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33" name="Freeform 57"/>
          <p:cNvSpPr>
            <a:spLocks/>
          </p:cNvSpPr>
          <p:nvPr/>
        </p:nvSpPr>
        <p:spPr bwMode="auto">
          <a:xfrm>
            <a:off x="3673475" y="2371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634" name="Picture 58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3913" y="2373313"/>
            <a:ext cx="180975" cy="187325"/>
          </a:xfrm>
          <a:prstGeom prst="rect">
            <a:avLst/>
          </a:prstGeom>
          <a:noFill/>
        </p:spPr>
      </p:pic>
      <p:sp>
        <p:nvSpPr>
          <p:cNvPr id="24640" name="Text Box 64"/>
          <p:cNvSpPr txBox="1">
            <a:spLocks noChangeArrowheads="1"/>
          </p:cNvSpPr>
          <p:nvPr/>
        </p:nvSpPr>
        <p:spPr bwMode="auto">
          <a:xfrm>
            <a:off x="2998788" y="13033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3 and</a:t>
            </a:r>
            <a:r>
              <a:rPr lang="en-US" altLang="en-US">
                <a:sym typeface="Symbol" pitchFamily="18" charset="2"/>
              </a:rPr>
              <a:t>	4 are supplements</a:t>
            </a:r>
          </a:p>
        </p:txBody>
      </p:sp>
      <p:sp>
        <p:nvSpPr>
          <p:cNvPr id="24641" name="Freeform 65"/>
          <p:cNvSpPr>
            <a:spLocks/>
          </p:cNvSpPr>
          <p:nvPr/>
        </p:nvSpPr>
        <p:spPr bwMode="auto">
          <a:xfrm>
            <a:off x="2820988" y="14112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42" name="Freeform 66"/>
          <p:cNvSpPr>
            <a:spLocks/>
          </p:cNvSpPr>
          <p:nvPr/>
        </p:nvSpPr>
        <p:spPr bwMode="auto">
          <a:xfrm>
            <a:off x="3851275" y="14192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43" name="Text Box 67"/>
          <p:cNvSpPr txBox="1">
            <a:spLocks noChangeArrowheads="1"/>
          </p:cNvSpPr>
          <p:nvPr/>
        </p:nvSpPr>
        <p:spPr bwMode="auto">
          <a:xfrm>
            <a:off x="2986088" y="17478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00100" algn="l"/>
              </a:tabLst>
            </a:pPr>
            <a:r>
              <a:rPr lang="en-US" altLang="en-US"/>
              <a:t>1	</a:t>
            </a:r>
            <a:r>
              <a:rPr lang="en-US" altLang="en-US">
                <a:sym typeface="Symbol" pitchFamily="18" charset="2"/>
              </a:rPr>
              <a:t>4</a:t>
            </a:r>
          </a:p>
        </p:txBody>
      </p:sp>
      <p:sp>
        <p:nvSpPr>
          <p:cNvPr id="24644" name="Freeform 68"/>
          <p:cNvSpPr>
            <a:spLocks/>
          </p:cNvSpPr>
          <p:nvPr/>
        </p:nvSpPr>
        <p:spPr bwMode="auto">
          <a:xfrm>
            <a:off x="2808288" y="1855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45" name="Freeform 69"/>
          <p:cNvSpPr>
            <a:spLocks/>
          </p:cNvSpPr>
          <p:nvPr/>
        </p:nvSpPr>
        <p:spPr bwMode="auto">
          <a:xfrm>
            <a:off x="3597275" y="1863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646" name="Picture 70" descr="equal symbol trans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6288" y="1860550"/>
            <a:ext cx="173037" cy="193675"/>
          </a:xfrm>
          <a:prstGeom prst="rect">
            <a:avLst/>
          </a:prstGeom>
          <a:noFill/>
        </p:spPr>
      </p:pic>
      <p:pic>
        <p:nvPicPr>
          <p:cNvPr id="24647" name="Picture 71" descr=" 0206-ta07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038350"/>
            <a:ext cx="3759200" cy="825500"/>
          </a:xfrm>
          <a:prstGeom prst="rect">
            <a:avLst/>
          </a:prstGeom>
          <a:noFill/>
        </p:spPr>
      </p:pic>
      <p:grpSp>
        <p:nvGrpSpPr>
          <p:cNvPr id="6" name="Group 97"/>
          <p:cNvGrpSpPr>
            <a:grpSpLocks/>
          </p:cNvGrpSpPr>
          <p:nvPr/>
        </p:nvGrpSpPr>
        <p:grpSpPr bwMode="auto">
          <a:xfrm>
            <a:off x="903288" y="3538538"/>
            <a:ext cx="6780212" cy="1358900"/>
            <a:chOff x="569" y="2229"/>
            <a:chExt cx="4271" cy="856"/>
          </a:xfrm>
        </p:grpSpPr>
        <p:sp>
          <p:nvSpPr>
            <p:cNvPr id="24648" name="Text Box 72"/>
            <p:cNvSpPr txBox="1">
              <a:spLocks noChangeArrowheads="1"/>
            </p:cNvSpPr>
            <p:nvPr/>
          </p:nvSpPr>
          <p:spPr bwMode="auto">
            <a:xfrm>
              <a:off x="681" y="2229"/>
              <a:ext cx="41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1028700" algn="l"/>
                </a:tabLst>
              </a:pPr>
              <a:r>
                <a:rPr lang="en-US" altLang="en-US"/>
                <a:t>1 and</a:t>
              </a:r>
              <a:r>
                <a:rPr lang="en-US" altLang="en-US">
                  <a:sym typeface="Symbol" pitchFamily="18" charset="2"/>
                </a:rPr>
                <a:t>	2 are supplements	Given</a:t>
              </a:r>
            </a:p>
          </p:txBody>
        </p:sp>
        <p:sp>
          <p:nvSpPr>
            <p:cNvPr id="24649" name="Freeform 73"/>
            <p:cNvSpPr>
              <a:spLocks/>
            </p:cNvSpPr>
            <p:nvPr/>
          </p:nvSpPr>
          <p:spPr bwMode="auto">
            <a:xfrm>
              <a:off x="593" y="229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50" name="Freeform 74"/>
            <p:cNvSpPr>
              <a:spLocks/>
            </p:cNvSpPr>
            <p:nvPr/>
          </p:nvSpPr>
          <p:spPr bwMode="auto">
            <a:xfrm>
              <a:off x="1202" y="230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51" name="Text Box 75"/>
            <p:cNvSpPr txBox="1">
              <a:spLocks noChangeArrowheads="1"/>
            </p:cNvSpPr>
            <p:nvPr/>
          </p:nvSpPr>
          <p:spPr bwMode="auto">
            <a:xfrm>
              <a:off x="689" y="2517"/>
              <a:ext cx="23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1028700" algn="l"/>
                </a:tabLst>
              </a:pPr>
              <a:r>
                <a:rPr lang="en-US" altLang="en-US"/>
                <a:t>3 and</a:t>
              </a:r>
              <a:r>
                <a:rPr lang="en-US" altLang="en-US">
                  <a:sym typeface="Symbol" pitchFamily="18" charset="2"/>
                </a:rPr>
                <a:t>	4 are supplements</a:t>
              </a:r>
            </a:p>
          </p:txBody>
        </p:sp>
        <p:sp>
          <p:nvSpPr>
            <p:cNvPr id="24652" name="Freeform 76"/>
            <p:cNvSpPr>
              <a:spLocks/>
            </p:cNvSpPr>
            <p:nvPr/>
          </p:nvSpPr>
          <p:spPr bwMode="auto">
            <a:xfrm>
              <a:off x="577" y="259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53" name="Freeform 77"/>
            <p:cNvSpPr>
              <a:spLocks/>
            </p:cNvSpPr>
            <p:nvPr/>
          </p:nvSpPr>
          <p:spPr bwMode="auto">
            <a:xfrm>
              <a:off x="1226" y="260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54" name="Text Box 78"/>
            <p:cNvSpPr txBox="1">
              <a:spLocks noChangeArrowheads="1"/>
            </p:cNvSpPr>
            <p:nvPr/>
          </p:nvSpPr>
          <p:spPr bwMode="auto">
            <a:xfrm>
              <a:off x="681" y="2797"/>
              <a:ext cx="23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800100" algn="l"/>
                </a:tabLst>
              </a:pPr>
              <a:r>
                <a:rPr lang="en-US" altLang="en-US"/>
                <a:t>1 </a:t>
              </a:r>
              <a:r>
                <a:rPr lang="en-US" altLang="en-US">
                  <a:sym typeface="Symbol" pitchFamily="18" charset="2"/>
                </a:rPr>
                <a:t></a:t>
              </a:r>
              <a:r>
                <a:rPr lang="en-US" altLang="en-US"/>
                <a:t>	</a:t>
              </a:r>
              <a:r>
                <a:rPr lang="en-US" altLang="en-US">
                  <a:sym typeface="Symbol" pitchFamily="18" charset="2"/>
                </a:rPr>
                <a:t>4</a:t>
              </a:r>
            </a:p>
          </p:txBody>
        </p:sp>
        <p:sp>
          <p:nvSpPr>
            <p:cNvPr id="24655" name="Freeform 79"/>
            <p:cNvSpPr>
              <a:spLocks/>
            </p:cNvSpPr>
            <p:nvPr/>
          </p:nvSpPr>
          <p:spPr bwMode="auto">
            <a:xfrm>
              <a:off x="569" y="287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56" name="Freeform 80"/>
            <p:cNvSpPr>
              <a:spLocks/>
            </p:cNvSpPr>
            <p:nvPr/>
          </p:nvSpPr>
          <p:spPr bwMode="auto">
            <a:xfrm>
              <a:off x="1066" y="288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94"/>
          <p:cNvGrpSpPr>
            <a:grpSpLocks/>
          </p:cNvGrpSpPr>
          <p:nvPr/>
        </p:nvGrpSpPr>
        <p:grpSpPr bwMode="auto">
          <a:xfrm>
            <a:off x="793750" y="4970463"/>
            <a:ext cx="8439150" cy="876300"/>
            <a:chOff x="500" y="3131"/>
            <a:chExt cx="5316" cy="552"/>
          </a:xfrm>
        </p:grpSpPr>
        <p:sp>
          <p:nvSpPr>
            <p:cNvPr id="24660" name="Text Box 84"/>
            <p:cNvSpPr txBox="1">
              <a:spLocks noChangeArrowheads="1"/>
            </p:cNvSpPr>
            <p:nvPr/>
          </p:nvSpPr>
          <p:spPr bwMode="auto">
            <a:xfrm>
              <a:off x="500" y="3131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9497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1 + </a:t>
              </a:r>
              <a:r>
                <a:rPr lang="en-US" altLang="en-US" i="1"/>
                <a:t>m</a:t>
              </a:r>
              <a:r>
                <a:rPr lang="en-US" altLang="en-US"/>
                <a:t>	2 = 180°	</a:t>
              </a:r>
              <a:r>
                <a:rPr lang="en-US" altLang="en-US" sz="2200"/>
                <a:t>Definition of supplementary angles</a:t>
              </a:r>
            </a:p>
          </p:txBody>
        </p:sp>
        <p:sp>
          <p:nvSpPr>
            <p:cNvPr id="24661" name="Freeform 85"/>
            <p:cNvSpPr>
              <a:spLocks/>
            </p:cNvSpPr>
            <p:nvPr/>
          </p:nvSpPr>
          <p:spPr bwMode="auto">
            <a:xfrm>
              <a:off x="1428" y="321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2" name="Freeform 86"/>
            <p:cNvSpPr>
              <a:spLocks/>
            </p:cNvSpPr>
            <p:nvPr/>
          </p:nvSpPr>
          <p:spPr bwMode="auto">
            <a:xfrm>
              <a:off x="749" y="321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3" name="Text Box 87"/>
            <p:cNvSpPr txBox="1">
              <a:spLocks noChangeArrowheads="1"/>
            </p:cNvSpPr>
            <p:nvPr/>
          </p:nvSpPr>
          <p:spPr bwMode="auto">
            <a:xfrm>
              <a:off x="500" y="3395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8862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3 + </a:t>
              </a:r>
              <a:r>
                <a:rPr lang="en-US" altLang="en-US" i="1"/>
                <a:t>m</a:t>
              </a:r>
              <a:r>
                <a:rPr lang="en-US" altLang="en-US"/>
                <a:t>	4 = 180°</a:t>
              </a:r>
            </a:p>
          </p:txBody>
        </p:sp>
        <p:sp>
          <p:nvSpPr>
            <p:cNvPr id="24664" name="Freeform 88"/>
            <p:cNvSpPr>
              <a:spLocks/>
            </p:cNvSpPr>
            <p:nvPr/>
          </p:nvSpPr>
          <p:spPr bwMode="auto">
            <a:xfrm>
              <a:off x="1436" y="346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5" name="Freeform 89"/>
            <p:cNvSpPr>
              <a:spLocks/>
            </p:cNvSpPr>
            <p:nvPr/>
          </p:nvSpPr>
          <p:spPr bwMode="auto">
            <a:xfrm>
              <a:off x="757" y="3473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4667" name="Picture 91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66" grpId="0" animBg="1"/>
      <p:bldP spid="24583" grpId="0" animBg="1"/>
      <p:bldP spid="2458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766763" y="3605213"/>
            <a:ext cx="8174037" cy="8175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7800" y="117475"/>
            <a:ext cx="3821113" cy="460375"/>
            <a:chOff x="1651" y="423"/>
            <a:chExt cx="2407" cy="290"/>
          </a:xfrm>
        </p:grpSpPr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Proving Theorem 2.4</a:t>
              </a:r>
            </a:p>
          </p:txBody>
        </p:sp>
        <p:pic>
          <p:nvPicPr>
            <p:cNvPr id="25605" name="Picture 5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914400" y="305435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Statements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735513" y="305435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Reasons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23850" y="3624263"/>
            <a:ext cx="304800" cy="366712"/>
            <a:chOff x="288" y="1232"/>
            <a:chExt cx="192" cy="231"/>
          </a:xfrm>
        </p:grpSpPr>
        <p:sp>
          <p:nvSpPr>
            <p:cNvPr id="25618" name="Oval 18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9" name="Text Box 19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3</a:t>
              </a:r>
            </a:p>
          </p:txBody>
        </p:sp>
      </p:grp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1539875" y="87471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GIVEN</a:t>
            </a:r>
          </a:p>
        </p:txBody>
      </p:sp>
      <p:sp>
        <p:nvSpPr>
          <p:cNvPr id="25621" name="AutoShape 21"/>
          <p:cNvSpPr>
            <a:spLocks noChangeArrowheads="1"/>
          </p:cNvSpPr>
          <p:nvPr/>
        </p:nvSpPr>
        <p:spPr bwMode="auto">
          <a:xfrm rot="5400000">
            <a:off x="2485231" y="927894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2986088" y="846138"/>
            <a:ext cx="3833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1 and</a:t>
            </a:r>
            <a:r>
              <a:rPr lang="en-US" altLang="en-US">
                <a:sym typeface="Symbol" pitchFamily="18" charset="2"/>
              </a:rPr>
              <a:t>	2 are supplements</a:t>
            </a:r>
          </a:p>
        </p:txBody>
      </p:sp>
      <p:sp>
        <p:nvSpPr>
          <p:cNvPr id="25623" name="Freeform 23"/>
          <p:cNvSpPr>
            <a:spLocks/>
          </p:cNvSpPr>
          <p:nvPr/>
        </p:nvSpPr>
        <p:spPr bwMode="auto">
          <a:xfrm>
            <a:off x="2846388" y="9540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4" name="Freeform 24"/>
          <p:cNvSpPr>
            <a:spLocks/>
          </p:cNvSpPr>
          <p:nvPr/>
        </p:nvSpPr>
        <p:spPr bwMode="auto">
          <a:xfrm>
            <a:off x="3813175" y="9620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1501775" y="228917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PROVE</a:t>
            </a:r>
          </a:p>
        </p:txBody>
      </p:sp>
      <p:sp>
        <p:nvSpPr>
          <p:cNvPr id="25626" name="AutoShape 26"/>
          <p:cNvSpPr>
            <a:spLocks noChangeArrowheads="1"/>
          </p:cNvSpPr>
          <p:nvPr/>
        </p:nvSpPr>
        <p:spPr bwMode="auto">
          <a:xfrm rot="5400000">
            <a:off x="2497931" y="2336007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2986088" y="2230438"/>
            <a:ext cx="125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63600" algn="l"/>
              </a:tabLst>
            </a:pPr>
            <a:r>
              <a:rPr lang="en-US" altLang="en-US"/>
              <a:t>2	</a:t>
            </a:r>
            <a:r>
              <a:rPr lang="en-US" altLang="en-US">
                <a:sym typeface="Symbol" pitchFamily="18" charset="2"/>
              </a:rPr>
              <a:t>3</a:t>
            </a:r>
          </a:p>
        </p:txBody>
      </p:sp>
      <p:sp>
        <p:nvSpPr>
          <p:cNvPr id="25628" name="Freeform 28"/>
          <p:cNvSpPr>
            <a:spLocks/>
          </p:cNvSpPr>
          <p:nvPr/>
        </p:nvSpPr>
        <p:spPr bwMode="auto">
          <a:xfrm>
            <a:off x="2846388" y="2363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9" name="Freeform 29"/>
          <p:cNvSpPr>
            <a:spLocks/>
          </p:cNvSpPr>
          <p:nvPr/>
        </p:nvSpPr>
        <p:spPr bwMode="auto">
          <a:xfrm>
            <a:off x="3673475" y="2371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630" name="Picture 30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3913" y="2373313"/>
            <a:ext cx="180975" cy="187325"/>
          </a:xfrm>
          <a:prstGeom prst="rect">
            <a:avLst/>
          </a:prstGeom>
          <a:noFill/>
        </p:spPr>
      </p:pic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2998788" y="13033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3 and</a:t>
            </a:r>
            <a:r>
              <a:rPr lang="en-US" altLang="en-US">
                <a:sym typeface="Symbol" pitchFamily="18" charset="2"/>
              </a:rPr>
              <a:t>	4 are supplements</a:t>
            </a:r>
          </a:p>
        </p:txBody>
      </p:sp>
      <p:sp>
        <p:nvSpPr>
          <p:cNvPr id="25632" name="Freeform 32"/>
          <p:cNvSpPr>
            <a:spLocks/>
          </p:cNvSpPr>
          <p:nvPr/>
        </p:nvSpPr>
        <p:spPr bwMode="auto">
          <a:xfrm>
            <a:off x="2820988" y="14112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33" name="Freeform 33"/>
          <p:cNvSpPr>
            <a:spLocks/>
          </p:cNvSpPr>
          <p:nvPr/>
        </p:nvSpPr>
        <p:spPr bwMode="auto">
          <a:xfrm>
            <a:off x="3851275" y="14192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2986088" y="17478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00100" algn="l"/>
              </a:tabLst>
            </a:pPr>
            <a:r>
              <a:rPr lang="en-US" altLang="en-US"/>
              <a:t>1	</a:t>
            </a:r>
            <a:r>
              <a:rPr lang="en-US" altLang="en-US">
                <a:sym typeface="Symbol" pitchFamily="18" charset="2"/>
              </a:rPr>
              <a:t>4</a:t>
            </a:r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2808288" y="1855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3597275" y="1863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637" name="Picture 37" descr="equal symbol trans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6288" y="1860550"/>
            <a:ext cx="173037" cy="193675"/>
          </a:xfrm>
          <a:prstGeom prst="rect">
            <a:avLst/>
          </a:prstGeom>
          <a:noFill/>
        </p:spPr>
      </p:pic>
      <p:pic>
        <p:nvPicPr>
          <p:cNvPr id="25638" name="Picture 38" descr=" 0206-ta07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038350"/>
            <a:ext cx="3759200" cy="825500"/>
          </a:xfrm>
          <a:prstGeom prst="rect">
            <a:avLst/>
          </a:prstGeom>
          <a:noFill/>
        </p:spPr>
      </p:pic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766763" y="4557713"/>
            <a:ext cx="8174037" cy="4492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323850" y="4578350"/>
            <a:ext cx="304800" cy="366713"/>
            <a:chOff x="288" y="1233"/>
            <a:chExt cx="192" cy="231"/>
          </a:xfrm>
        </p:grpSpPr>
        <p:sp>
          <p:nvSpPr>
            <p:cNvPr id="25658" name="Oval 58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9" name="Text Box 59"/>
            <p:cNvSpPr txBox="1">
              <a:spLocks noChangeArrowheads="1"/>
            </p:cNvSpPr>
            <p:nvPr/>
          </p:nvSpPr>
          <p:spPr bwMode="auto">
            <a:xfrm>
              <a:off x="288" y="123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4</a:t>
              </a:r>
            </a:p>
          </p:txBody>
        </p:sp>
      </p:grpSp>
      <p:sp>
        <p:nvSpPr>
          <p:cNvPr id="25667" name="Rectangle 67"/>
          <p:cNvSpPr>
            <a:spLocks noChangeArrowheads="1"/>
          </p:cNvSpPr>
          <p:nvPr/>
        </p:nvSpPr>
        <p:spPr bwMode="auto">
          <a:xfrm>
            <a:off x="766763" y="5167313"/>
            <a:ext cx="8174037" cy="8048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323850" y="5187950"/>
            <a:ext cx="304800" cy="366713"/>
            <a:chOff x="288" y="1233"/>
            <a:chExt cx="192" cy="231"/>
          </a:xfrm>
        </p:grpSpPr>
        <p:sp>
          <p:nvSpPr>
            <p:cNvPr id="25669" name="Oval 69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0" name="Text Box 70"/>
            <p:cNvSpPr txBox="1">
              <a:spLocks noChangeArrowheads="1"/>
            </p:cNvSpPr>
            <p:nvPr/>
          </p:nvSpPr>
          <p:spPr bwMode="auto">
            <a:xfrm>
              <a:off x="288" y="123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5</a:t>
              </a:r>
            </a:p>
          </p:txBody>
        </p:sp>
      </p:grpSp>
      <p:grpSp>
        <p:nvGrpSpPr>
          <p:cNvPr id="6" name="Group 83"/>
          <p:cNvGrpSpPr>
            <a:grpSpLocks/>
          </p:cNvGrpSpPr>
          <p:nvPr/>
        </p:nvGrpSpPr>
        <p:grpSpPr bwMode="auto">
          <a:xfrm>
            <a:off x="793750" y="5135563"/>
            <a:ext cx="8439150" cy="850900"/>
            <a:chOff x="500" y="3235"/>
            <a:chExt cx="5316" cy="536"/>
          </a:xfrm>
        </p:grpSpPr>
        <p:sp>
          <p:nvSpPr>
            <p:cNvPr id="25671" name="Text Box 71"/>
            <p:cNvSpPr txBox="1">
              <a:spLocks noChangeArrowheads="1"/>
            </p:cNvSpPr>
            <p:nvPr/>
          </p:nvSpPr>
          <p:spPr bwMode="auto">
            <a:xfrm>
              <a:off x="500" y="3235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9497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1 + </a:t>
              </a:r>
              <a:r>
                <a:rPr lang="en-US" altLang="en-US" i="1"/>
                <a:t>m</a:t>
              </a:r>
              <a:r>
                <a:rPr lang="en-US" altLang="en-US"/>
                <a:t>	2 = 		</a:t>
              </a:r>
              <a:r>
                <a:rPr lang="en-US" altLang="en-US" sz="2200"/>
                <a:t>Substitution property of equality</a:t>
              </a:r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1428" y="3316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3" name="Freeform 73"/>
            <p:cNvSpPr>
              <a:spLocks/>
            </p:cNvSpPr>
            <p:nvPr/>
          </p:nvSpPr>
          <p:spPr bwMode="auto">
            <a:xfrm>
              <a:off x="749" y="3321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74"/>
            <p:cNvGrpSpPr>
              <a:grpSpLocks/>
            </p:cNvGrpSpPr>
            <p:nvPr/>
          </p:nvGrpSpPr>
          <p:grpSpPr bwMode="auto">
            <a:xfrm>
              <a:off x="500" y="3483"/>
              <a:ext cx="1308" cy="288"/>
              <a:chOff x="500" y="2483"/>
              <a:chExt cx="1308" cy="288"/>
            </a:xfrm>
          </p:grpSpPr>
          <p:sp>
            <p:nvSpPr>
              <p:cNvPr id="25675" name="Text Box 75"/>
              <p:cNvSpPr txBox="1">
                <a:spLocks noChangeArrowheads="1"/>
              </p:cNvSpPr>
              <p:nvPr/>
            </p:nvSpPr>
            <p:spPr bwMode="auto">
              <a:xfrm>
                <a:off x="500" y="2483"/>
                <a:ext cx="13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571500" algn="l"/>
                    <a:tab pos="1714500" algn="l"/>
                    <a:tab pos="2286000" algn="l"/>
                    <a:tab pos="3886200" algn="l"/>
                  </a:tabLst>
                </a:pPr>
                <a:r>
                  <a:rPr lang="en-US" altLang="en-US" i="1"/>
                  <a:t>m	</a:t>
                </a:r>
                <a:r>
                  <a:rPr lang="en-US" altLang="en-US"/>
                  <a:t>3 + </a:t>
                </a:r>
                <a:r>
                  <a:rPr lang="en-US" altLang="en-US" i="1"/>
                  <a:t>m</a:t>
                </a:r>
                <a:r>
                  <a:rPr lang="en-US" altLang="en-US"/>
                  <a:t>	1</a:t>
                </a:r>
                <a:endParaRPr lang="en-US" altLang="en-US" sz="2200"/>
              </a:p>
            </p:txBody>
          </p:sp>
          <p:sp>
            <p:nvSpPr>
              <p:cNvPr id="25676" name="Freeform 76"/>
              <p:cNvSpPr>
                <a:spLocks/>
              </p:cNvSpPr>
              <p:nvPr/>
            </p:nvSpPr>
            <p:spPr bwMode="auto">
              <a:xfrm>
                <a:off x="1436" y="2556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7" name="Freeform 77"/>
              <p:cNvSpPr>
                <a:spLocks/>
              </p:cNvSpPr>
              <p:nvPr/>
            </p:nvSpPr>
            <p:spPr bwMode="auto">
              <a:xfrm>
                <a:off x="757" y="2561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25678" name="Picture 78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25680" name="Rectangle 80"/>
          <p:cNvSpPr>
            <a:spLocks noChangeArrowheads="1"/>
          </p:cNvSpPr>
          <p:nvPr/>
        </p:nvSpPr>
        <p:spPr bwMode="auto">
          <a:xfrm>
            <a:off x="703263" y="3478213"/>
            <a:ext cx="8440737" cy="957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660400" y="3416300"/>
            <a:ext cx="817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84"/>
          <p:cNvGrpSpPr>
            <a:grpSpLocks/>
          </p:cNvGrpSpPr>
          <p:nvPr/>
        </p:nvGrpSpPr>
        <p:grpSpPr bwMode="auto">
          <a:xfrm>
            <a:off x="793750" y="3573463"/>
            <a:ext cx="8439150" cy="825500"/>
            <a:chOff x="500" y="2251"/>
            <a:chExt cx="5316" cy="520"/>
          </a:xfrm>
        </p:grpSpPr>
        <p:sp>
          <p:nvSpPr>
            <p:cNvPr id="25649" name="Text Box 49"/>
            <p:cNvSpPr txBox="1">
              <a:spLocks noChangeArrowheads="1"/>
            </p:cNvSpPr>
            <p:nvPr/>
          </p:nvSpPr>
          <p:spPr bwMode="auto">
            <a:xfrm>
              <a:off x="500" y="2251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9497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1 + </a:t>
              </a:r>
              <a:r>
                <a:rPr lang="en-US" altLang="en-US" i="1"/>
                <a:t>m</a:t>
              </a:r>
              <a:r>
                <a:rPr lang="en-US" altLang="en-US"/>
                <a:t>	2 = 		</a:t>
              </a:r>
              <a:r>
                <a:rPr lang="en-US" altLang="en-US" sz="2200"/>
                <a:t>Transitive property of equality</a:t>
              </a:r>
            </a:p>
          </p:txBody>
        </p:sp>
        <p:sp>
          <p:nvSpPr>
            <p:cNvPr id="25650" name="Freeform 50"/>
            <p:cNvSpPr>
              <a:spLocks/>
            </p:cNvSpPr>
            <p:nvPr/>
          </p:nvSpPr>
          <p:spPr bwMode="auto">
            <a:xfrm>
              <a:off x="1428" y="233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749" y="233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" name="Group 55"/>
            <p:cNvGrpSpPr>
              <a:grpSpLocks/>
            </p:cNvGrpSpPr>
            <p:nvPr/>
          </p:nvGrpSpPr>
          <p:grpSpPr bwMode="auto">
            <a:xfrm>
              <a:off x="500" y="2483"/>
              <a:ext cx="1308" cy="288"/>
              <a:chOff x="500" y="2483"/>
              <a:chExt cx="1308" cy="288"/>
            </a:xfrm>
          </p:grpSpPr>
          <p:sp>
            <p:nvSpPr>
              <p:cNvPr id="25652" name="Text Box 52"/>
              <p:cNvSpPr txBox="1">
                <a:spLocks noChangeArrowheads="1"/>
              </p:cNvSpPr>
              <p:nvPr/>
            </p:nvSpPr>
            <p:spPr bwMode="auto">
              <a:xfrm>
                <a:off x="500" y="2483"/>
                <a:ext cx="13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571500" algn="l"/>
                    <a:tab pos="1714500" algn="l"/>
                    <a:tab pos="2286000" algn="l"/>
                    <a:tab pos="3886200" algn="l"/>
                  </a:tabLst>
                </a:pPr>
                <a:r>
                  <a:rPr lang="en-US" altLang="en-US" i="1"/>
                  <a:t>m	</a:t>
                </a:r>
                <a:r>
                  <a:rPr lang="en-US" altLang="en-US"/>
                  <a:t>3 + </a:t>
                </a:r>
                <a:r>
                  <a:rPr lang="en-US" altLang="en-US" i="1"/>
                  <a:t>m</a:t>
                </a:r>
                <a:r>
                  <a:rPr lang="en-US" altLang="en-US"/>
                  <a:t>	4</a:t>
                </a:r>
                <a:endParaRPr lang="en-US" altLang="en-US" sz="2200"/>
              </a:p>
            </p:txBody>
          </p:sp>
          <p:sp>
            <p:nvSpPr>
              <p:cNvPr id="25653" name="Freeform 53"/>
              <p:cNvSpPr>
                <a:spLocks/>
              </p:cNvSpPr>
              <p:nvPr/>
            </p:nvSpPr>
            <p:spPr bwMode="auto">
              <a:xfrm>
                <a:off x="1436" y="2556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4" name="Freeform 54"/>
              <p:cNvSpPr>
                <a:spLocks/>
              </p:cNvSpPr>
              <p:nvPr/>
            </p:nvSpPr>
            <p:spPr bwMode="auto">
              <a:xfrm>
                <a:off x="757" y="2561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682" name="Rectangle 82"/>
          <p:cNvSpPr>
            <a:spLocks noChangeArrowheads="1"/>
          </p:cNvSpPr>
          <p:nvPr/>
        </p:nvSpPr>
        <p:spPr bwMode="auto">
          <a:xfrm>
            <a:off x="690563" y="4468813"/>
            <a:ext cx="8453437" cy="588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81"/>
          <p:cNvGrpSpPr>
            <a:grpSpLocks/>
          </p:cNvGrpSpPr>
          <p:nvPr/>
        </p:nvGrpSpPr>
        <p:grpSpPr bwMode="auto">
          <a:xfrm>
            <a:off x="793750" y="4525963"/>
            <a:ext cx="8439150" cy="457200"/>
            <a:chOff x="500" y="2851"/>
            <a:chExt cx="5316" cy="288"/>
          </a:xfrm>
        </p:grpSpPr>
        <p:sp>
          <p:nvSpPr>
            <p:cNvPr id="25660" name="Text Box 60"/>
            <p:cNvSpPr txBox="1">
              <a:spLocks noChangeArrowheads="1"/>
            </p:cNvSpPr>
            <p:nvPr/>
          </p:nvSpPr>
          <p:spPr bwMode="auto">
            <a:xfrm>
              <a:off x="500" y="2851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9497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1 = </a:t>
              </a:r>
              <a:r>
                <a:rPr lang="en-US" altLang="en-US" i="1"/>
                <a:t>m</a:t>
              </a:r>
              <a:r>
                <a:rPr lang="en-US" altLang="en-US"/>
                <a:t>	4 		</a:t>
              </a:r>
              <a:r>
                <a:rPr lang="en-US" altLang="en-US" sz="2200"/>
                <a:t>Definition of congruent angles</a:t>
              </a:r>
            </a:p>
          </p:txBody>
        </p:sp>
        <p:sp>
          <p:nvSpPr>
            <p:cNvPr id="25661" name="Freeform 61"/>
            <p:cNvSpPr>
              <a:spLocks/>
            </p:cNvSpPr>
            <p:nvPr/>
          </p:nvSpPr>
          <p:spPr bwMode="auto">
            <a:xfrm>
              <a:off x="1428" y="293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2" name="Freeform 62"/>
            <p:cNvSpPr>
              <a:spLocks/>
            </p:cNvSpPr>
            <p:nvPr/>
          </p:nvSpPr>
          <p:spPr bwMode="auto">
            <a:xfrm>
              <a:off x="749" y="293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4668838" y="3119438"/>
            <a:ext cx="0" cy="282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56" grpId="0" animBg="1"/>
      <p:bldP spid="25667" grpId="0" animBg="1"/>
      <p:bldP spid="25680" grpId="0" animBg="1"/>
      <p:bldP spid="2568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7800" y="117475"/>
            <a:ext cx="3821113" cy="460375"/>
            <a:chOff x="1651" y="423"/>
            <a:chExt cx="2407" cy="290"/>
          </a:xfrm>
        </p:grpSpPr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Proving Theorem 2.4</a:t>
              </a:r>
            </a:p>
          </p:txBody>
        </p:sp>
        <p:pic>
          <p:nvPicPr>
            <p:cNvPr id="26633" name="Picture 9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914400" y="305435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Statements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735513" y="305435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Reasons</a:t>
            </a:r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660400" y="3416300"/>
            <a:ext cx="713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1539875" y="87471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GIVEN</a:t>
            </a:r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 rot="5400000">
            <a:off x="2485231" y="927894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986088" y="846138"/>
            <a:ext cx="3833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1 and</a:t>
            </a:r>
            <a:r>
              <a:rPr lang="en-US" altLang="en-US">
                <a:sym typeface="Symbol" pitchFamily="18" charset="2"/>
              </a:rPr>
              <a:t>	2 are supplements</a:t>
            </a:r>
          </a:p>
        </p:txBody>
      </p:sp>
      <p:sp>
        <p:nvSpPr>
          <p:cNvPr id="26645" name="Freeform 21"/>
          <p:cNvSpPr>
            <a:spLocks/>
          </p:cNvSpPr>
          <p:nvPr/>
        </p:nvSpPr>
        <p:spPr bwMode="auto">
          <a:xfrm>
            <a:off x="2846388" y="9540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Freeform 22"/>
          <p:cNvSpPr>
            <a:spLocks/>
          </p:cNvSpPr>
          <p:nvPr/>
        </p:nvSpPr>
        <p:spPr bwMode="auto">
          <a:xfrm>
            <a:off x="3813175" y="9620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1501775" y="228917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PROVE</a:t>
            </a:r>
          </a:p>
        </p:txBody>
      </p:sp>
      <p:sp>
        <p:nvSpPr>
          <p:cNvPr id="26648" name="AutoShape 24"/>
          <p:cNvSpPr>
            <a:spLocks noChangeArrowheads="1"/>
          </p:cNvSpPr>
          <p:nvPr/>
        </p:nvSpPr>
        <p:spPr bwMode="auto">
          <a:xfrm rot="5400000">
            <a:off x="2497931" y="2336007"/>
            <a:ext cx="250825" cy="261938"/>
          </a:xfrm>
          <a:prstGeom prst="flowChartExtract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986088" y="2230438"/>
            <a:ext cx="125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63600" algn="l"/>
              </a:tabLst>
            </a:pPr>
            <a:r>
              <a:rPr lang="en-US" altLang="en-US"/>
              <a:t>2	</a:t>
            </a:r>
            <a:r>
              <a:rPr lang="en-US" altLang="en-US">
                <a:sym typeface="Symbol" pitchFamily="18" charset="2"/>
              </a:rPr>
              <a:t>3</a:t>
            </a:r>
          </a:p>
        </p:txBody>
      </p:sp>
      <p:sp>
        <p:nvSpPr>
          <p:cNvPr id="26650" name="Freeform 26"/>
          <p:cNvSpPr>
            <a:spLocks/>
          </p:cNvSpPr>
          <p:nvPr/>
        </p:nvSpPr>
        <p:spPr bwMode="auto">
          <a:xfrm>
            <a:off x="2846388" y="2363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1" name="Freeform 27"/>
          <p:cNvSpPr>
            <a:spLocks/>
          </p:cNvSpPr>
          <p:nvPr/>
        </p:nvSpPr>
        <p:spPr bwMode="auto">
          <a:xfrm>
            <a:off x="3673475" y="2371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6652" name="Picture 28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3913" y="2373313"/>
            <a:ext cx="180975" cy="187325"/>
          </a:xfrm>
          <a:prstGeom prst="rect">
            <a:avLst/>
          </a:prstGeom>
          <a:noFill/>
        </p:spPr>
      </p:pic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2998788" y="13033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028700" algn="l"/>
              </a:tabLst>
            </a:pPr>
            <a:r>
              <a:rPr lang="en-US" altLang="en-US"/>
              <a:t>3 and</a:t>
            </a:r>
            <a:r>
              <a:rPr lang="en-US" altLang="en-US">
                <a:sym typeface="Symbol" pitchFamily="18" charset="2"/>
              </a:rPr>
              <a:t>	4 are supplements</a:t>
            </a:r>
          </a:p>
        </p:txBody>
      </p:sp>
      <p:sp>
        <p:nvSpPr>
          <p:cNvPr id="26654" name="Freeform 30"/>
          <p:cNvSpPr>
            <a:spLocks/>
          </p:cNvSpPr>
          <p:nvPr/>
        </p:nvSpPr>
        <p:spPr bwMode="auto">
          <a:xfrm>
            <a:off x="2820988" y="14112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5" name="Freeform 31"/>
          <p:cNvSpPr>
            <a:spLocks/>
          </p:cNvSpPr>
          <p:nvPr/>
        </p:nvSpPr>
        <p:spPr bwMode="auto">
          <a:xfrm>
            <a:off x="3851275" y="14192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2986088" y="1747838"/>
            <a:ext cx="3795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00100" algn="l"/>
              </a:tabLst>
            </a:pPr>
            <a:r>
              <a:rPr lang="en-US" altLang="en-US"/>
              <a:t>1	</a:t>
            </a:r>
            <a:r>
              <a:rPr lang="en-US" altLang="en-US">
                <a:sym typeface="Symbol" pitchFamily="18" charset="2"/>
              </a:rPr>
              <a:t>4</a:t>
            </a:r>
          </a:p>
        </p:txBody>
      </p:sp>
      <p:sp>
        <p:nvSpPr>
          <p:cNvPr id="26657" name="Freeform 33"/>
          <p:cNvSpPr>
            <a:spLocks/>
          </p:cNvSpPr>
          <p:nvPr/>
        </p:nvSpPr>
        <p:spPr bwMode="auto">
          <a:xfrm>
            <a:off x="2808288" y="1855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8" name="Freeform 34"/>
          <p:cNvSpPr>
            <a:spLocks/>
          </p:cNvSpPr>
          <p:nvPr/>
        </p:nvSpPr>
        <p:spPr bwMode="auto">
          <a:xfrm>
            <a:off x="3597275" y="186372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6660" name="Picture 36" descr=" 0206-ta07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038350"/>
            <a:ext cx="3759200" cy="825500"/>
          </a:xfrm>
          <a:prstGeom prst="rect">
            <a:avLst/>
          </a:prstGeom>
          <a:noFill/>
        </p:spPr>
      </p:pic>
      <p:sp>
        <p:nvSpPr>
          <p:cNvPr id="26668" name="Rectangle 44"/>
          <p:cNvSpPr>
            <a:spLocks noChangeArrowheads="1"/>
          </p:cNvSpPr>
          <p:nvPr/>
        </p:nvSpPr>
        <p:spPr bwMode="auto">
          <a:xfrm>
            <a:off x="766763" y="3592513"/>
            <a:ext cx="8174037" cy="4492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323850" y="3613150"/>
            <a:ext cx="304800" cy="366713"/>
            <a:chOff x="288" y="1233"/>
            <a:chExt cx="192" cy="231"/>
          </a:xfrm>
        </p:grpSpPr>
        <p:sp>
          <p:nvSpPr>
            <p:cNvPr id="26670" name="Oval 46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288" y="123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6</a:t>
              </a:r>
            </a:p>
          </p:txBody>
        </p:sp>
      </p:grpSp>
      <p:sp>
        <p:nvSpPr>
          <p:cNvPr id="26675" name="Rectangle 51"/>
          <p:cNvSpPr>
            <a:spLocks noChangeArrowheads="1"/>
          </p:cNvSpPr>
          <p:nvPr/>
        </p:nvSpPr>
        <p:spPr bwMode="auto">
          <a:xfrm>
            <a:off x="766763" y="4202113"/>
            <a:ext cx="8174037" cy="4746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323850" y="4222750"/>
            <a:ext cx="304800" cy="366713"/>
            <a:chOff x="288" y="1233"/>
            <a:chExt cx="192" cy="231"/>
          </a:xfrm>
        </p:grpSpPr>
        <p:sp>
          <p:nvSpPr>
            <p:cNvPr id="26677" name="Oval 53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8" name="Text Box 54"/>
            <p:cNvSpPr txBox="1">
              <a:spLocks noChangeArrowheads="1"/>
            </p:cNvSpPr>
            <p:nvPr/>
          </p:nvSpPr>
          <p:spPr bwMode="auto">
            <a:xfrm>
              <a:off x="288" y="123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7</a:t>
              </a:r>
            </a:p>
          </p:txBody>
        </p:sp>
      </p:grpSp>
      <p:pic>
        <p:nvPicPr>
          <p:cNvPr id="26695" name="Picture 71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715963" y="3516313"/>
            <a:ext cx="8428037" cy="588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72"/>
          <p:cNvGrpSpPr>
            <a:grpSpLocks/>
          </p:cNvGrpSpPr>
          <p:nvPr/>
        </p:nvGrpSpPr>
        <p:grpSpPr bwMode="auto">
          <a:xfrm>
            <a:off x="793750" y="3560763"/>
            <a:ext cx="8439150" cy="457200"/>
            <a:chOff x="500" y="2243"/>
            <a:chExt cx="5316" cy="288"/>
          </a:xfrm>
        </p:grpSpPr>
        <p:sp>
          <p:nvSpPr>
            <p:cNvPr id="26672" name="Text Box 48"/>
            <p:cNvSpPr txBox="1">
              <a:spLocks noChangeArrowheads="1"/>
            </p:cNvSpPr>
            <p:nvPr/>
          </p:nvSpPr>
          <p:spPr bwMode="auto">
            <a:xfrm>
              <a:off x="500" y="2243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714500" algn="l"/>
                  <a:tab pos="2286000" algn="l"/>
                  <a:tab pos="39497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2 = </a:t>
              </a:r>
              <a:r>
                <a:rPr lang="en-US" altLang="en-US" i="1"/>
                <a:t>m</a:t>
              </a:r>
              <a:r>
                <a:rPr lang="en-US" altLang="en-US"/>
                <a:t>	3 		</a:t>
              </a:r>
              <a:r>
                <a:rPr lang="en-US" altLang="en-US" sz="2200"/>
                <a:t>Subtraction property of equality</a:t>
              </a:r>
            </a:p>
          </p:txBody>
        </p:sp>
        <p:sp>
          <p:nvSpPr>
            <p:cNvPr id="26673" name="Freeform 49"/>
            <p:cNvSpPr>
              <a:spLocks/>
            </p:cNvSpPr>
            <p:nvPr/>
          </p:nvSpPr>
          <p:spPr bwMode="auto">
            <a:xfrm>
              <a:off x="1428" y="2324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>
              <a:off x="749" y="2329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86" name="Line 62"/>
          <p:cNvSpPr>
            <a:spLocks noChangeShapeType="1"/>
          </p:cNvSpPr>
          <p:nvPr/>
        </p:nvSpPr>
        <p:spPr bwMode="auto">
          <a:xfrm>
            <a:off x="4668838" y="3119438"/>
            <a:ext cx="0" cy="1544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6700" name="Picture 76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6288" y="1890713"/>
            <a:ext cx="180975" cy="187325"/>
          </a:xfrm>
          <a:prstGeom prst="rect">
            <a:avLst/>
          </a:prstGeom>
          <a:noFill/>
        </p:spPr>
      </p:pic>
      <p:grpSp>
        <p:nvGrpSpPr>
          <p:cNvPr id="6" name="Group 80"/>
          <p:cNvGrpSpPr>
            <a:grpSpLocks/>
          </p:cNvGrpSpPr>
          <p:nvPr/>
        </p:nvGrpSpPr>
        <p:grpSpPr bwMode="auto">
          <a:xfrm>
            <a:off x="630238" y="4076700"/>
            <a:ext cx="8621712" cy="685800"/>
            <a:chOff x="397" y="2568"/>
            <a:chExt cx="5431" cy="432"/>
          </a:xfrm>
        </p:grpSpPr>
        <p:sp>
          <p:nvSpPr>
            <p:cNvPr id="26699" name="AutoShape 75"/>
            <p:cNvSpPr>
              <a:spLocks noChangeArrowheads="1"/>
            </p:cNvSpPr>
            <p:nvPr/>
          </p:nvSpPr>
          <p:spPr bwMode="auto">
            <a:xfrm>
              <a:off x="397" y="2568"/>
              <a:ext cx="1280" cy="432"/>
            </a:xfrm>
            <a:prstGeom prst="irregularSeal1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557" y="2627"/>
              <a:ext cx="5271" cy="288"/>
              <a:chOff x="557" y="2627"/>
              <a:chExt cx="5271" cy="288"/>
            </a:xfrm>
          </p:grpSpPr>
          <p:grpSp>
            <p:nvGrpSpPr>
              <p:cNvPr id="8" name="Group 78"/>
              <p:cNvGrpSpPr>
                <a:grpSpLocks/>
              </p:cNvGrpSpPr>
              <p:nvPr/>
            </p:nvGrpSpPr>
            <p:grpSpPr bwMode="auto">
              <a:xfrm>
                <a:off x="557" y="2627"/>
                <a:ext cx="5271" cy="288"/>
                <a:chOff x="557" y="2627"/>
                <a:chExt cx="5271" cy="288"/>
              </a:xfrm>
            </p:grpSpPr>
            <p:sp>
              <p:nvSpPr>
                <p:cNvPr id="26679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680" y="2627"/>
                  <a:ext cx="514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tabLst>
                      <a:tab pos="800100" algn="l"/>
                      <a:tab pos="3657600" algn="l"/>
                    </a:tabLst>
                  </a:pPr>
                  <a:r>
                    <a:rPr lang="en-US" altLang="en-US"/>
                    <a:t>2	</a:t>
                  </a:r>
                  <a:r>
                    <a:rPr lang="en-US" altLang="en-US">
                      <a:sym typeface="Symbol" pitchFamily="18" charset="2"/>
                    </a:rPr>
                    <a:t>3</a:t>
                  </a:r>
                  <a:r>
                    <a:rPr lang="en-US" altLang="en-US"/>
                    <a:t> 	</a:t>
                  </a:r>
                  <a:r>
                    <a:rPr lang="en-US" altLang="en-US" sz="2200"/>
                    <a:t>Definition of congruent angles</a:t>
                  </a:r>
                </a:p>
              </p:txBody>
            </p:sp>
            <p:sp>
              <p:nvSpPr>
                <p:cNvPr id="26680" name="Freeform 56"/>
                <p:cNvSpPr>
                  <a:spLocks/>
                </p:cNvSpPr>
                <p:nvPr/>
              </p:nvSpPr>
              <p:spPr bwMode="auto">
                <a:xfrm>
                  <a:off x="1076" y="2708"/>
                  <a:ext cx="125" cy="120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96" y="96"/>
                    </a:cxn>
                  </a:cxnLst>
                  <a:rect l="0" t="0" r="r" b="b"/>
                  <a:pathLst>
                    <a:path w="96" h="96">
                      <a:moveTo>
                        <a:pt x="96" y="0"/>
                      </a:moveTo>
                      <a:lnTo>
                        <a:pt x="0" y="96"/>
                      </a:lnTo>
                      <a:lnTo>
                        <a:pt x="96" y="96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81" name="Freeform 57"/>
                <p:cNvSpPr>
                  <a:spLocks/>
                </p:cNvSpPr>
                <p:nvPr/>
              </p:nvSpPr>
              <p:spPr bwMode="auto">
                <a:xfrm>
                  <a:off x="557" y="2713"/>
                  <a:ext cx="125" cy="120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96" y="96"/>
                    </a:cxn>
                  </a:cxnLst>
                  <a:rect l="0" t="0" r="r" b="b"/>
                  <a:pathLst>
                    <a:path w="96" h="96">
                      <a:moveTo>
                        <a:pt x="96" y="0"/>
                      </a:moveTo>
                      <a:lnTo>
                        <a:pt x="0" y="96"/>
                      </a:lnTo>
                      <a:lnTo>
                        <a:pt x="96" y="96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26701" name="Picture 77" descr="equal symbol gif                                               00000037Emily's Mac                    B38A4CE0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03" y="2716"/>
                <a:ext cx="114" cy="118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8" grpId="0" animBg="1"/>
      <p:bldP spid="26675" grpId="0" animBg="1"/>
      <p:bldP spid="2669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1446213" y="781050"/>
            <a:ext cx="7399337" cy="3765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>
              <a:latin typeface="Helvetica" pitchFamily="34" charset="0"/>
            </a:endParaRPr>
          </a:p>
        </p:txBody>
      </p:sp>
      <p:sp>
        <p:nvSpPr>
          <p:cNvPr id="27694" name="Rectangle 46"/>
          <p:cNvSpPr>
            <a:spLocks noChangeArrowheads="1"/>
          </p:cNvSpPr>
          <p:nvPr/>
        </p:nvSpPr>
        <p:spPr bwMode="auto">
          <a:xfrm>
            <a:off x="1446213" y="781050"/>
            <a:ext cx="73977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7695" name="Text Box 47"/>
          <p:cNvSpPr txBox="1">
            <a:spLocks noChangeArrowheads="1"/>
          </p:cNvSpPr>
          <p:nvPr/>
        </p:nvSpPr>
        <p:spPr bwMode="auto">
          <a:xfrm>
            <a:off x="1543050" y="779463"/>
            <a:ext cx="1725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bg1"/>
                </a:solidFill>
                <a:latin typeface="Helvetica" pitchFamily="34" charset="0"/>
              </a:rPr>
              <a:t>POSTULATE</a:t>
            </a:r>
            <a:endParaRPr lang="en-US" altLang="en-US" sz="2000"/>
          </a:p>
        </p:txBody>
      </p:sp>
      <p:sp>
        <p:nvSpPr>
          <p:cNvPr id="27696" name="Text Box 48"/>
          <p:cNvSpPr txBox="1">
            <a:spLocks noChangeArrowheads="1"/>
          </p:cNvSpPr>
          <p:nvPr/>
        </p:nvSpPr>
        <p:spPr bwMode="auto">
          <a:xfrm>
            <a:off x="1568450" y="1282700"/>
            <a:ext cx="44037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POSTULATE 12</a:t>
            </a:r>
            <a:r>
              <a:rPr lang="en-US" altLang="en-US" sz="1600" b="1">
                <a:latin typeface="Helvetica" pitchFamily="34" charset="0"/>
              </a:rPr>
              <a:t>  </a:t>
            </a:r>
            <a:r>
              <a:rPr lang="en-US" altLang="en-US" sz="1900" b="1">
                <a:solidFill>
                  <a:srgbClr val="05875C"/>
                </a:solidFill>
                <a:latin typeface="Helvetica" pitchFamily="34" charset="0"/>
              </a:rPr>
              <a:t>Linear Pair Postulate</a:t>
            </a:r>
            <a:endParaRPr lang="en-US" altLang="en-US" sz="1600" b="1">
              <a:latin typeface="Helvetica" pitchFamily="34" charset="0"/>
            </a:endParaRPr>
          </a:p>
        </p:txBody>
      </p:sp>
      <p:sp>
        <p:nvSpPr>
          <p:cNvPr id="27697" name="Text Box 49"/>
          <p:cNvSpPr txBox="1">
            <a:spLocks noChangeArrowheads="1"/>
          </p:cNvSpPr>
          <p:nvPr/>
        </p:nvSpPr>
        <p:spPr bwMode="auto">
          <a:xfrm>
            <a:off x="1568450" y="1763713"/>
            <a:ext cx="731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000">
                <a:latin typeface="Helvetica" pitchFamily="34" charset="0"/>
              </a:rPr>
              <a:t>If two angles for</a:t>
            </a:r>
            <a:r>
              <a:rPr lang="en-US" altLang="en-US" sz="400">
                <a:latin typeface="Helvetica" pitchFamily="34" charset="0"/>
              </a:rPr>
              <a:t> </a:t>
            </a:r>
            <a:r>
              <a:rPr lang="en-US" altLang="en-US" sz="2000">
                <a:latin typeface="Helvetica" pitchFamily="34" charset="0"/>
              </a:rPr>
              <a:t>m a linear pair, then they are supplementary.</a:t>
            </a:r>
          </a:p>
        </p:txBody>
      </p:sp>
      <p:pic>
        <p:nvPicPr>
          <p:cNvPr id="27698" name="Picture 50" descr=" 0206-ta05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0" y="2406650"/>
            <a:ext cx="3251200" cy="1103313"/>
          </a:xfrm>
          <a:prstGeom prst="rect">
            <a:avLst/>
          </a:prstGeom>
          <a:noFill/>
        </p:spPr>
      </p:pic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3359150" y="3763963"/>
            <a:ext cx="4306888" cy="457200"/>
            <a:chOff x="1900" y="2251"/>
            <a:chExt cx="2713" cy="288"/>
          </a:xfrm>
        </p:grpSpPr>
        <p:sp>
          <p:nvSpPr>
            <p:cNvPr id="27700" name="Text Box 52"/>
            <p:cNvSpPr txBox="1">
              <a:spLocks noChangeArrowheads="1"/>
            </p:cNvSpPr>
            <p:nvPr/>
          </p:nvSpPr>
          <p:spPr bwMode="auto">
            <a:xfrm>
              <a:off x="1900" y="2251"/>
              <a:ext cx="27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571500" algn="l"/>
                  <a:tab pos="1663700" algn="l"/>
                  <a:tab pos="3886200" algn="l"/>
                </a:tabLst>
              </a:pPr>
              <a:r>
                <a:rPr lang="en-US" altLang="en-US" i="1"/>
                <a:t>m	</a:t>
              </a:r>
              <a:r>
                <a:rPr lang="en-US" altLang="en-US"/>
                <a:t>1 + </a:t>
              </a:r>
              <a:r>
                <a:rPr lang="en-US" altLang="en-US" i="1"/>
                <a:t>m</a:t>
              </a:r>
              <a:r>
                <a:rPr lang="en-US" altLang="en-US"/>
                <a:t>	2 = 180°</a:t>
              </a:r>
            </a:p>
          </p:txBody>
        </p:sp>
        <p:sp>
          <p:nvSpPr>
            <p:cNvPr id="27701" name="Freeform 53"/>
            <p:cNvSpPr>
              <a:spLocks/>
            </p:cNvSpPr>
            <p:nvPr/>
          </p:nvSpPr>
          <p:spPr bwMode="auto">
            <a:xfrm>
              <a:off x="2820" y="233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2" name="Freeform 54"/>
            <p:cNvSpPr>
              <a:spLocks/>
            </p:cNvSpPr>
            <p:nvPr/>
          </p:nvSpPr>
          <p:spPr bwMode="auto">
            <a:xfrm>
              <a:off x="2149" y="233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7704" name="Picture 56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27705" name="Text Box 57"/>
          <p:cNvSpPr txBox="1">
            <a:spLocks noChangeArrowheads="1"/>
          </p:cNvSpPr>
          <p:nvPr/>
        </p:nvSpPr>
        <p:spPr bwMode="auto">
          <a:xfrm>
            <a:off x="1346200" y="212725"/>
            <a:ext cx="5884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ROPERTIES OF </a:t>
            </a:r>
            <a:r>
              <a:rPr lang="en-US" altLang="en-US" sz="2200" b="1">
                <a:latin typeface="Helvetica" pitchFamily="34" charset="0"/>
              </a:rPr>
              <a:t>S</a:t>
            </a:r>
            <a:r>
              <a:rPr lang="en-US" altLang="en-US" sz="2000" b="1">
                <a:latin typeface="Helvetica" pitchFamily="34" charset="0"/>
              </a:rPr>
              <a:t>PECIAL </a:t>
            </a:r>
            <a:r>
              <a:rPr lang="en-US" altLang="en-US" sz="2200" b="1">
                <a:latin typeface="Helvetica" pitchFamily="34" charset="0"/>
              </a:rPr>
              <a:t>P</a:t>
            </a:r>
            <a:r>
              <a:rPr lang="en-US" altLang="en-US" sz="2000" b="1">
                <a:latin typeface="Helvetica" pitchFamily="34" charset="0"/>
              </a:rPr>
              <a:t>AIRS OF </a:t>
            </a:r>
            <a:r>
              <a:rPr lang="en-US" altLang="en-US" sz="2200" b="1">
                <a:latin typeface="Helvetica" pitchFamily="34" charset="0"/>
              </a:rPr>
              <a:t>A</a:t>
            </a:r>
            <a:r>
              <a:rPr lang="en-US" altLang="en-US" sz="2000" b="1">
                <a:latin typeface="Helvetica" pitchFamily="34" charset="0"/>
              </a:rPr>
              <a:t>NGLES</a:t>
            </a:r>
          </a:p>
        </p:txBody>
      </p:sp>
      <p:sp>
        <p:nvSpPr>
          <p:cNvPr id="27707" name="Line 59"/>
          <p:cNvSpPr>
            <a:spLocks noChangeShapeType="1"/>
          </p:cNvSpPr>
          <p:nvPr/>
        </p:nvSpPr>
        <p:spPr bwMode="auto">
          <a:xfrm>
            <a:off x="1460500" y="620713"/>
            <a:ext cx="72898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4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#1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762000" y="838200"/>
            <a:ext cx="64008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Determine whether each pair of angles is complimentary, supplementary or neither.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Line 18"/>
          <p:cNvSpPr>
            <a:spLocks noChangeShapeType="1"/>
          </p:cNvSpPr>
          <p:nvPr/>
        </p:nvSpPr>
        <p:spPr bwMode="auto">
          <a:xfrm flipV="1">
            <a:off x="2286000" y="1905000"/>
            <a:ext cx="0" cy="1676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18"/>
          <p:cNvSpPr>
            <a:spLocks noChangeShapeType="1"/>
          </p:cNvSpPr>
          <p:nvPr/>
        </p:nvSpPr>
        <p:spPr bwMode="auto">
          <a:xfrm flipH="1" flipV="1">
            <a:off x="762000" y="35814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9"/>
          <p:cNvSpPr>
            <a:spLocks noChangeShapeType="1"/>
          </p:cNvSpPr>
          <p:nvPr/>
        </p:nvSpPr>
        <p:spPr bwMode="auto">
          <a:xfrm>
            <a:off x="1219200" y="2286000"/>
            <a:ext cx="1066800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Line 18"/>
          <p:cNvSpPr>
            <a:spLocks noChangeShapeType="1"/>
          </p:cNvSpPr>
          <p:nvPr/>
        </p:nvSpPr>
        <p:spPr bwMode="auto">
          <a:xfrm flipV="1">
            <a:off x="3581400" y="2819400"/>
            <a:ext cx="2743200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Line 19"/>
          <p:cNvSpPr>
            <a:spLocks noChangeShapeType="1"/>
          </p:cNvSpPr>
          <p:nvPr/>
        </p:nvSpPr>
        <p:spPr bwMode="auto">
          <a:xfrm>
            <a:off x="4572000" y="2057400"/>
            <a:ext cx="1524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Line 19"/>
          <p:cNvSpPr>
            <a:spLocks noChangeShapeType="1"/>
          </p:cNvSpPr>
          <p:nvPr/>
        </p:nvSpPr>
        <p:spPr bwMode="auto">
          <a:xfrm flipH="1">
            <a:off x="8458200" y="1981200"/>
            <a:ext cx="762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7696200" y="2133600"/>
            <a:ext cx="762000" cy="1371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19"/>
          <p:cNvSpPr>
            <a:spLocks noChangeShapeType="1"/>
          </p:cNvSpPr>
          <p:nvPr/>
        </p:nvSpPr>
        <p:spPr bwMode="auto">
          <a:xfrm flipH="1" flipV="1">
            <a:off x="7467600" y="2819400"/>
            <a:ext cx="609600" cy="1219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19"/>
          <p:cNvSpPr>
            <a:spLocks noChangeShapeType="1"/>
          </p:cNvSpPr>
          <p:nvPr/>
        </p:nvSpPr>
        <p:spPr bwMode="auto">
          <a:xfrm flipV="1">
            <a:off x="6781800" y="2819400"/>
            <a:ext cx="685800" cy="914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600200" y="3200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28800" y="2743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67200" y="32004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00600" y="2971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9000" y="3124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53400" y="2590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2" name="Text Box 21"/>
          <p:cNvSpPr txBox="1">
            <a:spLocks noChangeArrowheads="1"/>
          </p:cNvSpPr>
          <p:nvPr/>
        </p:nvSpPr>
        <p:spPr bwMode="auto">
          <a:xfrm>
            <a:off x="914400" y="3886200"/>
            <a:ext cx="1447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Neither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63" name="Text Box 21"/>
          <p:cNvSpPr txBox="1">
            <a:spLocks noChangeArrowheads="1"/>
          </p:cNvSpPr>
          <p:nvPr/>
        </p:nvSpPr>
        <p:spPr bwMode="auto">
          <a:xfrm>
            <a:off x="3733800" y="3886200"/>
            <a:ext cx="2438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Supplementary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64" name="Text Box 21"/>
          <p:cNvSpPr txBox="1">
            <a:spLocks noChangeArrowheads="1"/>
          </p:cNvSpPr>
          <p:nvPr/>
        </p:nvSpPr>
        <p:spPr bwMode="auto">
          <a:xfrm>
            <a:off x="6705600" y="3962400"/>
            <a:ext cx="2438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76200"/>
            <a:ext cx="19099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u="sng" dirty="0" smtClean="0">
                <a:solidFill>
                  <a:schemeClr val="bg1">
                    <a:lumMod val="95000"/>
                  </a:schemeClr>
                </a:solidFill>
              </a:rPr>
              <a:t>MIDPOINT:</a:t>
            </a:r>
            <a:endParaRPr lang="en-US" sz="3000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1" y="914400"/>
            <a:ext cx="777240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The </a:t>
            </a:r>
            <a:r>
              <a:rPr lang="en-US" sz="3000" b="1" dirty="0" smtClean="0"/>
              <a:t>MIDPOINT</a:t>
            </a:r>
            <a:r>
              <a:rPr lang="en-US" sz="3000" dirty="0" smtClean="0"/>
              <a:t> of a segment is a point in the middle of the segment</a:t>
            </a:r>
            <a:endParaRPr lang="en-US" sz="3000" dirty="0"/>
          </a:p>
        </p:txBody>
      </p:sp>
      <p:sp>
        <p:nvSpPr>
          <p:cNvPr id="6" name="Line 29"/>
          <p:cNvSpPr>
            <a:spLocks noChangeShapeType="1"/>
          </p:cNvSpPr>
          <p:nvPr/>
        </p:nvSpPr>
        <p:spPr bwMode="auto">
          <a:xfrm flipV="1">
            <a:off x="2971800" y="2743200"/>
            <a:ext cx="3733800" cy="28194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Oval 30"/>
          <p:cNvSpPr>
            <a:spLocks noChangeArrowheads="1"/>
          </p:cNvSpPr>
          <p:nvPr/>
        </p:nvSpPr>
        <p:spPr bwMode="auto">
          <a:xfrm>
            <a:off x="4771698" y="4020204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ight Brace 9"/>
          <p:cNvSpPr/>
          <p:nvPr/>
        </p:nvSpPr>
        <p:spPr>
          <a:xfrm rot="3139345">
            <a:off x="5905292" y="2689097"/>
            <a:ext cx="533400" cy="2284367"/>
          </a:xfrm>
          <a:prstGeom prst="rightBrace">
            <a:avLst>
              <a:gd name="adj1" fmla="val 12951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343400" y="3733800"/>
            <a:ext cx="482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10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3139345">
            <a:off x="3992977" y="4120810"/>
            <a:ext cx="533400" cy="2284367"/>
          </a:xfrm>
          <a:prstGeom prst="rightBrace">
            <a:avLst>
              <a:gd name="adj1" fmla="val 12951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24600" y="3962400"/>
            <a:ext cx="3561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US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5410200"/>
            <a:ext cx="3561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US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000" y="2057400"/>
            <a:ext cx="3886200" cy="144655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Comic Sans MS" pitchFamily="66" charset="0"/>
              </a:rPr>
              <a:t>To show that the two small parts are the same (CONGRUENT) we draw in “TICK MARKS”</a:t>
            </a:r>
            <a:endParaRPr lang="en-US" sz="2200" dirty="0">
              <a:latin typeface="Comic Sans MS" pitchFamily="66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5715000" y="32766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657600" y="48006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685800" y="149959"/>
            <a:ext cx="8000999" cy="6555641"/>
            <a:chOff x="838201" y="73759"/>
            <a:chExt cx="8000999" cy="6555641"/>
          </a:xfrm>
        </p:grpSpPr>
        <p:sp>
          <p:nvSpPr>
            <p:cNvPr id="23" name="TextBox 22"/>
            <p:cNvSpPr txBox="1"/>
            <p:nvPr/>
          </p:nvSpPr>
          <p:spPr>
            <a:xfrm>
              <a:off x="838201" y="73759"/>
              <a:ext cx="8000999" cy="655564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 smtClean="0">
                  <a:latin typeface="Comic Sans MS" pitchFamily="66" charset="0"/>
                </a:rPr>
                <a:t>IN Geometry if 2 or more objects are the same size and shape we call them </a:t>
              </a:r>
              <a:r>
                <a:rPr lang="en-US" sz="6000" b="1" u="sng" dirty="0" smtClean="0">
                  <a:latin typeface="Comic Sans MS" pitchFamily="66" charset="0"/>
                </a:rPr>
                <a:t>CONGRUENT</a:t>
              </a:r>
            </a:p>
            <a:p>
              <a:pPr algn="ctr"/>
              <a:endParaRPr lang="en-US" sz="6000" b="1" u="sng" dirty="0" smtClean="0">
                <a:latin typeface="Comic Sans MS" pitchFamily="66" charset="0"/>
              </a:endParaRPr>
            </a:p>
            <a:p>
              <a:pPr algn="ctr"/>
              <a:endParaRPr lang="en-US" sz="6000" b="1" u="sng" dirty="0">
                <a:latin typeface="Comic Sans MS" pitchFamily="66" charset="0"/>
              </a:endParaRPr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3886200" y="5105400"/>
            <a:ext cx="1509510" cy="13829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34" name="Equation" r:id="rId4" imgW="139680" imgH="126720" progId="Equation.3">
                    <p:embed/>
                  </p:oleObj>
                </mc:Choice>
                <mc:Fallback>
                  <p:oleObj name="Equation" r:id="rId4" imgW="139680" imgH="12672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200" y="5105400"/>
                          <a:ext cx="1509510" cy="13829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" dur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2" dur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5" dur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/>
      <p:bldP spid="16" grpId="0"/>
      <p:bldP spid="18" grpId="0" animBg="1"/>
      <p:bldP spid="18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#2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990600" y="838200"/>
            <a:ext cx="6400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is the 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supplement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to 56</a:t>
            </a:r>
            <a:r>
              <a:rPr lang="en-US" sz="2400" baseline="30000" dirty="0" smtClean="0">
                <a:solidFill>
                  <a:schemeClr val="bg1"/>
                </a:solidFill>
                <a:latin typeface="Comic Sans MS" pitchFamily="66" charset="0"/>
              </a:rPr>
              <a:t>0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990600" y="2209800"/>
            <a:ext cx="6400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is the 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complement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to 56</a:t>
            </a:r>
            <a:r>
              <a:rPr lang="en-US" sz="2400" baseline="30000" dirty="0" smtClean="0">
                <a:solidFill>
                  <a:schemeClr val="bg1"/>
                </a:solidFill>
                <a:latin typeface="Comic Sans MS" pitchFamily="66" charset="0"/>
              </a:rPr>
              <a:t>0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990600" y="3810000"/>
            <a:ext cx="6400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is the 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supplement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to 102</a:t>
            </a:r>
            <a:r>
              <a:rPr lang="en-US" sz="2400" baseline="30000" dirty="0" smtClean="0">
                <a:solidFill>
                  <a:schemeClr val="bg1"/>
                </a:solidFill>
                <a:latin typeface="Comic Sans MS" pitchFamily="66" charset="0"/>
              </a:rPr>
              <a:t>0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990600" y="5181600"/>
            <a:ext cx="6400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is the 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complement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to 12</a:t>
            </a:r>
            <a:r>
              <a:rPr lang="en-US" sz="2400" baseline="30000" dirty="0" smtClean="0">
                <a:solidFill>
                  <a:schemeClr val="bg1"/>
                </a:solidFill>
                <a:latin typeface="Comic Sans MS" pitchFamily="66" charset="0"/>
              </a:rPr>
              <a:t>0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791200" y="838200"/>
            <a:ext cx="914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124</a:t>
            </a:r>
            <a:r>
              <a:rPr lang="en-US" sz="2400" baseline="30000" dirty="0" smtClean="0">
                <a:solidFill>
                  <a:srgbClr val="00FF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5791200" y="2209800"/>
            <a:ext cx="914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34</a:t>
            </a:r>
            <a:r>
              <a:rPr lang="en-US" sz="2400" baseline="30000" dirty="0" smtClean="0">
                <a:solidFill>
                  <a:srgbClr val="00FF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5791200" y="3810000"/>
            <a:ext cx="914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78</a:t>
            </a:r>
            <a:r>
              <a:rPr lang="en-US" sz="2400" baseline="30000" dirty="0" smtClean="0">
                <a:solidFill>
                  <a:srgbClr val="00FF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5791200" y="5105400"/>
            <a:ext cx="914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78</a:t>
            </a:r>
            <a:r>
              <a:rPr lang="en-US" sz="2400" baseline="30000" dirty="0" smtClean="0">
                <a:solidFill>
                  <a:srgbClr val="00FF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00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5" grpId="0"/>
      <p:bldP spid="26" grpId="0"/>
      <p:bldP spid="27" grpId="0"/>
      <p:bldP spid="28" grpId="0"/>
      <p:bldP spid="29" grpId="0"/>
      <p:bldP spid="30" grpId="0"/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#3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V="1">
            <a:off x="5410200" y="3200400"/>
            <a:ext cx="3200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7010400" y="990600"/>
            <a:ext cx="0" cy="2209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6172200" y="1295400"/>
            <a:ext cx="838200" cy="1905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7010400" y="28956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162800" y="3048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15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800" y="17526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6600" y="13716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934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791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077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2484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934200" y="13716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838200" y="838200"/>
            <a:ext cx="40386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Name a pair of complementary angles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838200" y="2971800"/>
            <a:ext cx="40386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Name a pair of supplementary angles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838200" y="4800600"/>
            <a:ext cx="4038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Name the straight angle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1219200" y="1847424"/>
          <a:ext cx="3200400" cy="50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39" name="Equation" r:id="rId4" imgW="1282680" imgH="203040" progId="Equation.3">
                  <p:embed/>
                </p:oleObj>
              </mc:Choice>
              <mc:Fallback>
                <p:oleObj name="Equation" r:id="rId4" imgW="128268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847424"/>
                        <a:ext cx="3200400" cy="50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1295400" y="3962400"/>
          <a:ext cx="7620000" cy="495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40" name="Equation" r:id="rId6" imgW="3136680" imgH="203040" progId="Equation.3">
                  <p:embed/>
                </p:oleObj>
              </mc:Choice>
              <mc:Fallback>
                <p:oleObj name="Equation" r:id="rId6" imgW="31366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962400"/>
                        <a:ext cx="7620000" cy="4950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1295400" y="5410200"/>
          <a:ext cx="11112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841" name="Equation" r:id="rId8" imgW="457200" imgH="177480" progId="Equation.3">
                  <p:embed/>
                </p:oleObj>
              </mc:Choice>
              <mc:Fallback>
                <p:oleObj name="Equation" r:id="rId8" imgW="4572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410200"/>
                        <a:ext cx="1111250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#4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V="1">
            <a:off x="5410200" y="3200400"/>
            <a:ext cx="3200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>
            <a:off x="7010400" y="1371600"/>
            <a:ext cx="762000" cy="1828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715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15240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934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791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077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438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838200" y="838200"/>
            <a:ext cx="4038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Find X: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6553200" y="2667000"/>
          <a:ext cx="392112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5" name="Equation" r:id="rId4" imgW="203040" imgH="177480" progId="Equation.3">
                  <p:embed/>
                </p:oleObj>
              </mc:Choice>
              <mc:Fallback>
                <p:oleObj name="Equation" r:id="rId4" imgW="2030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2667000"/>
                        <a:ext cx="392112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7323137" y="2667000"/>
          <a:ext cx="9064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6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137" y="2667000"/>
                        <a:ext cx="906463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7"/>
          <p:cNvGraphicFramePr>
            <a:graphicFrameLocks noChangeAspect="1"/>
          </p:cNvGraphicFramePr>
          <p:nvPr/>
        </p:nvGraphicFramePr>
        <p:xfrm>
          <a:off x="819150" y="1676400"/>
          <a:ext cx="3378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7" name="Equation" r:id="rId8" imgW="1130040" imgH="177480" progId="Equation.3">
                  <p:embed/>
                </p:oleObj>
              </mc:Choice>
              <mc:Fallback>
                <p:oleObj name="Equation" r:id="rId8" imgW="113004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50" y="1676400"/>
                        <a:ext cx="33782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8" name="Object 8"/>
          <p:cNvGraphicFramePr>
            <a:graphicFrameLocks noChangeAspect="1"/>
          </p:cNvGraphicFramePr>
          <p:nvPr/>
        </p:nvGraphicFramePr>
        <p:xfrm>
          <a:off x="1514475" y="2286000"/>
          <a:ext cx="26955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8" name="Equation" r:id="rId10" imgW="901440" imgH="177480" progId="Equation.3">
                  <p:embed/>
                </p:oleObj>
              </mc:Choice>
              <mc:Fallback>
                <p:oleObj name="Equation" r:id="rId10" imgW="90144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2286000"/>
                        <a:ext cx="26955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9" name="Object 9"/>
          <p:cNvGraphicFramePr>
            <a:graphicFrameLocks noChangeAspect="1"/>
          </p:cNvGraphicFramePr>
          <p:nvPr/>
        </p:nvGraphicFramePr>
        <p:xfrm>
          <a:off x="2192338" y="2895600"/>
          <a:ext cx="22002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9" name="Equation" r:id="rId12" imgW="736560" imgH="177480" progId="Equation.DSMT4">
                  <p:embed/>
                </p:oleObj>
              </mc:Choice>
              <mc:Fallback>
                <p:oleObj name="Equation" r:id="rId12" imgW="73656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2338" y="2895600"/>
                        <a:ext cx="22002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0" name="Object 10"/>
          <p:cNvGraphicFramePr>
            <a:graphicFrameLocks noChangeAspect="1"/>
          </p:cNvGraphicFramePr>
          <p:nvPr/>
        </p:nvGraphicFramePr>
        <p:xfrm>
          <a:off x="2692400" y="3581400"/>
          <a:ext cx="14414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0" name="Equation" r:id="rId14" imgW="482400" imgH="177480" progId="Equation.DSMT4">
                  <p:embed/>
                </p:oleObj>
              </mc:Choice>
              <mc:Fallback>
                <p:oleObj name="Equation" r:id="rId14" imgW="48240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2400" y="3581400"/>
                        <a:ext cx="144145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#5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V="1">
            <a:off x="914400" y="4572000"/>
            <a:ext cx="5029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>
            <a:off x="3048000" y="2057400"/>
            <a:ext cx="2133600" cy="2514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447800" y="4648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2819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26670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5400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1600200" y="2667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524000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648200" y="25146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105400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>
            <a:off x="1295400" y="2209800"/>
            <a:ext cx="1752600" cy="2362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895600" y="46482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968170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5400000" flipH="1" flipV="1">
            <a:off x="2819400" y="3962400"/>
            <a:ext cx="304800" cy="304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V="1">
            <a:off x="3086100" y="40005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505200" y="4114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57</a:t>
            </a:r>
            <a:r>
              <a:rPr lang="en-US" baseline="30000" dirty="0" smtClean="0">
                <a:solidFill>
                  <a:schemeClr val="bg1"/>
                </a:solidFill>
              </a:rPr>
              <a:t>0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19600" y="1752600"/>
            <a:ext cx="2590800" cy="1447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FF00"/>
          </a:solidFill>
          <a:ln/>
          <a:scene3d>
            <a:camera prst="orthographicFront">
              <a:rot lat="0" lon="0" rev="0"/>
            </a:camera>
            <a:lightRig rig="freezing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COMPLEMENTARY &amp; SUPPLEMENTARY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762000" y="228600"/>
            <a:ext cx="8153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Complimentary and supplementary angle problems     #5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4495800" y="3200400"/>
            <a:ext cx="2514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768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0" y="3276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86600" y="1143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9342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53000" y="3124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876800" y="1981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934200" y="1219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838200" y="838200"/>
            <a:ext cx="4038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  <a:latin typeface="Comic Sans MS" pitchFamily="66" charset="0"/>
              </a:rPr>
              <a:t>Find X:</a:t>
            </a:r>
            <a:endParaRPr lang="en-US" sz="2400" dirty="0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>
            <a:off x="7010400" y="762000"/>
            <a:ext cx="0" cy="2438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105400" y="16002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705600" y="28956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553200" y="3048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2712" name="Object 8"/>
          <p:cNvGraphicFramePr>
            <a:graphicFrameLocks noChangeAspect="1"/>
          </p:cNvGraphicFramePr>
          <p:nvPr/>
        </p:nvGraphicFramePr>
        <p:xfrm>
          <a:off x="6019800" y="2819400"/>
          <a:ext cx="39211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2" name="Equation" r:id="rId4" imgW="203040" imgH="177480" progId="Equation.3">
                  <p:embed/>
                </p:oleObj>
              </mc:Choice>
              <mc:Fallback>
                <p:oleObj name="Equation" r:id="rId4" imgW="20304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819400"/>
                        <a:ext cx="392113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3" name="Object 9"/>
          <p:cNvGraphicFramePr>
            <a:graphicFrameLocks noChangeAspect="1"/>
          </p:cNvGraphicFramePr>
          <p:nvPr/>
        </p:nvGraphicFramePr>
        <p:xfrm>
          <a:off x="6400800" y="2286000"/>
          <a:ext cx="51435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3" name="Equation" r:id="rId6" imgW="266400" imgH="177480" progId="Equation.3">
                  <p:embed/>
                </p:oleObj>
              </mc:Choice>
              <mc:Fallback>
                <p:oleObj name="Equation" r:id="rId6" imgW="26640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286000"/>
                        <a:ext cx="514350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4" name="Object 10"/>
          <p:cNvGraphicFramePr>
            <a:graphicFrameLocks noChangeAspect="1"/>
          </p:cNvGraphicFramePr>
          <p:nvPr/>
        </p:nvGraphicFramePr>
        <p:xfrm>
          <a:off x="990600" y="1676400"/>
          <a:ext cx="2543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4" name="Equation" r:id="rId8" imgW="850680" imgH="177480" progId="Equation.3">
                  <p:embed/>
                </p:oleObj>
              </mc:Choice>
              <mc:Fallback>
                <p:oleObj name="Equation" r:id="rId8" imgW="85068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676400"/>
                        <a:ext cx="25431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5" name="Object 11"/>
          <p:cNvGraphicFramePr>
            <a:graphicFrameLocks noChangeAspect="1"/>
          </p:cNvGraphicFramePr>
          <p:nvPr/>
        </p:nvGraphicFramePr>
        <p:xfrm>
          <a:off x="1828800" y="2133600"/>
          <a:ext cx="16700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5" name="Equation" r:id="rId10" imgW="558720" imgH="177480" progId="Equation.3">
                  <p:embed/>
                </p:oleObj>
              </mc:Choice>
              <mc:Fallback>
                <p:oleObj name="Equation" r:id="rId10" imgW="55872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133600"/>
                        <a:ext cx="167005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6" name="Object 12"/>
          <p:cNvGraphicFramePr>
            <a:graphicFrameLocks noChangeAspect="1"/>
          </p:cNvGraphicFramePr>
          <p:nvPr/>
        </p:nvGraphicFramePr>
        <p:xfrm>
          <a:off x="2289175" y="2667000"/>
          <a:ext cx="10636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6" name="Equation" r:id="rId12" imgW="355320" imgH="177480" progId="Equation.3">
                  <p:embed/>
                </p:oleObj>
              </mc:Choice>
              <mc:Fallback>
                <p:oleObj name="Equation" r:id="rId12" imgW="35532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2667000"/>
                        <a:ext cx="10636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188344" y="1524000"/>
            <a:ext cx="2907656" cy="3810000"/>
            <a:chOff x="2743200" y="1219200"/>
            <a:chExt cx="2907656" cy="3810000"/>
          </a:xfrm>
        </p:grpSpPr>
        <p:grpSp>
          <p:nvGrpSpPr>
            <p:cNvPr id="19" name="Group 18"/>
            <p:cNvGrpSpPr/>
            <p:nvPr/>
          </p:nvGrpSpPr>
          <p:grpSpPr>
            <a:xfrm>
              <a:off x="2971800" y="1219200"/>
              <a:ext cx="2590800" cy="3810000"/>
              <a:chOff x="2971800" y="1219200"/>
              <a:chExt cx="2590800" cy="3810000"/>
            </a:xfrm>
          </p:grpSpPr>
          <p:cxnSp>
            <p:nvCxnSpPr>
              <p:cNvPr id="8" name="Straight Connector 7"/>
              <p:cNvCxnSpPr/>
              <p:nvPr/>
            </p:nvCxnSpPr>
            <p:spPr>
              <a:xfrm rot="5400000">
                <a:off x="2362200" y="1828800"/>
                <a:ext cx="3810000" cy="2590800"/>
              </a:xfrm>
              <a:prstGeom prst="line">
                <a:avLst/>
              </a:prstGeom>
              <a:ln w="635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5181600" y="16002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124200" y="45720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57800" y="1524000"/>
              <a:ext cx="393056" cy="49244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sz="2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</a:t>
              </a:r>
              <a:endPara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743200" y="4267200"/>
              <a:ext cx="360996" cy="49244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sz="2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</a:t>
              </a:r>
              <a:endPara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10000" y="1600200"/>
            <a:ext cx="1600200" cy="3810000"/>
            <a:chOff x="3505200" y="1143000"/>
            <a:chExt cx="1600200" cy="3810000"/>
          </a:xfrm>
        </p:grpSpPr>
        <p:grpSp>
          <p:nvGrpSpPr>
            <p:cNvPr id="20" name="Group 19"/>
            <p:cNvGrpSpPr/>
            <p:nvPr/>
          </p:nvGrpSpPr>
          <p:grpSpPr>
            <a:xfrm>
              <a:off x="3505200" y="1143000"/>
              <a:ext cx="1600200" cy="3810000"/>
              <a:chOff x="3505200" y="1143000"/>
              <a:chExt cx="1600200" cy="3810000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>
                <a:off x="2400300" y="2247900"/>
                <a:ext cx="3810000" cy="1600200"/>
              </a:xfrm>
              <a:prstGeom prst="line">
                <a:avLst/>
              </a:prstGeom>
              <a:ln w="635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3581400" y="44196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800600" y="1524000"/>
                <a:ext cx="152400" cy="1524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419600" y="1295400"/>
              <a:ext cx="372218" cy="49244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sz="2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B</a:t>
              </a:r>
              <a:endPara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33800" y="4343400"/>
              <a:ext cx="393056" cy="49244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sz="2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D</a:t>
              </a:r>
              <a:endPara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648200" y="3410635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1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4495800" y="3505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400000">
                                      <p:cBhvr>
                                        <p:cTn id="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3776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EVERY TIME you see this picture…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V="1">
            <a:off x="4724400" y="1828800"/>
            <a:ext cx="2590800" cy="426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H="1" flipV="1">
            <a:off x="4495800" y="1981200"/>
            <a:ext cx="3581400" cy="411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990600" y="2743200"/>
            <a:ext cx="36600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1.  Any angles next to each other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    add to 180</a:t>
            </a:r>
          </a:p>
        </p:txBody>
      </p:sp>
      <p:sp>
        <p:nvSpPr>
          <p:cNvPr id="41991" name="Arc 7"/>
          <p:cNvSpPr>
            <a:spLocks/>
          </p:cNvSpPr>
          <p:nvPr/>
        </p:nvSpPr>
        <p:spPr bwMode="auto">
          <a:xfrm>
            <a:off x="5324475" y="2516188"/>
            <a:ext cx="1993900" cy="2085975"/>
          </a:xfrm>
          <a:custGeom>
            <a:avLst/>
            <a:gdLst>
              <a:gd name="G0" fmla="+- 16105 0 0"/>
              <a:gd name="G1" fmla="+- 21600 0 0"/>
              <a:gd name="G2" fmla="+- 21600 0 0"/>
              <a:gd name="T0" fmla="*/ 0 w 37705"/>
              <a:gd name="T1" fmla="*/ 7206 h 39481"/>
              <a:gd name="T2" fmla="*/ 28223 w 37705"/>
              <a:gd name="T3" fmla="*/ 39481 h 39481"/>
              <a:gd name="T4" fmla="*/ 16105 w 37705"/>
              <a:gd name="T5" fmla="*/ 21600 h 39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705" h="39481" fill="none" extrusionOk="0">
                <a:moveTo>
                  <a:pt x="-1" y="7205"/>
                </a:moveTo>
                <a:cubicBezTo>
                  <a:pt x="4097" y="2621"/>
                  <a:pt x="9955" y="-1"/>
                  <a:pt x="16105" y="0"/>
                </a:cubicBezTo>
                <a:cubicBezTo>
                  <a:pt x="28034" y="0"/>
                  <a:pt x="37705" y="9670"/>
                  <a:pt x="37705" y="21600"/>
                </a:cubicBezTo>
                <a:cubicBezTo>
                  <a:pt x="37705" y="28763"/>
                  <a:pt x="34153" y="35461"/>
                  <a:pt x="28222" y="39480"/>
                </a:cubicBezTo>
              </a:path>
              <a:path w="37705" h="39481" stroke="0" extrusionOk="0">
                <a:moveTo>
                  <a:pt x="-1" y="7205"/>
                </a:moveTo>
                <a:cubicBezTo>
                  <a:pt x="4097" y="2621"/>
                  <a:pt x="9955" y="-1"/>
                  <a:pt x="16105" y="0"/>
                </a:cubicBezTo>
                <a:cubicBezTo>
                  <a:pt x="28034" y="0"/>
                  <a:pt x="37705" y="9670"/>
                  <a:pt x="37705" y="21600"/>
                </a:cubicBezTo>
                <a:cubicBezTo>
                  <a:pt x="37705" y="28763"/>
                  <a:pt x="34153" y="35461"/>
                  <a:pt x="28222" y="39480"/>
                </a:cubicBezTo>
                <a:lnTo>
                  <a:pt x="16105" y="2160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Arc 8"/>
          <p:cNvSpPr>
            <a:spLocks/>
          </p:cNvSpPr>
          <p:nvPr/>
        </p:nvSpPr>
        <p:spPr bwMode="auto">
          <a:xfrm>
            <a:off x="5413375" y="3200400"/>
            <a:ext cx="952500" cy="11668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1211 w 34316"/>
              <a:gd name="T1" fmla="*/ 40538 h 40538"/>
              <a:gd name="T2" fmla="*/ 34316 w 34316"/>
              <a:gd name="T3" fmla="*/ 4139 h 40538"/>
              <a:gd name="T4" fmla="*/ 21600 w 34316"/>
              <a:gd name="T5" fmla="*/ 21600 h 40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316" h="40538" fill="none" extrusionOk="0">
                <a:moveTo>
                  <a:pt x="11211" y="40537"/>
                </a:moveTo>
                <a:cubicBezTo>
                  <a:pt x="4297" y="36744"/>
                  <a:pt x="0" y="2948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169" y="-1"/>
                  <a:pt x="30621" y="1449"/>
                  <a:pt x="34315" y="4139"/>
                </a:cubicBezTo>
              </a:path>
              <a:path w="34316" h="40538" stroke="0" extrusionOk="0">
                <a:moveTo>
                  <a:pt x="11211" y="40537"/>
                </a:moveTo>
                <a:cubicBezTo>
                  <a:pt x="4297" y="36744"/>
                  <a:pt x="0" y="2948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169" y="-1"/>
                  <a:pt x="30621" y="1449"/>
                  <a:pt x="34315" y="413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993" name="Arc 9"/>
          <p:cNvSpPr>
            <a:spLocks/>
          </p:cNvSpPr>
          <p:nvPr/>
        </p:nvSpPr>
        <p:spPr bwMode="auto">
          <a:xfrm>
            <a:off x="4724400" y="3017838"/>
            <a:ext cx="1981200" cy="1936750"/>
          </a:xfrm>
          <a:custGeom>
            <a:avLst/>
            <a:gdLst>
              <a:gd name="G0" fmla="+- 21600 0 0"/>
              <a:gd name="G1" fmla="+- 19561 0 0"/>
              <a:gd name="G2" fmla="+- 21600 0 0"/>
              <a:gd name="T0" fmla="*/ 39637 w 39637"/>
              <a:gd name="T1" fmla="*/ 31445 h 41161"/>
              <a:gd name="T2" fmla="*/ 12439 w 39637"/>
              <a:gd name="T3" fmla="*/ 0 h 41161"/>
              <a:gd name="T4" fmla="*/ 21600 w 39637"/>
              <a:gd name="T5" fmla="*/ 19561 h 4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637" h="41161" fill="none" extrusionOk="0">
                <a:moveTo>
                  <a:pt x="39636" y="31444"/>
                </a:moveTo>
                <a:cubicBezTo>
                  <a:pt x="35640" y="37510"/>
                  <a:pt x="28863" y="41160"/>
                  <a:pt x="21600" y="41161"/>
                </a:cubicBezTo>
                <a:cubicBezTo>
                  <a:pt x="9670" y="41161"/>
                  <a:pt x="0" y="31490"/>
                  <a:pt x="0" y="19561"/>
                </a:cubicBezTo>
                <a:cubicBezTo>
                  <a:pt x="-1" y="11179"/>
                  <a:pt x="4848" y="3554"/>
                  <a:pt x="12438" y="-1"/>
                </a:cubicBezTo>
              </a:path>
              <a:path w="39637" h="41161" stroke="0" extrusionOk="0">
                <a:moveTo>
                  <a:pt x="39636" y="31444"/>
                </a:moveTo>
                <a:cubicBezTo>
                  <a:pt x="35640" y="37510"/>
                  <a:pt x="28863" y="41160"/>
                  <a:pt x="21600" y="41161"/>
                </a:cubicBezTo>
                <a:cubicBezTo>
                  <a:pt x="9670" y="41161"/>
                  <a:pt x="0" y="31490"/>
                  <a:pt x="0" y="19561"/>
                </a:cubicBezTo>
                <a:cubicBezTo>
                  <a:pt x="-1" y="11179"/>
                  <a:pt x="4848" y="3554"/>
                  <a:pt x="12438" y="-1"/>
                </a:cubicBezTo>
                <a:lnTo>
                  <a:pt x="21600" y="1956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994" name="Arc 10"/>
          <p:cNvSpPr>
            <a:spLocks/>
          </p:cNvSpPr>
          <p:nvPr/>
        </p:nvSpPr>
        <p:spPr bwMode="auto">
          <a:xfrm>
            <a:off x="5867400" y="3200400"/>
            <a:ext cx="993775" cy="1195388"/>
          </a:xfrm>
          <a:custGeom>
            <a:avLst/>
            <a:gdLst>
              <a:gd name="G0" fmla="+- 14189 0 0"/>
              <a:gd name="G1" fmla="+- 19948 0 0"/>
              <a:gd name="G2" fmla="+- 21600 0 0"/>
              <a:gd name="T0" fmla="*/ 22474 w 35789"/>
              <a:gd name="T1" fmla="*/ 0 h 41548"/>
              <a:gd name="T2" fmla="*/ 0 w 35789"/>
              <a:gd name="T3" fmla="*/ 36234 h 41548"/>
              <a:gd name="T4" fmla="*/ 14189 w 35789"/>
              <a:gd name="T5" fmla="*/ 19948 h 4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789" h="41548" fill="none" extrusionOk="0">
                <a:moveTo>
                  <a:pt x="22473" y="0"/>
                </a:moveTo>
                <a:cubicBezTo>
                  <a:pt x="30535" y="3348"/>
                  <a:pt x="35789" y="11219"/>
                  <a:pt x="35789" y="19948"/>
                </a:cubicBezTo>
                <a:cubicBezTo>
                  <a:pt x="35789" y="31877"/>
                  <a:pt x="26118" y="41548"/>
                  <a:pt x="14189" y="41548"/>
                </a:cubicBezTo>
                <a:cubicBezTo>
                  <a:pt x="8972" y="41548"/>
                  <a:pt x="3932" y="39660"/>
                  <a:pt x="0" y="36233"/>
                </a:cubicBezTo>
              </a:path>
              <a:path w="35789" h="41548" stroke="0" extrusionOk="0">
                <a:moveTo>
                  <a:pt x="22473" y="0"/>
                </a:moveTo>
                <a:cubicBezTo>
                  <a:pt x="30535" y="3348"/>
                  <a:pt x="35789" y="11219"/>
                  <a:pt x="35789" y="19948"/>
                </a:cubicBezTo>
                <a:cubicBezTo>
                  <a:pt x="35789" y="31877"/>
                  <a:pt x="26118" y="41548"/>
                  <a:pt x="14189" y="41548"/>
                </a:cubicBezTo>
                <a:cubicBezTo>
                  <a:pt x="8972" y="41548"/>
                  <a:pt x="3932" y="39660"/>
                  <a:pt x="0" y="36233"/>
                </a:cubicBezTo>
                <a:lnTo>
                  <a:pt x="14189" y="19948"/>
                </a:lnTo>
                <a:close/>
              </a:path>
            </a:pathLst>
          </a:cu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 animBg="1"/>
      <p:bldP spid="41989" grpId="0" animBg="1"/>
      <p:bldP spid="41990" grpId="0"/>
      <p:bldP spid="41991" grpId="0" animBg="1"/>
      <p:bldP spid="41991" grpId="1" animBg="1"/>
      <p:bldP spid="41992" grpId="0" animBg="1"/>
      <p:bldP spid="41992" grpId="1" animBg="1"/>
      <p:bldP spid="41993" grpId="0" animBg="1"/>
      <p:bldP spid="41993" grpId="1" animBg="1"/>
      <p:bldP spid="41994" grpId="0" animBg="1"/>
      <p:bldP spid="41994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3776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EVERY TIME you see this picture…</a:t>
            </a:r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 flipV="1">
            <a:off x="4724400" y="1828800"/>
            <a:ext cx="2590800" cy="426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H="1" flipV="1">
            <a:off x="4495800" y="1981200"/>
            <a:ext cx="3581400" cy="411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990600" y="2743200"/>
            <a:ext cx="36600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1.  Any angles next to each other</a:t>
            </a:r>
          </a:p>
          <a:p>
            <a:r>
              <a:rPr lang="en-US" sz="2000" b="1">
                <a:solidFill>
                  <a:schemeClr val="bg1"/>
                </a:solidFill>
              </a:rPr>
              <a:t>     add to 180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37402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 startAt="2"/>
            </a:pPr>
            <a:r>
              <a:rPr lang="en-US" sz="2000" b="1" dirty="0">
                <a:solidFill>
                  <a:schemeClr val="bg1"/>
                </a:solidFill>
              </a:rPr>
              <a:t>Angles across from each other</a:t>
            </a:r>
          </a:p>
          <a:p>
            <a:pPr marL="342900" indent="-342900"/>
            <a:r>
              <a:rPr lang="en-US" sz="2000" b="1" dirty="0">
                <a:solidFill>
                  <a:schemeClr val="bg1"/>
                </a:solidFill>
              </a:rPr>
              <a:t>     are equal</a:t>
            </a:r>
          </a:p>
        </p:txBody>
      </p:sp>
      <p:sp>
        <p:nvSpPr>
          <p:cNvPr id="43016" name="Arc 8"/>
          <p:cNvSpPr>
            <a:spLocks/>
          </p:cNvSpPr>
          <p:nvPr/>
        </p:nvSpPr>
        <p:spPr bwMode="auto">
          <a:xfrm>
            <a:off x="5486400" y="2514600"/>
            <a:ext cx="1158875" cy="622300"/>
          </a:xfrm>
          <a:custGeom>
            <a:avLst/>
            <a:gdLst>
              <a:gd name="G0" fmla="+- 21308 0 0"/>
              <a:gd name="G1" fmla="+- 21600 0 0"/>
              <a:gd name="G2" fmla="+- 21600 0 0"/>
              <a:gd name="T0" fmla="*/ 0 w 41735"/>
              <a:gd name="T1" fmla="*/ 18061 h 21600"/>
              <a:gd name="T2" fmla="*/ 41735 w 41735"/>
              <a:gd name="T3" fmla="*/ 14577 h 21600"/>
              <a:gd name="T4" fmla="*/ 21308 w 417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735" h="21600" fill="none" extrusionOk="0">
                <a:moveTo>
                  <a:pt x="-1" y="18060"/>
                </a:moveTo>
                <a:cubicBezTo>
                  <a:pt x="1730" y="7640"/>
                  <a:pt x="10744" y="-1"/>
                  <a:pt x="21308" y="0"/>
                </a:cubicBezTo>
                <a:cubicBezTo>
                  <a:pt x="30530" y="0"/>
                  <a:pt x="38735" y="5855"/>
                  <a:pt x="41734" y="14577"/>
                </a:cubicBezTo>
              </a:path>
              <a:path w="41735" h="21600" stroke="0" extrusionOk="0">
                <a:moveTo>
                  <a:pt x="-1" y="18060"/>
                </a:moveTo>
                <a:cubicBezTo>
                  <a:pt x="1730" y="7640"/>
                  <a:pt x="10744" y="-1"/>
                  <a:pt x="21308" y="0"/>
                </a:cubicBezTo>
                <a:cubicBezTo>
                  <a:pt x="30530" y="0"/>
                  <a:pt x="38735" y="5855"/>
                  <a:pt x="41734" y="14577"/>
                </a:cubicBezTo>
                <a:lnTo>
                  <a:pt x="21308" y="21600"/>
                </a:lnTo>
                <a:close/>
              </a:path>
            </a:pathLst>
          </a:cu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3017" name="Arc 9"/>
          <p:cNvSpPr>
            <a:spLocks/>
          </p:cNvSpPr>
          <p:nvPr/>
        </p:nvSpPr>
        <p:spPr bwMode="auto">
          <a:xfrm>
            <a:off x="5638800" y="4648200"/>
            <a:ext cx="1198563" cy="658813"/>
          </a:xfrm>
          <a:custGeom>
            <a:avLst/>
            <a:gdLst>
              <a:gd name="G0" fmla="+- 21600 0 0"/>
              <a:gd name="G1" fmla="+- 1288 0 0"/>
              <a:gd name="G2" fmla="+- 21600 0 0"/>
              <a:gd name="T0" fmla="*/ 43151 w 43151"/>
              <a:gd name="T1" fmla="*/ 2746 h 22888"/>
              <a:gd name="T2" fmla="*/ 38 w 43151"/>
              <a:gd name="T3" fmla="*/ 0 h 22888"/>
              <a:gd name="T4" fmla="*/ 21600 w 43151"/>
              <a:gd name="T5" fmla="*/ 1288 h 22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51" h="22888" fill="none" extrusionOk="0">
                <a:moveTo>
                  <a:pt x="43150" y="2745"/>
                </a:moveTo>
                <a:cubicBezTo>
                  <a:pt x="42383" y="14083"/>
                  <a:pt x="32963" y="22887"/>
                  <a:pt x="21600" y="22888"/>
                </a:cubicBezTo>
                <a:cubicBezTo>
                  <a:pt x="9670" y="22888"/>
                  <a:pt x="0" y="13217"/>
                  <a:pt x="0" y="1288"/>
                </a:cubicBezTo>
                <a:cubicBezTo>
                  <a:pt x="-1" y="858"/>
                  <a:pt x="12" y="428"/>
                  <a:pt x="38" y="0"/>
                </a:cubicBezTo>
              </a:path>
              <a:path w="43151" h="22888" stroke="0" extrusionOk="0">
                <a:moveTo>
                  <a:pt x="43150" y="2745"/>
                </a:moveTo>
                <a:cubicBezTo>
                  <a:pt x="42383" y="14083"/>
                  <a:pt x="32963" y="22887"/>
                  <a:pt x="21600" y="22888"/>
                </a:cubicBezTo>
                <a:cubicBezTo>
                  <a:pt x="9670" y="22888"/>
                  <a:pt x="0" y="13217"/>
                  <a:pt x="0" y="1288"/>
                </a:cubicBezTo>
                <a:cubicBezTo>
                  <a:pt x="-1" y="858"/>
                  <a:pt x="12" y="428"/>
                  <a:pt x="38" y="0"/>
                </a:cubicBezTo>
                <a:lnTo>
                  <a:pt x="21600" y="1288"/>
                </a:lnTo>
                <a:close/>
              </a:path>
            </a:pathLst>
          </a:cu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3018" name="Arc 10"/>
          <p:cNvSpPr>
            <a:spLocks/>
          </p:cNvSpPr>
          <p:nvPr/>
        </p:nvSpPr>
        <p:spPr bwMode="auto">
          <a:xfrm>
            <a:off x="6154056" y="3352800"/>
            <a:ext cx="454025" cy="793750"/>
          </a:xfrm>
          <a:custGeom>
            <a:avLst/>
            <a:gdLst>
              <a:gd name="G0" fmla="+- 0 0 0"/>
              <a:gd name="G1" fmla="+- 18384 0 0"/>
              <a:gd name="G2" fmla="+- 21600 0 0"/>
              <a:gd name="T0" fmla="*/ 11340 w 21600"/>
              <a:gd name="T1" fmla="*/ 0 h 36265"/>
              <a:gd name="T2" fmla="*/ 12118 w 21600"/>
              <a:gd name="T3" fmla="*/ 36265 h 36265"/>
              <a:gd name="T4" fmla="*/ 0 w 21600"/>
              <a:gd name="T5" fmla="*/ 18384 h 36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6265" fill="none" extrusionOk="0">
                <a:moveTo>
                  <a:pt x="11339" y="0"/>
                </a:moveTo>
                <a:cubicBezTo>
                  <a:pt x="17717" y="3933"/>
                  <a:pt x="21600" y="10891"/>
                  <a:pt x="21600" y="18384"/>
                </a:cubicBezTo>
                <a:cubicBezTo>
                  <a:pt x="21600" y="25547"/>
                  <a:pt x="18048" y="32245"/>
                  <a:pt x="12117" y="36264"/>
                </a:cubicBezTo>
              </a:path>
              <a:path w="21600" h="36265" stroke="0" extrusionOk="0">
                <a:moveTo>
                  <a:pt x="11339" y="0"/>
                </a:moveTo>
                <a:cubicBezTo>
                  <a:pt x="17717" y="3933"/>
                  <a:pt x="21600" y="10891"/>
                  <a:pt x="21600" y="18384"/>
                </a:cubicBezTo>
                <a:cubicBezTo>
                  <a:pt x="21600" y="25547"/>
                  <a:pt x="18048" y="32245"/>
                  <a:pt x="12117" y="36264"/>
                </a:cubicBezTo>
                <a:lnTo>
                  <a:pt x="0" y="1838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Arc 11"/>
          <p:cNvSpPr>
            <a:spLocks/>
          </p:cNvSpPr>
          <p:nvPr/>
        </p:nvSpPr>
        <p:spPr bwMode="auto">
          <a:xfrm>
            <a:off x="5638800" y="3476172"/>
            <a:ext cx="382588" cy="714375"/>
          </a:xfrm>
          <a:custGeom>
            <a:avLst/>
            <a:gdLst>
              <a:gd name="G0" fmla="+- 21600 0 0"/>
              <a:gd name="G1" fmla="+- 19994 0 0"/>
              <a:gd name="G2" fmla="+- 21600 0 0"/>
              <a:gd name="T0" fmla="*/ 17111 w 21600"/>
              <a:gd name="T1" fmla="*/ 41122 h 41122"/>
              <a:gd name="T2" fmla="*/ 13427 w 21600"/>
              <a:gd name="T3" fmla="*/ 0 h 41122"/>
              <a:gd name="T4" fmla="*/ 21600 w 21600"/>
              <a:gd name="T5" fmla="*/ 19994 h 4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1122" fill="none" extrusionOk="0">
                <a:moveTo>
                  <a:pt x="17110" y="41122"/>
                </a:moveTo>
                <a:cubicBezTo>
                  <a:pt x="7134" y="39002"/>
                  <a:pt x="0" y="30193"/>
                  <a:pt x="0" y="19994"/>
                </a:cubicBezTo>
                <a:cubicBezTo>
                  <a:pt x="-1" y="11221"/>
                  <a:pt x="5306" y="3319"/>
                  <a:pt x="13426" y="-1"/>
                </a:cubicBezTo>
              </a:path>
              <a:path w="21600" h="41122" stroke="0" extrusionOk="0">
                <a:moveTo>
                  <a:pt x="17110" y="41122"/>
                </a:moveTo>
                <a:cubicBezTo>
                  <a:pt x="7134" y="39002"/>
                  <a:pt x="0" y="30193"/>
                  <a:pt x="0" y="19994"/>
                </a:cubicBezTo>
                <a:cubicBezTo>
                  <a:pt x="-1" y="11221"/>
                  <a:pt x="5306" y="3319"/>
                  <a:pt x="13426" y="-1"/>
                </a:cubicBezTo>
                <a:lnTo>
                  <a:pt x="21600" y="1999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Arc 11"/>
          <p:cNvSpPr>
            <a:spLocks/>
          </p:cNvSpPr>
          <p:nvPr/>
        </p:nvSpPr>
        <p:spPr bwMode="auto">
          <a:xfrm>
            <a:off x="5744028" y="3566885"/>
            <a:ext cx="228600" cy="533401"/>
          </a:xfrm>
          <a:custGeom>
            <a:avLst/>
            <a:gdLst>
              <a:gd name="G0" fmla="+- 21600 0 0"/>
              <a:gd name="G1" fmla="+- 19994 0 0"/>
              <a:gd name="G2" fmla="+- 21600 0 0"/>
              <a:gd name="T0" fmla="*/ 17111 w 21600"/>
              <a:gd name="T1" fmla="*/ 41122 h 41122"/>
              <a:gd name="T2" fmla="*/ 13427 w 21600"/>
              <a:gd name="T3" fmla="*/ 0 h 41122"/>
              <a:gd name="T4" fmla="*/ 21600 w 21600"/>
              <a:gd name="T5" fmla="*/ 19994 h 4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1122" fill="none" extrusionOk="0">
                <a:moveTo>
                  <a:pt x="17110" y="41122"/>
                </a:moveTo>
                <a:cubicBezTo>
                  <a:pt x="7134" y="39002"/>
                  <a:pt x="0" y="30193"/>
                  <a:pt x="0" y="19994"/>
                </a:cubicBezTo>
                <a:cubicBezTo>
                  <a:pt x="-1" y="11221"/>
                  <a:pt x="5306" y="3319"/>
                  <a:pt x="13426" y="-1"/>
                </a:cubicBezTo>
              </a:path>
              <a:path w="21600" h="41122" stroke="0" extrusionOk="0">
                <a:moveTo>
                  <a:pt x="17110" y="41122"/>
                </a:moveTo>
                <a:cubicBezTo>
                  <a:pt x="7134" y="39002"/>
                  <a:pt x="0" y="30193"/>
                  <a:pt x="0" y="19994"/>
                </a:cubicBezTo>
                <a:cubicBezTo>
                  <a:pt x="-1" y="11221"/>
                  <a:pt x="5306" y="3319"/>
                  <a:pt x="13426" y="-1"/>
                </a:cubicBezTo>
                <a:lnTo>
                  <a:pt x="21600" y="1999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rc 10"/>
          <p:cNvSpPr>
            <a:spLocks/>
          </p:cNvSpPr>
          <p:nvPr/>
        </p:nvSpPr>
        <p:spPr bwMode="auto">
          <a:xfrm>
            <a:off x="6172200" y="3447144"/>
            <a:ext cx="301625" cy="641350"/>
          </a:xfrm>
          <a:custGeom>
            <a:avLst/>
            <a:gdLst>
              <a:gd name="G0" fmla="+- 0 0 0"/>
              <a:gd name="G1" fmla="+- 18384 0 0"/>
              <a:gd name="G2" fmla="+- 21600 0 0"/>
              <a:gd name="T0" fmla="*/ 11340 w 21600"/>
              <a:gd name="T1" fmla="*/ 0 h 36265"/>
              <a:gd name="T2" fmla="*/ 12118 w 21600"/>
              <a:gd name="T3" fmla="*/ 36265 h 36265"/>
              <a:gd name="T4" fmla="*/ 0 w 21600"/>
              <a:gd name="T5" fmla="*/ 18384 h 36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6265" fill="none" extrusionOk="0">
                <a:moveTo>
                  <a:pt x="11339" y="0"/>
                </a:moveTo>
                <a:cubicBezTo>
                  <a:pt x="17717" y="3933"/>
                  <a:pt x="21600" y="10891"/>
                  <a:pt x="21600" y="18384"/>
                </a:cubicBezTo>
                <a:cubicBezTo>
                  <a:pt x="21600" y="25547"/>
                  <a:pt x="18048" y="32245"/>
                  <a:pt x="12117" y="36264"/>
                </a:cubicBezTo>
              </a:path>
              <a:path w="21600" h="36265" stroke="0" extrusionOk="0">
                <a:moveTo>
                  <a:pt x="11339" y="0"/>
                </a:moveTo>
                <a:cubicBezTo>
                  <a:pt x="17717" y="3933"/>
                  <a:pt x="21600" y="10891"/>
                  <a:pt x="21600" y="18384"/>
                </a:cubicBezTo>
                <a:cubicBezTo>
                  <a:pt x="21600" y="25547"/>
                  <a:pt x="18048" y="32245"/>
                  <a:pt x="12117" y="36264"/>
                </a:cubicBezTo>
                <a:lnTo>
                  <a:pt x="0" y="1838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  <p:bldP spid="43016" grpId="0" animBg="1"/>
      <p:bldP spid="43017" grpId="0" animBg="1"/>
      <p:bldP spid="43018" grpId="0" animBg="1"/>
      <p:bldP spid="43019" grpId="0" animBg="1"/>
      <p:bldP spid="16" grpId="0" animBg="1"/>
      <p:bldP spid="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3776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EVERY TIME you see this picture…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 flipV="1">
            <a:off x="4724400" y="1828800"/>
            <a:ext cx="2590800" cy="426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 flipH="1" flipV="1">
            <a:off x="4495800" y="1981200"/>
            <a:ext cx="3581400" cy="411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990600" y="2743200"/>
            <a:ext cx="36600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1.  Any angles next to each other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    add to 180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37402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 startAt="2"/>
            </a:pPr>
            <a:r>
              <a:rPr lang="en-US" sz="2000" b="1" dirty="0">
                <a:solidFill>
                  <a:schemeClr val="bg1"/>
                </a:solidFill>
              </a:rPr>
              <a:t>Angles across from each other</a:t>
            </a:r>
          </a:p>
          <a:p>
            <a:pPr marL="342900" indent="-342900"/>
            <a:r>
              <a:rPr lang="en-US" sz="2000" b="1" dirty="0">
                <a:solidFill>
                  <a:schemeClr val="bg1"/>
                </a:solidFill>
              </a:rPr>
              <a:t>     are equal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5791200" y="29718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553200" y="3505200"/>
            <a:ext cx="5741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120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5943600" y="42672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5334000" y="3657600"/>
            <a:ext cx="5741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120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/>
      <p:bldP spid="44041" grpId="0"/>
      <p:bldP spid="4404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3776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EVERY TIME you see this picture…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4724400" y="1828800"/>
            <a:ext cx="2590800" cy="426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 flipH="1" flipV="1">
            <a:off x="4495800" y="1981200"/>
            <a:ext cx="3581400" cy="411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990600" y="2743200"/>
            <a:ext cx="36600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1.  Any angles next to each other</a:t>
            </a:r>
          </a:p>
          <a:p>
            <a:r>
              <a:rPr lang="en-US" sz="2000" b="1">
                <a:solidFill>
                  <a:schemeClr val="bg1"/>
                </a:solidFill>
              </a:rPr>
              <a:t>     add to 180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37402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 startAt="2"/>
            </a:pPr>
            <a:r>
              <a:rPr lang="en-US" sz="2000" b="1">
                <a:solidFill>
                  <a:schemeClr val="bg1"/>
                </a:solidFill>
              </a:rPr>
              <a:t>Angles across from each other</a:t>
            </a:r>
          </a:p>
          <a:p>
            <a:pPr marL="342900" indent="-342900"/>
            <a:r>
              <a:rPr lang="en-US" sz="2000" b="1">
                <a:solidFill>
                  <a:schemeClr val="bg1"/>
                </a:solidFill>
              </a:rPr>
              <a:t>     are equal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791200" y="29718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6553200" y="3505200"/>
            <a:ext cx="5741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5943600" y="42672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5334000" y="3657600"/>
            <a:ext cx="5741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/>
      <p:bldP spid="45065" grpId="0"/>
      <p:bldP spid="450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828800" y="2343090"/>
            <a:ext cx="1828800" cy="1295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1670050" y="1962090"/>
            <a:ext cx="33374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 flipV="1">
            <a:off x="2819400" y="4476690"/>
            <a:ext cx="22098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03" name="Line 15"/>
          <p:cNvSpPr>
            <a:spLocks noChangeShapeType="1"/>
          </p:cNvSpPr>
          <p:nvPr/>
        </p:nvSpPr>
        <p:spPr bwMode="auto">
          <a:xfrm flipV="1">
            <a:off x="6096000" y="2038290"/>
            <a:ext cx="13716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 flipV="1">
            <a:off x="6477000" y="3867090"/>
            <a:ext cx="152400" cy="2133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>
            <a:off x="2286000" y="5391090"/>
            <a:ext cx="213360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 flipH="1" flipV="1">
            <a:off x="7620000" y="4857690"/>
            <a:ext cx="914400" cy="1828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3575050" y="3257490"/>
            <a:ext cx="3241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5694363" y="3181290"/>
            <a:ext cx="34657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7148513" y="1581090"/>
            <a:ext cx="34496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4786313" y="4095690"/>
            <a:ext cx="34176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2576513" y="4400490"/>
            <a:ext cx="32092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1898650" y="5162490"/>
            <a:ext cx="3097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4495800" y="5924490"/>
            <a:ext cx="30328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63514" name="Text Box 26"/>
          <p:cNvSpPr txBox="1">
            <a:spLocks noChangeArrowheads="1"/>
          </p:cNvSpPr>
          <p:nvPr/>
        </p:nvSpPr>
        <p:spPr bwMode="auto">
          <a:xfrm>
            <a:off x="6089650" y="5619690"/>
            <a:ext cx="31771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63515" name="Text Box 27"/>
          <p:cNvSpPr txBox="1">
            <a:spLocks noChangeArrowheads="1"/>
          </p:cNvSpPr>
          <p:nvPr/>
        </p:nvSpPr>
        <p:spPr bwMode="auto">
          <a:xfrm>
            <a:off x="6719888" y="3562290"/>
            <a:ext cx="26642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63516" name="Text Box 28"/>
          <p:cNvSpPr txBox="1">
            <a:spLocks noChangeArrowheads="1"/>
          </p:cNvSpPr>
          <p:nvPr/>
        </p:nvSpPr>
        <p:spPr bwMode="auto">
          <a:xfrm>
            <a:off x="7626350" y="4476690"/>
            <a:ext cx="29206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63517" name="Text Box 29"/>
          <p:cNvSpPr txBox="1">
            <a:spLocks noChangeArrowheads="1"/>
          </p:cNvSpPr>
          <p:nvPr/>
        </p:nvSpPr>
        <p:spPr bwMode="auto">
          <a:xfrm>
            <a:off x="8507413" y="6305490"/>
            <a:ext cx="40427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3518" name="Text Box 30"/>
          <p:cNvSpPr txBox="1">
            <a:spLocks noChangeArrowheads="1"/>
          </p:cNvSpPr>
          <p:nvPr/>
        </p:nvSpPr>
        <p:spPr bwMode="auto">
          <a:xfrm>
            <a:off x="914400" y="381000"/>
            <a:ext cx="7162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itchFamily="66" charset="0"/>
              </a:rPr>
              <a:t>Which segments are congruent?  </a:t>
            </a:r>
          </a:p>
        </p:txBody>
      </p:sp>
      <p:sp>
        <p:nvSpPr>
          <p:cNvPr id="63519" name="Line 31"/>
          <p:cNvSpPr>
            <a:spLocks noChangeShapeType="1"/>
          </p:cNvSpPr>
          <p:nvPr/>
        </p:nvSpPr>
        <p:spPr bwMode="auto">
          <a:xfrm flipH="1">
            <a:off x="2590800" y="280029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0" name="Line 32"/>
          <p:cNvSpPr>
            <a:spLocks noChangeShapeType="1"/>
          </p:cNvSpPr>
          <p:nvPr/>
        </p:nvSpPr>
        <p:spPr bwMode="auto">
          <a:xfrm>
            <a:off x="6324600" y="4933890"/>
            <a:ext cx="4572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1" name="Line 33"/>
          <p:cNvSpPr>
            <a:spLocks noChangeShapeType="1"/>
          </p:cNvSpPr>
          <p:nvPr/>
        </p:nvSpPr>
        <p:spPr bwMode="auto">
          <a:xfrm flipH="1">
            <a:off x="3276600" y="5695890"/>
            <a:ext cx="152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2" name="Line 34"/>
          <p:cNvSpPr>
            <a:spLocks noChangeShapeType="1"/>
          </p:cNvSpPr>
          <p:nvPr/>
        </p:nvSpPr>
        <p:spPr bwMode="auto">
          <a:xfrm flipH="1">
            <a:off x="3200400" y="5619690"/>
            <a:ext cx="152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3" name="Line 35"/>
          <p:cNvSpPr>
            <a:spLocks noChangeShapeType="1"/>
          </p:cNvSpPr>
          <p:nvPr/>
        </p:nvSpPr>
        <p:spPr bwMode="auto">
          <a:xfrm>
            <a:off x="6553200" y="272409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4" name="Line 36"/>
          <p:cNvSpPr>
            <a:spLocks noChangeShapeType="1"/>
          </p:cNvSpPr>
          <p:nvPr/>
        </p:nvSpPr>
        <p:spPr bwMode="auto">
          <a:xfrm>
            <a:off x="6629400" y="264789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5" name="Line 37"/>
          <p:cNvSpPr>
            <a:spLocks noChangeShapeType="1"/>
          </p:cNvSpPr>
          <p:nvPr/>
        </p:nvSpPr>
        <p:spPr bwMode="auto">
          <a:xfrm>
            <a:off x="3581400" y="447669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6" name="Line 38"/>
          <p:cNvSpPr>
            <a:spLocks noChangeShapeType="1"/>
          </p:cNvSpPr>
          <p:nvPr/>
        </p:nvSpPr>
        <p:spPr bwMode="auto">
          <a:xfrm>
            <a:off x="3657600" y="447669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7" name="Line 39"/>
          <p:cNvSpPr>
            <a:spLocks noChangeShapeType="1"/>
          </p:cNvSpPr>
          <p:nvPr/>
        </p:nvSpPr>
        <p:spPr bwMode="auto">
          <a:xfrm>
            <a:off x="3733800" y="447669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8" name="Line 40"/>
          <p:cNvSpPr>
            <a:spLocks noChangeShapeType="1"/>
          </p:cNvSpPr>
          <p:nvPr/>
        </p:nvSpPr>
        <p:spPr bwMode="auto">
          <a:xfrm flipH="1">
            <a:off x="7924800" y="569589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29" name="Line 41"/>
          <p:cNvSpPr>
            <a:spLocks noChangeShapeType="1"/>
          </p:cNvSpPr>
          <p:nvPr/>
        </p:nvSpPr>
        <p:spPr bwMode="auto">
          <a:xfrm flipH="1">
            <a:off x="7848600" y="554349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530" name="Line 42"/>
          <p:cNvSpPr>
            <a:spLocks noChangeShapeType="1"/>
          </p:cNvSpPr>
          <p:nvPr/>
        </p:nvSpPr>
        <p:spPr bwMode="auto">
          <a:xfrm flipH="1">
            <a:off x="8001000" y="584829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945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721341"/>
              </p:ext>
            </p:extLst>
          </p:nvPr>
        </p:nvGraphicFramePr>
        <p:xfrm>
          <a:off x="990600" y="819150"/>
          <a:ext cx="1201738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3" name="Equation" r:id="rId4" imgW="406080" imgH="228600" progId="Equation.DSMT4">
                  <p:embed/>
                </p:oleObj>
              </mc:Choice>
              <mc:Fallback>
                <p:oleObj name="Equation" r:id="rId4" imgW="40608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819150"/>
                        <a:ext cx="1201738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347721"/>
              </p:ext>
            </p:extLst>
          </p:nvPr>
        </p:nvGraphicFramePr>
        <p:xfrm>
          <a:off x="4116388" y="819150"/>
          <a:ext cx="1277937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4" name="Equation" r:id="rId6" imgW="431640" imgH="228600" progId="Equation.DSMT4">
                  <p:embed/>
                </p:oleObj>
              </mc:Choice>
              <mc:Fallback>
                <p:oleObj name="Equation" r:id="rId6" imgW="43164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819150"/>
                        <a:ext cx="1277937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877774"/>
              </p:ext>
            </p:extLst>
          </p:nvPr>
        </p:nvGraphicFramePr>
        <p:xfrm>
          <a:off x="7162800" y="819150"/>
          <a:ext cx="1128713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5" name="Equation" r:id="rId8" imgW="380880" imgH="228600" progId="Equation.DSMT4">
                  <p:embed/>
                </p:oleObj>
              </mc:Choice>
              <mc:Fallback>
                <p:oleObj name="Equation" r:id="rId8" imgW="38088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819150"/>
                        <a:ext cx="1128713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641915"/>
              </p:ext>
            </p:extLst>
          </p:nvPr>
        </p:nvGraphicFramePr>
        <p:xfrm>
          <a:off x="2127250" y="815348"/>
          <a:ext cx="79057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6" name="Equation" r:id="rId10" imgW="266400" imgH="228600" progId="Equation.DSMT4">
                  <p:embed/>
                </p:oleObj>
              </mc:Choice>
              <mc:Fallback>
                <p:oleObj name="Equation" r:id="rId10" imgW="266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0" y="815348"/>
                        <a:ext cx="790575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766646"/>
              </p:ext>
            </p:extLst>
          </p:nvPr>
        </p:nvGraphicFramePr>
        <p:xfrm>
          <a:off x="5353901" y="838200"/>
          <a:ext cx="788987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7" name="Equation" r:id="rId12" imgW="266400" imgH="228600" progId="Equation.DSMT4">
                  <p:embed/>
                </p:oleObj>
              </mc:Choice>
              <mc:Fallback>
                <p:oleObj name="Equation" r:id="rId12" imgW="266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901" y="838200"/>
                        <a:ext cx="788987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342529"/>
              </p:ext>
            </p:extLst>
          </p:nvPr>
        </p:nvGraphicFramePr>
        <p:xfrm>
          <a:off x="8321720" y="838200"/>
          <a:ext cx="8255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8" name="Equation" r:id="rId14" imgW="279360" imgH="228600" progId="Equation.DSMT4">
                  <p:embed/>
                </p:oleObj>
              </mc:Choice>
              <mc:Fallback>
                <p:oleObj name="Equation" r:id="rId14" imgW="27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1720" y="838200"/>
                        <a:ext cx="825500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3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63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63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3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3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" dur="1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1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6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1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6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  <p:bldP spid="63495" grpId="0"/>
      <p:bldP spid="63502" grpId="0" animBg="1"/>
      <p:bldP spid="63503" grpId="0" animBg="1"/>
      <p:bldP spid="63504" grpId="0" animBg="1"/>
      <p:bldP spid="63505" grpId="0" animBg="1"/>
      <p:bldP spid="63506" grpId="0" animBg="1"/>
      <p:bldP spid="63507" grpId="0"/>
      <p:bldP spid="63508" grpId="0"/>
      <p:bldP spid="63509" grpId="0"/>
      <p:bldP spid="63510" grpId="0"/>
      <p:bldP spid="63511" grpId="0"/>
      <p:bldP spid="63512" grpId="0"/>
      <p:bldP spid="63513" grpId="0"/>
      <p:bldP spid="63514" grpId="0"/>
      <p:bldP spid="63515" grpId="0"/>
      <p:bldP spid="63516" grpId="0"/>
      <p:bldP spid="63517" grpId="0"/>
      <p:bldP spid="63519" grpId="0" animBg="1"/>
      <p:bldP spid="63520" grpId="0" animBg="1"/>
      <p:bldP spid="63521" grpId="0" animBg="1"/>
      <p:bldP spid="63522" grpId="0" animBg="1"/>
      <p:bldP spid="63523" grpId="0" animBg="1"/>
      <p:bldP spid="63524" grpId="0" animBg="1"/>
      <p:bldP spid="63525" grpId="0" animBg="1"/>
      <p:bldP spid="63526" grpId="0" animBg="1"/>
      <p:bldP spid="63527" grpId="0" animBg="1"/>
      <p:bldP spid="63528" grpId="0" animBg="1"/>
      <p:bldP spid="63529" grpId="0" animBg="1"/>
      <p:bldP spid="6353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7800" y="117475"/>
            <a:ext cx="3821113" cy="460375"/>
            <a:chOff x="1651" y="423"/>
            <a:chExt cx="2407" cy="290"/>
          </a:xfrm>
        </p:grpSpPr>
        <p:sp>
          <p:nvSpPr>
            <p:cNvPr id="28675" name="Text Box 3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Proving Theorem 2.6</a:t>
              </a:r>
            </a:p>
          </p:txBody>
        </p:sp>
        <p:pic>
          <p:nvPicPr>
            <p:cNvPr id="28676" name="Picture 4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446213" y="781050"/>
            <a:ext cx="7399337" cy="2762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>
              <a:latin typeface="Helvetica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446213" y="781050"/>
            <a:ext cx="73977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543050" y="779463"/>
            <a:ext cx="1455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bg1"/>
                </a:solidFill>
                <a:latin typeface="Helvetica" pitchFamily="34" charset="0"/>
              </a:rPr>
              <a:t>THEOREM</a:t>
            </a:r>
            <a:endParaRPr lang="en-US" altLang="en-US" sz="2000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568450" y="1282700"/>
            <a:ext cx="46561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>
                <a:latin typeface="Helvetica" pitchFamily="34" charset="0"/>
              </a:rPr>
              <a:t>THEOREM 2.6</a:t>
            </a:r>
            <a:r>
              <a:rPr lang="en-US" altLang="en-US" sz="1600" b="1">
                <a:latin typeface="Helvetica" pitchFamily="34" charset="0"/>
              </a:rPr>
              <a:t>  </a:t>
            </a:r>
            <a:r>
              <a:rPr lang="en-US" altLang="en-US" sz="1900" b="1">
                <a:solidFill>
                  <a:srgbClr val="05875C"/>
                </a:solidFill>
                <a:latin typeface="Helvetica" pitchFamily="34" charset="0"/>
              </a:rPr>
              <a:t>Vertical Angles Theorem</a:t>
            </a:r>
            <a:endParaRPr lang="en-US" altLang="en-US" sz="1600" b="1">
              <a:latin typeface="Helvetica" pitchFamily="34" charset="0"/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568450" y="1763713"/>
            <a:ext cx="7177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000">
                <a:latin typeface="Helvetica" pitchFamily="34" charset="0"/>
              </a:rPr>
              <a:t>Vertical angles are congruent</a:t>
            </a:r>
          </a:p>
        </p:txBody>
      </p:sp>
      <p:pic>
        <p:nvPicPr>
          <p:cNvPr id="28699" name="Picture 27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pic>
        <p:nvPicPr>
          <p:cNvPr id="28700" name="Picture 28" descr=" 0206-ta09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2159000"/>
            <a:ext cx="2870200" cy="884238"/>
          </a:xfrm>
          <a:prstGeom prst="rect">
            <a:avLst/>
          </a:prstGeom>
          <a:noFill/>
        </p:spPr>
      </p:pic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6505575" y="2133600"/>
            <a:ext cx="741363" cy="917575"/>
            <a:chOff x="4098" y="1344"/>
            <a:chExt cx="467" cy="578"/>
          </a:xfrm>
        </p:grpSpPr>
        <p:sp>
          <p:nvSpPr>
            <p:cNvPr id="28710" name="AutoShape 38"/>
            <p:cNvSpPr>
              <a:spLocks noChangeArrowheads="1"/>
            </p:cNvSpPr>
            <p:nvPr/>
          </p:nvSpPr>
          <p:spPr bwMode="auto">
            <a:xfrm rot="10792159" flipV="1">
              <a:off x="4111" y="1344"/>
              <a:ext cx="454" cy="466"/>
            </a:xfrm>
            <a:custGeom>
              <a:avLst/>
              <a:gdLst>
                <a:gd name="G0" fmla="+- 9231 0 0"/>
                <a:gd name="G1" fmla="+- -11754990 0 0"/>
                <a:gd name="G2" fmla="+- 0 0 -11754990"/>
                <a:gd name="T0" fmla="*/ 0 256 1"/>
                <a:gd name="T1" fmla="*/ 180 256 1"/>
                <a:gd name="G3" fmla="+- -11754990 T0 T1"/>
                <a:gd name="T2" fmla="*/ 0 256 1"/>
                <a:gd name="T3" fmla="*/ 90 256 1"/>
                <a:gd name="G4" fmla="+- -11754990 T2 T3"/>
                <a:gd name="G5" fmla="*/ G4 2 1"/>
                <a:gd name="T4" fmla="*/ 90 256 1"/>
                <a:gd name="T5" fmla="*/ 0 256 1"/>
                <a:gd name="G6" fmla="+- -11754990 T4 T5"/>
                <a:gd name="G7" fmla="*/ G6 2 1"/>
                <a:gd name="G8" fmla="abs -1175499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31"/>
                <a:gd name="G18" fmla="*/ 9231 1 2"/>
                <a:gd name="G19" fmla="+- G18 5400 0"/>
                <a:gd name="G20" fmla="cos G19 -11754990"/>
                <a:gd name="G21" fmla="sin G19 -11754990"/>
                <a:gd name="G22" fmla="+- G20 10800 0"/>
                <a:gd name="G23" fmla="+- G21 10800 0"/>
                <a:gd name="G24" fmla="+- 10800 0 G20"/>
                <a:gd name="G25" fmla="+- 9231 10800 0"/>
                <a:gd name="G26" fmla="?: G9 G17 G25"/>
                <a:gd name="G27" fmla="?: G9 0 21600"/>
                <a:gd name="G28" fmla="cos 10800 -11754990"/>
                <a:gd name="G29" fmla="sin 10800 -11754990"/>
                <a:gd name="G30" fmla="sin 9231 -11754990"/>
                <a:gd name="G31" fmla="+- G28 10800 0"/>
                <a:gd name="G32" fmla="+- G29 10800 0"/>
                <a:gd name="G33" fmla="+- G30 10800 0"/>
                <a:gd name="G34" fmla="?: G4 0 G31"/>
                <a:gd name="G35" fmla="?: -11754990 G34 0"/>
                <a:gd name="G36" fmla="?: G6 G35 G31"/>
                <a:gd name="G37" fmla="+- 21600 0 G36"/>
                <a:gd name="G38" fmla="?: G4 0 G33"/>
                <a:gd name="G39" fmla="?: -1175499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84 w 21600"/>
                <a:gd name="T15" fmla="*/ 10689 h 21600"/>
                <a:gd name="T16" fmla="*/ 10800 w 21600"/>
                <a:gd name="T17" fmla="*/ 1569 h 21600"/>
                <a:gd name="T18" fmla="*/ 20816 w 21600"/>
                <a:gd name="T19" fmla="*/ 1068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69" y="10698"/>
                  </a:moveTo>
                  <a:cubicBezTo>
                    <a:pt x="1625" y="5639"/>
                    <a:pt x="5741" y="1568"/>
                    <a:pt x="10800" y="1569"/>
                  </a:cubicBezTo>
                  <a:cubicBezTo>
                    <a:pt x="15858" y="1569"/>
                    <a:pt x="19974" y="5639"/>
                    <a:pt x="20030" y="10698"/>
                  </a:cubicBezTo>
                  <a:lnTo>
                    <a:pt x="21599" y="10680"/>
                  </a:lnTo>
                  <a:cubicBezTo>
                    <a:pt x="21533" y="4762"/>
                    <a:pt x="16718" y="-1"/>
                    <a:pt x="10799" y="0"/>
                  </a:cubicBezTo>
                  <a:cubicBezTo>
                    <a:pt x="4881" y="0"/>
                    <a:pt x="66" y="4762"/>
                    <a:pt x="0" y="1068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1" name="AutoShape 39"/>
            <p:cNvSpPr>
              <a:spLocks noChangeArrowheads="1"/>
            </p:cNvSpPr>
            <p:nvPr/>
          </p:nvSpPr>
          <p:spPr bwMode="auto">
            <a:xfrm rot="-10807841">
              <a:off x="4098" y="1525"/>
              <a:ext cx="454" cy="397"/>
            </a:xfrm>
            <a:custGeom>
              <a:avLst/>
              <a:gdLst>
                <a:gd name="G0" fmla="+- 9231 0 0"/>
                <a:gd name="G1" fmla="+- -11754990 0 0"/>
                <a:gd name="G2" fmla="+- 0 0 -11754990"/>
                <a:gd name="T0" fmla="*/ 0 256 1"/>
                <a:gd name="T1" fmla="*/ 180 256 1"/>
                <a:gd name="G3" fmla="+- -11754990 T0 T1"/>
                <a:gd name="T2" fmla="*/ 0 256 1"/>
                <a:gd name="T3" fmla="*/ 90 256 1"/>
                <a:gd name="G4" fmla="+- -11754990 T2 T3"/>
                <a:gd name="G5" fmla="*/ G4 2 1"/>
                <a:gd name="T4" fmla="*/ 90 256 1"/>
                <a:gd name="T5" fmla="*/ 0 256 1"/>
                <a:gd name="G6" fmla="+- -11754990 T4 T5"/>
                <a:gd name="G7" fmla="*/ G6 2 1"/>
                <a:gd name="G8" fmla="abs -1175499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31"/>
                <a:gd name="G18" fmla="*/ 9231 1 2"/>
                <a:gd name="G19" fmla="+- G18 5400 0"/>
                <a:gd name="G20" fmla="cos G19 -11754990"/>
                <a:gd name="G21" fmla="sin G19 -11754990"/>
                <a:gd name="G22" fmla="+- G20 10800 0"/>
                <a:gd name="G23" fmla="+- G21 10800 0"/>
                <a:gd name="G24" fmla="+- 10800 0 G20"/>
                <a:gd name="G25" fmla="+- 9231 10800 0"/>
                <a:gd name="G26" fmla="?: G9 G17 G25"/>
                <a:gd name="G27" fmla="?: G9 0 21600"/>
                <a:gd name="G28" fmla="cos 10800 -11754990"/>
                <a:gd name="G29" fmla="sin 10800 -11754990"/>
                <a:gd name="G30" fmla="sin 9231 -11754990"/>
                <a:gd name="G31" fmla="+- G28 10800 0"/>
                <a:gd name="G32" fmla="+- G29 10800 0"/>
                <a:gd name="G33" fmla="+- G30 10800 0"/>
                <a:gd name="G34" fmla="?: G4 0 G31"/>
                <a:gd name="G35" fmla="?: -11754990 G34 0"/>
                <a:gd name="G36" fmla="?: G6 G35 G31"/>
                <a:gd name="G37" fmla="+- 21600 0 G36"/>
                <a:gd name="G38" fmla="?: G4 0 G33"/>
                <a:gd name="G39" fmla="?: -1175499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84 w 21600"/>
                <a:gd name="T15" fmla="*/ 10689 h 21600"/>
                <a:gd name="T16" fmla="*/ 10800 w 21600"/>
                <a:gd name="T17" fmla="*/ 1569 h 21600"/>
                <a:gd name="T18" fmla="*/ 20816 w 21600"/>
                <a:gd name="T19" fmla="*/ 1068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69" y="10698"/>
                  </a:moveTo>
                  <a:cubicBezTo>
                    <a:pt x="1625" y="5639"/>
                    <a:pt x="5741" y="1568"/>
                    <a:pt x="10800" y="1569"/>
                  </a:cubicBezTo>
                  <a:cubicBezTo>
                    <a:pt x="15858" y="1569"/>
                    <a:pt x="19974" y="5639"/>
                    <a:pt x="20030" y="10698"/>
                  </a:cubicBezTo>
                  <a:lnTo>
                    <a:pt x="21599" y="10680"/>
                  </a:lnTo>
                  <a:cubicBezTo>
                    <a:pt x="21533" y="4762"/>
                    <a:pt x="16718" y="-1"/>
                    <a:pt x="10799" y="0"/>
                  </a:cubicBezTo>
                  <a:cubicBezTo>
                    <a:pt x="4881" y="0"/>
                    <a:pt x="66" y="4762"/>
                    <a:pt x="0" y="1068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091238" y="2266950"/>
            <a:ext cx="1587500" cy="742950"/>
            <a:chOff x="3837" y="1428"/>
            <a:chExt cx="1000" cy="468"/>
          </a:xfrm>
        </p:grpSpPr>
        <p:sp>
          <p:nvSpPr>
            <p:cNvPr id="28709" name="AutoShape 37"/>
            <p:cNvSpPr>
              <a:spLocks noChangeArrowheads="1"/>
            </p:cNvSpPr>
            <p:nvPr/>
          </p:nvSpPr>
          <p:spPr bwMode="auto">
            <a:xfrm rot="15805283" flipV="1">
              <a:off x="4377" y="1436"/>
              <a:ext cx="454" cy="466"/>
            </a:xfrm>
            <a:custGeom>
              <a:avLst/>
              <a:gdLst>
                <a:gd name="G0" fmla="+- 9159 0 0"/>
                <a:gd name="G1" fmla="+- -8222710 0 0"/>
                <a:gd name="G2" fmla="+- 0 0 -8222710"/>
                <a:gd name="T0" fmla="*/ 0 256 1"/>
                <a:gd name="T1" fmla="*/ 180 256 1"/>
                <a:gd name="G3" fmla="+- -8222710 T0 T1"/>
                <a:gd name="T2" fmla="*/ 0 256 1"/>
                <a:gd name="T3" fmla="*/ 90 256 1"/>
                <a:gd name="G4" fmla="+- -8222710 T2 T3"/>
                <a:gd name="G5" fmla="*/ G4 2 1"/>
                <a:gd name="T4" fmla="*/ 90 256 1"/>
                <a:gd name="T5" fmla="*/ 0 256 1"/>
                <a:gd name="G6" fmla="+- -8222710 T4 T5"/>
                <a:gd name="G7" fmla="*/ G6 2 1"/>
                <a:gd name="G8" fmla="abs -822271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59"/>
                <a:gd name="G18" fmla="*/ 9159 1 2"/>
                <a:gd name="G19" fmla="+- G18 5400 0"/>
                <a:gd name="G20" fmla="cos G19 -8222710"/>
                <a:gd name="G21" fmla="sin G19 -8222710"/>
                <a:gd name="G22" fmla="+- G20 10800 0"/>
                <a:gd name="G23" fmla="+- G21 10800 0"/>
                <a:gd name="G24" fmla="+- 10800 0 G20"/>
                <a:gd name="G25" fmla="+- 9159 10800 0"/>
                <a:gd name="G26" fmla="?: G9 G17 G25"/>
                <a:gd name="G27" fmla="?: G9 0 21600"/>
                <a:gd name="G28" fmla="cos 10800 -8222710"/>
                <a:gd name="G29" fmla="sin 10800 -8222710"/>
                <a:gd name="G30" fmla="sin 9159 -8222710"/>
                <a:gd name="G31" fmla="+- G28 10800 0"/>
                <a:gd name="G32" fmla="+- G29 10800 0"/>
                <a:gd name="G33" fmla="+- G30 10800 0"/>
                <a:gd name="G34" fmla="?: G4 0 G31"/>
                <a:gd name="G35" fmla="?: -8222710 G34 0"/>
                <a:gd name="G36" fmla="?: G6 G35 G31"/>
                <a:gd name="G37" fmla="+- 21600 0 G36"/>
                <a:gd name="G38" fmla="?: G4 0 G33"/>
                <a:gd name="G39" fmla="?: -822271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9 w 21600"/>
                <a:gd name="T15" fmla="*/ 2671 h 21600"/>
                <a:gd name="T16" fmla="*/ 10800 w 21600"/>
                <a:gd name="T17" fmla="*/ 1641 h 21600"/>
                <a:gd name="T18" fmla="*/ 16591 w 21600"/>
                <a:gd name="T19" fmla="*/ 267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85" y="3340"/>
                  </a:moveTo>
                  <a:cubicBezTo>
                    <a:pt x="7037" y="2235"/>
                    <a:pt x="8894" y="1640"/>
                    <a:pt x="10800" y="1641"/>
                  </a:cubicBezTo>
                  <a:cubicBezTo>
                    <a:pt x="12705" y="1641"/>
                    <a:pt x="14562" y="2235"/>
                    <a:pt x="16114" y="3340"/>
                  </a:cubicBezTo>
                  <a:lnTo>
                    <a:pt x="17066" y="2004"/>
                  </a:lnTo>
                  <a:cubicBezTo>
                    <a:pt x="15237" y="700"/>
                    <a:pt x="13046" y="-1"/>
                    <a:pt x="10799" y="0"/>
                  </a:cubicBezTo>
                  <a:cubicBezTo>
                    <a:pt x="8553" y="0"/>
                    <a:pt x="6362" y="700"/>
                    <a:pt x="4533" y="2004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2" name="AutoShape 40"/>
            <p:cNvSpPr>
              <a:spLocks noChangeArrowheads="1"/>
            </p:cNvSpPr>
            <p:nvPr/>
          </p:nvSpPr>
          <p:spPr bwMode="auto">
            <a:xfrm rot="5606804" flipV="1">
              <a:off x="3843" y="1422"/>
              <a:ext cx="454" cy="466"/>
            </a:xfrm>
            <a:custGeom>
              <a:avLst/>
              <a:gdLst>
                <a:gd name="G0" fmla="+- 9159 0 0"/>
                <a:gd name="G1" fmla="+- -8222710 0 0"/>
                <a:gd name="G2" fmla="+- 0 0 -8222710"/>
                <a:gd name="T0" fmla="*/ 0 256 1"/>
                <a:gd name="T1" fmla="*/ 180 256 1"/>
                <a:gd name="G3" fmla="+- -8222710 T0 T1"/>
                <a:gd name="T2" fmla="*/ 0 256 1"/>
                <a:gd name="T3" fmla="*/ 90 256 1"/>
                <a:gd name="G4" fmla="+- -8222710 T2 T3"/>
                <a:gd name="G5" fmla="*/ G4 2 1"/>
                <a:gd name="T4" fmla="*/ 90 256 1"/>
                <a:gd name="T5" fmla="*/ 0 256 1"/>
                <a:gd name="G6" fmla="+- -8222710 T4 T5"/>
                <a:gd name="G7" fmla="*/ G6 2 1"/>
                <a:gd name="G8" fmla="abs -822271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59"/>
                <a:gd name="G18" fmla="*/ 9159 1 2"/>
                <a:gd name="G19" fmla="+- G18 5400 0"/>
                <a:gd name="G20" fmla="cos G19 -8222710"/>
                <a:gd name="G21" fmla="sin G19 -8222710"/>
                <a:gd name="G22" fmla="+- G20 10800 0"/>
                <a:gd name="G23" fmla="+- G21 10800 0"/>
                <a:gd name="G24" fmla="+- 10800 0 G20"/>
                <a:gd name="G25" fmla="+- 9159 10800 0"/>
                <a:gd name="G26" fmla="?: G9 G17 G25"/>
                <a:gd name="G27" fmla="?: G9 0 21600"/>
                <a:gd name="G28" fmla="cos 10800 -8222710"/>
                <a:gd name="G29" fmla="sin 10800 -8222710"/>
                <a:gd name="G30" fmla="sin 9159 -8222710"/>
                <a:gd name="G31" fmla="+- G28 10800 0"/>
                <a:gd name="G32" fmla="+- G29 10800 0"/>
                <a:gd name="G33" fmla="+- G30 10800 0"/>
                <a:gd name="G34" fmla="?: G4 0 G31"/>
                <a:gd name="G35" fmla="?: -8222710 G34 0"/>
                <a:gd name="G36" fmla="?: G6 G35 G31"/>
                <a:gd name="G37" fmla="+- 21600 0 G36"/>
                <a:gd name="G38" fmla="?: G4 0 G33"/>
                <a:gd name="G39" fmla="?: -822271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9 w 21600"/>
                <a:gd name="T15" fmla="*/ 2671 h 21600"/>
                <a:gd name="T16" fmla="*/ 10800 w 21600"/>
                <a:gd name="T17" fmla="*/ 1641 h 21600"/>
                <a:gd name="T18" fmla="*/ 16591 w 21600"/>
                <a:gd name="T19" fmla="*/ 267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85" y="3340"/>
                  </a:moveTo>
                  <a:cubicBezTo>
                    <a:pt x="7037" y="2235"/>
                    <a:pt x="8894" y="1640"/>
                    <a:pt x="10800" y="1641"/>
                  </a:cubicBezTo>
                  <a:cubicBezTo>
                    <a:pt x="12705" y="1641"/>
                    <a:pt x="14562" y="2235"/>
                    <a:pt x="16114" y="3340"/>
                  </a:cubicBezTo>
                  <a:lnTo>
                    <a:pt x="17066" y="2004"/>
                  </a:lnTo>
                  <a:cubicBezTo>
                    <a:pt x="15237" y="700"/>
                    <a:pt x="13046" y="-1"/>
                    <a:pt x="10799" y="0"/>
                  </a:cubicBezTo>
                  <a:cubicBezTo>
                    <a:pt x="8553" y="0"/>
                    <a:pt x="6362" y="700"/>
                    <a:pt x="4533" y="2004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1574800" y="2527300"/>
            <a:ext cx="1185863" cy="3841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lnSpc>
                <a:spcPct val="90000"/>
              </a:lnSpc>
            </a:pPr>
            <a:r>
              <a:rPr lang="en-US" altLang="en-US"/>
              <a:t>          </a:t>
            </a:r>
          </a:p>
        </p:txBody>
      </p:sp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2900363" y="2520950"/>
            <a:ext cx="1325562" cy="3889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8B3E8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1835150" y="2493963"/>
            <a:ext cx="443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685800" algn="l"/>
                <a:tab pos="1257300" algn="l"/>
                <a:tab pos="2006600" algn="l"/>
              </a:tabLst>
            </a:pPr>
            <a:r>
              <a:rPr lang="en-US" altLang="en-US"/>
              <a:t>1 	3,	2	4</a:t>
            </a:r>
            <a:endParaRPr lang="en-US" altLang="en-US" sz="2200"/>
          </a:p>
        </p:txBody>
      </p:sp>
      <p:sp>
        <p:nvSpPr>
          <p:cNvPr id="28703" name="Freeform 31"/>
          <p:cNvSpPr>
            <a:spLocks/>
          </p:cNvSpPr>
          <p:nvPr/>
        </p:nvSpPr>
        <p:spPr bwMode="auto">
          <a:xfrm>
            <a:off x="2914650" y="2622550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Freeform 32"/>
          <p:cNvSpPr>
            <a:spLocks/>
          </p:cNvSpPr>
          <p:nvPr/>
        </p:nvSpPr>
        <p:spPr bwMode="auto">
          <a:xfrm>
            <a:off x="1658938" y="26304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6" name="Freeform 34"/>
          <p:cNvSpPr>
            <a:spLocks/>
          </p:cNvSpPr>
          <p:nvPr/>
        </p:nvSpPr>
        <p:spPr bwMode="auto">
          <a:xfrm>
            <a:off x="2357438" y="2617788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Freeform 36"/>
          <p:cNvSpPr>
            <a:spLocks/>
          </p:cNvSpPr>
          <p:nvPr/>
        </p:nvSpPr>
        <p:spPr bwMode="auto">
          <a:xfrm>
            <a:off x="3676650" y="2609850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8721" name="Picture 49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0113" y="2640013"/>
            <a:ext cx="180975" cy="187325"/>
          </a:xfrm>
          <a:prstGeom prst="rect">
            <a:avLst/>
          </a:prstGeom>
          <a:noFill/>
        </p:spPr>
      </p:pic>
      <p:pic>
        <p:nvPicPr>
          <p:cNvPr id="28722" name="Picture 50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5663" y="2640013"/>
            <a:ext cx="180975" cy="18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3" grpId="0" animBg="1" autoUpdateAnimBg="0"/>
      <p:bldP spid="287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7800" y="117475"/>
            <a:ext cx="3821113" cy="460375"/>
            <a:chOff x="1651" y="423"/>
            <a:chExt cx="2407" cy="290"/>
          </a:xfrm>
        </p:grpSpPr>
        <p:sp>
          <p:nvSpPr>
            <p:cNvPr id="29699" name="Text Box 3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Proving Theorem 2.6</a:t>
              </a:r>
            </a:p>
          </p:txBody>
        </p:sp>
        <p:pic>
          <p:nvPicPr>
            <p:cNvPr id="29700" name="Picture 4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514475" y="1900238"/>
            <a:ext cx="2740025" cy="457200"/>
            <a:chOff x="954" y="1197"/>
            <a:chExt cx="1726" cy="288"/>
          </a:xfrm>
        </p:grpSpPr>
        <p:sp>
          <p:nvSpPr>
            <p:cNvPr id="29714" name="Text Box 18"/>
            <p:cNvSpPr txBox="1">
              <a:spLocks noChangeArrowheads="1"/>
            </p:cNvSpPr>
            <p:nvPr/>
          </p:nvSpPr>
          <p:spPr bwMode="auto">
            <a:xfrm>
              <a:off x="954" y="1234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PROVE</a:t>
              </a:r>
            </a:p>
          </p:txBody>
        </p:sp>
        <p:sp>
          <p:nvSpPr>
            <p:cNvPr id="29715" name="AutoShape 19"/>
            <p:cNvSpPr>
              <a:spLocks noChangeArrowheads="1"/>
            </p:cNvSpPr>
            <p:nvPr/>
          </p:nvSpPr>
          <p:spPr bwMode="auto">
            <a:xfrm rot="5400000">
              <a:off x="1582" y="1263"/>
              <a:ext cx="158" cy="165"/>
            </a:xfrm>
            <a:prstGeom prst="flowChartExtra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6" name="Text Box 20"/>
            <p:cNvSpPr txBox="1">
              <a:spLocks noChangeArrowheads="1"/>
            </p:cNvSpPr>
            <p:nvPr/>
          </p:nvSpPr>
          <p:spPr bwMode="auto">
            <a:xfrm>
              <a:off x="1889" y="1197"/>
              <a:ext cx="7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63500" algn="l"/>
                  <a:tab pos="863600" algn="l"/>
                </a:tabLst>
              </a:pPr>
              <a:r>
                <a:rPr lang="en-US" altLang="en-US"/>
                <a:t>	5	</a:t>
              </a:r>
              <a:r>
                <a:rPr lang="en-US" altLang="en-US">
                  <a:sym typeface="Symbol" pitchFamily="18" charset="2"/>
                </a:rPr>
                <a:t>7</a:t>
              </a:r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auto">
            <a:xfrm>
              <a:off x="1801" y="1281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auto">
            <a:xfrm>
              <a:off x="2322" y="1286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9719" name="Picture 23" descr="equal symbol gif                                               00000037Emily's Mac                    B38A4CE0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35" y="1287"/>
              <a:ext cx="114" cy="118"/>
            </a:xfrm>
            <a:prstGeom prst="rect">
              <a:avLst/>
            </a:prstGeom>
            <a:noFill/>
          </p:spPr>
        </p:pic>
      </p:grpSp>
      <p:pic>
        <p:nvPicPr>
          <p:cNvPr id="29720" name="Picture 24" descr="geo2-2.6-navibar long head.jpeg                                001CEE80Mathematics                    B449232A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1514475" y="744538"/>
            <a:ext cx="5280025" cy="876300"/>
            <a:chOff x="954" y="469"/>
            <a:chExt cx="3326" cy="552"/>
          </a:xfrm>
        </p:grpSpPr>
        <p:sp>
          <p:nvSpPr>
            <p:cNvPr id="29708" name="Text Box 12"/>
            <p:cNvSpPr txBox="1">
              <a:spLocks noChangeArrowheads="1"/>
            </p:cNvSpPr>
            <p:nvPr/>
          </p:nvSpPr>
          <p:spPr bwMode="auto">
            <a:xfrm>
              <a:off x="954" y="495"/>
              <a:ext cx="5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GIVEN</a:t>
              </a:r>
            </a:p>
          </p:txBody>
        </p:sp>
        <p:sp>
          <p:nvSpPr>
            <p:cNvPr id="29709" name="AutoShape 13"/>
            <p:cNvSpPr>
              <a:spLocks noChangeArrowheads="1"/>
            </p:cNvSpPr>
            <p:nvPr/>
          </p:nvSpPr>
          <p:spPr bwMode="auto">
            <a:xfrm rot="5400000">
              <a:off x="1582" y="536"/>
              <a:ext cx="158" cy="165"/>
            </a:xfrm>
            <a:prstGeom prst="flowChartExtra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0" name="Text Box 14"/>
            <p:cNvSpPr txBox="1">
              <a:spLocks noChangeArrowheads="1"/>
            </p:cNvSpPr>
            <p:nvPr/>
          </p:nvSpPr>
          <p:spPr bwMode="auto">
            <a:xfrm>
              <a:off x="1865" y="469"/>
              <a:ext cx="2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1028700" algn="l"/>
                </a:tabLst>
              </a:pPr>
              <a:r>
                <a:rPr lang="en-US" altLang="en-US"/>
                <a:t>5 and</a:t>
              </a:r>
              <a:r>
                <a:rPr lang="en-US" altLang="en-US">
                  <a:sym typeface="Symbol" pitchFamily="18" charset="2"/>
                </a:rPr>
                <a:t>	6 are a linear pair,</a:t>
              </a:r>
            </a:p>
          </p:txBody>
        </p:sp>
        <p:sp>
          <p:nvSpPr>
            <p:cNvPr id="29711" name="Freeform 15"/>
            <p:cNvSpPr>
              <a:spLocks/>
            </p:cNvSpPr>
            <p:nvPr/>
          </p:nvSpPr>
          <p:spPr bwMode="auto">
            <a:xfrm>
              <a:off x="1777" y="553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2" name="Freeform 16"/>
            <p:cNvSpPr>
              <a:spLocks/>
            </p:cNvSpPr>
            <p:nvPr/>
          </p:nvSpPr>
          <p:spPr bwMode="auto">
            <a:xfrm>
              <a:off x="2386" y="55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8" name="Text Box 42"/>
            <p:cNvSpPr txBox="1">
              <a:spLocks noChangeArrowheads="1"/>
            </p:cNvSpPr>
            <p:nvPr/>
          </p:nvSpPr>
          <p:spPr bwMode="auto">
            <a:xfrm>
              <a:off x="1857" y="733"/>
              <a:ext cx="2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1028700" algn="l"/>
                </a:tabLst>
              </a:pPr>
              <a:r>
                <a:rPr lang="en-US" altLang="en-US"/>
                <a:t>6 and</a:t>
              </a:r>
              <a:r>
                <a:rPr lang="en-US" altLang="en-US">
                  <a:sym typeface="Symbol" pitchFamily="18" charset="2"/>
                </a:rPr>
                <a:t>	7 are a linear pair</a:t>
              </a:r>
            </a:p>
          </p:txBody>
        </p:sp>
        <p:sp>
          <p:nvSpPr>
            <p:cNvPr id="29739" name="Freeform 43"/>
            <p:cNvSpPr>
              <a:spLocks/>
            </p:cNvSpPr>
            <p:nvPr/>
          </p:nvSpPr>
          <p:spPr bwMode="auto">
            <a:xfrm>
              <a:off x="1769" y="81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0" name="Freeform 44"/>
            <p:cNvSpPr>
              <a:spLocks/>
            </p:cNvSpPr>
            <p:nvPr/>
          </p:nvSpPr>
          <p:spPr bwMode="auto">
            <a:xfrm>
              <a:off x="2378" y="82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9746" name="Picture 50" descr=" 0206-ta10   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7150" y="1670050"/>
            <a:ext cx="3568700" cy="1201738"/>
          </a:xfrm>
          <a:prstGeom prst="rect">
            <a:avLst/>
          </a:prstGeom>
          <a:noFill/>
        </p:spPr>
      </p:pic>
      <p:sp>
        <p:nvSpPr>
          <p:cNvPr id="29743" name="AutoShape 47"/>
          <p:cNvSpPr>
            <a:spLocks noChangeArrowheads="1"/>
          </p:cNvSpPr>
          <p:nvPr/>
        </p:nvSpPr>
        <p:spPr bwMode="auto">
          <a:xfrm rot="9651688">
            <a:off x="6546850" y="1858963"/>
            <a:ext cx="1049338" cy="968375"/>
          </a:xfrm>
          <a:custGeom>
            <a:avLst/>
            <a:gdLst>
              <a:gd name="G0" fmla="+- 9271 0 0"/>
              <a:gd name="G1" fmla="+- 10883967 0 0"/>
              <a:gd name="G2" fmla="+- 0 0 10883967"/>
              <a:gd name="T0" fmla="*/ 0 256 1"/>
              <a:gd name="T1" fmla="*/ 180 256 1"/>
              <a:gd name="G3" fmla="+- 10883967 T0 T1"/>
              <a:gd name="T2" fmla="*/ 0 256 1"/>
              <a:gd name="T3" fmla="*/ 90 256 1"/>
              <a:gd name="G4" fmla="+- 10883967 T2 T3"/>
              <a:gd name="G5" fmla="*/ G4 2 1"/>
              <a:gd name="T4" fmla="*/ 90 256 1"/>
              <a:gd name="T5" fmla="*/ 0 256 1"/>
              <a:gd name="G6" fmla="+- 10883967 T4 T5"/>
              <a:gd name="G7" fmla="*/ G6 2 1"/>
              <a:gd name="G8" fmla="abs 10883967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271"/>
              <a:gd name="G18" fmla="*/ 9271 1 2"/>
              <a:gd name="G19" fmla="+- G18 5400 0"/>
              <a:gd name="G20" fmla="cos G19 10883967"/>
              <a:gd name="G21" fmla="sin G19 10883967"/>
              <a:gd name="G22" fmla="+- G20 10800 0"/>
              <a:gd name="G23" fmla="+- G21 10800 0"/>
              <a:gd name="G24" fmla="+- 10800 0 G20"/>
              <a:gd name="G25" fmla="+- 9271 10800 0"/>
              <a:gd name="G26" fmla="?: G9 G17 G25"/>
              <a:gd name="G27" fmla="?: G9 0 21600"/>
              <a:gd name="G28" fmla="cos 10800 10883967"/>
              <a:gd name="G29" fmla="sin 10800 10883967"/>
              <a:gd name="G30" fmla="sin 9271 10883967"/>
              <a:gd name="G31" fmla="+- G28 10800 0"/>
              <a:gd name="G32" fmla="+- G29 10800 0"/>
              <a:gd name="G33" fmla="+- G30 10800 0"/>
              <a:gd name="G34" fmla="?: G4 0 G31"/>
              <a:gd name="G35" fmla="?: 10883967 G34 0"/>
              <a:gd name="G36" fmla="?: G6 G35 G31"/>
              <a:gd name="G37" fmla="+- 21600 0 G36"/>
              <a:gd name="G38" fmla="?: G4 0 G33"/>
              <a:gd name="G39" fmla="?: 10883967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58 w 21600"/>
              <a:gd name="T15" fmla="*/ 13214 h 21600"/>
              <a:gd name="T16" fmla="*/ 10800 w 21600"/>
              <a:gd name="T17" fmla="*/ 1529 h 21600"/>
              <a:gd name="T18" fmla="*/ 20542 w 21600"/>
              <a:gd name="T19" fmla="*/ 1321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801" y="13030"/>
                </a:moveTo>
                <a:cubicBezTo>
                  <a:pt x="1620" y="12301"/>
                  <a:pt x="1529" y="11551"/>
                  <a:pt x="1529" y="10800"/>
                </a:cubicBezTo>
                <a:cubicBezTo>
                  <a:pt x="1529" y="5679"/>
                  <a:pt x="5679" y="1529"/>
                  <a:pt x="10800" y="1529"/>
                </a:cubicBezTo>
                <a:cubicBezTo>
                  <a:pt x="15920" y="1529"/>
                  <a:pt x="20071" y="5679"/>
                  <a:pt x="20071" y="10800"/>
                </a:cubicBezTo>
                <a:cubicBezTo>
                  <a:pt x="20071" y="11551"/>
                  <a:pt x="19979" y="12301"/>
                  <a:pt x="19798" y="13030"/>
                </a:cubicBezTo>
                <a:lnTo>
                  <a:pt x="21282" y="13398"/>
                </a:lnTo>
                <a:cubicBezTo>
                  <a:pt x="21493" y="12548"/>
                  <a:pt x="21600" y="1167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675"/>
                  <a:pt x="106" y="12548"/>
                  <a:pt x="317" y="13398"/>
                </a:cubicBezTo>
                <a:close/>
              </a:path>
            </a:pathLst>
          </a:custGeom>
          <a:solidFill>
            <a:srgbClr val="03BB7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234950" y="3624263"/>
            <a:ext cx="304800" cy="366712"/>
            <a:chOff x="288" y="1232"/>
            <a:chExt cx="192" cy="231"/>
          </a:xfrm>
        </p:grpSpPr>
        <p:sp>
          <p:nvSpPr>
            <p:cNvPr id="29753" name="Oval 57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4" name="Text Box 58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1</a:t>
              </a:r>
            </a:p>
          </p:txBody>
        </p:sp>
      </p:grpSp>
      <p:grpSp>
        <p:nvGrpSpPr>
          <p:cNvPr id="6" name="Group 96"/>
          <p:cNvGrpSpPr>
            <a:grpSpLocks/>
          </p:cNvGrpSpPr>
          <p:nvPr/>
        </p:nvGrpSpPr>
        <p:grpSpPr bwMode="auto">
          <a:xfrm>
            <a:off x="234950" y="4589463"/>
            <a:ext cx="304800" cy="366712"/>
            <a:chOff x="288" y="1232"/>
            <a:chExt cx="192" cy="231"/>
          </a:xfrm>
        </p:grpSpPr>
        <p:sp>
          <p:nvSpPr>
            <p:cNvPr id="29793" name="Oval 97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94" name="Text Box 98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2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234950" y="5580063"/>
            <a:ext cx="304800" cy="366712"/>
            <a:chOff x="288" y="1232"/>
            <a:chExt cx="192" cy="231"/>
          </a:xfrm>
        </p:grpSpPr>
        <p:sp>
          <p:nvSpPr>
            <p:cNvPr id="29803" name="Oval 107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04" name="Text Box 108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>
                  <a:solidFill>
                    <a:schemeClr val="bg1"/>
                  </a:solidFill>
                  <a:latin typeface="Helvetica" pitchFamily="34" charset="0"/>
                </a:rPr>
                <a:t>3</a:t>
              </a:r>
            </a:p>
          </p:txBody>
        </p:sp>
      </p:grpSp>
      <p:grpSp>
        <p:nvGrpSpPr>
          <p:cNvPr id="8" name="Group 135"/>
          <p:cNvGrpSpPr>
            <a:grpSpLocks/>
          </p:cNvGrpSpPr>
          <p:nvPr/>
        </p:nvGrpSpPr>
        <p:grpSpPr bwMode="auto">
          <a:xfrm>
            <a:off x="571500" y="3054350"/>
            <a:ext cx="7137400" cy="2981325"/>
            <a:chOff x="360" y="1924"/>
            <a:chExt cx="4496" cy="1878"/>
          </a:xfrm>
        </p:grpSpPr>
        <p:sp>
          <p:nvSpPr>
            <p:cNvPr id="29749" name="Text Box 53"/>
            <p:cNvSpPr txBox="1">
              <a:spLocks noChangeArrowheads="1"/>
            </p:cNvSpPr>
            <p:nvPr/>
          </p:nvSpPr>
          <p:spPr bwMode="auto">
            <a:xfrm>
              <a:off x="520" y="1924"/>
              <a:ext cx="8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Statements</a:t>
              </a:r>
            </a:p>
          </p:txBody>
        </p:sp>
        <p:sp>
          <p:nvSpPr>
            <p:cNvPr id="29750" name="Text Box 54"/>
            <p:cNvSpPr txBox="1">
              <a:spLocks noChangeArrowheads="1"/>
            </p:cNvSpPr>
            <p:nvPr/>
          </p:nvSpPr>
          <p:spPr bwMode="auto">
            <a:xfrm>
              <a:off x="3119" y="1924"/>
              <a:ext cx="7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>
                  <a:latin typeface="Helvetica" pitchFamily="34" charset="0"/>
                </a:rPr>
                <a:t>Reasons</a:t>
              </a:r>
            </a:p>
          </p:txBody>
        </p:sp>
        <p:sp>
          <p:nvSpPr>
            <p:cNvPr id="29751" name="Line 55"/>
            <p:cNvSpPr>
              <a:spLocks noChangeShapeType="1"/>
            </p:cNvSpPr>
            <p:nvPr/>
          </p:nvSpPr>
          <p:spPr bwMode="auto">
            <a:xfrm>
              <a:off x="360" y="2152"/>
              <a:ext cx="4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80" name="Line 84"/>
            <p:cNvSpPr>
              <a:spLocks noChangeShapeType="1"/>
            </p:cNvSpPr>
            <p:nvPr/>
          </p:nvSpPr>
          <p:spPr bwMode="auto">
            <a:xfrm>
              <a:off x="3061" y="1965"/>
              <a:ext cx="0" cy="18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817" name="AutoShape 121"/>
          <p:cNvSpPr>
            <a:spLocks noChangeArrowheads="1"/>
          </p:cNvSpPr>
          <p:nvPr/>
        </p:nvSpPr>
        <p:spPr bwMode="auto">
          <a:xfrm rot="12514158">
            <a:off x="6280150" y="1858963"/>
            <a:ext cx="1049338" cy="968375"/>
          </a:xfrm>
          <a:custGeom>
            <a:avLst/>
            <a:gdLst>
              <a:gd name="G0" fmla="+- 9271 0 0"/>
              <a:gd name="G1" fmla="+- 10883967 0 0"/>
              <a:gd name="G2" fmla="+- 0 0 10883967"/>
              <a:gd name="T0" fmla="*/ 0 256 1"/>
              <a:gd name="T1" fmla="*/ 180 256 1"/>
              <a:gd name="G3" fmla="+- 10883967 T0 T1"/>
              <a:gd name="T2" fmla="*/ 0 256 1"/>
              <a:gd name="T3" fmla="*/ 90 256 1"/>
              <a:gd name="G4" fmla="+- 10883967 T2 T3"/>
              <a:gd name="G5" fmla="*/ G4 2 1"/>
              <a:gd name="T4" fmla="*/ 90 256 1"/>
              <a:gd name="T5" fmla="*/ 0 256 1"/>
              <a:gd name="G6" fmla="+- 10883967 T4 T5"/>
              <a:gd name="G7" fmla="*/ G6 2 1"/>
              <a:gd name="G8" fmla="abs 10883967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271"/>
              <a:gd name="G18" fmla="*/ 9271 1 2"/>
              <a:gd name="G19" fmla="+- G18 5400 0"/>
              <a:gd name="G20" fmla="cos G19 10883967"/>
              <a:gd name="G21" fmla="sin G19 10883967"/>
              <a:gd name="G22" fmla="+- G20 10800 0"/>
              <a:gd name="G23" fmla="+- G21 10800 0"/>
              <a:gd name="G24" fmla="+- 10800 0 G20"/>
              <a:gd name="G25" fmla="+- 9271 10800 0"/>
              <a:gd name="G26" fmla="?: G9 G17 G25"/>
              <a:gd name="G27" fmla="?: G9 0 21600"/>
              <a:gd name="G28" fmla="cos 10800 10883967"/>
              <a:gd name="G29" fmla="sin 10800 10883967"/>
              <a:gd name="G30" fmla="sin 9271 10883967"/>
              <a:gd name="G31" fmla="+- G28 10800 0"/>
              <a:gd name="G32" fmla="+- G29 10800 0"/>
              <a:gd name="G33" fmla="+- G30 10800 0"/>
              <a:gd name="G34" fmla="?: G4 0 G31"/>
              <a:gd name="G35" fmla="?: 10883967 G34 0"/>
              <a:gd name="G36" fmla="?: G6 G35 G31"/>
              <a:gd name="G37" fmla="+- 21600 0 G36"/>
              <a:gd name="G38" fmla="?: G4 0 G33"/>
              <a:gd name="G39" fmla="?: 10883967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58 w 21600"/>
              <a:gd name="T15" fmla="*/ 13214 h 21600"/>
              <a:gd name="T16" fmla="*/ 10800 w 21600"/>
              <a:gd name="T17" fmla="*/ 1529 h 21600"/>
              <a:gd name="T18" fmla="*/ 20542 w 21600"/>
              <a:gd name="T19" fmla="*/ 1321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801" y="13030"/>
                </a:moveTo>
                <a:cubicBezTo>
                  <a:pt x="1620" y="12301"/>
                  <a:pt x="1529" y="11551"/>
                  <a:pt x="1529" y="10800"/>
                </a:cubicBezTo>
                <a:cubicBezTo>
                  <a:pt x="1529" y="5679"/>
                  <a:pt x="5679" y="1529"/>
                  <a:pt x="10800" y="1529"/>
                </a:cubicBezTo>
                <a:cubicBezTo>
                  <a:pt x="15920" y="1529"/>
                  <a:pt x="20071" y="5679"/>
                  <a:pt x="20071" y="10800"/>
                </a:cubicBezTo>
                <a:cubicBezTo>
                  <a:pt x="20071" y="11551"/>
                  <a:pt x="19979" y="12301"/>
                  <a:pt x="19798" y="13030"/>
                </a:cubicBezTo>
                <a:lnTo>
                  <a:pt x="21282" y="13398"/>
                </a:lnTo>
                <a:cubicBezTo>
                  <a:pt x="21493" y="12548"/>
                  <a:pt x="21600" y="1167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675"/>
                  <a:pt x="106" y="12548"/>
                  <a:pt x="317" y="13398"/>
                </a:cubicBezTo>
                <a:close/>
              </a:path>
            </a:pathLst>
          </a:cu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22" name="Rectangle 126"/>
          <p:cNvSpPr>
            <a:spLocks noChangeArrowheads="1"/>
          </p:cNvSpPr>
          <p:nvPr/>
        </p:nvSpPr>
        <p:spPr bwMode="auto">
          <a:xfrm>
            <a:off x="723900" y="4000500"/>
            <a:ext cx="1600200" cy="381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3BB7E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23" name="Text Box 127"/>
          <p:cNvSpPr txBox="1">
            <a:spLocks noChangeArrowheads="1"/>
          </p:cNvSpPr>
          <p:nvPr/>
        </p:nvSpPr>
        <p:spPr bwMode="auto">
          <a:xfrm>
            <a:off x="723900" y="3619500"/>
            <a:ext cx="1603375" cy="330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97E5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/>
          <a:lstStyle/>
          <a:p>
            <a:r>
              <a:rPr lang="en-US" altLang="en-US" sz="1800" b="1">
                <a:latin typeface="Helvetica" pitchFamily="34" charset="0"/>
              </a:rPr>
              <a:t>                 </a:t>
            </a:r>
          </a:p>
        </p:txBody>
      </p:sp>
      <p:grpSp>
        <p:nvGrpSpPr>
          <p:cNvPr id="9" name="Group 123"/>
          <p:cNvGrpSpPr>
            <a:grpSpLocks/>
          </p:cNvGrpSpPr>
          <p:nvPr/>
        </p:nvGrpSpPr>
        <p:grpSpPr bwMode="auto">
          <a:xfrm>
            <a:off x="704850" y="3573463"/>
            <a:ext cx="8439150" cy="825500"/>
            <a:chOff x="444" y="2251"/>
            <a:chExt cx="5316" cy="520"/>
          </a:xfrm>
        </p:grpSpPr>
        <p:sp>
          <p:nvSpPr>
            <p:cNvPr id="29755" name="Text Box 59"/>
            <p:cNvSpPr txBox="1">
              <a:spLocks noChangeArrowheads="1"/>
            </p:cNvSpPr>
            <p:nvPr/>
          </p:nvSpPr>
          <p:spPr bwMode="auto">
            <a:xfrm>
              <a:off x="444" y="2251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92100" algn="l"/>
                  <a:tab pos="1320800" algn="l"/>
                  <a:tab pos="4229100" algn="l"/>
                </a:tabLst>
              </a:pPr>
              <a:r>
                <a:rPr lang="en-US" altLang="en-US"/>
                <a:t>	5 and</a:t>
              </a:r>
              <a:r>
                <a:rPr lang="en-US" altLang="en-US">
                  <a:sym typeface="Symbol" pitchFamily="18" charset="2"/>
                </a:rPr>
                <a:t>	6 are a linear pair,</a:t>
              </a:r>
              <a:r>
                <a:rPr lang="en-US" altLang="en-US"/>
                <a:t> 	</a:t>
              </a:r>
              <a:r>
                <a:rPr lang="en-US" altLang="en-US" sz="2200"/>
                <a:t>Given</a:t>
              </a:r>
            </a:p>
          </p:txBody>
        </p:sp>
        <p:sp>
          <p:nvSpPr>
            <p:cNvPr id="29756" name="Freeform 60"/>
            <p:cNvSpPr>
              <a:spLocks/>
            </p:cNvSpPr>
            <p:nvPr/>
          </p:nvSpPr>
          <p:spPr bwMode="auto">
            <a:xfrm>
              <a:off x="1156" y="233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7" name="Freeform 61"/>
            <p:cNvSpPr>
              <a:spLocks/>
            </p:cNvSpPr>
            <p:nvPr/>
          </p:nvSpPr>
          <p:spPr bwMode="auto">
            <a:xfrm>
              <a:off x="501" y="233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88" name="Text Box 92"/>
            <p:cNvSpPr txBox="1">
              <a:spLocks noChangeArrowheads="1"/>
            </p:cNvSpPr>
            <p:nvPr/>
          </p:nvSpPr>
          <p:spPr bwMode="auto">
            <a:xfrm>
              <a:off x="444" y="2483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92100" algn="l"/>
                  <a:tab pos="1320800" algn="l"/>
                  <a:tab pos="4000500" algn="l"/>
                </a:tabLst>
              </a:pPr>
              <a:r>
                <a:rPr lang="en-US" altLang="en-US"/>
                <a:t>	6 and</a:t>
              </a:r>
              <a:r>
                <a:rPr lang="en-US" altLang="en-US">
                  <a:sym typeface="Symbol" pitchFamily="18" charset="2"/>
                </a:rPr>
                <a:t>	7 are a linear pair</a:t>
              </a:r>
              <a:r>
                <a:rPr lang="en-US" altLang="en-US"/>
                <a:t> 	</a:t>
              </a:r>
              <a:endParaRPr lang="en-US" altLang="en-US" sz="2200"/>
            </a:p>
          </p:txBody>
        </p:sp>
        <p:sp>
          <p:nvSpPr>
            <p:cNvPr id="29789" name="Freeform 93"/>
            <p:cNvSpPr>
              <a:spLocks/>
            </p:cNvSpPr>
            <p:nvPr/>
          </p:nvSpPr>
          <p:spPr bwMode="auto">
            <a:xfrm>
              <a:off x="1156" y="2564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90" name="Freeform 94"/>
            <p:cNvSpPr>
              <a:spLocks/>
            </p:cNvSpPr>
            <p:nvPr/>
          </p:nvSpPr>
          <p:spPr bwMode="auto">
            <a:xfrm>
              <a:off x="501" y="2569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824" name="Rectangle 128"/>
          <p:cNvSpPr>
            <a:spLocks noChangeArrowheads="1"/>
          </p:cNvSpPr>
          <p:nvPr/>
        </p:nvSpPr>
        <p:spPr bwMode="auto">
          <a:xfrm>
            <a:off x="723900" y="4978400"/>
            <a:ext cx="1600200" cy="381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3BB7E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25" name="Text Box 129"/>
          <p:cNvSpPr txBox="1">
            <a:spLocks noChangeArrowheads="1"/>
          </p:cNvSpPr>
          <p:nvPr/>
        </p:nvSpPr>
        <p:spPr bwMode="auto">
          <a:xfrm>
            <a:off x="723900" y="4597400"/>
            <a:ext cx="1603375" cy="330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97E5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/>
          <a:lstStyle/>
          <a:p>
            <a:r>
              <a:rPr lang="en-US" altLang="en-US" sz="1800" b="1">
                <a:latin typeface="Helvetica" pitchFamily="34" charset="0"/>
              </a:rPr>
              <a:t>                 </a:t>
            </a:r>
          </a:p>
        </p:txBody>
      </p:sp>
      <p:sp>
        <p:nvSpPr>
          <p:cNvPr id="29826" name="AutoShape 130"/>
          <p:cNvSpPr>
            <a:spLocks noChangeArrowheads="1"/>
          </p:cNvSpPr>
          <p:nvPr/>
        </p:nvSpPr>
        <p:spPr bwMode="auto">
          <a:xfrm rot="9651688">
            <a:off x="6546850" y="1858963"/>
            <a:ext cx="1049338" cy="968375"/>
          </a:xfrm>
          <a:custGeom>
            <a:avLst/>
            <a:gdLst>
              <a:gd name="G0" fmla="+- 9271 0 0"/>
              <a:gd name="G1" fmla="+- 10883967 0 0"/>
              <a:gd name="G2" fmla="+- 0 0 10883967"/>
              <a:gd name="T0" fmla="*/ 0 256 1"/>
              <a:gd name="T1" fmla="*/ 180 256 1"/>
              <a:gd name="G3" fmla="+- 10883967 T0 T1"/>
              <a:gd name="T2" fmla="*/ 0 256 1"/>
              <a:gd name="T3" fmla="*/ 90 256 1"/>
              <a:gd name="G4" fmla="+- 10883967 T2 T3"/>
              <a:gd name="G5" fmla="*/ G4 2 1"/>
              <a:gd name="T4" fmla="*/ 90 256 1"/>
              <a:gd name="T5" fmla="*/ 0 256 1"/>
              <a:gd name="G6" fmla="+- 10883967 T4 T5"/>
              <a:gd name="G7" fmla="*/ G6 2 1"/>
              <a:gd name="G8" fmla="abs 10883967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271"/>
              <a:gd name="G18" fmla="*/ 9271 1 2"/>
              <a:gd name="G19" fmla="+- G18 5400 0"/>
              <a:gd name="G20" fmla="cos G19 10883967"/>
              <a:gd name="G21" fmla="sin G19 10883967"/>
              <a:gd name="G22" fmla="+- G20 10800 0"/>
              <a:gd name="G23" fmla="+- G21 10800 0"/>
              <a:gd name="G24" fmla="+- 10800 0 G20"/>
              <a:gd name="G25" fmla="+- 9271 10800 0"/>
              <a:gd name="G26" fmla="?: G9 G17 G25"/>
              <a:gd name="G27" fmla="?: G9 0 21600"/>
              <a:gd name="G28" fmla="cos 10800 10883967"/>
              <a:gd name="G29" fmla="sin 10800 10883967"/>
              <a:gd name="G30" fmla="sin 9271 10883967"/>
              <a:gd name="G31" fmla="+- G28 10800 0"/>
              <a:gd name="G32" fmla="+- G29 10800 0"/>
              <a:gd name="G33" fmla="+- G30 10800 0"/>
              <a:gd name="G34" fmla="?: G4 0 G31"/>
              <a:gd name="G35" fmla="?: 10883967 G34 0"/>
              <a:gd name="G36" fmla="?: G6 G35 G31"/>
              <a:gd name="G37" fmla="+- 21600 0 G36"/>
              <a:gd name="G38" fmla="?: G4 0 G33"/>
              <a:gd name="G39" fmla="?: 10883967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58 w 21600"/>
              <a:gd name="T15" fmla="*/ 13214 h 21600"/>
              <a:gd name="T16" fmla="*/ 10800 w 21600"/>
              <a:gd name="T17" fmla="*/ 1529 h 21600"/>
              <a:gd name="T18" fmla="*/ 20542 w 21600"/>
              <a:gd name="T19" fmla="*/ 1321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801" y="13030"/>
                </a:moveTo>
                <a:cubicBezTo>
                  <a:pt x="1620" y="12301"/>
                  <a:pt x="1529" y="11551"/>
                  <a:pt x="1529" y="10800"/>
                </a:cubicBezTo>
                <a:cubicBezTo>
                  <a:pt x="1529" y="5679"/>
                  <a:pt x="5679" y="1529"/>
                  <a:pt x="10800" y="1529"/>
                </a:cubicBezTo>
                <a:cubicBezTo>
                  <a:pt x="15920" y="1529"/>
                  <a:pt x="20071" y="5679"/>
                  <a:pt x="20071" y="10800"/>
                </a:cubicBezTo>
                <a:cubicBezTo>
                  <a:pt x="20071" y="11551"/>
                  <a:pt x="19979" y="12301"/>
                  <a:pt x="19798" y="13030"/>
                </a:cubicBezTo>
                <a:lnTo>
                  <a:pt x="21282" y="13398"/>
                </a:lnTo>
                <a:cubicBezTo>
                  <a:pt x="21493" y="12548"/>
                  <a:pt x="21600" y="1167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675"/>
                  <a:pt x="106" y="12548"/>
                  <a:pt x="317" y="13398"/>
                </a:cubicBezTo>
                <a:close/>
              </a:path>
            </a:pathLst>
          </a:custGeom>
          <a:solidFill>
            <a:srgbClr val="03BB7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27" name="AutoShape 131"/>
          <p:cNvSpPr>
            <a:spLocks noChangeArrowheads="1"/>
          </p:cNvSpPr>
          <p:nvPr/>
        </p:nvSpPr>
        <p:spPr bwMode="auto">
          <a:xfrm rot="12514158">
            <a:off x="6280150" y="1858963"/>
            <a:ext cx="1049338" cy="968375"/>
          </a:xfrm>
          <a:custGeom>
            <a:avLst/>
            <a:gdLst>
              <a:gd name="G0" fmla="+- 9271 0 0"/>
              <a:gd name="G1" fmla="+- 10883967 0 0"/>
              <a:gd name="G2" fmla="+- 0 0 10883967"/>
              <a:gd name="T0" fmla="*/ 0 256 1"/>
              <a:gd name="T1" fmla="*/ 180 256 1"/>
              <a:gd name="G3" fmla="+- 10883967 T0 T1"/>
              <a:gd name="T2" fmla="*/ 0 256 1"/>
              <a:gd name="T3" fmla="*/ 90 256 1"/>
              <a:gd name="G4" fmla="+- 10883967 T2 T3"/>
              <a:gd name="G5" fmla="*/ G4 2 1"/>
              <a:gd name="T4" fmla="*/ 90 256 1"/>
              <a:gd name="T5" fmla="*/ 0 256 1"/>
              <a:gd name="G6" fmla="+- 10883967 T4 T5"/>
              <a:gd name="G7" fmla="*/ G6 2 1"/>
              <a:gd name="G8" fmla="abs 10883967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271"/>
              <a:gd name="G18" fmla="*/ 9271 1 2"/>
              <a:gd name="G19" fmla="+- G18 5400 0"/>
              <a:gd name="G20" fmla="cos G19 10883967"/>
              <a:gd name="G21" fmla="sin G19 10883967"/>
              <a:gd name="G22" fmla="+- G20 10800 0"/>
              <a:gd name="G23" fmla="+- G21 10800 0"/>
              <a:gd name="G24" fmla="+- 10800 0 G20"/>
              <a:gd name="G25" fmla="+- 9271 10800 0"/>
              <a:gd name="G26" fmla="?: G9 G17 G25"/>
              <a:gd name="G27" fmla="?: G9 0 21600"/>
              <a:gd name="G28" fmla="cos 10800 10883967"/>
              <a:gd name="G29" fmla="sin 10800 10883967"/>
              <a:gd name="G30" fmla="sin 9271 10883967"/>
              <a:gd name="G31" fmla="+- G28 10800 0"/>
              <a:gd name="G32" fmla="+- G29 10800 0"/>
              <a:gd name="G33" fmla="+- G30 10800 0"/>
              <a:gd name="G34" fmla="?: G4 0 G31"/>
              <a:gd name="G35" fmla="?: 10883967 G34 0"/>
              <a:gd name="G36" fmla="?: G6 G35 G31"/>
              <a:gd name="G37" fmla="+- 21600 0 G36"/>
              <a:gd name="G38" fmla="?: G4 0 G33"/>
              <a:gd name="G39" fmla="?: 10883967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58 w 21600"/>
              <a:gd name="T15" fmla="*/ 13214 h 21600"/>
              <a:gd name="T16" fmla="*/ 10800 w 21600"/>
              <a:gd name="T17" fmla="*/ 1529 h 21600"/>
              <a:gd name="T18" fmla="*/ 20542 w 21600"/>
              <a:gd name="T19" fmla="*/ 1321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801" y="13030"/>
                </a:moveTo>
                <a:cubicBezTo>
                  <a:pt x="1620" y="12301"/>
                  <a:pt x="1529" y="11551"/>
                  <a:pt x="1529" y="10800"/>
                </a:cubicBezTo>
                <a:cubicBezTo>
                  <a:pt x="1529" y="5679"/>
                  <a:pt x="5679" y="1529"/>
                  <a:pt x="10800" y="1529"/>
                </a:cubicBezTo>
                <a:cubicBezTo>
                  <a:pt x="15920" y="1529"/>
                  <a:pt x="20071" y="5679"/>
                  <a:pt x="20071" y="10800"/>
                </a:cubicBezTo>
                <a:cubicBezTo>
                  <a:pt x="20071" y="11551"/>
                  <a:pt x="19979" y="12301"/>
                  <a:pt x="19798" y="13030"/>
                </a:cubicBezTo>
                <a:lnTo>
                  <a:pt x="21282" y="13398"/>
                </a:lnTo>
                <a:cubicBezTo>
                  <a:pt x="21493" y="12548"/>
                  <a:pt x="21600" y="1167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675"/>
                  <a:pt x="106" y="12548"/>
                  <a:pt x="317" y="13398"/>
                </a:cubicBezTo>
                <a:close/>
              </a:path>
            </a:pathLst>
          </a:cu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124"/>
          <p:cNvGrpSpPr>
            <a:grpSpLocks/>
          </p:cNvGrpSpPr>
          <p:nvPr/>
        </p:nvGrpSpPr>
        <p:grpSpPr bwMode="auto">
          <a:xfrm>
            <a:off x="704850" y="4538663"/>
            <a:ext cx="8439150" cy="825500"/>
            <a:chOff x="444" y="2859"/>
            <a:chExt cx="5316" cy="520"/>
          </a:xfrm>
        </p:grpSpPr>
        <p:sp>
          <p:nvSpPr>
            <p:cNvPr id="29795" name="Text Box 99"/>
            <p:cNvSpPr txBox="1">
              <a:spLocks noChangeArrowheads="1"/>
            </p:cNvSpPr>
            <p:nvPr/>
          </p:nvSpPr>
          <p:spPr bwMode="auto">
            <a:xfrm>
              <a:off x="444" y="2859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92100" algn="l"/>
                  <a:tab pos="1320800" algn="l"/>
                  <a:tab pos="4229100" algn="l"/>
                </a:tabLst>
              </a:pPr>
              <a:r>
                <a:rPr lang="en-US" altLang="en-US"/>
                <a:t>	5 and</a:t>
              </a:r>
              <a:r>
                <a:rPr lang="en-US" altLang="en-US">
                  <a:sym typeface="Symbol" pitchFamily="18" charset="2"/>
                </a:rPr>
                <a:t>	6 are supplementary,</a:t>
              </a:r>
              <a:r>
                <a:rPr lang="en-US" altLang="en-US"/>
                <a:t> 	</a:t>
              </a:r>
              <a:r>
                <a:rPr lang="en-US" altLang="en-US" sz="2200"/>
                <a:t>Linear Pair Postulate</a:t>
              </a:r>
            </a:p>
          </p:txBody>
        </p:sp>
        <p:sp>
          <p:nvSpPr>
            <p:cNvPr id="29796" name="Freeform 100"/>
            <p:cNvSpPr>
              <a:spLocks/>
            </p:cNvSpPr>
            <p:nvPr/>
          </p:nvSpPr>
          <p:spPr bwMode="auto">
            <a:xfrm>
              <a:off x="1156" y="2940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97" name="Freeform 101"/>
            <p:cNvSpPr>
              <a:spLocks/>
            </p:cNvSpPr>
            <p:nvPr/>
          </p:nvSpPr>
          <p:spPr bwMode="auto">
            <a:xfrm>
              <a:off x="501" y="2945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98" name="Text Box 102"/>
            <p:cNvSpPr txBox="1">
              <a:spLocks noChangeArrowheads="1"/>
            </p:cNvSpPr>
            <p:nvPr/>
          </p:nvSpPr>
          <p:spPr bwMode="auto">
            <a:xfrm>
              <a:off x="444" y="3091"/>
              <a:ext cx="5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292100" algn="l"/>
                  <a:tab pos="1320800" algn="l"/>
                  <a:tab pos="4000500" algn="l"/>
                </a:tabLst>
              </a:pPr>
              <a:r>
                <a:rPr lang="en-US" altLang="en-US"/>
                <a:t>	6 and</a:t>
              </a:r>
              <a:r>
                <a:rPr lang="en-US" altLang="en-US">
                  <a:sym typeface="Symbol" pitchFamily="18" charset="2"/>
                </a:rPr>
                <a:t>	7 are supplementary</a:t>
              </a:r>
              <a:r>
                <a:rPr lang="en-US" altLang="en-US"/>
                <a:t> 	</a:t>
              </a:r>
            </a:p>
          </p:txBody>
        </p:sp>
        <p:sp>
          <p:nvSpPr>
            <p:cNvPr id="29799" name="Freeform 103"/>
            <p:cNvSpPr>
              <a:spLocks/>
            </p:cNvSpPr>
            <p:nvPr/>
          </p:nvSpPr>
          <p:spPr bwMode="auto">
            <a:xfrm>
              <a:off x="1156" y="3172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00" name="Freeform 104"/>
            <p:cNvSpPr>
              <a:spLocks/>
            </p:cNvSpPr>
            <p:nvPr/>
          </p:nvSpPr>
          <p:spPr bwMode="auto">
            <a:xfrm>
              <a:off x="501" y="317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133"/>
          <p:cNvGrpSpPr>
            <a:grpSpLocks/>
          </p:cNvGrpSpPr>
          <p:nvPr/>
        </p:nvGrpSpPr>
        <p:grpSpPr bwMode="auto">
          <a:xfrm>
            <a:off x="6272213" y="1895475"/>
            <a:ext cx="1323975" cy="809625"/>
            <a:chOff x="3951" y="1194"/>
            <a:chExt cx="834" cy="510"/>
          </a:xfrm>
        </p:grpSpPr>
        <p:sp>
          <p:nvSpPr>
            <p:cNvPr id="29745" name="AutoShape 49"/>
            <p:cNvSpPr>
              <a:spLocks noChangeArrowheads="1"/>
            </p:cNvSpPr>
            <p:nvPr/>
          </p:nvSpPr>
          <p:spPr bwMode="auto">
            <a:xfrm rot="5769554" flipV="1">
              <a:off x="3957" y="1188"/>
              <a:ext cx="454" cy="466"/>
            </a:xfrm>
            <a:custGeom>
              <a:avLst/>
              <a:gdLst>
                <a:gd name="G0" fmla="+- 9086 0 0"/>
                <a:gd name="G1" fmla="+- -8781900 0 0"/>
                <a:gd name="G2" fmla="+- 0 0 -8781900"/>
                <a:gd name="T0" fmla="*/ 0 256 1"/>
                <a:gd name="T1" fmla="*/ 180 256 1"/>
                <a:gd name="G3" fmla="+- -8781900 T0 T1"/>
                <a:gd name="T2" fmla="*/ 0 256 1"/>
                <a:gd name="T3" fmla="*/ 90 256 1"/>
                <a:gd name="G4" fmla="+- -8781900 T2 T3"/>
                <a:gd name="G5" fmla="*/ G4 2 1"/>
                <a:gd name="T4" fmla="*/ 90 256 1"/>
                <a:gd name="T5" fmla="*/ 0 256 1"/>
                <a:gd name="G6" fmla="+- -8781900 T4 T5"/>
                <a:gd name="G7" fmla="*/ G6 2 1"/>
                <a:gd name="G8" fmla="abs -87819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086"/>
                <a:gd name="G18" fmla="*/ 9086 1 2"/>
                <a:gd name="G19" fmla="+- G18 5400 0"/>
                <a:gd name="G20" fmla="cos G19 -8781900"/>
                <a:gd name="G21" fmla="sin G19 -8781900"/>
                <a:gd name="G22" fmla="+- G20 10800 0"/>
                <a:gd name="G23" fmla="+- G21 10800 0"/>
                <a:gd name="G24" fmla="+- 10800 0 G20"/>
                <a:gd name="G25" fmla="+- 9086 10800 0"/>
                <a:gd name="G26" fmla="?: G9 G17 G25"/>
                <a:gd name="G27" fmla="?: G9 0 21600"/>
                <a:gd name="G28" fmla="cos 10800 -8781900"/>
                <a:gd name="G29" fmla="sin 10800 -8781900"/>
                <a:gd name="G30" fmla="sin 9086 -8781900"/>
                <a:gd name="G31" fmla="+- G28 10800 0"/>
                <a:gd name="G32" fmla="+- G29 10800 0"/>
                <a:gd name="G33" fmla="+- G30 10800 0"/>
                <a:gd name="G34" fmla="?: G4 0 G31"/>
                <a:gd name="G35" fmla="?: -8781900 G34 0"/>
                <a:gd name="G36" fmla="?: G6 G35 G31"/>
                <a:gd name="G37" fmla="+- 21600 0 G36"/>
                <a:gd name="G38" fmla="?: G4 0 G33"/>
                <a:gd name="G39" fmla="?: -87819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892 w 21600"/>
                <a:gd name="T15" fmla="*/ 3647 h 21600"/>
                <a:gd name="T16" fmla="*/ 10800 w 21600"/>
                <a:gd name="T17" fmla="*/ 1714 h 21600"/>
                <a:gd name="T18" fmla="*/ 17708 w 21600"/>
                <a:gd name="T19" fmla="*/ 364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88" y="4264"/>
                  </a:moveTo>
                  <a:cubicBezTo>
                    <a:pt x="6182" y="2628"/>
                    <a:pt x="8445" y="1713"/>
                    <a:pt x="10800" y="1714"/>
                  </a:cubicBezTo>
                  <a:cubicBezTo>
                    <a:pt x="13154" y="1714"/>
                    <a:pt x="15417" y="2628"/>
                    <a:pt x="17111" y="4264"/>
                  </a:cubicBezTo>
                  <a:lnTo>
                    <a:pt x="18302" y="3031"/>
                  </a:lnTo>
                  <a:cubicBezTo>
                    <a:pt x="16288" y="1086"/>
                    <a:pt x="13599" y="-1"/>
                    <a:pt x="10799" y="0"/>
                  </a:cubicBezTo>
                  <a:cubicBezTo>
                    <a:pt x="8000" y="0"/>
                    <a:pt x="5311" y="1086"/>
                    <a:pt x="3297" y="303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29828" name="AutoShape 132"/>
            <p:cNvSpPr>
              <a:spLocks noChangeArrowheads="1"/>
            </p:cNvSpPr>
            <p:nvPr/>
          </p:nvSpPr>
          <p:spPr bwMode="auto">
            <a:xfrm rot="16089554" flipV="1">
              <a:off x="4325" y="1244"/>
              <a:ext cx="454" cy="466"/>
            </a:xfrm>
            <a:custGeom>
              <a:avLst/>
              <a:gdLst>
                <a:gd name="G0" fmla="+- 9086 0 0"/>
                <a:gd name="G1" fmla="+- -8781900 0 0"/>
                <a:gd name="G2" fmla="+- 0 0 -8781900"/>
                <a:gd name="T0" fmla="*/ 0 256 1"/>
                <a:gd name="T1" fmla="*/ 180 256 1"/>
                <a:gd name="G3" fmla="+- -8781900 T0 T1"/>
                <a:gd name="T2" fmla="*/ 0 256 1"/>
                <a:gd name="T3" fmla="*/ 90 256 1"/>
                <a:gd name="G4" fmla="+- -8781900 T2 T3"/>
                <a:gd name="G5" fmla="*/ G4 2 1"/>
                <a:gd name="T4" fmla="*/ 90 256 1"/>
                <a:gd name="T5" fmla="*/ 0 256 1"/>
                <a:gd name="G6" fmla="+- -8781900 T4 T5"/>
                <a:gd name="G7" fmla="*/ G6 2 1"/>
                <a:gd name="G8" fmla="abs -878190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086"/>
                <a:gd name="G18" fmla="*/ 9086 1 2"/>
                <a:gd name="G19" fmla="+- G18 5400 0"/>
                <a:gd name="G20" fmla="cos G19 -8781900"/>
                <a:gd name="G21" fmla="sin G19 -8781900"/>
                <a:gd name="G22" fmla="+- G20 10800 0"/>
                <a:gd name="G23" fmla="+- G21 10800 0"/>
                <a:gd name="G24" fmla="+- 10800 0 G20"/>
                <a:gd name="G25" fmla="+- 9086 10800 0"/>
                <a:gd name="G26" fmla="?: G9 G17 G25"/>
                <a:gd name="G27" fmla="?: G9 0 21600"/>
                <a:gd name="G28" fmla="cos 10800 -8781900"/>
                <a:gd name="G29" fmla="sin 10800 -8781900"/>
                <a:gd name="G30" fmla="sin 9086 -8781900"/>
                <a:gd name="G31" fmla="+- G28 10800 0"/>
                <a:gd name="G32" fmla="+- G29 10800 0"/>
                <a:gd name="G33" fmla="+- G30 10800 0"/>
                <a:gd name="G34" fmla="?: G4 0 G31"/>
                <a:gd name="G35" fmla="?: -8781900 G34 0"/>
                <a:gd name="G36" fmla="?: G6 G35 G31"/>
                <a:gd name="G37" fmla="+- 21600 0 G36"/>
                <a:gd name="G38" fmla="?: G4 0 G33"/>
                <a:gd name="G39" fmla="?: -878190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892 w 21600"/>
                <a:gd name="T15" fmla="*/ 3647 h 21600"/>
                <a:gd name="T16" fmla="*/ 10800 w 21600"/>
                <a:gd name="T17" fmla="*/ 1714 h 21600"/>
                <a:gd name="T18" fmla="*/ 17708 w 21600"/>
                <a:gd name="T19" fmla="*/ 364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488" y="4264"/>
                  </a:moveTo>
                  <a:cubicBezTo>
                    <a:pt x="6182" y="2628"/>
                    <a:pt x="8445" y="1713"/>
                    <a:pt x="10800" y="1714"/>
                  </a:cubicBezTo>
                  <a:cubicBezTo>
                    <a:pt x="13154" y="1714"/>
                    <a:pt x="15417" y="2628"/>
                    <a:pt x="17111" y="4264"/>
                  </a:cubicBezTo>
                  <a:lnTo>
                    <a:pt x="18302" y="3031"/>
                  </a:lnTo>
                  <a:cubicBezTo>
                    <a:pt x="16288" y="1086"/>
                    <a:pt x="13599" y="-1"/>
                    <a:pt x="10799" y="0"/>
                  </a:cubicBezTo>
                  <a:cubicBezTo>
                    <a:pt x="8000" y="0"/>
                    <a:pt x="5311" y="1086"/>
                    <a:pt x="3297" y="303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29830" name="Rectangle 134"/>
          <p:cNvSpPr>
            <a:spLocks noChangeArrowheads="1"/>
          </p:cNvSpPr>
          <p:nvPr/>
        </p:nvSpPr>
        <p:spPr bwMode="auto">
          <a:xfrm>
            <a:off x="723900" y="5537200"/>
            <a:ext cx="1447800" cy="4206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8B3E8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832" name="AutoShape 136"/>
          <p:cNvSpPr>
            <a:spLocks noChangeArrowheads="1"/>
          </p:cNvSpPr>
          <p:nvPr/>
        </p:nvSpPr>
        <p:spPr bwMode="auto">
          <a:xfrm>
            <a:off x="471488" y="5407025"/>
            <a:ext cx="2032000" cy="685800"/>
          </a:xfrm>
          <a:prstGeom prst="irregularSeal1">
            <a:avLst/>
          </a:prstGeom>
          <a:gradFill rotWithShape="0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" name="Group 139"/>
          <p:cNvGrpSpPr>
            <a:grpSpLocks/>
          </p:cNvGrpSpPr>
          <p:nvPr/>
        </p:nvGrpSpPr>
        <p:grpSpPr bwMode="auto">
          <a:xfrm>
            <a:off x="704850" y="5529263"/>
            <a:ext cx="8439150" cy="457200"/>
            <a:chOff x="444" y="3483"/>
            <a:chExt cx="5316" cy="288"/>
          </a:xfrm>
        </p:grpSpPr>
        <p:grpSp>
          <p:nvGrpSpPr>
            <p:cNvPr id="13" name="Group 138"/>
            <p:cNvGrpSpPr>
              <a:grpSpLocks/>
            </p:cNvGrpSpPr>
            <p:nvPr/>
          </p:nvGrpSpPr>
          <p:grpSpPr bwMode="auto">
            <a:xfrm>
              <a:off x="444" y="3483"/>
              <a:ext cx="5316" cy="288"/>
              <a:chOff x="444" y="3483"/>
              <a:chExt cx="5316" cy="288"/>
            </a:xfrm>
          </p:grpSpPr>
          <p:sp>
            <p:nvSpPr>
              <p:cNvPr id="29805" name="Text Box 109"/>
              <p:cNvSpPr txBox="1">
                <a:spLocks noChangeArrowheads="1"/>
              </p:cNvSpPr>
              <p:nvPr/>
            </p:nvSpPr>
            <p:spPr bwMode="auto">
              <a:xfrm>
                <a:off x="444" y="3483"/>
                <a:ext cx="53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292100" algn="l"/>
                    <a:tab pos="1028700" algn="l"/>
                    <a:tab pos="4229100" algn="l"/>
                  </a:tabLst>
                </a:pPr>
                <a:r>
                  <a:rPr lang="en-US" altLang="en-US"/>
                  <a:t>	5 </a:t>
                </a:r>
                <a:r>
                  <a:rPr lang="en-US" altLang="en-US">
                    <a:sym typeface="Symbol" pitchFamily="18" charset="2"/>
                  </a:rPr>
                  <a:t>	7 </a:t>
                </a:r>
                <a:r>
                  <a:rPr lang="en-US" altLang="en-US"/>
                  <a:t>	</a:t>
                </a:r>
                <a:r>
                  <a:rPr lang="en-US" altLang="en-US" sz="2200"/>
                  <a:t>Congruent Supplements Theorem</a:t>
                </a:r>
              </a:p>
            </p:txBody>
          </p:sp>
          <p:sp>
            <p:nvSpPr>
              <p:cNvPr id="29806" name="Freeform 110"/>
              <p:cNvSpPr>
                <a:spLocks/>
              </p:cNvSpPr>
              <p:nvPr/>
            </p:nvSpPr>
            <p:spPr bwMode="auto">
              <a:xfrm>
                <a:off x="996" y="3564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807" name="Freeform 111"/>
              <p:cNvSpPr>
                <a:spLocks/>
              </p:cNvSpPr>
              <p:nvPr/>
            </p:nvSpPr>
            <p:spPr bwMode="auto">
              <a:xfrm>
                <a:off x="501" y="3569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29833" name="Picture 137" descr="equal symbol gif                                               00000037Emily's Mac                    B38A4CE0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4" y="3570"/>
              <a:ext cx="114" cy="1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8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8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8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7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8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8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98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98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9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43" grpId="0" animBg="1"/>
      <p:bldP spid="29817" grpId="0" animBg="1"/>
      <p:bldP spid="29822" grpId="0" animBg="1"/>
      <p:bldP spid="29823" grpId="0" animBg="1" autoUpdateAnimBg="0"/>
      <p:bldP spid="29824" grpId="0" animBg="1"/>
      <p:bldP spid="29825" grpId="0" animBg="1" autoUpdateAnimBg="0"/>
      <p:bldP spid="29826" grpId="0" animBg="1"/>
      <p:bldP spid="29827" grpId="0" animBg="1"/>
      <p:bldP spid="29830" grpId="0" animBg="1"/>
      <p:bldP spid="2983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95400" y="2209800"/>
            <a:ext cx="4495800" cy="3200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981200" y="1143000"/>
            <a:ext cx="1905000" cy="457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0200" y="2590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5257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4400" y="4800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15240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33600" y="5105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76400" y="2438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00600" y="4648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819400" y="35052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895600" y="3352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181600" y="838200"/>
            <a:ext cx="396240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Which angle is congruent to          ?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2 angles are supplementary to            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5562600" y="1253834"/>
          <a:ext cx="914400" cy="330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2" name="Equation" r:id="rId4" imgW="457200" imgH="164880" progId="Equation.3">
                  <p:embed/>
                </p:oleObj>
              </mc:Choice>
              <mc:Fallback>
                <p:oleObj name="Equation" r:id="rId4" imgW="45720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253834"/>
                        <a:ext cx="914400" cy="3304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7759700" y="2730500"/>
          <a:ext cx="10795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3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700" y="2730500"/>
                        <a:ext cx="10795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4" name="Object 6"/>
          <p:cNvGraphicFramePr>
            <a:graphicFrameLocks noChangeAspect="1"/>
          </p:cNvGraphicFramePr>
          <p:nvPr/>
        </p:nvGraphicFramePr>
        <p:xfrm>
          <a:off x="6096000" y="1687032"/>
          <a:ext cx="1143000" cy="446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4" name="Equation" r:id="rId8" imgW="457200" imgH="177480" progId="Equation.3">
                  <p:embed/>
                </p:oleObj>
              </mc:Choice>
              <mc:Fallback>
                <p:oleObj name="Equation" r:id="rId8" imgW="4572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687032"/>
                        <a:ext cx="1143000" cy="4465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5" name="Object 7"/>
          <p:cNvGraphicFramePr>
            <a:graphicFrameLocks noChangeAspect="1"/>
          </p:cNvGraphicFramePr>
          <p:nvPr/>
        </p:nvGraphicFramePr>
        <p:xfrm>
          <a:off x="6096000" y="3200400"/>
          <a:ext cx="2794000" cy="453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5" name="Equation" r:id="rId10" imgW="1257120" imgH="203040" progId="Equation.3">
                  <p:embed/>
                </p:oleObj>
              </mc:Choice>
              <mc:Fallback>
                <p:oleObj name="Equation" r:id="rId10" imgW="125712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200400"/>
                        <a:ext cx="2794000" cy="4536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6" dur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9" dur="1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2" dur="1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5" dur="1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8" dur="1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95400" y="2209800"/>
            <a:ext cx="4495800" cy="3200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981200" y="1143000"/>
            <a:ext cx="1905000" cy="457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0200" y="2590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5257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4400" y="4800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15240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33600" y="5105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76400" y="2438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00600" y="4648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819400" y="35052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895600" y="3352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181600" y="838200"/>
            <a:ext cx="39624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measures of each of the remaining angles pictured.</a:t>
            </a:r>
          </a:p>
        </p:txBody>
      </p:sp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057400" y="3352800"/>
          <a:ext cx="609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8" name="Equation" r:id="rId4" imgW="304560" imgH="203040" progId="Equation.3">
                  <p:embed/>
                </p:oleObj>
              </mc:Choice>
              <mc:Fallback>
                <p:oleObj name="Equation" r:id="rId4" imgW="30456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352800"/>
                        <a:ext cx="6096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9" name="Object 7"/>
          <p:cNvGraphicFramePr>
            <a:graphicFrameLocks noChangeAspect="1"/>
          </p:cNvGraphicFramePr>
          <p:nvPr/>
        </p:nvGraphicFramePr>
        <p:xfrm>
          <a:off x="2514600" y="2514600"/>
          <a:ext cx="6032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9" name="Equation" r:id="rId6" imgW="241200" imgH="203040" progId="Equation.3">
                  <p:embed/>
                </p:oleObj>
              </mc:Choice>
              <mc:Fallback>
                <p:oleObj name="Equation" r:id="rId6" imgW="24120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60325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0" name="Object 8"/>
          <p:cNvGraphicFramePr>
            <a:graphicFrameLocks noChangeAspect="1"/>
          </p:cNvGraphicFramePr>
          <p:nvPr/>
        </p:nvGraphicFramePr>
        <p:xfrm>
          <a:off x="3273425" y="2971800"/>
          <a:ext cx="7620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00" name="Equation" r:id="rId8" imgW="304560" imgH="203040" progId="Equation.3">
                  <p:embed/>
                </p:oleObj>
              </mc:Choice>
              <mc:Fallback>
                <p:oleObj name="Equation" r:id="rId8" imgW="30456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3425" y="2971800"/>
                        <a:ext cx="76200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1" name="Object 9"/>
          <p:cNvGraphicFramePr>
            <a:graphicFrameLocks noChangeAspect="1"/>
          </p:cNvGraphicFramePr>
          <p:nvPr/>
        </p:nvGraphicFramePr>
        <p:xfrm>
          <a:off x="2819400" y="3886200"/>
          <a:ext cx="6032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01" name="Equation" r:id="rId10" imgW="241200" imgH="203040" progId="Equation.3">
                  <p:embed/>
                </p:oleObj>
              </mc:Choice>
              <mc:Fallback>
                <p:oleObj name="Equation" r:id="rId10" imgW="24120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886200"/>
                        <a:ext cx="60325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914400" y="2209800"/>
            <a:ext cx="1981200" cy="1676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143000" y="2209800"/>
            <a:ext cx="13716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762000" y="914400"/>
            <a:ext cx="80772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For each of the following, decide if the indicated angles are </a:t>
            </a:r>
            <a:r>
              <a:rPr lang="en-US" sz="2400" b="1" u="sng" dirty="0" smtClean="0">
                <a:solidFill>
                  <a:schemeClr val="bg1"/>
                </a:solidFill>
                <a:latin typeface="Comic Sans MS" pitchFamily="66" charset="0"/>
              </a:rPr>
              <a:t>EQUAL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or </a:t>
            </a:r>
            <a:r>
              <a:rPr lang="en-US" sz="2400" b="1" u="sng" dirty="0" smtClean="0">
                <a:solidFill>
                  <a:schemeClr val="bg1"/>
                </a:solidFill>
                <a:latin typeface="Comic Sans MS" pitchFamily="66" charset="0"/>
              </a:rPr>
              <a:t>ADD TO 180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6" name="Line 18"/>
          <p:cNvSpPr>
            <a:spLocks noChangeShapeType="1"/>
          </p:cNvSpPr>
          <p:nvPr/>
        </p:nvSpPr>
        <p:spPr bwMode="auto">
          <a:xfrm>
            <a:off x="4267200" y="2209800"/>
            <a:ext cx="1143000" cy="1752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>
            <a:off x="4495800" y="2286000"/>
            <a:ext cx="5334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2" name="Line 18"/>
          <p:cNvSpPr>
            <a:spLocks noChangeShapeType="1"/>
          </p:cNvSpPr>
          <p:nvPr/>
        </p:nvSpPr>
        <p:spPr bwMode="auto">
          <a:xfrm>
            <a:off x="7772400" y="2057400"/>
            <a:ext cx="0" cy="1905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3" name="Line 18"/>
          <p:cNvSpPr>
            <a:spLocks noChangeShapeType="1"/>
          </p:cNvSpPr>
          <p:nvPr/>
        </p:nvSpPr>
        <p:spPr bwMode="auto">
          <a:xfrm flipH="1">
            <a:off x="7086600" y="2667000"/>
            <a:ext cx="137160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>
            <a:off x="990600" y="4953000"/>
            <a:ext cx="2209800" cy="1143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>
            <a:off x="1600200" y="4038600"/>
            <a:ext cx="762000" cy="2514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4953000" y="4343400"/>
            <a:ext cx="0" cy="2286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 flipH="1">
            <a:off x="4191000" y="4724400"/>
            <a:ext cx="13716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>
            <a:off x="6934200" y="4724400"/>
            <a:ext cx="1981200" cy="1676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 flipH="1">
            <a:off x="7162800" y="4724400"/>
            <a:ext cx="1371600" cy="152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 b="1"/>
          </a:p>
        </p:txBody>
      </p:sp>
      <p:sp>
        <p:nvSpPr>
          <p:cNvPr id="40" name="TextBox 39"/>
          <p:cNvSpPr txBox="1"/>
          <p:nvPr/>
        </p:nvSpPr>
        <p:spPr>
          <a:xfrm>
            <a:off x="1600200" y="25146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76400" y="30480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95800" y="28194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11152" y="254362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67600" y="32004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72400" y="25908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0200" y="4953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76400" y="54864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48200" y="5029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56388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67600" y="53340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001000" y="53340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71600" y="19050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29000" y="19812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24600" y="19812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9600" y="46482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05200" y="44958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53200" y="46482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#6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5800" y="2057400"/>
            <a:ext cx="83330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EQUAL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733800" y="2057400"/>
            <a:ext cx="61427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180</a:t>
            </a:r>
            <a:r>
              <a:rPr lang="en-US" b="1" baseline="30000" dirty="0" smtClean="0"/>
              <a:t>0</a:t>
            </a:r>
            <a:endParaRPr lang="en-US" b="1" baseline="30000" dirty="0"/>
          </a:p>
        </p:txBody>
      </p:sp>
      <p:sp>
        <p:nvSpPr>
          <p:cNvPr id="56" name="TextBox 55"/>
          <p:cNvSpPr txBox="1"/>
          <p:nvPr/>
        </p:nvSpPr>
        <p:spPr>
          <a:xfrm>
            <a:off x="6781800" y="2057400"/>
            <a:ext cx="83330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EQUAL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62000" y="4267200"/>
            <a:ext cx="61427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180</a:t>
            </a:r>
            <a:r>
              <a:rPr lang="en-US" b="1" baseline="30000" dirty="0" smtClean="0"/>
              <a:t>0</a:t>
            </a:r>
            <a:endParaRPr lang="en-US" b="1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3886200" y="4419600"/>
            <a:ext cx="61427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180</a:t>
            </a:r>
            <a:r>
              <a:rPr lang="en-US" b="1" baseline="30000" dirty="0" smtClean="0"/>
              <a:t>0</a:t>
            </a:r>
            <a:endParaRPr lang="en-US" b="1" baseline="30000" dirty="0"/>
          </a:p>
        </p:txBody>
      </p:sp>
      <p:sp>
        <p:nvSpPr>
          <p:cNvPr id="59" name="TextBox 58"/>
          <p:cNvSpPr txBox="1"/>
          <p:nvPr/>
        </p:nvSpPr>
        <p:spPr>
          <a:xfrm>
            <a:off x="6934200" y="4419600"/>
            <a:ext cx="83330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EQUAL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95400" y="2209800"/>
            <a:ext cx="4495800" cy="3200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981200" y="1143000"/>
            <a:ext cx="1905000" cy="457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0200" y="2590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5257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4400" y="4800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15240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33600" y="5105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76400" y="2438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00600" y="4648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819400" y="35052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895600" y="3352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181600" y="838200"/>
            <a:ext cx="3962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X.</a:t>
            </a:r>
          </a:p>
        </p:txBody>
      </p:sp>
      <p:graphicFrame>
        <p:nvGraphicFramePr>
          <p:cNvPr id="75782" name="Object 6"/>
          <p:cNvGraphicFramePr>
            <a:graphicFrameLocks noChangeAspect="1"/>
          </p:cNvGraphicFramePr>
          <p:nvPr/>
        </p:nvGraphicFramePr>
        <p:xfrm>
          <a:off x="2641600" y="2692400"/>
          <a:ext cx="406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2" name="Equation" r:id="rId4" imgW="203040" imgH="177480" progId="Equation.3">
                  <p:embed/>
                </p:oleObj>
              </mc:Choice>
              <mc:Fallback>
                <p:oleObj name="Equation" r:id="rId4" imgW="2030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00" y="2692400"/>
                        <a:ext cx="406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3" name="Object 7"/>
          <p:cNvGraphicFramePr>
            <a:graphicFrameLocks noChangeAspect="1"/>
          </p:cNvGraphicFramePr>
          <p:nvPr/>
        </p:nvGraphicFramePr>
        <p:xfrm>
          <a:off x="2819400" y="4038600"/>
          <a:ext cx="939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3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038600"/>
                        <a:ext cx="9398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4" name="Object 8"/>
          <p:cNvGraphicFramePr>
            <a:graphicFrameLocks noChangeAspect="1"/>
          </p:cNvGraphicFramePr>
          <p:nvPr/>
        </p:nvGraphicFramePr>
        <p:xfrm>
          <a:off x="6629400" y="1752600"/>
          <a:ext cx="19367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4" name="Equation" r:id="rId8" imgW="774360" imgH="177480" progId="Equation.3">
                  <p:embed/>
                </p:oleObj>
              </mc:Choice>
              <mc:Fallback>
                <p:oleObj name="Equation" r:id="rId8" imgW="77436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752600"/>
                        <a:ext cx="19367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6629400" y="2219325"/>
          <a:ext cx="12382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5" name="Equation" r:id="rId10" imgW="495000" imgH="177480" progId="Equation.3">
                  <p:embed/>
                </p:oleObj>
              </mc:Choice>
              <mc:Fallback>
                <p:oleObj name="Equation" r:id="rId10" imgW="49500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219325"/>
                        <a:ext cx="12382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6" name="Object 10"/>
          <p:cNvGraphicFramePr>
            <a:graphicFrameLocks noChangeAspect="1"/>
          </p:cNvGraphicFramePr>
          <p:nvPr/>
        </p:nvGraphicFramePr>
        <p:xfrm>
          <a:off x="6804025" y="2752725"/>
          <a:ext cx="889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6" name="Equation" r:id="rId12" imgW="355320" imgH="177480" progId="Equation.3">
                  <p:embed/>
                </p:oleObj>
              </mc:Choice>
              <mc:Fallback>
                <p:oleObj name="Equation" r:id="rId12" imgW="35532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2752725"/>
                        <a:ext cx="8890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95400" y="2209800"/>
            <a:ext cx="4495800" cy="3200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981200" y="1143000"/>
            <a:ext cx="1905000" cy="457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0200" y="2590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5257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4400" y="4800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15240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33600" y="5105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76400" y="2438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00600" y="4648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819400" y="35052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895600" y="3352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181600" y="838200"/>
            <a:ext cx="3962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X.</a:t>
            </a: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3124200" y="3124200"/>
          <a:ext cx="406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07" name="Equation" r:id="rId4" imgW="203040" imgH="177480" progId="Equation.3">
                  <p:embed/>
                </p:oleObj>
              </mc:Choice>
              <mc:Fallback>
                <p:oleObj name="Equation" r:id="rId4" imgW="20304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124200"/>
                        <a:ext cx="406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2895600" y="3962400"/>
          <a:ext cx="406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08" name="Equation" r:id="rId6" imgW="203040" imgH="177480" progId="Equation.3">
                  <p:embed/>
                </p:oleObj>
              </mc:Choice>
              <mc:Fallback>
                <p:oleObj name="Equation" r:id="rId6" imgW="20304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962400"/>
                        <a:ext cx="406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9" name="Object 9"/>
          <p:cNvGraphicFramePr>
            <a:graphicFrameLocks noChangeAspect="1"/>
          </p:cNvGraphicFramePr>
          <p:nvPr/>
        </p:nvGraphicFramePr>
        <p:xfrm>
          <a:off x="6518275" y="1752600"/>
          <a:ext cx="2159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09" name="Equation" r:id="rId8" imgW="863280" imgH="177480" progId="Equation.3">
                  <p:embed/>
                </p:oleObj>
              </mc:Choice>
              <mc:Fallback>
                <p:oleObj name="Equation" r:id="rId8" imgW="8632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8275" y="1752600"/>
                        <a:ext cx="21590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0" name="Object 10"/>
          <p:cNvGraphicFramePr>
            <a:graphicFrameLocks noChangeAspect="1"/>
          </p:cNvGraphicFramePr>
          <p:nvPr/>
        </p:nvGraphicFramePr>
        <p:xfrm>
          <a:off x="7131050" y="2143125"/>
          <a:ext cx="15557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10" name="Equation" r:id="rId10" imgW="622080" imgH="177480" progId="Equation.3">
                  <p:embed/>
                </p:oleObj>
              </mc:Choice>
              <mc:Fallback>
                <p:oleObj name="Equation" r:id="rId10" imgW="62208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1050" y="2143125"/>
                        <a:ext cx="15557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1" name="Object 11"/>
          <p:cNvGraphicFramePr>
            <a:graphicFrameLocks noChangeAspect="1"/>
          </p:cNvGraphicFramePr>
          <p:nvPr/>
        </p:nvGraphicFramePr>
        <p:xfrm>
          <a:off x="7518400" y="2676525"/>
          <a:ext cx="1016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11" name="Equation" r:id="rId12" imgW="406080" imgH="177480" progId="Equation.3">
                  <p:embed/>
                </p:oleObj>
              </mc:Choice>
              <mc:Fallback>
                <p:oleObj name="Equation" r:id="rId12" imgW="40608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8400" y="2676525"/>
                        <a:ext cx="10160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4" dur="1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685800" y="990600"/>
            <a:ext cx="3200400" cy="2362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1752600" y="762000"/>
            <a:ext cx="1143000" cy="2895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prstClr val="black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2895600" y="76200"/>
            <a:ext cx="3962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  <a:latin typeface="Comic Sans MS" pitchFamily="66" charset="0"/>
              </a:rPr>
              <a:t>Find X.</a:t>
            </a:r>
          </a:p>
        </p:txBody>
      </p:sp>
      <p:graphicFrame>
        <p:nvGraphicFramePr>
          <p:cNvPr id="757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70292"/>
              </p:ext>
            </p:extLst>
          </p:nvPr>
        </p:nvGraphicFramePr>
        <p:xfrm>
          <a:off x="1828800" y="1549400"/>
          <a:ext cx="635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4" name="Equation" r:id="rId4" imgW="317160" imgH="177480" progId="Equation.DSMT4">
                  <p:embed/>
                </p:oleObj>
              </mc:Choice>
              <mc:Fallback>
                <p:oleObj name="Equation" r:id="rId4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549400"/>
                        <a:ext cx="6350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582788"/>
              </p:ext>
            </p:extLst>
          </p:nvPr>
        </p:nvGraphicFramePr>
        <p:xfrm>
          <a:off x="2590800" y="1854200"/>
          <a:ext cx="12954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5" name="Equation" r:id="rId6" imgW="647640" imgH="177480" progId="Equation.DSMT4">
                  <p:embed/>
                </p:oleObj>
              </mc:Choice>
              <mc:Fallback>
                <p:oleObj name="Equation" r:id="rId6" imgW="647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854200"/>
                        <a:ext cx="12954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837802"/>
              </p:ext>
            </p:extLst>
          </p:nvPr>
        </p:nvGraphicFramePr>
        <p:xfrm>
          <a:off x="717550" y="3962400"/>
          <a:ext cx="37782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6" name="Equation" r:id="rId8" imgW="1511280" imgH="177480" progId="Equation.DSMT4">
                  <p:embed/>
                </p:oleObj>
              </mc:Choice>
              <mc:Fallback>
                <p:oleObj name="Equation" r:id="rId8" imgW="1511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3962400"/>
                        <a:ext cx="37782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65065"/>
              </p:ext>
            </p:extLst>
          </p:nvPr>
        </p:nvGraphicFramePr>
        <p:xfrm>
          <a:off x="1981200" y="4462787"/>
          <a:ext cx="2438400" cy="40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7" name="Equation" r:id="rId10" imgW="1079280" imgH="177480" progId="Equation.DSMT4">
                  <p:embed/>
                </p:oleObj>
              </mc:Choice>
              <mc:Fallback>
                <p:oleObj name="Equation" r:id="rId10" imgW="1079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462787"/>
                        <a:ext cx="2438400" cy="4044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638132"/>
              </p:ext>
            </p:extLst>
          </p:nvPr>
        </p:nvGraphicFramePr>
        <p:xfrm>
          <a:off x="2698750" y="4876800"/>
          <a:ext cx="1644650" cy="386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8" name="Equation" r:id="rId12" imgW="761760" imgH="177480" progId="Equation.DSMT4">
                  <p:embed/>
                </p:oleObj>
              </mc:Choice>
              <mc:Fallback>
                <p:oleObj name="Equation" r:id="rId12" imgW="761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0" y="4876800"/>
                        <a:ext cx="1644650" cy="3864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Line 18"/>
          <p:cNvSpPr>
            <a:spLocks noChangeShapeType="1"/>
          </p:cNvSpPr>
          <p:nvPr/>
        </p:nvSpPr>
        <p:spPr bwMode="auto">
          <a:xfrm>
            <a:off x="5486400" y="990600"/>
            <a:ext cx="3200400" cy="2362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>
            <a:off x="6553200" y="762000"/>
            <a:ext cx="1143000" cy="2895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3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084262"/>
              </p:ext>
            </p:extLst>
          </p:nvPr>
        </p:nvGraphicFramePr>
        <p:xfrm>
          <a:off x="6324600" y="1295400"/>
          <a:ext cx="1143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19" name="Equation" r:id="rId14" imgW="571320" imgH="190440" progId="Equation.DSMT4">
                  <p:embed/>
                </p:oleObj>
              </mc:Choice>
              <mc:Fallback>
                <p:oleObj name="Equation" r:id="rId14" imgW="5713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295400"/>
                        <a:ext cx="1143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528434"/>
              </p:ext>
            </p:extLst>
          </p:nvPr>
        </p:nvGraphicFramePr>
        <p:xfrm>
          <a:off x="6985000" y="2819400"/>
          <a:ext cx="990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0" name="Equation" r:id="rId16" imgW="495000" imgH="177480" progId="Equation.DSMT4">
                  <p:embed/>
                </p:oleObj>
              </mc:Choice>
              <mc:Fallback>
                <p:oleObj name="Equation" r:id="rId16" imgW="4950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0" y="2819400"/>
                        <a:ext cx="9906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594568"/>
              </p:ext>
            </p:extLst>
          </p:nvPr>
        </p:nvGraphicFramePr>
        <p:xfrm>
          <a:off x="5616575" y="4022725"/>
          <a:ext cx="30162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1" name="Equation" r:id="rId18" imgW="1206360" imgH="190440" progId="Equation.DSMT4">
                  <p:embed/>
                </p:oleObj>
              </mc:Choice>
              <mc:Fallback>
                <p:oleObj name="Equation" r:id="rId18" imgW="12063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575" y="4022725"/>
                        <a:ext cx="3016250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688778"/>
              </p:ext>
            </p:extLst>
          </p:nvPr>
        </p:nvGraphicFramePr>
        <p:xfrm>
          <a:off x="6553200" y="4505325"/>
          <a:ext cx="20002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2" name="Equation" r:id="rId20" imgW="799920" imgH="177480" progId="Equation.DSMT4">
                  <p:embed/>
                </p:oleObj>
              </mc:Choice>
              <mc:Fallback>
                <p:oleObj name="Equation" r:id="rId20" imgW="7999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505325"/>
                        <a:ext cx="20002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263014"/>
              </p:ext>
            </p:extLst>
          </p:nvPr>
        </p:nvGraphicFramePr>
        <p:xfrm>
          <a:off x="6527800" y="5038725"/>
          <a:ext cx="1397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3" name="Equation" r:id="rId22" imgW="558720" imgH="177480" progId="Equation.DSMT4">
                  <p:embed/>
                </p:oleObj>
              </mc:Choice>
              <mc:Fallback>
                <p:oleObj name="Equation" r:id="rId22" imgW="558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7800" y="5038725"/>
                        <a:ext cx="139700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89156"/>
              </p:ext>
            </p:extLst>
          </p:nvPr>
        </p:nvGraphicFramePr>
        <p:xfrm>
          <a:off x="3106737" y="5329238"/>
          <a:ext cx="931863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4" name="Equation" r:id="rId24" imgW="431640" imgH="177480" progId="Equation.DSMT4">
                  <p:embed/>
                </p:oleObj>
              </mc:Choice>
              <mc:Fallback>
                <p:oleObj name="Equation" r:id="rId24" imgW="431640" imgH="177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37" y="5329238"/>
                        <a:ext cx="931863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907251"/>
              </p:ext>
            </p:extLst>
          </p:nvPr>
        </p:nvGraphicFramePr>
        <p:xfrm>
          <a:off x="6553200" y="5419725"/>
          <a:ext cx="12382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5" name="Equation" r:id="rId26" imgW="495000" imgH="177480" progId="Equation.DSMT4">
                  <p:embed/>
                </p:oleObj>
              </mc:Choice>
              <mc:Fallback>
                <p:oleObj name="Equation" r:id="rId26" imgW="495000" imgH="177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419725"/>
                        <a:ext cx="12382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381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3200400" y="3581400"/>
            <a:ext cx="594360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flipH="1">
            <a:off x="6400800" y="1143000"/>
            <a:ext cx="0" cy="4724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VERTICAL ANGLES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"/>
            <a:ext cx="4343400" cy="838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VERTICAL ANGLES</a:t>
            </a:r>
            <a:endParaRPr 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3800" y="3657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9600" y="4495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58200" y="3733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19600" y="19812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267200" y="4343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0" y="35052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534400" y="3581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800600" y="21336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53200" y="510540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324600" y="5257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685800" y="1143000"/>
            <a:ext cx="39624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measure of all the angles.</a:t>
            </a:r>
          </a:p>
        </p:txBody>
      </p:sp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7391400" y="3200400"/>
          <a:ext cx="53955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3" name="Equation" r:id="rId4" imgW="241200" imgH="203040" progId="Equation.3">
                  <p:embed/>
                </p:oleObj>
              </mc:Choice>
              <mc:Fallback>
                <p:oleObj name="Equation" r:id="rId4" imgW="2412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200400"/>
                        <a:ext cx="53955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19600" y="1752600"/>
            <a:ext cx="1981200" cy="1828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>
            <a:off x="3733800" y="2590800"/>
            <a:ext cx="5410200" cy="2057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534400" y="23622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610600" y="2667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1676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324600" y="3581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477000" y="15240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400800" y="39624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6553200" y="3810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7833" name="Object 9"/>
          <p:cNvGraphicFramePr>
            <a:graphicFrameLocks noChangeAspect="1"/>
          </p:cNvGraphicFramePr>
          <p:nvPr/>
        </p:nvGraphicFramePr>
        <p:xfrm>
          <a:off x="4953000" y="3581400"/>
          <a:ext cx="5397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4" name="Equation" r:id="rId6" imgW="241200" imgH="203040" progId="Equation.3">
                  <p:embed/>
                </p:oleObj>
              </mc:Choice>
              <mc:Fallback>
                <p:oleObj name="Equation" r:id="rId6" imgW="24120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581400"/>
                        <a:ext cx="5397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4" name="Object 10"/>
          <p:cNvGraphicFramePr>
            <a:graphicFrameLocks noChangeAspect="1"/>
          </p:cNvGraphicFramePr>
          <p:nvPr/>
        </p:nvGraphicFramePr>
        <p:xfrm>
          <a:off x="6400800" y="2895600"/>
          <a:ext cx="5683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5" name="Equation" r:id="rId8" imgW="253800" imgH="203040" progId="Equation.3">
                  <p:embed/>
                </p:oleObj>
              </mc:Choice>
              <mc:Fallback>
                <p:oleObj name="Equation" r:id="rId8" imgW="25380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895600"/>
                        <a:ext cx="5683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5" name="Object 11"/>
          <p:cNvGraphicFramePr>
            <a:graphicFrameLocks noChangeAspect="1"/>
          </p:cNvGraphicFramePr>
          <p:nvPr/>
        </p:nvGraphicFramePr>
        <p:xfrm>
          <a:off x="5715000" y="3886200"/>
          <a:ext cx="5683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6" name="Equation" r:id="rId10" imgW="253800" imgH="203040" progId="Equation.3">
                  <p:embed/>
                </p:oleObj>
              </mc:Choice>
              <mc:Fallback>
                <p:oleObj name="Equation" r:id="rId10" imgW="25380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886200"/>
                        <a:ext cx="5683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7" name="Object 13"/>
          <p:cNvGraphicFramePr>
            <a:graphicFrameLocks noChangeAspect="1"/>
          </p:cNvGraphicFramePr>
          <p:nvPr/>
        </p:nvGraphicFramePr>
        <p:xfrm>
          <a:off x="5776913" y="2590800"/>
          <a:ext cx="5683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7" name="Equation" r:id="rId12" imgW="253800" imgH="203040" progId="Equation.3">
                  <p:embed/>
                </p:oleObj>
              </mc:Choice>
              <mc:Fallback>
                <p:oleObj name="Equation" r:id="rId12" imgW="25380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13" y="2590800"/>
                        <a:ext cx="5683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8" name="Object 14"/>
          <p:cNvGraphicFramePr>
            <a:graphicFrameLocks noChangeAspect="1"/>
          </p:cNvGraphicFramePr>
          <p:nvPr/>
        </p:nvGraphicFramePr>
        <p:xfrm>
          <a:off x="5424488" y="3048000"/>
          <a:ext cx="5397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98" name="Equation" r:id="rId14" imgW="241200" imgH="203040" progId="Equation.3">
                  <p:embed/>
                </p:oleObj>
              </mc:Choice>
              <mc:Fallback>
                <p:oleObj name="Equation" r:id="rId14" imgW="241200" imgH="2030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8" y="3048000"/>
                        <a:ext cx="5397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685800" y="152400"/>
            <a:ext cx="8229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   IF-THEN </a:t>
            </a: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609600" y="152400"/>
            <a:ext cx="84582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An 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	        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statement is a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CONDITIONAL STATEMENT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or a statement in which one thing must follow another.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1219200" y="2304871"/>
            <a:ext cx="7620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If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the car is a Corvette, 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THEN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it is a Chevrolet.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85800" y="1847671"/>
            <a:ext cx="1676400" cy="457200"/>
          </a:xfrm>
          <a:prstGeom prst="roundRect">
            <a:avLst>
              <a:gd name="adj" fmla="val 38506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EXAMPLE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1219200" y="2304871"/>
            <a:ext cx="7620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If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the car is a Corvette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THEN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Comic Sans MS" pitchFamily="66" charset="0"/>
              </a:rPr>
              <a:t>it is a Chevrolet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1752600" y="3249811"/>
            <a:ext cx="27432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The “IF” part is called the HYPOTHESIS</a:t>
            </a:r>
          </a:p>
          <a:p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5638800" y="3249811"/>
            <a:ext cx="27432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Comic Sans MS" pitchFamily="66" charset="0"/>
              </a:rPr>
              <a:t>The “THEN” part is called the CONCLUSION</a:t>
            </a:r>
          </a:p>
          <a:p>
            <a:endParaRPr lang="en-US" sz="2400" dirty="0" smtClean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7" name="Right Brace 46"/>
          <p:cNvSpPr/>
          <p:nvPr/>
        </p:nvSpPr>
        <p:spPr>
          <a:xfrm rot="5400000">
            <a:off x="2971800" y="1497211"/>
            <a:ext cx="457200" cy="28956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Brace 47"/>
          <p:cNvSpPr/>
          <p:nvPr/>
        </p:nvSpPr>
        <p:spPr>
          <a:xfrm rot="5400000">
            <a:off x="6705600" y="1802011"/>
            <a:ext cx="457200" cy="2286000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Box 21"/>
          <p:cNvSpPr txBox="1">
            <a:spLocks noChangeArrowheads="1"/>
          </p:cNvSpPr>
          <p:nvPr/>
        </p:nvSpPr>
        <p:spPr bwMode="auto">
          <a:xfrm>
            <a:off x="685800" y="5200471"/>
            <a:ext cx="82296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****Notice the words “IF” and “THEN” are not ***** ******* part of the hypothesis or conclusion *******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1" grpId="1"/>
      <p:bldP spid="42" grpId="0"/>
      <p:bldP spid="43" grpId="0" animBg="1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533400"/>
            <a:ext cx="2204001" cy="7078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BISECTOR</a:t>
            </a:r>
            <a:endParaRPr lang="en-US" sz="40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1371600"/>
            <a:ext cx="2532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BI-SECT-OR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8000671">
            <a:off x="2308834" y="2478341"/>
            <a:ext cx="1371600" cy="386982"/>
          </a:xfrm>
          <a:prstGeom prst="rightArrow">
            <a:avLst>
              <a:gd name="adj1" fmla="val 50000"/>
              <a:gd name="adj2" fmla="val 121097"/>
            </a:avLst>
          </a:prstGeom>
          <a:solidFill>
            <a:schemeClr val="accent4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66800" y="3124200"/>
            <a:ext cx="2667000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omic Sans MS" pitchFamily="66" charset="0"/>
              </a:rPr>
              <a:t>The prefix “</a:t>
            </a:r>
            <a:r>
              <a:rPr lang="en-US" sz="2400" b="1" u="sng" dirty="0">
                <a:latin typeface="Comic Sans MS" pitchFamily="66" charset="0"/>
              </a:rPr>
              <a:t>bi</a:t>
            </a:r>
            <a:r>
              <a:rPr lang="en-US" sz="2400" b="1" dirty="0">
                <a:latin typeface="Comic Sans MS" pitchFamily="66" charset="0"/>
              </a:rPr>
              <a:t>” means 2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15069216">
            <a:off x="4012443" y="2525298"/>
            <a:ext cx="1371600" cy="364007"/>
          </a:xfrm>
          <a:prstGeom prst="rightArrow">
            <a:avLst>
              <a:gd name="adj1" fmla="val 50000"/>
              <a:gd name="adj2" fmla="val 97915"/>
            </a:avLst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886200" y="3276600"/>
            <a:ext cx="3276600" cy="46166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omic Sans MS" pitchFamily="66" charset="0"/>
              </a:rPr>
              <a:t>“</a:t>
            </a:r>
            <a:r>
              <a:rPr lang="en-US" sz="2400" b="1" u="sng" dirty="0">
                <a:latin typeface="Comic Sans MS" pitchFamily="66" charset="0"/>
              </a:rPr>
              <a:t>sect</a:t>
            </a:r>
            <a:r>
              <a:rPr lang="en-US" sz="2400" b="1" dirty="0">
                <a:latin typeface="Comic Sans MS" pitchFamily="66" charset="0"/>
              </a:rPr>
              <a:t>” means to cut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47800" y="4648200"/>
            <a:ext cx="6657592" cy="5539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A </a:t>
            </a:r>
            <a:r>
              <a:rPr lang="en-US" sz="3000" b="1" u="sng" dirty="0" smtClean="0">
                <a:latin typeface="Comic Sans MS" pitchFamily="66" charset="0"/>
              </a:rPr>
              <a:t>BISECTOR</a:t>
            </a:r>
            <a:r>
              <a:rPr lang="en-US" sz="3000" dirty="0" smtClean="0">
                <a:latin typeface="Comic Sans MS" pitchFamily="66" charset="0"/>
              </a:rPr>
              <a:t> cuts something in half</a:t>
            </a:r>
            <a:endParaRPr lang="en-US" sz="3000" dirty="0">
              <a:latin typeface="Comic Sans MS" pitchFamily="66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276600" y="1981200"/>
            <a:ext cx="457200" cy="0"/>
          </a:xfrm>
          <a:prstGeom prst="line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886200" y="1981200"/>
            <a:ext cx="838200" cy="0"/>
          </a:xfrm>
          <a:prstGeom prst="line">
            <a:avLst/>
          </a:prstGeom>
          <a:ln w="635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533400" y="89561"/>
            <a:ext cx="86106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Underline the </a:t>
            </a:r>
            <a:r>
              <a:rPr lang="en-US" sz="2400" u="sng" dirty="0" smtClean="0">
                <a:solidFill>
                  <a:schemeClr val="bg1"/>
                </a:solidFill>
                <a:latin typeface="Comic Sans MS" pitchFamily="66" charset="0"/>
              </a:rPr>
              <a:t>HYPOTHESIS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, and circle the CONCLUSION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1028700" y="1219200"/>
            <a:ext cx="7620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If the animal has hair, then it is a mammal.</a:t>
            </a:r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9" name="Text Box 21"/>
          <p:cNvSpPr txBox="1">
            <a:spLocks noChangeArrowheads="1"/>
          </p:cNvSpPr>
          <p:nvPr/>
        </p:nvSpPr>
        <p:spPr bwMode="auto">
          <a:xfrm>
            <a:off x="685800" y="2895600"/>
            <a:ext cx="82296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Write the CONVERSE</a:t>
            </a:r>
          </a:p>
          <a:p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858000" y="76200"/>
            <a:ext cx="2362200" cy="48851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1600200" y="1634698"/>
            <a:ext cx="2819400" cy="0"/>
          </a:xfrm>
          <a:prstGeom prst="line">
            <a:avLst/>
          </a:prstGeom>
          <a:ln w="50800">
            <a:solidFill>
              <a:srgbClr val="FFFF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371563" y="1118316"/>
            <a:ext cx="2514600" cy="640916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1035139" y="3496361"/>
            <a:ext cx="7620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If the animal is a mammal, </a:t>
            </a:r>
            <a:r>
              <a:rPr lang="en-US" sz="2400" b="1" dirty="0">
                <a:solidFill>
                  <a:srgbClr val="FFFF00"/>
                </a:solidFill>
                <a:latin typeface="Comic Sans MS" pitchFamily="66" charset="0"/>
              </a:rPr>
              <a:t>then 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it has hair.</a:t>
            </a:r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71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17" grpId="0" animBg="1"/>
      <p:bldP spid="1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09600" y="304800"/>
            <a:ext cx="8382000" cy="56356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708025" y="390525"/>
            <a:ext cx="7997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>
                <a:latin typeface="Comic Sans MS" pitchFamily="66" charset="0"/>
              </a:rPr>
              <a:t>Rewrite the conditional statement in </a:t>
            </a:r>
            <a:r>
              <a:rPr lang="en-US" sz="2200" b="1" i="1" dirty="0">
                <a:latin typeface="Comic Sans MS" pitchFamily="66" charset="0"/>
              </a:rPr>
              <a:t>if-then form</a:t>
            </a:r>
            <a:r>
              <a:rPr lang="en-US" sz="2200" b="1" dirty="0">
                <a:latin typeface="Comic Sans MS" pitchFamily="66" charset="0"/>
              </a:rPr>
              <a:t>.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671513" y="1281112"/>
            <a:ext cx="69653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Two points are collinear if they lie on the same line.</a:t>
            </a: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727074" y="3466068"/>
            <a:ext cx="1939925" cy="495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765174" y="3493055"/>
            <a:ext cx="1825625" cy="4032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200" dirty="0" smtClean="0">
                <a:latin typeface="Comic Sans MS" pitchFamily="66" charset="0"/>
              </a:rPr>
              <a:t>SOLUTION</a:t>
            </a:r>
            <a:endParaRPr lang="en-US" sz="2200" dirty="0">
              <a:latin typeface="Comic Sans MS" pitchFamily="66" charset="0"/>
            </a:endParaRP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671513" y="4202668"/>
            <a:ext cx="791274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  <a:latin typeface="Comic Sans MS" pitchFamily="66" charset="0"/>
              </a:rPr>
              <a:t> If two points lie on the same line, then they are collinear. 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733294" y="2007513"/>
            <a:ext cx="48846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All sharks have a boneless skeleton.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685800" y="5207913"/>
            <a:ext cx="70391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 If a fish is a shark, then it has a boneless skeleton.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771251" y="2819400"/>
            <a:ext cx="60420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A number divisible by 9 is also divisible by 3.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685800" y="6046113"/>
            <a:ext cx="73821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 If a number is divisible by 9, then it is divisible by 3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build="p" autoUpdateAnimBg="0" advAuto="1000"/>
      <p:bldP spid="17" grpId="0" autoUpdateAnimBg="0"/>
      <p:bldP spid="18" grpId="0" animBg="1"/>
      <p:bldP spid="19" grpId="0" animBg="1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228600"/>
            <a:ext cx="8382000" cy="86201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84225" y="314325"/>
            <a:ext cx="7997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dirty="0">
                <a:latin typeface="Comic Sans MS" pitchFamily="66" charset="0"/>
              </a:rPr>
              <a:t>Write a counterexample to show that the following conditional statement is false. 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81038" y="2406650"/>
            <a:ext cx="1833562" cy="495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719138" y="2433639"/>
            <a:ext cx="1795462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200" dirty="0">
                <a:latin typeface="Comic Sans MS" pitchFamily="66" charset="0"/>
              </a:rPr>
              <a:t>SOLUTION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69938" y="3324225"/>
            <a:ext cx="76120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As a counterexample, let </a:t>
            </a:r>
            <a:r>
              <a:rPr lang="en-US" sz="2200" b="1" i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 = – 4. </a:t>
            </a: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784225" y="1447800"/>
            <a:ext cx="31117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If </a:t>
            </a:r>
            <a:r>
              <a:rPr lang="en-US" sz="2200" b="1" i="1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x</a:t>
            </a:r>
            <a:r>
              <a:rPr lang="en-US" sz="2200" b="1" i="1" baseline="30000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200" b="1" baseline="30000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= 16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, then </a:t>
            </a:r>
            <a:r>
              <a:rPr lang="en-US" sz="2200" b="1" i="1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x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= 4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762000" y="4495800"/>
            <a:ext cx="76120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This COUNTEREXAMPLE proves this statement is false.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 autoUpdateAnimBg="0" advAuto="1000"/>
      <p:bldP spid="12" grpId="0" animBg="1"/>
      <p:bldP spid="21" grpId="0" autoUpdateAnimBg="0"/>
      <p:bldP spid="22" grpId="0" autoUpdateAnimBg="0"/>
      <p:bldP spid="26" grpId="0"/>
      <p:bldP spid="15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685800" y="457200"/>
            <a:ext cx="8382000" cy="82391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2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Text Box 38"/>
          <p:cNvSpPr txBox="1">
            <a:spLocks noChangeArrowheads="1"/>
          </p:cNvSpPr>
          <p:nvPr/>
        </p:nvSpPr>
        <p:spPr bwMode="auto">
          <a:xfrm>
            <a:off x="703263" y="511175"/>
            <a:ext cx="7997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dirty="0">
                <a:latin typeface="Comic Sans MS" pitchFamily="66" charset="0"/>
              </a:rPr>
              <a:t>The </a:t>
            </a:r>
            <a:r>
              <a:rPr lang="en-US" sz="2200" b="1" dirty="0" smtClean="0">
                <a:latin typeface="Comic Sans MS" pitchFamily="66" charset="0"/>
              </a:rPr>
              <a:t>CONVERSE</a:t>
            </a:r>
            <a:r>
              <a:rPr lang="en-US" sz="2200" dirty="0" smtClean="0">
                <a:latin typeface="Comic Sans MS" pitchFamily="66" charset="0"/>
              </a:rPr>
              <a:t> </a:t>
            </a:r>
            <a:r>
              <a:rPr lang="en-US" sz="2200" dirty="0">
                <a:latin typeface="Comic Sans MS" pitchFamily="66" charset="0"/>
              </a:rPr>
              <a:t>of a conditional statement is formed by switching the </a:t>
            </a:r>
            <a:r>
              <a:rPr lang="en-US" sz="2200" b="1" u="sng" dirty="0">
                <a:latin typeface="Comic Sans MS" pitchFamily="66" charset="0"/>
              </a:rPr>
              <a:t>hypothesis</a:t>
            </a:r>
            <a:r>
              <a:rPr lang="en-US" sz="2200" dirty="0">
                <a:latin typeface="Comic Sans MS" pitchFamily="66" charset="0"/>
              </a:rPr>
              <a:t> and the </a:t>
            </a:r>
            <a:r>
              <a:rPr lang="en-US" sz="2200" b="1" u="sng" dirty="0">
                <a:latin typeface="Comic Sans MS" pitchFamily="66" charset="0"/>
              </a:rPr>
              <a:t>conclusion</a:t>
            </a:r>
            <a:r>
              <a:rPr lang="en-US" sz="2200" dirty="0">
                <a:latin typeface="Comic Sans MS" pitchFamily="66" charset="0"/>
              </a:rPr>
              <a:t>.</a:t>
            </a:r>
          </a:p>
        </p:txBody>
      </p:sp>
      <p:sp>
        <p:nvSpPr>
          <p:cNvPr id="17" name="Text Box 39"/>
          <p:cNvSpPr txBox="1">
            <a:spLocks noChangeArrowheads="1"/>
          </p:cNvSpPr>
          <p:nvPr/>
        </p:nvSpPr>
        <p:spPr bwMode="auto">
          <a:xfrm>
            <a:off x="1001713" y="2014537"/>
            <a:ext cx="17876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latin typeface="Comic Sans MS" pitchFamily="66" charset="0"/>
              </a:rPr>
              <a:t>Statement</a:t>
            </a:r>
            <a:r>
              <a:rPr lang="en-US" sz="2200">
                <a:solidFill>
                  <a:schemeClr val="bg1"/>
                </a:solidFill>
                <a:latin typeface="Comic Sans MS" pitchFamily="66" charset="0"/>
              </a:rPr>
              <a:t>: </a:t>
            </a:r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auto">
          <a:xfrm>
            <a:off x="1066800" y="2590800"/>
            <a:ext cx="15520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chemeClr val="bg1"/>
                </a:solidFill>
                <a:latin typeface="Comic Sans MS" pitchFamily="66" charset="0"/>
              </a:rPr>
              <a:t>Converse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: </a:t>
            </a:r>
          </a:p>
        </p:txBody>
      </p:sp>
      <p:sp>
        <p:nvSpPr>
          <p:cNvPr id="19" name="Text Box 41"/>
          <p:cNvSpPr txBox="1">
            <a:spLocks noChangeArrowheads="1"/>
          </p:cNvSpPr>
          <p:nvPr/>
        </p:nvSpPr>
        <p:spPr bwMode="auto">
          <a:xfrm>
            <a:off x="3218980" y="2007513"/>
            <a:ext cx="592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If you see lightning, then you hear thunder.</a:t>
            </a:r>
          </a:p>
        </p:txBody>
      </p: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3151188" y="2590800"/>
            <a:ext cx="59928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If you hear thunder, then you see lightning.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990600" y="4979313"/>
            <a:ext cx="16287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chemeClr val="bg1"/>
                </a:solidFill>
                <a:latin typeface="Comic Sans MS" pitchFamily="66" charset="0"/>
              </a:rPr>
              <a:t>Converse: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3124200" y="4979313"/>
            <a:ext cx="57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If two segments have the same length, </a:t>
            </a: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3276600" y="5360313"/>
            <a:ext cx="34483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then they are congruent.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914400" y="396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Comic Sans MS" pitchFamily="66" charset="0"/>
              </a:rPr>
              <a:t>Statement: </a:t>
            </a:r>
            <a:r>
              <a:rPr lang="en-US" sz="2200" b="1" dirty="0" smtClean="0">
                <a:solidFill>
                  <a:schemeClr val="bg1"/>
                </a:solidFill>
                <a:latin typeface="Comic Sans MS" pitchFamily="66" charset="0"/>
              </a:rPr>
              <a:t>	   </a:t>
            </a: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If 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two segments are congruent, then they </a:t>
            </a: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	     have the 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same length.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build="p" autoUpdateAnimBg="0" advAuto="0"/>
      <p:bldP spid="17" grpId="0" autoUpdateAnimBg="0"/>
      <p:bldP spid="18" grpId="0" autoUpdateAnimBg="0"/>
      <p:bldP spid="19" grpId="0" autoUpdateAnimBg="0"/>
      <p:bldP spid="20" grpId="0" autoUpdateAnimBg="0"/>
      <p:bldP spid="27" grpId="0"/>
      <p:bldP spid="28" grpId="0"/>
      <p:bldP spid="29" grpId="0"/>
      <p:bldP spid="3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prstClr val="black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21407625">
            <a:off x="984037" y="2118848"/>
            <a:ext cx="7637027" cy="101566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Comic Sans MS" pitchFamily="66" charset="0"/>
              </a:rPr>
              <a:t>Basic Rules of Logic</a:t>
            </a:r>
            <a:endParaRPr lang="en-US" sz="6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35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prstClr val="black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76200"/>
            <a:ext cx="35974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Draw a conclusion…</a:t>
            </a:r>
            <a:endParaRPr lang="en-US" sz="3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189" y="838200"/>
            <a:ext cx="8177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If a student got 9 out of 10 questions right on their quiz, then that student got an “A”.</a:t>
            </a:r>
            <a:endParaRPr lang="en-US" sz="30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2971800"/>
            <a:ext cx="7491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Comic Sans MS" pitchFamily="66" charset="0"/>
              </a:rPr>
              <a:t>Liam got 9 out of 10 questions right on his quiz…</a:t>
            </a:r>
            <a:endParaRPr lang="en-US" sz="3000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3499" y="4495800"/>
            <a:ext cx="3417195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Comic Sans MS" pitchFamily="66" charset="0"/>
              </a:rPr>
              <a:t>Liam got an “A”.</a:t>
            </a:r>
            <a:endParaRPr lang="en-US" sz="30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96078"/>
            <a:ext cx="5208524" cy="55399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Comic Sans MS" pitchFamily="66" charset="0"/>
              </a:rPr>
              <a:t>LAW of DETATCHMENT</a:t>
            </a:r>
            <a:endParaRPr lang="en-US" sz="3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6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 animBg="1"/>
      <p:bldP spid="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 rot="21419189">
            <a:off x="770165" y="348481"/>
            <a:ext cx="4572000" cy="43088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THE LAW OF DETATCHMENT</a:t>
            </a:r>
            <a:endParaRPr lang="en-US" sz="2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62000" y="1219200"/>
            <a:ext cx="8001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IF the hypothesis of an IF-THEN statement is true, then the conclusion is true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62000" y="2286000"/>
            <a:ext cx="1676400" cy="457200"/>
          </a:xfrm>
          <a:prstGeom prst="roundRect">
            <a:avLst>
              <a:gd name="adj" fmla="val 38506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EXAMPLE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838200" y="2819400"/>
            <a:ext cx="8305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IF a person is in Chicago, THEN that person is in Illinois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2743200" y="3505200"/>
            <a:ext cx="51911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Bob is in Chicago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3962400" y="3912513"/>
            <a:ext cx="3810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What must also be true?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2743200" y="4445913"/>
            <a:ext cx="51911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Bob is in Illinois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/>
      <p:bldP spid="25" grpId="0"/>
      <p:bldP spid="26" grpId="0"/>
      <p:bldP spid="3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prstClr val="black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76200"/>
            <a:ext cx="35974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prstClr val="white"/>
                </a:solidFill>
                <a:latin typeface="Comic Sans MS" pitchFamily="66" charset="0"/>
              </a:rPr>
              <a:t>Draw a conclusion…</a:t>
            </a:r>
            <a:endParaRPr lang="en-US" sz="3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189" y="609600"/>
            <a:ext cx="8177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If a student got 3 out of 10 questions right, then that student got an “F”.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2814" y="3302168"/>
            <a:ext cx="7491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Bob got 3 out of 10 questions right on his quiz…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5501" y="4572000"/>
            <a:ext cx="5502499" cy="55399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FF00"/>
                </a:solidFill>
                <a:latin typeface="Comic Sans MS" pitchFamily="66" charset="0"/>
              </a:rPr>
              <a:t>Bob should retake the quiz.</a:t>
            </a:r>
            <a:endParaRPr lang="en-US" sz="3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96078"/>
            <a:ext cx="4827524" cy="5539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LAW of SYLLOGISM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1956137"/>
            <a:ext cx="8177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If a student got an ”F”, then that student should retake the quiz.</a:t>
            </a:r>
            <a:endParaRPr lang="en-US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 animBg="1"/>
      <p:bldP spid="9" grpId="0" animBg="1"/>
      <p:bldP spid="1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 rot="21419189">
            <a:off x="770482" y="360526"/>
            <a:ext cx="4113734" cy="430887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THE LAW OF SYLLOGISM</a:t>
            </a:r>
            <a:endParaRPr lang="en-US" sz="2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62000" y="1066800"/>
            <a:ext cx="1676400" cy="457200"/>
          </a:xfrm>
          <a:prstGeom prst="roundRect">
            <a:avLst>
              <a:gd name="adj" fmla="val 38506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Comic Sans MS" pitchFamily="66" charset="0"/>
              </a:rPr>
              <a:t>EXAMPLE</a:t>
            </a:r>
            <a:endParaRPr lang="en-US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1143000" y="3352800"/>
            <a:ext cx="8001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If the dog’s tail is stepped on…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838200" y="1600200"/>
            <a:ext cx="7543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If the dog’s tail is stepped on, then the dog will yelp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838200" y="2209800"/>
            <a:ext cx="7543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If the dog yelps, then the baby will cry.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3124200" y="3962400"/>
            <a:ext cx="6019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Then the baby will cry.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6" grpId="0"/>
      <p:bldP spid="11" grpId="0"/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09600" y="152400"/>
            <a:ext cx="8382000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Identify which law is being demonstrated: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1.  If Michelle gives Jessie $1, then Jessie will buy 	    M&amp;Ms.  If Jessie buys M&amp;Ms, Daniel will eat them.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    If Michelle gives Jessie $1, Daniel eats the M&amp;Ms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057400" y="2895600"/>
            <a:ext cx="6019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Law of syllogism.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28600"/>
            <a:ext cx="8001000" cy="1477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A </a:t>
            </a:r>
            <a:r>
              <a:rPr lang="en-US" sz="3000" b="1" u="sng" dirty="0" smtClean="0"/>
              <a:t>segment bisector</a:t>
            </a:r>
            <a:r>
              <a:rPr lang="en-US" sz="3000" u="sng" dirty="0" smtClean="0"/>
              <a:t> </a:t>
            </a:r>
            <a:r>
              <a:rPr lang="en-US" sz="3000" dirty="0" smtClean="0"/>
              <a:t>is something that cuts a 	segment in half.  Any line segment or ray 	that passes through the midpoint</a:t>
            </a:r>
            <a:endParaRPr lang="en-US" sz="3000" dirty="0"/>
          </a:p>
        </p:txBody>
      </p:sp>
      <p:sp>
        <p:nvSpPr>
          <p:cNvPr id="6" name="Line 29"/>
          <p:cNvSpPr>
            <a:spLocks noChangeShapeType="1"/>
          </p:cNvSpPr>
          <p:nvPr/>
        </p:nvSpPr>
        <p:spPr bwMode="auto">
          <a:xfrm flipV="1">
            <a:off x="2971800" y="2743200"/>
            <a:ext cx="3733800" cy="28194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Oval 30"/>
          <p:cNvSpPr>
            <a:spLocks noChangeArrowheads="1"/>
          </p:cNvSpPr>
          <p:nvPr/>
        </p:nvSpPr>
        <p:spPr bwMode="auto">
          <a:xfrm>
            <a:off x="4771698" y="4020204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52600" y="2590800"/>
            <a:ext cx="6553200" cy="3200400"/>
          </a:xfrm>
          <a:prstGeom prst="line">
            <a:avLst/>
          </a:prstGeom>
          <a:ln w="508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105400" y="762000"/>
            <a:ext cx="685800" cy="457200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2857500" y="3009900"/>
            <a:ext cx="3962400" cy="236220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791200" y="762000"/>
            <a:ext cx="1295400" cy="45720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16200000" flipH="1">
            <a:off x="2781300" y="3467100"/>
            <a:ext cx="4191000" cy="1219200"/>
          </a:xfrm>
          <a:prstGeom prst="line">
            <a:avLst/>
          </a:prstGeom>
          <a:ln w="50800">
            <a:solidFill>
              <a:srgbClr val="00FF00"/>
            </a:solidFill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543800" y="762000"/>
            <a:ext cx="685800" cy="457200"/>
          </a:xfrm>
          <a:prstGeom prst="rect">
            <a:avLst/>
          </a:prstGeom>
          <a:solidFill>
            <a:srgbClr val="00FF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5715000" y="32766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3657600" y="4800600"/>
            <a:ext cx="2286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7" dur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3" dur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6" dur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9" dur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3" grpId="0" animBg="1"/>
      <p:bldP spid="23" grpId="1" animBg="1"/>
      <p:bldP spid="28" grpId="0" animBg="1"/>
      <p:bldP spid="28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09600" y="152400"/>
            <a:ext cx="8382000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Identify which law is being demonstrated: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2.  If you give the dog a cookie, then she will stop 	     barking.  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     Amanda gives the dog a cookie --</a:t>
            </a: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 </a:t>
            </a: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	      the dog stops barking.</a:t>
            </a:r>
            <a:endParaRPr lang="en-US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981200" y="3810000"/>
            <a:ext cx="6019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Law of </a:t>
            </a:r>
            <a:r>
              <a:rPr lang="en-US" sz="2200" b="1" dirty="0" err="1" smtClean="0">
                <a:solidFill>
                  <a:srgbClr val="FF0000"/>
                </a:solidFill>
                <a:latin typeface="Comic Sans MS" pitchFamily="66" charset="0"/>
              </a:rPr>
              <a:t>detatchment</a:t>
            </a: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02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09600" y="152400"/>
            <a:ext cx="838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>
                    <a:lumMod val="65000"/>
                  </a:schemeClr>
                </a:solidFill>
                <a:latin typeface="Comic Sans MS" pitchFamily="66" charset="0"/>
              </a:rPr>
              <a:t>Draw a logical conclusion:</a:t>
            </a: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1371600" y="762000"/>
            <a:ext cx="7239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chemeClr val="bg1"/>
                </a:solidFill>
                <a:latin typeface="Comic Sans MS" pitchFamily="66" charset="0"/>
              </a:rPr>
              <a:t>If a dog is a Chihuahua, then it is small.</a:t>
            </a:r>
          </a:p>
          <a:p>
            <a:pPr>
              <a:spcBef>
                <a:spcPct val="50000"/>
              </a:spcBef>
            </a:pPr>
            <a:endParaRPr lang="en-US" sz="22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chemeClr val="bg1"/>
                </a:solidFill>
                <a:latin typeface="Comic Sans MS" pitchFamily="66" charset="0"/>
              </a:rPr>
              <a:t>If it is Friday, then Mary is happy.  If Mary is happy, then she is smiling.  </a:t>
            </a:r>
          </a:p>
          <a:p>
            <a:pPr>
              <a:spcBef>
                <a:spcPct val="50000"/>
              </a:spcBef>
            </a:pPr>
            <a:endParaRPr lang="en-US" sz="22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chemeClr val="bg1"/>
                </a:solidFill>
                <a:latin typeface="Comic Sans MS" pitchFamily="66" charset="0"/>
              </a:rPr>
              <a:t>If you drive a mustang, then you drive fast</a:t>
            </a:r>
            <a:endParaRPr lang="en-US" sz="2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1524000" y="1295400"/>
            <a:ext cx="6858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FF00"/>
                </a:solidFill>
                <a:latin typeface="Comic Sans MS" pitchFamily="66" charset="0"/>
              </a:rPr>
              <a:t>Jerry’s dog is a Chihuahua…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1498242" y="3581400"/>
            <a:ext cx="6858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FF00"/>
                </a:solidFill>
                <a:latin typeface="Comic Sans MS" pitchFamily="66" charset="0"/>
              </a:rPr>
              <a:t>It is Friday…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524000" y="5588171"/>
            <a:ext cx="6858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FF00"/>
                </a:solidFill>
                <a:latin typeface="Comic Sans MS" pitchFamily="66" charset="0"/>
              </a:rPr>
              <a:t>Tom drives fast…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549758" y="1755782"/>
            <a:ext cx="6806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Jerry’s dog is small.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549758" y="3996669"/>
            <a:ext cx="6806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Mary is smiling.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587858" y="5977645"/>
            <a:ext cx="6806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No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5" grpId="0"/>
      <p:bldP spid="16" grpId="0"/>
      <p:bldP spid="1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09600" y="152400"/>
            <a:ext cx="8382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Write the following as a conditional statement: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All Squirrels have fluffy tails.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Write the CONVERSE of the given statement: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	If you cut off your hair, then you look like Mr. B</a:t>
            </a:r>
          </a:p>
          <a:p>
            <a:pPr>
              <a:spcBef>
                <a:spcPct val="50000"/>
              </a:spcBef>
            </a:pPr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1524000" y="1600200"/>
            <a:ext cx="6629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If it is a squirrel, then it has a fluffy tail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1524000" y="5207913"/>
            <a:ext cx="73007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Comic Sans MS" pitchFamily="66" charset="0"/>
              </a:rPr>
              <a:t>If you look like Mr. B, then you cut off your hair.</a:t>
            </a:r>
            <a:endParaRPr lang="en-US" sz="2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6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68962" name="Object 2"/>
          <p:cNvGraphicFramePr>
            <a:graphicFrameLocks noChangeAspect="1"/>
          </p:cNvGraphicFramePr>
          <p:nvPr/>
        </p:nvGraphicFramePr>
        <p:xfrm>
          <a:off x="7287517" y="381000"/>
          <a:ext cx="185648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22" name="Document" r:id="rId4" imgW="7101435" imgH="8743329" progId="Word.Document.8">
                  <p:embed/>
                </p:oleObj>
              </mc:Choice>
              <mc:Fallback>
                <p:oleObj name="Document" r:id="rId4" imgW="7101435" imgH="8743329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7517" y="381000"/>
                        <a:ext cx="1856483" cy="228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162800" y="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Proofs Worksheets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69987" name="Object 3"/>
          <p:cNvGraphicFramePr>
            <a:graphicFrameLocks noChangeAspect="1"/>
          </p:cNvGraphicFramePr>
          <p:nvPr/>
        </p:nvGraphicFramePr>
        <p:xfrm>
          <a:off x="1143000" y="-361207"/>
          <a:ext cx="6172200" cy="7600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47" name="Document" r:id="rId4" imgW="7101435" imgH="8743329" progId="Word.Document.12">
                  <p:embed/>
                </p:oleObj>
              </mc:Choice>
              <mc:Fallback>
                <p:oleObj name="Document" r:id="rId4" imgW="7101435" imgH="8743329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-361207"/>
                        <a:ext cx="6172200" cy="76002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72034" name="Object 2"/>
          <p:cNvGraphicFramePr>
            <a:graphicFrameLocks noChangeAspect="1"/>
          </p:cNvGraphicFramePr>
          <p:nvPr/>
        </p:nvGraphicFramePr>
        <p:xfrm>
          <a:off x="1066800" y="61523"/>
          <a:ext cx="6400800" cy="8091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4" name="Document" r:id="rId4" imgW="7273154" imgH="9194658" progId="Word.Document.12">
                  <p:embed/>
                </p:oleObj>
              </mc:Choice>
              <mc:Fallback>
                <p:oleObj name="Document" r:id="rId4" imgW="7273154" imgH="919465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61523"/>
                        <a:ext cx="6400800" cy="80918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3124" y="3124200"/>
            <a:ext cx="2432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1.  Susan goes skydiving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3124200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1.  Given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3124" y="3505200"/>
            <a:ext cx="2965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2.  David packs Susan’s chute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3505200"/>
            <a:ext cx="998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2.  Given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3124" y="3962400"/>
            <a:ext cx="1636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3.  Chute opens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3962400"/>
            <a:ext cx="2526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3.  Good packer theorem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4419600"/>
            <a:ext cx="2571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4.  Susan slows to 20mph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4676" y="4419600"/>
            <a:ext cx="1786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4.  Theorem 8.17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3124" y="4876800"/>
            <a:ext cx="296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5.  Susan knows a safe place 	to land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4876800"/>
            <a:ext cx="998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5.  Given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3124" y="5638800"/>
            <a:ext cx="2965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6.  Susan lands safely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1000" y="5638800"/>
            <a:ext cx="2622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6.  Safe landing postulate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IF-THEN STATEMENTS			</a:t>
            </a:r>
            <a:r>
              <a:rPr lang="en-US" sz="2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710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965835"/>
              </p:ext>
            </p:extLst>
          </p:nvPr>
        </p:nvGraphicFramePr>
        <p:xfrm>
          <a:off x="914400" y="76200"/>
          <a:ext cx="8458200" cy="11224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71" name="Document" r:id="rId4" imgW="7292274" imgH="9680538" progId="Word.Document.12">
                  <p:embed/>
                </p:oleObj>
              </mc:Choice>
              <mc:Fallback>
                <p:oleObj name="Document" r:id="rId4" imgW="7292274" imgH="9680538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76200"/>
                        <a:ext cx="8458200" cy="112249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39997" y="1214735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50</a:t>
            </a:r>
            <a:r>
              <a:rPr lang="en-US" sz="2400" baseline="300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9597" y="1447800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40</a:t>
            </a:r>
            <a:r>
              <a:rPr lang="en-US" sz="2400" baseline="300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997" y="1824335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40</a:t>
            </a:r>
            <a:r>
              <a:rPr lang="en-US" sz="2400" baseline="30000" dirty="0" smtClean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2432" y="3242846"/>
            <a:ext cx="2759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1.  Angle BKC = 50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5377" y="3242846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1.  Given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2432" y="3700046"/>
            <a:ext cx="283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2.  Angle CKD = 40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5377" y="3700046"/>
            <a:ext cx="3791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2.  Complementary angles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432" y="4233446"/>
            <a:ext cx="2845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3.  Angle AKE = 40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5377" y="4233446"/>
            <a:ext cx="2755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3.  Vertical angles</a:t>
            </a:r>
            <a:endParaRPr lang="en-US" sz="2400" baseline="30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5" grpId="0"/>
      <p:bldP spid="16" grpId="0"/>
      <p:bldP spid="1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095375" y="1035050"/>
            <a:ext cx="7539037" cy="4832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 dirty="0">
              <a:latin typeface="Helvetica" pitchFamily="34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236662" y="8683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95375" y="1035050"/>
            <a:ext cx="75374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dirty="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192212" y="1033463"/>
            <a:ext cx="35221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bg1"/>
                </a:solidFill>
                <a:latin typeface="Helvetica" pitchFamily="34" charset="0"/>
              </a:rPr>
              <a:t>PROPERTIES of EQUALITY</a:t>
            </a:r>
            <a:endParaRPr lang="en-US" altLang="en-US" sz="2000" dirty="0"/>
          </a:p>
        </p:txBody>
      </p:sp>
      <p:sp>
        <p:nvSpPr>
          <p:cNvPr id="14" name="Text Box 115"/>
          <p:cNvSpPr txBox="1">
            <a:spLocks noChangeArrowheads="1"/>
          </p:cNvSpPr>
          <p:nvPr/>
        </p:nvSpPr>
        <p:spPr bwMode="auto">
          <a:xfrm>
            <a:off x="1143000" y="3200400"/>
            <a:ext cx="6096000" cy="70788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en-US" sz="2000" dirty="0" smtClean="0"/>
          </a:p>
          <a:p>
            <a:endParaRPr lang="en-US" altLang="en-US" sz="2000" dirty="0"/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990600" y="178713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BASIC PROPERTIES OF EQUALITY and CONGRUENCE</a:t>
            </a:r>
          </a:p>
        </p:txBody>
      </p:sp>
      <p:sp>
        <p:nvSpPr>
          <p:cNvPr id="46" name="Text Box 115"/>
          <p:cNvSpPr txBox="1">
            <a:spLocks noChangeArrowheads="1"/>
          </p:cNvSpPr>
          <p:nvPr/>
        </p:nvSpPr>
        <p:spPr bwMode="auto">
          <a:xfrm>
            <a:off x="1219200" y="4648200"/>
            <a:ext cx="7239000" cy="70788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en-US" sz="2000" dirty="0" smtClean="0"/>
          </a:p>
          <a:p>
            <a:endParaRPr lang="en-US" altLang="en-US" sz="2000" dirty="0"/>
          </a:p>
        </p:txBody>
      </p:sp>
      <p:sp>
        <p:nvSpPr>
          <p:cNvPr id="47" name="Text Box 115"/>
          <p:cNvSpPr txBox="1">
            <a:spLocks noChangeArrowheads="1"/>
          </p:cNvSpPr>
          <p:nvPr/>
        </p:nvSpPr>
        <p:spPr bwMode="auto">
          <a:xfrm>
            <a:off x="1219200" y="1676400"/>
            <a:ext cx="3657600" cy="70788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en-US" sz="2000" dirty="0" smtClean="0"/>
          </a:p>
          <a:p>
            <a:endParaRPr lang="en-US" altLang="en-US" sz="2000" dirty="0"/>
          </a:p>
        </p:txBody>
      </p:sp>
      <p:sp>
        <p:nvSpPr>
          <p:cNvPr id="18" name="Text Box 88"/>
          <p:cNvSpPr txBox="1">
            <a:spLocks noChangeArrowheads="1"/>
          </p:cNvSpPr>
          <p:nvPr/>
        </p:nvSpPr>
        <p:spPr bwMode="auto">
          <a:xfrm>
            <a:off x="1246187" y="4911725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TRANSITIVE</a:t>
            </a:r>
          </a:p>
        </p:txBody>
      </p:sp>
      <p:sp>
        <p:nvSpPr>
          <p:cNvPr id="27" name="Text Box 87"/>
          <p:cNvSpPr txBox="1">
            <a:spLocks noChangeArrowheads="1"/>
          </p:cNvSpPr>
          <p:nvPr/>
        </p:nvSpPr>
        <p:spPr bwMode="auto">
          <a:xfrm>
            <a:off x="1143000" y="3349626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SYMMETRIC</a:t>
            </a:r>
          </a:p>
        </p:txBody>
      </p:sp>
      <p:sp>
        <p:nvSpPr>
          <p:cNvPr id="34" name="Text Box 86"/>
          <p:cNvSpPr txBox="1">
            <a:spLocks noChangeArrowheads="1"/>
          </p:cNvSpPr>
          <p:nvPr/>
        </p:nvSpPr>
        <p:spPr bwMode="auto">
          <a:xfrm>
            <a:off x="1219200" y="1843088"/>
            <a:ext cx="1482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REFLEX</a:t>
            </a:r>
            <a:r>
              <a:rPr lang="en-US" altLang="en-US" sz="800" b="1" dirty="0">
                <a:latin typeface="Helvetica" pitchFamily="34" charset="0"/>
              </a:rPr>
              <a:t> </a:t>
            </a:r>
            <a:r>
              <a:rPr lang="en-US" altLang="en-US" sz="1800" b="1" dirty="0">
                <a:latin typeface="Helvetica" pitchFamily="34" charset="0"/>
              </a:rPr>
              <a:t>IVE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3124200" y="1676400"/>
          <a:ext cx="87153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1" name="Equation" r:id="rId4" imgW="266400" imgH="164880" progId="Equation.3">
                  <p:embed/>
                </p:oleObj>
              </mc:Choice>
              <mc:Fallback>
                <p:oleObj name="Equation" r:id="rId4" imgW="26640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87153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1" name="Object 3"/>
          <p:cNvGraphicFramePr>
            <a:graphicFrameLocks noChangeAspect="1"/>
          </p:cNvGraphicFramePr>
          <p:nvPr/>
        </p:nvGraphicFramePr>
        <p:xfrm>
          <a:off x="3886200" y="1676400"/>
          <a:ext cx="4968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2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676400"/>
                        <a:ext cx="4968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2895600" y="3200400"/>
          <a:ext cx="27759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3" name="Equation" r:id="rId8" imgW="927000" imgH="203040" progId="Equation.3">
                  <p:embed/>
                </p:oleObj>
              </mc:Choice>
              <mc:Fallback>
                <p:oleObj name="Equation" r:id="rId8" imgW="92700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200400"/>
                        <a:ext cx="277593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4" name="Object 6"/>
          <p:cNvGraphicFramePr>
            <a:graphicFrameLocks noChangeAspect="1"/>
          </p:cNvGraphicFramePr>
          <p:nvPr/>
        </p:nvGraphicFramePr>
        <p:xfrm>
          <a:off x="5867400" y="3200400"/>
          <a:ext cx="7969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4" name="Equation" r:id="rId10" imgW="266400" imgH="164880" progId="Equation.3">
                  <p:embed/>
                </p:oleObj>
              </mc:Choice>
              <mc:Fallback>
                <p:oleObj name="Equation" r:id="rId10" imgW="26640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200400"/>
                        <a:ext cx="7969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5" name="Object 7"/>
          <p:cNvGraphicFramePr>
            <a:graphicFrameLocks noChangeAspect="1"/>
          </p:cNvGraphicFramePr>
          <p:nvPr/>
        </p:nvGraphicFramePr>
        <p:xfrm>
          <a:off x="6648450" y="3200400"/>
          <a:ext cx="4556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5" name="Equation" r:id="rId12" imgW="152280" imgH="164880" progId="Equation.3">
                  <p:embed/>
                </p:oleObj>
              </mc:Choice>
              <mc:Fallback>
                <p:oleObj name="Equation" r:id="rId12" imgW="15228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8450" y="3200400"/>
                        <a:ext cx="455612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6" name="Object 8"/>
          <p:cNvGraphicFramePr>
            <a:graphicFrameLocks noChangeAspect="1"/>
          </p:cNvGraphicFramePr>
          <p:nvPr/>
        </p:nvGraphicFramePr>
        <p:xfrm>
          <a:off x="2903538" y="4763794"/>
          <a:ext cx="4411662" cy="570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6" name="Equation" r:id="rId14" imgW="1574640" imgH="203040" progId="Equation.3">
                  <p:embed/>
                </p:oleObj>
              </mc:Choice>
              <mc:Fallback>
                <p:oleObj name="Equation" r:id="rId14" imgW="157464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538" y="4763794"/>
                        <a:ext cx="4411662" cy="5702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7" name="Object 9"/>
          <p:cNvGraphicFramePr>
            <a:graphicFrameLocks noChangeAspect="1"/>
          </p:cNvGraphicFramePr>
          <p:nvPr/>
        </p:nvGraphicFramePr>
        <p:xfrm>
          <a:off x="7467600" y="4793466"/>
          <a:ext cx="685800" cy="426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7" name="Equation" r:id="rId16" imgW="266400" imgH="164880" progId="Equation.3">
                  <p:embed/>
                </p:oleObj>
              </mc:Choice>
              <mc:Fallback>
                <p:oleObj name="Equation" r:id="rId16" imgW="26640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4793466"/>
                        <a:ext cx="685800" cy="4262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8" name="Object 10"/>
          <p:cNvGraphicFramePr>
            <a:graphicFrameLocks noChangeAspect="1"/>
          </p:cNvGraphicFramePr>
          <p:nvPr/>
        </p:nvGraphicFramePr>
        <p:xfrm>
          <a:off x="8103970" y="4816257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8" name="Equation" r:id="rId18" imgW="152280" imgH="177480" progId="Equation.3">
                  <p:embed/>
                </p:oleObj>
              </mc:Choice>
              <mc:Fallback>
                <p:oleObj name="Equation" r:id="rId18" imgW="15228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3970" y="4816257"/>
                        <a:ext cx="3905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371600" y="2133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equality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3657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equality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371600" y="5181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equality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50439" y="1726096"/>
            <a:ext cx="4164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Everything is equal to itself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74077" y="3749932"/>
            <a:ext cx="3283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You can switch sides.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16088" y="4186535"/>
            <a:ext cx="2451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x=7    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     7=x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1925" y="5366266"/>
            <a:ext cx="593248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If 2 things are equal to the same thing, then they are equal to each other.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4325" y="5356086"/>
            <a:ext cx="57800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X=Y, and Y=5……………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43600" y="5349886"/>
            <a:ext cx="13366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X=5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7" dur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2" dur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50" grpId="0"/>
      <p:bldP spid="2" grpId="0"/>
      <p:bldP spid="2" grpId="1"/>
      <p:bldP spid="28" grpId="0"/>
      <p:bldP spid="28" grpId="1"/>
      <p:bldP spid="29" grpId="0"/>
      <p:bldP spid="29" grpId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095375" y="1035050"/>
            <a:ext cx="7539037" cy="4832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 dirty="0">
              <a:latin typeface="Helvetica" pitchFamily="34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236662" y="8683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95375" y="1035050"/>
            <a:ext cx="75374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dirty="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192212" y="1033463"/>
            <a:ext cx="4079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bg1"/>
                </a:solidFill>
                <a:latin typeface="Helvetica" pitchFamily="34" charset="0"/>
              </a:rPr>
              <a:t>PROPERTIES of CONGRUENCE</a:t>
            </a:r>
            <a:endParaRPr lang="en-US" altLang="en-US" sz="2000" dirty="0"/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990600" y="178713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BASIC PROPERTIES OF EQUALITY and CONGRUENCE</a:t>
            </a:r>
          </a:p>
        </p:txBody>
      </p:sp>
      <p:sp>
        <p:nvSpPr>
          <p:cNvPr id="18" name="Text Box 88"/>
          <p:cNvSpPr txBox="1">
            <a:spLocks noChangeArrowheads="1"/>
          </p:cNvSpPr>
          <p:nvPr/>
        </p:nvSpPr>
        <p:spPr bwMode="auto">
          <a:xfrm>
            <a:off x="1246187" y="4911725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TRANSITIVE</a:t>
            </a:r>
          </a:p>
        </p:txBody>
      </p:sp>
      <p:sp>
        <p:nvSpPr>
          <p:cNvPr id="27" name="Text Box 87"/>
          <p:cNvSpPr txBox="1">
            <a:spLocks noChangeArrowheads="1"/>
          </p:cNvSpPr>
          <p:nvPr/>
        </p:nvSpPr>
        <p:spPr bwMode="auto">
          <a:xfrm>
            <a:off x="1143000" y="3349626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SYMMETRIC</a:t>
            </a:r>
          </a:p>
        </p:txBody>
      </p:sp>
      <p:sp>
        <p:nvSpPr>
          <p:cNvPr id="34" name="Text Box 86"/>
          <p:cNvSpPr txBox="1">
            <a:spLocks noChangeArrowheads="1"/>
          </p:cNvSpPr>
          <p:nvPr/>
        </p:nvSpPr>
        <p:spPr bwMode="auto">
          <a:xfrm>
            <a:off x="1219200" y="1843088"/>
            <a:ext cx="1482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REFLEX</a:t>
            </a:r>
            <a:r>
              <a:rPr lang="en-US" altLang="en-US" sz="800" b="1" dirty="0">
                <a:latin typeface="Helvetica" pitchFamily="34" charset="0"/>
              </a:rPr>
              <a:t> </a:t>
            </a:r>
            <a:r>
              <a:rPr lang="en-US" altLang="en-US" sz="1800" b="1" dirty="0">
                <a:latin typeface="Helvetica" pitchFamily="34" charset="0"/>
              </a:rPr>
              <a:t>IVE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3124200" y="1676400"/>
          <a:ext cx="87153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18" name="Equation" r:id="rId4" imgW="266400" imgH="164880" progId="Equation.3">
                  <p:embed/>
                </p:oleObj>
              </mc:Choice>
              <mc:Fallback>
                <p:oleObj name="Equation" r:id="rId4" imgW="26640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87153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1" name="Object 3"/>
          <p:cNvGraphicFramePr>
            <a:graphicFrameLocks noChangeAspect="1"/>
          </p:cNvGraphicFramePr>
          <p:nvPr/>
        </p:nvGraphicFramePr>
        <p:xfrm>
          <a:off x="3886200" y="1676400"/>
          <a:ext cx="4968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19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676400"/>
                        <a:ext cx="4968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2876550" y="3200400"/>
          <a:ext cx="28146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0" name="Equation" r:id="rId8" imgW="939600" imgH="203040" progId="Equation.3">
                  <p:embed/>
                </p:oleObj>
              </mc:Choice>
              <mc:Fallback>
                <p:oleObj name="Equation" r:id="rId8" imgW="9396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6550" y="3200400"/>
                        <a:ext cx="2814638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4" name="Object 6"/>
          <p:cNvGraphicFramePr>
            <a:graphicFrameLocks noChangeAspect="1"/>
          </p:cNvGraphicFramePr>
          <p:nvPr/>
        </p:nvGraphicFramePr>
        <p:xfrm>
          <a:off x="5867400" y="3200400"/>
          <a:ext cx="7969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1" name="Equation" r:id="rId10" imgW="266400" imgH="164880" progId="Equation.3">
                  <p:embed/>
                </p:oleObj>
              </mc:Choice>
              <mc:Fallback>
                <p:oleObj name="Equation" r:id="rId10" imgW="26640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200400"/>
                        <a:ext cx="7969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5" name="Object 7"/>
          <p:cNvGraphicFramePr>
            <a:graphicFrameLocks noChangeAspect="1"/>
          </p:cNvGraphicFramePr>
          <p:nvPr/>
        </p:nvGraphicFramePr>
        <p:xfrm>
          <a:off x="6648450" y="3200400"/>
          <a:ext cx="4556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2" name="Equation" r:id="rId12" imgW="152280" imgH="164880" progId="Equation.3">
                  <p:embed/>
                </p:oleObj>
              </mc:Choice>
              <mc:Fallback>
                <p:oleObj name="Equation" r:id="rId12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8450" y="3200400"/>
                        <a:ext cx="455612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6" name="Object 8"/>
          <p:cNvGraphicFramePr>
            <a:graphicFrameLocks noChangeAspect="1"/>
          </p:cNvGraphicFramePr>
          <p:nvPr/>
        </p:nvGraphicFramePr>
        <p:xfrm>
          <a:off x="2886075" y="4764088"/>
          <a:ext cx="4446588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3" name="Equation" r:id="rId14" imgW="1587240" imgH="203040" progId="Equation.3">
                  <p:embed/>
                </p:oleObj>
              </mc:Choice>
              <mc:Fallback>
                <p:oleObj name="Equation" r:id="rId14" imgW="158724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6075" y="4764088"/>
                        <a:ext cx="4446588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7" name="Object 9"/>
          <p:cNvGraphicFramePr>
            <a:graphicFrameLocks noChangeAspect="1"/>
          </p:cNvGraphicFramePr>
          <p:nvPr/>
        </p:nvGraphicFramePr>
        <p:xfrm>
          <a:off x="7467600" y="4793466"/>
          <a:ext cx="685800" cy="426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4" name="Equation" r:id="rId16" imgW="266400" imgH="164880" progId="Equation.3">
                  <p:embed/>
                </p:oleObj>
              </mc:Choice>
              <mc:Fallback>
                <p:oleObj name="Equation" r:id="rId16" imgW="26640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4793466"/>
                        <a:ext cx="685800" cy="4262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8" name="Object 10"/>
          <p:cNvGraphicFramePr>
            <a:graphicFrameLocks noChangeAspect="1"/>
          </p:cNvGraphicFramePr>
          <p:nvPr/>
        </p:nvGraphicFramePr>
        <p:xfrm>
          <a:off x="8103970" y="4816257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5" name="Equation" r:id="rId18" imgW="152280" imgH="177480" progId="Equation.3">
                  <p:embed/>
                </p:oleObj>
              </mc:Choice>
              <mc:Fallback>
                <p:oleObj name="Equation" r:id="rId18" imgW="1522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3970" y="4816257"/>
                        <a:ext cx="3905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371600" y="2133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congruence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3657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congruence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371600" y="5181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 of congruence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276600" y="990600"/>
            <a:ext cx="20574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Helvetica" pitchFamily="34" charset="0"/>
                <a:cs typeface="Helvetica" pitchFamily="34" charset="0"/>
              </a:rPr>
              <a:t>CONGRUENCE</a:t>
            </a:r>
            <a:endParaRPr lang="en-US" sz="2000" b="1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26" grpId="0" animBg="1"/>
      <p:bldP spid="26" grpId="1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solidFill>
                  <a:prstClr val="black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solidFill>
                <a:prstClr val="black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095375" y="1035050"/>
            <a:ext cx="7539037" cy="4832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 dirty="0">
              <a:solidFill>
                <a:prstClr val="black"/>
              </a:solidFill>
              <a:latin typeface="Helvetica" pitchFamily="34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236662" y="8683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95375" y="1035050"/>
            <a:ext cx="75374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192212" y="1033463"/>
            <a:ext cx="5971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prstClr val="white"/>
                </a:solidFill>
                <a:latin typeface="Helvetica" pitchFamily="34" charset="0"/>
              </a:rPr>
              <a:t>PROPERTIES of EQUALITY and CONGRUENCE</a:t>
            </a:r>
            <a:endParaRPr lang="en-US" altLang="en-US" sz="2000" dirty="0">
              <a:solidFill>
                <a:prstClr val="black"/>
              </a:solidFill>
            </a:endParaRP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990600" y="178713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prstClr val="white"/>
                </a:solidFill>
                <a:latin typeface="Comic Sans MS" pitchFamily="66" charset="0"/>
              </a:rPr>
              <a:t>BASIC PROPERTIES OF EQUALITY and CONGRUENCE</a:t>
            </a:r>
          </a:p>
        </p:txBody>
      </p:sp>
      <p:sp>
        <p:nvSpPr>
          <p:cNvPr id="18" name="Text Box 88"/>
          <p:cNvSpPr txBox="1">
            <a:spLocks noChangeArrowheads="1"/>
          </p:cNvSpPr>
          <p:nvPr/>
        </p:nvSpPr>
        <p:spPr bwMode="auto">
          <a:xfrm>
            <a:off x="1246187" y="4911725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prstClr val="black"/>
                </a:solidFill>
                <a:latin typeface="Helvetica" pitchFamily="34" charset="0"/>
              </a:rPr>
              <a:t>TRANSITIVE</a:t>
            </a:r>
          </a:p>
        </p:txBody>
      </p:sp>
      <p:sp>
        <p:nvSpPr>
          <p:cNvPr id="27" name="Text Box 87"/>
          <p:cNvSpPr txBox="1">
            <a:spLocks noChangeArrowheads="1"/>
          </p:cNvSpPr>
          <p:nvPr/>
        </p:nvSpPr>
        <p:spPr bwMode="auto">
          <a:xfrm>
            <a:off x="1143000" y="3349626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prstClr val="black"/>
                </a:solidFill>
                <a:latin typeface="Helvetica" pitchFamily="34" charset="0"/>
              </a:rPr>
              <a:t>SYMMETRIC</a:t>
            </a:r>
          </a:p>
        </p:txBody>
      </p:sp>
      <p:sp>
        <p:nvSpPr>
          <p:cNvPr id="34" name="Text Box 86"/>
          <p:cNvSpPr txBox="1">
            <a:spLocks noChangeArrowheads="1"/>
          </p:cNvSpPr>
          <p:nvPr/>
        </p:nvSpPr>
        <p:spPr bwMode="auto">
          <a:xfrm>
            <a:off x="1219200" y="1843088"/>
            <a:ext cx="1482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prstClr val="black"/>
                </a:solidFill>
                <a:latin typeface="Helvetica" pitchFamily="34" charset="0"/>
              </a:rPr>
              <a:t>REFLEX</a:t>
            </a:r>
            <a:r>
              <a:rPr lang="en-US" altLang="en-US" sz="800" b="1" dirty="0">
                <a:solidFill>
                  <a:prstClr val="black"/>
                </a:solidFill>
                <a:latin typeface="Helvetica" pitchFamily="34" charset="0"/>
              </a:rPr>
              <a:t> </a:t>
            </a:r>
            <a:r>
              <a:rPr lang="en-US" altLang="en-US" b="1" dirty="0">
                <a:solidFill>
                  <a:prstClr val="black"/>
                </a:solidFill>
                <a:latin typeface="Helvetica" pitchFamily="34" charset="0"/>
              </a:rPr>
              <a:t>IVE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8443928"/>
              </p:ext>
            </p:extLst>
          </p:nvPr>
        </p:nvGraphicFramePr>
        <p:xfrm>
          <a:off x="2824654" y="1674511"/>
          <a:ext cx="87153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0" name="Equation" r:id="rId4" imgW="266400" imgH="164880" progId="Equation.3">
                  <p:embed/>
                </p:oleObj>
              </mc:Choice>
              <mc:Fallback>
                <p:oleObj name="Equation" r:id="rId4" imgW="2664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4654" y="1674511"/>
                        <a:ext cx="87153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875639"/>
              </p:ext>
            </p:extLst>
          </p:nvPr>
        </p:nvGraphicFramePr>
        <p:xfrm>
          <a:off x="3673600" y="1670050"/>
          <a:ext cx="4968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1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3600" y="1670050"/>
                        <a:ext cx="4968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2895600" y="3200400"/>
          <a:ext cx="27759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2" name="Equation" r:id="rId8" imgW="927000" imgH="203040" progId="Equation.3">
                  <p:embed/>
                </p:oleObj>
              </mc:Choice>
              <mc:Fallback>
                <p:oleObj name="Equation" r:id="rId8" imgW="927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200400"/>
                        <a:ext cx="277593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4" name="Object 6"/>
          <p:cNvGraphicFramePr>
            <a:graphicFrameLocks noChangeAspect="1"/>
          </p:cNvGraphicFramePr>
          <p:nvPr/>
        </p:nvGraphicFramePr>
        <p:xfrm>
          <a:off x="5867400" y="3200400"/>
          <a:ext cx="7969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3" name="Equation" r:id="rId10" imgW="266400" imgH="164880" progId="Equation.3">
                  <p:embed/>
                </p:oleObj>
              </mc:Choice>
              <mc:Fallback>
                <p:oleObj name="Equation" r:id="rId10" imgW="2664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200400"/>
                        <a:ext cx="7969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5" name="Object 7"/>
          <p:cNvGraphicFramePr>
            <a:graphicFrameLocks noChangeAspect="1"/>
          </p:cNvGraphicFramePr>
          <p:nvPr/>
        </p:nvGraphicFramePr>
        <p:xfrm>
          <a:off x="6648450" y="3200400"/>
          <a:ext cx="4556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4" name="Equation" r:id="rId12" imgW="152280" imgH="164880" progId="Equation.3">
                  <p:embed/>
                </p:oleObj>
              </mc:Choice>
              <mc:Fallback>
                <p:oleObj name="Equation" r:id="rId12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8450" y="3200400"/>
                        <a:ext cx="455612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6" name="Object 8"/>
          <p:cNvGraphicFramePr>
            <a:graphicFrameLocks noChangeAspect="1"/>
          </p:cNvGraphicFramePr>
          <p:nvPr/>
        </p:nvGraphicFramePr>
        <p:xfrm>
          <a:off x="2903538" y="4763794"/>
          <a:ext cx="4411662" cy="570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5" name="Equation" r:id="rId14" imgW="1574640" imgH="203040" progId="Equation.3">
                  <p:embed/>
                </p:oleObj>
              </mc:Choice>
              <mc:Fallback>
                <p:oleObj name="Equation" r:id="rId14" imgW="1574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538" y="4763794"/>
                        <a:ext cx="4411662" cy="5702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7" name="Object 9"/>
          <p:cNvGraphicFramePr>
            <a:graphicFrameLocks noChangeAspect="1"/>
          </p:cNvGraphicFramePr>
          <p:nvPr/>
        </p:nvGraphicFramePr>
        <p:xfrm>
          <a:off x="7467600" y="4793466"/>
          <a:ext cx="685800" cy="426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6" name="Equation" r:id="rId16" imgW="266400" imgH="164880" progId="Equation.3">
                  <p:embed/>
                </p:oleObj>
              </mc:Choice>
              <mc:Fallback>
                <p:oleObj name="Equation" r:id="rId16" imgW="26640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4793466"/>
                        <a:ext cx="685800" cy="4262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8" name="Object 10"/>
          <p:cNvGraphicFramePr>
            <a:graphicFrameLocks noChangeAspect="1"/>
          </p:cNvGraphicFramePr>
          <p:nvPr/>
        </p:nvGraphicFramePr>
        <p:xfrm>
          <a:off x="8103970" y="4816257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17" name="Equation" r:id="rId18" imgW="152280" imgH="177480" progId="Equation.3">
                  <p:embed/>
                </p:oleObj>
              </mc:Choice>
              <mc:Fallback>
                <p:oleObj name="Equation" r:id="rId18" imgW="1522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3970" y="4816257"/>
                        <a:ext cx="39052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413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7543800" y="4953000"/>
            <a:ext cx="1524000" cy="14478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152400"/>
            <a:ext cx="652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Segment bisector and midpoint problems #1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4" name="Line 29"/>
          <p:cNvSpPr>
            <a:spLocks noChangeShapeType="1"/>
          </p:cNvSpPr>
          <p:nvPr/>
        </p:nvSpPr>
        <p:spPr bwMode="auto">
          <a:xfrm flipV="1">
            <a:off x="2895600" y="3429000"/>
            <a:ext cx="47244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67600" y="28956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29200" y="2971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B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4600" y="2971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181600" y="3352800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14400" y="914400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B is the midpoint of        .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length of         and       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51205" name="Object 7"/>
          <p:cNvGraphicFramePr>
            <a:graphicFrameLocks noChangeAspect="1"/>
          </p:cNvGraphicFramePr>
          <p:nvPr/>
        </p:nvGraphicFramePr>
        <p:xfrm>
          <a:off x="3886200" y="838200"/>
          <a:ext cx="601506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5" name="Equation" r:id="rId4" imgW="266400" imgH="215640" progId="Equation.3">
                  <p:embed/>
                </p:oleObj>
              </mc:Choice>
              <mc:Fallback>
                <p:oleObj name="Equation" r:id="rId4" imgW="26640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838200"/>
                        <a:ext cx="601506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6" name="Object 7"/>
          <p:cNvGraphicFramePr>
            <a:graphicFrameLocks noChangeAspect="1"/>
          </p:cNvGraphicFramePr>
          <p:nvPr/>
        </p:nvGraphicFramePr>
        <p:xfrm>
          <a:off x="3657600" y="1219200"/>
          <a:ext cx="5730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6" name="Equation" r:id="rId6" imgW="253800" imgH="203040" progId="Equation.3">
                  <p:embed/>
                </p:oleObj>
              </mc:Choice>
              <mc:Fallback>
                <p:oleObj name="Equation" r:id="rId6" imgW="25380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219200"/>
                        <a:ext cx="573087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4953000" y="1219200"/>
          <a:ext cx="573087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7" name="Equation" r:id="rId8" imgW="253800" imgH="215640" progId="Equation.3">
                  <p:embed/>
                </p:oleObj>
              </mc:Choice>
              <mc:Fallback>
                <p:oleObj name="Equation" r:id="rId8" imgW="25380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219200"/>
                        <a:ext cx="573087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895600" y="3962400"/>
            <a:ext cx="4739640" cy="274320"/>
            <a:chOff x="2895600" y="4008120"/>
            <a:chExt cx="4815840" cy="228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895600" y="4114800"/>
              <a:ext cx="4800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2781300" y="4122420"/>
              <a:ext cx="228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7597140" y="4122420"/>
              <a:ext cx="228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029200" y="411480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12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 flipH="1" flipV="1">
            <a:off x="3749040" y="3413760"/>
            <a:ext cx="2743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6263640" y="3413760"/>
            <a:ext cx="2743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08" name="Object 7"/>
          <p:cNvGraphicFramePr>
            <a:graphicFrameLocks noChangeAspect="1"/>
          </p:cNvGraphicFramePr>
          <p:nvPr/>
        </p:nvGraphicFramePr>
        <p:xfrm>
          <a:off x="7772400" y="5105400"/>
          <a:ext cx="10604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8" name="Equation" r:id="rId10" imgW="469800" imgH="215640" progId="Equation.3">
                  <p:embed/>
                </p:oleObj>
              </mc:Choice>
              <mc:Fallback>
                <p:oleObj name="Equation" r:id="rId10" imgW="46980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5105400"/>
                        <a:ext cx="10604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ChangeAspect="1"/>
          </p:cNvGraphicFramePr>
          <p:nvPr/>
        </p:nvGraphicFramePr>
        <p:xfrm>
          <a:off x="7750175" y="5805487"/>
          <a:ext cx="10890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9" name="Equation" r:id="rId12" imgW="482400" imgH="215640" progId="Equation.3">
                  <p:embed/>
                </p:oleObj>
              </mc:Choice>
              <mc:Fallback>
                <p:oleObj name="Equation" r:id="rId12" imgW="48240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0175" y="5805487"/>
                        <a:ext cx="108902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0" grpId="0"/>
      <p:bldP spid="2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084315" y="5635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85800" y="152400"/>
            <a:ext cx="8305800" cy="6477000"/>
            <a:chOff x="685800" y="152400"/>
            <a:chExt cx="8305800" cy="6477000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685800" y="166489"/>
              <a:ext cx="8305800" cy="64629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sz="2000" dirty="0">
                <a:latin typeface="Helvetica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5853" y="152400"/>
              <a:ext cx="8305747" cy="479520"/>
            </a:xfrm>
            <a:prstGeom prst="rect">
              <a:avLst/>
            </a:prstGeom>
            <a:solidFill>
              <a:srgbClr val="05875C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dirty="0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39865" y="195262"/>
              <a:ext cx="60422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>
              <a:spAutoFit/>
            </a:bodyPr>
            <a:lstStyle/>
            <a:p>
              <a:r>
                <a:rPr lang="en-US" altLang="en-US" sz="2000" b="1" dirty="0" smtClean="0">
                  <a:solidFill>
                    <a:schemeClr val="bg1"/>
                  </a:solidFill>
                  <a:latin typeface="Helvetica" pitchFamily="34" charset="0"/>
                </a:rPr>
                <a:t>PROPERTIES of EQUALITY and CONGRUENCE</a:t>
              </a:r>
              <a:endParaRPr lang="en-US" altLang="en-US" sz="2000" dirty="0"/>
            </a:p>
          </p:txBody>
        </p:sp>
      </p:grpSp>
      <p:sp>
        <p:nvSpPr>
          <p:cNvPr id="34" name="Text Box 86"/>
          <p:cNvSpPr txBox="1">
            <a:spLocks noChangeArrowheads="1"/>
          </p:cNvSpPr>
          <p:nvPr/>
        </p:nvSpPr>
        <p:spPr bwMode="auto">
          <a:xfrm>
            <a:off x="685800" y="609600"/>
            <a:ext cx="83058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en-US" sz="1800" b="1" dirty="0" smtClean="0">
                <a:solidFill>
                  <a:schemeClr val="bg1"/>
                </a:solidFill>
                <a:latin typeface="Helvetica" pitchFamily="34" charset="0"/>
              </a:rPr>
              <a:t>Property		EQUALITY		CONGRUENCE</a:t>
            </a:r>
            <a:endParaRPr lang="en-US" altLang="en-US" sz="18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graphicFrame>
        <p:nvGraphicFramePr>
          <p:cNvPr id="1146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199349"/>
              </p:ext>
            </p:extLst>
          </p:nvPr>
        </p:nvGraphicFramePr>
        <p:xfrm>
          <a:off x="3311525" y="1219200"/>
          <a:ext cx="1717675" cy="487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4" name="Equation" r:id="rId4" imgW="761760" imgH="215640" progId="Equation.DSMT4">
                  <p:embed/>
                </p:oleObj>
              </mc:Choice>
              <mc:Fallback>
                <p:oleObj name="Equation" r:id="rId4" imgW="761760" imgH="215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1219200"/>
                        <a:ext cx="1717675" cy="48729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86"/>
          <p:cNvSpPr txBox="1">
            <a:spLocks noChangeArrowheads="1"/>
          </p:cNvSpPr>
          <p:nvPr/>
        </p:nvSpPr>
        <p:spPr bwMode="auto">
          <a:xfrm>
            <a:off x="685800" y="1295400"/>
            <a:ext cx="1300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ADDITION</a:t>
            </a:r>
            <a:endParaRPr lang="en-US" altLang="en-US" sz="1800" b="1" dirty="0">
              <a:latin typeface="Helvetica" pitchFamily="34" charset="0"/>
            </a:endParaRPr>
          </a:p>
        </p:txBody>
      </p:sp>
      <p:sp>
        <p:nvSpPr>
          <p:cNvPr id="28" name="Text Box 86"/>
          <p:cNvSpPr txBox="1">
            <a:spLocks noChangeArrowheads="1"/>
          </p:cNvSpPr>
          <p:nvPr/>
        </p:nvSpPr>
        <p:spPr bwMode="auto">
          <a:xfrm>
            <a:off x="685800" y="2221468"/>
            <a:ext cx="1864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SUBTRACTION</a:t>
            </a:r>
            <a:endParaRPr lang="en-US" altLang="en-US" sz="1800" b="1" dirty="0">
              <a:latin typeface="Helvetica" pitchFamily="34" charset="0"/>
            </a:endParaRPr>
          </a:p>
        </p:txBody>
      </p:sp>
      <p:sp>
        <p:nvSpPr>
          <p:cNvPr id="29" name="Text Box 86"/>
          <p:cNvSpPr txBox="1">
            <a:spLocks noChangeArrowheads="1"/>
          </p:cNvSpPr>
          <p:nvPr/>
        </p:nvSpPr>
        <p:spPr bwMode="auto">
          <a:xfrm>
            <a:off x="762000" y="3288268"/>
            <a:ext cx="20996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MULTIPLICATION</a:t>
            </a:r>
            <a:endParaRPr lang="en-US" altLang="en-US" sz="1800" b="1" dirty="0">
              <a:latin typeface="Helvetica" pitchFamily="34" charset="0"/>
            </a:endParaRPr>
          </a:p>
        </p:txBody>
      </p:sp>
      <p:sp>
        <p:nvSpPr>
          <p:cNvPr id="30" name="Text Box 86"/>
          <p:cNvSpPr txBox="1">
            <a:spLocks noChangeArrowheads="1"/>
          </p:cNvSpPr>
          <p:nvPr/>
        </p:nvSpPr>
        <p:spPr bwMode="auto">
          <a:xfrm>
            <a:off x="762000" y="4202668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DIVISION</a:t>
            </a:r>
            <a:endParaRPr lang="en-US" altLang="en-US" sz="1800" b="1" dirty="0">
              <a:latin typeface="Helvetica" pitchFamily="34" charset="0"/>
            </a:endParaRPr>
          </a:p>
        </p:txBody>
      </p:sp>
      <p:sp>
        <p:nvSpPr>
          <p:cNvPr id="31" name="Text Box 86"/>
          <p:cNvSpPr txBox="1">
            <a:spLocks noChangeArrowheads="1"/>
          </p:cNvSpPr>
          <p:nvPr/>
        </p:nvSpPr>
        <p:spPr bwMode="auto">
          <a:xfrm>
            <a:off x="762000" y="5269468"/>
            <a:ext cx="189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SUBSTITUTION</a:t>
            </a:r>
            <a:endParaRPr lang="en-US" altLang="en-US" sz="1800" b="1" dirty="0">
              <a:latin typeface="Helvetica" pitchFamily="34" charset="0"/>
            </a:endParaRPr>
          </a:p>
        </p:txBody>
      </p:sp>
      <p:graphicFrame>
        <p:nvGraphicFramePr>
          <p:cNvPr id="32" name="Object 8"/>
          <p:cNvGraphicFramePr>
            <a:graphicFrameLocks noChangeAspect="1"/>
          </p:cNvGraphicFramePr>
          <p:nvPr/>
        </p:nvGraphicFramePr>
        <p:xfrm>
          <a:off x="6043613" y="1131888"/>
          <a:ext cx="21685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5" name="Equation" r:id="rId6" imgW="774360" imgH="241200" progId="Equation.3">
                  <p:embed/>
                </p:oleObj>
              </mc:Choice>
              <mc:Fallback>
                <p:oleObj name="Equation" r:id="rId6" imgW="77436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3613" y="1131888"/>
                        <a:ext cx="21685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13005"/>
              </p:ext>
            </p:extLst>
          </p:nvPr>
        </p:nvGraphicFramePr>
        <p:xfrm>
          <a:off x="3657600" y="1477892"/>
          <a:ext cx="405235" cy="279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6" name="Equation" r:id="rId8" imgW="241200" imgH="164880" progId="Equation.3">
                  <p:embed/>
                </p:oleObj>
              </mc:Choice>
              <mc:Fallback>
                <p:oleObj name="Equation" r:id="rId8" imgW="24120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477892"/>
                        <a:ext cx="405235" cy="2793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101412"/>
              </p:ext>
            </p:extLst>
          </p:nvPr>
        </p:nvGraphicFramePr>
        <p:xfrm>
          <a:off x="4624387" y="1477892"/>
          <a:ext cx="4048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7" name="Equation" r:id="rId10" imgW="241200" imgH="164880" progId="Equation.3">
                  <p:embed/>
                </p:oleObj>
              </mc:Choice>
              <mc:Fallback>
                <p:oleObj name="Equation" r:id="rId10" imgW="24120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387" y="1477892"/>
                        <a:ext cx="404813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4" name="Object 14"/>
          <p:cNvGraphicFramePr>
            <a:graphicFrameLocks noChangeAspect="1"/>
          </p:cNvGraphicFramePr>
          <p:nvPr/>
        </p:nvGraphicFramePr>
        <p:xfrm>
          <a:off x="6716713" y="1360488"/>
          <a:ext cx="3825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8" name="Equation" r:id="rId12" imgW="228600" imgH="177480" progId="Equation.3">
                  <p:embed/>
                </p:oleObj>
              </mc:Choice>
              <mc:Fallback>
                <p:oleObj name="Equation" r:id="rId12" imgW="22860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6713" y="1360488"/>
                        <a:ext cx="382587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5" name="Object 15"/>
          <p:cNvGraphicFramePr>
            <a:graphicFrameLocks noChangeAspect="1"/>
          </p:cNvGraphicFramePr>
          <p:nvPr/>
        </p:nvGraphicFramePr>
        <p:xfrm>
          <a:off x="8239125" y="1360488"/>
          <a:ext cx="3841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79" name="Equation" r:id="rId14" imgW="228600" imgH="177480" progId="Equation.3">
                  <p:embed/>
                </p:oleObj>
              </mc:Choice>
              <mc:Fallback>
                <p:oleObj name="Equation" r:id="rId14" imgW="228600" imgH="177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25" y="1360488"/>
                        <a:ext cx="384175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068767"/>
              </p:ext>
            </p:extLst>
          </p:nvPr>
        </p:nvGraphicFramePr>
        <p:xfrm>
          <a:off x="3352800" y="2173311"/>
          <a:ext cx="1630363" cy="46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0" name="Equation" r:id="rId16" imgW="761760" imgH="215640" progId="Equation.DSMT4">
                  <p:embed/>
                </p:oleObj>
              </mc:Choice>
              <mc:Fallback>
                <p:oleObj name="Equation" r:id="rId16" imgW="761760" imgH="2156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173311"/>
                        <a:ext cx="1630363" cy="4637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7" name="Object 7"/>
          <p:cNvGraphicFramePr>
            <a:graphicFrameLocks noChangeAspect="1"/>
          </p:cNvGraphicFramePr>
          <p:nvPr/>
        </p:nvGraphicFramePr>
        <p:xfrm>
          <a:off x="6032500" y="2066925"/>
          <a:ext cx="21685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1" name="Equation" r:id="rId18" imgW="774360" imgH="241200" progId="Equation.3">
                  <p:embed/>
                </p:oleObj>
              </mc:Choice>
              <mc:Fallback>
                <p:oleObj name="Equation" r:id="rId18" imgW="774360" imgH="2412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2066925"/>
                        <a:ext cx="21685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824708"/>
              </p:ext>
            </p:extLst>
          </p:nvPr>
        </p:nvGraphicFramePr>
        <p:xfrm>
          <a:off x="3746166" y="2451147"/>
          <a:ext cx="3841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2" name="Equation" r:id="rId19" imgW="228600" imgH="177480" progId="Equation.3">
                  <p:embed/>
                </p:oleObj>
              </mc:Choice>
              <mc:Fallback>
                <p:oleObj name="Equation" r:id="rId19" imgW="228600" imgH="1774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166" y="2451147"/>
                        <a:ext cx="384175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264027"/>
              </p:ext>
            </p:extLst>
          </p:nvPr>
        </p:nvGraphicFramePr>
        <p:xfrm>
          <a:off x="4568825" y="2451147"/>
          <a:ext cx="3841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3" name="Equation" r:id="rId21" imgW="228600" imgH="177480" progId="Equation.3">
                  <p:embed/>
                </p:oleObj>
              </mc:Choice>
              <mc:Fallback>
                <p:oleObj name="Equation" r:id="rId21" imgW="228600" imgH="1774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8825" y="2451147"/>
                        <a:ext cx="384175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0" name="Object 20"/>
          <p:cNvGraphicFramePr>
            <a:graphicFrameLocks noChangeAspect="1"/>
          </p:cNvGraphicFramePr>
          <p:nvPr/>
        </p:nvGraphicFramePr>
        <p:xfrm>
          <a:off x="6726238" y="2306638"/>
          <a:ext cx="33972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4" name="Equation" r:id="rId23" imgW="203040" imgH="164880" progId="Equation.3">
                  <p:embed/>
                </p:oleObj>
              </mc:Choice>
              <mc:Fallback>
                <p:oleObj name="Equation" r:id="rId23" imgW="203040" imgH="1648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6238" y="2306638"/>
                        <a:ext cx="339725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1" name="Object 21"/>
          <p:cNvGraphicFramePr>
            <a:graphicFrameLocks noChangeAspect="1"/>
          </p:cNvGraphicFramePr>
          <p:nvPr/>
        </p:nvGraphicFramePr>
        <p:xfrm>
          <a:off x="8248650" y="2306638"/>
          <a:ext cx="341313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5" name="Equation" r:id="rId25" imgW="203040" imgH="164880" progId="Equation.3">
                  <p:embed/>
                </p:oleObj>
              </mc:Choice>
              <mc:Fallback>
                <p:oleObj name="Equation" r:id="rId25" imgW="203040" imgH="1648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8650" y="2306638"/>
                        <a:ext cx="341313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790882"/>
              </p:ext>
            </p:extLst>
          </p:nvPr>
        </p:nvGraphicFramePr>
        <p:xfrm>
          <a:off x="3429000" y="3048000"/>
          <a:ext cx="1250950" cy="962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6" name="Equation" r:id="rId27" imgW="545760" imgH="419040" progId="Equation.DSMT4">
                  <p:embed/>
                </p:oleObj>
              </mc:Choice>
              <mc:Fallback>
                <p:oleObj name="Equation" r:id="rId27" imgW="545760" imgH="41904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048000"/>
                        <a:ext cx="1250950" cy="9625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3" name="Object 7"/>
          <p:cNvGraphicFramePr>
            <a:graphicFrameLocks noChangeAspect="1"/>
          </p:cNvGraphicFramePr>
          <p:nvPr/>
        </p:nvGraphicFramePr>
        <p:xfrm>
          <a:off x="6032500" y="3133725"/>
          <a:ext cx="21685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7" name="Equation" r:id="rId29" imgW="774360" imgH="241200" progId="Equation.3">
                  <p:embed/>
                </p:oleObj>
              </mc:Choice>
              <mc:Fallback>
                <p:oleObj name="Equation" r:id="rId29" imgW="774360" imgH="2412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3133725"/>
                        <a:ext cx="21685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151033"/>
              </p:ext>
            </p:extLst>
          </p:nvPr>
        </p:nvGraphicFramePr>
        <p:xfrm>
          <a:off x="3817938" y="3390363"/>
          <a:ext cx="296862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8" name="Equation" r:id="rId30" imgW="177480" imgH="164880" progId="Equation.3">
                  <p:embed/>
                </p:oleObj>
              </mc:Choice>
              <mc:Fallback>
                <p:oleObj name="Equation" r:id="rId30" imgW="177480" imgH="16488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3390363"/>
                        <a:ext cx="296862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164725"/>
              </p:ext>
            </p:extLst>
          </p:nvPr>
        </p:nvGraphicFramePr>
        <p:xfrm>
          <a:off x="4648200" y="3378200"/>
          <a:ext cx="29845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89" name="Equation" r:id="rId32" imgW="177480" imgH="164880" progId="Equation.3">
                  <p:embed/>
                </p:oleObj>
              </mc:Choice>
              <mc:Fallback>
                <p:oleObj name="Equation" r:id="rId32" imgW="177480" imgH="16488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378200"/>
                        <a:ext cx="29845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6" name="Object 26"/>
          <p:cNvGraphicFramePr>
            <a:graphicFrameLocks noChangeAspect="1"/>
          </p:cNvGraphicFramePr>
          <p:nvPr/>
        </p:nvGraphicFramePr>
        <p:xfrm>
          <a:off x="6757988" y="3362325"/>
          <a:ext cx="27622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0" name="Equation" r:id="rId34" imgW="164880" imgH="177480" progId="Equation.3">
                  <p:embed/>
                </p:oleObj>
              </mc:Choice>
              <mc:Fallback>
                <p:oleObj name="Equation" r:id="rId34" imgW="164880" imgH="17748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7988" y="3362325"/>
                        <a:ext cx="276225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7" name="Object 27"/>
          <p:cNvGraphicFramePr>
            <a:graphicFrameLocks noChangeAspect="1"/>
          </p:cNvGraphicFramePr>
          <p:nvPr/>
        </p:nvGraphicFramePr>
        <p:xfrm>
          <a:off x="8280400" y="3362325"/>
          <a:ext cx="277813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1" name="Equation" r:id="rId36" imgW="164880" imgH="177480" progId="Equation.3">
                  <p:embed/>
                </p:oleObj>
              </mc:Choice>
              <mc:Fallback>
                <p:oleObj name="Equation" r:id="rId36" imgW="164880" imgH="17748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0400" y="3362325"/>
                        <a:ext cx="277813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901826"/>
              </p:ext>
            </p:extLst>
          </p:nvPr>
        </p:nvGraphicFramePr>
        <p:xfrm>
          <a:off x="3352800" y="4131564"/>
          <a:ext cx="1570038" cy="55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2" name="Equation" r:id="rId38" imgW="609480" imgH="215640" progId="Equation.DSMT4">
                  <p:embed/>
                </p:oleObj>
              </mc:Choice>
              <mc:Fallback>
                <p:oleObj name="Equation" r:id="rId38" imgW="609480" imgH="21564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131564"/>
                        <a:ext cx="1570038" cy="55791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89" name="Object 7"/>
          <p:cNvGraphicFramePr>
            <a:graphicFrameLocks noChangeAspect="1"/>
          </p:cNvGraphicFramePr>
          <p:nvPr/>
        </p:nvGraphicFramePr>
        <p:xfrm>
          <a:off x="6032500" y="4048125"/>
          <a:ext cx="21685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3" name="Equation" r:id="rId40" imgW="774360" imgH="241200" progId="Equation.3">
                  <p:embed/>
                </p:oleObj>
              </mc:Choice>
              <mc:Fallback>
                <p:oleObj name="Equation" r:id="rId40" imgW="774360" imgH="2412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4048125"/>
                        <a:ext cx="2168525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790858"/>
              </p:ext>
            </p:extLst>
          </p:nvPr>
        </p:nvGraphicFramePr>
        <p:xfrm>
          <a:off x="3659188" y="4422775"/>
          <a:ext cx="38100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4" name="Equation" r:id="rId41" imgW="228600" imgH="177480" progId="Equation.3">
                  <p:embed/>
                </p:oleObj>
              </mc:Choice>
              <mc:Fallback>
                <p:oleObj name="Equation" r:id="rId41" imgW="228600" imgH="17748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9188" y="4422775"/>
                        <a:ext cx="381000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1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470380"/>
              </p:ext>
            </p:extLst>
          </p:nvPr>
        </p:nvGraphicFramePr>
        <p:xfrm>
          <a:off x="4648200" y="4422775"/>
          <a:ext cx="3825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5" name="Equation" r:id="rId43" imgW="228600" imgH="177480" progId="Equation.3">
                  <p:embed/>
                </p:oleObj>
              </mc:Choice>
              <mc:Fallback>
                <p:oleObj name="Equation" r:id="rId43" imgW="228600" imgH="17748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422775"/>
                        <a:ext cx="382587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2" name="Object 32"/>
          <p:cNvGraphicFramePr>
            <a:graphicFrameLocks noChangeAspect="1"/>
          </p:cNvGraphicFramePr>
          <p:nvPr/>
        </p:nvGraphicFramePr>
        <p:xfrm>
          <a:off x="6705600" y="4287838"/>
          <a:ext cx="382588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6" name="Equation" r:id="rId45" imgW="228600" imgH="164880" progId="Equation.3">
                  <p:embed/>
                </p:oleObj>
              </mc:Choice>
              <mc:Fallback>
                <p:oleObj name="Equation" r:id="rId45" imgW="228600" imgH="16488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287838"/>
                        <a:ext cx="382588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93" name="Object 33"/>
          <p:cNvGraphicFramePr>
            <a:graphicFrameLocks noChangeAspect="1"/>
          </p:cNvGraphicFramePr>
          <p:nvPr/>
        </p:nvGraphicFramePr>
        <p:xfrm>
          <a:off x="8228013" y="4287838"/>
          <a:ext cx="3841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97" name="Equation" r:id="rId47" imgW="228600" imgH="164880" progId="Equation.3">
                  <p:embed/>
                </p:oleObj>
              </mc:Choice>
              <mc:Fallback>
                <p:oleObj name="Equation" r:id="rId47" imgW="228600" imgH="16488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8013" y="4287838"/>
                        <a:ext cx="384175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7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7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7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17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7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7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1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1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17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1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1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11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17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084315" y="5635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23"/>
          <p:cNvGrpSpPr/>
          <p:nvPr/>
        </p:nvGrpSpPr>
        <p:grpSpPr>
          <a:xfrm>
            <a:off x="685800" y="152400"/>
            <a:ext cx="8305800" cy="6477000"/>
            <a:chOff x="685800" y="152400"/>
            <a:chExt cx="8305800" cy="6477000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685800" y="166489"/>
              <a:ext cx="8305800" cy="64629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sz="2000" dirty="0">
                <a:latin typeface="Helvetica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5853" y="152400"/>
              <a:ext cx="8305747" cy="479520"/>
            </a:xfrm>
            <a:prstGeom prst="rect">
              <a:avLst/>
            </a:prstGeom>
            <a:solidFill>
              <a:srgbClr val="05875C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dirty="0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39865" y="195262"/>
              <a:ext cx="60422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>
              <a:spAutoFit/>
            </a:bodyPr>
            <a:lstStyle/>
            <a:p>
              <a:r>
                <a:rPr lang="en-US" altLang="en-US" sz="2000" b="1" dirty="0" smtClean="0">
                  <a:solidFill>
                    <a:schemeClr val="bg1"/>
                  </a:solidFill>
                  <a:latin typeface="Helvetica" pitchFamily="34" charset="0"/>
                </a:rPr>
                <a:t>PROPERTIES of EQUALITY and CONGRUENCE</a:t>
              </a:r>
              <a:endParaRPr lang="en-US" altLang="en-US" sz="2000" dirty="0"/>
            </a:p>
          </p:txBody>
        </p:sp>
      </p:grpSp>
      <p:sp>
        <p:nvSpPr>
          <p:cNvPr id="31" name="Text Box 86"/>
          <p:cNvSpPr txBox="1">
            <a:spLocks noChangeArrowheads="1"/>
          </p:cNvSpPr>
          <p:nvPr/>
        </p:nvSpPr>
        <p:spPr bwMode="auto">
          <a:xfrm>
            <a:off x="762000" y="762000"/>
            <a:ext cx="189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latin typeface="Helvetica" pitchFamily="34" charset="0"/>
              </a:rPr>
              <a:t>SUBSTITUTION</a:t>
            </a:r>
            <a:endParaRPr lang="en-US" altLang="en-US" sz="1800" b="1" dirty="0">
              <a:latin typeface="Helvetica" pitchFamily="34" charset="0"/>
            </a:endParaRPr>
          </a:p>
        </p:txBody>
      </p:sp>
      <p:graphicFrame>
        <p:nvGraphicFramePr>
          <p:cNvPr id="118810" name="Object 26"/>
          <p:cNvGraphicFramePr>
            <a:graphicFrameLocks noChangeAspect="1"/>
          </p:cNvGraphicFramePr>
          <p:nvPr/>
        </p:nvGraphicFramePr>
        <p:xfrm>
          <a:off x="3128963" y="685800"/>
          <a:ext cx="14224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90" name="Equation" r:id="rId4" imgW="507960" imgH="203040" progId="Equation.3">
                  <p:embed/>
                </p:oleObj>
              </mc:Choice>
              <mc:Fallback>
                <p:oleObj name="Equation" r:id="rId4" imgW="507960" imgH="203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963" y="685800"/>
                        <a:ext cx="1422400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11" name="Object 27"/>
          <p:cNvGraphicFramePr>
            <a:graphicFrameLocks noChangeAspect="1"/>
          </p:cNvGraphicFramePr>
          <p:nvPr/>
        </p:nvGraphicFramePr>
        <p:xfrm>
          <a:off x="3200400" y="1752600"/>
          <a:ext cx="21336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91" name="Equation" r:id="rId6" imgW="761760" imgH="203040" progId="Equation.3">
                  <p:embed/>
                </p:oleObj>
              </mc:Choice>
              <mc:Fallback>
                <p:oleObj name="Equation" r:id="rId6" imgW="761760" imgH="20304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752600"/>
                        <a:ext cx="2133600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/>
          <p:cNvCxnSpPr/>
          <p:nvPr/>
        </p:nvCxnSpPr>
        <p:spPr>
          <a:xfrm rot="5400000">
            <a:off x="3962400" y="1524000"/>
            <a:ext cx="685800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8812" name="Object 28"/>
          <p:cNvGraphicFramePr>
            <a:graphicFrameLocks noChangeAspect="1"/>
          </p:cNvGraphicFramePr>
          <p:nvPr/>
        </p:nvGraphicFramePr>
        <p:xfrm>
          <a:off x="5791200" y="1752600"/>
          <a:ext cx="8890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92" name="Equation" r:id="rId8" imgW="317160" imgH="177480" progId="Equation.3">
                  <p:embed/>
                </p:oleObj>
              </mc:Choice>
              <mc:Fallback>
                <p:oleObj name="Equation" r:id="rId8" imgW="317160" imgH="17748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752600"/>
                        <a:ext cx="889000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8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8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084315" y="563563"/>
            <a:ext cx="73787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23"/>
          <p:cNvGrpSpPr/>
          <p:nvPr/>
        </p:nvGrpSpPr>
        <p:grpSpPr>
          <a:xfrm>
            <a:off x="685800" y="152400"/>
            <a:ext cx="8305800" cy="6477000"/>
            <a:chOff x="685800" y="152400"/>
            <a:chExt cx="8305800" cy="6477000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685800" y="166489"/>
              <a:ext cx="8305800" cy="64629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sz="2000" dirty="0">
                <a:latin typeface="Helvetica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85853" y="152400"/>
              <a:ext cx="8305747" cy="479520"/>
            </a:xfrm>
            <a:prstGeom prst="rect">
              <a:avLst/>
            </a:prstGeom>
            <a:solidFill>
              <a:srgbClr val="05875C"/>
            </a:solidFill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 anchor="ctr"/>
            <a:lstStyle/>
            <a:p>
              <a:pPr algn="ctr"/>
              <a:endParaRPr lang="en-US" altLang="en-US" dirty="0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039865" y="195262"/>
              <a:ext cx="60422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p3d prstMaterial="softEdge">
              <a:bevelT w="127000" prst="artDeco"/>
            </a:sp3d>
          </p:spPr>
          <p:txBody>
            <a:bodyPr wrap="none">
              <a:spAutoFit/>
            </a:bodyPr>
            <a:lstStyle/>
            <a:p>
              <a:r>
                <a:rPr lang="en-US" altLang="en-US" sz="2000" b="1" dirty="0" smtClean="0">
                  <a:solidFill>
                    <a:schemeClr val="bg1"/>
                  </a:solidFill>
                  <a:latin typeface="Helvetica" pitchFamily="34" charset="0"/>
                </a:rPr>
                <a:t>PROPERTIES of EQUALITY and CONGRUENCE</a:t>
              </a:r>
              <a:endParaRPr lang="en-US" altLang="en-US" sz="2000" dirty="0"/>
            </a:p>
          </p:txBody>
        </p:sp>
      </p:grp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861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10000"/>
            <a:ext cx="8610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990600" y="178713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Identify which property is being illustrated:</a:t>
            </a:r>
          </a:p>
        </p:txBody>
      </p:sp>
      <p:graphicFrame>
        <p:nvGraphicFramePr>
          <p:cNvPr id="119813" name="Object 5"/>
          <p:cNvGraphicFramePr>
            <a:graphicFrameLocks noChangeAspect="1"/>
          </p:cNvGraphicFramePr>
          <p:nvPr/>
        </p:nvGraphicFramePr>
        <p:xfrm>
          <a:off x="1143000" y="838200"/>
          <a:ext cx="54864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3" name="Equation" r:id="rId4" imgW="2743200" imgH="2489040" progId="Equation.3">
                  <p:embed/>
                </p:oleObj>
              </mc:Choice>
              <mc:Fallback>
                <p:oleObj name="Equation" r:id="rId4" imgW="2743200" imgH="248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838200"/>
                        <a:ext cx="5486400" cy="497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2286000" y="12192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REFLEXIVE property of congruence.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2286000" y="21336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ADDITION property of equality.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2286000" y="30480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TRANSITIVE property of equality.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2286000" y="40386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SUBTRACTION property of equality.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2286000" y="49530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SYMMETRIC property of congruence.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286000" y="5791200"/>
            <a:ext cx="6477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SYMMETRIC property of equality.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00CC99"/>
          </a:soli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Equality and Congruence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990600" y="178713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Fill in the blanks for the proof shown: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990600" y="685800"/>
            <a:ext cx="7696200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Given:</a:t>
            </a:r>
          </a:p>
          <a:p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sz="2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Prove:  </a:t>
            </a:r>
          </a:p>
        </p:txBody>
      </p:sp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2179637" y="609600"/>
          <a:ext cx="1554163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2" name="Equation" r:id="rId4" imgW="927000" imgH="457200" progId="Equation.DSMT4">
                  <p:embed/>
                </p:oleObj>
              </mc:Choice>
              <mc:Fallback>
                <p:oleObj name="Equation" r:id="rId4" imgW="9270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9637" y="609600"/>
                        <a:ext cx="1554163" cy="766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4" name="Object 6"/>
          <p:cNvGraphicFramePr>
            <a:graphicFrameLocks noChangeAspect="1"/>
          </p:cNvGraphicFramePr>
          <p:nvPr/>
        </p:nvGraphicFramePr>
        <p:xfrm>
          <a:off x="2193925" y="1676400"/>
          <a:ext cx="7016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3" name="Equation" r:id="rId6" imgW="419040" imgH="228600" progId="Equation.DSMT4">
                  <p:embed/>
                </p:oleObj>
              </mc:Choice>
              <mc:Fallback>
                <p:oleObj name="Equation" r:id="rId6" imgW="41904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5" y="1676400"/>
                        <a:ext cx="701675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Connector 23"/>
          <p:cNvCxnSpPr/>
          <p:nvPr/>
        </p:nvCxnSpPr>
        <p:spPr>
          <a:xfrm>
            <a:off x="1143000" y="2895600"/>
            <a:ext cx="7239000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2971800" y="4648200"/>
            <a:ext cx="3505200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1143000" y="2514600"/>
            <a:ext cx="76962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Statement				Reason</a:t>
            </a:r>
          </a:p>
        </p:txBody>
      </p:sp>
      <p:graphicFrame>
        <p:nvGraphicFramePr>
          <p:cNvPr id="211976" name="Object 8"/>
          <p:cNvGraphicFramePr>
            <a:graphicFrameLocks noChangeAspect="1"/>
          </p:cNvGraphicFramePr>
          <p:nvPr/>
        </p:nvGraphicFramePr>
        <p:xfrm>
          <a:off x="1371600" y="2967037"/>
          <a:ext cx="1554162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4" name="Equation" r:id="rId8" imgW="927000" imgH="457200" progId="Equation.DSMT4">
                  <p:embed/>
                </p:oleObj>
              </mc:Choice>
              <mc:Fallback>
                <p:oleObj name="Equation" r:id="rId8" imgW="927000" imgH="457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967037"/>
                        <a:ext cx="1554162" cy="766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7" name="Object 9"/>
          <p:cNvGraphicFramePr>
            <a:graphicFrameLocks noChangeAspect="1"/>
          </p:cNvGraphicFramePr>
          <p:nvPr/>
        </p:nvGraphicFramePr>
        <p:xfrm>
          <a:off x="1311275" y="4133850"/>
          <a:ext cx="16605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5" name="Equation" r:id="rId10" imgW="990360" imgH="215640" progId="Equation.DSMT4">
                  <p:embed/>
                </p:oleObj>
              </mc:Choice>
              <mc:Fallback>
                <p:oleObj name="Equation" r:id="rId10" imgW="990360" imgH="215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4133850"/>
                        <a:ext cx="166052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8" name="Object 10"/>
          <p:cNvGraphicFramePr>
            <a:graphicFrameLocks noChangeAspect="1"/>
          </p:cNvGraphicFramePr>
          <p:nvPr/>
        </p:nvGraphicFramePr>
        <p:xfrm>
          <a:off x="1481138" y="4514850"/>
          <a:ext cx="1490662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6" name="Equation" r:id="rId12" imgW="888840" imgH="215640" progId="Equation.DSMT4">
                  <p:embed/>
                </p:oleObj>
              </mc:Choice>
              <mc:Fallback>
                <p:oleObj name="Equation" r:id="rId12" imgW="888840" imgH="2156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1138" y="4514850"/>
                        <a:ext cx="1490662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9" name="Object 11"/>
          <p:cNvGraphicFramePr>
            <a:graphicFrameLocks noChangeAspect="1"/>
          </p:cNvGraphicFramePr>
          <p:nvPr/>
        </p:nvGraphicFramePr>
        <p:xfrm>
          <a:off x="2085975" y="5200650"/>
          <a:ext cx="8318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7" name="Equation" r:id="rId14" imgW="495000" imgH="215640" progId="Equation.DSMT4">
                  <p:embed/>
                </p:oleObj>
              </mc:Choice>
              <mc:Fallback>
                <p:oleObj name="Equation" r:id="rId14" imgW="495000" imgH="2156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975" y="5200650"/>
                        <a:ext cx="8318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80" name="Object 12"/>
          <p:cNvGraphicFramePr>
            <a:graphicFrameLocks noChangeAspect="1"/>
          </p:cNvGraphicFramePr>
          <p:nvPr/>
        </p:nvGraphicFramePr>
        <p:xfrm>
          <a:off x="2192338" y="5799138"/>
          <a:ext cx="7032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8" name="Equation" r:id="rId16" imgW="419040" imgH="228600" progId="Equation.DSMT4">
                  <p:embed/>
                </p:oleObj>
              </mc:Choice>
              <mc:Fallback>
                <p:oleObj name="Equation" r:id="rId16" imgW="419040" imgH="2286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2338" y="5799138"/>
                        <a:ext cx="7032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4953000" y="2895600"/>
            <a:ext cx="22860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1.  GIVEN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4953000" y="4191000"/>
            <a:ext cx="34290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3.  SUBSTITUTION</a:t>
            </a: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4953000" y="5174159"/>
            <a:ext cx="3657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</a:pP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Subtraction   </a:t>
            </a:r>
          </a:p>
          <a:p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     </a:t>
            </a: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953000" y="5715000"/>
            <a:ext cx="28194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5.  Division</a:t>
            </a:r>
          </a:p>
        </p:txBody>
      </p:sp>
      <p:graphicFrame>
        <p:nvGraphicFramePr>
          <p:cNvPr id="21198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392531"/>
              </p:ext>
            </p:extLst>
          </p:nvPr>
        </p:nvGraphicFramePr>
        <p:xfrm>
          <a:off x="798443" y="2945487"/>
          <a:ext cx="233362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59" name="Equation" r:id="rId18" imgW="139680" imgH="177480" progId="Equation.DSMT4">
                  <p:embed/>
                </p:oleObj>
              </mc:Choice>
              <mc:Fallback>
                <p:oleObj name="Equation" r:id="rId18" imgW="13968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443" y="2945487"/>
                        <a:ext cx="233362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8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889537"/>
              </p:ext>
            </p:extLst>
          </p:nvPr>
        </p:nvGraphicFramePr>
        <p:xfrm>
          <a:off x="788504" y="3360738"/>
          <a:ext cx="276225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60" name="Equation" r:id="rId20" imgW="164880" imgH="177480" progId="Equation.DSMT4">
                  <p:embed/>
                </p:oleObj>
              </mc:Choice>
              <mc:Fallback>
                <p:oleObj name="Equation" r:id="rId20" imgW="164880" imgH="1774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04" y="3360738"/>
                        <a:ext cx="276225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8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3786"/>
              </p:ext>
            </p:extLst>
          </p:nvPr>
        </p:nvGraphicFramePr>
        <p:xfrm>
          <a:off x="780635" y="4249232"/>
          <a:ext cx="276225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61" name="Equation" r:id="rId22" imgW="164880" imgH="177480" progId="Equation.DSMT4">
                  <p:embed/>
                </p:oleObj>
              </mc:Choice>
              <mc:Fallback>
                <p:oleObj name="Equation" r:id="rId22" imgW="164880" imgH="1774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635" y="4249232"/>
                        <a:ext cx="276225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8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657765"/>
              </p:ext>
            </p:extLst>
          </p:nvPr>
        </p:nvGraphicFramePr>
        <p:xfrm>
          <a:off x="762000" y="5215137"/>
          <a:ext cx="2984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62" name="Equation" r:id="rId24" imgW="177480" imgH="190440" progId="Equation.DSMT4">
                  <p:embed/>
                </p:oleObj>
              </mc:Choice>
              <mc:Fallback>
                <p:oleObj name="Equation" r:id="rId24" imgW="177480" imgH="1904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215137"/>
                        <a:ext cx="29845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58721"/>
              </p:ext>
            </p:extLst>
          </p:nvPr>
        </p:nvGraphicFramePr>
        <p:xfrm>
          <a:off x="801756" y="5867400"/>
          <a:ext cx="299627" cy="307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63" name="Equation" r:id="rId26" imgW="164880" imgH="177480" progId="Equation.DSMT4">
                  <p:embed/>
                </p:oleObj>
              </mc:Choice>
              <mc:Fallback>
                <p:oleObj name="Equation" r:id="rId26" imgW="164880" imgH="1774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756" y="5867400"/>
                        <a:ext cx="299627" cy="307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4953000" y="3226713"/>
            <a:ext cx="228600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2.  GIVEN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62000" y="2577643"/>
            <a:ext cx="84582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27" grpId="0"/>
      <p:bldP spid="3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0" name="Text Box 142"/>
          <p:cNvSpPr txBox="1">
            <a:spLocks noChangeArrowheads="1"/>
          </p:cNvSpPr>
          <p:nvPr/>
        </p:nvSpPr>
        <p:spPr bwMode="auto">
          <a:xfrm>
            <a:off x="2273300" y="2624187"/>
            <a:ext cx="609600" cy="3841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lnSpc>
                <a:spcPct val="90000"/>
              </a:lnSpc>
            </a:pPr>
            <a:r>
              <a:rPr lang="en-US" altLang="en-US" dirty="0"/>
              <a:t>          </a:t>
            </a:r>
          </a:p>
        </p:txBody>
      </p:sp>
      <p:sp>
        <p:nvSpPr>
          <p:cNvPr id="17553" name="Rectangle 145"/>
          <p:cNvSpPr>
            <a:spLocks noChangeArrowheads="1"/>
          </p:cNvSpPr>
          <p:nvPr/>
        </p:nvSpPr>
        <p:spPr bwMode="auto">
          <a:xfrm>
            <a:off x="3136900" y="2636887"/>
            <a:ext cx="501650" cy="3841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8B3E8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483" name="Text Box 75"/>
          <p:cNvSpPr txBox="1">
            <a:spLocks noChangeArrowheads="1"/>
          </p:cNvSpPr>
          <p:nvPr/>
        </p:nvSpPr>
        <p:spPr bwMode="auto">
          <a:xfrm>
            <a:off x="495300" y="205740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Statements</a:t>
            </a:r>
          </a:p>
        </p:txBody>
      </p:sp>
      <p:sp>
        <p:nvSpPr>
          <p:cNvPr id="17484" name="Text Box 76"/>
          <p:cNvSpPr txBox="1">
            <a:spLocks noChangeArrowheads="1"/>
          </p:cNvSpPr>
          <p:nvPr/>
        </p:nvSpPr>
        <p:spPr bwMode="auto">
          <a:xfrm>
            <a:off x="4468813" y="2057400"/>
            <a:ext cx="113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Reasons</a:t>
            </a:r>
          </a:p>
        </p:txBody>
      </p:sp>
      <p:sp>
        <p:nvSpPr>
          <p:cNvPr id="17485" name="Line 77"/>
          <p:cNvSpPr>
            <a:spLocks noChangeShapeType="1"/>
          </p:cNvSpPr>
          <p:nvPr/>
        </p:nvSpPr>
        <p:spPr bwMode="auto">
          <a:xfrm>
            <a:off x="393700" y="2459087"/>
            <a:ext cx="713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486" name="Line 78"/>
          <p:cNvSpPr>
            <a:spLocks noChangeShapeType="1"/>
          </p:cNvSpPr>
          <p:nvPr/>
        </p:nvSpPr>
        <p:spPr bwMode="auto">
          <a:xfrm>
            <a:off x="4338638" y="2058987"/>
            <a:ext cx="4762" cy="367669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15" name="Text Box 107"/>
          <p:cNvSpPr txBox="1">
            <a:spLocks noChangeArrowheads="1"/>
          </p:cNvSpPr>
          <p:nvPr/>
        </p:nvSpPr>
        <p:spPr bwMode="auto">
          <a:xfrm>
            <a:off x="615950" y="5105400"/>
            <a:ext cx="807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571500" algn="l"/>
                <a:tab pos="1663700" algn="l"/>
                <a:tab pos="3886200" algn="l"/>
              </a:tabLst>
            </a:pPr>
            <a:r>
              <a:rPr lang="en-US" altLang="en-US" i="1" dirty="0"/>
              <a:t>m</a:t>
            </a:r>
            <a:r>
              <a:rPr lang="en-US" altLang="en-US" dirty="0"/>
              <a:t>	1 = </a:t>
            </a:r>
            <a:r>
              <a:rPr lang="en-US" altLang="en-US" i="1" dirty="0"/>
              <a:t>m</a:t>
            </a:r>
            <a:r>
              <a:rPr lang="en-US" altLang="en-US" dirty="0"/>
              <a:t>	3	</a:t>
            </a:r>
            <a:r>
              <a:rPr lang="en-US" altLang="en-US" sz="2200" dirty="0"/>
              <a:t>Definition of congruent angles </a:t>
            </a:r>
          </a:p>
        </p:txBody>
      </p:sp>
      <p:sp>
        <p:nvSpPr>
          <p:cNvPr id="17516" name="Freeform 108"/>
          <p:cNvSpPr>
            <a:spLocks/>
          </p:cNvSpPr>
          <p:nvPr/>
        </p:nvSpPr>
        <p:spPr bwMode="auto">
          <a:xfrm>
            <a:off x="1003300" y="522287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17" name="Freeform 109"/>
          <p:cNvSpPr>
            <a:spLocks/>
          </p:cNvSpPr>
          <p:nvPr/>
        </p:nvSpPr>
        <p:spPr bwMode="auto">
          <a:xfrm>
            <a:off x="2071688" y="5230813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471" name="Text Box 63"/>
          <p:cNvSpPr txBox="1">
            <a:spLocks noChangeArrowheads="1"/>
          </p:cNvSpPr>
          <p:nvPr/>
        </p:nvSpPr>
        <p:spPr bwMode="auto">
          <a:xfrm>
            <a:off x="282575" y="695276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GIVEN</a:t>
            </a:r>
          </a:p>
        </p:txBody>
      </p:sp>
      <p:sp>
        <p:nvSpPr>
          <p:cNvPr id="17503" name="Text Box 95"/>
          <p:cNvSpPr txBox="1">
            <a:spLocks noChangeArrowheads="1"/>
          </p:cNvSpPr>
          <p:nvPr/>
        </p:nvSpPr>
        <p:spPr bwMode="auto">
          <a:xfrm>
            <a:off x="1563688" y="654001"/>
            <a:ext cx="5078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635000" algn="l"/>
                <a:tab pos="1943100" algn="l"/>
                <a:tab pos="2692400" algn="l"/>
                <a:tab pos="3314700" algn="l"/>
                <a:tab pos="4114800" algn="l"/>
              </a:tabLst>
            </a:pPr>
            <a:r>
              <a:rPr lang="en-US" altLang="en-US" i="1" dirty="0"/>
              <a:t>m	</a:t>
            </a:r>
            <a:r>
              <a:rPr lang="en-US" altLang="en-US" b="1" dirty="0">
                <a:solidFill>
                  <a:srgbClr val="008000"/>
                </a:solidFill>
              </a:rPr>
              <a:t>3</a:t>
            </a:r>
            <a:r>
              <a:rPr lang="en-US" altLang="en-US" dirty="0"/>
              <a:t> = 40°,	</a:t>
            </a:r>
            <a:r>
              <a:rPr lang="en-US" altLang="en-US" b="1" dirty="0">
                <a:solidFill>
                  <a:srgbClr val="FF9933"/>
                </a:solidFill>
              </a:rPr>
              <a:t>1</a:t>
            </a:r>
            <a:r>
              <a:rPr lang="en-US" altLang="en-US" dirty="0"/>
              <a:t>	</a:t>
            </a:r>
            <a:r>
              <a:rPr lang="en-US" altLang="en-US" b="1" dirty="0">
                <a:solidFill>
                  <a:srgbClr val="00CCFF"/>
                </a:solidFill>
                <a:sym typeface="Symbol" pitchFamily="18" charset="2"/>
              </a:rPr>
              <a:t>2</a:t>
            </a:r>
            <a:r>
              <a:rPr lang="en-US" altLang="en-US" dirty="0">
                <a:sym typeface="Symbol" pitchFamily="18" charset="2"/>
              </a:rPr>
              <a:t>,	</a:t>
            </a:r>
            <a:r>
              <a:rPr lang="en-US" altLang="en-US" b="1" dirty="0">
                <a:solidFill>
                  <a:srgbClr val="00CCFF"/>
                </a:solidFill>
                <a:sym typeface="Symbol" pitchFamily="18" charset="2"/>
              </a:rPr>
              <a:t>2</a:t>
            </a:r>
            <a:r>
              <a:rPr lang="en-US" altLang="en-US" dirty="0">
                <a:sym typeface="Symbol" pitchFamily="18" charset="2"/>
              </a:rPr>
              <a:t>	</a:t>
            </a:r>
            <a:r>
              <a:rPr lang="en-US" altLang="en-US" b="1" dirty="0">
                <a:solidFill>
                  <a:srgbClr val="008000"/>
                </a:solidFill>
                <a:sym typeface="Symbol" pitchFamily="18" charset="2"/>
              </a:rPr>
              <a:t>3</a:t>
            </a:r>
            <a:endParaRPr lang="en-US" altLang="en-US" dirty="0">
              <a:sym typeface="Symbol" pitchFamily="18" charset="2"/>
            </a:endParaRPr>
          </a:p>
        </p:txBody>
      </p:sp>
      <p:sp>
        <p:nvSpPr>
          <p:cNvPr id="17504" name="Freeform 96"/>
          <p:cNvSpPr>
            <a:spLocks/>
          </p:cNvSpPr>
          <p:nvPr/>
        </p:nvSpPr>
        <p:spPr bwMode="auto">
          <a:xfrm>
            <a:off x="1957388" y="774651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05" name="Freeform 97"/>
          <p:cNvSpPr>
            <a:spLocks/>
          </p:cNvSpPr>
          <p:nvPr/>
        </p:nvSpPr>
        <p:spPr bwMode="auto">
          <a:xfrm>
            <a:off x="3330575" y="782589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506" name="Picture 98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1113" y="784176"/>
            <a:ext cx="180975" cy="187325"/>
          </a:xfrm>
          <a:prstGeom prst="rect">
            <a:avLst/>
          </a:prstGeom>
          <a:noFill/>
        </p:spPr>
      </p:pic>
      <p:sp>
        <p:nvSpPr>
          <p:cNvPr id="17525" name="Freeform 117"/>
          <p:cNvSpPr>
            <a:spLocks/>
          </p:cNvSpPr>
          <p:nvPr/>
        </p:nvSpPr>
        <p:spPr bwMode="auto">
          <a:xfrm>
            <a:off x="4079875" y="769889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26" name="Freeform 118"/>
          <p:cNvSpPr>
            <a:spLocks/>
          </p:cNvSpPr>
          <p:nvPr/>
        </p:nvSpPr>
        <p:spPr bwMode="auto">
          <a:xfrm>
            <a:off x="4676775" y="769889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527" name="Picture 119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413" y="784176"/>
            <a:ext cx="180975" cy="187325"/>
          </a:xfrm>
          <a:prstGeom prst="rect">
            <a:avLst/>
          </a:prstGeom>
          <a:noFill/>
        </p:spPr>
      </p:pic>
      <p:sp>
        <p:nvSpPr>
          <p:cNvPr id="17528" name="Freeform 120"/>
          <p:cNvSpPr>
            <a:spLocks/>
          </p:cNvSpPr>
          <p:nvPr/>
        </p:nvSpPr>
        <p:spPr bwMode="auto">
          <a:xfrm>
            <a:off x="5502275" y="757189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01" name="Text Box 93"/>
          <p:cNvSpPr txBox="1">
            <a:spLocks noChangeArrowheads="1"/>
          </p:cNvSpPr>
          <p:nvPr/>
        </p:nvSpPr>
        <p:spPr bwMode="auto">
          <a:xfrm>
            <a:off x="307975" y="1284239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Helvetica" pitchFamily="34" charset="0"/>
              </a:rPr>
              <a:t>PROVE</a:t>
            </a:r>
          </a:p>
        </p:txBody>
      </p:sp>
      <p:sp>
        <p:nvSpPr>
          <p:cNvPr id="17529" name="Text Box 121"/>
          <p:cNvSpPr txBox="1">
            <a:spLocks noChangeArrowheads="1"/>
          </p:cNvSpPr>
          <p:nvPr/>
        </p:nvSpPr>
        <p:spPr bwMode="auto">
          <a:xfrm>
            <a:off x="1614488" y="1187401"/>
            <a:ext cx="5078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635000" algn="l"/>
                <a:tab pos="1943100" algn="l"/>
                <a:tab pos="2692400" algn="l"/>
                <a:tab pos="3314700" algn="l"/>
                <a:tab pos="4114800" algn="l"/>
              </a:tabLst>
            </a:pPr>
            <a:r>
              <a:rPr lang="en-US" altLang="en-US" i="1" dirty="0"/>
              <a:t>m	</a:t>
            </a:r>
            <a:r>
              <a:rPr lang="en-US" altLang="en-US" b="1" dirty="0">
                <a:solidFill>
                  <a:srgbClr val="FF9933"/>
                </a:solidFill>
              </a:rPr>
              <a:t>1</a:t>
            </a:r>
            <a:r>
              <a:rPr lang="en-US" altLang="en-US" dirty="0"/>
              <a:t> = 40°</a:t>
            </a:r>
          </a:p>
        </p:txBody>
      </p:sp>
      <p:sp>
        <p:nvSpPr>
          <p:cNvPr id="17530" name="Freeform 122"/>
          <p:cNvSpPr>
            <a:spLocks/>
          </p:cNvSpPr>
          <p:nvPr/>
        </p:nvSpPr>
        <p:spPr bwMode="auto">
          <a:xfrm>
            <a:off x="2020888" y="1308051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48" name="Rectangle 140"/>
          <p:cNvSpPr>
            <a:spLocks noChangeArrowheads="1"/>
          </p:cNvSpPr>
          <p:nvPr/>
        </p:nvSpPr>
        <p:spPr bwMode="auto">
          <a:xfrm>
            <a:off x="469900" y="2624187"/>
            <a:ext cx="1670050" cy="3841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3BB7E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43" name="Text Box 135"/>
          <p:cNvSpPr txBox="1">
            <a:spLocks noChangeArrowheads="1"/>
          </p:cNvSpPr>
          <p:nvPr/>
        </p:nvSpPr>
        <p:spPr bwMode="auto">
          <a:xfrm>
            <a:off x="615950" y="5943600"/>
            <a:ext cx="807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571500" algn="l"/>
                <a:tab pos="3886200" algn="l"/>
              </a:tabLst>
            </a:pPr>
            <a:r>
              <a:rPr lang="en-US" altLang="en-US" i="1" dirty="0"/>
              <a:t>m</a:t>
            </a:r>
            <a:r>
              <a:rPr lang="en-US" altLang="en-US" dirty="0"/>
              <a:t>	1 = 40°	</a:t>
            </a:r>
            <a:r>
              <a:rPr lang="en-US" altLang="en-US" sz="2200" dirty="0"/>
              <a:t>Substitution property of equality </a:t>
            </a:r>
          </a:p>
        </p:txBody>
      </p:sp>
      <p:sp>
        <p:nvSpPr>
          <p:cNvPr id="17544" name="Freeform 136"/>
          <p:cNvSpPr>
            <a:spLocks/>
          </p:cNvSpPr>
          <p:nvPr/>
        </p:nvSpPr>
        <p:spPr bwMode="auto">
          <a:xfrm>
            <a:off x="1003300" y="6061075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573" name="Picture 165" descr="Mpg-0206-ta02-b.jpg                                            000104AAThomas's Mac                   B4A34AEF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1313" y="363488"/>
            <a:ext cx="1573212" cy="2025650"/>
          </a:xfrm>
          <a:prstGeom prst="rect">
            <a:avLst/>
          </a:prstGeom>
          <a:noFill/>
        </p:spPr>
      </p:pic>
      <p:sp>
        <p:nvSpPr>
          <p:cNvPr id="17549" name="AutoShape 141"/>
          <p:cNvSpPr>
            <a:spLocks noChangeArrowheads="1"/>
          </p:cNvSpPr>
          <p:nvPr/>
        </p:nvSpPr>
        <p:spPr bwMode="auto">
          <a:xfrm rot="-1134039">
            <a:off x="7624763" y="1554113"/>
            <a:ext cx="720725" cy="720725"/>
          </a:xfrm>
          <a:custGeom>
            <a:avLst/>
            <a:gdLst>
              <a:gd name="G0" fmla="+- 9086 0 0"/>
              <a:gd name="G1" fmla="+- -8781900 0 0"/>
              <a:gd name="G2" fmla="+- 0 0 -8781900"/>
              <a:gd name="T0" fmla="*/ 0 256 1"/>
              <a:gd name="T1" fmla="*/ 180 256 1"/>
              <a:gd name="G3" fmla="+- -8781900 T0 T1"/>
              <a:gd name="T2" fmla="*/ 0 256 1"/>
              <a:gd name="T3" fmla="*/ 90 256 1"/>
              <a:gd name="G4" fmla="+- -8781900 T2 T3"/>
              <a:gd name="G5" fmla="*/ G4 2 1"/>
              <a:gd name="T4" fmla="*/ 90 256 1"/>
              <a:gd name="T5" fmla="*/ 0 256 1"/>
              <a:gd name="G6" fmla="+- -8781900 T4 T5"/>
              <a:gd name="G7" fmla="*/ G6 2 1"/>
              <a:gd name="G8" fmla="abs -87819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086"/>
              <a:gd name="G18" fmla="*/ 9086 1 2"/>
              <a:gd name="G19" fmla="+- G18 5400 0"/>
              <a:gd name="G20" fmla="cos G19 -8781900"/>
              <a:gd name="G21" fmla="sin G19 -8781900"/>
              <a:gd name="G22" fmla="+- G20 10800 0"/>
              <a:gd name="G23" fmla="+- G21 10800 0"/>
              <a:gd name="G24" fmla="+- 10800 0 G20"/>
              <a:gd name="G25" fmla="+- 9086 10800 0"/>
              <a:gd name="G26" fmla="?: G9 G17 G25"/>
              <a:gd name="G27" fmla="?: G9 0 21600"/>
              <a:gd name="G28" fmla="cos 10800 -8781900"/>
              <a:gd name="G29" fmla="sin 10800 -8781900"/>
              <a:gd name="G30" fmla="sin 9086 -8781900"/>
              <a:gd name="G31" fmla="+- G28 10800 0"/>
              <a:gd name="G32" fmla="+- G29 10800 0"/>
              <a:gd name="G33" fmla="+- G30 10800 0"/>
              <a:gd name="G34" fmla="?: G4 0 G31"/>
              <a:gd name="G35" fmla="?: -8781900 G34 0"/>
              <a:gd name="G36" fmla="?: G6 G35 G31"/>
              <a:gd name="G37" fmla="+- 21600 0 G36"/>
              <a:gd name="G38" fmla="?: G4 0 G33"/>
              <a:gd name="G39" fmla="?: -87819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3892 w 21600"/>
              <a:gd name="T15" fmla="*/ 3647 h 21600"/>
              <a:gd name="T16" fmla="*/ 10800 w 21600"/>
              <a:gd name="T17" fmla="*/ 1714 h 21600"/>
              <a:gd name="T18" fmla="*/ 17708 w 21600"/>
              <a:gd name="T19" fmla="*/ 36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488" y="4264"/>
                </a:moveTo>
                <a:cubicBezTo>
                  <a:pt x="6182" y="2628"/>
                  <a:pt x="8445" y="1713"/>
                  <a:pt x="10800" y="1714"/>
                </a:cubicBezTo>
                <a:cubicBezTo>
                  <a:pt x="13154" y="1714"/>
                  <a:pt x="15417" y="2628"/>
                  <a:pt x="17111" y="4264"/>
                </a:cubicBezTo>
                <a:lnTo>
                  <a:pt x="18302" y="3031"/>
                </a:lnTo>
                <a:cubicBezTo>
                  <a:pt x="16288" y="1086"/>
                  <a:pt x="13599" y="-1"/>
                  <a:pt x="10799" y="0"/>
                </a:cubicBezTo>
                <a:cubicBezTo>
                  <a:pt x="8000" y="0"/>
                  <a:pt x="5311" y="1086"/>
                  <a:pt x="3297" y="3031"/>
                </a:cubicBezTo>
                <a:close/>
              </a:path>
            </a:pathLst>
          </a:cu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54" name="AutoShape 146"/>
          <p:cNvSpPr>
            <a:spLocks noChangeArrowheads="1"/>
          </p:cNvSpPr>
          <p:nvPr/>
        </p:nvSpPr>
        <p:spPr bwMode="auto">
          <a:xfrm rot="20465961" flipV="1">
            <a:off x="6577013" y="401588"/>
            <a:ext cx="720725" cy="739775"/>
          </a:xfrm>
          <a:custGeom>
            <a:avLst/>
            <a:gdLst>
              <a:gd name="G0" fmla="+- 9086 0 0"/>
              <a:gd name="G1" fmla="+- -8781900 0 0"/>
              <a:gd name="G2" fmla="+- 0 0 -8781900"/>
              <a:gd name="T0" fmla="*/ 0 256 1"/>
              <a:gd name="T1" fmla="*/ 180 256 1"/>
              <a:gd name="G3" fmla="+- -8781900 T0 T1"/>
              <a:gd name="T2" fmla="*/ 0 256 1"/>
              <a:gd name="T3" fmla="*/ 90 256 1"/>
              <a:gd name="G4" fmla="+- -8781900 T2 T3"/>
              <a:gd name="G5" fmla="*/ G4 2 1"/>
              <a:gd name="T4" fmla="*/ 90 256 1"/>
              <a:gd name="T5" fmla="*/ 0 256 1"/>
              <a:gd name="G6" fmla="+- -8781900 T4 T5"/>
              <a:gd name="G7" fmla="*/ G6 2 1"/>
              <a:gd name="G8" fmla="abs -87819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086"/>
              <a:gd name="G18" fmla="*/ 9086 1 2"/>
              <a:gd name="G19" fmla="+- G18 5400 0"/>
              <a:gd name="G20" fmla="cos G19 -8781900"/>
              <a:gd name="G21" fmla="sin G19 -8781900"/>
              <a:gd name="G22" fmla="+- G20 10800 0"/>
              <a:gd name="G23" fmla="+- G21 10800 0"/>
              <a:gd name="G24" fmla="+- 10800 0 G20"/>
              <a:gd name="G25" fmla="+- 9086 10800 0"/>
              <a:gd name="G26" fmla="?: G9 G17 G25"/>
              <a:gd name="G27" fmla="?: G9 0 21600"/>
              <a:gd name="G28" fmla="cos 10800 -8781900"/>
              <a:gd name="G29" fmla="sin 10800 -8781900"/>
              <a:gd name="G30" fmla="sin 9086 -8781900"/>
              <a:gd name="G31" fmla="+- G28 10800 0"/>
              <a:gd name="G32" fmla="+- G29 10800 0"/>
              <a:gd name="G33" fmla="+- G30 10800 0"/>
              <a:gd name="G34" fmla="?: G4 0 G31"/>
              <a:gd name="G35" fmla="?: -8781900 G34 0"/>
              <a:gd name="G36" fmla="?: G6 G35 G31"/>
              <a:gd name="G37" fmla="+- 21600 0 G36"/>
              <a:gd name="G38" fmla="?: G4 0 G33"/>
              <a:gd name="G39" fmla="?: -87819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3892 w 21600"/>
              <a:gd name="T15" fmla="*/ 3647 h 21600"/>
              <a:gd name="T16" fmla="*/ 10800 w 21600"/>
              <a:gd name="T17" fmla="*/ 1714 h 21600"/>
              <a:gd name="T18" fmla="*/ 17708 w 21600"/>
              <a:gd name="T19" fmla="*/ 36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488" y="4264"/>
                </a:moveTo>
                <a:cubicBezTo>
                  <a:pt x="6182" y="2628"/>
                  <a:pt x="8445" y="1713"/>
                  <a:pt x="10800" y="1714"/>
                </a:cubicBezTo>
                <a:cubicBezTo>
                  <a:pt x="13154" y="1714"/>
                  <a:pt x="15417" y="2628"/>
                  <a:pt x="17111" y="4264"/>
                </a:cubicBezTo>
                <a:lnTo>
                  <a:pt x="18302" y="3031"/>
                </a:lnTo>
                <a:cubicBezTo>
                  <a:pt x="16288" y="1086"/>
                  <a:pt x="13599" y="-1"/>
                  <a:pt x="10799" y="0"/>
                </a:cubicBezTo>
                <a:cubicBezTo>
                  <a:pt x="8000" y="0"/>
                  <a:pt x="5311" y="1086"/>
                  <a:pt x="3297" y="3031"/>
                </a:cubicBezTo>
                <a:close/>
              </a:path>
            </a:pathLst>
          </a:cu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55" name="AutoShape 147"/>
          <p:cNvSpPr>
            <a:spLocks noChangeArrowheads="1"/>
          </p:cNvSpPr>
          <p:nvPr/>
        </p:nvSpPr>
        <p:spPr bwMode="auto">
          <a:xfrm rot="11837357" flipV="1">
            <a:off x="6615113" y="1379488"/>
            <a:ext cx="720725" cy="739775"/>
          </a:xfrm>
          <a:custGeom>
            <a:avLst/>
            <a:gdLst>
              <a:gd name="G0" fmla="+- 9086 0 0"/>
              <a:gd name="G1" fmla="+- -8781900 0 0"/>
              <a:gd name="G2" fmla="+- 0 0 -8781900"/>
              <a:gd name="T0" fmla="*/ 0 256 1"/>
              <a:gd name="T1" fmla="*/ 180 256 1"/>
              <a:gd name="G3" fmla="+- -8781900 T0 T1"/>
              <a:gd name="T2" fmla="*/ 0 256 1"/>
              <a:gd name="T3" fmla="*/ 90 256 1"/>
              <a:gd name="G4" fmla="+- -8781900 T2 T3"/>
              <a:gd name="G5" fmla="*/ G4 2 1"/>
              <a:gd name="T4" fmla="*/ 90 256 1"/>
              <a:gd name="T5" fmla="*/ 0 256 1"/>
              <a:gd name="G6" fmla="+- -8781900 T4 T5"/>
              <a:gd name="G7" fmla="*/ G6 2 1"/>
              <a:gd name="G8" fmla="abs -87819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086"/>
              <a:gd name="G18" fmla="*/ 9086 1 2"/>
              <a:gd name="G19" fmla="+- G18 5400 0"/>
              <a:gd name="G20" fmla="cos G19 -8781900"/>
              <a:gd name="G21" fmla="sin G19 -8781900"/>
              <a:gd name="G22" fmla="+- G20 10800 0"/>
              <a:gd name="G23" fmla="+- G21 10800 0"/>
              <a:gd name="G24" fmla="+- 10800 0 G20"/>
              <a:gd name="G25" fmla="+- 9086 10800 0"/>
              <a:gd name="G26" fmla="?: G9 G17 G25"/>
              <a:gd name="G27" fmla="?: G9 0 21600"/>
              <a:gd name="G28" fmla="cos 10800 -8781900"/>
              <a:gd name="G29" fmla="sin 10800 -8781900"/>
              <a:gd name="G30" fmla="sin 9086 -8781900"/>
              <a:gd name="G31" fmla="+- G28 10800 0"/>
              <a:gd name="G32" fmla="+- G29 10800 0"/>
              <a:gd name="G33" fmla="+- G30 10800 0"/>
              <a:gd name="G34" fmla="?: G4 0 G31"/>
              <a:gd name="G35" fmla="?: -8781900 G34 0"/>
              <a:gd name="G36" fmla="?: G6 G35 G31"/>
              <a:gd name="G37" fmla="+- 21600 0 G36"/>
              <a:gd name="G38" fmla="?: G4 0 G33"/>
              <a:gd name="G39" fmla="?: -87819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3892 w 21600"/>
              <a:gd name="T15" fmla="*/ 3647 h 21600"/>
              <a:gd name="T16" fmla="*/ 10800 w 21600"/>
              <a:gd name="T17" fmla="*/ 1714 h 21600"/>
              <a:gd name="T18" fmla="*/ 17708 w 21600"/>
              <a:gd name="T19" fmla="*/ 36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488" y="4264"/>
                </a:moveTo>
                <a:cubicBezTo>
                  <a:pt x="6182" y="2628"/>
                  <a:pt x="8445" y="1713"/>
                  <a:pt x="10800" y="1714"/>
                </a:cubicBezTo>
                <a:cubicBezTo>
                  <a:pt x="13154" y="1714"/>
                  <a:pt x="15417" y="2628"/>
                  <a:pt x="17111" y="4264"/>
                </a:cubicBezTo>
                <a:lnTo>
                  <a:pt x="18302" y="3031"/>
                </a:lnTo>
                <a:cubicBezTo>
                  <a:pt x="16288" y="1086"/>
                  <a:pt x="13599" y="-1"/>
                  <a:pt x="10799" y="0"/>
                </a:cubicBezTo>
                <a:cubicBezTo>
                  <a:pt x="8000" y="0"/>
                  <a:pt x="5311" y="1086"/>
                  <a:pt x="3297" y="3031"/>
                </a:cubicBezTo>
                <a:close/>
              </a:path>
            </a:pathLst>
          </a:cu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69" name="Rectangle 161"/>
          <p:cNvSpPr>
            <a:spLocks noChangeArrowheads="1"/>
          </p:cNvSpPr>
          <p:nvPr/>
        </p:nvSpPr>
        <p:spPr bwMode="auto">
          <a:xfrm>
            <a:off x="304800" y="2535287"/>
            <a:ext cx="3670300" cy="9271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11" name="Freeform 103"/>
          <p:cNvSpPr>
            <a:spLocks/>
          </p:cNvSpPr>
          <p:nvPr/>
        </p:nvSpPr>
        <p:spPr bwMode="auto">
          <a:xfrm>
            <a:off x="1582738" y="4470351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10" name="Freeform 102"/>
          <p:cNvSpPr>
            <a:spLocks/>
          </p:cNvSpPr>
          <p:nvPr/>
        </p:nvSpPr>
        <p:spPr bwMode="auto">
          <a:xfrm>
            <a:off x="717550" y="4468764"/>
            <a:ext cx="198438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09" name="Text Box 101"/>
          <p:cNvSpPr txBox="1">
            <a:spLocks noChangeArrowheads="1"/>
          </p:cNvSpPr>
          <p:nvPr/>
        </p:nvSpPr>
        <p:spPr bwMode="auto">
          <a:xfrm>
            <a:off x="901700" y="4343400"/>
            <a:ext cx="778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914400" algn="l"/>
                <a:tab pos="3657600" algn="l"/>
              </a:tabLst>
            </a:pPr>
            <a:r>
              <a:rPr lang="en-US" altLang="en-US" dirty="0"/>
              <a:t>1	</a:t>
            </a:r>
            <a:r>
              <a:rPr lang="en-US" altLang="en-US" dirty="0">
                <a:sym typeface="Symbol" pitchFamily="18" charset="2"/>
              </a:rPr>
              <a:t>3</a:t>
            </a:r>
            <a:r>
              <a:rPr lang="en-US" altLang="en-US" sz="2200" i="1" dirty="0"/>
              <a:t> 	 </a:t>
            </a:r>
            <a:r>
              <a:rPr lang="en-US" altLang="en-US" sz="2200" dirty="0"/>
              <a:t>Transitive property of Congruence</a:t>
            </a:r>
          </a:p>
        </p:txBody>
      </p:sp>
      <p:pic>
        <p:nvPicPr>
          <p:cNvPr id="17536" name="Picture 128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751"/>
            <a:ext cx="180975" cy="187325"/>
          </a:xfrm>
          <a:prstGeom prst="rect">
            <a:avLst/>
          </a:prstGeom>
          <a:noFill/>
        </p:spPr>
      </p:pic>
      <p:sp>
        <p:nvSpPr>
          <p:cNvPr id="17575" name="Text Box 167"/>
          <p:cNvSpPr txBox="1">
            <a:spLocks noChangeArrowheads="1"/>
          </p:cNvSpPr>
          <p:nvPr/>
        </p:nvSpPr>
        <p:spPr bwMode="auto">
          <a:xfrm>
            <a:off x="4800600" y="3276600"/>
            <a:ext cx="299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4000500" algn="l"/>
              </a:tabLst>
            </a:pPr>
            <a:r>
              <a:rPr lang="en-US" altLang="en-US" dirty="0"/>
              <a:t>Given</a:t>
            </a:r>
          </a:p>
        </p:txBody>
      </p:sp>
      <p:sp>
        <p:nvSpPr>
          <p:cNvPr id="17577" name="Text Box 169"/>
          <p:cNvSpPr txBox="1">
            <a:spLocks noChangeArrowheads="1"/>
          </p:cNvSpPr>
          <p:nvPr/>
        </p:nvSpPr>
        <p:spPr bwMode="auto">
          <a:xfrm>
            <a:off x="512763" y="2581870"/>
            <a:ext cx="39227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635000" algn="l"/>
                <a:tab pos="2057400" algn="l"/>
                <a:tab pos="2857500" algn="l"/>
                <a:tab pos="3314700" algn="l"/>
                <a:tab pos="4114800" algn="l"/>
              </a:tabLst>
            </a:pPr>
            <a:r>
              <a:rPr lang="en-US" altLang="en-US" i="1" dirty="0"/>
              <a:t>m	</a:t>
            </a:r>
            <a:r>
              <a:rPr lang="en-US" altLang="en-US" dirty="0"/>
              <a:t>3 = 40°,	</a:t>
            </a:r>
            <a:endParaRPr lang="en-US" altLang="en-US" dirty="0" smtClean="0"/>
          </a:p>
          <a:p>
            <a:pPr>
              <a:tabLst>
                <a:tab pos="635000" algn="l"/>
                <a:tab pos="2057400" algn="l"/>
                <a:tab pos="2857500" algn="l"/>
                <a:tab pos="3314700" algn="l"/>
                <a:tab pos="4114800" algn="l"/>
              </a:tabLst>
            </a:pPr>
            <a:endParaRPr lang="en-US" altLang="en-US" dirty="0" smtClean="0"/>
          </a:p>
          <a:p>
            <a:pPr>
              <a:tabLst>
                <a:tab pos="635000" algn="l"/>
                <a:tab pos="2057400" algn="l"/>
                <a:tab pos="2857500" algn="l"/>
                <a:tab pos="3314700" algn="l"/>
                <a:tab pos="4114800" algn="l"/>
              </a:tabLst>
            </a:pPr>
            <a:r>
              <a:rPr lang="en-US" altLang="en-US" dirty="0" smtClean="0"/>
              <a:t>         1</a:t>
            </a:r>
            <a:r>
              <a:rPr lang="en-US" altLang="en-US" dirty="0"/>
              <a:t>	</a:t>
            </a:r>
            <a:r>
              <a:rPr lang="en-US" altLang="en-US" dirty="0" smtClean="0"/>
              <a:t>              </a:t>
            </a:r>
            <a:r>
              <a:rPr lang="en-US" altLang="en-US" dirty="0" smtClean="0">
                <a:sym typeface="Symbol" pitchFamily="18" charset="2"/>
              </a:rPr>
              <a:t>2</a:t>
            </a:r>
            <a:r>
              <a:rPr lang="en-US" altLang="en-US" dirty="0">
                <a:sym typeface="Symbol" pitchFamily="18" charset="2"/>
              </a:rPr>
              <a:t>,</a:t>
            </a:r>
          </a:p>
        </p:txBody>
      </p:sp>
      <p:sp>
        <p:nvSpPr>
          <p:cNvPr id="17578" name="Freeform 170"/>
          <p:cNvSpPr>
            <a:spLocks/>
          </p:cNvSpPr>
          <p:nvPr/>
        </p:nvSpPr>
        <p:spPr bwMode="auto">
          <a:xfrm>
            <a:off x="906463" y="2676575"/>
            <a:ext cx="206375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79" name="Freeform 171"/>
          <p:cNvSpPr>
            <a:spLocks/>
          </p:cNvSpPr>
          <p:nvPr/>
        </p:nvSpPr>
        <p:spPr bwMode="auto">
          <a:xfrm>
            <a:off x="838200" y="3226345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580" name="Picture 172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938" y="3227933"/>
            <a:ext cx="180975" cy="187325"/>
          </a:xfrm>
          <a:prstGeom prst="rect">
            <a:avLst/>
          </a:prstGeom>
          <a:noFill/>
        </p:spPr>
      </p:pic>
      <p:sp>
        <p:nvSpPr>
          <p:cNvPr id="17581" name="Freeform 173"/>
          <p:cNvSpPr>
            <a:spLocks/>
          </p:cNvSpPr>
          <p:nvPr/>
        </p:nvSpPr>
        <p:spPr bwMode="auto">
          <a:xfrm>
            <a:off x="1689100" y="3213645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82" name="Freeform 174"/>
          <p:cNvSpPr>
            <a:spLocks/>
          </p:cNvSpPr>
          <p:nvPr/>
        </p:nvSpPr>
        <p:spPr bwMode="auto">
          <a:xfrm>
            <a:off x="814387" y="3705225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583" name="Picture 175" descr="equal symbol gif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3719513"/>
            <a:ext cx="180975" cy="187325"/>
          </a:xfrm>
          <a:prstGeom prst="rect">
            <a:avLst/>
          </a:prstGeom>
          <a:noFill/>
        </p:spPr>
      </p:pic>
      <p:sp>
        <p:nvSpPr>
          <p:cNvPr id="17584" name="Freeform 176"/>
          <p:cNvSpPr>
            <a:spLocks/>
          </p:cNvSpPr>
          <p:nvPr/>
        </p:nvSpPr>
        <p:spPr bwMode="auto">
          <a:xfrm>
            <a:off x="1630363" y="3692525"/>
            <a:ext cx="198437" cy="1905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96"/>
              </a:cxn>
              <a:cxn ang="0">
                <a:pos x="96" y="96"/>
              </a:cxn>
            </a:cxnLst>
            <a:rect l="0" t="0" r="r" b="b"/>
            <a:pathLst>
              <a:path w="96" h="96">
                <a:moveTo>
                  <a:pt x="96" y="0"/>
                </a:moveTo>
                <a:lnTo>
                  <a:pt x="0" y="96"/>
                </a:lnTo>
                <a:lnTo>
                  <a:pt x="96" y="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585" name="Text Box 177"/>
          <p:cNvSpPr txBox="1">
            <a:spLocks noChangeArrowheads="1"/>
          </p:cNvSpPr>
          <p:nvPr/>
        </p:nvSpPr>
        <p:spPr bwMode="auto">
          <a:xfrm>
            <a:off x="965200" y="3657600"/>
            <a:ext cx="124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800100" algn="l"/>
              </a:tabLst>
            </a:pPr>
            <a:r>
              <a:rPr lang="en-US" altLang="en-US" dirty="0">
                <a:sym typeface="Symbol" pitchFamily="18" charset="2"/>
              </a:rPr>
              <a:t>2	3</a:t>
            </a:r>
            <a:endParaRPr lang="en-US" altLang="en-US" dirty="0"/>
          </a:p>
        </p:txBody>
      </p:sp>
      <p:sp>
        <p:nvSpPr>
          <p:cNvPr id="82" name="Rectangle 81"/>
          <p:cNvSpPr/>
          <p:nvPr/>
        </p:nvSpPr>
        <p:spPr>
          <a:xfrm>
            <a:off x="4800600" y="3048000"/>
            <a:ext cx="37338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609600" y="4495800"/>
            <a:ext cx="2895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4495800" y="4419600"/>
            <a:ext cx="403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0" y="5105400"/>
            <a:ext cx="403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4419600" y="5029200"/>
            <a:ext cx="403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0" y="5943600"/>
            <a:ext cx="403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419600" y="5943600"/>
            <a:ext cx="403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ight Brace 54"/>
          <p:cNvSpPr/>
          <p:nvPr/>
        </p:nvSpPr>
        <p:spPr>
          <a:xfrm>
            <a:off x="1981200" y="2667000"/>
            <a:ext cx="457200" cy="1371600"/>
          </a:xfrm>
          <a:prstGeom prst="rightBrace">
            <a:avLst/>
          </a:prstGeom>
          <a:ln w="254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228600" y="2590800"/>
            <a:ext cx="37338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1" dur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6" dur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6" dur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1" dur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6" dur="1"/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1" dur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1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3" name="Rectangle 59"/>
          <p:cNvSpPr>
            <a:spLocks noChangeArrowheads="1"/>
          </p:cNvSpPr>
          <p:nvPr/>
        </p:nvSpPr>
        <p:spPr bwMode="auto">
          <a:xfrm>
            <a:off x="1604963" y="2741613"/>
            <a:ext cx="7158037" cy="8048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1604963" y="3617913"/>
            <a:ext cx="7170737" cy="4619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1608138" y="4189413"/>
            <a:ext cx="7170737" cy="4619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1611313" y="4697413"/>
            <a:ext cx="7145337" cy="4619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18" name="Rectangle 134"/>
          <p:cNvSpPr>
            <a:spLocks noChangeArrowheads="1"/>
          </p:cNvSpPr>
          <p:nvPr/>
        </p:nvSpPr>
        <p:spPr bwMode="auto">
          <a:xfrm>
            <a:off x="1549400" y="2692400"/>
            <a:ext cx="7315200" cy="876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19" name="Rectangle 135"/>
          <p:cNvSpPr>
            <a:spLocks noChangeArrowheads="1"/>
          </p:cNvSpPr>
          <p:nvPr/>
        </p:nvSpPr>
        <p:spPr bwMode="auto">
          <a:xfrm>
            <a:off x="1562100" y="3568700"/>
            <a:ext cx="7315200" cy="54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20" name="Rectangle 136"/>
          <p:cNvSpPr>
            <a:spLocks noChangeArrowheads="1"/>
          </p:cNvSpPr>
          <p:nvPr/>
        </p:nvSpPr>
        <p:spPr bwMode="auto">
          <a:xfrm>
            <a:off x="1587500" y="4127500"/>
            <a:ext cx="7315200" cy="54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21" name="Rectangle 137"/>
          <p:cNvSpPr>
            <a:spLocks noChangeArrowheads="1"/>
          </p:cNvSpPr>
          <p:nvPr/>
        </p:nvSpPr>
        <p:spPr bwMode="auto">
          <a:xfrm>
            <a:off x="1574800" y="4648200"/>
            <a:ext cx="7315200" cy="54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86" name="Rectangle 102"/>
          <p:cNvSpPr>
            <a:spLocks noChangeArrowheads="1"/>
          </p:cNvSpPr>
          <p:nvPr/>
        </p:nvSpPr>
        <p:spPr bwMode="auto">
          <a:xfrm>
            <a:off x="1611313" y="5230813"/>
            <a:ext cx="7145337" cy="4619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7800" y="117475"/>
            <a:ext cx="6018213" cy="460375"/>
            <a:chOff x="1651" y="423"/>
            <a:chExt cx="3791" cy="290"/>
          </a:xfrm>
        </p:grpSpPr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2518" y="446"/>
              <a:ext cx="29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Transitive Property of Angle Congruence</a:t>
              </a:r>
            </a:p>
          </p:txBody>
        </p:sp>
        <p:pic>
          <p:nvPicPr>
            <p:cNvPr id="16390" name="Picture 6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6392" name="Picture 8" descr="geo1-2.6-navibar long head.jpeg                                00269B00Mathematics                    B449232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1514475" y="1062038"/>
            <a:ext cx="6978650" cy="889000"/>
            <a:chOff x="954" y="509"/>
            <a:chExt cx="4396" cy="560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954" y="509"/>
              <a:ext cx="2318" cy="560"/>
              <a:chOff x="954" y="1909"/>
              <a:chExt cx="2318" cy="560"/>
            </a:xfrm>
          </p:grpSpPr>
          <p:sp>
            <p:nvSpPr>
              <p:cNvPr id="16398" name="Text Box 14"/>
              <p:cNvSpPr txBox="1">
                <a:spLocks noChangeArrowheads="1"/>
              </p:cNvSpPr>
              <p:nvPr/>
            </p:nvSpPr>
            <p:spPr bwMode="auto">
              <a:xfrm>
                <a:off x="954" y="1927"/>
                <a:ext cx="5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 dirty="0">
                    <a:latin typeface="Helvetica" pitchFamily="34" charset="0"/>
                  </a:rPr>
                  <a:t>GIVEN</a:t>
                </a:r>
              </a:p>
            </p:txBody>
          </p:sp>
          <p:sp>
            <p:nvSpPr>
              <p:cNvPr id="16399" name="AutoShape 15"/>
              <p:cNvSpPr>
                <a:spLocks noChangeArrowheads="1"/>
              </p:cNvSpPr>
              <p:nvPr/>
            </p:nvSpPr>
            <p:spPr bwMode="auto">
              <a:xfrm rot="5400000">
                <a:off x="1582" y="1968"/>
                <a:ext cx="158" cy="165"/>
              </a:xfrm>
              <a:prstGeom prst="flowChartExtra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00" name="Text Box 16"/>
              <p:cNvSpPr txBox="1">
                <a:spLocks noChangeArrowheads="1"/>
              </p:cNvSpPr>
              <p:nvPr/>
            </p:nvSpPr>
            <p:spPr bwMode="auto">
              <a:xfrm>
                <a:off x="1977" y="1909"/>
                <a:ext cx="129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800100" algn="l"/>
                  </a:tabLst>
                </a:pPr>
                <a:r>
                  <a:rPr lang="en-US" altLang="en-US" i="1" dirty="0"/>
                  <a:t>A</a:t>
                </a:r>
                <a:r>
                  <a:rPr lang="en-US" altLang="en-US" dirty="0"/>
                  <a:t>	</a:t>
                </a:r>
                <a:r>
                  <a:rPr lang="en-US" altLang="en-US" dirty="0">
                    <a:sym typeface="Symbol" pitchFamily="18" charset="2"/>
                  </a:rPr>
                  <a:t> </a:t>
                </a:r>
                <a:r>
                  <a:rPr lang="en-US" altLang="en-US" i="1" dirty="0">
                    <a:sym typeface="Symbol" pitchFamily="18" charset="2"/>
                  </a:rPr>
                  <a:t>B,</a:t>
                </a:r>
                <a:endParaRPr lang="en-US" altLang="en-US" dirty="0">
                  <a:sym typeface="Symbol" pitchFamily="18" charset="2"/>
                </a:endParaRPr>
              </a:p>
            </p:txBody>
          </p:sp>
          <p:sp>
            <p:nvSpPr>
              <p:cNvPr id="16401" name="Freeform 17"/>
              <p:cNvSpPr>
                <a:spLocks/>
              </p:cNvSpPr>
              <p:nvPr/>
            </p:nvSpPr>
            <p:spPr bwMode="auto">
              <a:xfrm>
                <a:off x="1849" y="1977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02" name="Freeform 18"/>
              <p:cNvSpPr>
                <a:spLocks/>
              </p:cNvSpPr>
              <p:nvPr/>
            </p:nvSpPr>
            <p:spPr bwMode="auto">
              <a:xfrm>
                <a:off x="2394" y="1982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pic>
            <p:nvPicPr>
              <p:cNvPr id="16403" name="Picture 19" descr="equal symbol gif                                               00000037Emily's Mac                    B38A4CE0: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23" y="1991"/>
                <a:ext cx="114" cy="118"/>
              </a:xfrm>
              <a:prstGeom prst="rect">
                <a:avLst/>
              </a:prstGeom>
              <a:noFill/>
            </p:spPr>
          </p:pic>
          <p:sp>
            <p:nvSpPr>
              <p:cNvPr id="16404" name="Text Box 20"/>
              <p:cNvSpPr txBox="1">
                <a:spLocks noChangeArrowheads="1"/>
              </p:cNvSpPr>
              <p:nvPr/>
            </p:nvSpPr>
            <p:spPr bwMode="auto">
              <a:xfrm>
                <a:off x="1937" y="2181"/>
                <a:ext cx="129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800100" algn="l"/>
                  </a:tabLst>
                </a:pPr>
                <a:r>
                  <a:rPr lang="en-US" altLang="en-US" i="1" dirty="0"/>
                  <a:t>B</a:t>
                </a:r>
                <a:r>
                  <a:rPr lang="en-US" altLang="en-US" dirty="0"/>
                  <a:t>	</a:t>
                </a:r>
                <a:r>
                  <a:rPr lang="en-US" altLang="en-US" dirty="0">
                    <a:sym typeface="Symbol" pitchFamily="18" charset="2"/>
                  </a:rPr>
                  <a:t> </a:t>
                </a:r>
                <a:r>
                  <a:rPr lang="en-US" altLang="en-US" i="1" dirty="0">
                    <a:sym typeface="Symbol" pitchFamily="18" charset="2"/>
                  </a:rPr>
                  <a:t>C</a:t>
                </a:r>
                <a:endParaRPr lang="en-US" altLang="en-US" dirty="0">
                  <a:sym typeface="Symbol" pitchFamily="18" charset="2"/>
                </a:endParaRPr>
              </a:p>
            </p:txBody>
          </p:sp>
          <p:sp>
            <p:nvSpPr>
              <p:cNvPr id="16405" name="Freeform 21"/>
              <p:cNvSpPr>
                <a:spLocks/>
              </p:cNvSpPr>
              <p:nvPr/>
            </p:nvSpPr>
            <p:spPr bwMode="auto">
              <a:xfrm>
                <a:off x="1809" y="2249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06" name="Freeform 22"/>
              <p:cNvSpPr>
                <a:spLocks/>
              </p:cNvSpPr>
              <p:nvPr/>
            </p:nvSpPr>
            <p:spPr bwMode="auto">
              <a:xfrm>
                <a:off x="2378" y="2254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pic>
            <p:nvPicPr>
              <p:cNvPr id="16407" name="Picture 23" descr="equal symbol gif                                               00000037Emily's Mac                    B38A4CE0: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83" y="2263"/>
                <a:ext cx="114" cy="118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3080" y="512"/>
              <a:ext cx="2270" cy="288"/>
              <a:chOff x="3080" y="1912"/>
              <a:chExt cx="2270" cy="288"/>
            </a:xfrm>
          </p:grpSpPr>
          <p:sp>
            <p:nvSpPr>
              <p:cNvPr id="16409" name="Text Box 25"/>
              <p:cNvSpPr txBox="1">
                <a:spLocks noChangeArrowheads="1"/>
              </p:cNvSpPr>
              <p:nvPr/>
            </p:nvSpPr>
            <p:spPr bwMode="auto">
              <a:xfrm>
                <a:off x="3080" y="1933"/>
                <a:ext cx="6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 dirty="0">
                    <a:latin typeface="Helvetica" pitchFamily="34" charset="0"/>
                  </a:rPr>
                  <a:t>PROVE</a:t>
                </a:r>
              </a:p>
            </p:txBody>
          </p:sp>
          <p:sp>
            <p:nvSpPr>
              <p:cNvPr id="16410" name="AutoShape 26"/>
              <p:cNvSpPr>
                <a:spLocks noChangeArrowheads="1"/>
              </p:cNvSpPr>
              <p:nvPr/>
            </p:nvSpPr>
            <p:spPr bwMode="auto">
              <a:xfrm rot="5400000">
                <a:off x="3708" y="1962"/>
                <a:ext cx="158" cy="165"/>
              </a:xfrm>
              <a:prstGeom prst="flowChartExtra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CC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11" name="Text Box 27"/>
              <p:cNvSpPr txBox="1">
                <a:spLocks noChangeArrowheads="1"/>
              </p:cNvSpPr>
              <p:nvPr/>
            </p:nvSpPr>
            <p:spPr bwMode="auto">
              <a:xfrm>
                <a:off x="4055" y="1912"/>
                <a:ext cx="129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tabLst>
                    <a:tab pos="800100" algn="l"/>
                  </a:tabLst>
                </a:pPr>
                <a:r>
                  <a:rPr lang="en-US" altLang="en-US" i="1" dirty="0"/>
                  <a:t>A</a:t>
                </a:r>
                <a:r>
                  <a:rPr lang="en-US" altLang="en-US" dirty="0"/>
                  <a:t>	</a:t>
                </a:r>
                <a:r>
                  <a:rPr lang="en-US" altLang="en-US" dirty="0">
                    <a:sym typeface="Symbol" pitchFamily="18" charset="2"/>
                  </a:rPr>
                  <a:t> </a:t>
                </a:r>
                <a:r>
                  <a:rPr lang="en-US" altLang="en-US" i="1" dirty="0">
                    <a:sym typeface="Symbol" pitchFamily="18" charset="2"/>
                  </a:rPr>
                  <a:t>C</a:t>
                </a:r>
                <a:endParaRPr lang="en-US" altLang="en-US" dirty="0">
                  <a:sym typeface="Symbol" pitchFamily="18" charset="2"/>
                </a:endParaRPr>
              </a:p>
            </p:txBody>
          </p:sp>
          <p:sp>
            <p:nvSpPr>
              <p:cNvPr id="16412" name="Freeform 28"/>
              <p:cNvSpPr>
                <a:spLocks/>
              </p:cNvSpPr>
              <p:nvPr/>
            </p:nvSpPr>
            <p:spPr bwMode="auto">
              <a:xfrm>
                <a:off x="3927" y="1980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auto">
              <a:xfrm>
                <a:off x="4496" y="1985"/>
                <a:ext cx="125" cy="12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96"/>
                  </a:cxn>
                  <a:cxn ang="0">
                    <a:pos x="96" y="96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96"/>
                    </a:lnTo>
                    <a:lnTo>
                      <a:pt x="96" y="96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pic>
            <p:nvPicPr>
              <p:cNvPr id="16414" name="Picture 30" descr="equal symbol gif                                               00000037Emily's Mac                    B38A4CE0: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01" y="1994"/>
                <a:ext cx="114" cy="118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6" name="Group 128"/>
          <p:cNvGrpSpPr>
            <a:grpSpLocks/>
          </p:cNvGrpSpPr>
          <p:nvPr/>
        </p:nvGrpSpPr>
        <p:grpSpPr bwMode="auto">
          <a:xfrm>
            <a:off x="1612900" y="2254250"/>
            <a:ext cx="7137400" cy="3413125"/>
            <a:chOff x="1016" y="1420"/>
            <a:chExt cx="4496" cy="2150"/>
          </a:xfrm>
        </p:grpSpPr>
        <p:sp>
          <p:nvSpPr>
            <p:cNvPr id="16452" name="Text Box 68"/>
            <p:cNvSpPr txBox="1">
              <a:spLocks noChangeArrowheads="1"/>
            </p:cNvSpPr>
            <p:nvPr/>
          </p:nvSpPr>
          <p:spPr bwMode="auto">
            <a:xfrm>
              <a:off x="1176" y="1420"/>
              <a:ext cx="8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Statements</a:t>
              </a:r>
            </a:p>
          </p:txBody>
        </p:sp>
        <p:sp>
          <p:nvSpPr>
            <p:cNvPr id="16453" name="Text Box 69"/>
            <p:cNvSpPr txBox="1">
              <a:spLocks noChangeArrowheads="1"/>
            </p:cNvSpPr>
            <p:nvPr/>
          </p:nvSpPr>
          <p:spPr bwMode="auto">
            <a:xfrm>
              <a:off x="3023" y="1420"/>
              <a:ext cx="7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Reasons</a:t>
              </a:r>
            </a:p>
          </p:txBody>
        </p:sp>
        <p:sp>
          <p:nvSpPr>
            <p:cNvPr id="16454" name="Line 70"/>
            <p:cNvSpPr>
              <a:spLocks noChangeShapeType="1"/>
            </p:cNvSpPr>
            <p:nvPr/>
          </p:nvSpPr>
          <p:spPr bwMode="auto">
            <a:xfrm>
              <a:off x="1016" y="1648"/>
              <a:ext cx="4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55" name="Line 71"/>
            <p:cNvSpPr>
              <a:spLocks noChangeShapeType="1"/>
            </p:cNvSpPr>
            <p:nvPr/>
          </p:nvSpPr>
          <p:spPr bwMode="auto">
            <a:xfrm>
              <a:off x="2805" y="1421"/>
              <a:ext cx="0" cy="21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1225550" y="2794000"/>
            <a:ext cx="304800" cy="366713"/>
            <a:chOff x="288" y="1232"/>
            <a:chExt cx="192" cy="231"/>
          </a:xfrm>
        </p:grpSpPr>
        <p:sp>
          <p:nvSpPr>
            <p:cNvPr id="16457" name="Oval 73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58" name="Text Box 74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pitchFamily="34" charset="0"/>
                </a:rPr>
                <a:t>1</a:t>
              </a:r>
            </a:p>
          </p:txBody>
        </p:sp>
      </p:grpSp>
      <p:grpSp>
        <p:nvGrpSpPr>
          <p:cNvPr id="8" name="Group 75"/>
          <p:cNvGrpSpPr>
            <a:grpSpLocks/>
          </p:cNvGrpSpPr>
          <p:nvPr/>
        </p:nvGrpSpPr>
        <p:grpSpPr bwMode="auto">
          <a:xfrm>
            <a:off x="1225550" y="3687763"/>
            <a:ext cx="304800" cy="366712"/>
            <a:chOff x="288" y="1232"/>
            <a:chExt cx="192" cy="231"/>
          </a:xfrm>
        </p:grpSpPr>
        <p:sp>
          <p:nvSpPr>
            <p:cNvPr id="16460" name="Oval 76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61" name="Text Box 77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pitchFamily="34" charset="0"/>
                </a:rPr>
                <a:t>2</a:t>
              </a:r>
            </a:p>
          </p:txBody>
        </p:sp>
      </p:grpSp>
      <p:grpSp>
        <p:nvGrpSpPr>
          <p:cNvPr id="9" name="Group 78"/>
          <p:cNvGrpSpPr>
            <a:grpSpLocks/>
          </p:cNvGrpSpPr>
          <p:nvPr/>
        </p:nvGrpSpPr>
        <p:grpSpPr bwMode="auto">
          <a:xfrm>
            <a:off x="1225550" y="4217988"/>
            <a:ext cx="304800" cy="366712"/>
            <a:chOff x="288" y="1232"/>
            <a:chExt cx="192" cy="231"/>
          </a:xfrm>
        </p:grpSpPr>
        <p:sp>
          <p:nvSpPr>
            <p:cNvPr id="16463" name="Oval 79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64" name="Text Box 80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pitchFamily="34" charset="0"/>
                </a:rPr>
                <a:t>3</a:t>
              </a:r>
            </a:p>
          </p:txBody>
        </p:sp>
      </p:grpSp>
      <p:grpSp>
        <p:nvGrpSpPr>
          <p:cNvPr id="10" name="Group 81"/>
          <p:cNvGrpSpPr>
            <a:grpSpLocks/>
          </p:cNvGrpSpPr>
          <p:nvPr/>
        </p:nvGrpSpPr>
        <p:grpSpPr bwMode="auto">
          <a:xfrm>
            <a:off x="1225550" y="4751388"/>
            <a:ext cx="304800" cy="366712"/>
            <a:chOff x="288" y="1232"/>
            <a:chExt cx="192" cy="231"/>
          </a:xfrm>
        </p:grpSpPr>
        <p:sp>
          <p:nvSpPr>
            <p:cNvPr id="16466" name="Oval 82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67" name="Text Box 83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pitchFamily="34" charset="0"/>
                </a:rPr>
                <a:t>4</a:t>
              </a:r>
            </a:p>
          </p:txBody>
        </p:sp>
      </p:grpSp>
      <p:grpSp>
        <p:nvGrpSpPr>
          <p:cNvPr id="11" name="Group 130"/>
          <p:cNvGrpSpPr>
            <a:grpSpLocks/>
          </p:cNvGrpSpPr>
          <p:nvPr/>
        </p:nvGrpSpPr>
        <p:grpSpPr bwMode="auto">
          <a:xfrm>
            <a:off x="1733550" y="3636967"/>
            <a:ext cx="6708776" cy="430213"/>
            <a:chOff x="1092" y="2291"/>
            <a:chExt cx="4226" cy="271"/>
          </a:xfrm>
        </p:grpSpPr>
        <p:sp>
          <p:nvSpPr>
            <p:cNvPr id="16470" name="Text Box 86"/>
            <p:cNvSpPr txBox="1">
              <a:spLocks noChangeArrowheads="1"/>
            </p:cNvSpPr>
            <p:nvPr/>
          </p:nvSpPr>
          <p:spPr bwMode="auto">
            <a:xfrm>
              <a:off x="1092" y="2291"/>
              <a:ext cx="42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635000" algn="l"/>
                  <a:tab pos="1206500" algn="l"/>
                  <a:tab pos="1828800" algn="l"/>
                  <a:tab pos="3035300" algn="l"/>
                </a:tabLst>
              </a:pPr>
              <a:r>
                <a:rPr lang="en-US" altLang="en-US" i="1" dirty="0"/>
                <a:t>m</a:t>
              </a:r>
              <a:r>
                <a:rPr lang="en-US" altLang="en-US" dirty="0"/>
                <a:t>	</a:t>
              </a:r>
              <a:r>
                <a:rPr lang="en-US" altLang="en-US" i="1" dirty="0"/>
                <a:t>A </a:t>
              </a:r>
              <a:r>
                <a:rPr lang="en-US" altLang="en-US" dirty="0"/>
                <a:t>= </a:t>
              </a:r>
              <a:r>
                <a:rPr lang="en-US" altLang="en-US" i="1" dirty="0" smtClean="0"/>
                <a:t>m    B  </a:t>
              </a:r>
              <a:r>
                <a:rPr lang="en-US" altLang="en-US" i="1" dirty="0" smtClean="0">
                  <a:sym typeface="Symbol" pitchFamily="18" charset="2"/>
                </a:rPr>
                <a:t>     </a:t>
              </a:r>
              <a:r>
                <a:rPr lang="en-US" altLang="en-US" sz="2200" i="1" dirty="0"/>
                <a:t>	</a:t>
              </a:r>
              <a:r>
                <a:rPr lang="en-US" altLang="en-US" sz="2200" dirty="0"/>
                <a:t>Definition of congruent angles</a:t>
              </a:r>
            </a:p>
          </p:txBody>
        </p:sp>
        <p:sp>
          <p:nvSpPr>
            <p:cNvPr id="16471" name="Freeform 87"/>
            <p:cNvSpPr>
              <a:spLocks/>
            </p:cNvSpPr>
            <p:nvPr/>
          </p:nvSpPr>
          <p:spPr bwMode="auto">
            <a:xfrm>
              <a:off x="1891" y="2364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72" name="Freeform 88"/>
            <p:cNvSpPr>
              <a:spLocks/>
            </p:cNvSpPr>
            <p:nvPr/>
          </p:nvSpPr>
          <p:spPr bwMode="auto">
            <a:xfrm>
              <a:off x="1349" y="2369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2" name="Group 103"/>
          <p:cNvGrpSpPr>
            <a:grpSpLocks/>
          </p:cNvGrpSpPr>
          <p:nvPr/>
        </p:nvGrpSpPr>
        <p:grpSpPr bwMode="auto">
          <a:xfrm>
            <a:off x="1225550" y="5284788"/>
            <a:ext cx="304800" cy="366712"/>
            <a:chOff x="288" y="1232"/>
            <a:chExt cx="192" cy="231"/>
          </a:xfrm>
        </p:grpSpPr>
        <p:sp>
          <p:nvSpPr>
            <p:cNvPr id="16488" name="Oval 104"/>
            <p:cNvSpPr>
              <a:spLocks noChangeArrowheads="1"/>
            </p:cNvSpPr>
            <p:nvPr/>
          </p:nvSpPr>
          <p:spPr bwMode="auto">
            <a:xfrm>
              <a:off x="288" y="1248"/>
              <a:ext cx="192" cy="192"/>
            </a:xfrm>
            <a:prstGeom prst="ellipse">
              <a:avLst/>
            </a:prstGeom>
            <a:solidFill>
              <a:srgbClr val="0A50A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89" name="Text Box 105"/>
            <p:cNvSpPr txBox="1">
              <a:spLocks noChangeArrowheads="1"/>
            </p:cNvSpPr>
            <p:nvPr/>
          </p:nvSpPr>
          <p:spPr bwMode="auto">
            <a:xfrm>
              <a:off x="288" y="123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sz="1800" b="1" dirty="0">
                  <a:solidFill>
                    <a:schemeClr val="bg1"/>
                  </a:solidFill>
                  <a:latin typeface="Helvetica" pitchFamily="34" charset="0"/>
                </a:rPr>
                <a:t>5</a:t>
              </a:r>
            </a:p>
          </p:txBody>
        </p:sp>
      </p:grpSp>
      <p:grpSp>
        <p:nvGrpSpPr>
          <p:cNvPr id="13" name="Group 140"/>
          <p:cNvGrpSpPr>
            <a:grpSpLocks/>
          </p:cNvGrpSpPr>
          <p:nvPr/>
        </p:nvGrpSpPr>
        <p:grpSpPr bwMode="auto">
          <a:xfrm>
            <a:off x="1797050" y="5237163"/>
            <a:ext cx="6542088" cy="457200"/>
            <a:chOff x="1132" y="3299"/>
            <a:chExt cx="4121" cy="288"/>
          </a:xfrm>
        </p:grpSpPr>
        <p:sp>
          <p:nvSpPr>
            <p:cNvPr id="16492" name="Text Box 108"/>
            <p:cNvSpPr txBox="1">
              <a:spLocks noChangeArrowheads="1"/>
            </p:cNvSpPr>
            <p:nvPr/>
          </p:nvSpPr>
          <p:spPr bwMode="auto">
            <a:xfrm>
              <a:off x="1213" y="3299"/>
              <a:ext cx="40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914400" algn="l"/>
                  <a:tab pos="2806700" algn="l"/>
                </a:tabLst>
              </a:pPr>
              <a:r>
                <a:rPr lang="en-US" altLang="en-US" i="1" dirty="0"/>
                <a:t> A  </a:t>
              </a:r>
              <a:r>
                <a:rPr lang="en-US" altLang="en-US" dirty="0">
                  <a:sym typeface="Symbol" pitchFamily="18" charset="2"/>
                </a:rPr>
                <a:t></a:t>
              </a:r>
              <a:r>
                <a:rPr lang="en-US" altLang="en-US" dirty="0"/>
                <a:t>	</a:t>
              </a:r>
              <a:r>
                <a:rPr lang="en-US" altLang="en-US" i="1" dirty="0">
                  <a:sym typeface="Symbol" pitchFamily="18" charset="2"/>
                </a:rPr>
                <a:t>C</a:t>
              </a:r>
              <a:r>
                <a:rPr lang="en-US" altLang="en-US" sz="2200" i="1" dirty="0"/>
                <a:t> 	</a:t>
              </a:r>
              <a:r>
                <a:rPr lang="en-US" altLang="en-US" sz="2200" dirty="0"/>
                <a:t>Definition of congruent angles</a:t>
              </a:r>
            </a:p>
          </p:txBody>
        </p:sp>
        <p:sp>
          <p:nvSpPr>
            <p:cNvPr id="16493" name="Freeform 109"/>
            <p:cNvSpPr>
              <a:spLocks/>
            </p:cNvSpPr>
            <p:nvPr/>
          </p:nvSpPr>
          <p:spPr bwMode="auto">
            <a:xfrm>
              <a:off x="1132" y="3396"/>
              <a:ext cx="127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94" name="Freeform 110"/>
            <p:cNvSpPr>
              <a:spLocks/>
            </p:cNvSpPr>
            <p:nvPr/>
          </p:nvSpPr>
          <p:spPr bwMode="auto">
            <a:xfrm>
              <a:off x="1676" y="3401"/>
              <a:ext cx="127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" name="Group 139"/>
          <p:cNvGrpSpPr>
            <a:grpSpLocks/>
          </p:cNvGrpSpPr>
          <p:nvPr/>
        </p:nvGrpSpPr>
        <p:grpSpPr bwMode="auto">
          <a:xfrm>
            <a:off x="1835150" y="2719388"/>
            <a:ext cx="3875088" cy="876300"/>
            <a:chOff x="1156" y="1713"/>
            <a:chExt cx="2441" cy="552"/>
          </a:xfrm>
        </p:grpSpPr>
        <p:sp>
          <p:nvSpPr>
            <p:cNvPr id="16445" name="Text Box 61"/>
            <p:cNvSpPr txBox="1">
              <a:spLocks noChangeArrowheads="1"/>
            </p:cNvSpPr>
            <p:nvPr/>
          </p:nvSpPr>
          <p:spPr bwMode="auto">
            <a:xfrm>
              <a:off x="1284" y="1713"/>
              <a:ext cx="23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i="1" dirty="0"/>
                <a:t>A  </a:t>
              </a:r>
              <a:r>
                <a:rPr lang="en-US" altLang="en-US" b="1" dirty="0">
                  <a:sym typeface="Symbol" pitchFamily="18" charset="2"/>
                </a:rPr>
                <a:t></a:t>
              </a:r>
              <a:r>
                <a:rPr lang="en-US" altLang="en-US" i="1" dirty="0"/>
                <a:t>	B,		</a:t>
              </a:r>
              <a:r>
                <a:rPr lang="en-US" altLang="en-US" dirty="0"/>
                <a:t>Given</a:t>
              </a:r>
            </a:p>
          </p:txBody>
        </p:sp>
        <p:sp>
          <p:nvSpPr>
            <p:cNvPr id="16499" name="Freeform 115"/>
            <p:cNvSpPr>
              <a:spLocks/>
            </p:cNvSpPr>
            <p:nvPr/>
          </p:nvSpPr>
          <p:spPr bwMode="auto">
            <a:xfrm>
              <a:off x="1164" y="180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00" name="Freeform 116"/>
            <p:cNvSpPr>
              <a:spLocks/>
            </p:cNvSpPr>
            <p:nvPr/>
          </p:nvSpPr>
          <p:spPr bwMode="auto">
            <a:xfrm>
              <a:off x="1733" y="1804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02" name="Text Box 118"/>
            <p:cNvSpPr txBox="1">
              <a:spLocks noChangeArrowheads="1"/>
            </p:cNvSpPr>
            <p:nvPr/>
          </p:nvSpPr>
          <p:spPr bwMode="auto">
            <a:xfrm>
              <a:off x="1276" y="1977"/>
              <a:ext cx="18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i="1" dirty="0"/>
                <a:t>B  </a:t>
              </a:r>
              <a:r>
                <a:rPr lang="en-US" altLang="en-US" b="1" dirty="0">
                  <a:sym typeface="Symbol" pitchFamily="18" charset="2"/>
                </a:rPr>
                <a:t></a:t>
              </a:r>
              <a:r>
                <a:rPr lang="en-US" altLang="en-US" i="1" dirty="0"/>
                <a:t> 	C		</a:t>
              </a:r>
            </a:p>
          </p:txBody>
        </p:sp>
        <p:sp>
          <p:nvSpPr>
            <p:cNvPr id="16503" name="Freeform 119"/>
            <p:cNvSpPr>
              <a:spLocks/>
            </p:cNvSpPr>
            <p:nvPr/>
          </p:nvSpPr>
          <p:spPr bwMode="auto">
            <a:xfrm>
              <a:off x="1156" y="2057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04" name="Freeform 120"/>
            <p:cNvSpPr>
              <a:spLocks/>
            </p:cNvSpPr>
            <p:nvPr/>
          </p:nvSpPr>
          <p:spPr bwMode="auto">
            <a:xfrm>
              <a:off x="1725" y="206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5" name="Group 131"/>
          <p:cNvGrpSpPr>
            <a:grpSpLocks/>
          </p:cNvGrpSpPr>
          <p:nvPr/>
        </p:nvGrpSpPr>
        <p:grpSpPr bwMode="auto">
          <a:xfrm>
            <a:off x="1720850" y="4170368"/>
            <a:ext cx="6708776" cy="430213"/>
            <a:chOff x="1084" y="2627"/>
            <a:chExt cx="4226" cy="271"/>
          </a:xfrm>
        </p:grpSpPr>
        <p:sp>
          <p:nvSpPr>
            <p:cNvPr id="16506" name="Text Box 122"/>
            <p:cNvSpPr txBox="1">
              <a:spLocks noChangeArrowheads="1"/>
            </p:cNvSpPr>
            <p:nvPr/>
          </p:nvSpPr>
          <p:spPr bwMode="auto">
            <a:xfrm>
              <a:off x="1084" y="2627"/>
              <a:ext cx="422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635000" algn="l"/>
                  <a:tab pos="1206500" algn="l"/>
                  <a:tab pos="1828800" algn="l"/>
                  <a:tab pos="3035300" algn="l"/>
                </a:tabLst>
              </a:pPr>
              <a:r>
                <a:rPr lang="en-US" altLang="en-US" i="1" dirty="0"/>
                <a:t>m</a:t>
              </a:r>
              <a:r>
                <a:rPr lang="en-US" altLang="en-US" dirty="0"/>
                <a:t>	</a:t>
              </a:r>
              <a:r>
                <a:rPr lang="en-US" altLang="en-US" i="1" dirty="0"/>
                <a:t>B </a:t>
              </a:r>
              <a:r>
                <a:rPr lang="en-US" altLang="en-US" dirty="0"/>
                <a:t>= </a:t>
              </a:r>
              <a:r>
                <a:rPr lang="en-US" altLang="en-US" i="1" dirty="0"/>
                <a:t>m	</a:t>
              </a:r>
              <a:r>
                <a:rPr lang="en-US" altLang="en-US" i="1" dirty="0" smtClean="0"/>
                <a:t>   C  </a:t>
              </a:r>
              <a:r>
                <a:rPr lang="en-US" altLang="en-US" i="1" dirty="0" smtClean="0">
                  <a:sym typeface="Symbol" pitchFamily="18" charset="2"/>
                </a:rPr>
                <a:t>     </a:t>
              </a:r>
              <a:r>
                <a:rPr lang="en-US" altLang="en-US" sz="2200" i="1" dirty="0"/>
                <a:t>	</a:t>
              </a:r>
              <a:r>
                <a:rPr lang="en-US" altLang="en-US" sz="2200" dirty="0"/>
                <a:t>Definition of congruent angles</a:t>
              </a:r>
            </a:p>
          </p:txBody>
        </p:sp>
        <p:sp>
          <p:nvSpPr>
            <p:cNvPr id="16507" name="Freeform 123"/>
            <p:cNvSpPr>
              <a:spLocks/>
            </p:cNvSpPr>
            <p:nvPr/>
          </p:nvSpPr>
          <p:spPr bwMode="auto">
            <a:xfrm>
              <a:off x="1824" y="2700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08" name="Freeform 124"/>
            <p:cNvSpPr>
              <a:spLocks/>
            </p:cNvSpPr>
            <p:nvPr/>
          </p:nvSpPr>
          <p:spPr bwMode="auto">
            <a:xfrm>
              <a:off x="1341" y="2705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6" name="Group 132"/>
          <p:cNvGrpSpPr>
            <a:grpSpLocks/>
          </p:cNvGrpSpPr>
          <p:nvPr/>
        </p:nvGrpSpPr>
        <p:grpSpPr bwMode="auto">
          <a:xfrm>
            <a:off x="1708150" y="4703768"/>
            <a:ext cx="6691313" cy="430213"/>
            <a:chOff x="1076" y="2963"/>
            <a:chExt cx="4215" cy="271"/>
          </a:xfrm>
        </p:grpSpPr>
        <p:sp>
          <p:nvSpPr>
            <p:cNvPr id="16509" name="Text Box 125"/>
            <p:cNvSpPr txBox="1">
              <a:spLocks noChangeArrowheads="1"/>
            </p:cNvSpPr>
            <p:nvPr/>
          </p:nvSpPr>
          <p:spPr bwMode="auto">
            <a:xfrm>
              <a:off x="1076" y="2963"/>
              <a:ext cx="421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635000" algn="l"/>
                  <a:tab pos="1206500" algn="l"/>
                  <a:tab pos="1828800" algn="l"/>
                  <a:tab pos="3035300" algn="l"/>
                </a:tabLst>
              </a:pPr>
              <a:r>
                <a:rPr lang="en-US" altLang="en-US" i="1" dirty="0"/>
                <a:t>m</a:t>
              </a:r>
              <a:r>
                <a:rPr lang="en-US" altLang="en-US" dirty="0"/>
                <a:t>	</a:t>
              </a:r>
              <a:r>
                <a:rPr lang="en-US" altLang="en-US" i="1" dirty="0"/>
                <a:t>A </a:t>
              </a:r>
              <a:r>
                <a:rPr lang="en-US" altLang="en-US" dirty="0"/>
                <a:t>= </a:t>
              </a:r>
              <a:r>
                <a:rPr lang="en-US" altLang="en-US" i="1" dirty="0"/>
                <a:t>m	</a:t>
              </a:r>
              <a:r>
                <a:rPr lang="en-US" altLang="en-US" i="1" dirty="0" smtClean="0"/>
                <a:t>   C  </a:t>
              </a:r>
              <a:r>
                <a:rPr lang="en-US" altLang="en-US" i="1" dirty="0" smtClean="0">
                  <a:sym typeface="Symbol" pitchFamily="18" charset="2"/>
                </a:rPr>
                <a:t>     </a:t>
              </a:r>
              <a:r>
                <a:rPr lang="en-US" altLang="en-US" sz="2200" i="1" dirty="0"/>
                <a:t>	</a:t>
              </a:r>
              <a:r>
                <a:rPr lang="en-US" altLang="en-US" sz="2200" dirty="0"/>
                <a:t>Transitive property of equality</a:t>
              </a:r>
            </a:p>
          </p:txBody>
        </p:sp>
        <p:sp>
          <p:nvSpPr>
            <p:cNvPr id="16510" name="Freeform 126"/>
            <p:cNvSpPr>
              <a:spLocks/>
            </p:cNvSpPr>
            <p:nvPr/>
          </p:nvSpPr>
          <p:spPr bwMode="auto">
            <a:xfrm>
              <a:off x="1824" y="3036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11" name="Freeform 127"/>
            <p:cNvSpPr>
              <a:spLocks/>
            </p:cNvSpPr>
            <p:nvPr/>
          </p:nvSpPr>
          <p:spPr bwMode="auto">
            <a:xfrm>
              <a:off x="1333" y="3041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6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6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3" grpId="0" animBg="1"/>
      <p:bldP spid="16446" grpId="0" animBg="1"/>
      <p:bldP spid="16447" grpId="0" animBg="1"/>
      <p:bldP spid="16448" grpId="0" animBg="1"/>
      <p:bldP spid="16518" grpId="0" animBg="1"/>
      <p:bldP spid="16519" grpId="0" animBg="1"/>
      <p:bldP spid="16520" grpId="0" animBg="1"/>
      <p:bldP spid="16521" grpId="0" animBg="1"/>
      <p:bldP spid="16486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7800" y="117475"/>
            <a:ext cx="3821113" cy="460375"/>
            <a:chOff x="1651" y="423"/>
            <a:chExt cx="2407" cy="290"/>
          </a:xfrm>
        </p:grpSpPr>
        <p:sp>
          <p:nvSpPr>
            <p:cNvPr id="18435" name="Text Box 3"/>
            <p:cNvSpPr txBox="1">
              <a:spLocks noChangeArrowheads="1"/>
            </p:cNvSpPr>
            <p:nvPr/>
          </p:nvSpPr>
          <p:spPr bwMode="auto">
            <a:xfrm>
              <a:off x="2518" y="446"/>
              <a:ext cx="15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Proving Theorem 2.3</a:t>
              </a:r>
            </a:p>
          </p:txBody>
        </p:sp>
        <p:pic>
          <p:nvPicPr>
            <p:cNvPr id="18436" name="Picture 4" descr="example button.jpeg                                            0000253EEmily's Mac                    B38A4CE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51" y="423"/>
              <a:ext cx="874" cy="290"/>
            </a:xfrm>
            <a:prstGeom prst="rect">
              <a:avLst/>
            </a:prstGeom>
            <a:noFill/>
          </p:spPr>
        </p:pic>
      </p:grp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668463" y="515938"/>
            <a:ext cx="71913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8439" name="Picture 7" descr="geo1-2.6-navibar long head.jpeg                                00269B00Mathematics                    B449232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1446213" y="781050"/>
            <a:ext cx="7399337" cy="153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63500" dir="76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en-US" altLang="en-US" sz="2000" dirty="0">
              <a:latin typeface="Helvetica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446213" y="781050"/>
            <a:ext cx="7397750" cy="381000"/>
          </a:xfrm>
          <a:prstGeom prst="rect">
            <a:avLst/>
          </a:prstGeom>
          <a:solidFill>
            <a:srgbClr val="0587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543050" y="779463"/>
            <a:ext cx="1455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  <a:latin typeface="Helvetica" pitchFamily="34" charset="0"/>
              </a:rPr>
              <a:t>THEOREM</a:t>
            </a:r>
            <a:endParaRPr lang="en-US" altLang="en-US" sz="2000" dirty="0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568450" y="1246188"/>
            <a:ext cx="65341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000" b="1" dirty="0">
                <a:latin typeface="Helvetica" pitchFamily="34" charset="0"/>
              </a:rPr>
              <a:t>THEOREM 2.3</a:t>
            </a:r>
            <a:r>
              <a:rPr lang="en-US" altLang="en-US" sz="1600" b="1" dirty="0">
                <a:latin typeface="Helvetica" pitchFamily="34" charset="0"/>
              </a:rPr>
              <a:t>  </a:t>
            </a:r>
            <a:r>
              <a:rPr lang="en-US" altLang="en-US" sz="2200" b="1" dirty="0">
                <a:solidFill>
                  <a:srgbClr val="05875C"/>
                </a:solidFill>
                <a:latin typeface="Helvetica" pitchFamily="34" charset="0"/>
              </a:rPr>
              <a:t>Right Angle Congruence Theorem</a:t>
            </a:r>
            <a:endParaRPr lang="en-US" altLang="en-US" sz="1600" b="1" dirty="0">
              <a:latin typeface="Helvetica" pitchFamily="34" charset="0"/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568450" y="1763713"/>
            <a:ext cx="7177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000" dirty="0">
                <a:latin typeface="Helvetica" pitchFamily="34" charset="0"/>
              </a:rPr>
              <a:t>All right angles are congruent.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1560513" y="2641600"/>
            <a:ext cx="44973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200" dirty="0"/>
              <a:t>You can prove Theorem 2.3 as shown.</a:t>
            </a:r>
          </a:p>
        </p:txBody>
      </p:sp>
      <p:grpSp>
        <p:nvGrpSpPr>
          <p:cNvPr id="3" name="Group 114"/>
          <p:cNvGrpSpPr>
            <a:grpSpLocks/>
          </p:cNvGrpSpPr>
          <p:nvPr/>
        </p:nvGrpSpPr>
        <p:grpSpPr bwMode="auto">
          <a:xfrm>
            <a:off x="1514475" y="3208338"/>
            <a:ext cx="5280025" cy="457200"/>
            <a:chOff x="954" y="2021"/>
            <a:chExt cx="3326" cy="288"/>
          </a:xfrm>
        </p:grpSpPr>
        <p:sp>
          <p:nvSpPr>
            <p:cNvPr id="18482" name="Text Box 50"/>
            <p:cNvSpPr txBox="1">
              <a:spLocks noChangeArrowheads="1"/>
            </p:cNvSpPr>
            <p:nvPr/>
          </p:nvSpPr>
          <p:spPr bwMode="auto">
            <a:xfrm>
              <a:off x="954" y="2047"/>
              <a:ext cx="5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GIVEN</a:t>
              </a:r>
            </a:p>
          </p:txBody>
        </p:sp>
        <p:sp>
          <p:nvSpPr>
            <p:cNvPr id="18483" name="AutoShape 51"/>
            <p:cNvSpPr>
              <a:spLocks noChangeArrowheads="1"/>
            </p:cNvSpPr>
            <p:nvPr/>
          </p:nvSpPr>
          <p:spPr bwMode="auto">
            <a:xfrm rot="5400000">
              <a:off x="1582" y="2088"/>
              <a:ext cx="158" cy="165"/>
            </a:xfrm>
            <a:prstGeom prst="flowChartExtra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4" name="Text Box 82"/>
            <p:cNvSpPr txBox="1">
              <a:spLocks noChangeArrowheads="1"/>
            </p:cNvSpPr>
            <p:nvPr/>
          </p:nvSpPr>
          <p:spPr bwMode="auto">
            <a:xfrm>
              <a:off x="1865" y="2021"/>
              <a:ext cx="2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1028700" algn="l"/>
                </a:tabLst>
              </a:pPr>
              <a:r>
                <a:rPr lang="en-US" altLang="en-US" dirty="0"/>
                <a:t>1 and</a:t>
              </a:r>
              <a:r>
                <a:rPr lang="en-US" altLang="en-US" dirty="0">
                  <a:sym typeface="Symbol" pitchFamily="18" charset="2"/>
                </a:rPr>
                <a:t>	2 are right angles</a:t>
              </a:r>
            </a:p>
          </p:txBody>
        </p:sp>
        <p:sp>
          <p:nvSpPr>
            <p:cNvPr id="18515" name="Freeform 83"/>
            <p:cNvSpPr>
              <a:spLocks/>
            </p:cNvSpPr>
            <p:nvPr/>
          </p:nvSpPr>
          <p:spPr bwMode="auto">
            <a:xfrm>
              <a:off x="1777" y="2105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6" name="Freeform 84"/>
            <p:cNvSpPr>
              <a:spLocks/>
            </p:cNvSpPr>
            <p:nvPr/>
          </p:nvSpPr>
          <p:spPr bwMode="auto">
            <a:xfrm>
              <a:off x="2386" y="2110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4" name="Group 115"/>
          <p:cNvGrpSpPr>
            <a:grpSpLocks/>
          </p:cNvGrpSpPr>
          <p:nvPr/>
        </p:nvGrpSpPr>
        <p:grpSpPr bwMode="auto">
          <a:xfrm>
            <a:off x="1514475" y="3792538"/>
            <a:ext cx="2740025" cy="457200"/>
            <a:chOff x="954" y="2389"/>
            <a:chExt cx="1726" cy="288"/>
          </a:xfrm>
        </p:grpSpPr>
        <p:sp>
          <p:nvSpPr>
            <p:cNvPr id="18539" name="Text Box 107"/>
            <p:cNvSpPr txBox="1">
              <a:spLocks noChangeArrowheads="1"/>
            </p:cNvSpPr>
            <p:nvPr/>
          </p:nvSpPr>
          <p:spPr bwMode="auto">
            <a:xfrm>
              <a:off x="954" y="2426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800" b="1" dirty="0">
                  <a:latin typeface="Helvetica" pitchFamily="34" charset="0"/>
                </a:rPr>
                <a:t>PROVE</a:t>
              </a:r>
            </a:p>
          </p:txBody>
        </p:sp>
        <p:sp>
          <p:nvSpPr>
            <p:cNvPr id="18540" name="AutoShape 108"/>
            <p:cNvSpPr>
              <a:spLocks noChangeArrowheads="1"/>
            </p:cNvSpPr>
            <p:nvPr/>
          </p:nvSpPr>
          <p:spPr bwMode="auto">
            <a:xfrm rot="5400000">
              <a:off x="1582" y="2455"/>
              <a:ext cx="158" cy="165"/>
            </a:xfrm>
            <a:prstGeom prst="flowChartExtra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41" name="Text Box 109"/>
            <p:cNvSpPr txBox="1">
              <a:spLocks noChangeArrowheads="1"/>
            </p:cNvSpPr>
            <p:nvPr/>
          </p:nvSpPr>
          <p:spPr bwMode="auto">
            <a:xfrm>
              <a:off x="1889" y="2389"/>
              <a:ext cx="7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tabLst>
                  <a:tab pos="749300" algn="l"/>
                </a:tabLst>
              </a:pPr>
              <a:r>
                <a:rPr lang="en-US" altLang="en-US" dirty="0"/>
                <a:t>1	</a:t>
              </a:r>
              <a:r>
                <a:rPr lang="en-US" altLang="en-US" dirty="0">
                  <a:sym typeface="Symbol" pitchFamily="18" charset="2"/>
                </a:rPr>
                <a:t>2</a:t>
              </a:r>
            </a:p>
          </p:txBody>
        </p:sp>
        <p:sp>
          <p:nvSpPr>
            <p:cNvPr id="18542" name="Freeform 110"/>
            <p:cNvSpPr>
              <a:spLocks/>
            </p:cNvSpPr>
            <p:nvPr/>
          </p:nvSpPr>
          <p:spPr bwMode="auto">
            <a:xfrm>
              <a:off x="1801" y="2473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43" name="Freeform 111"/>
            <p:cNvSpPr>
              <a:spLocks/>
            </p:cNvSpPr>
            <p:nvPr/>
          </p:nvSpPr>
          <p:spPr bwMode="auto">
            <a:xfrm>
              <a:off x="2250" y="2478"/>
              <a:ext cx="125" cy="12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18544" name="Picture 112" descr="equal symbol gif                                               00000037Emily's Mac                    B38A4CE0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87" y="2479"/>
              <a:ext cx="114" cy="118"/>
            </a:xfrm>
            <a:prstGeom prst="rect">
              <a:avLst/>
            </a:prstGeom>
            <a:noFill/>
          </p:spPr>
        </p:pic>
      </p:grpSp>
      <p:pic>
        <p:nvPicPr>
          <p:cNvPr id="18545" name="Picture 113" descr="0206ta03.gif                                                   00000037Emily's Mac                    B38A4CE0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3968750"/>
            <a:ext cx="3314700" cy="146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8" grpId="0" autoUpdateAnimBg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8003" name="Picture 3" descr="C:\FILES\pictures (fun)\CUEs\pencil 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-228600"/>
            <a:ext cx="952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76200"/>
            <a:ext cx="82296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supplement to 60?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compliment to 20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“if” part of an if-then statement called?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“then” part of an if-then statement called?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Apply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law of syllogism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following statements: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If the monkey sings, then the car is blue.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If the car is blue, then flowers taste like apples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886200" y="590490"/>
            <a:ext cx="91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latin typeface="Times New Roman" pitchFamily="18" charset="0"/>
                <a:cs typeface="Times New Roman" pitchFamily="18" charset="0"/>
              </a:rPr>
              <a:t>120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886200" y="1276290"/>
            <a:ext cx="91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70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962400" y="21336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hypothesis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962400" y="32004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962400" y="5105400"/>
            <a:ext cx="441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the monkey sings, then  flowers taste like apples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7543800" y="4953000"/>
            <a:ext cx="1524000" cy="14478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152400"/>
            <a:ext cx="652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Segment bisector and midpoint problems #2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4" name="Line 29"/>
          <p:cNvSpPr>
            <a:spLocks noChangeShapeType="1"/>
          </p:cNvSpPr>
          <p:nvPr/>
        </p:nvSpPr>
        <p:spPr bwMode="auto">
          <a:xfrm flipV="1">
            <a:off x="1600200" y="2514600"/>
            <a:ext cx="5791200" cy="28956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239000" y="20574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3581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5029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267200" y="3962400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 rot="19955944">
            <a:off x="1583434" y="4382777"/>
            <a:ext cx="6509138" cy="189349"/>
            <a:chOff x="2895600" y="4008120"/>
            <a:chExt cx="4815840" cy="228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895600" y="4114800"/>
              <a:ext cx="4800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2781300" y="4122420"/>
              <a:ext cx="228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7597140" y="4122420"/>
              <a:ext cx="228600" cy="0"/>
            </a:xfrm>
            <a:prstGeom prst="line">
              <a:avLst/>
            </a:prstGeom>
            <a:ln w="38100">
              <a:solidFill>
                <a:srgbClr val="FF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4724400" y="441960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14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16200000" flipV="1">
            <a:off x="2606040" y="4785360"/>
            <a:ext cx="27432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14400" y="914400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R is the midpoint of        .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the length of         and       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53255" name="Object 7"/>
          <p:cNvGraphicFramePr>
            <a:graphicFrameLocks noChangeAspect="1"/>
          </p:cNvGraphicFramePr>
          <p:nvPr/>
        </p:nvGraphicFramePr>
        <p:xfrm>
          <a:off x="3914775" y="809625"/>
          <a:ext cx="5445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5" name="Equation" r:id="rId4" imgW="241200" imgH="241200" progId="Equation.3">
                  <p:embed/>
                </p:oleObj>
              </mc:Choice>
              <mc:Fallback>
                <p:oleObj name="Equation" r:id="rId4" imgW="24120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775" y="809625"/>
                        <a:ext cx="54451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6" name="Object 8"/>
          <p:cNvGraphicFramePr>
            <a:graphicFrameLocks noChangeAspect="1"/>
          </p:cNvGraphicFramePr>
          <p:nvPr/>
        </p:nvGraphicFramePr>
        <p:xfrm>
          <a:off x="3671888" y="1204913"/>
          <a:ext cx="54451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6" name="Equation" r:id="rId6" imgW="241200" imgH="215640" progId="Equation.3">
                  <p:embed/>
                </p:oleObj>
              </mc:Choice>
              <mc:Fallback>
                <p:oleObj name="Equation" r:id="rId6" imgW="24120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888" y="1204913"/>
                        <a:ext cx="544512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7" name="Object 9"/>
          <p:cNvGraphicFramePr>
            <a:graphicFrameLocks noChangeAspect="1"/>
          </p:cNvGraphicFramePr>
          <p:nvPr/>
        </p:nvGraphicFramePr>
        <p:xfrm>
          <a:off x="4967288" y="1190625"/>
          <a:ext cx="544512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7" name="Equation" r:id="rId8" imgW="241200" imgH="241200" progId="Equation.3">
                  <p:embed/>
                </p:oleObj>
              </mc:Choice>
              <mc:Fallback>
                <p:oleObj name="Equation" r:id="rId8" imgW="24120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8" y="1190625"/>
                        <a:ext cx="544512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514600" y="43434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7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16200000" flipV="1">
            <a:off x="5806440" y="3185160"/>
            <a:ext cx="27432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38800" y="27432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7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53258" name="Object 10"/>
          <p:cNvGraphicFramePr>
            <a:graphicFrameLocks noChangeAspect="1"/>
          </p:cNvGraphicFramePr>
          <p:nvPr/>
        </p:nvGraphicFramePr>
        <p:xfrm>
          <a:off x="7778750" y="5105400"/>
          <a:ext cx="10604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8" name="Equation" r:id="rId10" imgW="469800" imgH="215640" progId="Equation.3">
                  <p:embed/>
                </p:oleObj>
              </mc:Choice>
              <mc:Fallback>
                <p:oleObj name="Equation" r:id="rId10" imgW="4698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0" y="5105400"/>
                        <a:ext cx="10604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9" name="Object 11"/>
          <p:cNvGraphicFramePr>
            <a:graphicFrameLocks noChangeAspect="1"/>
          </p:cNvGraphicFramePr>
          <p:nvPr/>
        </p:nvGraphicFramePr>
        <p:xfrm>
          <a:off x="7712075" y="5715000"/>
          <a:ext cx="1203325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9" name="Equation" r:id="rId12" imgW="533160" imgH="241200" progId="Equation.3">
                  <p:embed/>
                </p:oleObj>
              </mc:Choice>
              <mc:Fallback>
                <p:oleObj name="Equation" r:id="rId12" imgW="53316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2075" y="5715000"/>
                        <a:ext cx="1203325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9" grpId="0"/>
      <p:bldP spid="26" grpId="0"/>
      <p:bldP spid="3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600" y="838200"/>
          <a:ext cx="134360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6" name="Equation" r:id="rId4" imgW="698400" imgH="228600" progId="Equation.DSMT4">
                  <p:embed/>
                </p:oleObj>
              </mc:Choice>
              <mc:Fallback>
                <p:oleObj name="Equation" r:id="rId4" imgW="69840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1343609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0"/>
            <a:ext cx="7144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Identify which property of equality or congruence is being demonstrated:</a:t>
            </a:r>
            <a:endParaRPr lang="en-US" dirty="0"/>
          </a:p>
        </p:txBody>
      </p:sp>
      <p:graphicFrame>
        <p:nvGraphicFramePr>
          <p:cNvPr id="195587" name="Object 3"/>
          <p:cNvGraphicFramePr>
            <a:graphicFrameLocks noChangeAspect="1"/>
          </p:cNvGraphicFramePr>
          <p:nvPr/>
        </p:nvGraphicFramePr>
        <p:xfrm>
          <a:off x="228600" y="1600200"/>
          <a:ext cx="4114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7" name="Equation" r:id="rId6" imgW="1930320" imgH="228600" progId="Equation.DSMT4">
                  <p:embed/>
                </p:oleObj>
              </mc:Choice>
              <mc:Fallback>
                <p:oleObj name="Equation" r:id="rId6" imgW="193032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00200"/>
                        <a:ext cx="41148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88" name="Object 4"/>
          <p:cNvGraphicFramePr>
            <a:graphicFrameLocks noChangeAspect="1"/>
          </p:cNvGraphicFramePr>
          <p:nvPr/>
        </p:nvGraphicFramePr>
        <p:xfrm>
          <a:off x="228600" y="2362200"/>
          <a:ext cx="311227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8" name="Equation" r:id="rId8" imgW="1460160" imgH="228600" progId="Equation.DSMT4">
                  <p:embed/>
                </p:oleObj>
              </mc:Choice>
              <mc:Fallback>
                <p:oleObj name="Equation" r:id="rId8" imgW="146016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62200"/>
                        <a:ext cx="311227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89" name="Object 5"/>
          <p:cNvGraphicFramePr>
            <a:graphicFrameLocks noChangeAspect="1"/>
          </p:cNvGraphicFramePr>
          <p:nvPr/>
        </p:nvGraphicFramePr>
        <p:xfrm>
          <a:off x="228599" y="3017838"/>
          <a:ext cx="3526971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49" name="Equation" r:id="rId10" imgW="1574640" imgH="253800" progId="Equation.DSMT4">
                  <p:embed/>
                </p:oleObj>
              </mc:Choice>
              <mc:Fallback>
                <p:oleObj name="Equation" r:id="rId10" imgW="157464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9" y="3017838"/>
                        <a:ext cx="3526971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0" name="Object 6"/>
          <p:cNvGraphicFramePr>
            <a:graphicFrameLocks noChangeAspect="1"/>
          </p:cNvGraphicFramePr>
          <p:nvPr/>
        </p:nvGraphicFramePr>
        <p:xfrm>
          <a:off x="228600" y="3733800"/>
          <a:ext cx="4921251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50" name="Equation" r:id="rId12" imgW="2197080" imgH="228600" progId="Equation.DSMT4">
                  <p:embed/>
                </p:oleObj>
              </mc:Choice>
              <mc:Fallback>
                <p:oleObj name="Equation" r:id="rId12" imgW="219708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733800"/>
                        <a:ext cx="4921251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1" name="Object 7"/>
          <p:cNvGraphicFramePr>
            <a:graphicFrameLocks noChangeAspect="1"/>
          </p:cNvGraphicFramePr>
          <p:nvPr/>
        </p:nvGraphicFramePr>
        <p:xfrm>
          <a:off x="228600" y="4495800"/>
          <a:ext cx="674211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51" name="Equation" r:id="rId14" imgW="3009600" imgH="266400" progId="Equation.DSMT4">
                  <p:embed/>
                </p:oleObj>
              </mc:Choice>
              <mc:Fallback>
                <p:oleObj name="Equation" r:id="rId14" imgW="3009600" imgH="2664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495800"/>
                        <a:ext cx="6742113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76200"/>
            <a:ext cx="723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the coordinates of the midpoint of the line between the points (-7,2) and (9,6)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0" y="1905000"/>
            <a:ext cx="723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XM = 20, and M is the midpoint of XY, find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685800" y="3581400"/>
            <a:ext cx="449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2743200" y="3429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/>
        </p:nvGraphicFramePr>
        <p:xfrm>
          <a:off x="409575" y="2895600"/>
          <a:ext cx="66198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90" name="Equation" r:id="rId4" imgW="177480" imgH="164880" progId="Equation.3">
                  <p:embed/>
                </p:oleObj>
              </mc:Choice>
              <mc:Fallback>
                <p:oleObj name="Equation" r:id="rId4" imgW="17748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2895600"/>
                        <a:ext cx="661988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6"/>
          <p:cNvGraphicFramePr>
            <a:graphicFrameLocks noChangeAspect="1"/>
          </p:cNvGraphicFramePr>
          <p:nvPr/>
        </p:nvGraphicFramePr>
        <p:xfrm>
          <a:off x="4976813" y="2971800"/>
          <a:ext cx="5207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91" name="Equation" r:id="rId6" imgW="139680" imgH="164880" progId="Equation.3">
                  <p:embed/>
                </p:oleObj>
              </mc:Choice>
              <mc:Fallback>
                <p:oleObj name="Equation" r:id="rId6" imgW="1396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813" y="2971800"/>
                        <a:ext cx="520700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7"/>
          <p:cNvGraphicFramePr>
            <a:graphicFrameLocks noChangeAspect="1"/>
          </p:cNvGraphicFramePr>
          <p:nvPr/>
        </p:nvGraphicFramePr>
        <p:xfrm>
          <a:off x="2573338" y="2819400"/>
          <a:ext cx="757237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92" name="Equation" r:id="rId8" imgW="203040" imgH="164880" progId="Equation.3">
                  <p:embed/>
                </p:oleObj>
              </mc:Choice>
              <mc:Fallback>
                <p:oleObj name="Equation" r:id="rId8" imgW="20304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3338" y="2819400"/>
                        <a:ext cx="757237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1447800" y="3048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2438400"/>
            <a:ext cx="1981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 flipV="1">
            <a:off x="685800" y="457200"/>
            <a:ext cx="76200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" y="304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990600" y="2286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B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76600" y="2438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C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1447800" y="838200"/>
            <a:ext cx="10668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38400" y="609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X</a:t>
            </a:r>
          </a:p>
        </p:txBody>
      </p:sp>
      <p:graphicFrame>
        <p:nvGraphicFramePr>
          <p:cNvPr id="13" name="Object 34"/>
          <p:cNvGraphicFramePr>
            <a:graphicFrameLocks noChangeAspect="1"/>
          </p:cNvGraphicFramePr>
          <p:nvPr/>
        </p:nvGraphicFramePr>
        <p:xfrm>
          <a:off x="1066800" y="990600"/>
          <a:ext cx="969963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54" name="Equation" r:id="rId4" imgW="419040" imgH="177480" progId="Equation.3">
                  <p:embed/>
                </p:oleObj>
              </mc:Choice>
              <mc:Fallback>
                <p:oleObj name="Equation" r:id="rId4" imgW="4190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990600"/>
                        <a:ext cx="969963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5"/>
          <p:cNvGraphicFramePr>
            <a:graphicFrameLocks noChangeAspect="1"/>
          </p:cNvGraphicFramePr>
          <p:nvPr/>
        </p:nvGraphicFramePr>
        <p:xfrm>
          <a:off x="2074863" y="1752600"/>
          <a:ext cx="108743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55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1752600"/>
                        <a:ext cx="1087437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733800" y="304800"/>
            <a:ext cx="464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/>
              <a:t>If ray BX is the bisector of angle ABC, then find x, and the measure of angle ABC.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28600" y="685800"/>
            <a:ext cx="327660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685800" y="381000"/>
            <a:ext cx="2743200" cy="2514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1485900" y="852488"/>
          <a:ext cx="5873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898" name="Equation" r:id="rId4" imgW="253800" imgH="164880" progId="Equation.3">
                  <p:embed/>
                </p:oleObj>
              </mc:Choice>
              <mc:Fallback>
                <p:oleObj name="Equation" r:id="rId4" imgW="25380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852488"/>
                        <a:ext cx="5873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2682875" y="1566863"/>
          <a:ext cx="29368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899" name="Equation" r:id="rId6" imgW="126720" imgH="139680" progId="Equation.3">
                  <p:embed/>
                </p:oleObj>
              </mc:Choice>
              <mc:Fallback>
                <p:oleObj name="Equation" r:id="rId6" imgW="12672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75" y="1566863"/>
                        <a:ext cx="293688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22"/>
          <p:cNvSpPr>
            <a:spLocks noChangeShapeType="1"/>
          </p:cNvSpPr>
          <p:nvPr/>
        </p:nvSpPr>
        <p:spPr bwMode="auto">
          <a:xfrm>
            <a:off x="4876800" y="457200"/>
            <a:ext cx="327660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23"/>
          <p:cNvSpPr>
            <a:spLocks noChangeShapeType="1"/>
          </p:cNvSpPr>
          <p:nvPr/>
        </p:nvSpPr>
        <p:spPr bwMode="auto">
          <a:xfrm flipH="1">
            <a:off x="5334000" y="152400"/>
            <a:ext cx="2743200" cy="2514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24"/>
          <p:cNvGraphicFramePr>
            <a:graphicFrameLocks noChangeAspect="1"/>
          </p:cNvGraphicFramePr>
          <p:nvPr/>
        </p:nvGraphicFramePr>
        <p:xfrm>
          <a:off x="6134100" y="623888"/>
          <a:ext cx="5873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900" name="Equation" r:id="rId8" imgW="253800" imgH="164880" progId="Equation.3">
                  <p:embed/>
                </p:oleObj>
              </mc:Choice>
              <mc:Fallback>
                <p:oleObj name="Equation" r:id="rId8" imgW="25380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100" y="623888"/>
                        <a:ext cx="5873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5"/>
          <p:cNvGraphicFramePr>
            <a:graphicFrameLocks noChangeAspect="1"/>
          </p:cNvGraphicFramePr>
          <p:nvPr/>
        </p:nvGraphicFramePr>
        <p:xfrm>
          <a:off x="6477000" y="1752600"/>
          <a:ext cx="293688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901" name="Equation" r:id="rId10" imgW="126720" imgH="139680" progId="Equation.3">
                  <p:embed/>
                </p:oleObj>
              </mc:Choice>
              <mc:Fallback>
                <p:oleObj name="Equation" r:id="rId10" imgW="12672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752600"/>
                        <a:ext cx="293688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1066800" y="2971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180-112 = 68</a:t>
            </a: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5562600" y="2895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X = 112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534399" y="76200"/>
            <a:ext cx="457200" cy="6705600"/>
          </a:xfrm>
          <a:prstGeom prst="roundRect">
            <a:avLst>
              <a:gd name="adj" fmla="val 32514"/>
            </a:avLst>
          </a:prstGeo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scene3d>
            <a:camera prst="orthographicFront">
              <a:rot lat="0" lon="0" rev="0"/>
            </a:camera>
            <a:lightRig rig="sunrise" dir="t"/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5471542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REVIEWS		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457200" y="1447800"/>
            <a:ext cx="327660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>
            <a:off x="914400" y="1143000"/>
            <a:ext cx="2743200" cy="2514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1465263" y="1600200"/>
          <a:ext cx="1087437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922" name="Equation" r:id="rId4" imgW="469800" imgH="177480" progId="Equation.3">
                  <p:embed/>
                </p:oleObj>
              </mc:Choice>
              <mc:Fallback>
                <p:oleObj name="Equation" r:id="rId4" imgW="46980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3" y="1600200"/>
                        <a:ext cx="1087437" cy="41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2516188" y="2286000"/>
          <a:ext cx="1085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923" name="Equation" r:id="rId6" imgW="469800" imgH="177480" progId="Equation.3">
                  <p:embed/>
                </p:oleObj>
              </mc:Choice>
              <mc:Fallback>
                <p:oleObj name="Equation" r:id="rId6" imgW="4698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6188" y="2286000"/>
                        <a:ext cx="108585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105400" y="1219200"/>
            <a:ext cx="327660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5562600" y="914400"/>
            <a:ext cx="2743200" cy="2514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6113463" y="1371600"/>
          <a:ext cx="108585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924" name="Equation" r:id="rId8" imgW="469800" imgH="177480" progId="Equation.3">
                  <p:embed/>
                </p:oleObj>
              </mc:Choice>
              <mc:Fallback>
                <p:oleObj name="Equation" r:id="rId8" imgW="46980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3463" y="1371600"/>
                        <a:ext cx="1085850" cy="41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/>
        </p:nvGraphicFramePr>
        <p:xfrm>
          <a:off x="6400800" y="2667000"/>
          <a:ext cx="9398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925" name="Equation" r:id="rId10" imgW="406080" imgH="177480" progId="Equation.3">
                  <p:embed/>
                </p:oleObj>
              </mc:Choice>
              <mc:Fallback>
                <p:oleObj name="Equation" r:id="rId10" imgW="4060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667000"/>
                        <a:ext cx="9398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09600" y="3962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6x + 10 + 2x + 10 = 180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981200" y="4495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8x + 20 = 180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667000" y="4953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8x =160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2819400" y="55626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x =20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181600" y="38862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5x + 15 = 7x - 5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867400" y="43434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15 = 2x - 5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867400" y="4876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20 = 2x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867400" y="5410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10 = 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1828800"/>
            <a:ext cx="82375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Verdana" pitchFamily="34" charset="0"/>
              </a:rPr>
              <a:t>Solve the equation 4</a:t>
            </a:r>
            <a:r>
              <a:rPr lang="en-US" altLang="en-US" sz="2400" i="1" dirty="0">
                <a:solidFill>
                  <a:schemeClr val="bg1"/>
                </a:solidFill>
                <a:latin typeface="Verdana" pitchFamily="34" charset="0"/>
              </a:rPr>
              <a:t>m</a:t>
            </a:r>
            <a:r>
              <a:rPr lang="en-US" altLang="en-US" sz="2400" dirty="0">
                <a:solidFill>
                  <a:schemeClr val="bg1"/>
                </a:solidFill>
                <a:latin typeface="Verdana" pitchFamily="34" charset="0"/>
              </a:rPr>
              <a:t> – 8 = –12. Write a justification for each step.</a:t>
            </a:r>
            <a:endParaRPr lang="en-US" altLang="en-US" sz="2400" b="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0">
                <a:solidFill>
                  <a:srgbClr val="006699"/>
                </a:solidFill>
                <a:latin typeface="Arial Black" pitchFamily="34" charset="0"/>
              </a:rPr>
              <a:t>Example 1: Solving an Equation in Algebra</a:t>
            </a:r>
            <a:endParaRPr lang="en-US" altLang="en-US" sz="2600" b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431800" y="2667000"/>
            <a:ext cx="567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0" dirty="0">
                <a:solidFill>
                  <a:schemeClr val="bg1"/>
                </a:solidFill>
                <a:latin typeface="Verdana" pitchFamily="34" charset="0"/>
              </a:rPr>
              <a:t>4</a:t>
            </a:r>
            <a:r>
              <a:rPr lang="en-US" sz="2400" b="0" i="1" dirty="0">
                <a:solidFill>
                  <a:schemeClr val="bg1"/>
                </a:solidFill>
                <a:latin typeface="Verdana" pitchFamily="34" charset="0"/>
              </a:rPr>
              <a:t>m</a:t>
            </a:r>
            <a:r>
              <a:rPr lang="en-US" sz="2400" b="0" dirty="0">
                <a:solidFill>
                  <a:schemeClr val="bg1"/>
                </a:solidFill>
                <a:latin typeface="Verdana" pitchFamily="34" charset="0"/>
              </a:rPr>
              <a:t> – 8 = –12         Given equation	</a:t>
            </a: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406400" y="3124200"/>
            <a:ext cx="7942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0" u="sng">
                <a:solidFill>
                  <a:srgbClr val="FF0000"/>
                </a:solidFill>
                <a:latin typeface="Verdana" pitchFamily="34" charset="0"/>
              </a:rPr>
              <a:t>      +8</a:t>
            </a:r>
            <a:r>
              <a:rPr lang="en-US" sz="2400" b="0">
                <a:solidFill>
                  <a:srgbClr val="FF0000"/>
                </a:solidFill>
                <a:latin typeface="Verdana" pitchFamily="34" charset="0"/>
              </a:rPr>
              <a:t>      </a:t>
            </a:r>
            <a:r>
              <a:rPr lang="en-US" sz="2400" b="0" u="sng">
                <a:solidFill>
                  <a:srgbClr val="FF0000"/>
                </a:solidFill>
                <a:latin typeface="Verdana" pitchFamily="34" charset="0"/>
              </a:rPr>
              <a:t>+8</a:t>
            </a:r>
            <a:r>
              <a:rPr lang="en-US" sz="2400">
                <a:solidFill>
                  <a:srgbClr val="FF0000"/>
                </a:solidFill>
                <a:latin typeface="Verdana" pitchFamily="34" charset="0"/>
              </a:rPr>
              <a:t>	    </a:t>
            </a:r>
            <a:r>
              <a:rPr lang="en-US" sz="2400" b="0">
                <a:solidFill>
                  <a:srgbClr val="3333FF"/>
                </a:solidFill>
                <a:latin typeface="Verdana" pitchFamily="34" charset="0"/>
              </a:rPr>
              <a:t>Addition Property of  Equality</a:t>
            </a:r>
            <a:r>
              <a:rPr lang="en-US" b="0">
                <a:latin typeface="Verdana" pitchFamily="34" charset="0"/>
              </a:rPr>
              <a:t> </a:t>
            </a: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381000" y="35814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4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m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      =  –4	    Simplify.</a:t>
            </a:r>
            <a:endParaRPr lang="en-US" b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1187450" y="4762500"/>
            <a:ext cx="475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m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 =	–1	     Simplify.</a:t>
            </a:r>
            <a:r>
              <a:rPr lang="en-US" b="0">
                <a:solidFill>
                  <a:schemeClr val="bg1"/>
                </a:solidFill>
                <a:latin typeface="Verdana" pitchFamily="34" charset="0"/>
              </a:rPr>
              <a:t>	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171575" y="4038600"/>
            <a:ext cx="7153275" cy="723900"/>
            <a:chOff x="738" y="2544"/>
            <a:chExt cx="4506" cy="456"/>
          </a:xfrm>
        </p:grpSpPr>
        <p:sp>
          <p:nvSpPr>
            <p:cNvPr id="15387" name="Rectangle 27"/>
            <p:cNvSpPr>
              <a:spLocks noChangeArrowheads="1"/>
            </p:cNvSpPr>
            <p:nvPr/>
          </p:nvSpPr>
          <p:spPr bwMode="auto">
            <a:xfrm>
              <a:off x="2248" y="2592"/>
              <a:ext cx="29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0">
                  <a:solidFill>
                    <a:schemeClr val="bg1"/>
                  </a:solidFill>
                  <a:latin typeface="Verdana" pitchFamily="34" charset="0"/>
                </a:rPr>
                <a:t>Division Property of  Equality</a:t>
              </a:r>
              <a:r>
                <a:rPr lang="en-US" b="0">
                  <a:solidFill>
                    <a:schemeClr val="bg1"/>
                  </a:solidFill>
                  <a:latin typeface="Verdana" pitchFamily="34" charset="0"/>
                </a:rPr>
                <a:t>	</a:t>
              </a:r>
            </a:p>
          </p:txBody>
        </p:sp>
        <p:pic>
          <p:nvPicPr>
            <p:cNvPr id="15402" name="Picture 42" descr="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" y="2544"/>
              <a:ext cx="798" cy="4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/>
      <p:bldP spid="15385" grpId="0"/>
      <p:bldP spid="15386" grpId="0"/>
      <p:bldP spid="15390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04800" y="1828800"/>
            <a:ext cx="82375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Verdana" pitchFamily="34" charset="0"/>
              </a:rPr>
              <a:t>Write a justification for each step.</a:t>
            </a:r>
          </a:p>
          <a:p>
            <a:pPr eaLnBrk="0" hangingPunct="0">
              <a:spcBef>
                <a:spcPct val="50000"/>
              </a:spcBef>
            </a:pPr>
            <a:endParaRPr lang="en-US" altLang="en-US" sz="2400" dirty="0">
              <a:solidFill>
                <a:schemeClr val="bg1"/>
              </a:solidFill>
              <a:latin typeface="Verdana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lang="en-US" altLang="en-US" sz="2400" dirty="0">
              <a:solidFill>
                <a:schemeClr val="bg1"/>
              </a:solidFill>
              <a:latin typeface="Verdana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altLang="en-US" sz="2400" b="0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0">
                <a:solidFill>
                  <a:srgbClr val="006699"/>
                </a:solidFill>
                <a:latin typeface="Arial Black" pitchFamily="34" charset="0"/>
              </a:rPr>
              <a:t>Example 3: Solving an Equation in Geometry</a:t>
            </a:r>
            <a:endParaRPr lang="en-US" altLang="en-US" sz="2600" b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38200" y="35052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0" i="1">
                <a:solidFill>
                  <a:schemeClr val="bg1"/>
                </a:solidFill>
                <a:latin typeface="Verdana" pitchFamily="34" charset="0"/>
              </a:rPr>
              <a:t>NO </a:t>
            </a:r>
            <a:r>
              <a:rPr lang="en-US" altLang="en-US" sz="2400" b="0">
                <a:solidFill>
                  <a:schemeClr val="bg1"/>
                </a:solidFill>
                <a:latin typeface="Verdana" pitchFamily="34" charset="0"/>
              </a:rPr>
              <a:t>= </a:t>
            </a:r>
            <a:r>
              <a:rPr lang="en-US" altLang="en-US" sz="2400" b="0" i="1">
                <a:solidFill>
                  <a:schemeClr val="bg1"/>
                </a:solidFill>
                <a:latin typeface="Verdana" pitchFamily="34" charset="0"/>
              </a:rPr>
              <a:t>NM </a:t>
            </a:r>
            <a:r>
              <a:rPr lang="en-US" altLang="en-US" sz="2400" b="0">
                <a:solidFill>
                  <a:schemeClr val="bg1"/>
                </a:solidFill>
                <a:latin typeface="Verdana" pitchFamily="34" charset="0"/>
              </a:rPr>
              <a:t>+ </a:t>
            </a:r>
            <a:r>
              <a:rPr lang="en-US" altLang="en-US" sz="2400" b="0" i="1">
                <a:solidFill>
                  <a:schemeClr val="bg1"/>
                </a:solidFill>
                <a:latin typeface="Verdana" pitchFamily="34" charset="0"/>
              </a:rPr>
              <a:t>MO</a:t>
            </a:r>
            <a:endParaRPr lang="en-US" sz="2400" b="0" i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04800" y="39624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4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4 = 2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+ (3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9) 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000500" y="3962400"/>
            <a:ext cx="4838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Substitution Property of Equality</a:t>
            </a:r>
            <a:endParaRPr lang="en-US" sz="2400" b="0" i="1">
              <a:sym typeface="Symbol" pitchFamily="18" charset="2"/>
            </a:endParaRPr>
          </a:p>
        </p:txBody>
      </p:sp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7688" y="2317750"/>
            <a:ext cx="5116512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975100" y="35306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Segment Addition Post.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04800" y="44958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4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4 = 5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9 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4000500" y="45212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Simplify. 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04800" y="5029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    –4 = 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9 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1041400" y="5486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5 = 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4000500" y="54991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Addition Property of Equality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4000500" y="5032375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Subtraction Property of Equality</a:t>
            </a:r>
            <a:endParaRPr lang="en-US" sz="2400" b="0" i="1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2" grpId="0"/>
      <p:bldP spid="34824" grpId="0"/>
      <p:bldP spid="34827" grpId="0"/>
      <p:bldP spid="34828" grpId="0"/>
      <p:bldP spid="34829" grpId="0"/>
      <p:bldP spid="34830" grpId="0"/>
      <p:bldP spid="34833" grpId="0"/>
      <p:bldP spid="34834" grpId="0"/>
      <p:bldP spid="3483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838200"/>
            <a:ext cx="21844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 b="0">
                <a:solidFill>
                  <a:srgbClr val="006699"/>
                </a:solidFill>
                <a:latin typeface="Arial Black" pitchFamily="34" charset="0"/>
              </a:rPr>
              <a:t> Example 3 </a:t>
            </a:r>
            <a:endParaRPr lang="en-US" altLang="en-US" sz="2600" b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52400" y="1752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Verdana" pitchFamily="34" charset="0"/>
              </a:rPr>
              <a:t>Write a justification for each step.</a:t>
            </a:r>
            <a:endParaRPr lang="en-US" altLang="en-US" sz="2400" b="0" dirty="0">
              <a:solidFill>
                <a:schemeClr val="bg1"/>
              </a:solidFill>
              <a:latin typeface="Times" pitchFamily="18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28700" y="49149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= 11 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410200" y="33655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Subst. Prop. of Equality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73100" y="3314700"/>
            <a:ext cx="488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8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° = (3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+ 5)° + (6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16)° 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838200" y="39243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8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= 9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– 11 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5410200" y="39243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Simplify.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838200" y="43815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–</a:t>
            </a:r>
            <a:r>
              <a:rPr lang="en-US" sz="2400" b="0" i="1">
                <a:solidFill>
                  <a:schemeClr val="bg1"/>
                </a:solidFill>
                <a:latin typeface="Verdana" pitchFamily="34" charset="0"/>
              </a:rPr>
              <a:t>x</a:t>
            </a:r>
            <a:r>
              <a:rPr lang="en-US" sz="2400" b="0">
                <a:solidFill>
                  <a:schemeClr val="bg1"/>
                </a:solidFill>
                <a:latin typeface="Verdana" pitchFamily="34" charset="0"/>
              </a:rPr>
              <a:t> = –11 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5435600" y="43942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Subtr. Prop. of Equality.</a:t>
            </a:r>
            <a:endParaRPr lang="en-US" sz="2400" b="0" i="1">
              <a:sym typeface="Symbol" pitchFamily="18" charset="2"/>
            </a:endParaRP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5461000" y="49149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i="1">
                <a:solidFill>
                  <a:srgbClr val="3333FF"/>
                </a:solidFill>
              </a:rPr>
              <a:t>Mult. Prop. of Equality.</a:t>
            </a:r>
            <a:endParaRPr lang="en-US" sz="2400" b="0" i="1">
              <a:sym typeface="Symbol" pitchFamily="18" charset="2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76200" y="2844800"/>
            <a:ext cx="7543800" cy="469900"/>
            <a:chOff x="48" y="1792"/>
            <a:chExt cx="4752" cy="296"/>
          </a:xfrm>
        </p:grpSpPr>
        <p:sp>
          <p:nvSpPr>
            <p:cNvPr id="35845" name="Text Box 5"/>
            <p:cNvSpPr txBox="1">
              <a:spLocks noChangeArrowheads="1"/>
            </p:cNvSpPr>
            <p:nvPr/>
          </p:nvSpPr>
          <p:spPr bwMode="auto">
            <a:xfrm>
              <a:off x="3408" y="1792"/>
              <a:ext cx="13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0" i="1">
                  <a:solidFill>
                    <a:schemeClr val="bg1"/>
                  </a:solidFill>
                  <a:sym typeface="Symbol" pitchFamily="18" charset="2"/>
                </a:rPr>
                <a:t> </a:t>
              </a:r>
              <a:r>
                <a:rPr lang="en-US" sz="2400" b="0" i="1">
                  <a:solidFill>
                    <a:schemeClr val="bg1"/>
                  </a:solidFill>
                </a:rPr>
                <a:t>Add. Post.</a:t>
              </a:r>
              <a:endParaRPr lang="en-US" sz="2400" b="0" i="1">
                <a:solidFill>
                  <a:schemeClr val="bg1"/>
                </a:solidFill>
                <a:sym typeface="Symbol" pitchFamily="18" charset="2"/>
              </a:endParaRPr>
            </a:p>
          </p:txBody>
        </p:sp>
        <p:sp>
          <p:nvSpPr>
            <p:cNvPr id="35863" name="Text Box 23"/>
            <p:cNvSpPr txBox="1">
              <a:spLocks noChangeArrowheads="1"/>
            </p:cNvSpPr>
            <p:nvPr/>
          </p:nvSpPr>
          <p:spPr bwMode="auto">
            <a:xfrm>
              <a:off x="48" y="1800"/>
              <a:ext cx="33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>
                  <a:solidFill>
                    <a:schemeClr val="bg1"/>
                  </a:solidFill>
                  <a:latin typeface="Verdana" pitchFamily="34" charset="0"/>
                </a:rPr>
                <a:t>m</a:t>
              </a:r>
              <a:r>
                <a:rPr lang="en-US" sz="2400" b="0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</a:t>
              </a:r>
              <a:r>
                <a:rPr lang="en-US" sz="2400" b="0" i="1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ABC</a:t>
              </a:r>
              <a:r>
                <a:rPr lang="en-US" sz="2400" b="0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 = m</a:t>
              </a:r>
              <a:r>
                <a:rPr lang="en-US" sz="2400" b="0" i="1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ABD</a:t>
              </a:r>
              <a:r>
                <a:rPr lang="en-US" sz="2400" b="0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 + m</a:t>
              </a:r>
              <a:r>
                <a:rPr lang="en-US" sz="2400" b="0" i="1">
                  <a:solidFill>
                    <a:schemeClr val="bg1"/>
                  </a:solidFill>
                  <a:latin typeface="Verdana" pitchFamily="34" charset="0"/>
                  <a:sym typeface="Symbol" pitchFamily="18" charset="2"/>
                </a:rPr>
                <a:t>DBC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  <p:bldP spid="35856" grpId="0"/>
      <p:bldP spid="35857" grpId="0"/>
      <p:bldP spid="35858" grpId="0"/>
      <p:bldP spid="35859" grpId="0"/>
      <p:bldP spid="35861" grpId="0"/>
      <p:bldP spid="358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" y="76200"/>
            <a:ext cx="457200" cy="6705600"/>
          </a:xfrm>
          <a:prstGeom prst="roundRect">
            <a:avLst>
              <a:gd name="adj" fmla="val 32514"/>
            </a:avLst>
          </a:prstGeom>
          <a:solidFill>
            <a:srgbClr val="7030A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2986657" y="3246574"/>
            <a:ext cx="6556603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SEGMENT BISECTORS			</a:t>
            </a:r>
            <a:r>
              <a:rPr lang="en-US" sz="22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3" action="ppaction://hlinksldjump"/>
              </a:rPr>
              <a:t>MENU</a:t>
            </a:r>
            <a:endParaRPr lang="en-US" sz="22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838200" y="4724400"/>
          <a:ext cx="20431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8" name="Equation" r:id="rId4" imgW="774360" imgH="177480" progId="Equation.3">
                  <p:embed/>
                </p:oleObj>
              </mc:Choice>
              <mc:Fallback>
                <p:oleObj name="Equation" r:id="rId4" imgW="7743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724400"/>
                        <a:ext cx="2043112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29"/>
          <p:cNvSpPr>
            <a:spLocks noChangeShapeType="1"/>
          </p:cNvSpPr>
          <p:nvPr/>
        </p:nvSpPr>
        <p:spPr bwMode="auto">
          <a:xfrm>
            <a:off x="2286000" y="3962400"/>
            <a:ext cx="63246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175250" y="3886200"/>
            <a:ext cx="152400" cy="1524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5105400" y="4038600"/>
            <a:ext cx="39786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Text Box 32"/>
          <p:cNvSpPr txBox="1">
            <a:spLocks noChangeArrowheads="1"/>
          </p:cNvSpPr>
          <p:nvPr/>
        </p:nvSpPr>
        <p:spPr bwMode="auto">
          <a:xfrm>
            <a:off x="2057400" y="4114800"/>
            <a:ext cx="37863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8464550" y="4038600"/>
            <a:ext cx="3946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52400"/>
            <a:ext cx="652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Segment bisector and midpoint problems #3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4400" y="9144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Line </a:t>
            </a:r>
            <a:r>
              <a:rPr lang="en-US" sz="2400" dirty="0" smtClean="0">
                <a:solidFill>
                  <a:schemeClr val="bg1"/>
                </a:solidFill>
                <a:latin typeface="Bradley Hand ITC" pitchFamily="66" charset="0"/>
              </a:rPr>
              <a:t>l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bisects segment        .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Find x,       , and         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50187" name="Object 7"/>
          <p:cNvGraphicFramePr>
            <a:graphicFrameLocks noChangeAspect="1"/>
          </p:cNvGraphicFramePr>
          <p:nvPr/>
        </p:nvGraphicFramePr>
        <p:xfrm>
          <a:off x="4289425" y="852488"/>
          <a:ext cx="57308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29" name="Equation" r:id="rId6" imgW="253800" imgH="203040" progId="Equation.3">
                  <p:embed/>
                </p:oleObj>
              </mc:Choice>
              <mc:Fallback>
                <p:oleObj name="Equation" r:id="rId6" imgW="25380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9425" y="852488"/>
                        <a:ext cx="573088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8" name="Object 12"/>
          <p:cNvGraphicFramePr>
            <a:graphicFrameLocks noChangeAspect="1"/>
          </p:cNvGraphicFramePr>
          <p:nvPr/>
        </p:nvGraphicFramePr>
        <p:xfrm>
          <a:off x="2108200" y="1204913"/>
          <a:ext cx="5445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0" name="Equation" r:id="rId8" imgW="241200" imgH="215640" progId="Equation.3">
                  <p:embed/>
                </p:oleObj>
              </mc:Choice>
              <mc:Fallback>
                <p:oleObj name="Equation" r:id="rId8" imgW="24120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1204913"/>
                        <a:ext cx="54451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3465513" y="1233488"/>
          <a:ext cx="5730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1" name="Equation" r:id="rId10" imgW="253800" imgH="203040" progId="Equation.3">
                  <p:embed/>
                </p:oleObj>
              </mc:Choice>
              <mc:Fallback>
                <p:oleObj name="Equation" r:id="rId10" imgW="253800" imgH="2030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5513" y="1233488"/>
                        <a:ext cx="573087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 rot="5400000" flipH="1" flipV="1">
            <a:off x="2743200" y="1371600"/>
            <a:ext cx="5257800" cy="4800600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62800" y="1143000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Bradley Hand ITC" pitchFamily="66" charset="0"/>
              </a:rPr>
              <a:t>l</a:t>
            </a:r>
            <a:endParaRPr lang="en-US" sz="2400" dirty="0">
              <a:solidFill>
                <a:srgbClr val="FFFF00"/>
              </a:solidFill>
              <a:latin typeface="Bradley Hand ITC" pitchFamily="66" charset="0"/>
            </a:endParaRPr>
          </a:p>
        </p:txBody>
      </p:sp>
      <p:graphicFrame>
        <p:nvGraphicFramePr>
          <p:cNvPr id="50190" name="Object 14"/>
          <p:cNvGraphicFramePr>
            <a:graphicFrameLocks noChangeAspect="1"/>
          </p:cNvGraphicFramePr>
          <p:nvPr/>
        </p:nvGraphicFramePr>
        <p:xfrm>
          <a:off x="3429000" y="3352800"/>
          <a:ext cx="592137" cy="52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2" name="Equation" r:id="rId12" imgW="203040" imgH="177480" progId="Equation.3">
                  <p:embed/>
                </p:oleObj>
              </mc:Choice>
              <mc:Fallback>
                <p:oleObj name="Equation" r:id="rId12" imgW="20304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352800"/>
                        <a:ext cx="592137" cy="522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6316663" y="3352800"/>
          <a:ext cx="137001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3" name="Equation" r:id="rId14" imgW="469800" imgH="177480" progId="Equation.3">
                  <p:embed/>
                </p:oleObj>
              </mc:Choice>
              <mc:Fallback>
                <p:oleObj name="Equation" r:id="rId14" imgW="469800" imgH="177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6663" y="3352800"/>
                        <a:ext cx="1370012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838200" y="5245100"/>
          <a:ext cx="12731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4" name="Equation" r:id="rId16" imgW="482400" imgH="177480" progId="Equation.3">
                  <p:embed/>
                </p:oleObj>
              </mc:Choice>
              <mc:Fallback>
                <p:oleObj name="Equation" r:id="rId16" imgW="48240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245100"/>
                        <a:ext cx="1273175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3" name="Object 17"/>
          <p:cNvGraphicFramePr>
            <a:graphicFrameLocks noChangeAspect="1"/>
          </p:cNvGraphicFramePr>
          <p:nvPr/>
        </p:nvGraphicFramePr>
        <p:xfrm>
          <a:off x="1004888" y="5778500"/>
          <a:ext cx="9382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5" name="Equation" r:id="rId18" imgW="355320" imgH="177480" progId="Equation.3">
                  <p:embed/>
                </p:oleObj>
              </mc:Choice>
              <mc:Fallback>
                <p:oleObj name="Equation" r:id="rId18" imgW="35532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5778500"/>
                        <a:ext cx="938212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7162800" y="4953000"/>
            <a:ext cx="1905000" cy="1676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196" name="Object 20"/>
          <p:cNvGraphicFramePr>
            <a:graphicFrameLocks noChangeAspect="1"/>
          </p:cNvGraphicFramePr>
          <p:nvPr/>
        </p:nvGraphicFramePr>
        <p:xfrm>
          <a:off x="7532688" y="5072063"/>
          <a:ext cx="544512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6" name="Equation" r:id="rId20" imgW="241200" imgH="139680" progId="Equation.3">
                  <p:embed/>
                </p:oleObj>
              </mc:Choice>
              <mc:Fallback>
                <p:oleObj name="Equation" r:id="rId20" imgW="241200" imgH="1396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2688" y="5072063"/>
                        <a:ext cx="544512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7" name="Object 21"/>
          <p:cNvGraphicFramePr>
            <a:graphicFrameLocks noChangeAspect="1"/>
          </p:cNvGraphicFramePr>
          <p:nvPr/>
        </p:nvGraphicFramePr>
        <p:xfrm>
          <a:off x="7454900" y="5486400"/>
          <a:ext cx="801688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7" name="Equation" r:id="rId22" imgW="355320" imgH="215640" progId="Equation.3">
                  <p:embed/>
                </p:oleObj>
              </mc:Choice>
              <mc:Fallback>
                <p:oleObj name="Equation" r:id="rId22" imgW="355320" imgH="2156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900" y="5486400"/>
                        <a:ext cx="801688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8" name="Object 22"/>
          <p:cNvGraphicFramePr>
            <a:graphicFrameLocks noChangeAspect="1"/>
          </p:cNvGraphicFramePr>
          <p:nvPr/>
        </p:nvGraphicFramePr>
        <p:xfrm>
          <a:off x="7440613" y="6000750"/>
          <a:ext cx="830262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8" name="Equation" r:id="rId24" imgW="368280" imgH="203040" progId="Equation.3">
                  <p:embed/>
                </p:oleObj>
              </mc:Choice>
              <mc:Fallback>
                <p:oleObj name="Equation" r:id="rId24" imgW="368280" imgH="2030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0613" y="6000750"/>
                        <a:ext cx="830262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9" name="Object 23"/>
          <p:cNvGraphicFramePr>
            <a:graphicFrameLocks noChangeAspect="1"/>
          </p:cNvGraphicFramePr>
          <p:nvPr/>
        </p:nvGraphicFramePr>
        <p:xfrm>
          <a:off x="8229600" y="5005388"/>
          <a:ext cx="287337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39" name="Equation" r:id="rId26" imgW="126720" imgH="177480" progId="Equation.3">
                  <p:embed/>
                </p:oleObj>
              </mc:Choice>
              <mc:Fallback>
                <p:oleObj name="Equation" r:id="rId26" imgW="126720" imgH="177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5005388"/>
                        <a:ext cx="287337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00" name="Object 24"/>
          <p:cNvGraphicFramePr>
            <a:graphicFrameLocks noChangeAspect="1"/>
          </p:cNvGraphicFramePr>
          <p:nvPr/>
        </p:nvGraphicFramePr>
        <p:xfrm>
          <a:off x="8255000" y="5562600"/>
          <a:ext cx="4318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" name="Equation" r:id="rId28" imgW="190440" imgH="177480" progId="Equation.3">
                  <p:embed/>
                </p:oleObj>
              </mc:Choice>
              <mc:Fallback>
                <p:oleObj name="Equation" r:id="rId28" imgW="190440" imgH="17748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0" y="5562600"/>
                        <a:ext cx="431800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01" name="Object 25"/>
          <p:cNvGraphicFramePr>
            <a:graphicFrameLocks noChangeAspect="1"/>
          </p:cNvGraphicFramePr>
          <p:nvPr/>
        </p:nvGraphicFramePr>
        <p:xfrm>
          <a:off x="8291513" y="6096000"/>
          <a:ext cx="46037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1" name="Equation" r:id="rId30" imgW="203040" imgH="177480" progId="Equation.3">
                  <p:embed/>
                </p:oleObj>
              </mc:Choice>
              <mc:Fallback>
                <p:oleObj name="Equation" r:id="rId30" imgW="203040" imgH="17748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1513" y="6096000"/>
                        <a:ext cx="460375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502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10049</TotalTime>
  <Words>2624</Words>
  <Application>Microsoft Office PowerPoint</Application>
  <PresentationFormat>On-screen Show (4:3)</PresentationFormat>
  <Paragraphs>767</Paragraphs>
  <Slides>87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87</vt:i4>
      </vt:variant>
    </vt:vector>
  </HeadingPairs>
  <TitlesOfParts>
    <vt:vector size="91" baseType="lpstr">
      <vt:lpstr>Office Theme</vt:lpstr>
      <vt:lpstr>2_Office Theme</vt:lpstr>
      <vt:lpstr>Equation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USER</cp:lastModifiedBy>
  <cp:revision>223</cp:revision>
  <dcterms:created xsi:type="dcterms:W3CDTF">2010-05-31T22:26:11Z</dcterms:created>
  <dcterms:modified xsi:type="dcterms:W3CDTF">2012-10-04T11:52:24Z</dcterms:modified>
</cp:coreProperties>
</file>