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165.xml" ContentType="application/vnd.openxmlformats-officedocument.presentationml.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72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Default Extension="ppt" ContentType="application/vnd.ms-powerpoint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diagrams/data1.xml" ContentType="application/vnd.openxmlformats-officedocument.drawingml.diagramData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0"/>
  </p:notesMasterIdLst>
  <p:sldIdLst>
    <p:sldId id="256" r:id="rId2"/>
    <p:sldId id="289" r:id="rId3"/>
    <p:sldId id="275" r:id="rId4"/>
    <p:sldId id="290" r:id="rId5"/>
    <p:sldId id="274" r:id="rId6"/>
    <p:sldId id="288" r:id="rId7"/>
    <p:sldId id="292" r:id="rId8"/>
    <p:sldId id="293" r:id="rId9"/>
    <p:sldId id="291" r:id="rId10"/>
    <p:sldId id="277" r:id="rId11"/>
    <p:sldId id="278" r:id="rId12"/>
    <p:sldId id="279" r:id="rId13"/>
    <p:sldId id="280" r:id="rId14"/>
    <p:sldId id="281" r:id="rId15"/>
    <p:sldId id="283" r:id="rId16"/>
    <p:sldId id="284" r:id="rId17"/>
    <p:sldId id="282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94" r:id="rId26"/>
    <p:sldId id="298" r:id="rId27"/>
    <p:sldId id="296" r:id="rId28"/>
    <p:sldId id="297" r:id="rId29"/>
    <p:sldId id="285" r:id="rId30"/>
    <p:sldId id="286" r:id="rId31"/>
    <p:sldId id="287" r:id="rId32"/>
    <p:sldId id="295" r:id="rId33"/>
    <p:sldId id="418" r:id="rId34"/>
    <p:sldId id="299" r:id="rId35"/>
    <p:sldId id="339" r:id="rId36"/>
    <p:sldId id="341" r:id="rId37"/>
    <p:sldId id="342" r:id="rId38"/>
    <p:sldId id="343" r:id="rId39"/>
    <p:sldId id="344" r:id="rId40"/>
    <p:sldId id="346" r:id="rId41"/>
    <p:sldId id="320" r:id="rId42"/>
    <p:sldId id="347" r:id="rId43"/>
    <p:sldId id="348" r:id="rId44"/>
    <p:sldId id="349" r:id="rId45"/>
    <p:sldId id="350" r:id="rId46"/>
    <p:sldId id="351" r:id="rId47"/>
    <p:sldId id="352" r:id="rId48"/>
    <p:sldId id="353" r:id="rId49"/>
    <p:sldId id="360" r:id="rId50"/>
    <p:sldId id="361" r:id="rId51"/>
    <p:sldId id="362" r:id="rId52"/>
    <p:sldId id="366" r:id="rId53"/>
    <p:sldId id="363" r:id="rId54"/>
    <p:sldId id="364" r:id="rId55"/>
    <p:sldId id="367" r:id="rId56"/>
    <p:sldId id="327" r:id="rId57"/>
    <p:sldId id="328" r:id="rId58"/>
    <p:sldId id="329" r:id="rId59"/>
    <p:sldId id="330" r:id="rId60"/>
    <p:sldId id="331" r:id="rId61"/>
    <p:sldId id="436" r:id="rId62"/>
    <p:sldId id="439" r:id="rId63"/>
    <p:sldId id="438" r:id="rId64"/>
    <p:sldId id="437" r:id="rId65"/>
    <p:sldId id="440" r:id="rId66"/>
    <p:sldId id="368" r:id="rId67"/>
    <p:sldId id="369" r:id="rId68"/>
    <p:sldId id="371" r:id="rId69"/>
    <p:sldId id="370" r:id="rId70"/>
    <p:sldId id="372" r:id="rId71"/>
    <p:sldId id="373" r:id="rId72"/>
    <p:sldId id="374" r:id="rId73"/>
    <p:sldId id="377" r:id="rId74"/>
    <p:sldId id="376" r:id="rId75"/>
    <p:sldId id="455" r:id="rId76"/>
    <p:sldId id="378" r:id="rId77"/>
    <p:sldId id="315" r:id="rId78"/>
    <p:sldId id="316" r:id="rId79"/>
    <p:sldId id="317" r:id="rId80"/>
    <p:sldId id="459" r:id="rId81"/>
    <p:sldId id="471" r:id="rId82"/>
    <p:sldId id="487" r:id="rId83"/>
    <p:sldId id="477" r:id="rId84"/>
    <p:sldId id="478" r:id="rId85"/>
    <p:sldId id="479" r:id="rId86"/>
    <p:sldId id="480" r:id="rId87"/>
    <p:sldId id="481" r:id="rId88"/>
    <p:sldId id="482" r:id="rId89"/>
    <p:sldId id="464" r:id="rId90"/>
    <p:sldId id="472" r:id="rId91"/>
    <p:sldId id="473" r:id="rId92"/>
    <p:sldId id="466" r:id="rId93"/>
    <p:sldId id="465" r:id="rId94"/>
    <p:sldId id="474" r:id="rId95"/>
    <p:sldId id="475" r:id="rId96"/>
    <p:sldId id="476" r:id="rId97"/>
    <p:sldId id="379" r:id="rId98"/>
    <p:sldId id="380" r:id="rId99"/>
    <p:sldId id="381" r:id="rId100"/>
    <p:sldId id="382" r:id="rId101"/>
    <p:sldId id="387" r:id="rId102"/>
    <p:sldId id="488" r:id="rId103"/>
    <p:sldId id="386" r:id="rId104"/>
    <p:sldId id="383" r:id="rId105"/>
    <p:sldId id="388" r:id="rId106"/>
    <p:sldId id="490" r:id="rId107"/>
    <p:sldId id="489" r:id="rId108"/>
    <p:sldId id="384" r:id="rId109"/>
    <p:sldId id="385" r:id="rId110"/>
    <p:sldId id="389" r:id="rId111"/>
    <p:sldId id="494" r:id="rId112"/>
    <p:sldId id="390" r:id="rId113"/>
    <p:sldId id="391" r:id="rId114"/>
    <p:sldId id="392" r:id="rId115"/>
    <p:sldId id="393" r:id="rId116"/>
    <p:sldId id="394" r:id="rId117"/>
    <p:sldId id="395" r:id="rId118"/>
    <p:sldId id="263" r:id="rId119"/>
    <p:sldId id="266" r:id="rId120"/>
    <p:sldId id="396" r:id="rId121"/>
    <p:sldId id="397" r:id="rId122"/>
    <p:sldId id="398" r:id="rId123"/>
    <p:sldId id="399" r:id="rId124"/>
    <p:sldId id="400" r:id="rId125"/>
    <p:sldId id="401" r:id="rId126"/>
    <p:sldId id="402" r:id="rId127"/>
    <p:sldId id="403" r:id="rId128"/>
    <p:sldId id="404" r:id="rId129"/>
    <p:sldId id="405" r:id="rId130"/>
    <p:sldId id="406" r:id="rId131"/>
    <p:sldId id="407" r:id="rId132"/>
    <p:sldId id="408" r:id="rId133"/>
    <p:sldId id="496" r:id="rId134"/>
    <p:sldId id="499" r:id="rId135"/>
    <p:sldId id="515" r:id="rId136"/>
    <p:sldId id="265" r:id="rId137"/>
    <p:sldId id="333" r:id="rId138"/>
    <p:sldId id="334" r:id="rId139"/>
    <p:sldId id="335" r:id="rId140"/>
    <p:sldId id="336" r:id="rId141"/>
    <p:sldId id="337" r:id="rId142"/>
    <p:sldId id="338" r:id="rId143"/>
    <p:sldId id="432" r:id="rId144"/>
    <p:sldId id="433" r:id="rId145"/>
    <p:sldId id="434" r:id="rId146"/>
    <p:sldId id="435" r:id="rId147"/>
    <p:sldId id="365" r:id="rId148"/>
    <p:sldId id="357" r:id="rId149"/>
    <p:sldId id="358" r:id="rId150"/>
    <p:sldId id="309" r:id="rId151"/>
    <p:sldId id="310" r:id="rId152"/>
    <p:sldId id="417" r:id="rId153"/>
    <p:sldId id="415" r:id="rId154"/>
    <p:sldId id="416" r:id="rId155"/>
    <p:sldId id="414" r:id="rId156"/>
    <p:sldId id="411" r:id="rId157"/>
    <p:sldId id="412" r:id="rId158"/>
    <p:sldId id="314" r:id="rId159"/>
    <p:sldId id="413" r:id="rId160"/>
    <p:sldId id="410" r:id="rId161"/>
    <p:sldId id="409" r:id="rId162"/>
    <p:sldId id="447" r:id="rId163"/>
    <p:sldId id="451" r:id="rId164"/>
    <p:sldId id="448" r:id="rId165"/>
    <p:sldId id="450" r:id="rId166"/>
    <p:sldId id="449" r:id="rId167"/>
    <p:sldId id="454" r:id="rId168"/>
    <p:sldId id="453" r:id="rId169"/>
    <p:sldId id="452" r:id="rId170"/>
    <p:sldId id="500" r:id="rId171"/>
    <p:sldId id="501" r:id="rId172"/>
    <p:sldId id="503" r:id="rId173"/>
    <p:sldId id="505" r:id="rId174"/>
    <p:sldId id="504" r:id="rId175"/>
    <p:sldId id="511" r:id="rId176"/>
    <p:sldId id="512" r:id="rId177"/>
    <p:sldId id="513" r:id="rId178"/>
    <p:sldId id="514" r:id="rId17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00FF"/>
    <a:srgbClr val="00FFFF"/>
    <a:srgbClr val="00FF00"/>
    <a:srgbClr val="5873AE"/>
    <a:srgbClr val="CC0099"/>
    <a:srgbClr val="FF99FF"/>
    <a:srgbClr val="969696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12" autoAdjust="0"/>
    <p:restoredTop sz="94613" autoAdjust="0"/>
  </p:normalViewPr>
  <p:slideViewPr>
    <p:cSldViewPr>
      <p:cViewPr varScale="1">
        <p:scale>
          <a:sx n="78" d="100"/>
          <a:sy n="78" d="100"/>
        </p:scale>
        <p:origin x="-195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slide" Target="slides/slide171.xml"/><Relationship Id="rId180" Type="http://schemas.openxmlformats.org/officeDocument/2006/relationships/notesMaster" Target="notesMasters/notesMaster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0E68BF-1D9D-4D4F-A9D3-B5E044058B71}" type="doc">
      <dgm:prSet loTypeId="urn:microsoft.com/office/officeart/2005/8/layout/orgChart1" loCatId="hierarchy" qsTypeId="urn:microsoft.com/office/officeart/2005/8/quickstyle/3d2" qsCatId="3D" csTypeId="urn:microsoft.com/office/officeart/2005/8/colors/accent4_4" csCatId="accent4" phldr="1"/>
      <dgm:spPr/>
      <dgm:t>
        <a:bodyPr/>
        <a:lstStyle/>
        <a:p>
          <a:endParaRPr lang="en-US"/>
        </a:p>
      </dgm:t>
    </dgm:pt>
    <dgm:pt modelId="{8C21B5F1-C678-4D1A-AB05-7F8121CC88BA}">
      <dgm:prSet phldrT="[Text]" custT="1"/>
      <dgm:spPr/>
      <dgm:t>
        <a:bodyPr/>
        <a:lstStyle/>
        <a:p>
          <a:r>
            <a:rPr lang="en-US" sz="1800" b="1" dirty="0" smtClean="0">
              <a:latin typeface="Comic Sans MS" pitchFamily="66" charset="0"/>
            </a:rPr>
            <a:t>Animals</a:t>
          </a:r>
          <a:endParaRPr lang="en-US" sz="1800" b="1" dirty="0">
            <a:latin typeface="Comic Sans MS" pitchFamily="66" charset="0"/>
          </a:endParaRPr>
        </a:p>
      </dgm:t>
    </dgm:pt>
    <dgm:pt modelId="{23D425E4-CC91-432B-AB5B-9B962370947D}" type="parTrans" cxnId="{932D816C-F5B1-45C9-9198-8DB3CB6494A8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Comic Sans MS" pitchFamily="66" charset="0"/>
          </a:endParaRPr>
        </a:p>
      </dgm:t>
    </dgm:pt>
    <dgm:pt modelId="{2299AE51-2583-419F-B2A2-09B1A47BCF30}" type="sibTrans" cxnId="{932D816C-F5B1-45C9-9198-8DB3CB6494A8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Comic Sans MS" pitchFamily="66" charset="0"/>
          </a:endParaRPr>
        </a:p>
      </dgm:t>
    </dgm:pt>
    <dgm:pt modelId="{9DEFC266-AEFC-4B1D-B4A3-A07F456D2CC2}" type="asst">
      <dgm:prSet phldrT="[Text]" custT="1"/>
      <dgm:spPr/>
      <dgm:t>
        <a:bodyPr/>
        <a:lstStyle/>
        <a:p>
          <a:r>
            <a:rPr lang="en-US" sz="1800" b="1" dirty="0" smtClean="0">
              <a:latin typeface="Comic Sans MS" pitchFamily="66" charset="0"/>
            </a:rPr>
            <a:t>Mammals</a:t>
          </a:r>
          <a:endParaRPr lang="en-US" sz="1800" b="1" dirty="0">
            <a:latin typeface="Comic Sans MS" pitchFamily="66" charset="0"/>
          </a:endParaRPr>
        </a:p>
      </dgm:t>
    </dgm:pt>
    <dgm:pt modelId="{1B858DD9-BE90-4810-9404-56E4249A0792}" type="parTrans" cxnId="{D48AAACB-D326-4ECA-B311-7AE3361B3C37}">
      <dgm:prSet/>
      <dgm:spPr>
        <a:ln>
          <a:solidFill>
            <a:schemeClr val="bg1"/>
          </a:solidFill>
        </a:ln>
      </dgm:spPr>
      <dgm:t>
        <a:bodyPr/>
        <a:lstStyle/>
        <a:p>
          <a:endParaRPr lang="en-US" sz="1800" b="1">
            <a:solidFill>
              <a:schemeClr val="tx1"/>
            </a:solidFill>
            <a:latin typeface="Comic Sans MS" pitchFamily="66" charset="0"/>
          </a:endParaRPr>
        </a:p>
      </dgm:t>
    </dgm:pt>
    <dgm:pt modelId="{08DA0462-41D6-4127-8CBB-608D998AB194}" type="sibTrans" cxnId="{D48AAACB-D326-4ECA-B311-7AE3361B3C37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Comic Sans MS" pitchFamily="66" charset="0"/>
          </a:endParaRPr>
        </a:p>
      </dgm:t>
    </dgm:pt>
    <dgm:pt modelId="{5814F947-9BD2-49CE-A217-7D21D6815460}" type="asst">
      <dgm:prSet phldrT="[Text]" custT="1"/>
      <dgm:spPr/>
      <dgm:t>
        <a:bodyPr/>
        <a:lstStyle/>
        <a:p>
          <a:r>
            <a:rPr lang="en-US" sz="1800" b="1" smtClean="0">
              <a:latin typeface="Comic Sans MS" pitchFamily="66" charset="0"/>
            </a:rPr>
            <a:t>Cats</a:t>
          </a:r>
          <a:endParaRPr lang="en-US" sz="1800" b="1" dirty="0">
            <a:latin typeface="Comic Sans MS" pitchFamily="66" charset="0"/>
          </a:endParaRPr>
        </a:p>
      </dgm:t>
    </dgm:pt>
    <dgm:pt modelId="{0EA3AC13-B52B-488E-80CB-45195E1EC0EA}" type="parTrans" cxnId="{92E519B9-4263-4E95-B540-61E69721C9A2}">
      <dgm:prSet/>
      <dgm:spPr>
        <a:ln>
          <a:solidFill>
            <a:schemeClr val="bg1"/>
          </a:solidFill>
        </a:ln>
      </dgm:spPr>
      <dgm:t>
        <a:bodyPr/>
        <a:lstStyle/>
        <a:p>
          <a:endParaRPr lang="en-US" sz="1800" b="1">
            <a:solidFill>
              <a:schemeClr val="tx1"/>
            </a:solidFill>
            <a:latin typeface="Comic Sans MS" pitchFamily="66" charset="0"/>
          </a:endParaRPr>
        </a:p>
      </dgm:t>
    </dgm:pt>
    <dgm:pt modelId="{070F0106-A96E-43CD-87B5-5724FAE08078}" type="sibTrans" cxnId="{92E519B9-4263-4E95-B540-61E69721C9A2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Comic Sans MS" pitchFamily="66" charset="0"/>
          </a:endParaRPr>
        </a:p>
      </dgm:t>
    </dgm:pt>
    <dgm:pt modelId="{D4E6419F-B6C8-4184-A96F-00C73FA07285}" type="asst">
      <dgm:prSet phldrT="[Text]" custT="1"/>
      <dgm:spPr/>
      <dgm:t>
        <a:bodyPr/>
        <a:lstStyle/>
        <a:p>
          <a:r>
            <a:rPr lang="en-US" sz="1800" b="1" dirty="0" smtClean="0">
              <a:latin typeface="Comic Sans MS" pitchFamily="66" charset="0"/>
            </a:rPr>
            <a:t>Dogs</a:t>
          </a:r>
          <a:endParaRPr lang="en-US" sz="1800" b="1" dirty="0">
            <a:latin typeface="Comic Sans MS" pitchFamily="66" charset="0"/>
          </a:endParaRPr>
        </a:p>
      </dgm:t>
    </dgm:pt>
    <dgm:pt modelId="{BF460B31-3D55-4920-8047-3680889AA4EC}" type="parTrans" cxnId="{E40140EA-EED6-4620-BA4C-AA4A242BAEDB}">
      <dgm:prSet/>
      <dgm:spPr>
        <a:ln>
          <a:solidFill>
            <a:schemeClr val="bg1"/>
          </a:solidFill>
        </a:ln>
      </dgm:spPr>
      <dgm:t>
        <a:bodyPr/>
        <a:lstStyle/>
        <a:p>
          <a:endParaRPr lang="en-US" sz="1800" b="1">
            <a:solidFill>
              <a:schemeClr val="tx1"/>
            </a:solidFill>
            <a:latin typeface="Comic Sans MS" pitchFamily="66" charset="0"/>
          </a:endParaRPr>
        </a:p>
      </dgm:t>
    </dgm:pt>
    <dgm:pt modelId="{866B178C-266B-41D8-AF01-2E0DDFED121F}" type="sibTrans" cxnId="{E40140EA-EED6-4620-BA4C-AA4A242BAEDB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Comic Sans MS" pitchFamily="66" charset="0"/>
          </a:endParaRPr>
        </a:p>
      </dgm:t>
    </dgm:pt>
    <dgm:pt modelId="{55D6A4D9-2C9A-4000-AE8A-08C453816CC8}" type="asst">
      <dgm:prSet phldrT="[Text]" custT="1"/>
      <dgm:spPr/>
      <dgm:t>
        <a:bodyPr/>
        <a:lstStyle/>
        <a:p>
          <a:r>
            <a:rPr lang="en-US" sz="1800" b="1" dirty="0" smtClean="0">
              <a:latin typeface="Comic Sans MS" pitchFamily="66" charset="0"/>
            </a:rPr>
            <a:t>Monkeys</a:t>
          </a:r>
          <a:endParaRPr lang="en-US" sz="1800" b="1" dirty="0">
            <a:latin typeface="Comic Sans MS" pitchFamily="66" charset="0"/>
          </a:endParaRPr>
        </a:p>
      </dgm:t>
    </dgm:pt>
    <dgm:pt modelId="{21BAD0D6-2F5E-474F-83CB-3D9BA32CA5C6}" type="parTrans" cxnId="{643940BE-1142-4BFC-A061-DA25D470D8F3}">
      <dgm:prSet/>
      <dgm:spPr>
        <a:ln>
          <a:solidFill>
            <a:schemeClr val="bg1"/>
          </a:solidFill>
        </a:ln>
      </dgm:spPr>
      <dgm:t>
        <a:bodyPr/>
        <a:lstStyle/>
        <a:p>
          <a:endParaRPr lang="en-US" sz="1800" b="1">
            <a:solidFill>
              <a:schemeClr val="tx1"/>
            </a:solidFill>
            <a:latin typeface="Comic Sans MS" pitchFamily="66" charset="0"/>
          </a:endParaRPr>
        </a:p>
      </dgm:t>
    </dgm:pt>
    <dgm:pt modelId="{5D1B2B3D-E232-4411-9DFD-A02EB3360D3C}" type="sibTrans" cxnId="{643940BE-1142-4BFC-A061-DA25D470D8F3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Comic Sans MS" pitchFamily="66" charset="0"/>
          </a:endParaRPr>
        </a:p>
      </dgm:t>
    </dgm:pt>
    <dgm:pt modelId="{9197CCF9-C077-48F0-8902-B7CB4ECA48E5}" type="asst">
      <dgm:prSet phldrT="[Text]" custT="1"/>
      <dgm:spPr/>
      <dgm:t>
        <a:bodyPr/>
        <a:lstStyle/>
        <a:p>
          <a:r>
            <a:rPr lang="en-US" sz="1800" b="1" dirty="0" smtClean="0">
              <a:latin typeface="Comic Sans MS" pitchFamily="66" charset="0"/>
            </a:rPr>
            <a:t>Labradors</a:t>
          </a:r>
          <a:endParaRPr lang="en-US" sz="1800" b="1" dirty="0">
            <a:latin typeface="Comic Sans MS" pitchFamily="66" charset="0"/>
          </a:endParaRPr>
        </a:p>
      </dgm:t>
    </dgm:pt>
    <dgm:pt modelId="{5E0506CB-9984-4B6D-913D-74ADB0AC2746}" type="parTrans" cxnId="{C3A8D02E-AA38-499C-BB71-A2E2F11BA0EA}">
      <dgm:prSet/>
      <dgm:spPr>
        <a:ln>
          <a:solidFill>
            <a:schemeClr val="bg1"/>
          </a:solidFill>
        </a:ln>
      </dgm:spPr>
      <dgm:t>
        <a:bodyPr/>
        <a:lstStyle/>
        <a:p>
          <a:endParaRPr lang="en-US" sz="1800" b="1">
            <a:solidFill>
              <a:schemeClr val="tx1"/>
            </a:solidFill>
            <a:latin typeface="Comic Sans MS" pitchFamily="66" charset="0"/>
          </a:endParaRPr>
        </a:p>
      </dgm:t>
    </dgm:pt>
    <dgm:pt modelId="{A80DE649-0757-4412-B79D-CDBA2F3B3026}" type="sibTrans" cxnId="{C3A8D02E-AA38-499C-BB71-A2E2F11BA0EA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Comic Sans MS" pitchFamily="66" charset="0"/>
          </a:endParaRPr>
        </a:p>
      </dgm:t>
    </dgm:pt>
    <dgm:pt modelId="{27241E08-1908-48E2-99FA-9DC684A8146E}" type="asst">
      <dgm:prSet phldrT="[Text]" custT="1"/>
      <dgm:spPr/>
      <dgm:t>
        <a:bodyPr/>
        <a:lstStyle/>
        <a:p>
          <a:r>
            <a:rPr lang="en-US" sz="1800" b="1" dirty="0" smtClean="0">
              <a:latin typeface="Comic Sans MS" pitchFamily="66" charset="0"/>
            </a:rPr>
            <a:t>German Shepherds</a:t>
          </a:r>
          <a:endParaRPr lang="en-US" sz="1800" b="1" dirty="0">
            <a:latin typeface="Comic Sans MS" pitchFamily="66" charset="0"/>
          </a:endParaRPr>
        </a:p>
      </dgm:t>
    </dgm:pt>
    <dgm:pt modelId="{1B280504-6F11-4A0A-BD6C-66E64A43A975}" type="parTrans" cxnId="{A0EDC43C-AC59-4A5F-87A5-C6A52AAE46E4}">
      <dgm:prSet/>
      <dgm:spPr>
        <a:ln>
          <a:solidFill>
            <a:schemeClr val="bg1"/>
          </a:solidFill>
        </a:ln>
      </dgm:spPr>
      <dgm:t>
        <a:bodyPr/>
        <a:lstStyle/>
        <a:p>
          <a:endParaRPr lang="en-US" sz="1800" b="1">
            <a:solidFill>
              <a:schemeClr val="tx1"/>
            </a:solidFill>
            <a:latin typeface="Comic Sans MS" pitchFamily="66" charset="0"/>
          </a:endParaRPr>
        </a:p>
      </dgm:t>
    </dgm:pt>
    <dgm:pt modelId="{62B1DFB5-1732-4030-A879-29C064FD9390}" type="sibTrans" cxnId="{A0EDC43C-AC59-4A5F-87A5-C6A52AAE46E4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Comic Sans MS" pitchFamily="66" charset="0"/>
          </a:endParaRPr>
        </a:p>
      </dgm:t>
    </dgm:pt>
    <dgm:pt modelId="{AD269199-B0B9-40D4-816C-FEE7A417EF50}" type="asst">
      <dgm:prSet phldrT="[Text]" custT="1"/>
      <dgm:spPr/>
      <dgm:t>
        <a:bodyPr/>
        <a:lstStyle/>
        <a:p>
          <a:r>
            <a:rPr lang="en-US" sz="1800" b="1" dirty="0" smtClean="0">
              <a:latin typeface="Comic Sans MS" pitchFamily="66" charset="0"/>
            </a:rPr>
            <a:t>“SCOUT”</a:t>
          </a:r>
          <a:endParaRPr lang="en-US" sz="1800" b="1" dirty="0">
            <a:latin typeface="Comic Sans MS" pitchFamily="66" charset="0"/>
          </a:endParaRPr>
        </a:p>
      </dgm:t>
    </dgm:pt>
    <dgm:pt modelId="{2135B85C-2DD6-40D6-94C9-7A674F9C0E81}" type="parTrans" cxnId="{A9AEE135-78B3-47A5-92DB-39714C43996C}">
      <dgm:prSet/>
      <dgm:spPr>
        <a:ln>
          <a:solidFill>
            <a:schemeClr val="bg1"/>
          </a:solidFill>
        </a:ln>
      </dgm:spPr>
      <dgm:t>
        <a:bodyPr/>
        <a:lstStyle/>
        <a:p>
          <a:endParaRPr lang="en-US" sz="1800" b="1">
            <a:solidFill>
              <a:schemeClr val="tx1"/>
            </a:solidFill>
            <a:latin typeface="Comic Sans MS" pitchFamily="66" charset="0"/>
          </a:endParaRPr>
        </a:p>
      </dgm:t>
    </dgm:pt>
    <dgm:pt modelId="{E3D7F2CB-10FB-4C41-A3CC-68F533E78709}" type="sibTrans" cxnId="{A9AEE135-78B3-47A5-92DB-39714C43996C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Comic Sans MS" pitchFamily="66" charset="0"/>
          </a:endParaRPr>
        </a:p>
      </dgm:t>
    </dgm:pt>
    <dgm:pt modelId="{1EC41399-512C-4A30-B6D4-0072B7A1AECB}" type="asst">
      <dgm:prSet phldrT="[Text]" custT="1"/>
      <dgm:spPr/>
      <dgm:t>
        <a:bodyPr/>
        <a:lstStyle/>
        <a:p>
          <a:r>
            <a:rPr lang="en-US" sz="1800" b="1" dirty="0" smtClean="0">
              <a:latin typeface="Comic Sans MS" pitchFamily="66" charset="0"/>
            </a:rPr>
            <a:t>“DAVE”</a:t>
          </a:r>
          <a:endParaRPr lang="en-US" sz="1800" b="1" dirty="0">
            <a:latin typeface="Comic Sans MS" pitchFamily="66" charset="0"/>
          </a:endParaRPr>
        </a:p>
      </dgm:t>
    </dgm:pt>
    <dgm:pt modelId="{5C84320A-F3BD-4257-8A1B-376D52138955}" type="parTrans" cxnId="{9E10A3F4-2915-43FC-B747-3C2C3BA4E790}">
      <dgm:prSet/>
      <dgm:spPr>
        <a:ln>
          <a:solidFill>
            <a:schemeClr val="bg1"/>
          </a:solidFill>
        </a:ln>
      </dgm:spPr>
      <dgm:t>
        <a:bodyPr/>
        <a:lstStyle/>
        <a:p>
          <a:endParaRPr lang="en-US" sz="1800" b="1">
            <a:solidFill>
              <a:schemeClr val="tx1"/>
            </a:solidFill>
            <a:latin typeface="Comic Sans MS" pitchFamily="66" charset="0"/>
          </a:endParaRPr>
        </a:p>
      </dgm:t>
    </dgm:pt>
    <dgm:pt modelId="{1F68814D-76B8-4246-8D43-1C436EB8D352}" type="sibTrans" cxnId="{9E10A3F4-2915-43FC-B747-3C2C3BA4E790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Comic Sans MS" pitchFamily="66" charset="0"/>
          </a:endParaRPr>
        </a:p>
      </dgm:t>
    </dgm:pt>
    <dgm:pt modelId="{F44CA7F8-EE85-4A8F-BCA8-DB149F1620D7}" type="asst">
      <dgm:prSet phldrT="[Text]" custT="1"/>
      <dgm:spPr/>
      <dgm:t>
        <a:bodyPr/>
        <a:lstStyle/>
        <a:p>
          <a:r>
            <a:rPr lang="en-US" sz="1800" b="1" smtClean="0">
              <a:latin typeface="Comic Sans MS" pitchFamily="66" charset="0"/>
            </a:rPr>
            <a:t>“UGLY PETE”</a:t>
          </a:r>
          <a:endParaRPr lang="en-US" sz="1800" b="1" dirty="0">
            <a:latin typeface="Comic Sans MS" pitchFamily="66" charset="0"/>
          </a:endParaRPr>
        </a:p>
      </dgm:t>
    </dgm:pt>
    <dgm:pt modelId="{1D2C07EA-B44C-4587-AE8C-8DE64DC7FF71}" type="parTrans" cxnId="{D13CE617-72A4-43EE-92EA-8C65B5916CAF}">
      <dgm:prSet/>
      <dgm:spPr>
        <a:ln>
          <a:solidFill>
            <a:schemeClr val="bg1"/>
          </a:solidFill>
        </a:ln>
      </dgm:spPr>
      <dgm:t>
        <a:bodyPr/>
        <a:lstStyle/>
        <a:p>
          <a:endParaRPr lang="en-US" sz="1800" b="1">
            <a:solidFill>
              <a:schemeClr val="tx1"/>
            </a:solidFill>
            <a:latin typeface="Comic Sans MS" pitchFamily="66" charset="0"/>
          </a:endParaRPr>
        </a:p>
      </dgm:t>
    </dgm:pt>
    <dgm:pt modelId="{91F37C7D-AD99-4ADF-B5DA-F63136CB13D9}" type="sibTrans" cxnId="{D13CE617-72A4-43EE-92EA-8C65B5916CAF}">
      <dgm:prSet/>
      <dgm:spPr/>
      <dgm:t>
        <a:bodyPr/>
        <a:lstStyle/>
        <a:p>
          <a:endParaRPr lang="en-US" sz="1800" b="1">
            <a:solidFill>
              <a:schemeClr val="tx1"/>
            </a:solidFill>
            <a:latin typeface="Comic Sans MS" pitchFamily="66" charset="0"/>
          </a:endParaRPr>
        </a:p>
      </dgm:t>
    </dgm:pt>
    <dgm:pt modelId="{BB770FDE-3E54-4346-B53D-6B5B669F2F16}" type="pres">
      <dgm:prSet presAssocID="{4A0E68BF-1D9D-4D4F-A9D3-B5E044058B7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9A097FDB-1CD0-4645-97AC-57A64D07402B}" type="pres">
      <dgm:prSet presAssocID="{8C21B5F1-C678-4D1A-AB05-7F8121CC88BA}" presName="hierRoot1" presStyleCnt="0">
        <dgm:presLayoutVars>
          <dgm:hierBranch val="init"/>
        </dgm:presLayoutVars>
      </dgm:prSet>
      <dgm:spPr/>
    </dgm:pt>
    <dgm:pt modelId="{26E46AC0-54B0-4E3C-B263-C5C555EC9DCA}" type="pres">
      <dgm:prSet presAssocID="{8C21B5F1-C678-4D1A-AB05-7F8121CC88BA}" presName="rootComposite1" presStyleCnt="0"/>
      <dgm:spPr/>
    </dgm:pt>
    <dgm:pt modelId="{A8FE01B6-4F3E-4429-99BA-F6F7B52B6F3E}" type="pres">
      <dgm:prSet presAssocID="{8C21B5F1-C678-4D1A-AB05-7F8121CC88BA}" presName="rootText1" presStyleLbl="node0" presStyleIdx="0" presStyleCnt="1" custLinFactX="-100000" custLinFactNeighborX="-118455" custLinFactNeighborY="1212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40041C6-F545-4E81-A339-8B9E32D5BF84}" type="pres">
      <dgm:prSet presAssocID="{8C21B5F1-C678-4D1A-AB05-7F8121CC88BA}" presName="rootConnector1" presStyleLbl="node1" presStyleIdx="0" presStyleCnt="0"/>
      <dgm:spPr/>
      <dgm:t>
        <a:bodyPr/>
        <a:lstStyle/>
        <a:p>
          <a:endParaRPr lang="en-US"/>
        </a:p>
      </dgm:t>
    </dgm:pt>
    <dgm:pt modelId="{8BE3D341-45F2-4DFE-9330-FD976CC5C06F}" type="pres">
      <dgm:prSet presAssocID="{8C21B5F1-C678-4D1A-AB05-7F8121CC88BA}" presName="hierChild2" presStyleCnt="0"/>
      <dgm:spPr/>
    </dgm:pt>
    <dgm:pt modelId="{FE8B2B17-E091-45F1-9F6F-356D9C5CB45E}" type="pres">
      <dgm:prSet presAssocID="{8C21B5F1-C678-4D1A-AB05-7F8121CC88BA}" presName="hierChild3" presStyleCnt="0"/>
      <dgm:spPr/>
    </dgm:pt>
    <dgm:pt modelId="{DFBF10DE-F6FF-4A83-9192-B957AF71E933}" type="pres">
      <dgm:prSet presAssocID="{1B858DD9-BE90-4810-9404-56E4249A0792}" presName="Name111" presStyleLbl="parChTrans1D2" presStyleIdx="0" presStyleCnt="1"/>
      <dgm:spPr/>
      <dgm:t>
        <a:bodyPr/>
        <a:lstStyle/>
        <a:p>
          <a:endParaRPr lang="en-US"/>
        </a:p>
      </dgm:t>
    </dgm:pt>
    <dgm:pt modelId="{375078F1-31E3-4830-8FFB-6E36475C1D23}" type="pres">
      <dgm:prSet presAssocID="{9DEFC266-AEFC-4B1D-B4A3-A07F456D2CC2}" presName="hierRoot3" presStyleCnt="0">
        <dgm:presLayoutVars>
          <dgm:hierBranch val="init"/>
        </dgm:presLayoutVars>
      </dgm:prSet>
      <dgm:spPr/>
    </dgm:pt>
    <dgm:pt modelId="{B8042D96-02C8-4C86-BCBA-62EF87BC8303}" type="pres">
      <dgm:prSet presAssocID="{9DEFC266-AEFC-4B1D-B4A3-A07F456D2CC2}" presName="rootComposite3" presStyleCnt="0"/>
      <dgm:spPr/>
    </dgm:pt>
    <dgm:pt modelId="{9EEDF6FC-C02D-45D7-B52D-E335A81F3EEE}" type="pres">
      <dgm:prSet presAssocID="{9DEFC266-AEFC-4B1D-B4A3-A07F456D2CC2}" presName="rootText3" presStyleLbl="asst1" presStyleIdx="0" presStyleCnt="9" custLinFactNeighborX="84045" custLinFactNeighborY="2989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4049FFE-F5FD-4081-9D27-880DC8FFDFAB}" type="pres">
      <dgm:prSet presAssocID="{9DEFC266-AEFC-4B1D-B4A3-A07F456D2CC2}" presName="rootConnector3" presStyleLbl="asst1" presStyleIdx="0" presStyleCnt="9"/>
      <dgm:spPr/>
      <dgm:t>
        <a:bodyPr/>
        <a:lstStyle/>
        <a:p>
          <a:endParaRPr lang="en-US"/>
        </a:p>
      </dgm:t>
    </dgm:pt>
    <dgm:pt modelId="{1FCE3E9B-8FDC-430F-A9A2-D00444850D83}" type="pres">
      <dgm:prSet presAssocID="{9DEFC266-AEFC-4B1D-B4A3-A07F456D2CC2}" presName="hierChild6" presStyleCnt="0"/>
      <dgm:spPr/>
    </dgm:pt>
    <dgm:pt modelId="{0C5C46BD-380B-4330-95F0-8F3C33F6D6AB}" type="pres">
      <dgm:prSet presAssocID="{9DEFC266-AEFC-4B1D-B4A3-A07F456D2CC2}" presName="hierChild7" presStyleCnt="0"/>
      <dgm:spPr/>
    </dgm:pt>
    <dgm:pt modelId="{4EC4D836-587D-43A7-A9C4-1BD39AADC318}" type="pres">
      <dgm:prSet presAssocID="{0EA3AC13-B52B-488E-80CB-45195E1EC0EA}" presName="Name111" presStyleLbl="parChTrans1D3" presStyleIdx="0" presStyleCnt="3"/>
      <dgm:spPr/>
      <dgm:t>
        <a:bodyPr/>
        <a:lstStyle/>
        <a:p>
          <a:endParaRPr lang="en-US"/>
        </a:p>
      </dgm:t>
    </dgm:pt>
    <dgm:pt modelId="{F21417DF-408A-4E58-88EE-1E99B7D9E25C}" type="pres">
      <dgm:prSet presAssocID="{5814F947-9BD2-49CE-A217-7D21D6815460}" presName="hierRoot3" presStyleCnt="0">
        <dgm:presLayoutVars>
          <dgm:hierBranch val="init"/>
        </dgm:presLayoutVars>
      </dgm:prSet>
      <dgm:spPr/>
    </dgm:pt>
    <dgm:pt modelId="{4084C90E-16B9-4FFE-9588-3CB24E49EE86}" type="pres">
      <dgm:prSet presAssocID="{5814F947-9BD2-49CE-A217-7D21D6815460}" presName="rootComposite3" presStyleCnt="0"/>
      <dgm:spPr/>
    </dgm:pt>
    <dgm:pt modelId="{739E7F76-2410-4C62-B179-271DEA38DD7E}" type="pres">
      <dgm:prSet presAssocID="{5814F947-9BD2-49CE-A217-7D21D6815460}" presName="rootText3" presStyleLbl="asst1" presStyleIdx="1" presStyleCnt="9" custLinFactX="-32739" custLinFactNeighborX="-100000" custLinFactNeighborY="4974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6B64FB4-DD67-4BA0-9A6E-65F654EE241F}" type="pres">
      <dgm:prSet presAssocID="{5814F947-9BD2-49CE-A217-7D21D6815460}" presName="rootConnector3" presStyleLbl="asst1" presStyleIdx="1" presStyleCnt="9"/>
      <dgm:spPr/>
      <dgm:t>
        <a:bodyPr/>
        <a:lstStyle/>
        <a:p>
          <a:endParaRPr lang="en-US"/>
        </a:p>
      </dgm:t>
    </dgm:pt>
    <dgm:pt modelId="{FB4BC3E4-47CC-4E55-A817-E0CAA4511F2D}" type="pres">
      <dgm:prSet presAssocID="{5814F947-9BD2-49CE-A217-7D21D6815460}" presName="hierChild6" presStyleCnt="0"/>
      <dgm:spPr/>
    </dgm:pt>
    <dgm:pt modelId="{7A5C8B97-5ADC-4EC3-AD4A-23478F6D5529}" type="pres">
      <dgm:prSet presAssocID="{5814F947-9BD2-49CE-A217-7D21D6815460}" presName="hierChild7" presStyleCnt="0"/>
      <dgm:spPr/>
    </dgm:pt>
    <dgm:pt modelId="{E6AB03C8-C946-47E9-9165-1E10F2CD3991}" type="pres">
      <dgm:prSet presAssocID="{5C84320A-F3BD-4257-8A1B-376D52138955}" presName="Name111" presStyleLbl="parChTrans1D4" presStyleIdx="0" presStyleCnt="5"/>
      <dgm:spPr/>
      <dgm:t>
        <a:bodyPr/>
        <a:lstStyle/>
        <a:p>
          <a:endParaRPr lang="en-US"/>
        </a:p>
      </dgm:t>
    </dgm:pt>
    <dgm:pt modelId="{18E74475-95E2-443A-B0DC-FF7C00E75A1E}" type="pres">
      <dgm:prSet presAssocID="{1EC41399-512C-4A30-B6D4-0072B7A1AECB}" presName="hierRoot3" presStyleCnt="0">
        <dgm:presLayoutVars>
          <dgm:hierBranch val="init"/>
        </dgm:presLayoutVars>
      </dgm:prSet>
      <dgm:spPr/>
    </dgm:pt>
    <dgm:pt modelId="{5848C5F7-8718-4D41-8FE9-0E408B05E704}" type="pres">
      <dgm:prSet presAssocID="{1EC41399-512C-4A30-B6D4-0072B7A1AECB}" presName="rootComposite3" presStyleCnt="0"/>
      <dgm:spPr/>
    </dgm:pt>
    <dgm:pt modelId="{5A3E2C49-C3E4-46DE-91B9-60F3FC947FAF}" type="pres">
      <dgm:prSet presAssocID="{1EC41399-512C-4A30-B6D4-0072B7A1AECB}" presName="rootText3" presStyleLbl="asst1" presStyleIdx="2" presStyleCnt="9" custLinFactNeighborX="-72239" custLinFactNeighborY="5618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B02206E-F6B2-4C8F-AC1C-EEFD706FE0FA}" type="pres">
      <dgm:prSet presAssocID="{1EC41399-512C-4A30-B6D4-0072B7A1AECB}" presName="rootConnector3" presStyleLbl="asst1" presStyleIdx="2" presStyleCnt="9"/>
      <dgm:spPr/>
      <dgm:t>
        <a:bodyPr/>
        <a:lstStyle/>
        <a:p>
          <a:endParaRPr lang="en-US"/>
        </a:p>
      </dgm:t>
    </dgm:pt>
    <dgm:pt modelId="{B74EE507-5D3C-4BC1-9CC3-3B4F24A8F797}" type="pres">
      <dgm:prSet presAssocID="{1EC41399-512C-4A30-B6D4-0072B7A1AECB}" presName="hierChild6" presStyleCnt="0"/>
      <dgm:spPr/>
    </dgm:pt>
    <dgm:pt modelId="{3631092B-C346-43D6-8CA7-8CDCADCB6B21}" type="pres">
      <dgm:prSet presAssocID="{1EC41399-512C-4A30-B6D4-0072B7A1AECB}" presName="hierChild7" presStyleCnt="0"/>
      <dgm:spPr/>
    </dgm:pt>
    <dgm:pt modelId="{60F43C8F-EEED-4BB4-97DF-A369F12D69B3}" type="pres">
      <dgm:prSet presAssocID="{BF460B31-3D55-4920-8047-3680889AA4EC}" presName="Name111" presStyleLbl="parChTrans1D3" presStyleIdx="1" presStyleCnt="3"/>
      <dgm:spPr/>
      <dgm:t>
        <a:bodyPr/>
        <a:lstStyle/>
        <a:p>
          <a:endParaRPr lang="en-US"/>
        </a:p>
      </dgm:t>
    </dgm:pt>
    <dgm:pt modelId="{C776C404-2B15-4BC7-93F5-89E13F2C0B8E}" type="pres">
      <dgm:prSet presAssocID="{D4E6419F-B6C8-4184-A96F-00C73FA07285}" presName="hierRoot3" presStyleCnt="0">
        <dgm:presLayoutVars>
          <dgm:hierBranch val="init"/>
        </dgm:presLayoutVars>
      </dgm:prSet>
      <dgm:spPr/>
    </dgm:pt>
    <dgm:pt modelId="{0D4B96A4-A80B-4524-957C-37BF4619F6F2}" type="pres">
      <dgm:prSet presAssocID="{D4E6419F-B6C8-4184-A96F-00C73FA07285}" presName="rootComposite3" presStyleCnt="0"/>
      <dgm:spPr/>
    </dgm:pt>
    <dgm:pt modelId="{A9233215-3876-4B75-B704-2EEABB45C8C9}" type="pres">
      <dgm:prSet presAssocID="{D4E6419F-B6C8-4184-A96F-00C73FA07285}" presName="rootText3" presStyleLbl="asst1" presStyleIdx="3" presStyleCnt="9" custLinFactNeighborX="-37995" custLinFactNeighborY="6211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9E31164-227B-4C0A-9C2B-3714146629BF}" type="pres">
      <dgm:prSet presAssocID="{D4E6419F-B6C8-4184-A96F-00C73FA07285}" presName="rootConnector3" presStyleLbl="asst1" presStyleIdx="3" presStyleCnt="9"/>
      <dgm:spPr/>
      <dgm:t>
        <a:bodyPr/>
        <a:lstStyle/>
        <a:p>
          <a:endParaRPr lang="en-US"/>
        </a:p>
      </dgm:t>
    </dgm:pt>
    <dgm:pt modelId="{54A36429-EF59-4642-9D77-5B3EA1B5930D}" type="pres">
      <dgm:prSet presAssocID="{D4E6419F-B6C8-4184-A96F-00C73FA07285}" presName="hierChild6" presStyleCnt="0"/>
      <dgm:spPr/>
    </dgm:pt>
    <dgm:pt modelId="{5C721576-6C2B-4D89-AFAC-22EC09F3B635}" type="pres">
      <dgm:prSet presAssocID="{D4E6419F-B6C8-4184-A96F-00C73FA07285}" presName="hierChild7" presStyleCnt="0"/>
      <dgm:spPr/>
    </dgm:pt>
    <dgm:pt modelId="{83FBFF1A-6BB5-4558-A2A9-1CC52D1A0E59}" type="pres">
      <dgm:prSet presAssocID="{5E0506CB-9984-4B6D-913D-74ADB0AC2746}" presName="Name111" presStyleLbl="parChTrans1D4" presStyleIdx="1" presStyleCnt="5"/>
      <dgm:spPr/>
      <dgm:t>
        <a:bodyPr/>
        <a:lstStyle/>
        <a:p>
          <a:endParaRPr lang="en-US"/>
        </a:p>
      </dgm:t>
    </dgm:pt>
    <dgm:pt modelId="{EE3EBDCB-3C74-4376-81F0-C507DA4EF6A0}" type="pres">
      <dgm:prSet presAssocID="{9197CCF9-C077-48F0-8902-B7CB4ECA48E5}" presName="hierRoot3" presStyleCnt="0">
        <dgm:presLayoutVars>
          <dgm:hierBranch val="init"/>
        </dgm:presLayoutVars>
      </dgm:prSet>
      <dgm:spPr/>
    </dgm:pt>
    <dgm:pt modelId="{634C173A-280F-40F7-B914-8F22DFC10019}" type="pres">
      <dgm:prSet presAssocID="{9197CCF9-C077-48F0-8902-B7CB4ECA48E5}" presName="rootComposite3" presStyleCnt="0"/>
      <dgm:spPr/>
    </dgm:pt>
    <dgm:pt modelId="{74FFF6D5-39DA-4A99-898B-2029544B63BE}" type="pres">
      <dgm:prSet presAssocID="{9197CCF9-C077-48F0-8902-B7CB4ECA48E5}" presName="rootText3" presStyleLbl="asst1" presStyleIdx="4" presStyleCnt="9" custLinFactNeighborX="-63044" custLinFactNeighborY="6855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84C0440-6566-4D3C-833C-3B4B6AB051A0}" type="pres">
      <dgm:prSet presAssocID="{9197CCF9-C077-48F0-8902-B7CB4ECA48E5}" presName="rootConnector3" presStyleLbl="asst1" presStyleIdx="4" presStyleCnt="9"/>
      <dgm:spPr/>
      <dgm:t>
        <a:bodyPr/>
        <a:lstStyle/>
        <a:p>
          <a:endParaRPr lang="en-US"/>
        </a:p>
      </dgm:t>
    </dgm:pt>
    <dgm:pt modelId="{877CDAA3-9F61-47AD-B323-5C1298DC0FB7}" type="pres">
      <dgm:prSet presAssocID="{9197CCF9-C077-48F0-8902-B7CB4ECA48E5}" presName="hierChild6" presStyleCnt="0"/>
      <dgm:spPr/>
    </dgm:pt>
    <dgm:pt modelId="{5C75E57F-09A5-47D7-87E6-91C6EAD49517}" type="pres">
      <dgm:prSet presAssocID="{9197CCF9-C077-48F0-8902-B7CB4ECA48E5}" presName="hierChild7" presStyleCnt="0"/>
      <dgm:spPr/>
    </dgm:pt>
    <dgm:pt modelId="{3E5F6187-1C76-478B-86E8-73CDBC72AA7D}" type="pres">
      <dgm:prSet presAssocID="{1B280504-6F11-4A0A-BD6C-66E64A43A975}" presName="Name111" presStyleLbl="parChTrans1D4" presStyleIdx="2" presStyleCnt="5"/>
      <dgm:spPr/>
      <dgm:t>
        <a:bodyPr/>
        <a:lstStyle/>
        <a:p>
          <a:endParaRPr lang="en-US"/>
        </a:p>
      </dgm:t>
    </dgm:pt>
    <dgm:pt modelId="{D9D6C81F-086F-4781-8F4D-1DA00EA37B02}" type="pres">
      <dgm:prSet presAssocID="{27241E08-1908-48E2-99FA-9DC684A8146E}" presName="hierRoot3" presStyleCnt="0">
        <dgm:presLayoutVars>
          <dgm:hierBranch val="init"/>
        </dgm:presLayoutVars>
      </dgm:prSet>
      <dgm:spPr/>
    </dgm:pt>
    <dgm:pt modelId="{4EE82415-FF97-4F2D-8C70-565DE0B76863}" type="pres">
      <dgm:prSet presAssocID="{27241E08-1908-48E2-99FA-9DC684A8146E}" presName="rootComposite3" presStyleCnt="0"/>
      <dgm:spPr/>
    </dgm:pt>
    <dgm:pt modelId="{8FBE0A75-F673-421A-99C4-FD5AADB1ACDC}" type="pres">
      <dgm:prSet presAssocID="{27241E08-1908-48E2-99FA-9DC684A8146E}" presName="rootText3" presStyleLbl="asst1" presStyleIdx="5" presStyleCnt="9" custLinFactNeighborX="-65180" custLinFactNeighborY="6855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FA822C0-F2A0-4328-88F1-C05B515EA0FE}" type="pres">
      <dgm:prSet presAssocID="{27241E08-1908-48E2-99FA-9DC684A8146E}" presName="rootConnector3" presStyleLbl="asst1" presStyleIdx="5" presStyleCnt="9"/>
      <dgm:spPr/>
      <dgm:t>
        <a:bodyPr/>
        <a:lstStyle/>
        <a:p>
          <a:endParaRPr lang="en-US"/>
        </a:p>
      </dgm:t>
    </dgm:pt>
    <dgm:pt modelId="{87DB3C3F-10BB-451B-8DA2-F7B8B18AC9A2}" type="pres">
      <dgm:prSet presAssocID="{27241E08-1908-48E2-99FA-9DC684A8146E}" presName="hierChild6" presStyleCnt="0"/>
      <dgm:spPr/>
    </dgm:pt>
    <dgm:pt modelId="{781A1C83-6FC5-4F38-9DCE-280F5F68F207}" type="pres">
      <dgm:prSet presAssocID="{27241E08-1908-48E2-99FA-9DC684A8146E}" presName="hierChild7" presStyleCnt="0"/>
      <dgm:spPr/>
    </dgm:pt>
    <dgm:pt modelId="{E1105A0C-447F-472E-8D1D-D9274EDFB5A5}" type="pres">
      <dgm:prSet presAssocID="{2135B85C-2DD6-40D6-94C9-7A674F9C0E81}" presName="Name111" presStyleLbl="parChTrans1D4" presStyleIdx="3" presStyleCnt="5"/>
      <dgm:spPr/>
      <dgm:t>
        <a:bodyPr/>
        <a:lstStyle/>
        <a:p>
          <a:endParaRPr lang="en-US"/>
        </a:p>
      </dgm:t>
    </dgm:pt>
    <dgm:pt modelId="{18C69FB8-D7C3-4C12-9C65-7E6A97D462D2}" type="pres">
      <dgm:prSet presAssocID="{AD269199-B0B9-40D4-816C-FEE7A417EF50}" presName="hierRoot3" presStyleCnt="0">
        <dgm:presLayoutVars>
          <dgm:hierBranch val="init"/>
        </dgm:presLayoutVars>
      </dgm:prSet>
      <dgm:spPr/>
    </dgm:pt>
    <dgm:pt modelId="{E3A65F1E-FC12-4C23-BB20-57980D3CB726}" type="pres">
      <dgm:prSet presAssocID="{AD269199-B0B9-40D4-816C-FEE7A417EF50}" presName="rootComposite3" presStyleCnt="0"/>
      <dgm:spPr/>
    </dgm:pt>
    <dgm:pt modelId="{0E684E89-BC8F-4E73-B1DA-B372A01BB22A}" type="pres">
      <dgm:prSet presAssocID="{AD269199-B0B9-40D4-816C-FEE7A417EF50}" presName="rootText3" presStyleLbl="asst1" presStyleIdx="6" presStyleCnt="9" custLinFactNeighborX="-96415" custLinFactNeighborY="9973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D9C15EB-32D8-4ACF-8DCF-98E49BDB60F4}" type="pres">
      <dgm:prSet presAssocID="{AD269199-B0B9-40D4-816C-FEE7A417EF50}" presName="rootConnector3" presStyleLbl="asst1" presStyleIdx="6" presStyleCnt="9"/>
      <dgm:spPr/>
      <dgm:t>
        <a:bodyPr/>
        <a:lstStyle/>
        <a:p>
          <a:endParaRPr lang="en-US"/>
        </a:p>
      </dgm:t>
    </dgm:pt>
    <dgm:pt modelId="{76F99FA2-B2B1-4ADF-B21F-C00656F43634}" type="pres">
      <dgm:prSet presAssocID="{AD269199-B0B9-40D4-816C-FEE7A417EF50}" presName="hierChild6" presStyleCnt="0"/>
      <dgm:spPr/>
    </dgm:pt>
    <dgm:pt modelId="{610AD088-04C4-4244-AA0C-4F6A056B1638}" type="pres">
      <dgm:prSet presAssocID="{AD269199-B0B9-40D4-816C-FEE7A417EF50}" presName="hierChild7" presStyleCnt="0"/>
      <dgm:spPr/>
    </dgm:pt>
    <dgm:pt modelId="{5FB099FC-7EE4-455A-9448-7E36322478FB}" type="pres">
      <dgm:prSet presAssocID="{21BAD0D6-2F5E-474F-83CB-3D9BA32CA5C6}" presName="Name111" presStyleLbl="parChTrans1D3" presStyleIdx="2" presStyleCnt="3"/>
      <dgm:spPr/>
      <dgm:t>
        <a:bodyPr/>
        <a:lstStyle/>
        <a:p>
          <a:endParaRPr lang="en-US"/>
        </a:p>
      </dgm:t>
    </dgm:pt>
    <dgm:pt modelId="{149EE5B8-AC3E-44A9-8798-B4DB30E0CF92}" type="pres">
      <dgm:prSet presAssocID="{55D6A4D9-2C9A-4000-AE8A-08C453816CC8}" presName="hierRoot3" presStyleCnt="0">
        <dgm:presLayoutVars>
          <dgm:hierBranch val="init"/>
        </dgm:presLayoutVars>
      </dgm:prSet>
      <dgm:spPr/>
    </dgm:pt>
    <dgm:pt modelId="{4FC08C40-C82B-453B-AEAC-F08CC20A6FF2}" type="pres">
      <dgm:prSet presAssocID="{55D6A4D9-2C9A-4000-AE8A-08C453816CC8}" presName="rootComposite3" presStyleCnt="0"/>
      <dgm:spPr/>
    </dgm:pt>
    <dgm:pt modelId="{AB0147BF-0253-4856-A2B0-27F1DB20DC22}" type="pres">
      <dgm:prSet presAssocID="{55D6A4D9-2C9A-4000-AE8A-08C453816CC8}" presName="rootText3" presStyleLbl="asst1" presStyleIdx="7" presStyleCnt="9" custLinFactX="200000" custLinFactY="-176254" custLinFactNeighborX="253794" custLinFactNeighborY="-2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DF88EC0-C0BA-4C9D-AF34-78DED1FF3030}" type="pres">
      <dgm:prSet presAssocID="{55D6A4D9-2C9A-4000-AE8A-08C453816CC8}" presName="rootConnector3" presStyleLbl="asst1" presStyleIdx="7" presStyleCnt="9"/>
      <dgm:spPr/>
      <dgm:t>
        <a:bodyPr/>
        <a:lstStyle/>
        <a:p>
          <a:endParaRPr lang="en-US"/>
        </a:p>
      </dgm:t>
    </dgm:pt>
    <dgm:pt modelId="{B4D35FAA-623E-4FA9-A58A-54E387174026}" type="pres">
      <dgm:prSet presAssocID="{55D6A4D9-2C9A-4000-AE8A-08C453816CC8}" presName="hierChild6" presStyleCnt="0"/>
      <dgm:spPr/>
    </dgm:pt>
    <dgm:pt modelId="{BB9E73E0-8267-4EEE-9E1C-3B6524BE11BE}" type="pres">
      <dgm:prSet presAssocID="{55D6A4D9-2C9A-4000-AE8A-08C453816CC8}" presName="hierChild7" presStyleCnt="0"/>
      <dgm:spPr/>
    </dgm:pt>
    <dgm:pt modelId="{F489AC28-699C-4E34-92D8-4EFA10B10584}" type="pres">
      <dgm:prSet presAssocID="{1D2C07EA-B44C-4587-AE8C-8DE64DC7FF71}" presName="Name111" presStyleLbl="parChTrans1D4" presStyleIdx="4" presStyleCnt="5"/>
      <dgm:spPr/>
      <dgm:t>
        <a:bodyPr/>
        <a:lstStyle/>
        <a:p>
          <a:endParaRPr lang="en-US"/>
        </a:p>
      </dgm:t>
    </dgm:pt>
    <dgm:pt modelId="{833CBE67-4096-468F-AEA9-38C0F27DD0EB}" type="pres">
      <dgm:prSet presAssocID="{F44CA7F8-EE85-4A8F-BCA8-DB149F1620D7}" presName="hierRoot3" presStyleCnt="0">
        <dgm:presLayoutVars>
          <dgm:hierBranch val="init"/>
        </dgm:presLayoutVars>
      </dgm:prSet>
      <dgm:spPr/>
    </dgm:pt>
    <dgm:pt modelId="{B0223BB3-3979-4F56-AF71-5A21B5E8917A}" type="pres">
      <dgm:prSet presAssocID="{F44CA7F8-EE85-4A8F-BCA8-DB149F1620D7}" presName="rootComposite3" presStyleCnt="0"/>
      <dgm:spPr/>
    </dgm:pt>
    <dgm:pt modelId="{D157A241-7982-4495-BAEE-786C52D22D7C}" type="pres">
      <dgm:prSet presAssocID="{F44CA7F8-EE85-4A8F-BCA8-DB149F1620D7}" presName="rootText3" presStyleLbl="asst1" presStyleIdx="8" presStyleCnt="9" custLinFactX="215334" custLinFactY="-157445" custLinFactNeighborX="300000" custLinFactNeighborY="-2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8011F91-50E9-4940-95D4-C16B71601547}" type="pres">
      <dgm:prSet presAssocID="{F44CA7F8-EE85-4A8F-BCA8-DB149F1620D7}" presName="rootConnector3" presStyleLbl="asst1" presStyleIdx="8" presStyleCnt="9"/>
      <dgm:spPr/>
      <dgm:t>
        <a:bodyPr/>
        <a:lstStyle/>
        <a:p>
          <a:endParaRPr lang="en-US"/>
        </a:p>
      </dgm:t>
    </dgm:pt>
    <dgm:pt modelId="{73D7F818-969E-4C2D-9523-4F662B3C5E39}" type="pres">
      <dgm:prSet presAssocID="{F44CA7F8-EE85-4A8F-BCA8-DB149F1620D7}" presName="hierChild6" presStyleCnt="0"/>
      <dgm:spPr/>
    </dgm:pt>
    <dgm:pt modelId="{1FA1EB5B-7E01-4938-A69B-1A370C9198AF}" type="pres">
      <dgm:prSet presAssocID="{F44CA7F8-EE85-4A8F-BCA8-DB149F1620D7}" presName="hierChild7" presStyleCnt="0"/>
      <dgm:spPr/>
    </dgm:pt>
  </dgm:ptLst>
  <dgm:cxnLst>
    <dgm:cxn modelId="{5BC1B924-AD95-44C3-9DAB-7D14B0B99B48}" type="presOf" srcId="{AD269199-B0B9-40D4-816C-FEE7A417EF50}" destId="{0E684E89-BC8F-4E73-B1DA-B372A01BB22A}" srcOrd="0" destOrd="0" presId="urn:microsoft.com/office/officeart/2005/8/layout/orgChart1"/>
    <dgm:cxn modelId="{5EFC458B-6183-4113-9883-2D2953D60FF7}" type="presOf" srcId="{8C21B5F1-C678-4D1A-AB05-7F8121CC88BA}" destId="{A8FE01B6-4F3E-4429-99BA-F6F7B52B6F3E}" srcOrd="0" destOrd="0" presId="urn:microsoft.com/office/officeart/2005/8/layout/orgChart1"/>
    <dgm:cxn modelId="{F43AFC71-22A5-40FC-A681-732F088BA2AA}" type="presOf" srcId="{1D2C07EA-B44C-4587-AE8C-8DE64DC7FF71}" destId="{F489AC28-699C-4E34-92D8-4EFA10B10584}" srcOrd="0" destOrd="0" presId="urn:microsoft.com/office/officeart/2005/8/layout/orgChart1"/>
    <dgm:cxn modelId="{68662AD1-4DAD-4B68-A31B-7F5E3C91F6D5}" type="presOf" srcId="{BF460B31-3D55-4920-8047-3680889AA4EC}" destId="{60F43C8F-EEED-4BB4-97DF-A369F12D69B3}" srcOrd="0" destOrd="0" presId="urn:microsoft.com/office/officeart/2005/8/layout/orgChart1"/>
    <dgm:cxn modelId="{A9AEE135-78B3-47A5-92DB-39714C43996C}" srcId="{27241E08-1908-48E2-99FA-9DC684A8146E}" destId="{AD269199-B0B9-40D4-816C-FEE7A417EF50}" srcOrd="0" destOrd="0" parTransId="{2135B85C-2DD6-40D6-94C9-7A674F9C0E81}" sibTransId="{E3D7F2CB-10FB-4C41-A3CC-68F533E78709}"/>
    <dgm:cxn modelId="{1BBEBFB2-3DE3-472E-B3A0-E625C72A00A7}" type="presOf" srcId="{8C21B5F1-C678-4D1A-AB05-7F8121CC88BA}" destId="{D40041C6-F545-4E81-A339-8B9E32D5BF84}" srcOrd="1" destOrd="0" presId="urn:microsoft.com/office/officeart/2005/8/layout/orgChart1"/>
    <dgm:cxn modelId="{A0EDC43C-AC59-4A5F-87A5-C6A52AAE46E4}" srcId="{D4E6419F-B6C8-4184-A96F-00C73FA07285}" destId="{27241E08-1908-48E2-99FA-9DC684A8146E}" srcOrd="1" destOrd="0" parTransId="{1B280504-6F11-4A0A-BD6C-66E64A43A975}" sibTransId="{62B1DFB5-1732-4030-A879-29C064FD9390}"/>
    <dgm:cxn modelId="{A7737D05-8CE4-41D5-9DA4-2502FF7C04F4}" type="presOf" srcId="{5C84320A-F3BD-4257-8A1B-376D52138955}" destId="{E6AB03C8-C946-47E9-9165-1E10F2CD3991}" srcOrd="0" destOrd="0" presId="urn:microsoft.com/office/officeart/2005/8/layout/orgChart1"/>
    <dgm:cxn modelId="{6D680479-89C5-4EB6-A81F-80C26D3C35EE}" type="presOf" srcId="{27241E08-1908-48E2-99FA-9DC684A8146E}" destId="{8FBE0A75-F673-421A-99C4-FD5AADB1ACDC}" srcOrd="0" destOrd="0" presId="urn:microsoft.com/office/officeart/2005/8/layout/orgChart1"/>
    <dgm:cxn modelId="{4192A0F7-CC4B-43F1-81B6-4D70919E5C80}" type="presOf" srcId="{5E0506CB-9984-4B6D-913D-74ADB0AC2746}" destId="{83FBFF1A-6BB5-4558-A2A9-1CC52D1A0E59}" srcOrd="0" destOrd="0" presId="urn:microsoft.com/office/officeart/2005/8/layout/orgChart1"/>
    <dgm:cxn modelId="{68FF959E-FA60-4258-8659-125337B17947}" type="presOf" srcId="{27241E08-1908-48E2-99FA-9DC684A8146E}" destId="{3FA822C0-F2A0-4328-88F1-C05B515EA0FE}" srcOrd="1" destOrd="0" presId="urn:microsoft.com/office/officeart/2005/8/layout/orgChart1"/>
    <dgm:cxn modelId="{0A04AD59-9BA1-4BCD-BD8A-8D0806B873E1}" type="presOf" srcId="{9DEFC266-AEFC-4B1D-B4A3-A07F456D2CC2}" destId="{64049FFE-F5FD-4081-9D27-880DC8FFDFAB}" srcOrd="1" destOrd="0" presId="urn:microsoft.com/office/officeart/2005/8/layout/orgChart1"/>
    <dgm:cxn modelId="{C3A8D02E-AA38-499C-BB71-A2E2F11BA0EA}" srcId="{D4E6419F-B6C8-4184-A96F-00C73FA07285}" destId="{9197CCF9-C077-48F0-8902-B7CB4ECA48E5}" srcOrd="0" destOrd="0" parTransId="{5E0506CB-9984-4B6D-913D-74ADB0AC2746}" sibTransId="{A80DE649-0757-4412-B79D-CDBA2F3B3026}"/>
    <dgm:cxn modelId="{E40140EA-EED6-4620-BA4C-AA4A242BAEDB}" srcId="{9DEFC266-AEFC-4B1D-B4A3-A07F456D2CC2}" destId="{D4E6419F-B6C8-4184-A96F-00C73FA07285}" srcOrd="1" destOrd="0" parTransId="{BF460B31-3D55-4920-8047-3680889AA4EC}" sibTransId="{866B178C-266B-41D8-AF01-2E0DDFED121F}"/>
    <dgm:cxn modelId="{E10021C6-8C29-44F7-AD7C-D28CC8DBD022}" type="presOf" srcId="{1EC41399-512C-4A30-B6D4-0072B7A1AECB}" destId="{5A3E2C49-C3E4-46DE-91B9-60F3FC947FAF}" srcOrd="0" destOrd="0" presId="urn:microsoft.com/office/officeart/2005/8/layout/orgChart1"/>
    <dgm:cxn modelId="{BD910559-68A9-4679-A416-3C20EDA2F0D7}" type="presOf" srcId="{1B280504-6F11-4A0A-BD6C-66E64A43A975}" destId="{3E5F6187-1C76-478B-86E8-73CDBC72AA7D}" srcOrd="0" destOrd="0" presId="urn:microsoft.com/office/officeart/2005/8/layout/orgChart1"/>
    <dgm:cxn modelId="{637B4F73-144C-4B21-9980-204AA5119394}" type="presOf" srcId="{55D6A4D9-2C9A-4000-AE8A-08C453816CC8}" destId="{EDF88EC0-C0BA-4C9D-AF34-78DED1FF3030}" srcOrd="1" destOrd="0" presId="urn:microsoft.com/office/officeart/2005/8/layout/orgChart1"/>
    <dgm:cxn modelId="{92E519B9-4263-4E95-B540-61E69721C9A2}" srcId="{9DEFC266-AEFC-4B1D-B4A3-A07F456D2CC2}" destId="{5814F947-9BD2-49CE-A217-7D21D6815460}" srcOrd="0" destOrd="0" parTransId="{0EA3AC13-B52B-488E-80CB-45195E1EC0EA}" sibTransId="{070F0106-A96E-43CD-87B5-5724FAE08078}"/>
    <dgm:cxn modelId="{3E2CAD21-7364-4E9C-980B-3A3A90D61956}" type="presOf" srcId="{9197CCF9-C077-48F0-8902-B7CB4ECA48E5}" destId="{A84C0440-6566-4D3C-833C-3B4B6AB051A0}" srcOrd="1" destOrd="0" presId="urn:microsoft.com/office/officeart/2005/8/layout/orgChart1"/>
    <dgm:cxn modelId="{A30F9B8C-AAC2-450E-8D08-1FB1F9ABB115}" type="presOf" srcId="{D4E6419F-B6C8-4184-A96F-00C73FA07285}" destId="{A9233215-3876-4B75-B704-2EEABB45C8C9}" srcOrd="0" destOrd="0" presId="urn:microsoft.com/office/officeart/2005/8/layout/orgChart1"/>
    <dgm:cxn modelId="{97626B90-5154-4522-9742-5E6F566FAC9D}" type="presOf" srcId="{4A0E68BF-1D9D-4D4F-A9D3-B5E044058B71}" destId="{BB770FDE-3E54-4346-B53D-6B5B669F2F16}" srcOrd="0" destOrd="0" presId="urn:microsoft.com/office/officeart/2005/8/layout/orgChart1"/>
    <dgm:cxn modelId="{946839F5-DDCA-4025-894C-A25DE0A4B0F2}" type="presOf" srcId="{1B858DD9-BE90-4810-9404-56E4249A0792}" destId="{DFBF10DE-F6FF-4A83-9192-B957AF71E933}" srcOrd="0" destOrd="0" presId="urn:microsoft.com/office/officeart/2005/8/layout/orgChart1"/>
    <dgm:cxn modelId="{B4057C7D-298C-4BB1-A67B-356A37F84806}" type="presOf" srcId="{5814F947-9BD2-49CE-A217-7D21D6815460}" destId="{739E7F76-2410-4C62-B179-271DEA38DD7E}" srcOrd="0" destOrd="0" presId="urn:microsoft.com/office/officeart/2005/8/layout/orgChart1"/>
    <dgm:cxn modelId="{25B6F1CB-A13F-484A-AE46-355900998095}" type="presOf" srcId="{21BAD0D6-2F5E-474F-83CB-3D9BA32CA5C6}" destId="{5FB099FC-7EE4-455A-9448-7E36322478FB}" srcOrd="0" destOrd="0" presId="urn:microsoft.com/office/officeart/2005/8/layout/orgChart1"/>
    <dgm:cxn modelId="{E40CAA06-7360-4BAF-A2DF-58143C212828}" type="presOf" srcId="{F44CA7F8-EE85-4A8F-BCA8-DB149F1620D7}" destId="{08011F91-50E9-4940-95D4-C16B71601547}" srcOrd="1" destOrd="0" presId="urn:microsoft.com/office/officeart/2005/8/layout/orgChart1"/>
    <dgm:cxn modelId="{8E2CB926-F874-4A7E-8644-3363EB59697E}" type="presOf" srcId="{1EC41399-512C-4A30-B6D4-0072B7A1AECB}" destId="{4B02206E-F6B2-4C8F-AC1C-EEFD706FE0FA}" srcOrd="1" destOrd="0" presId="urn:microsoft.com/office/officeart/2005/8/layout/orgChart1"/>
    <dgm:cxn modelId="{932D816C-F5B1-45C9-9198-8DB3CB6494A8}" srcId="{4A0E68BF-1D9D-4D4F-A9D3-B5E044058B71}" destId="{8C21B5F1-C678-4D1A-AB05-7F8121CC88BA}" srcOrd="0" destOrd="0" parTransId="{23D425E4-CC91-432B-AB5B-9B962370947D}" sibTransId="{2299AE51-2583-419F-B2A2-09B1A47BCF30}"/>
    <dgm:cxn modelId="{14DC2FD0-EB8A-403A-8D62-ABD955C9228D}" type="presOf" srcId="{55D6A4D9-2C9A-4000-AE8A-08C453816CC8}" destId="{AB0147BF-0253-4856-A2B0-27F1DB20DC22}" srcOrd="0" destOrd="0" presId="urn:microsoft.com/office/officeart/2005/8/layout/orgChart1"/>
    <dgm:cxn modelId="{643940BE-1142-4BFC-A061-DA25D470D8F3}" srcId="{9DEFC266-AEFC-4B1D-B4A3-A07F456D2CC2}" destId="{55D6A4D9-2C9A-4000-AE8A-08C453816CC8}" srcOrd="2" destOrd="0" parTransId="{21BAD0D6-2F5E-474F-83CB-3D9BA32CA5C6}" sibTransId="{5D1B2B3D-E232-4411-9DFD-A02EB3360D3C}"/>
    <dgm:cxn modelId="{57B98C10-8738-4AE2-BF8A-08232654CF31}" type="presOf" srcId="{9197CCF9-C077-48F0-8902-B7CB4ECA48E5}" destId="{74FFF6D5-39DA-4A99-898B-2029544B63BE}" srcOrd="0" destOrd="0" presId="urn:microsoft.com/office/officeart/2005/8/layout/orgChart1"/>
    <dgm:cxn modelId="{9E1FE60D-73AA-42A2-8D02-8BF050DB2663}" type="presOf" srcId="{2135B85C-2DD6-40D6-94C9-7A674F9C0E81}" destId="{E1105A0C-447F-472E-8D1D-D9274EDFB5A5}" srcOrd="0" destOrd="0" presId="urn:microsoft.com/office/officeart/2005/8/layout/orgChart1"/>
    <dgm:cxn modelId="{02FB316F-6237-466A-B9E5-6CB074F2B722}" type="presOf" srcId="{D4E6419F-B6C8-4184-A96F-00C73FA07285}" destId="{89E31164-227B-4C0A-9C2B-3714146629BF}" srcOrd="1" destOrd="0" presId="urn:microsoft.com/office/officeart/2005/8/layout/orgChart1"/>
    <dgm:cxn modelId="{41DFFBD4-88F2-413A-939D-7C9B20DEBD8C}" type="presOf" srcId="{0EA3AC13-B52B-488E-80CB-45195E1EC0EA}" destId="{4EC4D836-587D-43A7-A9C4-1BD39AADC318}" srcOrd="0" destOrd="0" presId="urn:microsoft.com/office/officeart/2005/8/layout/orgChart1"/>
    <dgm:cxn modelId="{42C04C35-6164-4429-8F20-BCD263FD3D50}" type="presOf" srcId="{9DEFC266-AEFC-4B1D-B4A3-A07F456D2CC2}" destId="{9EEDF6FC-C02D-45D7-B52D-E335A81F3EEE}" srcOrd="0" destOrd="0" presId="urn:microsoft.com/office/officeart/2005/8/layout/orgChart1"/>
    <dgm:cxn modelId="{9AC27B0E-758D-4B86-9C64-78286DFF84E2}" type="presOf" srcId="{5814F947-9BD2-49CE-A217-7D21D6815460}" destId="{36B64FB4-DD67-4BA0-9A6E-65F654EE241F}" srcOrd="1" destOrd="0" presId="urn:microsoft.com/office/officeart/2005/8/layout/orgChart1"/>
    <dgm:cxn modelId="{D13CE617-72A4-43EE-92EA-8C65B5916CAF}" srcId="{55D6A4D9-2C9A-4000-AE8A-08C453816CC8}" destId="{F44CA7F8-EE85-4A8F-BCA8-DB149F1620D7}" srcOrd="0" destOrd="0" parTransId="{1D2C07EA-B44C-4587-AE8C-8DE64DC7FF71}" sibTransId="{91F37C7D-AD99-4ADF-B5DA-F63136CB13D9}"/>
    <dgm:cxn modelId="{902D7F34-15A0-42A9-99DC-1C1DCE126E42}" type="presOf" srcId="{F44CA7F8-EE85-4A8F-BCA8-DB149F1620D7}" destId="{D157A241-7982-4495-BAEE-786C52D22D7C}" srcOrd="0" destOrd="0" presId="urn:microsoft.com/office/officeart/2005/8/layout/orgChart1"/>
    <dgm:cxn modelId="{9E10A3F4-2915-43FC-B747-3C2C3BA4E790}" srcId="{5814F947-9BD2-49CE-A217-7D21D6815460}" destId="{1EC41399-512C-4A30-B6D4-0072B7A1AECB}" srcOrd="0" destOrd="0" parTransId="{5C84320A-F3BD-4257-8A1B-376D52138955}" sibTransId="{1F68814D-76B8-4246-8D43-1C436EB8D352}"/>
    <dgm:cxn modelId="{D48AAACB-D326-4ECA-B311-7AE3361B3C37}" srcId="{8C21B5F1-C678-4D1A-AB05-7F8121CC88BA}" destId="{9DEFC266-AEFC-4B1D-B4A3-A07F456D2CC2}" srcOrd="0" destOrd="0" parTransId="{1B858DD9-BE90-4810-9404-56E4249A0792}" sibTransId="{08DA0462-41D6-4127-8CBB-608D998AB194}"/>
    <dgm:cxn modelId="{84404A3D-AAF3-44E1-B3F4-5B5BE7453CD3}" type="presOf" srcId="{AD269199-B0B9-40D4-816C-FEE7A417EF50}" destId="{FD9C15EB-32D8-4ACF-8DCF-98E49BDB60F4}" srcOrd="1" destOrd="0" presId="urn:microsoft.com/office/officeart/2005/8/layout/orgChart1"/>
    <dgm:cxn modelId="{52554276-37FE-4D78-B534-78EC888C5550}" type="presParOf" srcId="{BB770FDE-3E54-4346-B53D-6B5B669F2F16}" destId="{9A097FDB-1CD0-4645-97AC-57A64D07402B}" srcOrd="0" destOrd="0" presId="urn:microsoft.com/office/officeart/2005/8/layout/orgChart1"/>
    <dgm:cxn modelId="{65D6752F-615B-4AD3-9105-FF33F9BF3BA2}" type="presParOf" srcId="{9A097FDB-1CD0-4645-97AC-57A64D07402B}" destId="{26E46AC0-54B0-4E3C-B263-C5C555EC9DCA}" srcOrd="0" destOrd="0" presId="urn:microsoft.com/office/officeart/2005/8/layout/orgChart1"/>
    <dgm:cxn modelId="{17EFA4B7-C32D-4DAE-90C2-5B58EE4076CA}" type="presParOf" srcId="{26E46AC0-54B0-4E3C-B263-C5C555EC9DCA}" destId="{A8FE01B6-4F3E-4429-99BA-F6F7B52B6F3E}" srcOrd="0" destOrd="0" presId="urn:microsoft.com/office/officeart/2005/8/layout/orgChart1"/>
    <dgm:cxn modelId="{ACE22E00-18D2-4A58-A784-27585FF7FE68}" type="presParOf" srcId="{26E46AC0-54B0-4E3C-B263-C5C555EC9DCA}" destId="{D40041C6-F545-4E81-A339-8B9E32D5BF84}" srcOrd="1" destOrd="0" presId="urn:microsoft.com/office/officeart/2005/8/layout/orgChart1"/>
    <dgm:cxn modelId="{8C721C8F-1652-40D1-92DD-E31D04FA978A}" type="presParOf" srcId="{9A097FDB-1CD0-4645-97AC-57A64D07402B}" destId="{8BE3D341-45F2-4DFE-9330-FD976CC5C06F}" srcOrd="1" destOrd="0" presId="urn:microsoft.com/office/officeart/2005/8/layout/orgChart1"/>
    <dgm:cxn modelId="{A274D3C8-F030-4244-A624-12805E0A9B4B}" type="presParOf" srcId="{9A097FDB-1CD0-4645-97AC-57A64D07402B}" destId="{FE8B2B17-E091-45F1-9F6F-356D9C5CB45E}" srcOrd="2" destOrd="0" presId="urn:microsoft.com/office/officeart/2005/8/layout/orgChart1"/>
    <dgm:cxn modelId="{D22EE4F9-2252-4980-B38C-869033D39761}" type="presParOf" srcId="{FE8B2B17-E091-45F1-9F6F-356D9C5CB45E}" destId="{DFBF10DE-F6FF-4A83-9192-B957AF71E933}" srcOrd="0" destOrd="0" presId="urn:microsoft.com/office/officeart/2005/8/layout/orgChart1"/>
    <dgm:cxn modelId="{E0B17C39-A7A5-4734-B13E-22697793568C}" type="presParOf" srcId="{FE8B2B17-E091-45F1-9F6F-356D9C5CB45E}" destId="{375078F1-31E3-4830-8FFB-6E36475C1D23}" srcOrd="1" destOrd="0" presId="urn:microsoft.com/office/officeart/2005/8/layout/orgChart1"/>
    <dgm:cxn modelId="{A7D3E50A-0B62-4B3A-91CB-BCF1ECBA3009}" type="presParOf" srcId="{375078F1-31E3-4830-8FFB-6E36475C1D23}" destId="{B8042D96-02C8-4C86-BCBA-62EF87BC8303}" srcOrd="0" destOrd="0" presId="urn:microsoft.com/office/officeart/2005/8/layout/orgChart1"/>
    <dgm:cxn modelId="{F64C0591-B108-4611-8656-295F50075D8B}" type="presParOf" srcId="{B8042D96-02C8-4C86-BCBA-62EF87BC8303}" destId="{9EEDF6FC-C02D-45D7-B52D-E335A81F3EEE}" srcOrd="0" destOrd="0" presId="urn:microsoft.com/office/officeart/2005/8/layout/orgChart1"/>
    <dgm:cxn modelId="{31F5DBFE-DDDD-4123-9794-09324CCE0995}" type="presParOf" srcId="{B8042D96-02C8-4C86-BCBA-62EF87BC8303}" destId="{64049FFE-F5FD-4081-9D27-880DC8FFDFAB}" srcOrd="1" destOrd="0" presId="urn:microsoft.com/office/officeart/2005/8/layout/orgChart1"/>
    <dgm:cxn modelId="{44569ACE-43D8-4543-89C5-B05ABE8A475D}" type="presParOf" srcId="{375078F1-31E3-4830-8FFB-6E36475C1D23}" destId="{1FCE3E9B-8FDC-430F-A9A2-D00444850D83}" srcOrd="1" destOrd="0" presId="urn:microsoft.com/office/officeart/2005/8/layout/orgChart1"/>
    <dgm:cxn modelId="{3382A8B8-943F-4CB2-915C-50DF3E56D299}" type="presParOf" srcId="{375078F1-31E3-4830-8FFB-6E36475C1D23}" destId="{0C5C46BD-380B-4330-95F0-8F3C33F6D6AB}" srcOrd="2" destOrd="0" presId="urn:microsoft.com/office/officeart/2005/8/layout/orgChart1"/>
    <dgm:cxn modelId="{CBC2B44D-18FC-4674-987D-0A6EBF26C6A1}" type="presParOf" srcId="{0C5C46BD-380B-4330-95F0-8F3C33F6D6AB}" destId="{4EC4D836-587D-43A7-A9C4-1BD39AADC318}" srcOrd="0" destOrd="0" presId="urn:microsoft.com/office/officeart/2005/8/layout/orgChart1"/>
    <dgm:cxn modelId="{154EB0A4-009B-4465-9441-FCDB713C08AA}" type="presParOf" srcId="{0C5C46BD-380B-4330-95F0-8F3C33F6D6AB}" destId="{F21417DF-408A-4E58-88EE-1E99B7D9E25C}" srcOrd="1" destOrd="0" presId="urn:microsoft.com/office/officeart/2005/8/layout/orgChart1"/>
    <dgm:cxn modelId="{E792CC5D-A29A-4237-9BFF-78FD02FEDABE}" type="presParOf" srcId="{F21417DF-408A-4E58-88EE-1E99B7D9E25C}" destId="{4084C90E-16B9-4FFE-9588-3CB24E49EE86}" srcOrd="0" destOrd="0" presId="urn:microsoft.com/office/officeart/2005/8/layout/orgChart1"/>
    <dgm:cxn modelId="{CC26F758-0C21-4BA4-A446-5ED4244F1C72}" type="presParOf" srcId="{4084C90E-16B9-4FFE-9588-3CB24E49EE86}" destId="{739E7F76-2410-4C62-B179-271DEA38DD7E}" srcOrd="0" destOrd="0" presId="urn:microsoft.com/office/officeart/2005/8/layout/orgChart1"/>
    <dgm:cxn modelId="{52E3B9CF-C6F1-480C-A373-FE702D4BBAF4}" type="presParOf" srcId="{4084C90E-16B9-4FFE-9588-3CB24E49EE86}" destId="{36B64FB4-DD67-4BA0-9A6E-65F654EE241F}" srcOrd="1" destOrd="0" presId="urn:microsoft.com/office/officeart/2005/8/layout/orgChart1"/>
    <dgm:cxn modelId="{3A457BBE-BFD7-4C63-A77B-19C7F70D9BEF}" type="presParOf" srcId="{F21417DF-408A-4E58-88EE-1E99B7D9E25C}" destId="{FB4BC3E4-47CC-4E55-A817-E0CAA4511F2D}" srcOrd="1" destOrd="0" presId="urn:microsoft.com/office/officeart/2005/8/layout/orgChart1"/>
    <dgm:cxn modelId="{8D50BCC9-6E3C-443F-90B5-7863F48118CE}" type="presParOf" srcId="{F21417DF-408A-4E58-88EE-1E99B7D9E25C}" destId="{7A5C8B97-5ADC-4EC3-AD4A-23478F6D5529}" srcOrd="2" destOrd="0" presId="urn:microsoft.com/office/officeart/2005/8/layout/orgChart1"/>
    <dgm:cxn modelId="{644EB11C-6779-43BC-8075-15C24618AF3C}" type="presParOf" srcId="{7A5C8B97-5ADC-4EC3-AD4A-23478F6D5529}" destId="{E6AB03C8-C946-47E9-9165-1E10F2CD3991}" srcOrd="0" destOrd="0" presId="urn:microsoft.com/office/officeart/2005/8/layout/orgChart1"/>
    <dgm:cxn modelId="{CD968E21-E456-4F7C-A076-8D0B07E75322}" type="presParOf" srcId="{7A5C8B97-5ADC-4EC3-AD4A-23478F6D5529}" destId="{18E74475-95E2-443A-B0DC-FF7C00E75A1E}" srcOrd="1" destOrd="0" presId="urn:microsoft.com/office/officeart/2005/8/layout/orgChart1"/>
    <dgm:cxn modelId="{4E9BAF9D-5F50-4275-8C2E-44687741970C}" type="presParOf" srcId="{18E74475-95E2-443A-B0DC-FF7C00E75A1E}" destId="{5848C5F7-8718-4D41-8FE9-0E408B05E704}" srcOrd="0" destOrd="0" presId="urn:microsoft.com/office/officeart/2005/8/layout/orgChart1"/>
    <dgm:cxn modelId="{1CBB6675-70D8-4614-B196-03B95EAF8A95}" type="presParOf" srcId="{5848C5F7-8718-4D41-8FE9-0E408B05E704}" destId="{5A3E2C49-C3E4-46DE-91B9-60F3FC947FAF}" srcOrd="0" destOrd="0" presId="urn:microsoft.com/office/officeart/2005/8/layout/orgChart1"/>
    <dgm:cxn modelId="{926F7717-E8D4-47EA-8E98-C08829C80D23}" type="presParOf" srcId="{5848C5F7-8718-4D41-8FE9-0E408B05E704}" destId="{4B02206E-F6B2-4C8F-AC1C-EEFD706FE0FA}" srcOrd="1" destOrd="0" presId="urn:microsoft.com/office/officeart/2005/8/layout/orgChart1"/>
    <dgm:cxn modelId="{E76EFC15-8F0E-4DBF-BA2B-8C0EDA8A25FF}" type="presParOf" srcId="{18E74475-95E2-443A-B0DC-FF7C00E75A1E}" destId="{B74EE507-5D3C-4BC1-9CC3-3B4F24A8F797}" srcOrd="1" destOrd="0" presId="urn:microsoft.com/office/officeart/2005/8/layout/orgChart1"/>
    <dgm:cxn modelId="{AEE17844-D58E-4847-9C83-F66DC7BA0CD2}" type="presParOf" srcId="{18E74475-95E2-443A-B0DC-FF7C00E75A1E}" destId="{3631092B-C346-43D6-8CA7-8CDCADCB6B21}" srcOrd="2" destOrd="0" presId="urn:microsoft.com/office/officeart/2005/8/layout/orgChart1"/>
    <dgm:cxn modelId="{4C38947A-393B-4CD9-B75C-127A7A6DEE15}" type="presParOf" srcId="{0C5C46BD-380B-4330-95F0-8F3C33F6D6AB}" destId="{60F43C8F-EEED-4BB4-97DF-A369F12D69B3}" srcOrd="2" destOrd="0" presId="urn:microsoft.com/office/officeart/2005/8/layout/orgChart1"/>
    <dgm:cxn modelId="{BADBE9C9-D674-43B6-8C81-2DDA685D321F}" type="presParOf" srcId="{0C5C46BD-380B-4330-95F0-8F3C33F6D6AB}" destId="{C776C404-2B15-4BC7-93F5-89E13F2C0B8E}" srcOrd="3" destOrd="0" presId="urn:microsoft.com/office/officeart/2005/8/layout/orgChart1"/>
    <dgm:cxn modelId="{1EBAD9D3-D123-4693-A888-20893FAEC9DF}" type="presParOf" srcId="{C776C404-2B15-4BC7-93F5-89E13F2C0B8E}" destId="{0D4B96A4-A80B-4524-957C-37BF4619F6F2}" srcOrd="0" destOrd="0" presId="urn:microsoft.com/office/officeart/2005/8/layout/orgChart1"/>
    <dgm:cxn modelId="{AE556C21-436B-440A-A34C-AB912AEFC142}" type="presParOf" srcId="{0D4B96A4-A80B-4524-957C-37BF4619F6F2}" destId="{A9233215-3876-4B75-B704-2EEABB45C8C9}" srcOrd="0" destOrd="0" presId="urn:microsoft.com/office/officeart/2005/8/layout/orgChart1"/>
    <dgm:cxn modelId="{BF6CAD95-F68E-467D-BE43-F2D1A98DF99B}" type="presParOf" srcId="{0D4B96A4-A80B-4524-957C-37BF4619F6F2}" destId="{89E31164-227B-4C0A-9C2B-3714146629BF}" srcOrd="1" destOrd="0" presId="urn:microsoft.com/office/officeart/2005/8/layout/orgChart1"/>
    <dgm:cxn modelId="{93B050E1-E7BA-439D-B2BA-CA2C9130E4CE}" type="presParOf" srcId="{C776C404-2B15-4BC7-93F5-89E13F2C0B8E}" destId="{54A36429-EF59-4642-9D77-5B3EA1B5930D}" srcOrd="1" destOrd="0" presId="urn:microsoft.com/office/officeart/2005/8/layout/orgChart1"/>
    <dgm:cxn modelId="{095F8117-1BF5-41D7-AF6D-AE23CD94591E}" type="presParOf" srcId="{C776C404-2B15-4BC7-93F5-89E13F2C0B8E}" destId="{5C721576-6C2B-4D89-AFAC-22EC09F3B635}" srcOrd="2" destOrd="0" presId="urn:microsoft.com/office/officeart/2005/8/layout/orgChart1"/>
    <dgm:cxn modelId="{36242954-1BED-409D-BA9E-165BBF69C8B6}" type="presParOf" srcId="{5C721576-6C2B-4D89-AFAC-22EC09F3B635}" destId="{83FBFF1A-6BB5-4558-A2A9-1CC52D1A0E59}" srcOrd="0" destOrd="0" presId="urn:microsoft.com/office/officeart/2005/8/layout/orgChart1"/>
    <dgm:cxn modelId="{AC542523-5626-4903-B94F-12F106CB00A8}" type="presParOf" srcId="{5C721576-6C2B-4D89-AFAC-22EC09F3B635}" destId="{EE3EBDCB-3C74-4376-81F0-C507DA4EF6A0}" srcOrd="1" destOrd="0" presId="urn:microsoft.com/office/officeart/2005/8/layout/orgChart1"/>
    <dgm:cxn modelId="{63CD03B3-A30D-4858-A0D9-826CF0CDAEB9}" type="presParOf" srcId="{EE3EBDCB-3C74-4376-81F0-C507DA4EF6A0}" destId="{634C173A-280F-40F7-B914-8F22DFC10019}" srcOrd="0" destOrd="0" presId="urn:microsoft.com/office/officeart/2005/8/layout/orgChart1"/>
    <dgm:cxn modelId="{B74EC319-D4F6-4738-AE8C-3E41CD748981}" type="presParOf" srcId="{634C173A-280F-40F7-B914-8F22DFC10019}" destId="{74FFF6D5-39DA-4A99-898B-2029544B63BE}" srcOrd="0" destOrd="0" presId="urn:microsoft.com/office/officeart/2005/8/layout/orgChart1"/>
    <dgm:cxn modelId="{EE067722-33B4-4C8B-A6AB-4ADED3FA184F}" type="presParOf" srcId="{634C173A-280F-40F7-B914-8F22DFC10019}" destId="{A84C0440-6566-4D3C-833C-3B4B6AB051A0}" srcOrd="1" destOrd="0" presId="urn:microsoft.com/office/officeart/2005/8/layout/orgChart1"/>
    <dgm:cxn modelId="{BFB687E1-0387-403C-ABF6-62267A3E1171}" type="presParOf" srcId="{EE3EBDCB-3C74-4376-81F0-C507DA4EF6A0}" destId="{877CDAA3-9F61-47AD-B323-5C1298DC0FB7}" srcOrd="1" destOrd="0" presId="urn:microsoft.com/office/officeart/2005/8/layout/orgChart1"/>
    <dgm:cxn modelId="{FBF3FF2C-A915-42B9-A81D-C0DA70C04237}" type="presParOf" srcId="{EE3EBDCB-3C74-4376-81F0-C507DA4EF6A0}" destId="{5C75E57F-09A5-47D7-87E6-91C6EAD49517}" srcOrd="2" destOrd="0" presId="urn:microsoft.com/office/officeart/2005/8/layout/orgChart1"/>
    <dgm:cxn modelId="{39FBD226-D320-420B-A300-EE1451BF52BE}" type="presParOf" srcId="{5C721576-6C2B-4D89-AFAC-22EC09F3B635}" destId="{3E5F6187-1C76-478B-86E8-73CDBC72AA7D}" srcOrd="2" destOrd="0" presId="urn:microsoft.com/office/officeart/2005/8/layout/orgChart1"/>
    <dgm:cxn modelId="{2501E8ED-E7D7-4C5F-84B2-FFE765F2F946}" type="presParOf" srcId="{5C721576-6C2B-4D89-AFAC-22EC09F3B635}" destId="{D9D6C81F-086F-4781-8F4D-1DA00EA37B02}" srcOrd="3" destOrd="0" presId="urn:microsoft.com/office/officeart/2005/8/layout/orgChart1"/>
    <dgm:cxn modelId="{E5877121-E576-4F90-8B8B-CDFEAD6EB8FD}" type="presParOf" srcId="{D9D6C81F-086F-4781-8F4D-1DA00EA37B02}" destId="{4EE82415-FF97-4F2D-8C70-565DE0B76863}" srcOrd="0" destOrd="0" presId="urn:microsoft.com/office/officeart/2005/8/layout/orgChart1"/>
    <dgm:cxn modelId="{D2AE93EA-9240-4E65-B536-F44056389C23}" type="presParOf" srcId="{4EE82415-FF97-4F2D-8C70-565DE0B76863}" destId="{8FBE0A75-F673-421A-99C4-FD5AADB1ACDC}" srcOrd="0" destOrd="0" presId="urn:microsoft.com/office/officeart/2005/8/layout/orgChart1"/>
    <dgm:cxn modelId="{3BC5F769-07EC-47FF-B038-B746DCB0FED2}" type="presParOf" srcId="{4EE82415-FF97-4F2D-8C70-565DE0B76863}" destId="{3FA822C0-F2A0-4328-88F1-C05B515EA0FE}" srcOrd="1" destOrd="0" presId="urn:microsoft.com/office/officeart/2005/8/layout/orgChart1"/>
    <dgm:cxn modelId="{6BD9310C-1F83-4935-9E6D-67E5199BC7CA}" type="presParOf" srcId="{D9D6C81F-086F-4781-8F4D-1DA00EA37B02}" destId="{87DB3C3F-10BB-451B-8DA2-F7B8B18AC9A2}" srcOrd="1" destOrd="0" presId="urn:microsoft.com/office/officeart/2005/8/layout/orgChart1"/>
    <dgm:cxn modelId="{56CEE8DA-9CC2-4EEE-B456-BFF6CDF43A1F}" type="presParOf" srcId="{D9D6C81F-086F-4781-8F4D-1DA00EA37B02}" destId="{781A1C83-6FC5-4F38-9DCE-280F5F68F207}" srcOrd="2" destOrd="0" presId="urn:microsoft.com/office/officeart/2005/8/layout/orgChart1"/>
    <dgm:cxn modelId="{8E704DFF-F255-49B8-ABD1-F47CC08059B5}" type="presParOf" srcId="{781A1C83-6FC5-4F38-9DCE-280F5F68F207}" destId="{E1105A0C-447F-472E-8D1D-D9274EDFB5A5}" srcOrd="0" destOrd="0" presId="urn:microsoft.com/office/officeart/2005/8/layout/orgChart1"/>
    <dgm:cxn modelId="{54E59C8F-2C79-4608-99D2-FC6C94EC188C}" type="presParOf" srcId="{781A1C83-6FC5-4F38-9DCE-280F5F68F207}" destId="{18C69FB8-D7C3-4C12-9C65-7E6A97D462D2}" srcOrd="1" destOrd="0" presId="urn:microsoft.com/office/officeart/2005/8/layout/orgChart1"/>
    <dgm:cxn modelId="{D6AE3E43-FB36-4AE9-8752-59353455FE9A}" type="presParOf" srcId="{18C69FB8-D7C3-4C12-9C65-7E6A97D462D2}" destId="{E3A65F1E-FC12-4C23-BB20-57980D3CB726}" srcOrd="0" destOrd="0" presId="urn:microsoft.com/office/officeart/2005/8/layout/orgChart1"/>
    <dgm:cxn modelId="{2D4534B9-F6C2-4092-8E61-91804DE8544E}" type="presParOf" srcId="{E3A65F1E-FC12-4C23-BB20-57980D3CB726}" destId="{0E684E89-BC8F-4E73-B1DA-B372A01BB22A}" srcOrd="0" destOrd="0" presId="urn:microsoft.com/office/officeart/2005/8/layout/orgChart1"/>
    <dgm:cxn modelId="{8265AC1E-D49A-4AB6-9C7A-EB80E8FB756C}" type="presParOf" srcId="{E3A65F1E-FC12-4C23-BB20-57980D3CB726}" destId="{FD9C15EB-32D8-4ACF-8DCF-98E49BDB60F4}" srcOrd="1" destOrd="0" presId="urn:microsoft.com/office/officeart/2005/8/layout/orgChart1"/>
    <dgm:cxn modelId="{F0879A1D-F967-4AEB-A23E-6CA430E1F908}" type="presParOf" srcId="{18C69FB8-D7C3-4C12-9C65-7E6A97D462D2}" destId="{76F99FA2-B2B1-4ADF-B21F-C00656F43634}" srcOrd="1" destOrd="0" presId="urn:microsoft.com/office/officeart/2005/8/layout/orgChart1"/>
    <dgm:cxn modelId="{2B55936A-092A-4139-BE03-64BDF74C26F8}" type="presParOf" srcId="{18C69FB8-D7C3-4C12-9C65-7E6A97D462D2}" destId="{610AD088-04C4-4244-AA0C-4F6A056B1638}" srcOrd="2" destOrd="0" presId="urn:microsoft.com/office/officeart/2005/8/layout/orgChart1"/>
    <dgm:cxn modelId="{B87EACEB-5CAB-4405-BCB0-DFB43E9AF382}" type="presParOf" srcId="{0C5C46BD-380B-4330-95F0-8F3C33F6D6AB}" destId="{5FB099FC-7EE4-455A-9448-7E36322478FB}" srcOrd="4" destOrd="0" presId="urn:microsoft.com/office/officeart/2005/8/layout/orgChart1"/>
    <dgm:cxn modelId="{681825C9-2AE6-41BF-BAC6-BFB73C636C8F}" type="presParOf" srcId="{0C5C46BD-380B-4330-95F0-8F3C33F6D6AB}" destId="{149EE5B8-AC3E-44A9-8798-B4DB30E0CF92}" srcOrd="5" destOrd="0" presId="urn:microsoft.com/office/officeart/2005/8/layout/orgChart1"/>
    <dgm:cxn modelId="{0B28273B-8413-435B-9DF2-F99469B99696}" type="presParOf" srcId="{149EE5B8-AC3E-44A9-8798-B4DB30E0CF92}" destId="{4FC08C40-C82B-453B-AEAC-F08CC20A6FF2}" srcOrd="0" destOrd="0" presId="urn:microsoft.com/office/officeart/2005/8/layout/orgChart1"/>
    <dgm:cxn modelId="{6A14D6A1-9928-4134-9922-D198EFCEEAF2}" type="presParOf" srcId="{4FC08C40-C82B-453B-AEAC-F08CC20A6FF2}" destId="{AB0147BF-0253-4856-A2B0-27F1DB20DC22}" srcOrd="0" destOrd="0" presId="urn:microsoft.com/office/officeart/2005/8/layout/orgChart1"/>
    <dgm:cxn modelId="{6EE648BF-8EB1-417D-85B7-A1F5D6BBDAD0}" type="presParOf" srcId="{4FC08C40-C82B-453B-AEAC-F08CC20A6FF2}" destId="{EDF88EC0-C0BA-4C9D-AF34-78DED1FF3030}" srcOrd="1" destOrd="0" presId="urn:microsoft.com/office/officeart/2005/8/layout/orgChart1"/>
    <dgm:cxn modelId="{38F436EB-97B0-410A-A24F-F29FA705664A}" type="presParOf" srcId="{149EE5B8-AC3E-44A9-8798-B4DB30E0CF92}" destId="{B4D35FAA-623E-4FA9-A58A-54E387174026}" srcOrd="1" destOrd="0" presId="urn:microsoft.com/office/officeart/2005/8/layout/orgChart1"/>
    <dgm:cxn modelId="{3A90334B-3DB8-4AFC-BE5C-B148726A8F4E}" type="presParOf" srcId="{149EE5B8-AC3E-44A9-8798-B4DB30E0CF92}" destId="{BB9E73E0-8267-4EEE-9E1C-3B6524BE11BE}" srcOrd="2" destOrd="0" presId="urn:microsoft.com/office/officeart/2005/8/layout/orgChart1"/>
    <dgm:cxn modelId="{4A3107B4-E1C9-44C3-8C1A-3786CF5858AF}" type="presParOf" srcId="{BB9E73E0-8267-4EEE-9E1C-3B6524BE11BE}" destId="{F489AC28-699C-4E34-92D8-4EFA10B10584}" srcOrd="0" destOrd="0" presId="urn:microsoft.com/office/officeart/2005/8/layout/orgChart1"/>
    <dgm:cxn modelId="{0D3DAA4D-74AD-4F8C-895E-894D08F68E36}" type="presParOf" srcId="{BB9E73E0-8267-4EEE-9E1C-3B6524BE11BE}" destId="{833CBE67-4096-468F-AEA9-38C0F27DD0EB}" srcOrd="1" destOrd="0" presId="urn:microsoft.com/office/officeart/2005/8/layout/orgChart1"/>
    <dgm:cxn modelId="{95F89A7A-D7A2-453E-A5DF-BA97EB6FB8AE}" type="presParOf" srcId="{833CBE67-4096-468F-AEA9-38C0F27DD0EB}" destId="{B0223BB3-3979-4F56-AF71-5A21B5E8917A}" srcOrd="0" destOrd="0" presId="urn:microsoft.com/office/officeart/2005/8/layout/orgChart1"/>
    <dgm:cxn modelId="{E481BD8B-9157-492F-A033-E57526E58A4F}" type="presParOf" srcId="{B0223BB3-3979-4F56-AF71-5A21B5E8917A}" destId="{D157A241-7982-4495-BAEE-786C52D22D7C}" srcOrd="0" destOrd="0" presId="urn:microsoft.com/office/officeart/2005/8/layout/orgChart1"/>
    <dgm:cxn modelId="{BA355B6F-D2C7-4F28-90C7-8ED956D3C894}" type="presParOf" srcId="{B0223BB3-3979-4F56-AF71-5A21B5E8917A}" destId="{08011F91-50E9-4940-95D4-C16B71601547}" srcOrd="1" destOrd="0" presId="urn:microsoft.com/office/officeart/2005/8/layout/orgChart1"/>
    <dgm:cxn modelId="{B1A0DCB3-5357-426D-9B59-3674D2B86D01}" type="presParOf" srcId="{833CBE67-4096-468F-AEA9-38C0F27DD0EB}" destId="{73D7F818-969E-4C2D-9523-4F662B3C5E39}" srcOrd="1" destOrd="0" presId="urn:microsoft.com/office/officeart/2005/8/layout/orgChart1"/>
    <dgm:cxn modelId="{3B319798-2CC1-42E8-A164-3254535497DD}" type="presParOf" srcId="{833CBE67-4096-468F-AEA9-38C0F27DD0EB}" destId="{1FA1EB5B-7E01-4938-A69B-1A370C9198AF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89AC28-699C-4E34-92D8-4EFA10B10584}">
      <dsp:nvSpPr>
        <dsp:cNvPr id="0" name=""/>
        <dsp:cNvSpPr/>
      </dsp:nvSpPr>
      <dsp:spPr>
        <a:xfrm>
          <a:off x="7696200" y="2673411"/>
          <a:ext cx="603195" cy="682593"/>
        </a:xfrm>
        <a:custGeom>
          <a:avLst/>
          <a:gdLst/>
          <a:ahLst/>
          <a:cxnLst/>
          <a:rect l="0" t="0" r="0" b="0"/>
          <a:pathLst>
            <a:path>
              <a:moveTo>
                <a:pt x="603195" y="0"/>
              </a:moveTo>
              <a:lnTo>
                <a:pt x="0" y="682593"/>
              </a:lnTo>
            </a:path>
          </a:pathLst>
        </a:custGeom>
        <a:noFill/>
        <a:ln w="19050" cap="flat" cmpd="sng" algn="ctr">
          <a:solidFill>
            <a:schemeClr val="bg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B099FC-7EE4-455A-9448-7E36322478FB}">
      <dsp:nvSpPr>
        <dsp:cNvPr id="0" name=""/>
        <dsp:cNvSpPr/>
      </dsp:nvSpPr>
      <dsp:spPr>
        <a:xfrm>
          <a:off x="4489393" y="1676401"/>
          <a:ext cx="3193993" cy="6890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9005"/>
              </a:lnTo>
              <a:lnTo>
                <a:pt x="3193993" y="689005"/>
              </a:lnTo>
            </a:path>
          </a:pathLst>
        </a:custGeom>
        <a:noFill/>
        <a:ln w="19050" cap="flat" cmpd="sng" algn="ctr">
          <a:solidFill>
            <a:schemeClr val="bg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105A0C-447F-472E-8D1D-D9274EDFB5A5}">
      <dsp:nvSpPr>
        <dsp:cNvPr id="0" name=""/>
        <dsp:cNvSpPr/>
      </dsp:nvSpPr>
      <dsp:spPr>
        <a:xfrm>
          <a:off x="5118215" y="3664009"/>
          <a:ext cx="514182" cy="758793"/>
        </a:xfrm>
        <a:custGeom>
          <a:avLst/>
          <a:gdLst/>
          <a:ahLst/>
          <a:cxnLst/>
          <a:rect l="0" t="0" r="0" b="0"/>
          <a:pathLst>
            <a:path>
              <a:moveTo>
                <a:pt x="514182" y="0"/>
              </a:moveTo>
              <a:lnTo>
                <a:pt x="514182" y="758793"/>
              </a:lnTo>
              <a:lnTo>
                <a:pt x="0" y="758793"/>
              </a:lnTo>
            </a:path>
          </a:pathLst>
        </a:custGeom>
        <a:noFill/>
        <a:ln w="19050" cap="flat" cmpd="sng" algn="ctr">
          <a:solidFill>
            <a:schemeClr val="bg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5F6187-1C76-478B-86E8-73CDBC72AA7D}">
      <dsp:nvSpPr>
        <dsp:cNvPr id="0" name=""/>
        <dsp:cNvSpPr/>
      </dsp:nvSpPr>
      <dsp:spPr>
        <a:xfrm>
          <a:off x="4476580" y="2749611"/>
          <a:ext cx="539808" cy="6063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6393"/>
              </a:lnTo>
              <a:lnTo>
                <a:pt x="539808" y="606393"/>
              </a:lnTo>
            </a:path>
          </a:pathLst>
        </a:custGeom>
        <a:noFill/>
        <a:ln w="19050" cap="flat" cmpd="sng" algn="ctr">
          <a:solidFill>
            <a:schemeClr val="bg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FBFF1A-6BB5-4558-A2A9-1CC52D1A0E59}">
      <dsp:nvSpPr>
        <dsp:cNvPr id="0" name=""/>
        <dsp:cNvSpPr/>
      </dsp:nvSpPr>
      <dsp:spPr>
        <a:xfrm>
          <a:off x="4038610" y="2749611"/>
          <a:ext cx="437970" cy="606393"/>
        </a:xfrm>
        <a:custGeom>
          <a:avLst/>
          <a:gdLst/>
          <a:ahLst/>
          <a:cxnLst/>
          <a:rect l="0" t="0" r="0" b="0"/>
          <a:pathLst>
            <a:path>
              <a:moveTo>
                <a:pt x="437970" y="0"/>
              </a:moveTo>
              <a:lnTo>
                <a:pt x="437970" y="606393"/>
              </a:lnTo>
              <a:lnTo>
                <a:pt x="0" y="606393"/>
              </a:lnTo>
            </a:path>
          </a:pathLst>
        </a:custGeom>
        <a:noFill/>
        <a:ln w="19050" cap="flat" cmpd="sng" algn="ctr">
          <a:solidFill>
            <a:schemeClr val="bg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F43C8F-EEED-4BB4-97DF-A369F12D69B3}">
      <dsp:nvSpPr>
        <dsp:cNvPr id="0" name=""/>
        <dsp:cNvSpPr/>
      </dsp:nvSpPr>
      <dsp:spPr>
        <a:xfrm>
          <a:off x="4489393" y="1676401"/>
          <a:ext cx="603195" cy="7652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03195" y="765206"/>
              </a:lnTo>
            </a:path>
          </a:pathLst>
        </a:custGeom>
        <a:noFill/>
        <a:ln w="19050" cap="flat" cmpd="sng" algn="ctr">
          <a:solidFill>
            <a:schemeClr val="bg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AB03C8-C946-47E9-9165-1E10F2CD3991}">
      <dsp:nvSpPr>
        <dsp:cNvPr id="0" name=""/>
        <dsp:cNvSpPr/>
      </dsp:nvSpPr>
      <dsp:spPr>
        <a:xfrm>
          <a:off x="457195" y="2673411"/>
          <a:ext cx="616008" cy="606393"/>
        </a:xfrm>
        <a:custGeom>
          <a:avLst/>
          <a:gdLst/>
          <a:ahLst/>
          <a:cxnLst/>
          <a:rect l="0" t="0" r="0" b="0"/>
          <a:pathLst>
            <a:path>
              <a:moveTo>
                <a:pt x="616008" y="0"/>
              </a:moveTo>
              <a:lnTo>
                <a:pt x="0" y="606393"/>
              </a:lnTo>
            </a:path>
          </a:pathLst>
        </a:custGeom>
        <a:noFill/>
        <a:ln w="19050" cap="flat" cmpd="sng" algn="ctr">
          <a:solidFill>
            <a:schemeClr val="bg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C4D836-587D-43A7-A9C4-1BD39AADC318}">
      <dsp:nvSpPr>
        <dsp:cNvPr id="0" name=""/>
        <dsp:cNvSpPr/>
      </dsp:nvSpPr>
      <dsp:spPr>
        <a:xfrm>
          <a:off x="1689213" y="1676401"/>
          <a:ext cx="2800179" cy="689005"/>
        </a:xfrm>
        <a:custGeom>
          <a:avLst/>
          <a:gdLst/>
          <a:ahLst/>
          <a:cxnLst/>
          <a:rect l="0" t="0" r="0" b="0"/>
          <a:pathLst>
            <a:path>
              <a:moveTo>
                <a:pt x="2800179" y="0"/>
              </a:moveTo>
              <a:lnTo>
                <a:pt x="2800179" y="689005"/>
              </a:lnTo>
              <a:lnTo>
                <a:pt x="0" y="689005"/>
              </a:lnTo>
            </a:path>
          </a:pathLst>
        </a:custGeom>
        <a:noFill/>
        <a:ln w="19050" cap="flat" cmpd="sng" algn="ctr">
          <a:solidFill>
            <a:schemeClr val="bg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F10DE-F6FF-4A83-9192-B957AF71E933}">
      <dsp:nvSpPr>
        <dsp:cNvPr id="0" name=""/>
        <dsp:cNvSpPr/>
      </dsp:nvSpPr>
      <dsp:spPr>
        <a:xfrm>
          <a:off x="4489393" y="692209"/>
          <a:ext cx="616008" cy="6761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6008" y="676186"/>
              </a:lnTo>
            </a:path>
          </a:pathLst>
        </a:custGeom>
        <a:noFill/>
        <a:ln w="19050" cap="flat" cmpd="sng" algn="ctr">
          <a:solidFill>
            <a:schemeClr val="bg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FE01B6-4F3E-4429-99BA-F6F7B52B6F3E}">
      <dsp:nvSpPr>
        <dsp:cNvPr id="0" name=""/>
        <dsp:cNvSpPr/>
      </dsp:nvSpPr>
      <dsp:spPr>
        <a:xfrm>
          <a:off x="3873384" y="76200"/>
          <a:ext cx="1232017" cy="616008"/>
        </a:xfrm>
        <a:prstGeom prst="rect">
          <a:avLst/>
        </a:prstGeom>
        <a:solidFill>
          <a:schemeClr val="accent4">
            <a:shade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Comic Sans MS" pitchFamily="66" charset="0"/>
            </a:rPr>
            <a:t>Animals</a:t>
          </a:r>
          <a:endParaRPr lang="en-US" sz="1800" b="1" kern="1200" dirty="0">
            <a:latin typeface="Comic Sans MS" pitchFamily="66" charset="0"/>
          </a:endParaRPr>
        </a:p>
      </dsp:txBody>
      <dsp:txXfrm>
        <a:off x="3873384" y="76200"/>
        <a:ext cx="1232017" cy="616008"/>
      </dsp:txXfrm>
    </dsp:sp>
    <dsp:sp modelId="{9EEDF6FC-C02D-45D7-B52D-E335A81F3EEE}">
      <dsp:nvSpPr>
        <dsp:cNvPr id="0" name=""/>
        <dsp:cNvSpPr/>
      </dsp:nvSpPr>
      <dsp:spPr>
        <a:xfrm>
          <a:off x="3873384" y="1060392"/>
          <a:ext cx="1232017" cy="616008"/>
        </a:xfrm>
        <a:prstGeom prst="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Comic Sans MS" pitchFamily="66" charset="0"/>
            </a:rPr>
            <a:t>Mammals</a:t>
          </a:r>
          <a:endParaRPr lang="en-US" sz="1800" b="1" kern="1200" dirty="0">
            <a:latin typeface="Comic Sans MS" pitchFamily="66" charset="0"/>
          </a:endParaRPr>
        </a:p>
      </dsp:txBody>
      <dsp:txXfrm>
        <a:off x="3873384" y="1060392"/>
        <a:ext cx="1232017" cy="616008"/>
      </dsp:txXfrm>
    </dsp:sp>
    <dsp:sp modelId="{739E7F76-2410-4C62-B179-271DEA38DD7E}">
      <dsp:nvSpPr>
        <dsp:cNvPr id="0" name=""/>
        <dsp:cNvSpPr/>
      </dsp:nvSpPr>
      <dsp:spPr>
        <a:xfrm>
          <a:off x="457195" y="2057402"/>
          <a:ext cx="1232017" cy="616008"/>
        </a:xfrm>
        <a:prstGeom prst="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>
              <a:latin typeface="Comic Sans MS" pitchFamily="66" charset="0"/>
            </a:rPr>
            <a:t>Cats</a:t>
          </a:r>
          <a:endParaRPr lang="en-US" sz="1800" b="1" kern="1200" dirty="0">
            <a:latin typeface="Comic Sans MS" pitchFamily="66" charset="0"/>
          </a:endParaRPr>
        </a:p>
      </dsp:txBody>
      <dsp:txXfrm>
        <a:off x="457195" y="2057402"/>
        <a:ext cx="1232017" cy="616008"/>
      </dsp:txXfrm>
    </dsp:sp>
    <dsp:sp modelId="{5A3E2C49-C3E4-46DE-91B9-60F3FC947FAF}">
      <dsp:nvSpPr>
        <dsp:cNvPr id="0" name=""/>
        <dsp:cNvSpPr/>
      </dsp:nvSpPr>
      <dsp:spPr>
        <a:xfrm>
          <a:off x="457195" y="2971800"/>
          <a:ext cx="1232017" cy="616008"/>
        </a:xfrm>
        <a:prstGeom prst="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Comic Sans MS" pitchFamily="66" charset="0"/>
            </a:rPr>
            <a:t>“DAVE”</a:t>
          </a:r>
          <a:endParaRPr lang="en-US" sz="1800" b="1" kern="1200" dirty="0">
            <a:latin typeface="Comic Sans MS" pitchFamily="66" charset="0"/>
          </a:endParaRPr>
        </a:p>
      </dsp:txBody>
      <dsp:txXfrm>
        <a:off x="457195" y="2971800"/>
        <a:ext cx="1232017" cy="616008"/>
      </dsp:txXfrm>
    </dsp:sp>
    <dsp:sp modelId="{A9233215-3876-4B75-B704-2EEABB45C8C9}">
      <dsp:nvSpPr>
        <dsp:cNvPr id="0" name=""/>
        <dsp:cNvSpPr/>
      </dsp:nvSpPr>
      <dsp:spPr>
        <a:xfrm>
          <a:off x="3860571" y="2133602"/>
          <a:ext cx="1232017" cy="616008"/>
        </a:xfrm>
        <a:prstGeom prst="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Comic Sans MS" pitchFamily="66" charset="0"/>
            </a:rPr>
            <a:t>Dogs</a:t>
          </a:r>
          <a:endParaRPr lang="en-US" sz="1800" b="1" kern="1200" dirty="0">
            <a:latin typeface="Comic Sans MS" pitchFamily="66" charset="0"/>
          </a:endParaRPr>
        </a:p>
      </dsp:txBody>
      <dsp:txXfrm>
        <a:off x="3860571" y="2133602"/>
        <a:ext cx="1232017" cy="616008"/>
      </dsp:txXfrm>
    </dsp:sp>
    <dsp:sp modelId="{74FFF6D5-39DA-4A99-898B-2029544B63BE}">
      <dsp:nvSpPr>
        <dsp:cNvPr id="0" name=""/>
        <dsp:cNvSpPr/>
      </dsp:nvSpPr>
      <dsp:spPr>
        <a:xfrm>
          <a:off x="2806592" y="3048000"/>
          <a:ext cx="1232017" cy="616008"/>
        </a:xfrm>
        <a:prstGeom prst="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Comic Sans MS" pitchFamily="66" charset="0"/>
            </a:rPr>
            <a:t>Labradors</a:t>
          </a:r>
          <a:endParaRPr lang="en-US" sz="1800" b="1" kern="1200" dirty="0">
            <a:latin typeface="Comic Sans MS" pitchFamily="66" charset="0"/>
          </a:endParaRPr>
        </a:p>
      </dsp:txBody>
      <dsp:txXfrm>
        <a:off x="2806592" y="3048000"/>
        <a:ext cx="1232017" cy="616008"/>
      </dsp:txXfrm>
    </dsp:sp>
    <dsp:sp modelId="{8FBE0A75-F673-421A-99C4-FD5AADB1ACDC}">
      <dsp:nvSpPr>
        <dsp:cNvPr id="0" name=""/>
        <dsp:cNvSpPr/>
      </dsp:nvSpPr>
      <dsp:spPr>
        <a:xfrm>
          <a:off x="5016388" y="3048000"/>
          <a:ext cx="1232017" cy="616008"/>
        </a:xfrm>
        <a:prstGeom prst="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Comic Sans MS" pitchFamily="66" charset="0"/>
            </a:rPr>
            <a:t>German Shepherds</a:t>
          </a:r>
          <a:endParaRPr lang="en-US" sz="1800" b="1" kern="1200" dirty="0">
            <a:latin typeface="Comic Sans MS" pitchFamily="66" charset="0"/>
          </a:endParaRPr>
        </a:p>
      </dsp:txBody>
      <dsp:txXfrm>
        <a:off x="5016388" y="3048000"/>
        <a:ext cx="1232017" cy="616008"/>
      </dsp:txXfrm>
    </dsp:sp>
    <dsp:sp modelId="{0E684E89-BC8F-4E73-B1DA-B372A01BB22A}">
      <dsp:nvSpPr>
        <dsp:cNvPr id="0" name=""/>
        <dsp:cNvSpPr/>
      </dsp:nvSpPr>
      <dsp:spPr>
        <a:xfrm>
          <a:off x="3886197" y="4114798"/>
          <a:ext cx="1232017" cy="616008"/>
        </a:xfrm>
        <a:prstGeom prst="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Comic Sans MS" pitchFamily="66" charset="0"/>
            </a:rPr>
            <a:t>“SCOUT”</a:t>
          </a:r>
          <a:endParaRPr lang="en-US" sz="1800" b="1" kern="1200" dirty="0">
            <a:latin typeface="Comic Sans MS" pitchFamily="66" charset="0"/>
          </a:endParaRPr>
        </a:p>
      </dsp:txBody>
      <dsp:txXfrm>
        <a:off x="3886197" y="4114798"/>
        <a:ext cx="1232017" cy="616008"/>
      </dsp:txXfrm>
    </dsp:sp>
    <dsp:sp modelId="{AB0147BF-0253-4856-A2B0-27F1DB20DC22}">
      <dsp:nvSpPr>
        <dsp:cNvPr id="0" name=""/>
        <dsp:cNvSpPr/>
      </dsp:nvSpPr>
      <dsp:spPr>
        <a:xfrm>
          <a:off x="7683387" y="2057402"/>
          <a:ext cx="1232017" cy="616008"/>
        </a:xfrm>
        <a:prstGeom prst="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Comic Sans MS" pitchFamily="66" charset="0"/>
            </a:rPr>
            <a:t>Monkeys</a:t>
          </a:r>
          <a:endParaRPr lang="en-US" sz="1800" b="1" kern="1200" dirty="0">
            <a:latin typeface="Comic Sans MS" pitchFamily="66" charset="0"/>
          </a:endParaRPr>
        </a:p>
      </dsp:txBody>
      <dsp:txXfrm>
        <a:off x="7683387" y="2057402"/>
        <a:ext cx="1232017" cy="616008"/>
      </dsp:txXfrm>
    </dsp:sp>
    <dsp:sp modelId="{D157A241-7982-4495-BAEE-786C52D22D7C}">
      <dsp:nvSpPr>
        <dsp:cNvPr id="0" name=""/>
        <dsp:cNvSpPr/>
      </dsp:nvSpPr>
      <dsp:spPr>
        <a:xfrm>
          <a:off x="7696200" y="3048000"/>
          <a:ext cx="1232017" cy="616008"/>
        </a:xfrm>
        <a:prstGeom prst="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>
              <a:latin typeface="Comic Sans MS" pitchFamily="66" charset="0"/>
            </a:rPr>
            <a:t>“UGLY PETE”</a:t>
          </a:r>
          <a:endParaRPr lang="en-US" sz="1800" b="1" kern="1200" dirty="0">
            <a:latin typeface="Comic Sans MS" pitchFamily="66" charset="0"/>
          </a:endParaRPr>
        </a:p>
      </dsp:txBody>
      <dsp:txXfrm>
        <a:off x="7696200" y="3048000"/>
        <a:ext cx="1232017" cy="6160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" Type="http://schemas.openxmlformats.org/officeDocument/2006/relationships/image" Target="../media/image76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image" Target="../media/image94.wmf"/><Relationship Id="rId18" Type="http://schemas.openxmlformats.org/officeDocument/2006/relationships/image" Target="../media/image99.wmf"/><Relationship Id="rId3" Type="http://schemas.openxmlformats.org/officeDocument/2006/relationships/image" Target="../media/image84.wmf"/><Relationship Id="rId21" Type="http://schemas.openxmlformats.org/officeDocument/2006/relationships/image" Target="../media/image102.wmf"/><Relationship Id="rId7" Type="http://schemas.openxmlformats.org/officeDocument/2006/relationships/image" Target="../media/image88.wmf"/><Relationship Id="rId12" Type="http://schemas.openxmlformats.org/officeDocument/2006/relationships/image" Target="../media/image93.wmf"/><Relationship Id="rId17" Type="http://schemas.openxmlformats.org/officeDocument/2006/relationships/image" Target="../media/image98.wmf"/><Relationship Id="rId2" Type="http://schemas.openxmlformats.org/officeDocument/2006/relationships/image" Target="../media/image76.wmf"/><Relationship Id="rId16" Type="http://schemas.openxmlformats.org/officeDocument/2006/relationships/image" Target="../media/image97.wmf"/><Relationship Id="rId20" Type="http://schemas.openxmlformats.org/officeDocument/2006/relationships/image" Target="../media/image101.wmf"/><Relationship Id="rId1" Type="http://schemas.openxmlformats.org/officeDocument/2006/relationships/image" Target="../media/image83.wmf"/><Relationship Id="rId6" Type="http://schemas.openxmlformats.org/officeDocument/2006/relationships/image" Target="../media/image87.wmf"/><Relationship Id="rId11" Type="http://schemas.openxmlformats.org/officeDocument/2006/relationships/image" Target="../media/image92.wmf"/><Relationship Id="rId5" Type="http://schemas.openxmlformats.org/officeDocument/2006/relationships/image" Target="../media/image86.wmf"/><Relationship Id="rId15" Type="http://schemas.openxmlformats.org/officeDocument/2006/relationships/image" Target="../media/image96.wmf"/><Relationship Id="rId10" Type="http://schemas.openxmlformats.org/officeDocument/2006/relationships/image" Target="../media/image91.wmf"/><Relationship Id="rId19" Type="http://schemas.openxmlformats.org/officeDocument/2006/relationships/image" Target="../media/image100.wmf"/><Relationship Id="rId4" Type="http://schemas.openxmlformats.org/officeDocument/2006/relationships/image" Target="../media/image85.wmf"/><Relationship Id="rId9" Type="http://schemas.openxmlformats.org/officeDocument/2006/relationships/image" Target="../media/image90.wmf"/><Relationship Id="rId14" Type="http://schemas.openxmlformats.org/officeDocument/2006/relationships/image" Target="../media/image95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wmf"/><Relationship Id="rId2" Type="http://schemas.openxmlformats.org/officeDocument/2006/relationships/image" Target="../media/image104.wmf"/><Relationship Id="rId1" Type="http://schemas.openxmlformats.org/officeDocument/2006/relationships/image" Target="../media/image103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wmf"/><Relationship Id="rId7" Type="http://schemas.openxmlformats.org/officeDocument/2006/relationships/image" Target="../media/image112.wmf"/><Relationship Id="rId2" Type="http://schemas.openxmlformats.org/officeDocument/2006/relationships/image" Target="../media/image107.wmf"/><Relationship Id="rId1" Type="http://schemas.openxmlformats.org/officeDocument/2006/relationships/image" Target="../media/image106.wmf"/><Relationship Id="rId6" Type="http://schemas.openxmlformats.org/officeDocument/2006/relationships/image" Target="../media/image111.wmf"/><Relationship Id="rId5" Type="http://schemas.openxmlformats.org/officeDocument/2006/relationships/image" Target="../media/image110.wmf"/><Relationship Id="rId4" Type="http://schemas.openxmlformats.org/officeDocument/2006/relationships/image" Target="../media/image109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wmf"/><Relationship Id="rId2" Type="http://schemas.openxmlformats.org/officeDocument/2006/relationships/image" Target="../media/image115.wmf"/><Relationship Id="rId1" Type="http://schemas.openxmlformats.org/officeDocument/2006/relationships/image" Target="../media/image114.wmf"/><Relationship Id="rId6" Type="http://schemas.openxmlformats.org/officeDocument/2006/relationships/image" Target="../media/image119.wmf"/><Relationship Id="rId5" Type="http://schemas.openxmlformats.org/officeDocument/2006/relationships/image" Target="../media/image118.wmf"/><Relationship Id="rId4" Type="http://schemas.openxmlformats.org/officeDocument/2006/relationships/image" Target="../media/image117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wmf"/><Relationship Id="rId2" Type="http://schemas.openxmlformats.org/officeDocument/2006/relationships/image" Target="../media/image123.wmf"/><Relationship Id="rId1" Type="http://schemas.openxmlformats.org/officeDocument/2006/relationships/image" Target="../media/image122.wmf"/><Relationship Id="rId5" Type="http://schemas.openxmlformats.org/officeDocument/2006/relationships/image" Target="../media/image126.wmf"/><Relationship Id="rId4" Type="http://schemas.openxmlformats.org/officeDocument/2006/relationships/image" Target="../media/image125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wmf"/><Relationship Id="rId7" Type="http://schemas.openxmlformats.org/officeDocument/2006/relationships/image" Target="../media/image137.wmf"/><Relationship Id="rId2" Type="http://schemas.openxmlformats.org/officeDocument/2006/relationships/image" Target="../media/image132.wmf"/><Relationship Id="rId1" Type="http://schemas.openxmlformats.org/officeDocument/2006/relationships/image" Target="../media/image131.wmf"/><Relationship Id="rId6" Type="http://schemas.openxmlformats.org/officeDocument/2006/relationships/image" Target="../media/image136.wmf"/><Relationship Id="rId5" Type="http://schemas.openxmlformats.org/officeDocument/2006/relationships/image" Target="../media/image135.wmf"/><Relationship Id="rId4" Type="http://schemas.openxmlformats.org/officeDocument/2006/relationships/image" Target="../media/image134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wmf"/><Relationship Id="rId7" Type="http://schemas.openxmlformats.org/officeDocument/2006/relationships/image" Target="../media/image147.wmf"/><Relationship Id="rId2" Type="http://schemas.openxmlformats.org/officeDocument/2006/relationships/image" Target="../media/image142.wmf"/><Relationship Id="rId1" Type="http://schemas.openxmlformats.org/officeDocument/2006/relationships/image" Target="../media/image141.wmf"/><Relationship Id="rId6" Type="http://schemas.openxmlformats.org/officeDocument/2006/relationships/image" Target="../media/image146.wmf"/><Relationship Id="rId5" Type="http://schemas.openxmlformats.org/officeDocument/2006/relationships/image" Target="../media/image145.wmf"/><Relationship Id="rId4" Type="http://schemas.openxmlformats.org/officeDocument/2006/relationships/image" Target="../media/image14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jpeg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wmf"/><Relationship Id="rId1" Type="http://schemas.openxmlformats.org/officeDocument/2006/relationships/image" Target="../media/image148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wmf"/><Relationship Id="rId3" Type="http://schemas.openxmlformats.org/officeDocument/2006/relationships/image" Target="../media/image153.wmf"/><Relationship Id="rId7" Type="http://schemas.openxmlformats.org/officeDocument/2006/relationships/image" Target="../media/image157.wmf"/><Relationship Id="rId12" Type="http://schemas.openxmlformats.org/officeDocument/2006/relationships/image" Target="../media/image162.wmf"/><Relationship Id="rId2" Type="http://schemas.openxmlformats.org/officeDocument/2006/relationships/image" Target="../media/image152.wmf"/><Relationship Id="rId1" Type="http://schemas.openxmlformats.org/officeDocument/2006/relationships/image" Target="../media/image151.wmf"/><Relationship Id="rId6" Type="http://schemas.openxmlformats.org/officeDocument/2006/relationships/image" Target="../media/image156.wmf"/><Relationship Id="rId11" Type="http://schemas.openxmlformats.org/officeDocument/2006/relationships/image" Target="../media/image161.wmf"/><Relationship Id="rId5" Type="http://schemas.openxmlformats.org/officeDocument/2006/relationships/image" Target="../media/image155.wmf"/><Relationship Id="rId10" Type="http://schemas.openxmlformats.org/officeDocument/2006/relationships/image" Target="../media/image160.wmf"/><Relationship Id="rId4" Type="http://schemas.openxmlformats.org/officeDocument/2006/relationships/image" Target="../media/image154.wmf"/><Relationship Id="rId9" Type="http://schemas.openxmlformats.org/officeDocument/2006/relationships/image" Target="../media/image159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wmf"/><Relationship Id="rId3" Type="http://schemas.openxmlformats.org/officeDocument/2006/relationships/image" Target="../media/image153.wmf"/><Relationship Id="rId7" Type="http://schemas.openxmlformats.org/officeDocument/2006/relationships/image" Target="../media/image166.wmf"/><Relationship Id="rId12" Type="http://schemas.openxmlformats.org/officeDocument/2006/relationships/image" Target="../media/image171.wmf"/><Relationship Id="rId2" Type="http://schemas.openxmlformats.org/officeDocument/2006/relationships/image" Target="../media/image152.wmf"/><Relationship Id="rId1" Type="http://schemas.openxmlformats.org/officeDocument/2006/relationships/image" Target="../media/image151.wmf"/><Relationship Id="rId6" Type="http://schemas.openxmlformats.org/officeDocument/2006/relationships/image" Target="../media/image165.wmf"/><Relationship Id="rId11" Type="http://schemas.openxmlformats.org/officeDocument/2006/relationships/image" Target="../media/image170.wmf"/><Relationship Id="rId5" Type="http://schemas.openxmlformats.org/officeDocument/2006/relationships/image" Target="../media/image164.wmf"/><Relationship Id="rId10" Type="http://schemas.openxmlformats.org/officeDocument/2006/relationships/image" Target="../media/image169.wmf"/><Relationship Id="rId4" Type="http://schemas.openxmlformats.org/officeDocument/2006/relationships/image" Target="../media/image154.wmf"/><Relationship Id="rId9" Type="http://schemas.openxmlformats.org/officeDocument/2006/relationships/image" Target="../media/image168.wmf"/></Relationships>
</file>

<file path=ppt/drawings/_rels/vmlDrawing2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wmf"/><Relationship Id="rId3" Type="http://schemas.openxmlformats.org/officeDocument/2006/relationships/image" Target="../media/image153.wmf"/><Relationship Id="rId7" Type="http://schemas.openxmlformats.org/officeDocument/2006/relationships/image" Target="../media/image175.wmf"/><Relationship Id="rId12" Type="http://schemas.openxmlformats.org/officeDocument/2006/relationships/image" Target="../media/image180.wmf"/><Relationship Id="rId2" Type="http://schemas.openxmlformats.org/officeDocument/2006/relationships/image" Target="../media/image152.wmf"/><Relationship Id="rId1" Type="http://schemas.openxmlformats.org/officeDocument/2006/relationships/image" Target="../media/image151.wmf"/><Relationship Id="rId6" Type="http://schemas.openxmlformats.org/officeDocument/2006/relationships/image" Target="../media/image174.wmf"/><Relationship Id="rId11" Type="http://schemas.openxmlformats.org/officeDocument/2006/relationships/image" Target="../media/image179.wmf"/><Relationship Id="rId5" Type="http://schemas.openxmlformats.org/officeDocument/2006/relationships/image" Target="../media/image173.wmf"/><Relationship Id="rId10" Type="http://schemas.openxmlformats.org/officeDocument/2006/relationships/image" Target="../media/image178.wmf"/><Relationship Id="rId4" Type="http://schemas.openxmlformats.org/officeDocument/2006/relationships/image" Target="../media/image154.wmf"/><Relationship Id="rId9" Type="http://schemas.openxmlformats.org/officeDocument/2006/relationships/image" Target="../media/image177.wmf"/></Relationships>
</file>

<file path=ppt/drawings/_rels/vmlDrawing2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wmf"/><Relationship Id="rId3" Type="http://schemas.openxmlformats.org/officeDocument/2006/relationships/image" Target="../media/image153.wmf"/><Relationship Id="rId7" Type="http://schemas.openxmlformats.org/officeDocument/2006/relationships/image" Target="../media/image184.wmf"/><Relationship Id="rId12" Type="http://schemas.openxmlformats.org/officeDocument/2006/relationships/image" Target="../media/image189.wmf"/><Relationship Id="rId2" Type="http://schemas.openxmlformats.org/officeDocument/2006/relationships/image" Target="../media/image152.wmf"/><Relationship Id="rId1" Type="http://schemas.openxmlformats.org/officeDocument/2006/relationships/image" Target="../media/image151.wmf"/><Relationship Id="rId6" Type="http://schemas.openxmlformats.org/officeDocument/2006/relationships/image" Target="../media/image183.wmf"/><Relationship Id="rId11" Type="http://schemas.openxmlformats.org/officeDocument/2006/relationships/image" Target="../media/image188.wmf"/><Relationship Id="rId5" Type="http://schemas.openxmlformats.org/officeDocument/2006/relationships/image" Target="../media/image182.wmf"/><Relationship Id="rId10" Type="http://schemas.openxmlformats.org/officeDocument/2006/relationships/image" Target="../media/image187.wmf"/><Relationship Id="rId4" Type="http://schemas.openxmlformats.org/officeDocument/2006/relationships/image" Target="../media/image154.wmf"/><Relationship Id="rId9" Type="http://schemas.openxmlformats.org/officeDocument/2006/relationships/image" Target="../media/image186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wmf"/><Relationship Id="rId2" Type="http://schemas.openxmlformats.org/officeDocument/2006/relationships/image" Target="../media/image197.wmf"/><Relationship Id="rId1" Type="http://schemas.openxmlformats.org/officeDocument/2006/relationships/image" Target="../media/image196.wmf"/><Relationship Id="rId6" Type="http://schemas.openxmlformats.org/officeDocument/2006/relationships/image" Target="../media/image201.wmf"/><Relationship Id="rId5" Type="http://schemas.openxmlformats.org/officeDocument/2006/relationships/image" Target="../media/image200.wmf"/><Relationship Id="rId4" Type="http://schemas.openxmlformats.org/officeDocument/2006/relationships/image" Target="../media/image199.wmf"/></Relationships>
</file>

<file path=ppt/drawings/_rels/vmlDrawing2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wmf"/><Relationship Id="rId3" Type="http://schemas.openxmlformats.org/officeDocument/2006/relationships/image" Target="../media/image204.wmf"/><Relationship Id="rId7" Type="http://schemas.openxmlformats.org/officeDocument/2006/relationships/image" Target="../media/image208.wmf"/><Relationship Id="rId12" Type="http://schemas.openxmlformats.org/officeDocument/2006/relationships/image" Target="../media/image213.wmf"/><Relationship Id="rId2" Type="http://schemas.openxmlformats.org/officeDocument/2006/relationships/image" Target="../media/image203.wmf"/><Relationship Id="rId1" Type="http://schemas.openxmlformats.org/officeDocument/2006/relationships/image" Target="../media/image202.wmf"/><Relationship Id="rId6" Type="http://schemas.openxmlformats.org/officeDocument/2006/relationships/image" Target="../media/image207.wmf"/><Relationship Id="rId11" Type="http://schemas.openxmlformats.org/officeDocument/2006/relationships/image" Target="../media/image212.wmf"/><Relationship Id="rId5" Type="http://schemas.openxmlformats.org/officeDocument/2006/relationships/image" Target="../media/image206.wmf"/><Relationship Id="rId10" Type="http://schemas.openxmlformats.org/officeDocument/2006/relationships/image" Target="../media/image211.wmf"/><Relationship Id="rId4" Type="http://schemas.openxmlformats.org/officeDocument/2006/relationships/image" Target="../media/image205.wmf"/><Relationship Id="rId9" Type="http://schemas.openxmlformats.org/officeDocument/2006/relationships/image" Target="../media/image210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wmf"/><Relationship Id="rId2" Type="http://schemas.openxmlformats.org/officeDocument/2006/relationships/image" Target="../media/image215.wmf"/><Relationship Id="rId1" Type="http://schemas.openxmlformats.org/officeDocument/2006/relationships/image" Target="../media/image214.wmf"/><Relationship Id="rId4" Type="http://schemas.openxmlformats.org/officeDocument/2006/relationships/image" Target="../media/image217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8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wmf"/><Relationship Id="rId2" Type="http://schemas.openxmlformats.org/officeDocument/2006/relationships/image" Target="../media/image220.wmf"/><Relationship Id="rId1" Type="http://schemas.openxmlformats.org/officeDocument/2006/relationships/image" Target="../media/image219.wmf"/><Relationship Id="rId6" Type="http://schemas.openxmlformats.org/officeDocument/2006/relationships/image" Target="../media/image224.wmf"/><Relationship Id="rId5" Type="http://schemas.openxmlformats.org/officeDocument/2006/relationships/image" Target="../media/image223.wmf"/><Relationship Id="rId4" Type="http://schemas.openxmlformats.org/officeDocument/2006/relationships/image" Target="../media/image22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7.wmf"/><Relationship Id="rId2" Type="http://schemas.openxmlformats.org/officeDocument/2006/relationships/image" Target="../media/image256.wmf"/><Relationship Id="rId1" Type="http://schemas.openxmlformats.org/officeDocument/2006/relationships/image" Target="../media/image255.wmf"/><Relationship Id="rId6" Type="http://schemas.openxmlformats.org/officeDocument/2006/relationships/image" Target="../media/image260.wmf"/><Relationship Id="rId5" Type="http://schemas.openxmlformats.org/officeDocument/2006/relationships/image" Target="../media/image259.wmf"/><Relationship Id="rId4" Type="http://schemas.openxmlformats.org/officeDocument/2006/relationships/image" Target="../media/image258.wmf"/></Relationships>
</file>

<file path=ppt/drawings/_rels/vmlDrawing3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8.wmf"/><Relationship Id="rId3" Type="http://schemas.openxmlformats.org/officeDocument/2006/relationships/image" Target="../media/image263.wmf"/><Relationship Id="rId7" Type="http://schemas.openxmlformats.org/officeDocument/2006/relationships/image" Target="../media/image267.wmf"/><Relationship Id="rId2" Type="http://schemas.openxmlformats.org/officeDocument/2006/relationships/image" Target="../media/image262.wmf"/><Relationship Id="rId1" Type="http://schemas.openxmlformats.org/officeDocument/2006/relationships/image" Target="../media/image261.wmf"/><Relationship Id="rId6" Type="http://schemas.openxmlformats.org/officeDocument/2006/relationships/image" Target="../media/image266.wmf"/><Relationship Id="rId5" Type="http://schemas.openxmlformats.org/officeDocument/2006/relationships/image" Target="../media/image265.wmf"/><Relationship Id="rId4" Type="http://schemas.openxmlformats.org/officeDocument/2006/relationships/image" Target="../media/image264.wmf"/><Relationship Id="rId9" Type="http://schemas.openxmlformats.org/officeDocument/2006/relationships/image" Target="../media/image269.wmf"/></Relationships>
</file>

<file path=ppt/drawings/_rels/vmlDrawing3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7.wmf"/><Relationship Id="rId3" Type="http://schemas.openxmlformats.org/officeDocument/2006/relationships/image" Target="../media/image272.wmf"/><Relationship Id="rId7" Type="http://schemas.openxmlformats.org/officeDocument/2006/relationships/image" Target="../media/image276.wmf"/><Relationship Id="rId2" Type="http://schemas.openxmlformats.org/officeDocument/2006/relationships/image" Target="../media/image271.wmf"/><Relationship Id="rId1" Type="http://schemas.openxmlformats.org/officeDocument/2006/relationships/image" Target="../media/image270.wmf"/><Relationship Id="rId6" Type="http://schemas.openxmlformats.org/officeDocument/2006/relationships/image" Target="../media/image275.wmf"/><Relationship Id="rId5" Type="http://schemas.openxmlformats.org/officeDocument/2006/relationships/image" Target="../media/image274.wmf"/><Relationship Id="rId4" Type="http://schemas.openxmlformats.org/officeDocument/2006/relationships/image" Target="../media/image273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8.emf"/></Relationships>
</file>

<file path=ppt/drawings/_rels/vmlDrawing3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7.wmf"/><Relationship Id="rId3" Type="http://schemas.openxmlformats.org/officeDocument/2006/relationships/image" Target="../media/image282.wmf"/><Relationship Id="rId7" Type="http://schemas.openxmlformats.org/officeDocument/2006/relationships/image" Target="../media/image286.wmf"/><Relationship Id="rId2" Type="http://schemas.openxmlformats.org/officeDocument/2006/relationships/image" Target="../media/image281.wmf"/><Relationship Id="rId1" Type="http://schemas.openxmlformats.org/officeDocument/2006/relationships/image" Target="../media/image280.wmf"/><Relationship Id="rId6" Type="http://schemas.openxmlformats.org/officeDocument/2006/relationships/image" Target="../media/image285.wmf"/><Relationship Id="rId11" Type="http://schemas.openxmlformats.org/officeDocument/2006/relationships/image" Target="../media/image290.wmf"/><Relationship Id="rId5" Type="http://schemas.openxmlformats.org/officeDocument/2006/relationships/image" Target="../media/image284.wmf"/><Relationship Id="rId10" Type="http://schemas.openxmlformats.org/officeDocument/2006/relationships/image" Target="../media/image289.wmf"/><Relationship Id="rId4" Type="http://schemas.openxmlformats.org/officeDocument/2006/relationships/image" Target="../media/image283.wmf"/><Relationship Id="rId9" Type="http://schemas.openxmlformats.org/officeDocument/2006/relationships/image" Target="../media/image288.w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3.wmf"/><Relationship Id="rId7" Type="http://schemas.openxmlformats.org/officeDocument/2006/relationships/image" Target="../media/image297.wmf"/><Relationship Id="rId2" Type="http://schemas.openxmlformats.org/officeDocument/2006/relationships/image" Target="../media/image292.wmf"/><Relationship Id="rId1" Type="http://schemas.openxmlformats.org/officeDocument/2006/relationships/image" Target="../media/image291.wmf"/><Relationship Id="rId6" Type="http://schemas.openxmlformats.org/officeDocument/2006/relationships/image" Target="../media/image296.wmf"/><Relationship Id="rId5" Type="http://schemas.openxmlformats.org/officeDocument/2006/relationships/image" Target="../media/image295.wmf"/><Relationship Id="rId4" Type="http://schemas.openxmlformats.org/officeDocument/2006/relationships/image" Target="../media/image294.w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wmf"/><Relationship Id="rId2" Type="http://schemas.openxmlformats.org/officeDocument/2006/relationships/image" Target="../media/image299.wmf"/><Relationship Id="rId1" Type="http://schemas.openxmlformats.org/officeDocument/2006/relationships/image" Target="../media/image298.wmf"/><Relationship Id="rId4" Type="http://schemas.openxmlformats.org/officeDocument/2006/relationships/image" Target="../media/image301.wmf"/></Relationships>
</file>

<file path=ppt/drawings/_rels/vmlDrawing3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0.wmf"/><Relationship Id="rId3" Type="http://schemas.openxmlformats.org/officeDocument/2006/relationships/image" Target="../media/image305.wmf"/><Relationship Id="rId7" Type="http://schemas.openxmlformats.org/officeDocument/2006/relationships/image" Target="../media/image309.wmf"/><Relationship Id="rId2" Type="http://schemas.openxmlformats.org/officeDocument/2006/relationships/image" Target="../media/image304.wmf"/><Relationship Id="rId1" Type="http://schemas.openxmlformats.org/officeDocument/2006/relationships/image" Target="../media/image303.wmf"/><Relationship Id="rId6" Type="http://schemas.openxmlformats.org/officeDocument/2006/relationships/image" Target="../media/image308.wmf"/><Relationship Id="rId11" Type="http://schemas.openxmlformats.org/officeDocument/2006/relationships/image" Target="../media/image313.wmf"/><Relationship Id="rId5" Type="http://schemas.openxmlformats.org/officeDocument/2006/relationships/image" Target="../media/image307.wmf"/><Relationship Id="rId10" Type="http://schemas.openxmlformats.org/officeDocument/2006/relationships/image" Target="../media/image312.wmf"/><Relationship Id="rId4" Type="http://schemas.openxmlformats.org/officeDocument/2006/relationships/image" Target="../media/image306.wmf"/><Relationship Id="rId9" Type="http://schemas.openxmlformats.org/officeDocument/2006/relationships/image" Target="../media/image311.wmf"/></Relationships>
</file>

<file path=ppt/drawings/_rels/vmlDrawing38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1.wmf"/><Relationship Id="rId3" Type="http://schemas.openxmlformats.org/officeDocument/2006/relationships/image" Target="../media/image316.wmf"/><Relationship Id="rId7" Type="http://schemas.openxmlformats.org/officeDocument/2006/relationships/image" Target="../media/image320.wmf"/><Relationship Id="rId2" Type="http://schemas.openxmlformats.org/officeDocument/2006/relationships/image" Target="../media/image315.wmf"/><Relationship Id="rId1" Type="http://schemas.openxmlformats.org/officeDocument/2006/relationships/image" Target="../media/image314.wmf"/><Relationship Id="rId6" Type="http://schemas.openxmlformats.org/officeDocument/2006/relationships/image" Target="../media/image319.wmf"/><Relationship Id="rId5" Type="http://schemas.openxmlformats.org/officeDocument/2006/relationships/image" Target="../media/image318.wmf"/><Relationship Id="rId10" Type="http://schemas.openxmlformats.org/officeDocument/2006/relationships/image" Target="../media/image323.wmf"/><Relationship Id="rId4" Type="http://schemas.openxmlformats.org/officeDocument/2006/relationships/image" Target="../media/image317.wmf"/><Relationship Id="rId9" Type="http://schemas.openxmlformats.org/officeDocument/2006/relationships/image" Target="../media/image322.wmf"/></Relationships>
</file>

<file path=ppt/drawings/_rels/vmlDrawing39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1.wmf"/><Relationship Id="rId13" Type="http://schemas.openxmlformats.org/officeDocument/2006/relationships/image" Target="../media/image334.wmf"/><Relationship Id="rId3" Type="http://schemas.openxmlformats.org/officeDocument/2006/relationships/image" Target="../media/image326.wmf"/><Relationship Id="rId7" Type="http://schemas.openxmlformats.org/officeDocument/2006/relationships/image" Target="../media/image329.wmf"/><Relationship Id="rId12" Type="http://schemas.openxmlformats.org/officeDocument/2006/relationships/image" Target="../media/image333.wmf"/><Relationship Id="rId2" Type="http://schemas.openxmlformats.org/officeDocument/2006/relationships/image" Target="../media/image325.wmf"/><Relationship Id="rId1" Type="http://schemas.openxmlformats.org/officeDocument/2006/relationships/image" Target="../media/image324.wmf"/><Relationship Id="rId6" Type="http://schemas.openxmlformats.org/officeDocument/2006/relationships/image" Target="../media/image328.wmf"/><Relationship Id="rId11" Type="http://schemas.openxmlformats.org/officeDocument/2006/relationships/image" Target="../media/image332.wmf"/><Relationship Id="rId5" Type="http://schemas.openxmlformats.org/officeDocument/2006/relationships/image" Target="../media/image327.wmf"/><Relationship Id="rId10" Type="http://schemas.openxmlformats.org/officeDocument/2006/relationships/image" Target="../media/image331.wmf"/><Relationship Id="rId4" Type="http://schemas.openxmlformats.org/officeDocument/2006/relationships/image" Target="../media/image317.wmf"/><Relationship Id="rId9" Type="http://schemas.openxmlformats.org/officeDocument/2006/relationships/image" Target="../media/image330.wmf"/><Relationship Id="rId14" Type="http://schemas.openxmlformats.org/officeDocument/2006/relationships/image" Target="../media/image33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7" Type="http://schemas.openxmlformats.org/officeDocument/2006/relationships/image" Target="../media/image54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6" Type="http://schemas.openxmlformats.org/officeDocument/2006/relationships/image" Target="../media/image53.wmf"/><Relationship Id="rId5" Type="http://schemas.openxmlformats.org/officeDocument/2006/relationships/image" Target="../media/image52.wmf"/><Relationship Id="rId4" Type="http://schemas.openxmlformats.org/officeDocument/2006/relationships/image" Target="../media/image51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8.png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8.emf"/></Relationships>
</file>

<file path=ppt/drawings/_rels/vmlDrawing4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2.wmf"/><Relationship Id="rId7" Type="http://schemas.openxmlformats.org/officeDocument/2006/relationships/image" Target="../media/image356.wmf"/><Relationship Id="rId2" Type="http://schemas.openxmlformats.org/officeDocument/2006/relationships/image" Target="../media/image351.wmf"/><Relationship Id="rId1" Type="http://schemas.openxmlformats.org/officeDocument/2006/relationships/image" Target="../media/image350.wmf"/><Relationship Id="rId6" Type="http://schemas.openxmlformats.org/officeDocument/2006/relationships/image" Target="../media/image355.wmf"/><Relationship Id="rId5" Type="http://schemas.openxmlformats.org/officeDocument/2006/relationships/image" Target="../media/image354.wmf"/><Relationship Id="rId4" Type="http://schemas.openxmlformats.org/officeDocument/2006/relationships/image" Target="../media/image353.wmf"/></Relationships>
</file>

<file path=ppt/drawings/_rels/vmlDrawing4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0.wmf"/><Relationship Id="rId2" Type="http://schemas.openxmlformats.org/officeDocument/2006/relationships/image" Target="../media/image359.wmf"/><Relationship Id="rId1" Type="http://schemas.openxmlformats.org/officeDocument/2006/relationships/image" Target="../media/image358.wmf"/><Relationship Id="rId5" Type="http://schemas.openxmlformats.org/officeDocument/2006/relationships/image" Target="../media/image362.wmf"/><Relationship Id="rId4" Type="http://schemas.openxmlformats.org/officeDocument/2006/relationships/image" Target="../media/image361.wmf"/></Relationships>
</file>

<file path=ppt/drawings/_rels/vmlDrawing4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6.wmf"/><Relationship Id="rId2" Type="http://schemas.openxmlformats.org/officeDocument/2006/relationships/image" Target="../media/image365.wmf"/><Relationship Id="rId1" Type="http://schemas.openxmlformats.org/officeDocument/2006/relationships/image" Target="../media/image364.wmf"/><Relationship Id="rId6" Type="http://schemas.openxmlformats.org/officeDocument/2006/relationships/image" Target="../media/image369.wmf"/><Relationship Id="rId5" Type="http://schemas.openxmlformats.org/officeDocument/2006/relationships/image" Target="../media/image368.wmf"/><Relationship Id="rId4" Type="http://schemas.openxmlformats.org/officeDocument/2006/relationships/image" Target="../media/image367.wmf"/></Relationships>
</file>

<file path=ppt/drawings/_rels/vmlDrawing4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3.wmf"/><Relationship Id="rId2" Type="http://schemas.openxmlformats.org/officeDocument/2006/relationships/image" Target="../media/image372.wmf"/><Relationship Id="rId1" Type="http://schemas.openxmlformats.org/officeDocument/2006/relationships/image" Target="../media/image371.wmf"/></Relationships>
</file>

<file path=ppt/drawings/_rels/vmlDrawing4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8.wmf"/><Relationship Id="rId2" Type="http://schemas.openxmlformats.org/officeDocument/2006/relationships/image" Target="../media/image377.wmf"/><Relationship Id="rId1" Type="http://schemas.openxmlformats.org/officeDocument/2006/relationships/image" Target="../media/image376.wmf"/></Relationships>
</file>

<file path=ppt/drawings/_rels/vmlDrawing4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1.wmf"/><Relationship Id="rId1" Type="http://schemas.openxmlformats.org/officeDocument/2006/relationships/image" Target="../media/image380.wmf"/></Relationships>
</file>

<file path=ppt/drawings/_rels/vmlDrawing4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3.wmf"/><Relationship Id="rId1" Type="http://schemas.openxmlformats.org/officeDocument/2006/relationships/image" Target="../media/image38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4" Type="http://schemas.openxmlformats.org/officeDocument/2006/relationships/image" Target="../media/image5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3CC655-BBB8-4C0A-A022-E50632D372CD}" type="datetimeFigureOut">
              <a:rPr lang="en-US" smtClean="0"/>
              <a:pPr/>
              <a:t>7/5/2012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B68F72-481E-462E-A206-0E436D3BB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570FCA-A573-4894-BD3A-2D0534696968}" type="slidenum">
              <a:rPr lang="en-US"/>
              <a:pPr/>
              <a:t>30</a:t>
            </a:fld>
            <a:endParaRPr lang="en-US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72E7DE-4AC5-4F2B-A59F-D70CD0BA2F90}" type="slidenum">
              <a:rPr lang="en-US"/>
              <a:pPr/>
              <a:t>31</a:t>
            </a:fld>
            <a:endParaRPr lang="en-US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72E7DE-4AC5-4F2B-A59F-D70CD0BA2F90}" type="slidenum">
              <a:rPr lang="en-US"/>
              <a:pPr/>
              <a:t>32</a:t>
            </a:fld>
            <a:endParaRPr lang="en-US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B42074F-529D-4182-BDA0-9080B7F732F9}" type="slidenum">
              <a:rPr lang="en-US" smtClean="0"/>
              <a:pPr/>
              <a:t>41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710E374-BB41-490B-AE21-58DD4D30B2D7}" type="slidenum">
              <a:rPr lang="en-US" smtClean="0"/>
              <a:pPr/>
              <a:t>56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CCA719-C32D-483A-A268-D4B2DD457A9E}" type="slidenum">
              <a:rPr lang="en-US"/>
              <a:pPr/>
              <a:t>139</a:t>
            </a:fld>
            <a:endParaRPr lang="en-US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BB9A3B-59FC-4AC5-BCAF-136E70C16160}" type="slidenum">
              <a:rPr lang="en-US"/>
              <a:pPr/>
              <a:t>140</a:t>
            </a:fld>
            <a:endParaRPr lang="en-US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12.xml"/><Relationship Id="rId3" Type="http://schemas.openxmlformats.org/officeDocument/2006/relationships/slide" Target="slide34.xml"/><Relationship Id="rId7" Type="http://schemas.openxmlformats.org/officeDocument/2006/relationships/slide" Target="slide9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81.xml"/><Relationship Id="rId5" Type="http://schemas.openxmlformats.org/officeDocument/2006/relationships/slide" Target="slide66.xml"/><Relationship Id="rId10" Type="http://schemas.openxmlformats.org/officeDocument/2006/relationships/slide" Target="slide136.xml"/><Relationship Id="rId4" Type="http://schemas.openxmlformats.org/officeDocument/2006/relationships/slide" Target="slide49.xml"/><Relationship Id="rId9" Type="http://schemas.openxmlformats.org/officeDocument/2006/relationships/slide" Target="slide1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8.bin"/><Relationship Id="rId3" Type="http://schemas.openxmlformats.org/officeDocument/2006/relationships/slide" Target="slide1.xml"/><Relationship Id="rId7" Type="http://schemas.openxmlformats.org/officeDocument/2006/relationships/oleObject" Target="../embeddings/oleObject13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136.bin"/><Relationship Id="rId5" Type="http://schemas.openxmlformats.org/officeDocument/2006/relationships/oleObject" Target="../embeddings/oleObject135.bin"/><Relationship Id="rId4" Type="http://schemas.openxmlformats.org/officeDocument/2006/relationships/oleObject" Target="../embeddings/oleObject134.bin"/><Relationship Id="rId9" Type="http://schemas.openxmlformats.org/officeDocument/2006/relationships/oleObject" Target="../embeddings/oleObject139.bin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4.bin"/><Relationship Id="rId13" Type="http://schemas.openxmlformats.org/officeDocument/2006/relationships/oleObject" Target="../embeddings/oleObject149.bin"/><Relationship Id="rId3" Type="http://schemas.openxmlformats.org/officeDocument/2006/relationships/slide" Target="slide1.xml"/><Relationship Id="rId7" Type="http://schemas.openxmlformats.org/officeDocument/2006/relationships/oleObject" Target="../embeddings/oleObject143.bin"/><Relationship Id="rId12" Type="http://schemas.openxmlformats.org/officeDocument/2006/relationships/oleObject" Target="../embeddings/oleObject14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142.bin"/><Relationship Id="rId11" Type="http://schemas.openxmlformats.org/officeDocument/2006/relationships/oleObject" Target="../embeddings/oleObject147.bin"/><Relationship Id="rId5" Type="http://schemas.openxmlformats.org/officeDocument/2006/relationships/oleObject" Target="../embeddings/oleObject141.bin"/><Relationship Id="rId15" Type="http://schemas.openxmlformats.org/officeDocument/2006/relationships/oleObject" Target="../embeddings/oleObject151.bin"/><Relationship Id="rId10" Type="http://schemas.openxmlformats.org/officeDocument/2006/relationships/oleObject" Target="../embeddings/oleObject146.bin"/><Relationship Id="rId4" Type="http://schemas.openxmlformats.org/officeDocument/2006/relationships/oleObject" Target="../embeddings/oleObject140.bin"/><Relationship Id="rId9" Type="http://schemas.openxmlformats.org/officeDocument/2006/relationships/oleObject" Target="../embeddings/oleObject145.bin"/><Relationship Id="rId14" Type="http://schemas.openxmlformats.org/officeDocument/2006/relationships/oleObject" Target="../embeddings/oleObject150.bin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oleObject" Target="../embeddings/oleObject15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154.bin"/><Relationship Id="rId5" Type="http://schemas.openxmlformats.org/officeDocument/2006/relationships/oleObject" Target="../embeddings/oleObject153.bin"/><Relationship Id="rId4" Type="http://schemas.openxmlformats.org/officeDocument/2006/relationships/oleObject" Target="../embeddings/oleObject152.bin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Relationship Id="rId4" Type="http://schemas.openxmlformats.org/officeDocument/2006/relationships/oleObject" Target="../embeddings/oleObject156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1.bin"/><Relationship Id="rId3" Type="http://schemas.openxmlformats.org/officeDocument/2006/relationships/slide" Target="slide1.xml"/><Relationship Id="rId7" Type="http://schemas.openxmlformats.org/officeDocument/2006/relationships/oleObject" Target="../embeddings/oleObject16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159.bin"/><Relationship Id="rId5" Type="http://schemas.openxmlformats.org/officeDocument/2006/relationships/oleObject" Target="../embeddings/oleObject158.bin"/><Relationship Id="rId4" Type="http://schemas.openxmlformats.org/officeDocument/2006/relationships/oleObject" Target="../embeddings/oleObject157.bin"/><Relationship Id="rId9" Type="http://schemas.openxmlformats.org/officeDocument/2006/relationships/oleObject" Target="../embeddings/oleObject162.bin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png"/><Relationship Id="rId7" Type="http://schemas.openxmlformats.org/officeDocument/2006/relationships/image" Target="../media/image23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9.png"/><Relationship Id="rId5" Type="http://schemas.openxmlformats.org/officeDocument/2006/relationships/image" Target="../media/image228.png"/><Relationship Id="rId4" Type="http://schemas.openxmlformats.org/officeDocument/2006/relationships/image" Target="../media/image227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4.png"/><Relationship Id="rId5" Type="http://schemas.openxmlformats.org/officeDocument/2006/relationships/image" Target="../media/image233.png"/><Relationship Id="rId4" Type="http://schemas.openxmlformats.org/officeDocument/2006/relationships/image" Target="../media/image232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png"/><Relationship Id="rId7" Type="http://schemas.openxmlformats.org/officeDocument/2006/relationships/image" Target="../media/image239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8.png"/><Relationship Id="rId5" Type="http://schemas.openxmlformats.org/officeDocument/2006/relationships/image" Target="../media/image237.png"/><Relationship Id="rId4" Type="http://schemas.openxmlformats.org/officeDocument/2006/relationships/image" Target="../media/image236.png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slide" Target="slide124.xml"/><Relationship Id="rId13" Type="http://schemas.openxmlformats.org/officeDocument/2006/relationships/slide" Target="slide130.xml"/><Relationship Id="rId18" Type="http://schemas.openxmlformats.org/officeDocument/2006/relationships/slide" Target="slide1.xml"/><Relationship Id="rId3" Type="http://schemas.openxmlformats.org/officeDocument/2006/relationships/slide" Target="slide119.xml"/><Relationship Id="rId7" Type="http://schemas.openxmlformats.org/officeDocument/2006/relationships/slide" Target="slide123.xml"/><Relationship Id="rId12" Type="http://schemas.openxmlformats.org/officeDocument/2006/relationships/slide" Target="slide128.xml"/><Relationship Id="rId17" Type="http://schemas.openxmlformats.org/officeDocument/2006/relationships/slide" Target="slide134.xml"/><Relationship Id="rId2" Type="http://schemas.openxmlformats.org/officeDocument/2006/relationships/image" Target="../media/image240.jpeg"/><Relationship Id="rId16" Type="http://schemas.openxmlformats.org/officeDocument/2006/relationships/slide" Target="slide13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22.xml"/><Relationship Id="rId11" Type="http://schemas.openxmlformats.org/officeDocument/2006/relationships/slide" Target="slide127.xml"/><Relationship Id="rId5" Type="http://schemas.openxmlformats.org/officeDocument/2006/relationships/slide" Target="slide121.xml"/><Relationship Id="rId15" Type="http://schemas.openxmlformats.org/officeDocument/2006/relationships/slide" Target="slide132.xml"/><Relationship Id="rId10" Type="http://schemas.openxmlformats.org/officeDocument/2006/relationships/slide" Target="slide126.xml"/><Relationship Id="rId19" Type="http://schemas.openxmlformats.org/officeDocument/2006/relationships/slide" Target="slide135.xml"/><Relationship Id="rId4" Type="http://schemas.openxmlformats.org/officeDocument/2006/relationships/slide" Target="slide120.xml"/><Relationship Id="rId9" Type="http://schemas.openxmlformats.org/officeDocument/2006/relationships/slide" Target="slide125.xml"/><Relationship Id="rId14" Type="http://schemas.openxmlformats.org/officeDocument/2006/relationships/slide" Target="slide131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4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42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43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44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45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46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47.pn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48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49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5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52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4.png"/><Relationship Id="rId2" Type="http://schemas.openxmlformats.org/officeDocument/2006/relationships/image" Target="../media/image25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1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7.bin"/><Relationship Id="rId3" Type="http://schemas.openxmlformats.org/officeDocument/2006/relationships/slide" Target="slide1.xml"/><Relationship Id="rId7" Type="http://schemas.openxmlformats.org/officeDocument/2006/relationships/oleObject" Target="../embeddings/oleObject16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165.bin"/><Relationship Id="rId5" Type="http://schemas.openxmlformats.org/officeDocument/2006/relationships/oleObject" Target="../embeddings/oleObject164.bin"/><Relationship Id="rId4" Type="http://schemas.openxmlformats.org/officeDocument/2006/relationships/oleObject" Target="../embeddings/oleObject163.bin"/><Relationship Id="rId9" Type="http://schemas.openxmlformats.org/officeDocument/2006/relationships/oleObject" Target="../embeddings/oleObject168.bin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3.bin"/><Relationship Id="rId13" Type="http://schemas.openxmlformats.org/officeDocument/2006/relationships/oleObject" Target="../embeddings/oleObject178.bin"/><Relationship Id="rId3" Type="http://schemas.openxmlformats.org/officeDocument/2006/relationships/slide" Target="slide1.xml"/><Relationship Id="rId7" Type="http://schemas.openxmlformats.org/officeDocument/2006/relationships/oleObject" Target="../embeddings/oleObject172.bin"/><Relationship Id="rId12" Type="http://schemas.openxmlformats.org/officeDocument/2006/relationships/oleObject" Target="../embeddings/oleObject17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171.bin"/><Relationship Id="rId11" Type="http://schemas.openxmlformats.org/officeDocument/2006/relationships/oleObject" Target="../embeddings/oleObject176.bin"/><Relationship Id="rId5" Type="http://schemas.openxmlformats.org/officeDocument/2006/relationships/oleObject" Target="../embeddings/oleObject170.bin"/><Relationship Id="rId10" Type="http://schemas.openxmlformats.org/officeDocument/2006/relationships/oleObject" Target="../embeddings/oleObject175.bin"/><Relationship Id="rId4" Type="http://schemas.openxmlformats.org/officeDocument/2006/relationships/oleObject" Target="../embeddings/oleObject169.bin"/><Relationship Id="rId9" Type="http://schemas.openxmlformats.org/officeDocument/2006/relationships/oleObject" Target="../embeddings/oleObject174.bin"/></Relationships>
</file>

<file path=ppt/slides/_rels/slide1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3.bin"/><Relationship Id="rId3" Type="http://schemas.openxmlformats.org/officeDocument/2006/relationships/slide" Target="slide1.xml"/><Relationship Id="rId7" Type="http://schemas.openxmlformats.org/officeDocument/2006/relationships/oleObject" Target="../embeddings/oleObject18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oleObject" Target="../embeddings/oleObject181.bin"/><Relationship Id="rId11" Type="http://schemas.openxmlformats.org/officeDocument/2006/relationships/oleObject" Target="../embeddings/oleObject186.bin"/><Relationship Id="rId5" Type="http://schemas.openxmlformats.org/officeDocument/2006/relationships/oleObject" Target="../embeddings/oleObject180.bin"/><Relationship Id="rId10" Type="http://schemas.openxmlformats.org/officeDocument/2006/relationships/oleObject" Target="../embeddings/oleObject185.bin"/><Relationship Id="rId4" Type="http://schemas.openxmlformats.org/officeDocument/2006/relationships/oleObject" Target="../embeddings/oleObject179.bin"/><Relationship Id="rId9" Type="http://schemas.openxmlformats.org/officeDocument/2006/relationships/oleObject" Target="../embeddings/oleObject184.bin"/></Relationships>
</file>

<file path=ppt/slides/_rels/slide136.xml.rels><?xml version="1.0" encoding="UTF-8" standalone="yes"?>
<Relationships xmlns="http://schemas.openxmlformats.org/package/2006/relationships"><Relationship Id="rId8" Type="http://schemas.openxmlformats.org/officeDocument/2006/relationships/slide" Target="slide169.xml"/><Relationship Id="rId3" Type="http://schemas.openxmlformats.org/officeDocument/2006/relationships/image" Target="../media/image279.jpeg"/><Relationship Id="rId7" Type="http://schemas.openxmlformats.org/officeDocument/2006/relationships/slide" Target="slide16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Relationship Id="rId6" Type="http://schemas.openxmlformats.org/officeDocument/2006/relationships/slide" Target="slide162.xml"/><Relationship Id="rId5" Type="http://schemas.openxmlformats.org/officeDocument/2006/relationships/slide" Target="slide143.xml"/><Relationship Id="rId10" Type="http://schemas.openxmlformats.org/officeDocument/2006/relationships/package" Target="../embeddings/Microsoft_Office_Word_Document1.docx"/><Relationship Id="rId4" Type="http://schemas.openxmlformats.org/officeDocument/2006/relationships/slide" Target="slide137.xml"/><Relationship Id="rId9" Type="http://schemas.openxmlformats.org/officeDocument/2006/relationships/slide" Target="slide1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4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4.xml"/></Relationships>
</file>

<file path=ppt/slides/_rels/slide1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0.bin"/><Relationship Id="rId13" Type="http://schemas.openxmlformats.org/officeDocument/2006/relationships/oleObject" Target="../embeddings/oleObject195.bin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189.bin"/><Relationship Id="rId12" Type="http://schemas.openxmlformats.org/officeDocument/2006/relationships/oleObject" Target="../embeddings/oleObject194.bin"/><Relationship Id="rId17" Type="http://schemas.openxmlformats.org/officeDocument/2006/relationships/slide" Target="slide1.xml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98.bin"/><Relationship Id="rId1" Type="http://schemas.openxmlformats.org/officeDocument/2006/relationships/vmlDrawing" Target="../drawings/vmlDrawing34.vml"/><Relationship Id="rId6" Type="http://schemas.openxmlformats.org/officeDocument/2006/relationships/oleObject" Target="../embeddings/oleObject188.bin"/><Relationship Id="rId11" Type="http://schemas.openxmlformats.org/officeDocument/2006/relationships/oleObject" Target="../embeddings/oleObject193.bin"/><Relationship Id="rId5" Type="http://schemas.openxmlformats.org/officeDocument/2006/relationships/oleObject" Target="../embeddings/oleObject187.bin"/><Relationship Id="rId15" Type="http://schemas.openxmlformats.org/officeDocument/2006/relationships/oleObject" Target="../embeddings/oleObject197.bin"/><Relationship Id="rId10" Type="http://schemas.openxmlformats.org/officeDocument/2006/relationships/oleObject" Target="../embeddings/oleObject192.bin"/><Relationship Id="rId4" Type="http://schemas.openxmlformats.org/officeDocument/2006/relationships/slide" Target="slide35.xml"/><Relationship Id="rId9" Type="http://schemas.openxmlformats.org/officeDocument/2006/relationships/oleObject" Target="../embeddings/oleObject191.bin"/><Relationship Id="rId14" Type="http://schemas.openxmlformats.org/officeDocument/2006/relationships/oleObject" Target="../embeddings/oleObject196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3.bin"/><Relationship Id="rId13" Type="http://schemas.openxmlformats.org/officeDocument/2006/relationships/oleObject" Target="../embeddings/oleObject208.bin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202.bin"/><Relationship Id="rId12" Type="http://schemas.openxmlformats.org/officeDocument/2006/relationships/oleObject" Target="../embeddings/oleObject20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201.bin"/><Relationship Id="rId11" Type="http://schemas.openxmlformats.org/officeDocument/2006/relationships/oleObject" Target="../embeddings/oleObject206.bin"/><Relationship Id="rId5" Type="http://schemas.openxmlformats.org/officeDocument/2006/relationships/oleObject" Target="../embeddings/oleObject200.bin"/><Relationship Id="rId10" Type="http://schemas.openxmlformats.org/officeDocument/2006/relationships/oleObject" Target="../embeddings/oleObject205.bin"/><Relationship Id="rId4" Type="http://schemas.openxmlformats.org/officeDocument/2006/relationships/oleObject" Target="../embeddings/oleObject199.bin"/><Relationship Id="rId9" Type="http://schemas.openxmlformats.org/officeDocument/2006/relationships/oleObject" Target="../embeddings/oleObject204.bin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0.bin"/><Relationship Id="rId3" Type="http://schemas.openxmlformats.org/officeDocument/2006/relationships/image" Target="../media/image64.jpeg"/><Relationship Id="rId7" Type="http://schemas.openxmlformats.org/officeDocument/2006/relationships/oleObject" Target="../embeddings/oleObject20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302.gif"/><Relationship Id="rId5" Type="http://schemas.openxmlformats.org/officeDocument/2006/relationships/slide" Target="slide1.xml"/><Relationship Id="rId10" Type="http://schemas.openxmlformats.org/officeDocument/2006/relationships/oleObject" Target="../embeddings/oleObject212.bin"/><Relationship Id="rId4" Type="http://schemas.openxmlformats.org/officeDocument/2006/relationships/slide" Target="slide35.xml"/><Relationship Id="rId9" Type="http://schemas.openxmlformats.org/officeDocument/2006/relationships/oleObject" Target="../embeddings/oleObject211.bin"/></Relationships>
</file>

<file path=ppt/slides/_rels/slide1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5.bin"/><Relationship Id="rId13" Type="http://schemas.openxmlformats.org/officeDocument/2006/relationships/oleObject" Target="../embeddings/oleObject220.bin"/><Relationship Id="rId3" Type="http://schemas.openxmlformats.org/officeDocument/2006/relationships/image" Target="../media/image64.jpeg"/><Relationship Id="rId7" Type="http://schemas.openxmlformats.org/officeDocument/2006/relationships/oleObject" Target="../embeddings/oleObject214.bin"/><Relationship Id="rId12" Type="http://schemas.openxmlformats.org/officeDocument/2006/relationships/oleObject" Target="../embeddings/oleObject219.bin"/><Relationship Id="rId17" Type="http://schemas.openxmlformats.org/officeDocument/2006/relationships/oleObject" Target="../embeddings/oleObject224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23.bin"/><Relationship Id="rId1" Type="http://schemas.openxmlformats.org/officeDocument/2006/relationships/vmlDrawing" Target="../drawings/vmlDrawing37.vml"/><Relationship Id="rId6" Type="http://schemas.openxmlformats.org/officeDocument/2006/relationships/oleObject" Target="../embeddings/oleObject213.bin"/><Relationship Id="rId11" Type="http://schemas.openxmlformats.org/officeDocument/2006/relationships/oleObject" Target="../embeddings/oleObject218.bin"/><Relationship Id="rId5" Type="http://schemas.openxmlformats.org/officeDocument/2006/relationships/slide" Target="slide1.xml"/><Relationship Id="rId15" Type="http://schemas.openxmlformats.org/officeDocument/2006/relationships/oleObject" Target="../embeddings/oleObject222.bin"/><Relationship Id="rId10" Type="http://schemas.openxmlformats.org/officeDocument/2006/relationships/oleObject" Target="../embeddings/oleObject217.bin"/><Relationship Id="rId4" Type="http://schemas.openxmlformats.org/officeDocument/2006/relationships/slide" Target="slide35.xml"/><Relationship Id="rId9" Type="http://schemas.openxmlformats.org/officeDocument/2006/relationships/oleObject" Target="../embeddings/oleObject216.bin"/><Relationship Id="rId14" Type="http://schemas.openxmlformats.org/officeDocument/2006/relationships/oleObject" Target="../embeddings/oleObject221.bin"/></Relationships>
</file>

<file path=ppt/slides/_rels/slide1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7.bin"/><Relationship Id="rId13" Type="http://schemas.openxmlformats.org/officeDocument/2006/relationships/oleObject" Target="../embeddings/oleObject232.bin"/><Relationship Id="rId3" Type="http://schemas.openxmlformats.org/officeDocument/2006/relationships/image" Target="../media/image64.jpeg"/><Relationship Id="rId7" Type="http://schemas.openxmlformats.org/officeDocument/2006/relationships/oleObject" Target="../embeddings/oleObject226.bin"/><Relationship Id="rId12" Type="http://schemas.openxmlformats.org/officeDocument/2006/relationships/oleObject" Target="../embeddings/oleObject2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6" Type="http://schemas.openxmlformats.org/officeDocument/2006/relationships/oleObject" Target="../embeddings/oleObject225.bin"/><Relationship Id="rId11" Type="http://schemas.openxmlformats.org/officeDocument/2006/relationships/oleObject" Target="../embeddings/oleObject230.bin"/><Relationship Id="rId5" Type="http://schemas.openxmlformats.org/officeDocument/2006/relationships/slide" Target="slide1.xml"/><Relationship Id="rId15" Type="http://schemas.openxmlformats.org/officeDocument/2006/relationships/oleObject" Target="../embeddings/oleObject234.bin"/><Relationship Id="rId10" Type="http://schemas.openxmlformats.org/officeDocument/2006/relationships/oleObject" Target="../embeddings/oleObject229.bin"/><Relationship Id="rId4" Type="http://schemas.openxmlformats.org/officeDocument/2006/relationships/slide" Target="slide35.xml"/><Relationship Id="rId9" Type="http://schemas.openxmlformats.org/officeDocument/2006/relationships/oleObject" Target="../embeddings/oleObject228.bin"/><Relationship Id="rId14" Type="http://schemas.openxmlformats.org/officeDocument/2006/relationships/oleObject" Target="../embeddings/oleObject233.bin"/></Relationships>
</file>

<file path=ppt/slides/_rels/slide1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7.bin"/><Relationship Id="rId13" Type="http://schemas.openxmlformats.org/officeDocument/2006/relationships/oleObject" Target="../embeddings/oleObject242.bin"/><Relationship Id="rId18" Type="http://schemas.openxmlformats.org/officeDocument/2006/relationships/oleObject" Target="../embeddings/oleObject247.bin"/><Relationship Id="rId3" Type="http://schemas.openxmlformats.org/officeDocument/2006/relationships/image" Target="../media/image64.jpeg"/><Relationship Id="rId7" Type="http://schemas.openxmlformats.org/officeDocument/2006/relationships/oleObject" Target="../embeddings/oleObject236.bin"/><Relationship Id="rId12" Type="http://schemas.openxmlformats.org/officeDocument/2006/relationships/oleObject" Target="../embeddings/oleObject241.bin"/><Relationship Id="rId17" Type="http://schemas.openxmlformats.org/officeDocument/2006/relationships/oleObject" Target="../embeddings/oleObject246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45.bin"/><Relationship Id="rId1" Type="http://schemas.openxmlformats.org/officeDocument/2006/relationships/vmlDrawing" Target="../drawings/vmlDrawing39.vml"/><Relationship Id="rId6" Type="http://schemas.openxmlformats.org/officeDocument/2006/relationships/oleObject" Target="../embeddings/oleObject235.bin"/><Relationship Id="rId11" Type="http://schemas.openxmlformats.org/officeDocument/2006/relationships/oleObject" Target="../embeddings/oleObject240.bin"/><Relationship Id="rId5" Type="http://schemas.openxmlformats.org/officeDocument/2006/relationships/slide" Target="slide1.xml"/><Relationship Id="rId15" Type="http://schemas.openxmlformats.org/officeDocument/2006/relationships/oleObject" Target="../embeddings/oleObject244.bin"/><Relationship Id="rId10" Type="http://schemas.openxmlformats.org/officeDocument/2006/relationships/oleObject" Target="../embeddings/oleObject239.bin"/><Relationship Id="rId19" Type="http://schemas.openxmlformats.org/officeDocument/2006/relationships/oleObject" Target="../embeddings/oleObject248.bin"/><Relationship Id="rId4" Type="http://schemas.openxmlformats.org/officeDocument/2006/relationships/slide" Target="slide35.xml"/><Relationship Id="rId9" Type="http://schemas.openxmlformats.org/officeDocument/2006/relationships/oleObject" Target="../embeddings/oleObject238.bin"/><Relationship Id="rId14" Type="http://schemas.openxmlformats.org/officeDocument/2006/relationships/oleObject" Target="../embeddings/oleObject243.bin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36.png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http://wpcontent.answers.com/wikipedia/commons/thumb/4/41/Parallelogram.svg/255px-Parallelogram.svg.png" TargetMode="Externa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5" Type="http://schemas.openxmlformats.org/officeDocument/2006/relationships/slide" Target="slide1.xml"/><Relationship Id="rId4" Type="http://schemas.openxmlformats.org/officeDocument/2006/relationships/oleObject" Target="../embeddings/oleObject249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39.jpe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39.jpe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39.jpeg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9.jpeg"/><Relationship Id="rId2" Type="http://schemas.openxmlformats.org/officeDocument/2006/relationships/image" Target="../media/image340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39.jpeg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39.jpe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9.jpeg"/><Relationship Id="rId2" Type="http://schemas.openxmlformats.org/officeDocument/2006/relationships/image" Target="../media/image341.wmf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9.jpeg"/><Relationship Id="rId2" Type="http://schemas.openxmlformats.org/officeDocument/2006/relationships/image" Target="../media/image342.wmf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39.jpe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4.png"/><Relationship Id="rId2" Type="http://schemas.openxmlformats.org/officeDocument/2006/relationships/image" Target="../media/image343.wmf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339.jpeg"/><Relationship Id="rId4" Type="http://schemas.openxmlformats.org/officeDocument/2006/relationships/image" Target="../media/image34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9.jpeg"/><Relationship Id="rId2" Type="http://schemas.openxmlformats.org/officeDocument/2006/relationships/image" Target="../media/image346.wmf"/><Relationship Id="rId1" Type="http://schemas.openxmlformats.org/officeDocument/2006/relationships/slideLayout" Target="../slideLayouts/slideLayout4.xml"/><Relationship Id="rId4" Type="http://schemas.openxmlformats.org/officeDocument/2006/relationships/slide" Target="slide1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9.jpeg"/><Relationship Id="rId2" Type="http://schemas.openxmlformats.org/officeDocument/2006/relationships/image" Target="../media/image347.wmf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39.jpe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39.jpe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39.jpeg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39.jpeg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39.jpeg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39.jpeg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5" Type="http://schemas.openxmlformats.org/officeDocument/2006/relationships/package" Target="../embeddings/Microsoft_Office_PowerPoint_Presentation2.pptx"/><Relationship Id="rId4" Type="http://schemas.openxmlformats.org/officeDocument/2006/relationships/slide" Target="slide1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9.jpeg"/><Relationship Id="rId2" Type="http://schemas.openxmlformats.org/officeDocument/2006/relationships/image" Target="../media/image349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7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2.bin"/><Relationship Id="rId3" Type="http://schemas.openxmlformats.org/officeDocument/2006/relationships/image" Target="../media/image357.png"/><Relationship Id="rId7" Type="http://schemas.openxmlformats.org/officeDocument/2006/relationships/oleObject" Target="../embeddings/oleObject251.bin"/><Relationship Id="rId12" Type="http://schemas.openxmlformats.org/officeDocument/2006/relationships/oleObject" Target="../embeddings/oleObject25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6" Type="http://schemas.openxmlformats.org/officeDocument/2006/relationships/oleObject" Target="../embeddings/oleObject250.bin"/><Relationship Id="rId11" Type="http://schemas.openxmlformats.org/officeDocument/2006/relationships/oleObject" Target="../embeddings/oleObject255.bin"/><Relationship Id="rId5" Type="http://schemas.openxmlformats.org/officeDocument/2006/relationships/slide" Target="slide1.xml"/><Relationship Id="rId10" Type="http://schemas.openxmlformats.org/officeDocument/2006/relationships/oleObject" Target="../embeddings/oleObject254.bin"/><Relationship Id="rId4" Type="http://schemas.openxmlformats.org/officeDocument/2006/relationships/image" Target="../media/image339.jpeg"/><Relationship Id="rId9" Type="http://schemas.openxmlformats.org/officeDocument/2006/relationships/oleObject" Target="../embeddings/oleObject253.bin"/></Relationships>
</file>

<file path=ppt/slides/_rels/slide17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9.bin"/><Relationship Id="rId3" Type="http://schemas.openxmlformats.org/officeDocument/2006/relationships/image" Target="../media/image363.png"/><Relationship Id="rId7" Type="http://schemas.openxmlformats.org/officeDocument/2006/relationships/oleObject" Target="../embeddings/oleObject25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6" Type="http://schemas.openxmlformats.org/officeDocument/2006/relationships/oleObject" Target="../embeddings/oleObject257.bin"/><Relationship Id="rId5" Type="http://schemas.openxmlformats.org/officeDocument/2006/relationships/slide" Target="slide1.xml"/><Relationship Id="rId10" Type="http://schemas.openxmlformats.org/officeDocument/2006/relationships/oleObject" Target="../embeddings/oleObject261.bin"/><Relationship Id="rId4" Type="http://schemas.openxmlformats.org/officeDocument/2006/relationships/image" Target="../media/image339.jpeg"/><Relationship Id="rId9" Type="http://schemas.openxmlformats.org/officeDocument/2006/relationships/oleObject" Target="../embeddings/oleObject260.bin"/></Relationships>
</file>

<file path=ppt/slides/_rels/slide17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4.bin"/><Relationship Id="rId3" Type="http://schemas.openxmlformats.org/officeDocument/2006/relationships/image" Target="../media/image370.png"/><Relationship Id="rId7" Type="http://schemas.openxmlformats.org/officeDocument/2006/relationships/oleObject" Target="../embeddings/oleObject26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6" Type="http://schemas.openxmlformats.org/officeDocument/2006/relationships/oleObject" Target="../embeddings/oleObject262.bin"/><Relationship Id="rId11" Type="http://schemas.openxmlformats.org/officeDocument/2006/relationships/oleObject" Target="../embeddings/oleObject267.bin"/><Relationship Id="rId5" Type="http://schemas.openxmlformats.org/officeDocument/2006/relationships/slide" Target="slide1.xml"/><Relationship Id="rId10" Type="http://schemas.openxmlformats.org/officeDocument/2006/relationships/oleObject" Target="../embeddings/oleObject266.bin"/><Relationship Id="rId4" Type="http://schemas.openxmlformats.org/officeDocument/2006/relationships/image" Target="../media/image339.jpeg"/><Relationship Id="rId9" Type="http://schemas.openxmlformats.org/officeDocument/2006/relationships/oleObject" Target="../embeddings/oleObject265.bin"/></Relationships>
</file>

<file path=ppt/slides/_rels/slide17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0.bin"/><Relationship Id="rId3" Type="http://schemas.openxmlformats.org/officeDocument/2006/relationships/image" Target="../media/image374.png"/><Relationship Id="rId7" Type="http://schemas.openxmlformats.org/officeDocument/2006/relationships/oleObject" Target="../embeddings/oleObject26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6" Type="http://schemas.openxmlformats.org/officeDocument/2006/relationships/oleObject" Target="../embeddings/oleObject268.bin"/><Relationship Id="rId5" Type="http://schemas.openxmlformats.org/officeDocument/2006/relationships/slide" Target="slide1.xml"/><Relationship Id="rId4" Type="http://schemas.openxmlformats.org/officeDocument/2006/relationships/image" Target="../media/image339.jpeg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9.jpeg"/><Relationship Id="rId2" Type="http://schemas.openxmlformats.org/officeDocument/2006/relationships/image" Target="../media/image37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17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3.bin"/><Relationship Id="rId3" Type="http://schemas.openxmlformats.org/officeDocument/2006/relationships/image" Target="../media/image375.png"/><Relationship Id="rId7" Type="http://schemas.openxmlformats.org/officeDocument/2006/relationships/oleObject" Target="../embeddings/oleObject27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Relationship Id="rId6" Type="http://schemas.openxmlformats.org/officeDocument/2006/relationships/oleObject" Target="../embeddings/oleObject271.bin"/><Relationship Id="rId5" Type="http://schemas.openxmlformats.org/officeDocument/2006/relationships/slide" Target="slide1.xml"/><Relationship Id="rId4" Type="http://schemas.openxmlformats.org/officeDocument/2006/relationships/image" Target="../media/image339.jpeg"/><Relationship Id="rId9" Type="http://schemas.openxmlformats.org/officeDocument/2006/relationships/oleObject" Target="../embeddings/oleObject274.bin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9.jpeg"/><Relationship Id="rId2" Type="http://schemas.openxmlformats.org/officeDocument/2006/relationships/image" Target="../media/image37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9.png"/><Relationship Id="rId4" Type="http://schemas.openxmlformats.org/officeDocument/2006/relationships/slide" Target="slide1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5.png"/><Relationship Id="rId7" Type="http://schemas.openxmlformats.org/officeDocument/2006/relationships/oleObject" Target="../embeddings/oleObject27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7.vml"/><Relationship Id="rId6" Type="http://schemas.openxmlformats.org/officeDocument/2006/relationships/oleObject" Target="../embeddings/oleObject275.bin"/><Relationship Id="rId5" Type="http://schemas.openxmlformats.org/officeDocument/2006/relationships/slide" Target="slide1.xml"/><Relationship Id="rId4" Type="http://schemas.openxmlformats.org/officeDocument/2006/relationships/image" Target="../media/image339.jpeg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5.png"/><Relationship Id="rId7" Type="http://schemas.openxmlformats.org/officeDocument/2006/relationships/oleObject" Target="../embeddings/oleObject27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8.vml"/><Relationship Id="rId6" Type="http://schemas.openxmlformats.org/officeDocument/2006/relationships/oleObject" Target="../embeddings/oleObject277.bin"/><Relationship Id="rId5" Type="http://schemas.openxmlformats.org/officeDocument/2006/relationships/slide" Target="slide1.xml"/><Relationship Id="rId4" Type="http://schemas.openxmlformats.org/officeDocument/2006/relationships/image" Target="../media/image33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slide" Target="slide1.xml"/><Relationship Id="rId4" Type="http://schemas.openxmlformats.org/officeDocument/2006/relationships/oleObject" Target="../embeddings/Microsoft_Office_PowerPoint_97-2003_Presentation1.ppt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2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slide" Target="slide1.xml"/><Relationship Id="rId4" Type="http://schemas.openxmlformats.org/officeDocument/2006/relationships/diagramData" Target="../diagrams/data1.xml"/><Relationship Id="rId9" Type="http://schemas.openxmlformats.org/officeDocument/2006/relationships/image" Target="../media/image3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.bin"/><Relationship Id="rId5" Type="http://schemas.openxmlformats.org/officeDocument/2006/relationships/slide" Target="slide1.xml"/><Relationship Id="rId4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slide" Target="slide1.xml"/><Relationship Id="rId4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4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47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slide" Target="slide1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5.bin"/><Relationship Id="rId10" Type="http://schemas.openxmlformats.org/officeDocument/2006/relationships/oleObject" Target="../embeddings/oleObject10.bin"/><Relationship Id="rId4" Type="http://schemas.openxmlformats.org/officeDocument/2006/relationships/image" Target="../media/image55.png"/><Relationship Id="rId9" Type="http://schemas.openxmlformats.org/officeDocument/2006/relationships/oleObject" Target="../embeddings/oleObject9.bin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slide" Target="slide1.xml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image" Target="../media/image6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7.bin"/><Relationship Id="rId4" Type="http://schemas.openxmlformats.org/officeDocument/2006/relationships/oleObject" Target="../embeddings/oleObject16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8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68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19.bin"/><Relationship Id="rId4" Type="http://schemas.openxmlformats.org/officeDocument/2006/relationships/slide" Target="slide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20.bin"/><Relationship Id="rId4" Type="http://schemas.openxmlformats.org/officeDocument/2006/relationships/image" Target="../media/image7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75.png"/><Relationship Id="rId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hyperlink" Target="http://www.google.com/imgres?imgurl=http://www.dregsld.com/tutorials/FloorTile/NewFloorTile1.jpg&amp;imgrefurl=http://www.dregsld.com/tutorials/FloorTile/tiletut01.html&amp;usg=__A8gAqSV9WSkk6lieY2Esd4-bRB4=&amp;h=541&amp;w=600&amp;sz=337&amp;hl=en&amp;start=17&amp;itbs=1&amp;tbnid=IzxpKJVwwq4cyM:&amp;tbnh=122&amp;tbnw=135&amp;prev=/images?q=floor+tile&amp;hl=en&amp;as_st=y&amp;tbs=isch:1" TargetMode="External"/><Relationship Id="rId3" Type="http://schemas.openxmlformats.org/officeDocument/2006/relationships/hyperlink" Target="http://upload.wikimedia.org/wikipedia/commons/7/7f/Giants_causeway_closeup.jpg" TargetMode="External"/><Relationship Id="rId7" Type="http://schemas.openxmlformats.org/officeDocument/2006/relationships/hyperlink" Target="http://www.google.com/imgres?imgurl=http://johnochwat.files.wordpress.com/2008/08/stop_sign1.jpg&amp;imgrefurl=http://johnochwat.wordpress.com/2008/08/28/in-praise-of-the-gyratory-circus/&amp;usg=__u18GuVRwaso0oAxm2e3Jwh4gf8I=&amp;h=600&amp;w=400&amp;sz=72&amp;hl=en&amp;start=6&amp;itbs=1&amp;tbnid=BWjzLQihdLCLVM:&amp;tbnh=135&amp;tbnw=90&amp;prev=/images?q=stop+sign&amp;hl=en&amp;sa=G&amp;as_st=y&amp;tbs=isch:1" TargetMode="External"/><Relationship Id="rId12" Type="http://schemas.openxmlformats.org/officeDocument/2006/relationships/image" Target="../media/image8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hyperlink" Target="http://www.google.com/imgres?imgurl=http://www.highdisplay.com/wp-content/uploads/2008/06/flat-screen-computer-monitor.JPG&amp;imgrefurl=http://www.highdisplay.com/flat-screen-computer-monitor/&amp;usg=__b1bLwe6PwdsRQJ4FX5qnYjmoPVI=&amp;h=500&amp;w=500&amp;sz=182&amp;hl=en&amp;start=5&amp;itbs=1&amp;tbnid=ta0ghAIf70p5fM:&amp;tbnh=130&amp;tbnw=130&amp;prev=/images?q=computer+screen&amp;hl=en&amp;as_st=y&amp;tbs=isch:1" TargetMode="External"/><Relationship Id="rId5" Type="http://schemas.openxmlformats.org/officeDocument/2006/relationships/hyperlink" Target="http://www.google.com/imgres?imgurl=http://itech.dickinson.edu/chemistry/wp-content/uploads/2008/04/heroin-2d-skeletal.png&amp;imgrefurl=http://itech.dickinson.edu/chemistry/?tag=kiril-popov&amp;usg=__OtRg-sm8Q12UomTLft5LY4sHgbg=&amp;h=947&amp;w=1100&amp;sz=61&amp;hl=en&amp;start=12&amp;itbs=1&amp;tbnid=nrV4Tq6VALJJ3M:&amp;tbnh=129&amp;tbnw=150&amp;prev=/images?q=chemical+compound&amp;hl=en&amp;sa=G&amp;as_st=y&amp;tbs=isch:1,itp:clipart" TargetMode="External"/><Relationship Id="rId15" Type="http://schemas.openxmlformats.org/officeDocument/2006/relationships/image" Target="../media/image10.png"/><Relationship Id="rId10" Type="http://schemas.openxmlformats.org/officeDocument/2006/relationships/image" Target="../media/image7.jpeg"/><Relationship Id="rId4" Type="http://schemas.openxmlformats.org/officeDocument/2006/relationships/image" Target="../media/image4.jpeg"/><Relationship Id="rId9" Type="http://schemas.openxmlformats.org/officeDocument/2006/relationships/hyperlink" Target="http://www.google.com/imgres?imgurl=http://www.istockphoto.com/file_thumbview_approve/5627739/2/istockphoto_5627739-ferris-wheel.jpg&amp;imgrefurl=http://www.istockphoto.com/stock-photo-5627739-ferris-wheel.php&amp;usg=__QGa_IS3uvsXSNnoeIEnd-UtWHCA=&amp;h=380&amp;w=380&amp;sz=141&amp;hl=en&amp;start=38&amp;itbs=1&amp;tbnid=-MZ5_ntTIozZ5M:&amp;tbnh=123&amp;tbnw=123&amp;prev=/images?q=ferris+wheel&amp;start=20&amp;hl=en&amp;sa=N&amp;as_st=y&amp;ndsp=20&amp;tbs=isch:1" TargetMode="External"/><Relationship Id="rId14" Type="http://schemas.openxmlformats.org/officeDocument/2006/relationships/image" Target="../media/image9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75.png"/><Relationship Id="rId4" Type="http://schemas.openxmlformats.org/officeDocument/2006/relationships/slide" Target="slide1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image" Target="../media/image81.png"/><Relationship Id="rId7" Type="http://schemas.openxmlformats.org/officeDocument/2006/relationships/oleObject" Target="../embeddings/oleObject2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4.bin"/><Relationship Id="rId5" Type="http://schemas.openxmlformats.org/officeDocument/2006/relationships/slide" Target="slide1.xml"/><Relationship Id="rId4" Type="http://schemas.openxmlformats.org/officeDocument/2006/relationships/oleObject" Target="../embeddings/oleObject23.bin"/><Relationship Id="rId9" Type="http://schemas.openxmlformats.org/officeDocument/2006/relationships/oleObject" Target="../embeddings/oleObject27.bin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oleObject" Target="../embeddings/oleObject37.bin"/><Relationship Id="rId18" Type="http://schemas.openxmlformats.org/officeDocument/2006/relationships/oleObject" Target="../embeddings/oleObject42.bin"/><Relationship Id="rId3" Type="http://schemas.openxmlformats.org/officeDocument/2006/relationships/slide" Target="slide1.xml"/><Relationship Id="rId21" Type="http://schemas.openxmlformats.org/officeDocument/2006/relationships/oleObject" Target="../embeddings/oleObject45.bin"/><Relationship Id="rId7" Type="http://schemas.openxmlformats.org/officeDocument/2006/relationships/oleObject" Target="../embeddings/oleObject31.bin"/><Relationship Id="rId12" Type="http://schemas.openxmlformats.org/officeDocument/2006/relationships/oleObject" Target="../embeddings/oleObject36.bin"/><Relationship Id="rId17" Type="http://schemas.openxmlformats.org/officeDocument/2006/relationships/oleObject" Target="../embeddings/oleObject41.bin"/><Relationship Id="rId2" Type="http://schemas.openxmlformats.org/officeDocument/2006/relationships/slideLayout" Target="../slideLayouts/slideLayout4.xml"/><Relationship Id="rId16" Type="http://schemas.openxmlformats.org/officeDocument/2006/relationships/oleObject" Target="../embeddings/oleObject40.bin"/><Relationship Id="rId20" Type="http://schemas.openxmlformats.org/officeDocument/2006/relationships/oleObject" Target="../embeddings/oleObject44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0.bin"/><Relationship Id="rId11" Type="http://schemas.openxmlformats.org/officeDocument/2006/relationships/oleObject" Target="../embeddings/oleObject35.bin"/><Relationship Id="rId24" Type="http://schemas.openxmlformats.org/officeDocument/2006/relationships/oleObject" Target="../embeddings/oleObject48.bin"/><Relationship Id="rId5" Type="http://schemas.openxmlformats.org/officeDocument/2006/relationships/oleObject" Target="../embeddings/oleObject29.bin"/><Relationship Id="rId15" Type="http://schemas.openxmlformats.org/officeDocument/2006/relationships/oleObject" Target="../embeddings/oleObject39.bin"/><Relationship Id="rId23" Type="http://schemas.openxmlformats.org/officeDocument/2006/relationships/oleObject" Target="../embeddings/oleObject47.bin"/><Relationship Id="rId10" Type="http://schemas.openxmlformats.org/officeDocument/2006/relationships/oleObject" Target="../embeddings/oleObject34.bin"/><Relationship Id="rId19" Type="http://schemas.openxmlformats.org/officeDocument/2006/relationships/oleObject" Target="../embeddings/oleObject43.bin"/><Relationship Id="rId4" Type="http://schemas.openxmlformats.org/officeDocument/2006/relationships/oleObject" Target="../embeddings/oleObject28.bin"/><Relationship Id="rId9" Type="http://schemas.openxmlformats.org/officeDocument/2006/relationships/oleObject" Target="../embeddings/oleObject33.bin"/><Relationship Id="rId14" Type="http://schemas.openxmlformats.org/officeDocument/2006/relationships/oleObject" Target="../embeddings/oleObject38.bin"/><Relationship Id="rId22" Type="http://schemas.openxmlformats.org/officeDocument/2006/relationships/oleObject" Target="../embeddings/oleObject46.bin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51.bin"/><Relationship Id="rId5" Type="http://schemas.openxmlformats.org/officeDocument/2006/relationships/oleObject" Target="../embeddings/oleObject50.bin"/><Relationship Id="rId4" Type="http://schemas.openxmlformats.org/officeDocument/2006/relationships/oleObject" Target="../embeddings/oleObject49.bin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3" Type="http://schemas.openxmlformats.org/officeDocument/2006/relationships/slide" Target="slide1.xml"/><Relationship Id="rId7" Type="http://schemas.openxmlformats.org/officeDocument/2006/relationships/oleObject" Target="../embeddings/oleObject5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53.bin"/><Relationship Id="rId11" Type="http://schemas.openxmlformats.org/officeDocument/2006/relationships/oleObject" Target="../embeddings/oleObject58.bin"/><Relationship Id="rId5" Type="http://schemas.openxmlformats.org/officeDocument/2006/relationships/image" Target="../media/image113.png"/><Relationship Id="rId10" Type="http://schemas.openxmlformats.org/officeDocument/2006/relationships/oleObject" Target="../embeddings/oleObject57.bin"/><Relationship Id="rId4" Type="http://schemas.openxmlformats.org/officeDocument/2006/relationships/oleObject" Target="../embeddings/oleObject52.bin"/><Relationship Id="rId9" Type="http://schemas.openxmlformats.org/officeDocument/2006/relationships/oleObject" Target="../embeddings/oleObject56.bin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4.gif"/><Relationship Id="rId2" Type="http://schemas.openxmlformats.org/officeDocument/2006/relationships/hyperlink" Target="http://www.google.com/imgres?imgurl=http://www.kamranweb.com/photos/wp-content/uploads/2008/12/halo-3-video-game.jpg&amp;imgrefurl=http://www.kamranweb.com/photos/video-game-wallpapers/halo-3-wallpaper.html&amp;usg=__FqpCf39dlkjuNCsrZR-SUiPYJFI=&amp;h=1200&amp;w=1600&amp;sz=321&amp;hl=en&amp;start=12&amp;itbs=1&amp;tbnid=mjlwuBRci3p0pM:&amp;tbnh=113&amp;tbnw=150&amp;prev=/images?q=video+game&amp;hl=en&amp;as_st=y&amp;tbs=isch: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" Target="slide1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3" Type="http://schemas.openxmlformats.org/officeDocument/2006/relationships/slide" Target="slide1.xml"/><Relationship Id="rId7" Type="http://schemas.openxmlformats.org/officeDocument/2006/relationships/oleObject" Target="../embeddings/oleObject6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59.bin"/><Relationship Id="rId11" Type="http://schemas.openxmlformats.org/officeDocument/2006/relationships/oleObject" Target="../embeddings/oleObject64.bin"/><Relationship Id="rId5" Type="http://schemas.openxmlformats.org/officeDocument/2006/relationships/image" Target="../media/image121.gif"/><Relationship Id="rId10" Type="http://schemas.openxmlformats.org/officeDocument/2006/relationships/oleObject" Target="../embeddings/oleObject63.bin"/><Relationship Id="rId4" Type="http://schemas.openxmlformats.org/officeDocument/2006/relationships/image" Target="../media/image120.gif"/><Relationship Id="rId9" Type="http://schemas.openxmlformats.org/officeDocument/2006/relationships/oleObject" Target="../embeddings/oleObject62.bin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.bin"/><Relationship Id="rId3" Type="http://schemas.openxmlformats.org/officeDocument/2006/relationships/slide" Target="slide1.xml"/><Relationship Id="rId7" Type="http://schemas.openxmlformats.org/officeDocument/2006/relationships/oleObject" Target="../embeddings/oleObject6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66.bin"/><Relationship Id="rId5" Type="http://schemas.openxmlformats.org/officeDocument/2006/relationships/oleObject" Target="../embeddings/oleObject65.bin"/><Relationship Id="rId4" Type="http://schemas.openxmlformats.org/officeDocument/2006/relationships/image" Target="../media/image113.png"/><Relationship Id="rId9" Type="http://schemas.openxmlformats.org/officeDocument/2006/relationships/oleObject" Target="../embeddings/oleObject69.bin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7" Type="http://schemas.openxmlformats.org/officeDocument/2006/relationships/slide" Target="slide1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gif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.bin"/><Relationship Id="rId13" Type="http://schemas.openxmlformats.org/officeDocument/2006/relationships/oleObject" Target="../embeddings/oleObject76.bin"/><Relationship Id="rId3" Type="http://schemas.openxmlformats.org/officeDocument/2006/relationships/image" Target="../media/image130.png"/><Relationship Id="rId7" Type="http://schemas.openxmlformats.org/officeDocument/2006/relationships/oleObject" Target="../embeddings/oleObject70.bin"/><Relationship Id="rId12" Type="http://schemas.openxmlformats.org/officeDocument/2006/relationships/oleObject" Target="../embeddings/oleObject7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29.png"/><Relationship Id="rId11" Type="http://schemas.openxmlformats.org/officeDocument/2006/relationships/oleObject" Target="../embeddings/oleObject74.bin"/><Relationship Id="rId5" Type="http://schemas.openxmlformats.org/officeDocument/2006/relationships/slide" Target="slide1.xml"/><Relationship Id="rId10" Type="http://schemas.openxmlformats.org/officeDocument/2006/relationships/oleObject" Target="../embeddings/oleObject73.bin"/><Relationship Id="rId4" Type="http://schemas.openxmlformats.org/officeDocument/2006/relationships/image" Target="../media/image138.png"/><Relationship Id="rId9" Type="http://schemas.openxmlformats.org/officeDocument/2006/relationships/oleObject" Target="../embeddings/oleObject72.bin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130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13" Type="http://schemas.openxmlformats.org/officeDocument/2006/relationships/image" Target="../media/image130.png"/><Relationship Id="rId3" Type="http://schemas.openxmlformats.org/officeDocument/2006/relationships/image" Target="../media/image140.png"/><Relationship Id="rId7" Type="http://schemas.openxmlformats.org/officeDocument/2006/relationships/oleObject" Target="../embeddings/oleObject80.bin"/><Relationship Id="rId12" Type="http://schemas.openxmlformats.org/officeDocument/2006/relationships/image" Target="../media/image12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79.bin"/><Relationship Id="rId11" Type="http://schemas.openxmlformats.org/officeDocument/2006/relationships/slide" Target="slide1.xml"/><Relationship Id="rId5" Type="http://schemas.openxmlformats.org/officeDocument/2006/relationships/oleObject" Target="../embeddings/oleObject78.bin"/><Relationship Id="rId10" Type="http://schemas.openxmlformats.org/officeDocument/2006/relationships/oleObject" Target="../embeddings/oleObject83.bin"/><Relationship Id="rId4" Type="http://schemas.openxmlformats.org/officeDocument/2006/relationships/oleObject" Target="../embeddings/oleObject77.bin"/><Relationship Id="rId9" Type="http://schemas.openxmlformats.org/officeDocument/2006/relationships/oleObject" Target="../embeddings/oleObject82.bin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image" Target="../media/image21.gif"/><Relationship Id="rId7" Type="http://schemas.openxmlformats.org/officeDocument/2006/relationships/image" Target="../media/image24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slide" Target="slide1.xml"/><Relationship Id="rId9" Type="http://schemas.openxmlformats.org/officeDocument/2006/relationships/image" Target="../media/image26.gif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85.bin"/><Relationship Id="rId5" Type="http://schemas.openxmlformats.org/officeDocument/2006/relationships/oleObject" Target="../embeddings/oleObject84.bin"/><Relationship Id="rId4" Type="http://schemas.openxmlformats.org/officeDocument/2006/relationships/slide" Target="slide1.xm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9.bin"/><Relationship Id="rId13" Type="http://schemas.openxmlformats.org/officeDocument/2006/relationships/oleObject" Target="../embeddings/oleObject94.bin"/><Relationship Id="rId3" Type="http://schemas.openxmlformats.org/officeDocument/2006/relationships/image" Target="../media/image163.png"/><Relationship Id="rId7" Type="http://schemas.openxmlformats.org/officeDocument/2006/relationships/oleObject" Target="../embeddings/oleObject88.bin"/><Relationship Id="rId12" Type="http://schemas.openxmlformats.org/officeDocument/2006/relationships/oleObject" Target="../embeddings/oleObject9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7.bin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87.bin"/><Relationship Id="rId11" Type="http://schemas.openxmlformats.org/officeDocument/2006/relationships/oleObject" Target="../embeddings/oleObject92.bin"/><Relationship Id="rId5" Type="http://schemas.openxmlformats.org/officeDocument/2006/relationships/oleObject" Target="../embeddings/oleObject86.bin"/><Relationship Id="rId15" Type="http://schemas.openxmlformats.org/officeDocument/2006/relationships/oleObject" Target="../embeddings/oleObject96.bin"/><Relationship Id="rId10" Type="http://schemas.openxmlformats.org/officeDocument/2006/relationships/oleObject" Target="../embeddings/oleObject91.bin"/><Relationship Id="rId4" Type="http://schemas.openxmlformats.org/officeDocument/2006/relationships/slide" Target="slide1.xml"/><Relationship Id="rId9" Type="http://schemas.openxmlformats.org/officeDocument/2006/relationships/oleObject" Target="../embeddings/oleObject90.bin"/><Relationship Id="rId14" Type="http://schemas.openxmlformats.org/officeDocument/2006/relationships/oleObject" Target="../embeddings/oleObject95.bin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1.bin"/><Relationship Id="rId13" Type="http://schemas.openxmlformats.org/officeDocument/2006/relationships/oleObject" Target="../embeddings/oleObject106.bin"/><Relationship Id="rId3" Type="http://schemas.openxmlformats.org/officeDocument/2006/relationships/slide" Target="slide1.xml"/><Relationship Id="rId7" Type="http://schemas.openxmlformats.org/officeDocument/2006/relationships/oleObject" Target="../embeddings/oleObject100.bin"/><Relationship Id="rId12" Type="http://schemas.openxmlformats.org/officeDocument/2006/relationships/oleObject" Target="../embeddings/oleObject10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9.bin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99.bin"/><Relationship Id="rId11" Type="http://schemas.openxmlformats.org/officeDocument/2006/relationships/oleObject" Target="../embeddings/oleObject104.bin"/><Relationship Id="rId5" Type="http://schemas.openxmlformats.org/officeDocument/2006/relationships/oleObject" Target="../embeddings/oleObject98.bin"/><Relationship Id="rId15" Type="http://schemas.openxmlformats.org/officeDocument/2006/relationships/oleObject" Target="../embeddings/oleObject108.bin"/><Relationship Id="rId10" Type="http://schemas.openxmlformats.org/officeDocument/2006/relationships/oleObject" Target="../embeddings/oleObject103.bin"/><Relationship Id="rId4" Type="http://schemas.openxmlformats.org/officeDocument/2006/relationships/image" Target="../media/image172.png"/><Relationship Id="rId9" Type="http://schemas.openxmlformats.org/officeDocument/2006/relationships/oleObject" Target="../embeddings/oleObject102.bin"/><Relationship Id="rId14" Type="http://schemas.openxmlformats.org/officeDocument/2006/relationships/oleObject" Target="../embeddings/oleObject107.bin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3.bin"/><Relationship Id="rId13" Type="http://schemas.openxmlformats.org/officeDocument/2006/relationships/oleObject" Target="../embeddings/oleObject118.bin"/><Relationship Id="rId3" Type="http://schemas.openxmlformats.org/officeDocument/2006/relationships/slide" Target="slide1.xml"/><Relationship Id="rId7" Type="http://schemas.openxmlformats.org/officeDocument/2006/relationships/oleObject" Target="../embeddings/oleObject112.bin"/><Relationship Id="rId12" Type="http://schemas.openxmlformats.org/officeDocument/2006/relationships/oleObject" Target="../embeddings/oleObject11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1.bin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11.bin"/><Relationship Id="rId11" Type="http://schemas.openxmlformats.org/officeDocument/2006/relationships/oleObject" Target="../embeddings/oleObject116.bin"/><Relationship Id="rId5" Type="http://schemas.openxmlformats.org/officeDocument/2006/relationships/oleObject" Target="../embeddings/oleObject110.bin"/><Relationship Id="rId15" Type="http://schemas.openxmlformats.org/officeDocument/2006/relationships/oleObject" Target="../embeddings/oleObject120.bin"/><Relationship Id="rId10" Type="http://schemas.openxmlformats.org/officeDocument/2006/relationships/oleObject" Target="../embeddings/oleObject115.bin"/><Relationship Id="rId4" Type="http://schemas.openxmlformats.org/officeDocument/2006/relationships/image" Target="../media/image181.png"/><Relationship Id="rId9" Type="http://schemas.openxmlformats.org/officeDocument/2006/relationships/oleObject" Target="../embeddings/oleObject114.bin"/><Relationship Id="rId14" Type="http://schemas.openxmlformats.org/officeDocument/2006/relationships/oleObject" Target="../embeddings/oleObject119.bin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5.bin"/><Relationship Id="rId13" Type="http://schemas.openxmlformats.org/officeDocument/2006/relationships/oleObject" Target="../embeddings/oleObject130.bin"/><Relationship Id="rId3" Type="http://schemas.openxmlformats.org/officeDocument/2006/relationships/slide" Target="slide1.xml"/><Relationship Id="rId7" Type="http://schemas.openxmlformats.org/officeDocument/2006/relationships/oleObject" Target="../embeddings/oleObject124.bin"/><Relationship Id="rId12" Type="http://schemas.openxmlformats.org/officeDocument/2006/relationships/oleObject" Target="../embeddings/oleObject12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3.bin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123.bin"/><Relationship Id="rId11" Type="http://schemas.openxmlformats.org/officeDocument/2006/relationships/oleObject" Target="../embeddings/oleObject128.bin"/><Relationship Id="rId5" Type="http://schemas.openxmlformats.org/officeDocument/2006/relationships/oleObject" Target="../embeddings/oleObject122.bin"/><Relationship Id="rId15" Type="http://schemas.openxmlformats.org/officeDocument/2006/relationships/oleObject" Target="../embeddings/oleObject132.bin"/><Relationship Id="rId10" Type="http://schemas.openxmlformats.org/officeDocument/2006/relationships/oleObject" Target="../embeddings/oleObject127.bin"/><Relationship Id="rId4" Type="http://schemas.openxmlformats.org/officeDocument/2006/relationships/image" Target="../media/image190.png"/><Relationship Id="rId9" Type="http://schemas.openxmlformats.org/officeDocument/2006/relationships/oleObject" Target="../embeddings/oleObject126.bin"/><Relationship Id="rId14" Type="http://schemas.openxmlformats.org/officeDocument/2006/relationships/oleObject" Target="../embeddings/oleObject131.bin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7" Type="http://schemas.openxmlformats.org/officeDocument/2006/relationships/image" Target="../media/image195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4.gif"/><Relationship Id="rId5" Type="http://schemas.openxmlformats.org/officeDocument/2006/relationships/image" Target="../media/image193.jpeg"/><Relationship Id="rId4" Type="http://schemas.openxmlformats.org/officeDocument/2006/relationships/image" Target="../media/image192.pn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GEOMETRY </a:t>
            </a:r>
            <a:r>
              <a:rPr lang="en-US" dirty="0" err="1" smtClean="0">
                <a:solidFill>
                  <a:schemeClr val="bg1"/>
                </a:solidFill>
              </a:rPr>
              <a:t>ch</a:t>
            </a:r>
            <a:r>
              <a:rPr lang="en-US" dirty="0" smtClean="0">
                <a:solidFill>
                  <a:schemeClr val="bg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dirty="0" smtClean="0">
                <a:solidFill>
                  <a:schemeClr val="bg1"/>
                </a:solidFill>
                <a:latin typeface="Comic Sans MS" pitchFamily="66" charset="0"/>
              </a:rPr>
              <a:t>QUADRILATERALS</a:t>
            </a:r>
            <a:endParaRPr lang="en-US" sz="4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990600"/>
            <a:ext cx="6264857" cy="267765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Polygons</a:t>
            </a:r>
            <a:endParaRPr lang="en-US" sz="24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Properties of Parallelograms</a:t>
            </a:r>
            <a:endParaRPr lang="en-US" sz="24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Showing Quadrilaterals are Parallelograms</a:t>
            </a:r>
            <a:endParaRPr lang="en-US" sz="24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Rhombuses, Rectangles and Squares</a:t>
            </a:r>
            <a:endParaRPr lang="en-US" sz="24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6" action="ppaction://hlinksldjump"/>
              </a:rPr>
              <a:t>Coordinate Geometry </a:t>
            </a:r>
            <a:r>
              <a:rPr lang="en-US" sz="16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6" action="ppaction://hlinksldjump"/>
              </a:rPr>
              <a:t>(identifying quadrilaterals)</a:t>
            </a:r>
            <a:endParaRPr lang="en-US" sz="16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7" action="ppaction://hlinksldjump"/>
              </a:rPr>
              <a:t>Trapezoids</a:t>
            </a:r>
            <a:endParaRPr lang="en-US" sz="24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8" action="ppaction://hlinksldjump"/>
              </a:rPr>
              <a:t>Reasoning about Special Quadrilaterals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51624" y="5334000"/>
            <a:ext cx="25923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400" dirty="0" smtClean="0">
                <a:latin typeface="Comic Sans MS" pitchFamily="66" charset="0"/>
                <a:hlinkClick r:id="rId9" action="ppaction://hlinksldjump"/>
              </a:rPr>
              <a:t>OPENERS</a:t>
            </a:r>
            <a:endParaRPr lang="en-US" sz="2400" dirty="0" smtClean="0">
              <a:latin typeface="Comic Sans MS" pitchFamily="66" charset="0"/>
            </a:endParaRPr>
          </a:p>
          <a:p>
            <a:pPr lvl="0"/>
            <a:r>
              <a:rPr lang="en-US" sz="2400" dirty="0" smtClean="0">
                <a:latin typeface="Comic Sans MS" pitchFamily="66" charset="0"/>
                <a:hlinkClick r:id="" action="ppaction://noaction"/>
              </a:rPr>
              <a:t>ASSIGNMENTS</a:t>
            </a:r>
            <a:endParaRPr lang="en-US" sz="2400" dirty="0" smtClean="0">
              <a:latin typeface="Comic Sans MS" pitchFamily="66" charset="0"/>
            </a:endParaRPr>
          </a:p>
          <a:p>
            <a:pPr lvl="0"/>
            <a:r>
              <a:rPr lang="en-US" sz="2400" dirty="0" smtClean="0">
                <a:latin typeface="Comic Sans MS" pitchFamily="66" charset="0"/>
                <a:hlinkClick r:id="rId10" action="ppaction://hlinksldjump"/>
              </a:rPr>
              <a:t>REVIEWS</a:t>
            </a:r>
            <a:endParaRPr lang="en-US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838200" y="838200"/>
            <a:ext cx="74676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 dirty="0">
                <a:latin typeface="Comic Sans MS" pitchFamily="66" charset="0"/>
              </a:rPr>
              <a:t>Before we do anything with polygons, you must understand the difference between CONVEX and </a:t>
            </a:r>
            <a:r>
              <a:rPr lang="en-US" sz="2800" b="1" dirty="0" smtClean="0">
                <a:latin typeface="Comic Sans MS" pitchFamily="66" charset="0"/>
              </a:rPr>
              <a:t>CONCAVE.</a:t>
            </a:r>
            <a:endParaRPr lang="en-US" sz="2800" b="1" dirty="0">
              <a:latin typeface="Comic Sans MS" pitchFamily="66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219200" y="3505200"/>
            <a:ext cx="2133600" cy="1447800"/>
            <a:chOff x="912" y="2160"/>
            <a:chExt cx="1344" cy="912"/>
          </a:xfrm>
        </p:grpSpPr>
        <p:sp>
          <p:nvSpPr>
            <p:cNvPr id="29701" name="Line 5"/>
            <p:cNvSpPr>
              <a:spLocks noChangeShapeType="1"/>
            </p:cNvSpPr>
            <p:nvPr/>
          </p:nvSpPr>
          <p:spPr bwMode="auto">
            <a:xfrm>
              <a:off x="912" y="2496"/>
              <a:ext cx="912" cy="5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2" name="Line 6"/>
            <p:cNvSpPr>
              <a:spLocks noChangeShapeType="1"/>
            </p:cNvSpPr>
            <p:nvPr/>
          </p:nvSpPr>
          <p:spPr bwMode="auto">
            <a:xfrm flipV="1">
              <a:off x="912" y="2208"/>
              <a:ext cx="336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3" name="Line 7"/>
            <p:cNvSpPr>
              <a:spLocks noChangeShapeType="1"/>
            </p:cNvSpPr>
            <p:nvPr/>
          </p:nvSpPr>
          <p:spPr bwMode="auto">
            <a:xfrm flipV="1">
              <a:off x="1248" y="2160"/>
              <a:ext cx="816" cy="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4" name="Line 8"/>
            <p:cNvSpPr>
              <a:spLocks noChangeShapeType="1"/>
            </p:cNvSpPr>
            <p:nvPr/>
          </p:nvSpPr>
          <p:spPr bwMode="auto">
            <a:xfrm>
              <a:off x="2064" y="2160"/>
              <a:ext cx="192" cy="8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5" name="Line 9"/>
            <p:cNvSpPr>
              <a:spLocks noChangeShapeType="1"/>
            </p:cNvSpPr>
            <p:nvPr/>
          </p:nvSpPr>
          <p:spPr bwMode="auto">
            <a:xfrm flipH="1">
              <a:off x="1824" y="2976"/>
              <a:ext cx="432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533400" y="2971800"/>
            <a:ext cx="175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Comic Sans MS" pitchFamily="66" charset="0"/>
              </a:rPr>
              <a:t>Convex</a:t>
            </a: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5334000" y="2971800"/>
            <a:ext cx="175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Comic Sans MS" pitchFamily="66" charset="0"/>
              </a:rPr>
              <a:t>Concave</a:t>
            </a:r>
          </a:p>
        </p:txBody>
      </p: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6019800" y="3505200"/>
            <a:ext cx="2133600" cy="1295400"/>
            <a:chOff x="3504" y="2640"/>
            <a:chExt cx="1344" cy="816"/>
          </a:xfrm>
        </p:grpSpPr>
        <p:sp>
          <p:nvSpPr>
            <p:cNvPr id="29709" name="Line 13"/>
            <p:cNvSpPr>
              <a:spLocks noChangeShapeType="1"/>
            </p:cNvSpPr>
            <p:nvPr/>
          </p:nvSpPr>
          <p:spPr bwMode="auto">
            <a:xfrm>
              <a:off x="3504" y="2976"/>
              <a:ext cx="86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10" name="Line 14"/>
            <p:cNvSpPr>
              <a:spLocks noChangeShapeType="1"/>
            </p:cNvSpPr>
            <p:nvPr/>
          </p:nvSpPr>
          <p:spPr bwMode="auto">
            <a:xfrm flipV="1">
              <a:off x="3504" y="2688"/>
              <a:ext cx="336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11" name="Line 15"/>
            <p:cNvSpPr>
              <a:spLocks noChangeShapeType="1"/>
            </p:cNvSpPr>
            <p:nvPr/>
          </p:nvSpPr>
          <p:spPr bwMode="auto">
            <a:xfrm flipV="1">
              <a:off x="3840" y="2640"/>
              <a:ext cx="816" cy="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12" name="Line 16"/>
            <p:cNvSpPr>
              <a:spLocks noChangeShapeType="1"/>
            </p:cNvSpPr>
            <p:nvPr/>
          </p:nvSpPr>
          <p:spPr bwMode="auto">
            <a:xfrm>
              <a:off x="4656" y="2640"/>
              <a:ext cx="192" cy="8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13" name="Line 17"/>
            <p:cNvSpPr>
              <a:spLocks noChangeShapeType="1"/>
            </p:cNvSpPr>
            <p:nvPr/>
          </p:nvSpPr>
          <p:spPr bwMode="auto">
            <a:xfrm flipH="1" flipV="1">
              <a:off x="4368" y="3312"/>
              <a:ext cx="48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14" name="Line 18"/>
            <p:cNvSpPr>
              <a:spLocks noChangeShapeType="1"/>
            </p:cNvSpPr>
            <p:nvPr/>
          </p:nvSpPr>
          <p:spPr bwMode="auto">
            <a:xfrm>
              <a:off x="4368" y="2976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6" grpId="0"/>
      <p:bldP spid="29707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Trapezoids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838200"/>
            <a:ext cx="1600200" cy="381000"/>
          </a:xfrm>
          <a:prstGeom prst="rect">
            <a:avLst/>
          </a:prstGeom>
          <a:solidFill>
            <a:srgbClr val="FFFF00"/>
          </a:solidFill>
          <a:ln w="50800">
            <a:noFill/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52377" y="838200"/>
            <a:ext cx="7441461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A TRAPEZOID is a quadrilateral with 1 pair of parallel sides.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1752600" y="4191000"/>
            <a:ext cx="4572000" cy="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 flipH="1" flipV="1">
            <a:off x="1447800" y="2743200"/>
            <a:ext cx="1752600" cy="114300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16200000" flipV="1">
            <a:off x="5257800" y="3124200"/>
            <a:ext cx="1752600" cy="38100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10800000">
            <a:off x="2895600" y="2438400"/>
            <a:ext cx="3048000" cy="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41"/>
          <p:cNvGrpSpPr/>
          <p:nvPr/>
        </p:nvGrpSpPr>
        <p:grpSpPr>
          <a:xfrm>
            <a:off x="4191000" y="2362200"/>
            <a:ext cx="190500" cy="190500"/>
            <a:chOff x="5867400" y="2362200"/>
            <a:chExt cx="304800" cy="457200"/>
          </a:xfrm>
        </p:grpSpPr>
        <p:sp>
          <p:nvSpPr>
            <p:cNvPr id="43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47"/>
          <p:cNvGrpSpPr/>
          <p:nvPr/>
        </p:nvGrpSpPr>
        <p:grpSpPr>
          <a:xfrm>
            <a:off x="4191000" y="4114800"/>
            <a:ext cx="190500" cy="190500"/>
            <a:chOff x="5867400" y="2362200"/>
            <a:chExt cx="304800" cy="457200"/>
          </a:xfrm>
        </p:grpSpPr>
        <p:sp>
          <p:nvSpPr>
            <p:cNvPr id="52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4572000" y="2057400"/>
            <a:ext cx="872355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BASE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895600" y="2438400"/>
            <a:ext cx="30480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1752600" y="4191000"/>
            <a:ext cx="45720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1752600" y="2971800"/>
            <a:ext cx="660758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LEG</a:t>
            </a:r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 rot="16200000" flipH="1">
            <a:off x="5257800" y="3124200"/>
            <a:ext cx="1752600" cy="381000"/>
          </a:xfrm>
          <a:prstGeom prst="line">
            <a:avLst/>
          </a:prstGeom>
          <a:ln w="50800">
            <a:solidFill>
              <a:schemeClr val="tx2">
                <a:lumMod val="60000"/>
                <a:lumOff val="4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5400000">
            <a:off x="1447800" y="2743200"/>
            <a:ext cx="1752600" cy="1143000"/>
          </a:xfrm>
          <a:prstGeom prst="line">
            <a:avLst/>
          </a:prstGeom>
          <a:ln w="50800">
            <a:solidFill>
              <a:schemeClr val="tx2">
                <a:lumMod val="60000"/>
                <a:lumOff val="4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800600" y="4171890"/>
            <a:ext cx="872355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BASE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96000" y="3048000"/>
            <a:ext cx="660758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LEG</a:t>
            </a:r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Trapezoids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1752600" y="4191000"/>
            <a:ext cx="4572000" cy="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 flipH="1" flipV="1">
            <a:off x="1447800" y="2743200"/>
            <a:ext cx="1752600" cy="114300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16200000" flipV="1">
            <a:off x="5257800" y="3124200"/>
            <a:ext cx="1752600" cy="38100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10800000">
            <a:off x="2895600" y="2438400"/>
            <a:ext cx="3048000" cy="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41"/>
          <p:cNvGrpSpPr/>
          <p:nvPr/>
        </p:nvGrpSpPr>
        <p:grpSpPr>
          <a:xfrm>
            <a:off x="4191000" y="2362200"/>
            <a:ext cx="190500" cy="190500"/>
            <a:chOff x="5867400" y="2362200"/>
            <a:chExt cx="304800" cy="457200"/>
          </a:xfrm>
        </p:grpSpPr>
        <p:sp>
          <p:nvSpPr>
            <p:cNvPr id="43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47"/>
          <p:cNvGrpSpPr/>
          <p:nvPr/>
        </p:nvGrpSpPr>
        <p:grpSpPr>
          <a:xfrm>
            <a:off x="4191000" y="4114800"/>
            <a:ext cx="190500" cy="190500"/>
            <a:chOff x="5867400" y="2362200"/>
            <a:chExt cx="304800" cy="457200"/>
          </a:xfrm>
        </p:grpSpPr>
        <p:sp>
          <p:nvSpPr>
            <p:cNvPr id="52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48" name="Object 47"/>
          <p:cNvGraphicFramePr>
            <a:graphicFrameLocks noChangeAspect="1"/>
          </p:cNvGraphicFramePr>
          <p:nvPr/>
        </p:nvGraphicFramePr>
        <p:xfrm>
          <a:off x="5867400" y="3810000"/>
          <a:ext cx="419100" cy="352425"/>
        </p:xfrm>
        <a:graphic>
          <a:graphicData uri="http://schemas.openxmlformats.org/presentationml/2006/ole">
            <p:oleObj spid="_x0000_s327682" name="Equation" r:id="rId4" imgW="241200" imgH="203040" progId="Equation.3">
              <p:embed/>
            </p:oleObj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/>
        </p:nvGraphicFramePr>
        <p:xfrm>
          <a:off x="1905000" y="3810000"/>
          <a:ext cx="419100" cy="352425"/>
        </p:xfrm>
        <a:graphic>
          <a:graphicData uri="http://schemas.openxmlformats.org/presentationml/2006/ole">
            <p:oleObj spid="_x0000_s327683" name="Equation" r:id="rId5" imgW="241200" imgH="203040" progId="Equation.3">
              <p:embed/>
            </p:oleObj>
          </a:graphicData>
        </a:graphic>
      </p:graphicFrame>
      <p:sp>
        <p:nvSpPr>
          <p:cNvPr id="51" name="TextBox 50"/>
          <p:cNvSpPr txBox="1"/>
          <p:nvPr/>
        </p:nvSpPr>
        <p:spPr>
          <a:xfrm>
            <a:off x="152377" y="838200"/>
            <a:ext cx="8686823" cy="70788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Because the bases are parallel, we can use same side interior angles to find X and Y.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56" name="Straight Arrow Connector 55"/>
          <p:cNvCxnSpPr>
            <a:stCxn id="70" idx="1"/>
          </p:cNvCxnSpPr>
          <p:nvPr/>
        </p:nvCxnSpPr>
        <p:spPr>
          <a:xfrm rot="10800000">
            <a:off x="5791200" y="2743201"/>
            <a:ext cx="1295400" cy="537865"/>
          </a:xfrm>
          <a:prstGeom prst="straightConnector1">
            <a:avLst/>
          </a:prstGeom>
          <a:ln w="50800">
            <a:solidFill>
              <a:srgbClr val="FF00FF"/>
            </a:solidFill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70" idx="1"/>
          </p:cNvCxnSpPr>
          <p:nvPr/>
        </p:nvCxnSpPr>
        <p:spPr>
          <a:xfrm rot="10800000" flipV="1">
            <a:off x="6096000" y="3281064"/>
            <a:ext cx="990600" cy="605135"/>
          </a:xfrm>
          <a:prstGeom prst="straightConnector1">
            <a:avLst/>
          </a:prstGeom>
          <a:ln w="50800">
            <a:solidFill>
              <a:srgbClr val="FF00FF"/>
            </a:solidFill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Object 61"/>
          <p:cNvGraphicFramePr>
            <a:graphicFrameLocks noChangeAspect="1"/>
          </p:cNvGraphicFramePr>
          <p:nvPr/>
        </p:nvGraphicFramePr>
        <p:xfrm>
          <a:off x="5497513" y="2525713"/>
          <a:ext cx="396875" cy="330200"/>
        </p:xfrm>
        <a:graphic>
          <a:graphicData uri="http://schemas.openxmlformats.org/presentationml/2006/ole">
            <p:oleObj spid="_x0000_s327684" name="Equation" r:id="rId6" imgW="228600" imgH="190440" progId="Equation.3">
              <p:embed/>
            </p:oleObj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/>
        </p:nvGraphicFramePr>
        <p:xfrm>
          <a:off x="2928938" y="2514600"/>
          <a:ext cx="330200" cy="330200"/>
        </p:xfrm>
        <a:graphic>
          <a:graphicData uri="http://schemas.openxmlformats.org/presentationml/2006/ole">
            <p:oleObj spid="_x0000_s327685" name="Equation" r:id="rId7" imgW="190440" imgH="190440" progId="Equation.3">
              <p:embed/>
            </p:oleObj>
          </a:graphicData>
        </a:graphic>
      </p:graphicFrame>
      <p:sp>
        <p:nvSpPr>
          <p:cNvPr id="70" name="TextBox 69"/>
          <p:cNvSpPr txBox="1"/>
          <p:nvPr/>
        </p:nvSpPr>
        <p:spPr>
          <a:xfrm>
            <a:off x="7086600" y="2819400"/>
            <a:ext cx="1752600" cy="923330"/>
          </a:xfrm>
          <a:prstGeom prst="rect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omic Sans MS" pitchFamily="66" charset="0"/>
              </a:rPr>
              <a:t>These two angles are supplementary</a:t>
            </a:r>
            <a:endParaRPr lang="en-US" b="1" dirty="0">
              <a:latin typeface="Comic Sans MS" pitchFamily="66" charset="0"/>
            </a:endParaRPr>
          </a:p>
        </p:txBody>
      </p:sp>
      <p:cxnSp>
        <p:nvCxnSpPr>
          <p:cNvPr id="73" name="Straight Arrow Connector 72"/>
          <p:cNvCxnSpPr>
            <a:stCxn id="75" idx="3"/>
          </p:cNvCxnSpPr>
          <p:nvPr/>
        </p:nvCxnSpPr>
        <p:spPr>
          <a:xfrm>
            <a:off x="1981200" y="2823865"/>
            <a:ext cx="152400" cy="986135"/>
          </a:xfrm>
          <a:prstGeom prst="straightConnector1">
            <a:avLst/>
          </a:prstGeom>
          <a:ln w="50800">
            <a:solidFill>
              <a:srgbClr val="FF00FF"/>
            </a:solidFill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stCxn id="75" idx="3"/>
          </p:cNvCxnSpPr>
          <p:nvPr/>
        </p:nvCxnSpPr>
        <p:spPr>
          <a:xfrm flipV="1">
            <a:off x="1981200" y="2743200"/>
            <a:ext cx="838200" cy="80665"/>
          </a:xfrm>
          <a:prstGeom prst="straightConnector1">
            <a:avLst/>
          </a:prstGeom>
          <a:ln w="50800">
            <a:solidFill>
              <a:srgbClr val="FF00FF"/>
            </a:solidFill>
            <a:tailEnd type="arrow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228600" y="2362200"/>
            <a:ext cx="1752600" cy="923330"/>
          </a:xfrm>
          <a:prstGeom prst="rect">
            <a:avLst/>
          </a:prstGeom>
          <a:solidFill>
            <a:srgbClr val="FF00FF"/>
          </a:solidFill>
          <a:ln>
            <a:solidFill>
              <a:srgbClr val="FF00FF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Comic Sans MS" pitchFamily="66" charset="0"/>
              </a:rPr>
              <a:t>These two angles are supplementary</a:t>
            </a:r>
            <a:endParaRPr lang="en-US" b="1" dirty="0">
              <a:latin typeface="Comic Sans MS" pitchFamily="66" charset="0"/>
            </a:endParaRPr>
          </a:p>
        </p:txBody>
      </p:sp>
      <p:graphicFrame>
        <p:nvGraphicFramePr>
          <p:cNvPr id="76" name="Object 75"/>
          <p:cNvGraphicFramePr>
            <a:graphicFrameLocks noChangeAspect="1"/>
          </p:cNvGraphicFramePr>
          <p:nvPr/>
        </p:nvGraphicFramePr>
        <p:xfrm>
          <a:off x="5410200" y="2514600"/>
          <a:ext cx="441325" cy="352425"/>
        </p:xfrm>
        <a:graphic>
          <a:graphicData uri="http://schemas.openxmlformats.org/presentationml/2006/ole">
            <p:oleObj spid="_x0000_s327686" name="Equation" r:id="rId8" imgW="253800" imgH="203040" progId="Equation.3">
              <p:embed/>
            </p:oleObj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/>
        </p:nvGraphicFramePr>
        <p:xfrm>
          <a:off x="2852738" y="2514600"/>
          <a:ext cx="528637" cy="352425"/>
        </p:xfrm>
        <a:graphic>
          <a:graphicData uri="http://schemas.openxmlformats.org/presentationml/2006/ole">
            <p:oleObj spid="_x0000_s327687" name="Equation" r:id="rId9" imgW="30456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9" dur="1"/>
                                        <p:tgtEl>
                                          <p:spTgt spid="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2" dur="1"/>
                                        <p:tgtEl>
                                          <p:spTgt spid="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5" dur="1"/>
                                        <p:tgtEl>
                                          <p:spTgt spid="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6" dur="1"/>
                                        <p:tgtEl>
                                          <p:spTgt spid="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9" dur="1"/>
                                        <p:tgtEl>
                                          <p:spTgt spid="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2" dur="1"/>
                                        <p:tgtEl>
                                          <p:spTgt spid="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70" grpId="0" animBg="1"/>
      <p:bldP spid="70" grpId="1" animBg="1"/>
      <p:bldP spid="75" grpId="0" animBg="1"/>
      <p:bldP spid="75" grpId="1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Trapezoids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3429000" y="5562600"/>
            <a:ext cx="5181600" cy="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3429000" y="3276600"/>
            <a:ext cx="2819400" cy="228600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16200000" flipV="1">
            <a:off x="7277100" y="4229100"/>
            <a:ext cx="2286000" cy="38100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10800000">
            <a:off x="6248400" y="3276600"/>
            <a:ext cx="1981200" cy="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41"/>
          <p:cNvGrpSpPr/>
          <p:nvPr/>
        </p:nvGrpSpPr>
        <p:grpSpPr>
          <a:xfrm>
            <a:off x="7086600" y="3181352"/>
            <a:ext cx="190500" cy="190500"/>
            <a:chOff x="5867400" y="2362200"/>
            <a:chExt cx="304800" cy="457200"/>
          </a:xfrm>
        </p:grpSpPr>
        <p:sp>
          <p:nvSpPr>
            <p:cNvPr id="43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47"/>
          <p:cNvGrpSpPr/>
          <p:nvPr/>
        </p:nvGrpSpPr>
        <p:grpSpPr>
          <a:xfrm>
            <a:off x="6858000" y="5467352"/>
            <a:ext cx="190500" cy="190500"/>
            <a:chOff x="5867400" y="2362200"/>
            <a:chExt cx="304800" cy="457200"/>
          </a:xfrm>
        </p:grpSpPr>
        <p:sp>
          <p:nvSpPr>
            <p:cNvPr id="52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48" name="Object 47"/>
          <p:cNvGraphicFramePr>
            <a:graphicFrameLocks noChangeAspect="1"/>
          </p:cNvGraphicFramePr>
          <p:nvPr/>
        </p:nvGraphicFramePr>
        <p:xfrm>
          <a:off x="7696200" y="3341688"/>
          <a:ext cx="573088" cy="374650"/>
        </p:xfrm>
        <a:graphic>
          <a:graphicData uri="http://schemas.openxmlformats.org/presentationml/2006/ole">
            <p:oleObj spid="_x0000_s713730" name="Equation" r:id="rId4" imgW="330120" imgH="215640" progId="">
              <p:embed/>
            </p:oleObj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/>
        </p:nvGraphicFramePr>
        <p:xfrm>
          <a:off x="3759200" y="5181600"/>
          <a:ext cx="508000" cy="374650"/>
        </p:xfrm>
        <a:graphic>
          <a:graphicData uri="http://schemas.openxmlformats.org/presentationml/2006/ole">
            <p:oleObj spid="_x0000_s713731" name="Equation" r:id="rId5" imgW="291960" imgH="215640" progId="">
              <p:embed/>
            </p:oleObj>
          </a:graphicData>
        </a:graphic>
      </p:graphicFrame>
      <p:sp>
        <p:nvSpPr>
          <p:cNvPr id="51" name="TextBox 50"/>
          <p:cNvSpPr txBox="1"/>
          <p:nvPr/>
        </p:nvSpPr>
        <p:spPr>
          <a:xfrm>
            <a:off x="3124200" y="838200"/>
            <a:ext cx="57150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Find the measures of A,B, C and D: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/>
        </p:nvGraphicFramePr>
        <p:xfrm>
          <a:off x="6248400" y="3332163"/>
          <a:ext cx="396875" cy="373062"/>
        </p:xfrm>
        <a:graphic>
          <a:graphicData uri="http://schemas.openxmlformats.org/presentationml/2006/ole">
            <p:oleObj spid="_x0000_s713732" name="Equation" r:id="rId6" imgW="228600" imgH="215640" progId="">
              <p:embed/>
            </p:oleObj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/>
        </p:nvGraphicFramePr>
        <p:xfrm>
          <a:off x="8213725" y="5178425"/>
          <a:ext cx="373063" cy="374650"/>
        </p:xfrm>
        <a:graphic>
          <a:graphicData uri="http://schemas.openxmlformats.org/presentationml/2006/ole">
            <p:oleObj spid="_x0000_s713733" name="Equation" r:id="rId7" imgW="215640" imgH="215640" progId="">
              <p:embed/>
            </p:oleObj>
          </a:graphicData>
        </a:graphic>
      </p:graphicFrame>
      <p:cxnSp>
        <p:nvCxnSpPr>
          <p:cNvPr id="35" name="Straight Connector 34"/>
          <p:cNvCxnSpPr/>
          <p:nvPr/>
        </p:nvCxnSpPr>
        <p:spPr>
          <a:xfrm>
            <a:off x="457200" y="5638800"/>
            <a:ext cx="1676400" cy="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5400000" flipH="1" flipV="1">
            <a:off x="-1295400" y="3886200"/>
            <a:ext cx="3505200" cy="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rot="5400000" flipH="1" flipV="1">
            <a:off x="952500" y="4457700"/>
            <a:ext cx="2362200" cy="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rot="10800000">
            <a:off x="457200" y="2133600"/>
            <a:ext cx="1676400" cy="114300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41"/>
          <p:cNvGrpSpPr/>
          <p:nvPr/>
        </p:nvGrpSpPr>
        <p:grpSpPr>
          <a:xfrm rot="16200000">
            <a:off x="319090" y="3914774"/>
            <a:ext cx="295274" cy="238126"/>
            <a:chOff x="5867400" y="2362200"/>
            <a:chExt cx="304800" cy="457200"/>
          </a:xfrm>
        </p:grpSpPr>
        <p:sp>
          <p:nvSpPr>
            <p:cNvPr id="45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55" name="Object 54"/>
          <p:cNvGraphicFramePr>
            <a:graphicFrameLocks noChangeAspect="1"/>
          </p:cNvGraphicFramePr>
          <p:nvPr/>
        </p:nvGraphicFramePr>
        <p:xfrm>
          <a:off x="414338" y="2351088"/>
          <a:ext cx="506412" cy="374650"/>
        </p:xfrm>
        <a:graphic>
          <a:graphicData uri="http://schemas.openxmlformats.org/presentationml/2006/ole">
            <p:oleObj spid="_x0000_s713736" name="Equation" r:id="rId8" imgW="291960" imgH="215640" progId="">
              <p:embed/>
            </p:oleObj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/>
        </p:nvGraphicFramePr>
        <p:xfrm>
          <a:off x="1631950" y="5246688"/>
          <a:ext cx="508000" cy="374650"/>
        </p:xfrm>
        <a:graphic>
          <a:graphicData uri="http://schemas.openxmlformats.org/presentationml/2006/ole">
            <p:oleObj spid="_x0000_s713737" name="Equation" r:id="rId9" imgW="291960" imgH="215640" progId="">
              <p:embed/>
            </p:oleObj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/>
        </p:nvGraphicFramePr>
        <p:xfrm>
          <a:off x="1676400" y="3276600"/>
          <a:ext cx="374650" cy="352425"/>
        </p:xfrm>
        <a:graphic>
          <a:graphicData uri="http://schemas.openxmlformats.org/presentationml/2006/ole">
            <p:oleObj spid="_x0000_s713738" name="Equation" r:id="rId10" imgW="215640" imgH="203040" progId="">
              <p:embed/>
            </p:oleObj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/>
        </p:nvGraphicFramePr>
        <p:xfrm>
          <a:off x="434975" y="5237163"/>
          <a:ext cx="374650" cy="373062"/>
        </p:xfrm>
        <a:graphic>
          <a:graphicData uri="http://schemas.openxmlformats.org/presentationml/2006/ole">
            <p:oleObj spid="_x0000_s713739" name="Equation" r:id="rId11" imgW="215640" imgH="215640" progId="">
              <p:embed/>
            </p:oleObj>
          </a:graphicData>
        </a:graphic>
      </p:graphicFrame>
      <p:grpSp>
        <p:nvGrpSpPr>
          <p:cNvPr id="68" name="Group 67"/>
          <p:cNvGrpSpPr/>
          <p:nvPr/>
        </p:nvGrpSpPr>
        <p:grpSpPr>
          <a:xfrm rot="16200000">
            <a:off x="1952626" y="3990974"/>
            <a:ext cx="295274" cy="238126"/>
            <a:chOff x="5867400" y="2362200"/>
            <a:chExt cx="304800" cy="457200"/>
          </a:xfrm>
        </p:grpSpPr>
        <p:sp>
          <p:nvSpPr>
            <p:cNvPr id="69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7" name="TextBox 76"/>
          <p:cNvSpPr txBox="1"/>
          <p:nvPr/>
        </p:nvSpPr>
        <p:spPr>
          <a:xfrm rot="20615940">
            <a:off x="1398630" y="1110659"/>
            <a:ext cx="1447800" cy="400110"/>
          </a:xfrm>
          <a:prstGeom prst="rect">
            <a:avLst/>
          </a:prstGeom>
          <a:solidFill>
            <a:srgbClr val="FF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EXAMPLE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76" name="Object 75"/>
          <p:cNvGraphicFramePr>
            <a:graphicFrameLocks noChangeAspect="1"/>
          </p:cNvGraphicFramePr>
          <p:nvPr/>
        </p:nvGraphicFramePr>
        <p:xfrm>
          <a:off x="1447800" y="3276600"/>
          <a:ext cx="574675" cy="374650"/>
        </p:xfrm>
        <a:graphic>
          <a:graphicData uri="http://schemas.openxmlformats.org/presentationml/2006/ole">
            <p:oleObj spid="_x0000_s713734" name="Equation" r:id="rId12" imgW="330120" imgH="215640" progId="">
              <p:embed/>
            </p:oleObj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/>
        </p:nvGraphicFramePr>
        <p:xfrm>
          <a:off x="490538" y="5181600"/>
          <a:ext cx="508000" cy="374650"/>
        </p:xfrm>
        <a:graphic>
          <a:graphicData uri="http://schemas.openxmlformats.org/presentationml/2006/ole">
            <p:oleObj spid="_x0000_s713740" name="Equation" r:id="rId13" imgW="291960" imgH="215640" progId="">
              <p:embed/>
            </p:oleObj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/>
        </p:nvGraphicFramePr>
        <p:xfrm>
          <a:off x="6226175" y="3359150"/>
          <a:ext cx="619125" cy="374650"/>
        </p:xfrm>
        <a:graphic>
          <a:graphicData uri="http://schemas.openxmlformats.org/presentationml/2006/ole">
            <p:oleObj spid="_x0000_s713741" name="Equation" r:id="rId14" imgW="355320" imgH="215640" progId="">
              <p:embed/>
            </p:oleObj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/>
        </p:nvGraphicFramePr>
        <p:xfrm>
          <a:off x="7958138" y="5105400"/>
          <a:ext cx="508000" cy="374650"/>
        </p:xfrm>
        <a:graphic>
          <a:graphicData uri="http://schemas.openxmlformats.org/presentationml/2006/ole">
            <p:oleObj spid="_x0000_s713742" name="Equation" r:id="rId15" imgW="291960" imgH="2156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/>
          <p:nvPr/>
        </p:nvSpPr>
        <p:spPr>
          <a:xfrm>
            <a:off x="1524000" y="2819400"/>
            <a:ext cx="1828800" cy="304800"/>
          </a:xfrm>
          <a:prstGeom prst="rect">
            <a:avLst/>
          </a:prstGeom>
          <a:solidFill>
            <a:srgbClr val="00FFFF"/>
          </a:solidFill>
          <a:ln w="50800">
            <a:noFill/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Trapezoids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600200"/>
            <a:ext cx="3124200" cy="304800"/>
          </a:xfrm>
          <a:prstGeom prst="rect">
            <a:avLst/>
          </a:prstGeom>
          <a:solidFill>
            <a:srgbClr val="00FFFF"/>
          </a:solidFill>
          <a:ln w="50800">
            <a:noFill/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rapezoid 26"/>
          <p:cNvSpPr/>
          <p:nvPr/>
        </p:nvSpPr>
        <p:spPr>
          <a:xfrm>
            <a:off x="4343400" y="1981200"/>
            <a:ext cx="4038600" cy="2362200"/>
          </a:xfrm>
          <a:prstGeom prst="trapezoid">
            <a:avLst>
              <a:gd name="adj" fmla="val 39683"/>
            </a:avLst>
          </a:prstGeom>
          <a:ln w="50800">
            <a:solidFill>
              <a:schemeClr val="tx1"/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41"/>
          <p:cNvGrpSpPr/>
          <p:nvPr/>
        </p:nvGrpSpPr>
        <p:grpSpPr>
          <a:xfrm>
            <a:off x="5943600" y="1905000"/>
            <a:ext cx="190500" cy="190500"/>
            <a:chOff x="5867400" y="2362200"/>
            <a:chExt cx="304800" cy="457200"/>
          </a:xfrm>
          <a:effectLst/>
        </p:grpSpPr>
        <p:sp>
          <p:nvSpPr>
            <p:cNvPr id="29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47"/>
          <p:cNvGrpSpPr/>
          <p:nvPr/>
        </p:nvGrpSpPr>
        <p:grpSpPr>
          <a:xfrm>
            <a:off x="5867400" y="4229100"/>
            <a:ext cx="190500" cy="190500"/>
            <a:chOff x="5867400" y="2362200"/>
            <a:chExt cx="304800" cy="457200"/>
          </a:xfrm>
          <a:effectLst/>
        </p:grpSpPr>
        <p:sp>
          <p:nvSpPr>
            <p:cNvPr id="32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4419600" y="2362200"/>
            <a:ext cx="660758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LEG</a:t>
            </a:r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 rot="5400000">
            <a:off x="3619500" y="2705100"/>
            <a:ext cx="2362200" cy="914400"/>
          </a:xfrm>
          <a:prstGeom prst="line">
            <a:avLst/>
          </a:prstGeom>
          <a:ln w="50800">
            <a:solidFill>
              <a:schemeClr val="tx2">
                <a:lumMod val="60000"/>
                <a:lumOff val="40000"/>
              </a:schemeClr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7696200" y="2286000"/>
            <a:ext cx="660758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LEG</a:t>
            </a:r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rot="16200000" flipH="1">
            <a:off x="6743700" y="2705100"/>
            <a:ext cx="2362200" cy="914400"/>
          </a:xfrm>
          <a:prstGeom prst="line">
            <a:avLst/>
          </a:prstGeom>
          <a:ln w="50800">
            <a:solidFill>
              <a:schemeClr val="tx2">
                <a:lumMod val="60000"/>
                <a:lumOff val="40000"/>
              </a:schemeClr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4648200" y="3048000"/>
            <a:ext cx="3810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V="1">
            <a:off x="7772400" y="3124200"/>
            <a:ext cx="3810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381000" y="914400"/>
            <a:ext cx="3962400" cy="1015663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If the legs of a trapezoid are congruent, then we call it an ISOSCELES TRAPEZOID.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81000" y="2438400"/>
            <a:ext cx="3962400" cy="1015663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If the trapezoid is isosceles, then the BASE ANGLES are congruent.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2" name="Freeform 61"/>
          <p:cNvSpPr/>
          <p:nvPr/>
        </p:nvSpPr>
        <p:spPr>
          <a:xfrm>
            <a:off x="4524703" y="3925614"/>
            <a:ext cx="394881" cy="409903"/>
          </a:xfrm>
          <a:custGeom>
            <a:avLst/>
            <a:gdLst>
              <a:gd name="connsiteX0" fmla="*/ 0 w 394881"/>
              <a:gd name="connsiteY0" fmla="*/ 0 h 409903"/>
              <a:gd name="connsiteX1" fmla="*/ 157656 w 394881"/>
              <a:gd name="connsiteY1" fmla="*/ 31531 h 409903"/>
              <a:gd name="connsiteX2" fmla="*/ 252249 w 394881"/>
              <a:gd name="connsiteY2" fmla="*/ 94593 h 409903"/>
              <a:gd name="connsiteX3" fmla="*/ 346842 w 394881"/>
              <a:gd name="connsiteY3" fmla="*/ 236483 h 409903"/>
              <a:gd name="connsiteX4" fmla="*/ 378373 w 394881"/>
              <a:gd name="connsiteY4" fmla="*/ 283779 h 409903"/>
              <a:gd name="connsiteX5" fmla="*/ 394138 w 394881"/>
              <a:gd name="connsiteY5" fmla="*/ 409903 h 40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881" h="409903">
                <a:moveTo>
                  <a:pt x="0" y="0"/>
                </a:moveTo>
                <a:cubicBezTo>
                  <a:pt x="27422" y="3917"/>
                  <a:pt x="119554" y="10363"/>
                  <a:pt x="157656" y="31531"/>
                </a:cubicBezTo>
                <a:cubicBezTo>
                  <a:pt x="190783" y="49935"/>
                  <a:pt x="252249" y="94593"/>
                  <a:pt x="252249" y="94593"/>
                </a:cubicBezTo>
                <a:lnTo>
                  <a:pt x="346842" y="236483"/>
                </a:lnTo>
                <a:lnTo>
                  <a:pt x="378373" y="283779"/>
                </a:lnTo>
                <a:cubicBezTo>
                  <a:pt x="394881" y="399340"/>
                  <a:pt x="394138" y="356978"/>
                  <a:pt x="394138" y="409903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7911153" y="3894083"/>
            <a:ext cx="286916" cy="457200"/>
          </a:xfrm>
          <a:custGeom>
            <a:avLst/>
            <a:gdLst>
              <a:gd name="connsiteX0" fmla="*/ 286916 w 286916"/>
              <a:gd name="connsiteY0" fmla="*/ 0 h 457200"/>
              <a:gd name="connsiteX1" fmla="*/ 176557 w 286916"/>
              <a:gd name="connsiteY1" fmla="*/ 31531 h 457200"/>
              <a:gd name="connsiteX2" fmla="*/ 145026 w 286916"/>
              <a:gd name="connsiteY2" fmla="*/ 78827 h 457200"/>
              <a:gd name="connsiteX3" fmla="*/ 97730 w 286916"/>
              <a:gd name="connsiteY3" fmla="*/ 110358 h 457200"/>
              <a:gd name="connsiteX4" fmla="*/ 34668 w 286916"/>
              <a:gd name="connsiteY4" fmla="*/ 252248 h 457200"/>
              <a:gd name="connsiteX5" fmla="*/ 3137 w 286916"/>
              <a:gd name="connsiteY5" fmla="*/ 362607 h 457200"/>
              <a:gd name="connsiteX6" fmla="*/ 3137 w 286916"/>
              <a:gd name="connsiteY6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6916" h="457200">
                <a:moveTo>
                  <a:pt x="286916" y="0"/>
                </a:moveTo>
                <a:cubicBezTo>
                  <a:pt x="282793" y="1031"/>
                  <a:pt x="186839" y="23305"/>
                  <a:pt x="176557" y="31531"/>
                </a:cubicBezTo>
                <a:cubicBezTo>
                  <a:pt x="161761" y="43367"/>
                  <a:pt x="158424" y="65429"/>
                  <a:pt x="145026" y="78827"/>
                </a:cubicBezTo>
                <a:cubicBezTo>
                  <a:pt x="131628" y="92225"/>
                  <a:pt x="113495" y="99848"/>
                  <a:pt x="97730" y="110358"/>
                </a:cubicBezTo>
                <a:cubicBezTo>
                  <a:pt x="47762" y="185310"/>
                  <a:pt x="72191" y="139679"/>
                  <a:pt x="34668" y="252248"/>
                </a:cubicBezTo>
                <a:cubicBezTo>
                  <a:pt x="25063" y="281062"/>
                  <a:pt x="5965" y="334322"/>
                  <a:pt x="3137" y="362607"/>
                </a:cubicBezTo>
                <a:cubicBezTo>
                  <a:pt x="0" y="393982"/>
                  <a:pt x="3137" y="425669"/>
                  <a:pt x="3137" y="457200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>
            <a:off x="381000" y="4038600"/>
            <a:ext cx="32004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So are the upper angles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9" name="Freeform 68"/>
          <p:cNvSpPr/>
          <p:nvPr/>
        </p:nvSpPr>
        <p:spPr>
          <a:xfrm>
            <a:off x="5249917" y="2002221"/>
            <a:ext cx="272999" cy="173420"/>
          </a:xfrm>
          <a:custGeom>
            <a:avLst/>
            <a:gdLst>
              <a:gd name="connsiteX0" fmla="*/ 0 w 272999"/>
              <a:gd name="connsiteY0" fmla="*/ 173420 h 173420"/>
              <a:gd name="connsiteX1" fmla="*/ 157655 w 272999"/>
              <a:gd name="connsiteY1" fmla="*/ 157655 h 173420"/>
              <a:gd name="connsiteX2" fmla="*/ 252249 w 272999"/>
              <a:gd name="connsiteY2" fmla="*/ 94593 h 173420"/>
              <a:gd name="connsiteX3" fmla="*/ 268014 w 272999"/>
              <a:gd name="connsiteY3" fmla="*/ 0 h 17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999" h="173420">
                <a:moveTo>
                  <a:pt x="0" y="173420"/>
                </a:moveTo>
                <a:cubicBezTo>
                  <a:pt x="52552" y="168165"/>
                  <a:pt x="107245" y="173408"/>
                  <a:pt x="157655" y="157655"/>
                </a:cubicBezTo>
                <a:cubicBezTo>
                  <a:pt x="193826" y="146352"/>
                  <a:pt x="252249" y="94593"/>
                  <a:pt x="252249" y="94593"/>
                </a:cubicBezTo>
                <a:cubicBezTo>
                  <a:pt x="272999" y="32340"/>
                  <a:pt x="268014" y="63914"/>
                  <a:pt x="268014" y="0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5202621" y="2017986"/>
            <a:ext cx="458862" cy="315311"/>
          </a:xfrm>
          <a:custGeom>
            <a:avLst/>
            <a:gdLst>
              <a:gd name="connsiteX0" fmla="*/ 0 w 458862"/>
              <a:gd name="connsiteY0" fmla="*/ 315311 h 315311"/>
              <a:gd name="connsiteX1" fmla="*/ 252248 w 458862"/>
              <a:gd name="connsiteY1" fmla="*/ 299545 h 315311"/>
              <a:gd name="connsiteX2" fmla="*/ 331076 w 458862"/>
              <a:gd name="connsiteY2" fmla="*/ 220717 h 315311"/>
              <a:gd name="connsiteX3" fmla="*/ 378372 w 458862"/>
              <a:gd name="connsiteY3" fmla="*/ 204952 h 315311"/>
              <a:gd name="connsiteX4" fmla="*/ 441434 w 458862"/>
              <a:gd name="connsiteY4" fmla="*/ 63062 h 315311"/>
              <a:gd name="connsiteX5" fmla="*/ 457200 w 458862"/>
              <a:gd name="connsiteY5" fmla="*/ 0 h 31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862" h="315311">
                <a:moveTo>
                  <a:pt x="0" y="315311"/>
                </a:moveTo>
                <a:cubicBezTo>
                  <a:pt x="84083" y="310056"/>
                  <a:pt x="169032" y="312684"/>
                  <a:pt x="252248" y="299545"/>
                </a:cubicBezTo>
                <a:cubicBezTo>
                  <a:pt x="311176" y="290240"/>
                  <a:pt x="293169" y="251043"/>
                  <a:pt x="331076" y="220717"/>
                </a:cubicBezTo>
                <a:cubicBezTo>
                  <a:pt x="344053" y="210336"/>
                  <a:pt x="362607" y="210207"/>
                  <a:pt x="378372" y="204952"/>
                </a:cubicBezTo>
                <a:cubicBezTo>
                  <a:pt x="428340" y="129999"/>
                  <a:pt x="403910" y="175632"/>
                  <a:pt x="441434" y="63062"/>
                </a:cubicBezTo>
                <a:cubicBezTo>
                  <a:pt x="458862" y="10779"/>
                  <a:pt x="457200" y="32385"/>
                  <a:pt x="457200" y="0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7220607" y="2002221"/>
            <a:ext cx="315310" cy="248115"/>
          </a:xfrm>
          <a:custGeom>
            <a:avLst/>
            <a:gdLst>
              <a:gd name="connsiteX0" fmla="*/ 0 w 315310"/>
              <a:gd name="connsiteY0" fmla="*/ 0 h 248115"/>
              <a:gd name="connsiteX1" fmla="*/ 47296 w 315310"/>
              <a:gd name="connsiteY1" fmla="*/ 141889 h 248115"/>
              <a:gd name="connsiteX2" fmla="*/ 94593 w 315310"/>
              <a:gd name="connsiteY2" fmla="*/ 157655 h 248115"/>
              <a:gd name="connsiteX3" fmla="*/ 110359 w 315310"/>
              <a:gd name="connsiteY3" fmla="*/ 204951 h 248115"/>
              <a:gd name="connsiteX4" fmla="*/ 315310 w 315310"/>
              <a:gd name="connsiteY4" fmla="*/ 236482 h 248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310" h="248115">
                <a:moveTo>
                  <a:pt x="0" y="0"/>
                </a:moveTo>
                <a:cubicBezTo>
                  <a:pt x="7693" y="46158"/>
                  <a:pt x="4665" y="107784"/>
                  <a:pt x="47296" y="141889"/>
                </a:cubicBezTo>
                <a:cubicBezTo>
                  <a:pt x="60273" y="152270"/>
                  <a:pt x="78827" y="152400"/>
                  <a:pt x="94593" y="157655"/>
                </a:cubicBezTo>
                <a:cubicBezTo>
                  <a:pt x="99848" y="173420"/>
                  <a:pt x="96836" y="195292"/>
                  <a:pt x="110359" y="204951"/>
                </a:cubicBezTo>
                <a:cubicBezTo>
                  <a:pt x="170789" y="248115"/>
                  <a:pt x="248152" y="236482"/>
                  <a:pt x="315310" y="236482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7078717" y="2002221"/>
            <a:ext cx="536028" cy="380993"/>
          </a:xfrm>
          <a:custGeom>
            <a:avLst/>
            <a:gdLst>
              <a:gd name="connsiteX0" fmla="*/ 0 w 536028"/>
              <a:gd name="connsiteY0" fmla="*/ 0 h 380993"/>
              <a:gd name="connsiteX1" fmla="*/ 31531 w 536028"/>
              <a:gd name="connsiteY1" fmla="*/ 94593 h 380993"/>
              <a:gd name="connsiteX2" fmla="*/ 63062 w 536028"/>
              <a:gd name="connsiteY2" fmla="*/ 141889 h 380993"/>
              <a:gd name="connsiteX3" fmla="*/ 126124 w 536028"/>
              <a:gd name="connsiteY3" fmla="*/ 283779 h 380993"/>
              <a:gd name="connsiteX4" fmla="*/ 268014 w 536028"/>
              <a:gd name="connsiteY4" fmla="*/ 346841 h 380993"/>
              <a:gd name="connsiteX5" fmla="*/ 425669 w 536028"/>
              <a:gd name="connsiteY5" fmla="*/ 378372 h 380993"/>
              <a:gd name="connsiteX6" fmla="*/ 536028 w 536028"/>
              <a:gd name="connsiteY6" fmla="*/ 378372 h 38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6028" h="380993">
                <a:moveTo>
                  <a:pt x="0" y="0"/>
                </a:moveTo>
                <a:cubicBezTo>
                  <a:pt x="10510" y="31531"/>
                  <a:pt x="13095" y="66939"/>
                  <a:pt x="31531" y="94593"/>
                </a:cubicBezTo>
                <a:cubicBezTo>
                  <a:pt x="42041" y="110358"/>
                  <a:pt x="55367" y="124574"/>
                  <a:pt x="63062" y="141889"/>
                </a:cubicBezTo>
                <a:cubicBezTo>
                  <a:pt x="88039" y="198086"/>
                  <a:pt x="83309" y="240964"/>
                  <a:pt x="126124" y="283779"/>
                </a:cubicBezTo>
                <a:cubicBezTo>
                  <a:pt x="163599" y="321254"/>
                  <a:pt x="221183" y="331231"/>
                  <a:pt x="268014" y="346841"/>
                </a:cubicBezTo>
                <a:cubicBezTo>
                  <a:pt x="335099" y="369203"/>
                  <a:pt x="333439" y="371784"/>
                  <a:pt x="425669" y="378372"/>
                </a:cubicBezTo>
                <a:cubicBezTo>
                  <a:pt x="462362" y="380993"/>
                  <a:pt x="499242" y="378372"/>
                  <a:pt x="536028" y="378372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7" grpId="0" animBg="1"/>
      <p:bldP spid="57" grpId="0"/>
      <p:bldP spid="58" grpId="0"/>
      <p:bldP spid="62" grpId="0" animBg="1"/>
      <p:bldP spid="64" grpId="0" animBg="1"/>
      <p:bldP spid="67" grpId="0"/>
      <p:bldP spid="69" grpId="0" animBg="1"/>
      <p:bldP spid="70" grpId="0" animBg="1"/>
      <p:bldP spid="72" grpId="0" animBg="1"/>
      <p:bldP spid="73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/>
          <p:nvPr/>
        </p:nvSpPr>
        <p:spPr>
          <a:xfrm>
            <a:off x="1524000" y="2819400"/>
            <a:ext cx="1828800" cy="304800"/>
          </a:xfrm>
          <a:prstGeom prst="rect">
            <a:avLst/>
          </a:prstGeom>
          <a:solidFill>
            <a:srgbClr val="00FFFF"/>
          </a:solidFill>
          <a:ln w="50800">
            <a:noFill/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Trapezoids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600200"/>
            <a:ext cx="3124200" cy="304800"/>
          </a:xfrm>
          <a:prstGeom prst="rect">
            <a:avLst/>
          </a:prstGeom>
          <a:solidFill>
            <a:srgbClr val="00FFFF"/>
          </a:solidFill>
          <a:ln w="50800">
            <a:noFill/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rapezoid 26"/>
          <p:cNvSpPr/>
          <p:nvPr/>
        </p:nvSpPr>
        <p:spPr>
          <a:xfrm>
            <a:off x="4343400" y="1981200"/>
            <a:ext cx="4038600" cy="2362200"/>
          </a:xfrm>
          <a:prstGeom prst="trapezoid">
            <a:avLst>
              <a:gd name="adj" fmla="val 39683"/>
            </a:avLst>
          </a:prstGeom>
          <a:ln w="50800">
            <a:solidFill>
              <a:schemeClr val="tx1"/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41"/>
          <p:cNvGrpSpPr/>
          <p:nvPr/>
        </p:nvGrpSpPr>
        <p:grpSpPr>
          <a:xfrm>
            <a:off x="5943600" y="1905000"/>
            <a:ext cx="190500" cy="190500"/>
            <a:chOff x="5867400" y="2362200"/>
            <a:chExt cx="304800" cy="457200"/>
          </a:xfrm>
          <a:effectLst/>
        </p:grpSpPr>
        <p:sp>
          <p:nvSpPr>
            <p:cNvPr id="29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1" name="Group 47"/>
          <p:cNvGrpSpPr/>
          <p:nvPr/>
        </p:nvGrpSpPr>
        <p:grpSpPr>
          <a:xfrm>
            <a:off x="5867400" y="4229100"/>
            <a:ext cx="190500" cy="190500"/>
            <a:chOff x="5867400" y="2362200"/>
            <a:chExt cx="304800" cy="457200"/>
          </a:xfrm>
          <a:effectLst/>
        </p:grpSpPr>
        <p:sp>
          <p:nvSpPr>
            <p:cNvPr id="32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4419600" y="2362200"/>
            <a:ext cx="660758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LEG</a:t>
            </a:r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 rot="5400000">
            <a:off x="3619500" y="2705100"/>
            <a:ext cx="2362200" cy="914400"/>
          </a:xfrm>
          <a:prstGeom prst="line">
            <a:avLst/>
          </a:prstGeom>
          <a:ln w="50800">
            <a:solidFill>
              <a:schemeClr val="tx2">
                <a:lumMod val="60000"/>
                <a:lumOff val="40000"/>
              </a:schemeClr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7696200" y="2286000"/>
            <a:ext cx="660758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LEG</a:t>
            </a:r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rot="16200000" flipH="1">
            <a:off x="6743700" y="2705100"/>
            <a:ext cx="2362200" cy="914400"/>
          </a:xfrm>
          <a:prstGeom prst="line">
            <a:avLst/>
          </a:prstGeom>
          <a:ln w="50800">
            <a:solidFill>
              <a:schemeClr val="tx2">
                <a:lumMod val="60000"/>
                <a:lumOff val="40000"/>
              </a:schemeClr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4648200" y="3048000"/>
            <a:ext cx="3810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V="1">
            <a:off x="7772400" y="3124200"/>
            <a:ext cx="3810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381000" y="914400"/>
            <a:ext cx="3962400" cy="1015663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If the legs of a trapezoid are congruent, then we call it an ISOSCELES TRAPEZOID.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81000" y="2438400"/>
            <a:ext cx="3962400" cy="1015663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If the trapezoid is isosceles, then the BASE ANGLES are congruent.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2" name="Freeform 61"/>
          <p:cNvSpPr/>
          <p:nvPr/>
        </p:nvSpPr>
        <p:spPr>
          <a:xfrm>
            <a:off x="4524703" y="3925614"/>
            <a:ext cx="394881" cy="409903"/>
          </a:xfrm>
          <a:custGeom>
            <a:avLst/>
            <a:gdLst>
              <a:gd name="connsiteX0" fmla="*/ 0 w 394881"/>
              <a:gd name="connsiteY0" fmla="*/ 0 h 409903"/>
              <a:gd name="connsiteX1" fmla="*/ 157656 w 394881"/>
              <a:gd name="connsiteY1" fmla="*/ 31531 h 409903"/>
              <a:gd name="connsiteX2" fmla="*/ 252249 w 394881"/>
              <a:gd name="connsiteY2" fmla="*/ 94593 h 409903"/>
              <a:gd name="connsiteX3" fmla="*/ 346842 w 394881"/>
              <a:gd name="connsiteY3" fmla="*/ 236483 h 409903"/>
              <a:gd name="connsiteX4" fmla="*/ 378373 w 394881"/>
              <a:gd name="connsiteY4" fmla="*/ 283779 h 409903"/>
              <a:gd name="connsiteX5" fmla="*/ 394138 w 394881"/>
              <a:gd name="connsiteY5" fmla="*/ 409903 h 40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881" h="409903">
                <a:moveTo>
                  <a:pt x="0" y="0"/>
                </a:moveTo>
                <a:cubicBezTo>
                  <a:pt x="27422" y="3917"/>
                  <a:pt x="119554" y="10363"/>
                  <a:pt x="157656" y="31531"/>
                </a:cubicBezTo>
                <a:cubicBezTo>
                  <a:pt x="190783" y="49935"/>
                  <a:pt x="252249" y="94593"/>
                  <a:pt x="252249" y="94593"/>
                </a:cubicBezTo>
                <a:lnTo>
                  <a:pt x="346842" y="236483"/>
                </a:lnTo>
                <a:lnTo>
                  <a:pt x="378373" y="283779"/>
                </a:lnTo>
                <a:cubicBezTo>
                  <a:pt x="394881" y="399340"/>
                  <a:pt x="394138" y="356978"/>
                  <a:pt x="394138" y="409903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7911153" y="3894083"/>
            <a:ext cx="286916" cy="457200"/>
          </a:xfrm>
          <a:custGeom>
            <a:avLst/>
            <a:gdLst>
              <a:gd name="connsiteX0" fmla="*/ 286916 w 286916"/>
              <a:gd name="connsiteY0" fmla="*/ 0 h 457200"/>
              <a:gd name="connsiteX1" fmla="*/ 176557 w 286916"/>
              <a:gd name="connsiteY1" fmla="*/ 31531 h 457200"/>
              <a:gd name="connsiteX2" fmla="*/ 145026 w 286916"/>
              <a:gd name="connsiteY2" fmla="*/ 78827 h 457200"/>
              <a:gd name="connsiteX3" fmla="*/ 97730 w 286916"/>
              <a:gd name="connsiteY3" fmla="*/ 110358 h 457200"/>
              <a:gd name="connsiteX4" fmla="*/ 34668 w 286916"/>
              <a:gd name="connsiteY4" fmla="*/ 252248 h 457200"/>
              <a:gd name="connsiteX5" fmla="*/ 3137 w 286916"/>
              <a:gd name="connsiteY5" fmla="*/ 362607 h 457200"/>
              <a:gd name="connsiteX6" fmla="*/ 3137 w 286916"/>
              <a:gd name="connsiteY6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6916" h="457200">
                <a:moveTo>
                  <a:pt x="286916" y="0"/>
                </a:moveTo>
                <a:cubicBezTo>
                  <a:pt x="282793" y="1031"/>
                  <a:pt x="186839" y="23305"/>
                  <a:pt x="176557" y="31531"/>
                </a:cubicBezTo>
                <a:cubicBezTo>
                  <a:pt x="161761" y="43367"/>
                  <a:pt x="158424" y="65429"/>
                  <a:pt x="145026" y="78827"/>
                </a:cubicBezTo>
                <a:cubicBezTo>
                  <a:pt x="131628" y="92225"/>
                  <a:pt x="113495" y="99848"/>
                  <a:pt x="97730" y="110358"/>
                </a:cubicBezTo>
                <a:cubicBezTo>
                  <a:pt x="47762" y="185310"/>
                  <a:pt x="72191" y="139679"/>
                  <a:pt x="34668" y="252248"/>
                </a:cubicBezTo>
                <a:cubicBezTo>
                  <a:pt x="25063" y="281062"/>
                  <a:pt x="5965" y="334322"/>
                  <a:pt x="3137" y="362607"/>
                </a:cubicBezTo>
                <a:cubicBezTo>
                  <a:pt x="0" y="393982"/>
                  <a:pt x="3137" y="425669"/>
                  <a:pt x="3137" y="457200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 rot="20716359">
            <a:off x="4341685" y="1238429"/>
            <a:ext cx="32004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By same side interior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9" name="Freeform 68"/>
          <p:cNvSpPr/>
          <p:nvPr/>
        </p:nvSpPr>
        <p:spPr>
          <a:xfrm>
            <a:off x="5249917" y="2002221"/>
            <a:ext cx="272999" cy="173420"/>
          </a:xfrm>
          <a:custGeom>
            <a:avLst/>
            <a:gdLst>
              <a:gd name="connsiteX0" fmla="*/ 0 w 272999"/>
              <a:gd name="connsiteY0" fmla="*/ 173420 h 173420"/>
              <a:gd name="connsiteX1" fmla="*/ 157655 w 272999"/>
              <a:gd name="connsiteY1" fmla="*/ 157655 h 173420"/>
              <a:gd name="connsiteX2" fmla="*/ 252249 w 272999"/>
              <a:gd name="connsiteY2" fmla="*/ 94593 h 173420"/>
              <a:gd name="connsiteX3" fmla="*/ 268014 w 272999"/>
              <a:gd name="connsiteY3" fmla="*/ 0 h 17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999" h="173420">
                <a:moveTo>
                  <a:pt x="0" y="173420"/>
                </a:moveTo>
                <a:cubicBezTo>
                  <a:pt x="52552" y="168165"/>
                  <a:pt x="107245" y="173408"/>
                  <a:pt x="157655" y="157655"/>
                </a:cubicBezTo>
                <a:cubicBezTo>
                  <a:pt x="193826" y="146352"/>
                  <a:pt x="252249" y="94593"/>
                  <a:pt x="252249" y="94593"/>
                </a:cubicBezTo>
                <a:cubicBezTo>
                  <a:pt x="272999" y="32340"/>
                  <a:pt x="268014" y="63914"/>
                  <a:pt x="268014" y="0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5202621" y="2017986"/>
            <a:ext cx="458862" cy="315311"/>
          </a:xfrm>
          <a:custGeom>
            <a:avLst/>
            <a:gdLst>
              <a:gd name="connsiteX0" fmla="*/ 0 w 458862"/>
              <a:gd name="connsiteY0" fmla="*/ 315311 h 315311"/>
              <a:gd name="connsiteX1" fmla="*/ 252248 w 458862"/>
              <a:gd name="connsiteY1" fmla="*/ 299545 h 315311"/>
              <a:gd name="connsiteX2" fmla="*/ 331076 w 458862"/>
              <a:gd name="connsiteY2" fmla="*/ 220717 h 315311"/>
              <a:gd name="connsiteX3" fmla="*/ 378372 w 458862"/>
              <a:gd name="connsiteY3" fmla="*/ 204952 h 315311"/>
              <a:gd name="connsiteX4" fmla="*/ 441434 w 458862"/>
              <a:gd name="connsiteY4" fmla="*/ 63062 h 315311"/>
              <a:gd name="connsiteX5" fmla="*/ 457200 w 458862"/>
              <a:gd name="connsiteY5" fmla="*/ 0 h 31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862" h="315311">
                <a:moveTo>
                  <a:pt x="0" y="315311"/>
                </a:moveTo>
                <a:cubicBezTo>
                  <a:pt x="84083" y="310056"/>
                  <a:pt x="169032" y="312684"/>
                  <a:pt x="252248" y="299545"/>
                </a:cubicBezTo>
                <a:cubicBezTo>
                  <a:pt x="311176" y="290240"/>
                  <a:pt x="293169" y="251043"/>
                  <a:pt x="331076" y="220717"/>
                </a:cubicBezTo>
                <a:cubicBezTo>
                  <a:pt x="344053" y="210336"/>
                  <a:pt x="362607" y="210207"/>
                  <a:pt x="378372" y="204952"/>
                </a:cubicBezTo>
                <a:cubicBezTo>
                  <a:pt x="428340" y="129999"/>
                  <a:pt x="403910" y="175632"/>
                  <a:pt x="441434" y="63062"/>
                </a:cubicBezTo>
                <a:cubicBezTo>
                  <a:pt x="458862" y="10779"/>
                  <a:pt x="457200" y="32385"/>
                  <a:pt x="457200" y="0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7220607" y="2002221"/>
            <a:ext cx="315310" cy="248115"/>
          </a:xfrm>
          <a:custGeom>
            <a:avLst/>
            <a:gdLst>
              <a:gd name="connsiteX0" fmla="*/ 0 w 315310"/>
              <a:gd name="connsiteY0" fmla="*/ 0 h 248115"/>
              <a:gd name="connsiteX1" fmla="*/ 47296 w 315310"/>
              <a:gd name="connsiteY1" fmla="*/ 141889 h 248115"/>
              <a:gd name="connsiteX2" fmla="*/ 94593 w 315310"/>
              <a:gd name="connsiteY2" fmla="*/ 157655 h 248115"/>
              <a:gd name="connsiteX3" fmla="*/ 110359 w 315310"/>
              <a:gd name="connsiteY3" fmla="*/ 204951 h 248115"/>
              <a:gd name="connsiteX4" fmla="*/ 315310 w 315310"/>
              <a:gd name="connsiteY4" fmla="*/ 236482 h 248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310" h="248115">
                <a:moveTo>
                  <a:pt x="0" y="0"/>
                </a:moveTo>
                <a:cubicBezTo>
                  <a:pt x="7693" y="46158"/>
                  <a:pt x="4665" y="107784"/>
                  <a:pt x="47296" y="141889"/>
                </a:cubicBezTo>
                <a:cubicBezTo>
                  <a:pt x="60273" y="152270"/>
                  <a:pt x="78827" y="152400"/>
                  <a:pt x="94593" y="157655"/>
                </a:cubicBezTo>
                <a:cubicBezTo>
                  <a:pt x="99848" y="173420"/>
                  <a:pt x="96836" y="195292"/>
                  <a:pt x="110359" y="204951"/>
                </a:cubicBezTo>
                <a:cubicBezTo>
                  <a:pt x="170789" y="248115"/>
                  <a:pt x="248152" y="236482"/>
                  <a:pt x="315310" y="236482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7078717" y="2002221"/>
            <a:ext cx="536028" cy="380993"/>
          </a:xfrm>
          <a:custGeom>
            <a:avLst/>
            <a:gdLst>
              <a:gd name="connsiteX0" fmla="*/ 0 w 536028"/>
              <a:gd name="connsiteY0" fmla="*/ 0 h 380993"/>
              <a:gd name="connsiteX1" fmla="*/ 31531 w 536028"/>
              <a:gd name="connsiteY1" fmla="*/ 94593 h 380993"/>
              <a:gd name="connsiteX2" fmla="*/ 63062 w 536028"/>
              <a:gd name="connsiteY2" fmla="*/ 141889 h 380993"/>
              <a:gd name="connsiteX3" fmla="*/ 126124 w 536028"/>
              <a:gd name="connsiteY3" fmla="*/ 283779 h 380993"/>
              <a:gd name="connsiteX4" fmla="*/ 268014 w 536028"/>
              <a:gd name="connsiteY4" fmla="*/ 346841 h 380993"/>
              <a:gd name="connsiteX5" fmla="*/ 425669 w 536028"/>
              <a:gd name="connsiteY5" fmla="*/ 378372 h 380993"/>
              <a:gd name="connsiteX6" fmla="*/ 536028 w 536028"/>
              <a:gd name="connsiteY6" fmla="*/ 378372 h 38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6028" h="380993">
                <a:moveTo>
                  <a:pt x="0" y="0"/>
                </a:moveTo>
                <a:cubicBezTo>
                  <a:pt x="10510" y="31531"/>
                  <a:pt x="13095" y="66939"/>
                  <a:pt x="31531" y="94593"/>
                </a:cubicBezTo>
                <a:cubicBezTo>
                  <a:pt x="42041" y="110358"/>
                  <a:pt x="55367" y="124574"/>
                  <a:pt x="63062" y="141889"/>
                </a:cubicBezTo>
                <a:cubicBezTo>
                  <a:pt x="88039" y="198086"/>
                  <a:pt x="83309" y="240964"/>
                  <a:pt x="126124" y="283779"/>
                </a:cubicBezTo>
                <a:cubicBezTo>
                  <a:pt x="163599" y="321254"/>
                  <a:pt x="221183" y="331231"/>
                  <a:pt x="268014" y="346841"/>
                </a:cubicBezTo>
                <a:cubicBezTo>
                  <a:pt x="335099" y="369203"/>
                  <a:pt x="333439" y="371784"/>
                  <a:pt x="425669" y="378372"/>
                </a:cubicBezTo>
                <a:cubicBezTo>
                  <a:pt x="462362" y="380993"/>
                  <a:pt x="499242" y="378372"/>
                  <a:pt x="536028" y="378372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TextBox 91"/>
          <p:cNvSpPr txBox="1"/>
          <p:nvPr/>
        </p:nvSpPr>
        <p:spPr>
          <a:xfrm>
            <a:off x="7772400" y="3962400"/>
            <a:ext cx="5334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70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495800" y="3886200"/>
            <a:ext cx="5334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70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257800" y="2057400"/>
            <a:ext cx="6096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110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858000" y="2057400"/>
            <a:ext cx="6858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110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876800" y="5105400"/>
            <a:ext cx="4038600" cy="70788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2000" b="1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So if you know just one angle, you can find them all.</a:t>
            </a:r>
            <a:endParaRPr lang="en-US" sz="2000" b="1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98" name="Straight Arrow Connector 97"/>
          <p:cNvCxnSpPr>
            <a:stCxn id="96" idx="0"/>
          </p:cNvCxnSpPr>
          <p:nvPr/>
        </p:nvCxnSpPr>
        <p:spPr>
          <a:xfrm rot="5400000" flipH="1" flipV="1">
            <a:off x="6953250" y="4362450"/>
            <a:ext cx="685800" cy="80010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4" grpId="0" animBg="1"/>
      <p:bldP spid="67" grpId="0"/>
      <p:bldP spid="69" grpId="0" animBg="1"/>
      <p:bldP spid="70" grpId="0" animBg="1"/>
      <p:bldP spid="72" grpId="0" animBg="1"/>
      <p:bldP spid="73" grpId="0" animBg="1"/>
      <p:bldP spid="92" grpId="0"/>
      <p:bldP spid="93" grpId="0"/>
      <p:bldP spid="94" grpId="0"/>
      <p:bldP spid="95" grpId="0"/>
      <p:bldP spid="96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/>
          <p:nvPr/>
        </p:nvSpPr>
        <p:spPr>
          <a:xfrm>
            <a:off x="1524000" y="2819400"/>
            <a:ext cx="1828800" cy="304800"/>
          </a:xfrm>
          <a:prstGeom prst="rect">
            <a:avLst/>
          </a:prstGeom>
          <a:solidFill>
            <a:srgbClr val="00FFFF"/>
          </a:solidFill>
          <a:ln w="50800">
            <a:noFill/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Trapezoids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7" name="Trapezoid 26"/>
          <p:cNvSpPr/>
          <p:nvPr/>
        </p:nvSpPr>
        <p:spPr>
          <a:xfrm>
            <a:off x="4343400" y="1981200"/>
            <a:ext cx="4038600" cy="2362200"/>
          </a:xfrm>
          <a:prstGeom prst="trapezoid">
            <a:avLst>
              <a:gd name="adj" fmla="val 39683"/>
            </a:avLst>
          </a:prstGeom>
          <a:ln w="50800">
            <a:solidFill>
              <a:schemeClr val="tx1"/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41"/>
          <p:cNvGrpSpPr/>
          <p:nvPr/>
        </p:nvGrpSpPr>
        <p:grpSpPr>
          <a:xfrm>
            <a:off x="5943600" y="1905000"/>
            <a:ext cx="190500" cy="190500"/>
            <a:chOff x="5867400" y="2362200"/>
            <a:chExt cx="304800" cy="457200"/>
          </a:xfrm>
          <a:effectLst/>
        </p:grpSpPr>
        <p:sp>
          <p:nvSpPr>
            <p:cNvPr id="29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47"/>
          <p:cNvGrpSpPr/>
          <p:nvPr/>
        </p:nvGrpSpPr>
        <p:grpSpPr>
          <a:xfrm>
            <a:off x="5867400" y="4229100"/>
            <a:ext cx="190500" cy="190500"/>
            <a:chOff x="5867400" y="2362200"/>
            <a:chExt cx="304800" cy="457200"/>
          </a:xfrm>
          <a:effectLst/>
        </p:grpSpPr>
        <p:sp>
          <p:nvSpPr>
            <p:cNvPr id="32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41" name="Straight Connector 40"/>
          <p:cNvCxnSpPr/>
          <p:nvPr/>
        </p:nvCxnSpPr>
        <p:spPr>
          <a:xfrm rot="5400000">
            <a:off x="3619500" y="2705100"/>
            <a:ext cx="2362200" cy="914400"/>
          </a:xfrm>
          <a:prstGeom prst="line">
            <a:avLst/>
          </a:prstGeom>
          <a:ln w="50800">
            <a:solidFill>
              <a:schemeClr val="tx2">
                <a:lumMod val="60000"/>
                <a:lumOff val="40000"/>
              </a:schemeClr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rot="16200000" flipH="1">
            <a:off x="6743700" y="2705100"/>
            <a:ext cx="2362200" cy="914400"/>
          </a:xfrm>
          <a:prstGeom prst="line">
            <a:avLst/>
          </a:prstGeom>
          <a:ln w="50800">
            <a:solidFill>
              <a:schemeClr val="tx2">
                <a:lumMod val="60000"/>
                <a:lumOff val="40000"/>
              </a:schemeClr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4648200" y="3048000"/>
            <a:ext cx="3810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V="1">
            <a:off x="7772400" y="3124200"/>
            <a:ext cx="3810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381000" y="2438400"/>
            <a:ext cx="3962400" cy="1015663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If the trapezoid is isosceles, then the BASE ANGLES are congruent.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2" name="Freeform 61"/>
          <p:cNvSpPr/>
          <p:nvPr/>
        </p:nvSpPr>
        <p:spPr>
          <a:xfrm>
            <a:off x="4524703" y="3925614"/>
            <a:ext cx="394881" cy="409903"/>
          </a:xfrm>
          <a:custGeom>
            <a:avLst/>
            <a:gdLst>
              <a:gd name="connsiteX0" fmla="*/ 0 w 394881"/>
              <a:gd name="connsiteY0" fmla="*/ 0 h 409903"/>
              <a:gd name="connsiteX1" fmla="*/ 157656 w 394881"/>
              <a:gd name="connsiteY1" fmla="*/ 31531 h 409903"/>
              <a:gd name="connsiteX2" fmla="*/ 252249 w 394881"/>
              <a:gd name="connsiteY2" fmla="*/ 94593 h 409903"/>
              <a:gd name="connsiteX3" fmla="*/ 346842 w 394881"/>
              <a:gd name="connsiteY3" fmla="*/ 236483 h 409903"/>
              <a:gd name="connsiteX4" fmla="*/ 378373 w 394881"/>
              <a:gd name="connsiteY4" fmla="*/ 283779 h 409903"/>
              <a:gd name="connsiteX5" fmla="*/ 394138 w 394881"/>
              <a:gd name="connsiteY5" fmla="*/ 409903 h 40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881" h="409903">
                <a:moveTo>
                  <a:pt x="0" y="0"/>
                </a:moveTo>
                <a:cubicBezTo>
                  <a:pt x="27422" y="3917"/>
                  <a:pt x="119554" y="10363"/>
                  <a:pt x="157656" y="31531"/>
                </a:cubicBezTo>
                <a:cubicBezTo>
                  <a:pt x="190783" y="49935"/>
                  <a:pt x="252249" y="94593"/>
                  <a:pt x="252249" y="94593"/>
                </a:cubicBezTo>
                <a:lnTo>
                  <a:pt x="346842" y="236483"/>
                </a:lnTo>
                <a:lnTo>
                  <a:pt x="378373" y="283779"/>
                </a:lnTo>
                <a:cubicBezTo>
                  <a:pt x="394881" y="399340"/>
                  <a:pt x="394138" y="356978"/>
                  <a:pt x="394138" y="409903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7911153" y="3894083"/>
            <a:ext cx="286916" cy="457200"/>
          </a:xfrm>
          <a:custGeom>
            <a:avLst/>
            <a:gdLst>
              <a:gd name="connsiteX0" fmla="*/ 286916 w 286916"/>
              <a:gd name="connsiteY0" fmla="*/ 0 h 457200"/>
              <a:gd name="connsiteX1" fmla="*/ 176557 w 286916"/>
              <a:gd name="connsiteY1" fmla="*/ 31531 h 457200"/>
              <a:gd name="connsiteX2" fmla="*/ 145026 w 286916"/>
              <a:gd name="connsiteY2" fmla="*/ 78827 h 457200"/>
              <a:gd name="connsiteX3" fmla="*/ 97730 w 286916"/>
              <a:gd name="connsiteY3" fmla="*/ 110358 h 457200"/>
              <a:gd name="connsiteX4" fmla="*/ 34668 w 286916"/>
              <a:gd name="connsiteY4" fmla="*/ 252248 h 457200"/>
              <a:gd name="connsiteX5" fmla="*/ 3137 w 286916"/>
              <a:gd name="connsiteY5" fmla="*/ 362607 h 457200"/>
              <a:gd name="connsiteX6" fmla="*/ 3137 w 286916"/>
              <a:gd name="connsiteY6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6916" h="457200">
                <a:moveTo>
                  <a:pt x="286916" y="0"/>
                </a:moveTo>
                <a:cubicBezTo>
                  <a:pt x="282793" y="1031"/>
                  <a:pt x="186839" y="23305"/>
                  <a:pt x="176557" y="31531"/>
                </a:cubicBezTo>
                <a:cubicBezTo>
                  <a:pt x="161761" y="43367"/>
                  <a:pt x="158424" y="65429"/>
                  <a:pt x="145026" y="78827"/>
                </a:cubicBezTo>
                <a:cubicBezTo>
                  <a:pt x="131628" y="92225"/>
                  <a:pt x="113495" y="99848"/>
                  <a:pt x="97730" y="110358"/>
                </a:cubicBezTo>
                <a:cubicBezTo>
                  <a:pt x="47762" y="185310"/>
                  <a:pt x="72191" y="139679"/>
                  <a:pt x="34668" y="252248"/>
                </a:cubicBezTo>
                <a:cubicBezTo>
                  <a:pt x="25063" y="281062"/>
                  <a:pt x="5965" y="334322"/>
                  <a:pt x="3137" y="362607"/>
                </a:cubicBezTo>
                <a:cubicBezTo>
                  <a:pt x="0" y="393982"/>
                  <a:pt x="3137" y="425669"/>
                  <a:pt x="3137" y="457200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5249917" y="2002221"/>
            <a:ext cx="272999" cy="173420"/>
          </a:xfrm>
          <a:custGeom>
            <a:avLst/>
            <a:gdLst>
              <a:gd name="connsiteX0" fmla="*/ 0 w 272999"/>
              <a:gd name="connsiteY0" fmla="*/ 173420 h 173420"/>
              <a:gd name="connsiteX1" fmla="*/ 157655 w 272999"/>
              <a:gd name="connsiteY1" fmla="*/ 157655 h 173420"/>
              <a:gd name="connsiteX2" fmla="*/ 252249 w 272999"/>
              <a:gd name="connsiteY2" fmla="*/ 94593 h 173420"/>
              <a:gd name="connsiteX3" fmla="*/ 268014 w 272999"/>
              <a:gd name="connsiteY3" fmla="*/ 0 h 17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999" h="173420">
                <a:moveTo>
                  <a:pt x="0" y="173420"/>
                </a:moveTo>
                <a:cubicBezTo>
                  <a:pt x="52552" y="168165"/>
                  <a:pt x="107245" y="173408"/>
                  <a:pt x="157655" y="157655"/>
                </a:cubicBezTo>
                <a:cubicBezTo>
                  <a:pt x="193826" y="146352"/>
                  <a:pt x="252249" y="94593"/>
                  <a:pt x="252249" y="94593"/>
                </a:cubicBezTo>
                <a:cubicBezTo>
                  <a:pt x="272999" y="32340"/>
                  <a:pt x="268014" y="63914"/>
                  <a:pt x="268014" y="0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5202621" y="2017986"/>
            <a:ext cx="458862" cy="315311"/>
          </a:xfrm>
          <a:custGeom>
            <a:avLst/>
            <a:gdLst>
              <a:gd name="connsiteX0" fmla="*/ 0 w 458862"/>
              <a:gd name="connsiteY0" fmla="*/ 315311 h 315311"/>
              <a:gd name="connsiteX1" fmla="*/ 252248 w 458862"/>
              <a:gd name="connsiteY1" fmla="*/ 299545 h 315311"/>
              <a:gd name="connsiteX2" fmla="*/ 331076 w 458862"/>
              <a:gd name="connsiteY2" fmla="*/ 220717 h 315311"/>
              <a:gd name="connsiteX3" fmla="*/ 378372 w 458862"/>
              <a:gd name="connsiteY3" fmla="*/ 204952 h 315311"/>
              <a:gd name="connsiteX4" fmla="*/ 441434 w 458862"/>
              <a:gd name="connsiteY4" fmla="*/ 63062 h 315311"/>
              <a:gd name="connsiteX5" fmla="*/ 457200 w 458862"/>
              <a:gd name="connsiteY5" fmla="*/ 0 h 31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862" h="315311">
                <a:moveTo>
                  <a:pt x="0" y="315311"/>
                </a:moveTo>
                <a:cubicBezTo>
                  <a:pt x="84083" y="310056"/>
                  <a:pt x="169032" y="312684"/>
                  <a:pt x="252248" y="299545"/>
                </a:cubicBezTo>
                <a:cubicBezTo>
                  <a:pt x="311176" y="290240"/>
                  <a:pt x="293169" y="251043"/>
                  <a:pt x="331076" y="220717"/>
                </a:cubicBezTo>
                <a:cubicBezTo>
                  <a:pt x="344053" y="210336"/>
                  <a:pt x="362607" y="210207"/>
                  <a:pt x="378372" y="204952"/>
                </a:cubicBezTo>
                <a:cubicBezTo>
                  <a:pt x="428340" y="129999"/>
                  <a:pt x="403910" y="175632"/>
                  <a:pt x="441434" y="63062"/>
                </a:cubicBezTo>
                <a:cubicBezTo>
                  <a:pt x="458862" y="10779"/>
                  <a:pt x="457200" y="32385"/>
                  <a:pt x="457200" y="0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7220607" y="2002221"/>
            <a:ext cx="315310" cy="248115"/>
          </a:xfrm>
          <a:custGeom>
            <a:avLst/>
            <a:gdLst>
              <a:gd name="connsiteX0" fmla="*/ 0 w 315310"/>
              <a:gd name="connsiteY0" fmla="*/ 0 h 248115"/>
              <a:gd name="connsiteX1" fmla="*/ 47296 w 315310"/>
              <a:gd name="connsiteY1" fmla="*/ 141889 h 248115"/>
              <a:gd name="connsiteX2" fmla="*/ 94593 w 315310"/>
              <a:gd name="connsiteY2" fmla="*/ 157655 h 248115"/>
              <a:gd name="connsiteX3" fmla="*/ 110359 w 315310"/>
              <a:gd name="connsiteY3" fmla="*/ 204951 h 248115"/>
              <a:gd name="connsiteX4" fmla="*/ 315310 w 315310"/>
              <a:gd name="connsiteY4" fmla="*/ 236482 h 248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310" h="248115">
                <a:moveTo>
                  <a:pt x="0" y="0"/>
                </a:moveTo>
                <a:cubicBezTo>
                  <a:pt x="7693" y="46158"/>
                  <a:pt x="4665" y="107784"/>
                  <a:pt x="47296" y="141889"/>
                </a:cubicBezTo>
                <a:cubicBezTo>
                  <a:pt x="60273" y="152270"/>
                  <a:pt x="78827" y="152400"/>
                  <a:pt x="94593" y="157655"/>
                </a:cubicBezTo>
                <a:cubicBezTo>
                  <a:pt x="99848" y="173420"/>
                  <a:pt x="96836" y="195292"/>
                  <a:pt x="110359" y="204951"/>
                </a:cubicBezTo>
                <a:cubicBezTo>
                  <a:pt x="170789" y="248115"/>
                  <a:pt x="248152" y="236482"/>
                  <a:pt x="315310" y="236482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7078717" y="2002221"/>
            <a:ext cx="536028" cy="380993"/>
          </a:xfrm>
          <a:custGeom>
            <a:avLst/>
            <a:gdLst>
              <a:gd name="connsiteX0" fmla="*/ 0 w 536028"/>
              <a:gd name="connsiteY0" fmla="*/ 0 h 380993"/>
              <a:gd name="connsiteX1" fmla="*/ 31531 w 536028"/>
              <a:gd name="connsiteY1" fmla="*/ 94593 h 380993"/>
              <a:gd name="connsiteX2" fmla="*/ 63062 w 536028"/>
              <a:gd name="connsiteY2" fmla="*/ 141889 h 380993"/>
              <a:gd name="connsiteX3" fmla="*/ 126124 w 536028"/>
              <a:gd name="connsiteY3" fmla="*/ 283779 h 380993"/>
              <a:gd name="connsiteX4" fmla="*/ 268014 w 536028"/>
              <a:gd name="connsiteY4" fmla="*/ 346841 h 380993"/>
              <a:gd name="connsiteX5" fmla="*/ 425669 w 536028"/>
              <a:gd name="connsiteY5" fmla="*/ 378372 h 380993"/>
              <a:gd name="connsiteX6" fmla="*/ 536028 w 536028"/>
              <a:gd name="connsiteY6" fmla="*/ 378372 h 38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6028" h="380993">
                <a:moveTo>
                  <a:pt x="0" y="0"/>
                </a:moveTo>
                <a:cubicBezTo>
                  <a:pt x="10510" y="31531"/>
                  <a:pt x="13095" y="66939"/>
                  <a:pt x="31531" y="94593"/>
                </a:cubicBezTo>
                <a:cubicBezTo>
                  <a:pt x="42041" y="110358"/>
                  <a:pt x="55367" y="124574"/>
                  <a:pt x="63062" y="141889"/>
                </a:cubicBezTo>
                <a:cubicBezTo>
                  <a:pt x="88039" y="198086"/>
                  <a:pt x="83309" y="240964"/>
                  <a:pt x="126124" y="283779"/>
                </a:cubicBezTo>
                <a:cubicBezTo>
                  <a:pt x="163599" y="321254"/>
                  <a:pt x="221183" y="331231"/>
                  <a:pt x="268014" y="346841"/>
                </a:cubicBezTo>
                <a:cubicBezTo>
                  <a:pt x="335099" y="369203"/>
                  <a:pt x="333439" y="371784"/>
                  <a:pt x="425669" y="378372"/>
                </a:cubicBezTo>
                <a:cubicBezTo>
                  <a:pt x="462362" y="380993"/>
                  <a:pt x="499242" y="378372"/>
                  <a:pt x="536028" y="378372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381000" y="3124200"/>
            <a:ext cx="3962400" cy="707886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scene3d>
            <a:camera prst="perspectiveContrastingRightFacing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lvl="0" algn="ctr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By the way, this statement is </a:t>
            </a:r>
            <a:r>
              <a:rPr lang="en-US" sz="20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BICONDITIONAL</a:t>
            </a:r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: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38200" y="4953000"/>
            <a:ext cx="74676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en-US" sz="20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IF</a:t>
            </a:r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 it is isosceles,</a:t>
            </a:r>
            <a:r>
              <a:rPr lang="en-US" sz="20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 THEN </a:t>
            </a:r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the base angles are congruent.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38200" y="5410200"/>
            <a:ext cx="71628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en-US" sz="20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IF</a:t>
            </a:r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 the base angles are congruent,</a:t>
            </a:r>
            <a:r>
              <a:rPr lang="en-US" sz="20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 THEN </a:t>
            </a:r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it is isosceles.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3.33333E-6 -0.233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-3.33333E-6 -0.2407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58" grpId="0"/>
      <p:bldP spid="35" grpId="0" animBg="1"/>
      <p:bldP spid="36" grpId="0"/>
      <p:bldP spid="37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Trapezoids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7" name="Trapezoid 26"/>
          <p:cNvSpPr/>
          <p:nvPr/>
        </p:nvSpPr>
        <p:spPr>
          <a:xfrm>
            <a:off x="4572000" y="1219200"/>
            <a:ext cx="4038600" cy="2362200"/>
          </a:xfrm>
          <a:prstGeom prst="trapezoid">
            <a:avLst>
              <a:gd name="adj" fmla="val 39683"/>
            </a:avLst>
          </a:prstGeom>
          <a:ln w="50800">
            <a:solidFill>
              <a:schemeClr val="tx1"/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41"/>
          <p:cNvGrpSpPr/>
          <p:nvPr/>
        </p:nvGrpSpPr>
        <p:grpSpPr>
          <a:xfrm>
            <a:off x="6172200" y="1143000"/>
            <a:ext cx="190500" cy="190500"/>
            <a:chOff x="5867400" y="2362200"/>
            <a:chExt cx="304800" cy="457200"/>
          </a:xfrm>
          <a:effectLst/>
        </p:grpSpPr>
        <p:sp>
          <p:nvSpPr>
            <p:cNvPr id="29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47"/>
          <p:cNvGrpSpPr/>
          <p:nvPr/>
        </p:nvGrpSpPr>
        <p:grpSpPr>
          <a:xfrm>
            <a:off x="6096000" y="3467100"/>
            <a:ext cx="190500" cy="190500"/>
            <a:chOff x="5867400" y="2362200"/>
            <a:chExt cx="304800" cy="457200"/>
          </a:xfrm>
          <a:effectLst/>
        </p:grpSpPr>
        <p:sp>
          <p:nvSpPr>
            <p:cNvPr id="32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51" name="Straight Connector 50"/>
          <p:cNvCxnSpPr/>
          <p:nvPr/>
        </p:nvCxnSpPr>
        <p:spPr>
          <a:xfrm>
            <a:off x="4876800" y="2286000"/>
            <a:ext cx="3810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V="1">
            <a:off x="8001000" y="2362200"/>
            <a:ext cx="3810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152400" y="1066800"/>
            <a:ext cx="44196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If a trapezoid is isosceles…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2" name="Freeform 61"/>
          <p:cNvSpPr/>
          <p:nvPr/>
        </p:nvSpPr>
        <p:spPr>
          <a:xfrm>
            <a:off x="4753303" y="3163614"/>
            <a:ext cx="394881" cy="409903"/>
          </a:xfrm>
          <a:custGeom>
            <a:avLst/>
            <a:gdLst>
              <a:gd name="connsiteX0" fmla="*/ 0 w 394881"/>
              <a:gd name="connsiteY0" fmla="*/ 0 h 409903"/>
              <a:gd name="connsiteX1" fmla="*/ 157656 w 394881"/>
              <a:gd name="connsiteY1" fmla="*/ 31531 h 409903"/>
              <a:gd name="connsiteX2" fmla="*/ 252249 w 394881"/>
              <a:gd name="connsiteY2" fmla="*/ 94593 h 409903"/>
              <a:gd name="connsiteX3" fmla="*/ 346842 w 394881"/>
              <a:gd name="connsiteY3" fmla="*/ 236483 h 409903"/>
              <a:gd name="connsiteX4" fmla="*/ 378373 w 394881"/>
              <a:gd name="connsiteY4" fmla="*/ 283779 h 409903"/>
              <a:gd name="connsiteX5" fmla="*/ 394138 w 394881"/>
              <a:gd name="connsiteY5" fmla="*/ 409903 h 40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4881" h="409903">
                <a:moveTo>
                  <a:pt x="0" y="0"/>
                </a:moveTo>
                <a:cubicBezTo>
                  <a:pt x="27422" y="3917"/>
                  <a:pt x="119554" y="10363"/>
                  <a:pt x="157656" y="31531"/>
                </a:cubicBezTo>
                <a:cubicBezTo>
                  <a:pt x="190783" y="49935"/>
                  <a:pt x="252249" y="94593"/>
                  <a:pt x="252249" y="94593"/>
                </a:cubicBezTo>
                <a:lnTo>
                  <a:pt x="346842" y="236483"/>
                </a:lnTo>
                <a:lnTo>
                  <a:pt x="378373" y="283779"/>
                </a:lnTo>
                <a:cubicBezTo>
                  <a:pt x="394881" y="399340"/>
                  <a:pt x="394138" y="356978"/>
                  <a:pt x="394138" y="409903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8139753" y="3132083"/>
            <a:ext cx="286916" cy="457200"/>
          </a:xfrm>
          <a:custGeom>
            <a:avLst/>
            <a:gdLst>
              <a:gd name="connsiteX0" fmla="*/ 286916 w 286916"/>
              <a:gd name="connsiteY0" fmla="*/ 0 h 457200"/>
              <a:gd name="connsiteX1" fmla="*/ 176557 w 286916"/>
              <a:gd name="connsiteY1" fmla="*/ 31531 h 457200"/>
              <a:gd name="connsiteX2" fmla="*/ 145026 w 286916"/>
              <a:gd name="connsiteY2" fmla="*/ 78827 h 457200"/>
              <a:gd name="connsiteX3" fmla="*/ 97730 w 286916"/>
              <a:gd name="connsiteY3" fmla="*/ 110358 h 457200"/>
              <a:gd name="connsiteX4" fmla="*/ 34668 w 286916"/>
              <a:gd name="connsiteY4" fmla="*/ 252248 h 457200"/>
              <a:gd name="connsiteX5" fmla="*/ 3137 w 286916"/>
              <a:gd name="connsiteY5" fmla="*/ 362607 h 457200"/>
              <a:gd name="connsiteX6" fmla="*/ 3137 w 286916"/>
              <a:gd name="connsiteY6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6916" h="457200">
                <a:moveTo>
                  <a:pt x="286916" y="0"/>
                </a:moveTo>
                <a:cubicBezTo>
                  <a:pt x="282793" y="1031"/>
                  <a:pt x="186839" y="23305"/>
                  <a:pt x="176557" y="31531"/>
                </a:cubicBezTo>
                <a:cubicBezTo>
                  <a:pt x="161761" y="43367"/>
                  <a:pt x="158424" y="65429"/>
                  <a:pt x="145026" y="78827"/>
                </a:cubicBezTo>
                <a:cubicBezTo>
                  <a:pt x="131628" y="92225"/>
                  <a:pt x="113495" y="99848"/>
                  <a:pt x="97730" y="110358"/>
                </a:cubicBezTo>
                <a:cubicBezTo>
                  <a:pt x="47762" y="185310"/>
                  <a:pt x="72191" y="139679"/>
                  <a:pt x="34668" y="252248"/>
                </a:cubicBezTo>
                <a:cubicBezTo>
                  <a:pt x="25063" y="281062"/>
                  <a:pt x="5965" y="334322"/>
                  <a:pt x="3137" y="362607"/>
                </a:cubicBezTo>
                <a:cubicBezTo>
                  <a:pt x="0" y="393982"/>
                  <a:pt x="3137" y="425669"/>
                  <a:pt x="3137" y="457200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5478517" y="1240221"/>
            <a:ext cx="272999" cy="173420"/>
          </a:xfrm>
          <a:custGeom>
            <a:avLst/>
            <a:gdLst>
              <a:gd name="connsiteX0" fmla="*/ 0 w 272999"/>
              <a:gd name="connsiteY0" fmla="*/ 173420 h 173420"/>
              <a:gd name="connsiteX1" fmla="*/ 157655 w 272999"/>
              <a:gd name="connsiteY1" fmla="*/ 157655 h 173420"/>
              <a:gd name="connsiteX2" fmla="*/ 252249 w 272999"/>
              <a:gd name="connsiteY2" fmla="*/ 94593 h 173420"/>
              <a:gd name="connsiteX3" fmla="*/ 268014 w 272999"/>
              <a:gd name="connsiteY3" fmla="*/ 0 h 17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999" h="173420">
                <a:moveTo>
                  <a:pt x="0" y="173420"/>
                </a:moveTo>
                <a:cubicBezTo>
                  <a:pt x="52552" y="168165"/>
                  <a:pt x="107245" y="173408"/>
                  <a:pt x="157655" y="157655"/>
                </a:cubicBezTo>
                <a:cubicBezTo>
                  <a:pt x="193826" y="146352"/>
                  <a:pt x="252249" y="94593"/>
                  <a:pt x="252249" y="94593"/>
                </a:cubicBezTo>
                <a:cubicBezTo>
                  <a:pt x="272999" y="32340"/>
                  <a:pt x="268014" y="63914"/>
                  <a:pt x="268014" y="0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5431221" y="1255986"/>
            <a:ext cx="458862" cy="315311"/>
          </a:xfrm>
          <a:custGeom>
            <a:avLst/>
            <a:gdLst>
              <a:gd name="connsiteX0" fmla="*/ 0 w 458862"/>
              <a:gd name="connsiteY0" fmla="*/ 315311 h 315311"/>
              <a:gd name="connsiteX1" fmla="*/ 252248 w 458862"/>
              <a:gd name="connsiteY1" fmla="*/ 299545 h 315311"/>
              <a:gd name="connsiteX2" fmla="*/ 331076 w 458862"/>
              <a:gd name="connsiteY2" fmla="*/ 220717 h 315311"/>
              <a:gd name="connsiteX3" fmla="*/ 378372 w 458862"/>
              <a:gd name="connsiteY3" fmla="*/ 204952 h 315311"/>
              <a:gd name="connsiteX4" fmla="*/ 441434 w 458862"/>
              <a:gd name="connsiteY4" fmla="*/ 63062 h 315311"/>
              <a:gd name="connsiteX5" fmla="*/ 457200 w 458862"/>
              <a:gd name="connsiteY5" fmla="*/ 0 h 31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862" h="315311">
                <a:moveTo>
                  <a:pt x="0" y="315311"/>
                </a:moveTo>
                <a:cubicBezTo>
                  <a:pt x="84083" y="310056"/>
                  <a:pt x="169032" y="312684"/>
                  <a:pt x="252248" y="299545"/>
                </a:cubicBezTo>
                <a:cubicBezTo>
                  <a:pt x="311176" y="290240"/>
                  <a:pt x="293169" y="251043"/>
                  <a:pt x="331076" y="220717"/>
                </a:cubicBezTo>
                <a:cubicBezTo>
                  <a:pt x="344053" y="210336"/>
                  <a:pt x="362607" y="210207"/>
                  <a:pt x="378372" y="204952"/>
                </a:cubicBezTo>
                <a:cubicBezTo>
                  <a:pt x="428340" y="129999"/>
                  <a:pt x="403910" y="175632"/>
                  <a:pt x="441434" y="63062"/>
                </a:cubicBezTo>
                <a:cubicBezTo>
                  <a:pt x="458862" y="10779"/>
                  <a:pt x="457200" y="32385"/>
                  <a:pt x="457200" y="0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7449207" y="1240221"/>
            <a:ext cx="315310" cy="248115"/>
          </a:xfrm>
          <a:custGeom>
            <a:avLst/>
            <a:gdLst>
              <a:gd name="connsiteX0" fmla="*/ 0 w 315310"/>
              <a:gd name="connsiteY0" fmla="*/ 0 h 248115"/>
              <a:gd name="connsiteX1" fmla="*/ 47296 w 315310"/>
              <a:gd name="connsiteY1" fmla="*/ 141889 h 248115"/>
              <a:gd name="connsiteX2" fmla="*/ 94593 w 315310"/>
              <a:gd name="connsiteY2" fmla="*/ 157655 h 248115"/>
              <a:gd name="connsiteX3" fmla="*/ 110359 w 315310"/>
              <a:gd name="connsiteY3" fmla="*/ 204951 h 248115"/>
              <a:gd name="connsiteX4" fmla="*/ 315310 w 315310"/>
              <a:gd name="connsiteY4" fmla="*/ 236482 h 248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310" h="248115">
                <a:moveTo>
                  <a:pt x="0" y="0"/>
                </a:moveTo>
                <a:cubicBezTo>
                  <a:pt x="7693" y="46158"/>
                  <a:pt x="4665" y="107784"/>
                  <a:pt x="47296" y="141889"/>
                </a:cubicBezTo>
                <a:cubicBezTo>
                  <a:pt x="60273" y="152270"/>
                  <a:pt x="78827" y="152400"/>
                  <a:pt x="94593" y="157655"/>
                </a:cubicBezTo>
                <a:cubicBezTo>
                  <a:pt x="99848" y="173420"/>
                  <a:pt x="96836" y="195292"/>
                  <a:pt x="110359" y="204951"/>
                </a:cubicBezTo>
                <a:cubicBezTo>
                  <a:pt x="170789" y="248115"/>
                  <a:pt x="248152" y="236482"/>
                  <a:pt x="315310" y="236482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7307317" y="1240221"/>
            <a:ext cx="536028" cy="380993"/>
          </a:xfrm>
          <a:custGeom>
            <a:avLst/>
            <a:gdLst>
              <a:gd name="connsiteX0" fmla="*/ 0 w 536028"/>
              <a:gd name="connsiteY0" fmla="*/ 0 h 380993"/>
              <a:gd name="connsiteX1" fmla="*/ 31531 w 536028"/>
              <a:gd name="connsiteY1" fmla="*/ 94593 h 380993"/>
              <a:gd name="connsiteX2" fmla="*/ 63062 w 536028"/>
              <a:gd name="connsiteY2" fmla="*/ 141889 h 380993"/>
              <a:gd name="connsiteX3" fmla="*/ 126124 w 536028"/>
              <a:gd name="connsiteY3" fmla="*/ 283779 h 380993"/>
              <a:gd name="connsiteX4" fmla="*/ 268014 w 536028"/>
              <a:gd name="connsiteY4" fmla="*/ 346841 h 380993"/>
              <a:gd name="connsiteX5" fmla="*/ 425669 w 536028"/>
              <a:gd name="connsiteY5" fmla="*/ 378372 h 380993"/>
              <a:gd name="connsiteX6" fmla="*/ 536028 w 536028"/>
              <a:gd name="connsiteY6" fmla="*/ 378372 h 38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6028" h="380993">
                <a:moveTo>
                  <a:pt x="0" y="0"/>
                </a:moveTo>
                <a:cubicBezTo>
                  <a:pt x="10510" y="31531"/>
                  <a:pt x="13095" y="66939"/>
                  <a:pt x="31531" y="94593"/>
                </a:cubicBezTo>
                <a:cubicBezTo>
                  <a:pt x="42041" y="110358"/>
                  <a:pt x="55367" y="124574"/>
                  <a:pt x="63062" y="141889"/>
                </a:cubicBezTo>
                <a:cubicBezTo>
                  <a:pt x="88039" y="198086"/>
                  <a:pt x="83309" y="240964"/>
                  <a:pt x="126124" y="283779"/>
                </a:cubicBezTo>
                <a:cubicBezTo>
                  <a:pt x="163599" y="321254"/>
                  <a:pt x="221183" y="331231"/>
                  <a:pt x="268014" y="346841"/>
                </a:cubicBezTo>
                <a:cubicBezTo>
                  <a:pt x="335099" y="369203"/>
                  <a:pt x="333439" y="371784"/>
                  <a:pt x="425669" y="378372"/>
                </a:cubicBezTo>
                <a:cubicBezTo>
                  <a:pt x="462362" y="380993"/>
                  <a:pt x="499242" y="378372"/>
                  <a:pt x="536028" y="378372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/>
          <p:cNvCxnSpPr/>
          <p:nvPr/>
        </p:nvCxnSpPr>
        <p:spPr>
          <a:xfrm rot="10800000" flipV="1">
            <a:off x="4572000" y="1219200"/>
            <a:ext cx="3124200" cy="2362200"/>
          </a:xfrm>
          <a:prstGeom prst="line">
            <a:avLst/>
          </a:prstGeom>
          <a:ln w="50800">
            <a:solidFill>
              <a:schemeClr val="tx2">
                <a:lumMod val="60000"/>
                <a:lumOff val="40000"/>
              </a:schemeClr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rot="10800000">
            <a:off x="5486400" y="1219200"/>
            <a:ext cx="3124200" cy="2362200"/>
          </a:xfrm>
          <a:prstGeom prst="line">
            <a:avLst/>
          </a:prstGeom>
          <a:ln w="50800">
            <a:solidFill>
              <a:schemeClr val="tx2">
                <a:lumMod val="60000"/>
                <a:lumOff val="40000"/>
              </a:schemeClr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28600" y="2895600"/>
            <a:ext cx="4419600" cy="70788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…then the </a:t>
            </a:r>
          </a:p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DIAGONALS are CONGRUENT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40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Trapezoids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7" name="Trapezoid 26"/>
          <p:cNvSpPr/>
          <p:nvPr/>
        </p:nvSpPr>
        <p:spPr>
          <a:xfrm>
            <a:off x="685800" y="2133600"/>
            <a:ext cx="4038600" cy="2362200"/>
          </a:xfrm>
          <a:prstGeom prst="trapezoid">
            <a:avLst>
              <a:gd name="adj" fmla="val 39683"/>
            </a:avLst>
          </a:prstGeom>
          <a:ln w="50800">
            <a:solidFill>
              <a:schemeClr val="tx1"/>
            </a:solidFill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41"/>
          <p:cNvGrpSpPr/>
          <p:nvPr/>
        </p:nvGrpSpPr>
        <p:grpSpPr>
          <a:xfrm>
            <a:off x="2286000" y="2057400"/>
            <a:ext cx="190500" cy="190500"/>
            <a:chOff x="5867400" y="2362200"/>
            <a:chExt cx="304800" cy="457200"/>
          </a:xfrm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9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47"/>
          <p:cNvGrpSpPr/>
          <p:nvPr/>
        </p:nvGrpSpPr>
        <p:grpSpPr>
          <a:xfrm>
            <a:off x="2209800" y="4381500"/>
            <a:ext cx="190500" cy="190500"/>
            <a:chOff x="5867400" y="2362200"/>
            <a:chExt cx="304800" cy="457200"/>
          </a:xfrm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32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51" name="Straight Connector 50"/>
          <p:cNvCxnSpPr/>
          <p:nvPr/>
        </p:nvCxnSpPr>
        <p:spPr>
          <a:xfrm>
            <a:off x="990600" y="3200400"/>
            <a:ext cx="3810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V="1">
            <a:off x="4114800" y="3276600"/>
            <a:ext cx="3810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676400" y="914400"/>
            <a:ext cx="7467600" cy="70788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Trapezoid ABCD is an isosceles trapezoid.  </a:t>
            </a:r>
          </a:p>
          <a:p>
            <a:pPr lvl="0"/>
            <a:r>
              <a:rPr lang="en-US" sz="20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Find W, X, Y and Z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9600" y="2971800"/>
            <a:ext cx="4572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W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 rot="20615940">
            <a:off x="179432" y="1110659"/>
            <a:ext cx="1447800" cy="400110"/>
          </a:xfrm>
          <a:prstGeom prst="rect">
            <a:avLst/>
          </a:prstGeom>
          <a:solidFill>
            <a:srgbClr val="FF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EXAMPLE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95400" y="1752600"/>
            <a:ext cx="3810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A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733800" y="1752600"/>
            <a:ext cx="3810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B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48200" y="4343400"/>
            <a:ext cx="3810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C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81000" y="4267200"/>
            <a:ext cx="3810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D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38200" y="4038600"/>
            <a:ext cx="4572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X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600200" y="2133600"/>
            <a:ext cx="4572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Y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495800" y="3048000"/>
            <a:ext cx="8382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20 in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038600" y="4114800"/>
            <a:ext cx="8382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80</a:t>
            </a:r>
            <a:r>
              <a:rPr lang="en-US" sz="2000" baseline="30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0</a:t>
            </a:r>
            <a:endParaRPr lang="en-US" sz="2000" baseline="30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429000" y="2133600"/>
            <a:ext cx="4572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Z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714754" name="Object 4"/>
          <p:cNvGraphicFramePr>
            <a:graphicFrameLocks noChangeAspect="1"/>
          </p:cNvGraphicFramePr>
          <p:nvPr/>
        </p:nvGraphicFramePr>
        <p:xfrm>
          <a:off x="371475" y="3005138"/>
          <a:ext cx="619125" cy="307975"/>
        </p:xfrm>
        <a:graphic>
          <a:graphicData uri="http://schemas.openxmlformats.org/presentationml/2006/ole">
            <p:oleObj spid="_x0000_s714754" name="Equation" r:id="rId4" imgW="355320" imgH="177480" progId="">
              <p:embed/>
            </p:oleObj>
          </a:graphicData>
        </a:graphic>
      </p:graphicFrame>
      <p:graphicFrame>
        <p:nvGraphicFramePr>
          <p:cNvPr id="714755" name="Object 4"/>
          <p:cNvGraphicFramePr>
            <a:graphicFrameLocks noChangeAspect="1"/>
          </p:cNvGraphicFramePr>
          <p:nvPr/>
        </p:nvGraphicFramePr>
        <p:xfrm>
          <a:off x="914400" y="4038600"/>
          <a:ext cx="508000" cy="374650"/>
        </p:xfrm>
        <a:graphic>
          <a:graphicData uri="http://schemas.openxmlformats.org/presentationml/2006/ole">
            <p:oleObj spid="_x0000_s714755" name="Equation" r:id="rId5" imgW="291960" imgH="215640" progId="">
              <p:embed/>
            </p:oleObj>
          </a:graphicData>
        </a:graphic>
      </p:graphicFrame>
      <p:graphicFrame>
        <p:nvGraphicFramePr>
          <p:cNvPr id="714756" name="Object 4"/>
          <p:cNvGraphicFramePr>
            <a:graphicFrameLocks noChangeAspect="1"/>
          </p:cNvGraphicFramePr>
          <p:nvPr/>
        </p:nvGraphicFramePr>
        <p:xfrm>
          <a:off x="1622425" y="2209800"/>
          <a:ext cx="617538" cy="374650"/>
        </p:xfrm>
        <a:graphic>
          <a:graphicData uri="http://schemas.openxmlformats.org/presentationml/2006/ole">
            <p:oleObj spid="_x0000_s714756" name="Equation" r:id="rId6" imgW="355320" imgH="215640" progId="">
              <p:embed/>
            </p:oleObj>
          </a:graphicData>
        </a:graphic>
      </p:graphicFrame>
      <p:graphicFrame>
        <p:nvGraphicFramePr>
          <p:cNvPr id="714757" name="Object 4"/>
          <p:cNvGraphicFramePr>
            <a:graphicFrameLocks noChangeAspect="1"/>
          </p:cNvGraphicFramePr>
          <p:nvPr/>
        </p:nvGraphicFramePr>
        <p:xfrm>
          <a:off x="3124200" y="2209800"/>
          <a:ext cx="617538" cy="374650"/>
        </p:xfrm>
        <a:graphic>
          <a:graphicData uri="http://schemas.openxmlformats.org/presentationml/2006/ole">
            <p:oleObj spid="_x0000_s714757" name="Equation" r:id="rId7" imgW="355320" imgH="2156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1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1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1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1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/>
          <p:nvPr/>
        </p:nvSpPr>
        <p:spPr>
          <a:xfrm>
            <a:off x="914400" y="914400"/>
            <a:ext cx="2209800" cy="304800"/>
          </a:xfrm>
          <a:prstGeom prst="rect">
            <a:avLst/>
          </a:prstGeom>
          <a:solidFill>
            <a:srgbClr val="00FFFF"/>
          </a:solidFill>
          <a:ln w="50800">
            <a:noFill/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Trapezoids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28600" y="838200"/>
            <a:ext cx="8305800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The MIDSEGMENT of a trapezoid.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1905000" y="2743200"/>
            <a:ext cx="4343400" cy="3352800"/>
            <a:chOff x="1752600" y="2438400"/>
            <a:chExt cx="4572000" cy="1752600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1752600" y="4191000"/>
              <a:ext cx="4572000" cy="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 flipH="1" flipV="1">
              <a:off x="1447800" y="2743200"/>
              <a:ext cx="1752600" cy="11430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V="1">
              <a:off x="5257800" y="3124200"/>
              <a:ext cx="1752600" cy="3810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10800000">
              <a:off x="2895600" y="2438400"/>
              <a:ext cx="3048000" cy="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41"/>
          <p:cNvGrpSpPr/>
          <p:nvPr/>
        </p:nvGrpSpPr>
        <p:grpSpPr>
          <a:xfrm>
            <a:off x="3886200" y="2667000"/>
            <a:ext cx="190500" cy="190500"/>
            <a:chOff x="5867400" y="2362200"/>
            <a:chExt cx="304800" cy="457200"/>
          </a:xfrm>
        </p:grpSpPr>
        <p:sp>
          <p:nvSpPr>
            <p:cNvPr id="38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2" name="Group 47"/>
          <p:cNvGrpSpPr/>
          <p:nvPr/>
        </p:nvGrpSpPr>
        <p:grpSpPr>
          <a:xfrm>
            <a:off x="3733800" y="6019800"/>
            <a:ext cx="190500" cy="190500"/>
            <a:chOff x="5867400" y="2362200"/>
            <a:chExt cx="304800" cy="457200"/>
          </a:xfrm>
        </p:grpSpPr>
        <p:sp>
          <p:nvSpPr>
            <p:cNvPr id="43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304800" y="1524000"/>
            <a:ext cx="8839200" cy="83099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The </a:t>
            </a:r>
            <a:r>
              <a:rPr lang="en-US" sz="2400" dirty="0" err="1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midsegment</a:t>
            </a: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 of a trapezoid is just what it sounds like, a segment through the middle of the trapezoid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2438400" y="4419600"/>
            <a:ext cx="36576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5791200" y="3581400"/>
            <a:ext cx="304800" cy="762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V="1">
            <a:off x="5943600" y="5257800"/>
            <a:ext cx="381000" cy="762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2590800" y="3352800"/>
            <a:ext cx="3048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2514600" y="3505200"/>
            <a:ext cx="3048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2133600" y="5029200"/>
            <a:ext cx="3048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2057400" y="5181600"/>
            <a:ext cx="3048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ight Brace 84"/>
          <p:cNvSpPr/>
          <p:nvPr/>
        </p:nvSpPr>
        <p:spPr>
          <a:xfrm rot="11932159">
            <a:off x="1631599" y="2580819"/>
            <a:ext cx="533400" cy="3581400"/>
          </a:xfrm>
          <a:prstGeom prst="rightBrace">
            <a:avLst/>
          </a:prstGeom>
          <a:noFill/>
          <a:ln w="25400">
            <a:solidFill>
              <a:schemeClr val="tx2">
                <a:lumMod val="60000"/>
                <a:lumOff val="4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ight Brace 85"/>
          <p:cNvSpPr/>
          <p:nvPr/>
        </p:nvSpPr>
        <p:spPr>
          <a:xfrm rot="21164645">
            <a:off x="6767274" y="2610775"/>
            <a:ext cx="533400" cy="3423709"/>
          </a:xfrm>
          <a:prstGeom prst="rightBrace">
            <a:avLst/>
          </a:prstGeom>
          <a:noFill/>
          <a:ln w="25400">
            <a:solidFill>
              <a:schemeClr val="tx2">
                <a:lumMod val="60000"/>
                <a:lumOff val="4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TextBox 86"/>
          <p:cNvSpPr txBox="1"/>
          <p:nvPr/>
        </p:nvSpPr>
        <p:spPr>
          <a:xfrm rot="17712583">
            <a:off x="457009" y="3926180"/>
            <a:ext cx="2175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This side is cut in half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 rot="5012596">
            <a:off x="6380824" y="4117398"/>
            <a:ext cx="2175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This side is cut in half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9" name="Oval 88"/>
          <p:cNvSpPr/>
          <p:nvPr/>
        </p:nvSpPr>
        <p:spPr>
          <a:xfrm>
            <a:off x="5943600" y="4298732"/>
            <a:ext cx="228600" cy="228600"/>
          </a:xfrm>
          <a:prstGeom prst="ellipse">
            <a:avLst/>
          </a:prstGeom>
          <a:solidFill>
            <a:schemeClr val="accent1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2330668" y="4296102"/>
            <a:ext cx="228600" cy="228600"/>
          </a:xfrm>
          <a:prstGeom prst="ellipse">
            <a:avLst/>
          </a:prstGeom>
          <a:solidFill>
            <a:schemeClr val="accent1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TextBox 90"/>
          <p:cNvSpPr txBox="1"/>
          <p:nvPr/>
        </p:nvSpPr>
        <p:spPr>
          <a:xfrm>
            <a:off x="6096000" y="4191000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MIDPOINT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371600" y="4114800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MIDPOINT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3" dur="1"/>
                                        <p:tgtEl>
                                          <p:spTgt spid="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6" dur="1"/>
                                        <p:tgtEl>
                                          <p:spTgt spid="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9" dur="1"/>
                                        <p:tgtEl>
                                          <p:spTgt spid="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2" dur="1"/>
                                        <p:tgtEl>
                                          <p:spTgt spid="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1" dur="1"/>
                                        <p:tgtEl>
                                          <p:spTgt spid="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4" dur="1"/>
                                        <p:tgtEl>
                                          <p:spTgt spid="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7" dur="1"/>
                                        <p:tgtEl>
                                          <p:spTgt spid="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0" dur="1"/>
                                        <p:tgtEl>
                                          <p:spTgt spid="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85" grpId="0" animBg="1"/>
      <p:bldP spid="85" grpId="1" animBg="1"/>
      <p:bldP spid="86" grpId="0" animBg="1"/>
      <p:bldP spid="86" grpId="1" animBg="1"/>
      <p:bldP spid="87" grpId="0"/>
      <p:bldP spid="87" grpId="1"/>
      <p:bldP spid="88" grpId="0"/>
      <p:bldP spid="88" grpId="1"/>
      <p:bldP spid="89" grpId="0" animBg="1"/>
      <p:bldP spid="89" grpId="1" animBg="1"/>
      <p:bldP spid="90" grpId="0" animBg="1"/>
      <p:bldP spid="90" grpId="1" animBg="1"/>
      <p:bldP spid="91" grpId="0"/>
      <p:bldP spid="91" grpId="1"/>
      <p:bldP spid="92" grpId="0"/>
      <p:bldP spid="92" grpId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/>
          <p:nvPr/>
        </p:nvSpPr>
        <p:spPr>
          <a:xfrm>
            <a:off x="914400" y="914400"/>
            <a:ext cx="2209800" cy="304800"/>
          </a:xfrm>
          <a:prstGeom prst="rect">
            <a:avLst/>
          </a:prstGeom>
          <a:solidFill>
            <a:srgbClr val="00FFFF"/>
          </a:solidFill>
          <a:ln w="50800">
            <a:noFill/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Trapezoids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28600" y="838200"/>
            <a:ext cx="8305800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The MIDSEGMENT of a trapezoid.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2" name="Group 58"/>
          <p:cNvGrpSpPr/>
          <p:nvPr/>
        </p:nvGrpSpPr>
        <p:grpSpPr>
          <a:xfrm>
            <a:off x="1905000" y="2743200"/>
            <a:ext cx="4343400" cy="3352800"/>
            <a:chOff x="1752600" y="2438400"/>
            <a:chExt cx="4572000" cy="1752600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1752600" y="4191000"/>
              <a:ext cx="4572000" cy="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 flipH="1" flipV="1">
              <a:off x="1447800" y="2743200"/>
              <a:ext cx="1752600" cy="11430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V="1">
              <a:off x="5257800" y="3124200"/>
              <a:ext cx="1752600" cy="3810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10800000">
              <a:off x="2895600" y="2438400"/>
              <a:ext cx="3048000" cy="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41"/>
          <p:cNvGrpSpPr/>
          <p:nvPr/>
        </p:nvGrpSpPr>
        <p:grpSpPr>
          <a:xfrm>
            <a:off x="3886200" y="2667000"/>
            <a:ext cx="190500" cy="190500"/>
            <a:chOff x="5867400" y="2362200"/>
            <a:chExt cx="304800" cy="457200"/>
          </a:xfrm>
        </p:grpSpPr>
        <p:sp>
          <p:nvSpPr>
            <p:cNvPr id="38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47"/>
          <p:cNvGrpSpPr/>
          <p:nvPr/>
        </p:nvGrpSpPr>
        <p:grpSpPr>
          <a:xfrm>
            <a:off x="3733800" y="6019800"/>
            <a:ext cx="190500" cy="190500"/>
            <a:chOff x="5867400" y="2362200"/>
            <a:chExt cx="304800" cy="457200"/>
          </a:xfrm>
        </p:grpSpPr>
        <p:sp>
          <p:nvSpPr>
            <p:cNvPr id="43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304800" y="1295400"/>
            <a:ext cx="8534400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The length of the </a:t>
            </a:r>
            <a:r>
              <a:rPr lang="en-US" sz="2400" dirty="0" err="1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midsegment</a:t>
            </a: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 is…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2438400" y="4419600"/>
            <a:ext cx="36576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5791200" y="3581400"/>
            <a:ext cx="304800" cy="762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V="1">
            <a:off x="5943600" y="5257800"/>
            <a:ext cx="381000" cy="762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2590800" y="3352800"/>
            <a:ext cx="3048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2514600" y="3505200"/>
            <a:ext cx="3048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2133600" y="5029200"/>
            <a:ext cx="3048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2057400" y="5181600"/>
            <a:ext cx="3048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191000" y="2362200"/>
            <a:ext cx="533400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10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038600" y="6096000"/>
            <a:ext cx="685800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20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219200" y="1752600"/>
            <a:ext cx="6477000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Halfway between the lengths of the bases.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 rot="20795432">
            <a:off x="381000" y="3048000"/>
            <a:ext cx="1752600" cy="461665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en-US" sz="2400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AVERAGE</a:t>
            </a:r>
            <a:endParaRPr lang="en-US" sz="2400" dirty="0">
              <a:solidFill>
                <a:schemeClr val="tx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 rot="1195617">
            <a:off x="6597656" y="3228958"/>
            <a:ext cx="1143000" cy="461665"/>
          </a:xfrm>
          <a:prstGeom prst="rect">
            <a:avLst/>
          </a:prstGeom>
          <a:ln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en-US" sz="2400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MEAN</a:t>
            </a:r>
            <a:endParaRPr lang="en-US" sz="2400" dirty="0">
              <a:solidFill>
                <a:schemeClr val="tx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 rot="20001834">
            <a:off x="6495574" y="5134805"/>
            <a:ext cx="1600200" cy="461665"/>
          </a:xfrm>
          <a:prstGeom prst="rect">
            <a:avLst/>
          </a:prstGeom>
          <a:ln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en-US" sz="2400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MIDDLE</a:t>
            </a:r>
            <a:endParaRPr lang="en-US" sz="2400" dirty="0">
              <a:solidFill>
                <a:schemeClr val="tx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326658" name="Object 2"/>
          <p:cNvGraphicFramePr>
            <a:graphicFrameLocks noChangeAspect="1"/>
          </p:cNvGraphicFramePr>
          <p:nvPr/>
        </p:nvGraphicFramePr>
        <p:xfrm>
          <a:off x="457200" y="4495800"/>
          <a:ext cx="1165225" cy="1030288"/>
        </p:xfrm>
        <a:graphic>
          <a:graphicData uri="http://schemas.openxmlformats.org/presentationml/2006/ole">
            <p:oleObj spid="_x0000_s326658" name="Equation" r:id="rId4" imgW="444240" imgH="393480" progId="Equation.3">
              <p:embed/>
            </p:oleObj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3886200" y="4038600"/>
            <a:ext cx="685800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15</a:t>
            </a:r>
            <a:endParaRPr lang="en-US" sz="24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3266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37" grpId="0"/>
      <p:bldP spid="39" grpId="0"/>
      <p:bldP spid="41" grpId="0"/>
      <p:bldP spid="42" grpId="0" animBg="1"/>
      <p:bldP spid="45" grpId="0" animBg="1"/>
      <p:bldP spid="46" grpId="0" animBg="1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762000" y="700087"/>
            <a:ext cx="7467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 dirty="0">
                <a:latin typeface="Comic Sans MS" pitchFamily="66" charset="0"/>
              </a:rPr>
              <a:t>It is easier to explain </a:t>
            </a:r>
            <a:r>
              <a:rPr lang="en-US" sz="2800" b="1" dirty="0" smtClean="0">
                <a:latin typeface="Comic Sans MS" pitchFamily="66" charset="0"/>
              </a:rPr>
              <a:t>CONCAVE </a:t>
            </a:r>
            <a:r>
              <a:rPr lang="en-US" sz="2800" b="1" dirty="0">
                <a:latin typeface="Comic Sans MS" pitchFamily="66" charset="0"/>
              </a:rPr>
              <a:t>than it is to explain </a:t>
            </a:r>
            <a:r>
              <a:rPr lang="en-US" sz="2800" b="1" dirty="0" smtClean="0">
                <a:latin typeface="Comic Sans MS" pitchFamily="66" charset="0"/>
              </a:rPr>
              <a:t>CONVEX</a:t>
            </a:r>
            <a:endParaRPr lang="en-US" sz="2800" b="1" dirty="0">
              <a:latin typeface="Comic Sans MS" pitchFamily="66" charset="0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838200" y="1919287"/>
            <a:ext cx="7467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 dirty="0">
                <a:latin typeface="Comic Sans MS" pitchFamily="66" charset="0"/>
              </a:rPr>
              <a:t>A polygon is </a:t>
            </a:r>
            <a:r>
              <a:rPr lang="en-US" sz="2800" b="1" dirty="0" smtClean="0">
                <a:latin typeface="Comic Sans MS" pitchFamily="66" charset="0"/>
              </a:rPr>
              <a:t>CONCAVE </a:t>
            </a:r>
            <a:r>
              <a:rPr lang="en-US" sz="2800" b="1" dirty="0">
                <a:latin typeface="Comic Sans MS" pitchFamily="66" charset="0"/>
              </a:rPr>
              <a:t>if: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838200" y="2605087"/>
            <a:ext cx="7467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Comic Sans MS" pitchFamily="66" charset="0"/>
              </a:rPr>
              <a:t>There are 2 points </a:t>
            </a:r>
            <a:r>
              <a:rPr lang="en-US" sz="2800" b="1" i="1">
                <a:latin typeface="Comic Sans MS" pitchFamily="66" charset="0"/>
              </a:rPr>
              <a:t>somewhere</a:t>
            </a:r>
            <a:r>
              <a:rPr lang="en-US" sz="2800" b="1">
                <a:latin typeface="Comic Sans MS" pitchFamily="66" charset="0"/>
              </a:rPr>
              <a:t> inside the shape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838200" y="3671887"/>
            <a:ext cx="7467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Comic Sans MS" pitchFamily="66" charset="0"/>
              </a:rPr>
              <a:t>So that if you connect those 2 points with a line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762000" y="4738687"/>
            <a:ext cx="7467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Comic Sans MS" pitchFamily="66" charset="0"/>
              </a:rPr>
              <a:t>The line goes outside the shape.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  <p:bldP spid="30725" grpId="0"/>
      <p:bldP spid="30726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Trapezoids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28600" y="838200"/>
            <a:ext cx="8305800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In each of the following trapezoids, find X.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8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3886200"/>
            <a:ext cx="22733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9" name="Group 26"/>
          <p:cNvGrpSpPr>
            <a:grpSpLocks/>
          </p:cNvGrpSpPr>
          <p:nvPr/>
        </p:nvGrpSpPr>
        <p:grpSpPr bwMode="auto">
          <a:xfrm>
            <a:off x="5562600" y="4343400"/>
            <a:ext cx="2701925" cy="1539875"/>
            <a:chOff x="3744" y="1807"/>
            <a:chExt cx="1702" cy="970"/>
          </a:xfrm>
        </p:grpSpPr>
        <p:sp>
          <p:nvSpPr>
            <p:cNvPr id="50" name="Line 27"/>
            <p:cNvSpPr>
              <a:spLocks noChangeShapeType="1"/>
            </p:cNvSpPr>
            <p:nvPr/>
          </p:nvSpPr>
          <p:spPr bwMode="auto">
            <a:xfrm>
              <a:off x="3984" y="2016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Line 28"/>
            <p:cNvSpPr>
              <a:spLocks noChangeShapeType="1"/>
            </p:cNvSpPr>
            <p:nvPr/>
          </p:nvSpPr>
          <p:spPr bwMode="auto">
            <a:xfrm>
              <a:off x="3984" y="2016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Line 29"/>
            <p:cNvSpPr>
              <a:spLocks noChangeShapeType="1"/>
            </p:cNvSpPr>
            <p:nvPr/>
          </p:nvSpPr>
          <p:spPr bwMode="auto">
            <a:xfrm>
              <a:off x="3984" y="2640"/>
              <a:ext cx="12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Line 30"/>
            <p:cNvSpPr>
              <a:spLocks noChangeShapeType="1"/>
            </p:cNvSpPr>
            <p:nvPr/>
          </p:nvSpPr>
          <p:spPr bwMode="auto">
            <a:xfrm>
              <a:off x="4992" y="2016"/>
              <a:ext cx="24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Text Box 31"/>
            <p:cNvSpPr txBox="1">
              <a:spLocks noChangeArrowheads="1"/>
            </p:cNvSpPr>
            <p:nvPr/>
          </p:nvSpPr>
          <p:spPr bwMode="auto">
            <a:xfrm>
              <a:off x="3744" y="1807"/>
              <a:ext cx="17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000" dirty="0">
                  <a:latin typeface="Times New Roman" pitchFamily="18" charset="0"/>
                </a:rPr>
                <a:t>J</a:t>
              </a:r>
            </a:p>
          </p:txBody>
        </p:sp>
        <p:sp>
          <p:nvSpPr>
            <p:cNvPr id="55" name="Text Box 32"/>
            <p:cNvSpPr txBox="1">
              <a:spLocks noChangeArrowheads="1"/>
            </p:cNvSpPr>
            <p:nvPr/>
          </p:nvSpPr>
          <p:spPr bwMode="auto">
            <a:xfrm>
              <a:off x="5232" y="2527"/>
              <a:ext cx="21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000">
                  <a:latin typeface="Times New Roman" pitchFamily="18" charset="0"/>
                </a:rPr>
                <a:t>L</a:t>
              </a:r>
            </a:p>
          </p:txBody>
        </p:sp>
        <p:sp>
          <p:nvSpPr>
            <p:cNvPr id="56" name="Text Box 33"/>
            <p:cNvSpPr txBox="1">
              <a:spLocks noChangeArrowheads="1"/>
            </p:cNvSpPr>
            <p:nvPr/>
          </p:nvSpPr>
          <p:spPr bwMode="auto">
            <a:xfrm>
              <a:off x="4944" y="1807"/>
              <a:ext cx="23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000">
                  <a:latin typeface="Times New Roman" pitchFamily="18" charset="0"/>
                </a:rPr>
                <a:t>K</a:t>
              </a:r>
            </a:p>
          </p:txBody>
        </p:sp>
        <p:sp>
          <p:nvSpPr>
            <p:cNvPr id="57" name="Text Box 34"/>
            <p:cNvSpPr txBox="1">
              <a:spLocks noChangeArrowheads="1"/>
            </p:cNvSpPr>
            <p:nvPr/>
          </p:nvSpPr>
          <p:spPr bwMode="auto">
            <a:xfrm>
              <a:off x="3744" y="2527"/>
              <a:ext cx="25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000">
                  <a:latin typeface="Times New Roman" pitchFamily="18" charset="0"/>
                </a:rPr>
                <a:t>M</a:t>
              </a:r>
            </a:p>
          </p:txBody>
        </p:sp>
        <p:sp>
          <p:nvSpPr>
            <p:cNvPr id="58" name="Rectangle 35"/>
            <p:cNvSpPr>
              <a:spLocks noChangeArrowheads="1"/>
            </p:cNvSpPr>
            <p:nvPr/>
          </p:nvSpPr>
          <p:spPr bwMode="auto">
            <a:xfrm>
              <a:off x="3984" y="201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Rectangle 36"/>
            <p:cNvSpPr>
              <a:spLocks noChangeArrowheads="1"/>
            </p:cNvSpPr>
            <p:nvPr/>
          </p:nvSpPr>
          <p:spPr bwMode="auto">
            <a:xfrm>
              <a:off x="3984" y="254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Text Box 37"/>
            <p:cNvSpPr txBox="1">
              <a:spLocks noChangeArrowheads="1"/>
            </p:cNvSpPr>
            <p:nvPr/>
          </p:nvSpPr>
          <p:spPr bwMode="auto">
            <a:xfrm>
              <a:off x="4272" y="1814"/>
              <a:ext cx="43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000" dirty="0">
                  <a:latin typeface="Times New Roman" pitchFamily="18" charset="0"/>
                </a:rPr>
                <a:t>9 cm</a:t>
              </a:r>
            </a:p>
          </p:txBody>
        </p:sp>
        <p:sp>
          <p:nvSpPr>
            <p:cNvPr id="63" name="Line 38"/>
            <p:cNvSpPr>
              <a:spLocks noChangeShapeType="1"/>
            </p:cNvSpPr>
            <p:nvPr/>
          </p:nvSpPr>
          <p:spPr bwMode="auto">
            <a:xfrm>
              <a:off x="3984" y="2304"/>
              <a:ext cx="1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Text Box 39"/>
            <p:cNvSpPr txBox="1">
              <a:spLocks noChangeArrowheads="1"/>
            </p:cNvSpPr>
            <p:nvPr/>
          </p:nvSpPr>
          <p:spPr bwMode="auto">
            <a:xfrm>
              <a:off x="4320" y="2102"/>
              <a:ext cx="51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000" dirty="0">
                  <a:latin typeface="Times New Roman" pitchFamily="18" charset="0"/>
                </a:rPr>
                <a:t>12 cm</a:t>
              </a:r>
            </a:p>
          </p:txBody>
        </p:sp>
        <p:sp>
          <p:nvSpPr>
            <p:cNvPr id="66" name="Text Box 40"/>
            <p:cNvSpPr txBox="1">
              <a:spLocks noChangeArrowheads="1"/>
            </p:cNvSpPr>
            <p:nvPr/>
          </p:nvSpPr>
          <p:spPr bwMode="auto">
            <a:xfrm>
              <a:off x="4320" y="2438"/>
              <a:ext cx="42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000" i="1" dirty="0">
                  <a:latin typeface="Times New Roman" pitchFamily="18" charset="0"/>
                </a:rPr>
                <a:t>x</a:t>
              </a:r>
              <a:r>
                <a:rPr lang="en-US" sz="2000" dirty="0">
                  <a:latin typeface="Times New Roman" pitchFamily="18" charset="0"/>
                </a:rPr>
                <a:t> cm</a:t>
              </a:r>
            </a:p>
          </p:txBody>
        </p:sp>
        <p:sp>
          <p:nvSpPr>
            <p:cNvPr id="69" name="Text Box 41"/>
            <p:cNvSpPr txBox="1">
              <a:spLocks noChangeArrowheads="1"/>
            </p:cNvSpPr>
            <p:nvPr/>
          </p:nvSpPr>
          <p:spPr bwMode="auto">
            <a:xfrm>
              <a:off x="3744" y="2160"/>
              <a:ext cx="23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000">
                  <a:latin typeface="Times New Roman" pitchFamily="18" charset="0"/>
                </a:rPr>
                <a:t>N</a:t>
              </a:r>
            </a:p>
          </p:txBody>
        </p:sp>
        <p:sp>
          <p:nvSpPr>
            <p:cNvPr id="70" name="Text Box 42"/>
            <p:cNvSpPr txBox="1">
              <a:spLocks noChangeArrowheads="1"/>
            </p:cNvSpPr>
            <p:nvPr/>
          </p:nvSpPr>
          <p:spPr bwMode="auto">
            <a:xfrm>
              <a:off x="5088" y="2143"/>
              <a:ext cx="20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000">
                  <a:latin typeface="Times New Roman" pitchFamily="18" charset="0"/>
                </a:rPr>
                <a:t>P</a:t>
              </a:r>
            </a:p>
          </p:txBody>
        </p:sp>
      </p:grpSp>
      <p:sp>
        <p:nvSpPr>
          <p:cNvPr id="72" name="Flowchart: Manual Input 71"/>
          <p:cNvSpPr/>
          <p:nvPr/>
        </p:nvSpPr>
        <p:spPr>
          <a:xfrm>
            <a:off x="6400800" y="1676400"/>
            <a:ext cx="1143000" cy="1828800"/>
          </a:xfrm>
          <a:prstGeom prst="flowChartManualInput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 rot="16200000">
            <a:off x="7461032" y="2705100"/>
            <a:ext cx="228600" cy="152400"/>
            <a:chOff x="5867400" y="2362200"/>
            <a:chExt cx="304800" cy="457200"/>
          </a:xfrm>
        </p:grpSpPr>
        <p:sp>
          <p:nvSpPr>
            <p:cNvPr id="77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" name="Trapezoid 80"/>
          <p:cNvSpPr/>
          <p:nvPr/>
        </p:nvSpPr>
        <p:spPr>
          <a:xfrm>
            <a:off x="1371600" y="1828800"/>
            <a:ext cx="2667000" cy="1676400"/>
          </a:xfrm>
          <a:prstGeom prst="trapezoid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5" name="Straight Connector 84"/>
          <p:cNvCxnSpPr>
            <a:stCxn id="81" idx="1"/>
            <a:endCxn id="81" idx="3"/>
          </p:cNvCxnSpPr>
          <p:nvPr/>
        </p:nvCxnSpPr>
        <p:spPr>
          <a:xfrm rot="10800000" flipH="1">
            <a:off x="1581150" y="2667000"/>
            <a:ext cx="2247900" cy="0"/>
          </a:xfrm>
          <a:prstGeom prst="line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stCxn id="72" idx="0"/>
            <a:endCxn id="72" idx="2"/>
          </p:cNvCxnSpPr>
          <p:nvPr/>
        </p:nvCxnSpPr>
        <p:spPr>
          <a:xfrm rot="16200000" flipH="1">
            <a:off x="6149340" y="2682240"/>
            <a:ext cx="1645920" cy="0"/>
          </a:xfrm>
          <a:prstGeom prst="line">
            <a:avLst/>
          </a:prstGeom>
          <a:ln w="127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Group 87"/>
          <p:cNvGrpSpPr/>
          <p:nvPr/>
        </p:nvGrpSpPr>
        <p:grpSpPr>
          <a:xfrm rot="16200000">
            <a:off x="6286500" y="2781300"/>
            <a:ext cx="228600" cy="152400"/>
            <a:chOff x="5867400" y="2362200"/>
            <a:chExt cx="304800" cy="457200"/>
          </a:xfrm>
        </p:grpSpPr>
        <p:sp>
          <p:nvSpPr>
            <p:cNvPr id="89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2438400" y="2286000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X</a:t>
            </a:r>
            <a:endParaRPr lang="en-US" sz="2400" b="1" dirty="0"/>
          </a:p>
        </p:txBody>
      </p:sp>
      <p:cxnSp>
        <p:nvCxnSpPr>
          <p:cNvPr id="93" name="Straight Arrow Connector 92"/>
          <p:cNvCxnSpPr/>
          <p:nvPr/>
        </p:nvCxnSpPr>
        <p:spPr>
          <a:xfrm flipV="1">
            <a:off x="2590800" y="1828800"/>
            <a:ext cx="228600" cy="1588"/>
          </a:xfrm>
          <a:prstGeom prst="straightConnector1">
            <a:avLst/>
          </a:prstGeom>
          <a:ln w="1016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/>
          <p:nvPr/>
        </p:nvCxnSpPr>
        <p:spPr>
          <a:xfrm flipV="1">
            <a:off x="2590800" y="3505200"/>
            <a:ext cx="228600" cy="1588"/>
          </a:xfrm>
          <a:prstGeom prst="straightConnector1">
            <a:avLst/>
          </a:prstGeom>
          <a:ln w="1016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2286000" y="4724400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X</a:t>
            </a:r>
            <a:endParaRPr lang="en-US" sz="2400" b="1" dirty="0"/>
          </a:p>
        </p:txBody>
      </p:sp>
      <p:sp>
        <p:nvSpPr>
          <p:cNvPr id="99" name="TextBox 98"/>
          <p:cNvSpPr txBox="1"/>
          <p:nvPr/>
        </p:nvSpPr>
        <p:spPr>
          <a:xfrm>
            <a:off x="6705600" y="2514600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X</a:t>
            </a:r>
            <a:endParaRPr lang="en-US" sz="2400" b="1" dirty="0"/>
          </a:p>
        </p:txBody>
      </p:sp>
      <p:sp>
        <p:nvSpPr>
          <p:cNvPr id="100" name="TextBox 99"/>
          <p:cNvSpPr txBox="1"/>
          <p:nvPr/>
        </p:nvSpPr>
        <p:spPr>
          <a:xfrm>
            <a:off x="2743200" y="144780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8</a:t>
            </a:r>
            <a:endParaRPr lang="en-US" sz="2400" b="1" dirty="0"/>
          </a:p>
        </p:txBody>
      </p:sp>
      <p:sp>
        <p:nvSpPr>
          <p:cNvPr id="101" name="TextBox 100"/>
          <p:cNvSpPr txBox="1"/>
          <p:nvPr/>
        </p:nvSpPr>
        <p:spPr>
          <a:xfrm>
            <a:off x="2743200" y="3505200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12</a:t>
            </a:r>
            <a:endParaRPr lang="en-US" sz="2400" b="1" dirty="0"/>
          </a:p>
        </p:txBody>
      </p:sp>
      <p:sp>
        <p:nvSpPr>
          <p:cNvPr id="102" name="TextBox 101"/>
          <p:cNvSpPr txBox="1"/>
          <p:nvPr/>
        </p:nvSpPr>
        <p:spPr>
          <a:xfrm>
            <a:off x="5791200" y="2590800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48</a:t>
            </a:r>
            <a:endParaRPr lang="en-US" sz="2400" b="1" dirty="0"/>
          </a:p>
        </p:txBody>
      </p:sp>
      <p:sp>
        <p:nvSpPr>
          <p:cNvPr id="103" name="TextBox 102"/>
          <p:cNvSpPr txBox="1"/>
          <p:nvPr/>
        </p:nvSpPr>
        <p:spPr>
          <a:xfrm>
            <a:off x="7620000" y="2590800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66</a:t>
            </a:r>
            <a:endParaRPr lang="en-US" sz="2400" b="1" dirty="0"/>
          </a:p>
        </p:txBody>
      </p:sp>
      <p:sp>
        <p:nvSpPr>
          <p:cNvPr id="104" name="TextBox 103"/>
          <p:cNvSpPr txBox="1"/>
          <p:nvPr/>
        </p:nvSpPr>
        <p:spPr>
          <a:xfrm>
            <a:off x="2362200" y="2165132"/>
            <a:ext cx="495649" cy="461665"/>
          </a:xfrm>
          <a:prstGeom prst="rect">
            <a:avLst/>
          </a:prstGeom>
          <a:solidFill>
            <a:srgbClr val="FF00FF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10</a:t>
            </a:r>
            <a:endParaRPr lang="en-US" sz="2400" b="1" dirty="0"/>
          </a:p>
        </p:txBody>
      </p:sp>
      <p:sp>
        <p:nvSpPr>
          <p:cNvPr id="105" name="TextBox 104"/>
          <p:cNvSpPr txBox="1"/>
          <p:nvPr/>
        </p:nvSpPr>
        <p:spPr>
          <a:xfrm>
            <a:off x="6477000" y="2514600"/>
            <a:ext cx="495649" cy="461665"/>
          </a:xfrm>
          <a:prstGeom prst="rect">
            <a:avLst/>
          </a:prstGeom>
          <a:solidFill>
            <a:srgbClr val="FF00FF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57</a:t>
            </a:r>
            <a:endParaRPr lang="en-US" sz="2400" b="1" dirty="0"/>
          </a:p>
        </p:txBody>
      </p:sp>
      <p:sp>
        <p:nvSpPr>
          <p:cNvPr id="106" name="TextBox 105"/>
          <p:cNvSpPr txBox="1"/>
          <p:nvPr/>
        </p:nvSpPr>
        <p:spPr>
          <a:xfrm>
            <a:off x="2209800" y="4603532"/>
            <a:ext cx="495649" cy="461665"/>
          </a:xfrm>
          <a:prstGeom prst="rect">
            <a:avLst/>
          </a:prstGeom>
          <a:solidFill>
            <a:srgbClr val="FF00FF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20</a:t>
            </a:r>
            <a:endParaRPr lang="en-US" sz="2400" b="1" dirty="0"/>
          </a:p>
        </p:txBody>
      </p:sp>
      <p:sp>
        <p:nvSpPr>
          <p:cNvPr id="107" name="TextBox 106"/>
          <p:cNvSpPr txBox="1"/>
          <p:nvPr/>
        </p:nvSpPr>
        <p:spPr>
          <a:xfrm>
            <a:off x="6553200" y="5181600"/>
            <a:ext cx="495649" cy="461665"/>
          </a:xfrm>
          <a:prstGeom prst="rect">
            <a:avLst/>
          </a:prstGeom>
          <a:solidFill>
            <a:srgbClr val="FF00FF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15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5" grpId="0" animBg="1"/>
      <p:bldP spid="106" grpId="0" animBg="1"/>
      <p:bldP spid="107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Trapezoids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28600" y="838200"/>
            <a:ext cx="8305800" cy="83099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Hard Problem:</a:t>
            </a: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Find X, Y and Z.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47" name="Trapezoid 46"/>
          <p:cNvSpPr/>
          <p:nvPr/>
        </p:nvSpPr>
        <p:spPr>
          <a:xfrm>
            <a:off x="4343400" y="1447800"/>
            <a:ext cx="4038600" cy="2362200"/>
          </a:xfrm>
          <a:prstGeom prst="trapezoid">
            <a:avLst>
              <a:gd name="adj" fmla="val 39683"/>
            </a:avLst>
          </a:prstGeom>
          <a:ln w="50800">
            <a:solidFill>
              <a:schemeClr val="tx1"/>
            </a:solidFill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1"/>
          <p:cNvGrpSpPr/>
          <p:nvPr/>
        </p:nvGrpSpPr>
        <p:grpSpPr>
          <a:xfrm>
            <a:off x="5943600" y="1371600"/>
            <a:ext cx="190500" cy="190500"/>
            <a:chOff x="5867400" y="2362200"/>
            <a:chExt cx="304800" cy="457200"/>
          </a:xfrm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60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5" name="Group 47"/>
          <p:cNvGrpSpPr/>
          <p:nvPr/>
        </p:nvGrpSpPr>
        <p:grpSpPr>
          <a:xfrm>
            <a:off x="5867400" y="3695700"/>
            <a:ext cx="190500" cy="190500"/>
            <a:chOff x="5867400" y="2362200"/>
            <a:chExt cx="304800" cy="457200"/>
          </a:xfrm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68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73" name="Straight Connector 72"/>
          <p:cNvCxnSpPr/>
          <p:nvPr/>
        </p:nvCxnSpPr>
        <p:spPr>
          <a:xfrm>
            <a:off x="4648200" y="2514600"/>
            <a:ext cx="3810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V="1">
            <a:off x="7772400" y="2590800"/>
            <a:ext cx="3810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4953000" y="1066800"/>
            <a:ext cx="3810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A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391400" y="1066800"/>
            <a:ext cx="3810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B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8305800" y="3657600"/>
            <a:ext cx="3810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C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038600" y="3581400"/>
            <a:ext cx="3810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D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495800" y="3352800"/>
            <a:ext cx="6858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2X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194300" y="1447800"/>
            <a:ext cx="7620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Y+10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696200" y="3429000"/>
            <a:ext cx="8382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80</a:t>
            </a:r>
            <a:r>
              <a:rPr lang="en-US" sz="2000" baseline="30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0</a:t>
            </a:r>
            <a:endParaRPr lang="en-US" sz="2000" baseline="30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553200" y="1447800"/>
            <a:ext cx="11430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2Z-30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94" name="Object 4"/>
          <p:cNvGraphicFramePr>
            <a:graphicFrameLocks noChangeAspect="1"/>
          </p:cNvGraphicFramePr>
          <p:nvPr/>
        </p:nvGraphicFramePr>
        <p:xfrm>
          <a:off x="4953000" y="3384550"/>
          <a:ext cx="619125" cy="309563"/>
        </p:xfrm>
        <a:graphic>
          <a:graphicData uri="http://schemas.openxmlformats.org/presentationml/2006/ole">
            <p:oleObj spid="_x0000_s782339" name="Equation" r:id="rId4" imgW="355320" imgH="177480" progId="">
              <p:embed/>
            </p:oleObj>
          </a:graphicData>
        </a:graphic>
      </p:graphicFrame>
      <p:graphicFrame>
        <p:nvGraphicFramePr>
          <p:cNvPr id="95" name="Object 4"/>
          <p:cNvGraphicFramePr>
            <a:graphicFrameLocks noChangeAspect="1"/>
          </p:cNvGraphicFramePr>
          <p:nvPr/>
        </p:nvGraphicFramePr>
        <p:xfrm>
          <a:off x="5826125" y="1481138"/>
          <a:ext cx="727075" cy="307975"/>
        </p:xfrm>
        <a:graphic>
          <a:graphicData uri="http://schemas.openxmlformats.org/presentationml/2006/ole">
            <p:oleObj spid="_x0000_s782340" name="Equation" r:id="rId5" imgW="419040" imgH="177480" progId="">
              <p:embed/>
            </p:oleObj>
          </a:graphicData>
        </a:graphic>
      </p:graphicFrame>
      <p:graphicFrame>
        <p:nvGraphicFramePr>
          <p:cNvPr id="96" name="Object 4"/>
          <p:cNvGraphicFramePr>
            <a:graphicFrameLocks noChangeAspect="1"/>
          </p:cNvGraphicFramePr>
          <p:nvPr/>
        </p:nvGraphicFramePr>
        <p:xfrm>
          <a:off x="7413625" y="1481138"/>
          <a:ext cx="727075" cy="307975"/>
        </p:xfrm>
        <a:graphic>
          <a:graphicData uri="http://schemas.openxmlformats.org/presentationml/2006/ole">
            <p:oleObj spid="_x0000_s782341" name="Equation" r:id="rId6" imgW="419040" imgH="177480" progId="">
              <p:embed/>
            </p:oleObj>
          </a:graphicData>
        </a:graphic>
      </p:graphicFrame>
      <p:graphicFrame>
        <p:nvGraphicFramePr>
          <p:cNvPr id="108" name="Object 4"/>
          <p:cNvGraphicFramePr>
            <a:graphicFrameLocks noChangeAspect="1"/>
          </p:cNvGraphicFramePr>
          <p:nvPr/>
        </p:nvGraphicFramePr>
        <p:xfrm>
          <a:off x="4503738" y="3875088"/>
          <a:ext cx="908050" cy="331787"/>
        </p:xfrm>
        <a:graphic>
          <a:graphicData uri="http://schemas.openxmlformats.org/presentationml/2006/ole">
            <p:oleObj spid="_x0000_s782342" name="Equation" r:id="rId7" imgW="520560" imgH="190440" progId="">
              <p:embed/>
            </p:oleObj>
          </a:graphicData>
        </a:graphic>
      </p:graphicFrame>
      <p:graphicFrame>
        <p:nvGraphicFramePr>
          <p:cNvPr id="109" name="Object 4"/>
          <p:cNvGraphicFramePr>
            <a:graphicFrameLocks noChangeAspect="1"/>
          </p:cNvGraphicFramePr>
          <p:nvPr/>
        </p:nvGraphicFramePr>
        <p:xfrm>
          <a:off x="5421313" y="1771319"/>
          <a:ext cx="885825" cy="376238"/>
        </p:xfrm>
        <a:graphic>
          <a:graphicData uri="http://schemas.openxmlformats.org/presentationml/2006/ole">
            <p:oleObj spid="_x0000_s782343" name="Equation" r:id="rId8" imgW="507960" imgH="215640" progId="">
              <p:embed/>
            </p:oleObj>
          </a:graphicData>
        </a:graphic>
      </p:graphicFrame>
      <p:graphicFrame>
        <p:nvGraphicFramePr>
          <p:cNvPr id="110" name="Object 4"/>
          <p:cNvGraphicFramePr>
            <a:graphicFrameLocks noChangeAspect="1"/>
          </p:cNvGraphicFramePr>
          <p:nvPr/>
        </p:nvGraphicFramePr>
        <p:xfrm>
          <a:off x="7010400" y="1862138"/>
          <a:ext cx="885825" cy="309562"/>
        </p:xfrm>
        <a:graphic>
          <a:graphicData uri="http://schemas.openxmlformats.org/presentationml/2006/ole">
            <p:oleObj spid="_x0000_s782344" name="Equation" r:id="rId9" imgW="507960" imgH="177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Reasoning about Special Quadrilaterals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1" y="762000"/>
            <a:ext cx="8382000" cy="70788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Here we are going to use all of our different theorems about quadrilaterals to identify what each shape is.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1676400"/>
            <a:ext cx="8382000" cy="70788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Remember, you cant just go based on what a shape looks like, you have to recognize </a:t>
            </a:r>
            <a:r>
              <a:rPr lang="en-US" sz="2000" i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why.</a:t>
            </a:r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2743200"/>
            <a:ext cx="83820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So, before we start let’s recap.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Reasoning about Special Quadrilaterals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3810000" y="838200"/>
            <a:ext cx="1143000" cy="1066800"/>
          </a:xfrm>
          <a:custGeom>
            <a:avLst/>
            <a:gdLst/>
            <a:ahLst/>
            <a:cxnLst>
              <a:cxn ang="0">
                <a:pos x="240" y="0"/>
              </a:cxn>
              <a:cxn ang="0">
                <a:pos x="0" y="816"/>
              </a:cxn>
              <a:cxn ang="0">
                <a:pos x="816" y="1152"/>
              </a:cxn>
              <a:cxn ang="0">
                <a:pos x="1248" y="912"/>
              </a:cxn>
              <a:cxn ang="0">
                <a:pos x="240" y="0"/>
              </a:cxn>
            </a:cxnLst>
            <a:rect l="0" t="0" r="r" b="b"/>
            <a:pathLst>
              <a:path w="1248" h="1152">
                <a:moveTo>
                  <a:pt x="240" y="0"/>
                </a:moveTo>
                <a:lnTo>
                  <a:pt x="0" y="816"/>
                </a:lnTo>
                <a:lnTo>
                  <a:pt x="816" y="1152"/>
                </a:lnTo>
                <a:lnTo>
                  <a:pt x="1248" y="912"/>
                </a:lnTo>
                <a:lnTo>
                  <a:pt x="240" y="0"/>
                </a:lnTo>
                <a:close/>
              </a:path>
            </a:pathLst>
          </a:custGeom>
          <a:solidFill>
            <a:srgbClr val="5873AE"/>
          </a:solidFill>
          <a:ln w="38100">
            <a:noFill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3" name="Parallelogram 12"/>
          <p:cNvSpPr/>
          <p:nvPr/>
        </p:nvSpPr>
        <p:spPr>
          <a:xfrm>
            <a:off x="3810000" y="2895600"/>
            <a:ext cx="1447800" cy="533400"/>
          </a:xfrm>
          <a:prstGeom prst="parallelogram">
            <a:avLst>
              <a:gd name="adj" fmla="val 61667"/>
            </a:avLst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209800" y="4038600"/>
            <a:ext cx="1295400" cy="609600"/>
          </a:xfrm>
          <a:prstGeom prst="rect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rapezoid 14"/>
          <p:cNvSpPr/>
          <p:nvPr/>
        </p:nvSpPr>
        <p:spPr>
          <a:xfrm>
            <a:off x="7620000" y="3886200"/>
            <a:ext cx="1295400" cy="533400"/>
          </a:xfrm>
          <a:prstGeom prst="trapezoid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iamond 15"/>
          <p:cNvSpPr/>
          <p:nvPr/>
        </p:nvSpPr>
        <p:spPr>
          <a:xfrm>
            <a:off x="4800600" y="4114800"/>
            <a:ext cx="1752600" cy="533400"/>
          </a:xfrm>
          <a:prstGeom prst="diamond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886200" y="5486400"/>
            <a:ext cx="990600" cy="914400"/>
          </a:xfrm>
          <a:prstGeom prst="rect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iagonal Stripe 17"/>
          <p:cNvSpPr/>
          <p:nvPr/>
        </p:nvSpPr>
        <p:spPr>
          <a:xfrm rot="2127546">
            <a:off x="7350413" y="2032811"/>
            <a:ext cx="1602829" cy="1170084"/>
          </a:xfrm>
          <a:prstGeom prst="diagStripe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rot="10800000" flipV="1">
            <a:off x="1905000" y="1676400"/>
            <a:ext cx="1676400" cy="5334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>
            <a:off x="4266009" y="2210197"/>
            <a:ext cx="458788" cy="794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5334000" y="1676400"/>
            <a:ext cx="1905000" cy="5334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>
            <a:off x="7962900" y="3086100"/>
            <a:ext cx="685800" cy="1588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 flipV="1">
            <a:off x="3581400" y="3505200"/>
            <a:ext cx="7620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4495800" y="3505200"/>
            <a:ext cx="6858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6200000" flipH="1">
            <a:off x="3048000" y="4724400"/>
            <a:ext cx="4572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6" idx="2"/>
          </p:cNvCxnSpPr>
          <p:nvPr/>
        </p:nvCxnSpPr>
        <p:spPr>
          <a:xfrm rot="5400000">
            <a:off x="5124450" y="4705350"/>
            <a:ext cx="609600" cy="4953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26"/>
          <p:cNvSpPr/>
          <p:nvPr/>
        </p:nvSpPr>
        <p:spPr>
          <a:xfrm>
            <a:off x="228600" y="1981200"/>
            <a:ext cx="1661160" cy="838200"/>
          </a:xfrm>
          <a:custGeom>
            <a:avLst/>
            <a:gdLst>
              <a:gd name="connsiteX0" fmla="*/ 0 w 1661160"/>
              <a:gd name="connsiteY0" fmla="*/ 381000 h 838200"/>
              <a:gd name="connsiteX1" fmla="*/ 640080 w 1661160"/>
              <a:gd name="connsiteY1" fmla="*/ 0 h 838200"/>
              <a:gd name="connsiteX2" fmla="*/ 1661160 w 1661160"/>
              <a:gd name="connsiteY2" fmla="*/ 457200 h 838200"/>
              <a:gd name="connsiteX3" fmla="*/ 579120 w 1661160"/>
              <a:gd name="connsiteY3" fmla="*/ 838200 h 838200"/>
              <a:gd name="connsiteX4" fmla="*/ 0 w 1661160"/>
              <a:gd name="connsiteY4" fmla="*/ 38100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1160" h="838200">
                <a:moveTo>
                  <a:pt x="0" y="381000"/>
                </a:moveTo>
                <a:lnTo>
                  <a:pt x="640080" y="0"/>
                </a:lnTo>
                <a:lnTo>
                  <a:pt x="1661160" y="457200"/>
                </a:lnTo>
                <a:lnTo>
                  <a:pt x="579120" y="838200"/>
                </a:lnTo>
                <a:lnTo>
                  <a:pt x="0" y="381000"/>
                </a:lnTo>
                <a:close/>
              </a:path>
            </a:pathLst>
          </a:cu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4648200" y="990600"/>
            <a:ext cx="1417632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Quadrilateral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595350" y="1535668"/>
            <a:ext cx="547650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Kite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7447949" y="1676400"/>
            <a:ext cx="1086451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Trapezoid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7162800" y="3429000"/>
            <a:ext cx="1969706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Isosceles Trapezoid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3886200" y="2438400"/>
            <a:ext cx="1470274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Parallelogram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2133600" y="3581400"/>
            <a:ext cx="1102738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Rectangle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5181600" y="3657600"/>
            <a:ext cx="1071127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Rhombus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886200" y="5029200"/>
            <a:ext cx="837280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Square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3352800" y="1295400"/>
            <a:ext cx="2286000" cy="646331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Comic Sans MS" pitchFamily="66" charset="0"/>
              </a:rPr>
              <a:t>4 sides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Comic Sans MS" pitchFamily="66" charset="0"/>
              </a:rPr>
              <a:t>4 vertices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Comic Sans MS" pitchFamily="66" charset="0"/>
              </a:rPr>
              <a:t>Interior angles add to 360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124200" y="2743200"/>
            <a:ext cx="2819400" cy="1015663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Comic Sans MS" pitchFamily="66" charset="0"/>
              </a:rPr>
              <a:t>Opposite sides are parallel.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Comic Sans MS" pitchFamily="66" charset="0"/>
              </a:rPr>
              <a:t>Opposite sides are congruent.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Comic Sans MS" pitchFamily="66" charset="0"/>
              </a:rPr>
              <a:t>Opposite angles are congruent.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Comic Sans MS" pitchFamily="66" charset="0"/>
              </a:rPr>
              <a:t>Consecutive angles are supplements.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Comic Sans MS" pitchFamily="66" charset="0"/>
              </a:rPr>
              <a:t>Diagonals bisect each other.</a:t>
            </a:r>
            <a:endParaRPr lang="en-US" sz="1200" dirty="0">
              <a:latin typeface="Comic Sans MS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828800" y="4719935"/>
            <a:ext cx="2057400" cy="461665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Comic Sans MS" pitchFamily="66" charset="0"/>
              </a:rPr>
              <a:t>4 right angles.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Comic Sans MS" pitchFamily="66" charset="0"/>
              </a:rPr>
              <a:t>Diagonals are congruent.</a:t>
            </a:r>
            <a:endParaRPr lang="en-US" sz="1200" dirty="0">
              <a:latin typeface="Comic Sans MS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495800" y="4648200"/>
            <a:ext cx="2286000" cy="461665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Comic Sans MS" pitchFamily="66" charset="0"/>
              </a:rPr>
              <a:t>All 4 sides are congruent.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Comic Sans MS" pitchFamily="66" charset="0"/>
              </a:rPr>
              <a:t>Diagonals make right angles.</a:t>
            </a:r>
            <a:endParaRPr lang="en-US" sz="1200" dirty="0">
              <a:latin typeface="Comic Sans MS" pitchFamily="66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505200" y="5638800"/>
            <a:ext cx="1676400" cy="461665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Comic Sans MS" pitchFamily="66" charset="0"/>
              </a:rPr>
              <a:t>4 right angles.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Comic Sans MS" pitchFamily="66" charset="0"/>
              </a:rPr>
              <a:t>4 congruent sides.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162800" y="2590800"/>
            <a:ext cx="1905000" cy="276999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n-US" sz="1200" dirty="0" smtClean="0">
                <a:latin typeface="Comic Sans MS" pitchFamily="66" charset="0"/>
              </a:rPr>
              <a:t>1 set of parallel sides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086600" y="4495800"/>
            <a:ext cx="1981200" cy="461665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Comic Sans MS" pitchFamily="66" charset="0"/>
              </a:rPr>
              <a:t>Base angles congruent</a:t>
            </a:r>
          </a:p>
          <a:p>
            <a:pPr>
              <a:buFont typeface="Arial" pitchFamily="34" charset="0"/>
              <a:buChar char="•"/>
            </a:pPr>
            <a:r>
              <a:rPr lang="en-US" sz="1200" dirty="0" smtClean="0">
                <a:latin typeface="Comic Sans MS" pitchFamily="66" charset="0"/>
              </a:rPr>
              <a:t>Legs are congruent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181600" y="5410200"/>
            <a:ext cx="152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BOTH of these have to be true for a quadrilateral to be a SQUARE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Reasoning about Special Quadrilaterals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4918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" y="914400"/>
            <a:ext cx="87058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41555" y="2971800"/>
            <a:ext cx="2444900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latin typeface="Comic Sans MS" pitchFamily="66" charset="0"/>
              </a:rPr>
              <a:t>Parallelogram</a:t>
            </a:r>
          </a:p>
          <a:p>
            <a:pPr algn="ctr"/>
            <a:r>
              <a:rPr lang="en-US" sz="1600" dirty="0" smtClean="0">
                <a:latin typeface="Comic Sans MS" pitchFamily="66" charset="0"/>
              </a:rPr>
              <a:t>(opposite sides parallel)</a:t>
            </a:r>
            <a:endParaRPr lang="en-US" sz="16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54985" y="2133600"/>
            <a:ext cx="2108269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latin typeface="Comic Sans MS" pitchFamily="66" charset="0"/>
              </a:rPr>
              <a:t>trapezoid</a:t>
            </a:r>
          </a:p>
          <a:p>
            <a:pPr algn="ctr"/>
            <a:r>
              <a:rPr lang="en-US" sz="1600" dirty="0" smtClean="0">
                <a:latin typeface="Comic Sans MS" pitchFamily="66" charset="0"/>
              </a:rPr>
              <a:t>(1 set parallel sides)</a:t>
            </a:r>
            <a:endParaRPr lang="en-US" sz="16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63811" y="2971800"/>
            <a:ext cx="1653017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latin typeface="Comic Sans MS" pitchFamily="66" charset="0"/>
              </a:rPr>
              <a:t>Rectangle</a:t>
            </a:r>
          </a:p>
          <a:p>
            <a:pPr algn="ctr"/>
            <a:r>
              <a:rPr lang="en-US" sz="1600" dirty="0" smtClean="0">
                <a:latin typeface="Comic Sans MS" pitchFamily="66" charset="0"/>
              </a:rPr>
              <a:t>(4 right angles)</a:t>
            </a:r>
            <a:endParaRPr lang="en-US" sz="1600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38188" y="2514600"/>
            <a:ext cx="2566729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latin typeface="Comic Sans MS" pitchFamily="66" charset="0"/>
              </a:rPr>
              <a:t>Rhombus</a:t>
            </a:r>
          </a:p>
          <a:p>
            <a:pPr algn="ctr"/>
            <a:r>
              <a:rPr lang="en-US" sz="1600" dirty="0" smtClean="0">
                <a:latin typeface="Comic Sans MS" pitchFamily="66" charset="0"/>
              </a:rPr>
              <a:t>(diagonals perpendicular)</a:t>
            </a:r>
            <a:endParaRPr lang="en-US" sz="16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Reasoning about Special Quadrilaterals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297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599" y="1066799"/>
            <a:ext cx="2581835" cy="2097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97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3429000"/>
            <a:ext cx="3119717" cy="2554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97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990600"/>
            <a:ext cx="238594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973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5200" y="1219200"/>
            <a:ext cx="1905000" cy="146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973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81600" y="3505200"/>
            <a:ext cx="2595282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920853" y="2971800"/>
            <a:ext cx="1486304" cy="58477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Comic Sans MS" pitchFamily="66" charset="0"/>
              </a:rPr>
              <a:t>Quadrilateral</a:t>
            </a:r>
          </a:p>
          <a:p>
            <a:pPr algn="ctr"/>
            <a:r>
              <a:rPr lang="en-US" sz="1600" dirty="0" smtClean="0">
                <a:solidFill>
                  <a:schemeClr val="bg1"/>
                </a:solidFill>
                <a:latin typeface="Comic Sans MS" pitchFamily="66" charset="0"/>
              </a:rPr>
              <a:t>(4 sides)</a:t>
            </a:r>
            <a:endParaRPr lang="en-US" sz="16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95280" y="2590800"/>
            <a:ext cx="2023311" cy="58477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Comic Sans MS" pitchFamily="66" charset="0"/>
              </a:rPr>
              <a:t>Rhombus</a:t>
            </a:r>
          </a:p>
          <a:p>
            <a:pPr algn="ctr"/>
            <a:r>
              <a:rPr lang="en-US" sz="1600" dirty="0" smtClean="0">
                <a:solidFill>
                  <a:schemeClr val="bg1"/>
                </a:solidFill>
                <a:latin typeface="Comic Sans MS" pitchFamily="66" charset="0"/>
              </a:rPr>
              <a:t>(4 congruent sides)</a:t>
            </a:r>
            <a:endParaRPr lang="en-US" sz="16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77000" y="2996625"/>
            <a:ext cx="1653017" cy="58477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Comic Sans MS" pitchFamily="66" charset="0"/>
              </a:rPr>
              <a:t>Rectangle</a:t>
            </a:r>
          </a:p>
          <a:p>
            <a:pPr algn="ctr"/>
            <a:r>
              <a:rPr lang="en-US" sz="1600" dirty="0" smtClean="0">
                <a:solidFill>
                  <a:schemeClr val="bg1"/>
                </a:solidFill>
                <a:latin typeface="Comic Sans MS" pitchFamily="66" charset="0"/>
              </a:rPr>
              <a:t>(4 right angles)</a:t>
            </a:r>
            <a:endParaRPr lang="en-US" sz="16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18878" y="5739825"/>
            <a:ext cx="2023311" cy="58477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Comic Sans MS" pitchFamily="66" charset="0"/>
              </a:rPr>
              <a:t>Rhombus</a:t>
            </a:r>
          </a:p>
          <a:p>
            <a:pPr algn="ctr"/>
            <a:r>
              <a:rPr lang="en-US" sz="1600" dirty="0" smtClean="0">
                <a:solidFill>
                  <a:schemeClr val="bg1"/>
                </a:solidFill>
                <a:latin typeface="Comic Sans MS" pitchFamily="66" charset="0"/>
              </a:rPr>
              <a:t>(4 congruent sides)</a:t>
            </a:r>
            <a:endParaRPr lang="en-US" sz="16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1756" y="5334000"/>
            <a:ext cx="2797561" cy="58477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Comic Sans MS" pitchFamily="66" charset="0"/>
              </a:rPr>
              <a:t>Parallelogram</a:t>
            </a:r>
          </a:p>
          <a:p>
            <a:pPr algn="ctr"/>
            <a:r>
              <a:rPr lang="en-US" sz="1600" dirty="0" smtClean="0">
                <a:solidFill>
                  <a:schemeClr val="bg1"/>
                </a:solidFill>
                <a:latin typeface="Comic Sans MS" pitchFamily="66" charset="0"/>
              </a:rPr>
              <a:t>(opposite angles congruent)</a:t>
            </a:r>
            <a:endParaRPr lang="en-US" sz="16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2973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914400"/>
            <a:ext cx="3285699" cy="2748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973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838200"/>
            <a:ext cx="3608127" cy="2748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9738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3657600"/>
            <a:ext cx="3393174" cy="254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9739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3962400"/>
            <a:ext cx="2318413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662774" y="3505200"/>
            <a:ext cx="1513556" cy="584775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Quadrilateral</a:t>
            </a:r>
          </a:p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(4 sides)</a:t>
            </a:r>
            <a:endParaRPr lang="en-US" sz="1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65730" y="3505200"/>
            <a:ext cx="1513556" cy="584775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Quadrilateral</a:t>
            </a:r>
          </a:p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(4 sides)</a:t>
            </a:r>
            <a:endParaRPr lang="en-US" sz="1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9733" y="5968425"/>
            <a:ext cx="3177473" cy="830997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Isosceles Trapezoid</a:t>
            </a:r>
          </a:p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(trapezoid by SS-INT, </a:t>
            </a:r>
          </a:p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isosceles by congruent angles)</a:t>
            </a:r>
            <a:endParaRPr lang="en-US" sz="1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01084" y="5867400"/>
            <a:ext cx="2711000" cy="584775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Square</a:t>
            </a:r>
          </a:p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(rectangle AND rhombus)</a:t>
            </a:r>
            <a:endParaRPr lang="en-US" sz="1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Reasoning about Special Quadrilaterals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Reasoning about Special Quadrilaterals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29740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371600"/>
            <a:ext cx="2467155" cy="19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9742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1" y="1219200"/>
            <a:ext cx="2577860" cy="2024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9743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1" y="3871823"/>
            <a:ext cx="2704381" cy="20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9744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24401" y="3886200"/>
            <a:ext cx="283090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6113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6600" y="1371600"/>
            <a:ext cx="20097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44151" y="3149025"/>
            <a:ext cx="2239716" cy="58477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latin typeface="Comic Sans MS" pitchFamily="66" charset="0"/>
              </a:rPr>
              <a:t>parallelogram</a:t>
            </a:r>
          </a:p>
          <a:p>
            <a:pPr algn="ctr"/>
            <a:r>
              <a:rPr lang="en-US" sz="1600" dirty="0" smtClean="0">
                <a:latin typeface="Comic Sans MS" pitchFamily="66" charset="0"/>
              </a:rPr>
              <a:t>(2 sets parallel sides)</a:t>
            </a:r>
            <a:endParaRPr lang="en-US" sz="1600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807" y="2844225"/>
            <a:ext cx="2956259" cy="58477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latin typeface="Comic Sans MS" pitchFamily="66" charset="0"/>
              </a:rPr>
              <a:t>Rectangle</a:t>
            </a:r>
          </a:p>
          <a:p>
            <a:pPr algn="ctr"/>
            <a:r>
              <a:rPr lang="en-US" sz="1600" dirty="0" smtClean="0">
                <a:latin typeface="Comic Sans MS" pitchFamily="66" charset="0"/>
              </a:rPr>
              <a:t>(diagonals bisect each other)</a:t>
            </a:r>
            <a:endParaRPr lang="en-US" sz="1600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53757" y="3072825"/>
            <a:ext cx="2108270" cy="58477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latin typeface="Comic Sans MS" pitchFamily="66" charset="0"/>
              </a:rPr>
              <a:t>Trapezoid</a:t>
            </a:r>
          </a:p>
          <a:p>
            <a:pPr algn="ctr"/>
            <a:r>
              <a:rPr lang="en-US" sz="1600" dirty="0" smtClean="0">
                <a:latin typeface="Comic Sans MS" pitchFamily="66" charset="0"/>
              </a:rPr>
              <a:t>(1 set parallel sides)</a:t>
            </a:r>
            <a:endParaRPr lang="en-US" sz="1600" dirty="0"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7866" y="5867400"/>
            <a:ext cx="3663183" cy="58477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latin typeface="Comic Sans MS" pitchFamily="66" charset="0"/>
              </a:rPr>
              <a:t>Kite</a:t>
            </a:r>
          </a:p>
          <a:p>
            <a:pPr algn="ctr"/>
            <a:r>
              <a:rPr lang="en-US" sz="1600" dirty="0" smtClean="0">
                <a:latin typeface="Comic Sans MS" pitchFamily="66" charset="0"/>
              </a:rPr>
              <a:t>(2 sets consecutive sides congruent)</a:t>
            </a:r>
            <a:endParaRPr lang="en-US" sz="1600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01472" y="5511225"/>
            <a:ext cx="1653017" cy="58477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latin typeface="Comic Sans MS" pitchFamily="66" charset="0"/>
              </a:rPr>
              <a:t>Rectangle</a:t>
            </a:r>
          </a:p>
          <a:p>
            <a:pPr algn="ctr"/>
            <a:r>
              <a:rPr lang="en-US" sz="1600" dirty="0" smtClean="0">
                <a:latin typeface="Comic Sans MS" pitchFamily="66" charset="0"/>
              </a:rPr>
              <a:t>(4 right angles)</a:t>
            </a:r>
            <a:endParaRPr lang="en-US" sz="16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066" name="Picture 2" descr="C:\FILES\pictures (fun)\Background\mountain-lets-cli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71600"/>
            <a:ext cx="9144000" cy="9220097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OPENERS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685800"/>
            <a:ext cx="457176" cy="6001643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A</a:t>
            </a:r>
            <a:endParaRPr lang="en-US" sz="24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B</a:t>
            </a: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/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C</a:t>
            </a: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/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6" action="ppaction://hlinksldjump"/>
              </a:rPr>
              <a:t>D</a:t>
            </a: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/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7" action="ppaction://hlinksldjump"/>
              </a:rPr>
              <a:t>E</a:t>
            </a: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/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8" action="ppaction://hlinksldjump"/>
              </a:rPr>
              <a:t>F</a:t>
            </a: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/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9" action="ppaction://hlinksldjump"/>
              </a:rPr>
              <a:t>G</a:t>
            </a: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/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0" action="ppaction://hlinksldjump"/>
              </a:rPr>
              <a:t>H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0" action="ppaction://hlinksldjump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1" action="ppaction://hlinksldjump"/>
              </a:rPr>
              <a:t>I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1" action="ppaction://hlinksldjump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2" action="ppaction://hlinksldjump"/>
              </a:rPr>
              <a:t>J</a:t>
            </a: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/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2" action="ppaction://hlinksldjump"/>
              </a:rPr>
              <a:t>K</a:t>
            </a: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/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3" action="ppaction://hlinksldjump"/>
              </a:rPr>
              <a:t>L</a:t>
            </a: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/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4" action="ppaction://hlinksldjump"/>
              </a:rPr>
              <a:t>M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4" action="ppaction://hlinksldjump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5" action="ppaction://hlinksldjump"/>
              </a:rPr>
              <a:t>N</a:t>
            </a:r>
            <a:endParaRPr lang="en-US" sz="24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6" action="ppaction://hlinksldjump"/>
              </a:rPr>
              <a:t>O</a:t>
            </a:r>
            <a:endParaRPr lang="en-US" sz="24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7" action="ppaction://hlinksldjump"/>
              </a:rPr>
              <a:t>P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8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9200" y="685800"/>
            <a:ext cx="505267" cy="3785652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9" action="ppaction://hlinksldjump"/>
              </a:rPr>
              <a:t>Q</a:t>
            </a:r>
            <a:endParaRPr lang="en-US" sz="24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R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S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T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U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V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W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X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Y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Z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838200"/>
            <a:ext cx="8153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OPENERS  </a:t>
            </a:r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A</a:t>
            </a:r>
            <a:endParaRPr lang="en-US" sz="1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52400" y="2438400"/>
            <a:ext cx="1828800" cy="3810000"/>
          </a:xfrm>
          <a:prstGeom prst="rect">
            <a:avLst/>
          </a:prstGeom>
          <a:solidFill>
            <a:schemeClr val="bg2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3200400" y="2743200"/>
            <a:ext cx="2514600" cy="9556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 dirty="0">
                <a:solidFill>
                  <a:srgbClr val="FF0000"/>
                </a:solidFill>
                <a:latin typeface="Tahoma" pitchFamily="34" charset="0"/>
              </a:rPr>
              <a:t>These are all CONCAVE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57200" y="2438400"/>
            <a:ext cx="2133600" cy="1295400"/>
            <a:chOff x="3504" y="2640"/>
            <a:chExt cx="1344" cy="816"/>
          </a:xfrm>
        </p:grpSpPr>
        <p:sp>
          <p:nvSpPr>
            <p:cNvPr id="31748" name="Line 4"/>
            <p:cNvSpPr>
              <a:spLocks noChangeShapeType="1"/>
            </p:cNvSpPr>
            <p:nvPr/>
          </p:nvSpPr>
          <p:spPr bwMode="auto">
            <a:xfrm>
              <a:off x="3504" y="2976"/>
              <a:ext cx="86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49" name="Line 5"/>
            <p:cNvSpPr>
              <a:spLocks noChangeShapeType="1"/>
            </p:cNvSpPr>
            <p:nvPr/>
          </p:nvSpPr>
          <p:spPr bwMode="auto">
            <a:xfrm flipV="1">
              <a:off x="3504" y="2688"/>
              <a:ext cx="336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50" name="Line 6"/>
            <p:cNvSpPr>
              <a:spLocks noChangeShapeType="1"/>
            </p:cNvSpPr>
            <p:nvPr/>
          </p:nvSpPr>
          <p:spPr bwMode="auto">
            <a:xfrm flipV="1">
              <a:off x="3840" y="2640"/>
              <a:ext cx="816" cy="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51" name="Line 7"/>
            <p:cNvSpPr>
              <a:spLocks noChangeShapeType="1"/>
            </p:cNvSpPr>
            <p:nvPr/>
          </p:nvSpPr>
          <p:spPr bwMode="auto">
            <a:xfrm>
              <a:off x="4656" y="2640"/>
              <a:ext cx="192" cy="8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52" name="Line 8"/>
            <p:cNvSpPr>
              <a:spLocks noChangeShapeType="1"/>
            </p:cNvSpPr>
            <p:nvPr/>
          </p:nvSpPr>
          <p:spPr bwMode="auto">
            <a:xfrm flipH="1" flipV="1">
              <a:off x="4368" y="3312"/>
              <a:ext cx="480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753" name="Line 9"/>
            <p:cNvSpPr>
              <a:spLocks noChangeShapeType="1"/>
            </p:cNvSpPr>
            <p:nvPr/>
          </p:nvSpPr>
          <p:spPr bwMode="auto">
            <a:xfrm>
              <a:off x="4368" y="2976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1754" name="AutoShape 10"/>
          <p:cNvSpPr>
            <a:spLocks noChangeArrowheads="1"/>
          </p:cNvSpPr>
          <p:nvPr/>
        </p:nvSpPr>
        <p:spPr bwMode="auto">
          <a:xfrm>
            <a:off x="838200" y="1066800"/>
            <a:ext cx="1755775" cy="987425"/>
          </a:xfrm>
          <a:prstGeom prst="plus">
            <a:avLst>
              <a:gd name="adj" fmla="val 25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5" name="AutoShape 11"/>
          <p:cNvSpPr>
            <a:spLocks noChangeArrowheads="1"/>
          </p:cNvSpPr>
          <p:nvPr/>
        </p:nvSpPr>
        <p:spPr bwMode="auto">
          <a:xfrm>
            <a:off x="3276600" y="1219200"/>
            <a:ext cx="2362200" cy="160020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6" name="AutoShape 12"/>
          <p:cNvSpPr>
            <a:spLocks noChangeArrowheads="1"/>
          </p:cNvSpPr>
          <p:nvPr/>
        </p:nvSpPr>
        <p:spPr bwMode="auto">
          <a:xfrm>
            <a:off x="6629400" y="838200"/>
            <a:ext cx="1828800" cy="198120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7" name="AutoShape 13"/>
          <p:cNvSpPr>
            <a:spLocks noChangeArrowheads="1"/>
          </p:cNvSpPr>
          <p:nvPr/>
        </p:nvSpPr>
        <p:spPr bwMode="auto">
          <a:xfrm>
            <a:off x="1066800" y="4267200"/>
            <a:ext cx="1447800" cy="1676400"/>
          </a:xfrm>
          <a:prstGeom prst="moon">
            <a:avLst>
              <a:gd name="adj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8" name="AutoShape 14"/>
          <p:cNvSpPr>
            <a:spLocks noChangeArrowheads="1"/>
          </p:cNvSpPr>
          <p:nvPr/>
        </p:nvSpPr>
        <p:spPr bwMode="auto">
          <a:xfrm>
            <a:off x="3733800" y="4267200"/>
            <a:ext cx="2057400" cy="1600200"/>
          </a:xfrm>
          <a:prstGeom prst="lightningBol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9" name="AutoShape 15"/>
          <p:cNvSpPr>
            <a:spLocks noChangeArrowheads="1"/>
          </p:cNvSpPr>
          <p:nvPr/>
        </p:nvSpPr>
        <p:spPr bwMode="auto">
          <a:xfrm>
            <a:off x="6477000" y="3048000"/>
            <a:ext cx="2286000" cy="1066800"/>
          </a:xfrm>
          <a:prstGeom prst="rightArrow">
            <a:avLst>
              <a:gd name="adj1" fmla="val 50000"/>
              <a:gd name="adj2" fmla="val 53571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0" name="AutoShape 16"/>
          <p:cNvSpPr>
            <a:spLocks noChangeArrowheads="1"/>
          </p:cNvSpPr>
          <p:nvPr/>
        </p:nvSpPr>
        <p:spPr bwMode="auto">
          <a:xfrm>
            <a:off x="7086600" y="4572000"/>
            <a:ext cx="1752600" cy="144780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1" name="Oval 17"/>
          <p:cNvSpPr>
            <a:spLocks noChangeArrowheads="1"/>
          </p:cNvSpPr>
          <p:nvPr/>
        </p:nvSpPr>
        <p:spPr bwMode="auto">
          <a:xfrm>
            <a:off x="1143000" y="11430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2" name="Oval 18"/>
          <p:cNvSpPr>
            <a:spLocks noChangeArrowheads="1"/>
          </p:cNvSpPr>
          <p:nvPr/>
        </p:nvSpPr>
        <p:spPr bwMode="auto">
          <a:xfrm>
            <a:off x="838200" y="13716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3" name="Oval 19"/>
          <p:cNvSpPr>
            <a:spLocks noChangeArrowheads="1"/>
          </p:cNvSpPr>
          <p:nvPr/>
        </p:nvSpPr>
        <p:spPr bwMode="auto">
          <a:xfrm>
            <a:off x="3657600" y="18288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4" name="Oval 20"/>
          <p:cNvSpPr>
            <a:spLocks noChangeArrowheads="1"/>
          </p:cNvSpPr>
          <p:nvPr/>
        </p:nvSpPr>
        <p:spPr bwMode="auto">
          <a:xfrm>
            <a:off x="5181600" y="18288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5" name="Oval 21"/>
          <p:cNvSpPr>
            <a:spLocks noChangeArrowheads="1"/>
          </p:cNvSpPr>
          <p:nvPr/>
        </p:nvSpPr>
        <p:spPr bwMode="auto">
          <a:xfrm>
            <a:off x="7162800" y="9144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6" name="Oval 22"/>
          <p:cNvSpPr>
            <a:spLocks noChangeArrowheads="1"/>
          </p:cNvSpPr>
          <p:nvPr/>
        </p:nvSpPr>
        <p:spPr bwMode="auto">
          <a:xfrm>
            <a:off x="7848600" y="9144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7" name="Oval 23"/>
          <p:cNvSpPr>
            <a:spLocks noChangeArrowheads="1"/>
          </p:cNvSpPr>
          <p:nvPr/>
        </p:nvSpPr>
        <p:spPr bwMode="auto">
          <a:xfrm>
            <a:off x="1905000" y="34290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8" name="Oval 24"/>
          <p:cNvSpPr>
            <a:spLocks noChangeArrowheads="1"/>
          </p:cNvSpPr>
          <p:nvPr/>
        </p:nvSpPr>
        <p:spPr bwMode="auto">
          <a:xfrm>
            <a:off x="838200" y="28194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69" name="Oval 25"/>
          <p:cNvSpPr>
            <a:spLocks noChangeArrowheads="1"/>
          </p:cNvSpPr>
          <p:nvPr/>
        </p:nvSpPr>
        <p:spPr bwMode="auto">
          <a:xfrm>
            <a:off x="-4114800" y="47244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0" name="Oval 26"/>
          <p:cNvSpPr>
            <a:spLocks noChangeArrowheads="1"/>
          </p:cNvSpPr>
          <p:nvPr/>
        </p:nvSpPr>
        <p:spPr bwMode="auto">
          <a:xfrm>
            <a:off x="8305800" y="32004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1" name="Oval 27"/>
          <p:cNvSpPr>
            <a:spLocks noChangeArrowheads="1"/>
          </p:cNvSpPr>
          <p:nvPr/>
        </p:nvSpPr>
        <p:spPr bwMode="auto">
          <a:xfrm>
            <a:off x="6629400" y="33528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2" name="Oval 28"/>
          <p:cNvSpPr>
            <a:spLocks noChangeArrowheads="1"/>
          </p:cNvSpPr>
          <p:nvPr/>
        </p:nvSpPr>
        <p:spPr bwMode="auto">
          <a:xfrm>
            <a:off x="12115800" y="53340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3" name="Oval 29"/>
          <p:cNvSpPr>
            <a:spLocks noChangeArrowheads="1"/>
          </p:cNvSpPr>
          <p:nvPr/>
        </p:nvSpPr>
        <p:spPr bwMode="auto">
          <a:xfrm>
            <a:off x="1981200" y="44196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4" name="Oval 30"/>
          <p:cNvSpPr>
            <a:spLocks noChangeArrowheads="1"/>
          </p:cNvSpPr>
          <p:nvPr/>
        </p:nvSpPr>
        <p:spPr bwMode="auto">
          <a:xfrm>
            <a:off x="1981200" y="57150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6" name="Oval 32"/>
          <p:cNvSpPr>
            <a:spLocks noChangeArrowheads="1"/>
          </p:cNvSpPr>
          <p:nvPr/>
        </p:nvSpPr>
        <p:spPr bwMode="auto">
          <a:xfrm>
            <a:off x="4724400" y="45720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7" name="Oval 33"/>
          <p:cNvSpPr>
            <a:spLocks noChangeArrowheads="1"/>
          </p:cNvSpPr>
          <p:nvPr/>
        </p:nvSpPr>
        <p:spPr bwMode="auto">
          <a:xfrm>
            <a:off x="5334000" y="55626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8" name="Oval 34"/>
          <p:cNvSpPr>
            <a:spLocks noChangeArrowheads="1"/>
          </p:cNvSpPr>
          <p:nvPr/>
        </p:nvSpPr>
        <p:spPr bwMode="auto">
          <a:xfrm>
            <a:off x="7239000" y="51816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79" name="Oval 35"/>
          <p:cNvSpPr>
            <a:spLocks noChangeArrowheads="1"/>
          </p:cNvSpPr>
          <p:nvPr/>
        </p:nvSpPr>
        <p:spPr bwMode="auto">
          <a:xfrm>
            <a:off x="8534400" y="5181600"/>
            <a:ext cx="76200" cy="76200"/>
          </a:xfrm>
          <a:prstGeom prst="ellipse">
            <a:avLst/>
          </a:prstGeom>
          <a:solidFill>
            <a:srgbClr val="FF0000"/>
          </a:solidFill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0" name="Line 36"/>
          <p:cNvSpPr>
            <a:spLocks noChangeShapeType="1"/>
          </p:cNvSpPr>
          <p:nvPr/>
        </p:nvSpPr>
        <p:spPr bwMode="auto">
          <a:xfrm flipV="1">
            <a:off x="838200" y="1219200"/>
            <a:ext cx="304800" cy="2286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81" name="Line 37"/>
          <p:cNvSpPr>
            <a:spLocks noChangeShapeType="1"/>
          </p:cNvSpPr>
          <p:nvPr/>
        </p:nvSpPr>
        <p:spPr bwMode="auto">
          <a:xfrm>
            <a:off x="3657600" y="1905000"/>
            <a:ext cx="15240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82" name="Line 38"/>
          <p:cNvSpPr>
            <a:spLocks noChangeShapeType="1"/>
          </p:cNvSpPr>
          <p:nvPr/>
        </p:nvSpPr>
        <p:spPr bwMode="auto">
          <a:xfrm>
            <a:off x="7162800" y="914400"/>
            <a:ext cx="7620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83" name="Line 39"/>
          <p:cNvSpPr>
            <a:spLocks noChangeShapeType="1"/>
          </p:cNvSpPr>
          <p:nvPr/>
        </p:nvSpPr>
        <p:spPr bwMode="auto">
          <a:xfrm>
            <a:off x="914400" y="2819400"/>
            <a:ext cx="1066800" cy="6096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84" name="Line 40"/>
          <p:cNvSpPr>
            <a:spLocks noChangeShapeType="1"/>
          </p:cNvSpPr>
          <p:nvPr/>
        </p:nvSpPr>
        <p:spPr bwMode="auto">
          <a:xfrm flipV="1">
            <a:off x="6705600" y="3276600"/>
            <a:ext cx="1600200" cy="762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85" name="Line 41"/>
          <p:cNvSpPr>
            <a:spLocks noChangeShapeType="1"/>
          </p:cNvSpPr>
          <p:nvPr/>
        </p:nvSpPr>
        <p:spPr bwMode="auto">
          <a:xfrm flipH="1">
            <a:off x="1981200" y="4495800"/>
            <a:ext cx="76200" cy="12954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86" name="Line 42"/>
          <p:cNvSpPr>
            <a:spLocks noChangeShapeType="1"/>
          </p:cNvSpPr>
          <p:nvPr/>
        </p:nvSpPr>
        <p:spPr bwMode="auto">
          <a:xfrm>
            <a:off x="4724400" y="4572000"/>
            <a:ext cx="609600" cy="10668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87" name="Line 43"/>
          <p:cNvSpPr>
            <a:spLocks noChangeShapeType="1"/>
          </p:cNvSpPr>
          <p:nvPr/>
        </p:nvSpPr>
        <p:spPr bwMode="auto">
          <a:xfrm>
            <a:off x="7315200" y="5257800"/>
            <a:ext cx="12192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90" name="Rectangle 4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333333">
              <a:alpha val="81000"/>
            </a:srgbClr>
          </a:solidFill>
          <a:ln w="3175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2400" b="1" dirty="0">
                <a:solidFill>
                  <a:srgbClr val="00FF00"/>
                </a:solidFill>
                <a:latin typeface="Tahoma" pitchFamily="34" charset="0"/>
              </a:rPr>
              <a:t>It may help to think of CONCAVE as having a “cave”</a:t>
            </a:r>
          </a:p>
          <a:p>
            <a:pPr algn="ctr" eaLnBrk="0" hangingPunct="0"/>
            <a:r>
              <a:rPr lang="en-US" sz="2400" b="1" dirty="0">
                <a:solidFill>
                  <a:srgbClr val="00FF00"/>
                </a:solidFill>
                <a:latin typeface="Tahoma" pitchFamily="34" charset="0"/>
              </a:rPr>
              <a:t>or indentation</a:t>
            </a:r>
            <a:endParaRPr lang="en-US" sz="2400" b="1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47" name="Rectangle 4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1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31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1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31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31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  <p:bldP spid="31761" grpId="0" animBg="1"/>
      <p:bldP spid="31762" grpId="0" animBg="1"/>
      <p:bldP spid="31763" grpId="0" animBg="1"/>
      <p:bldP spid="31764" grpId="0" animBg="1"/>
      <p:bldP spid="31765" grpId="0" animBg="1"/>
      <p:bldP spid="31766" grpId="0" animBg="1"/>
      <p:bldP spid="31767" grpId="0" animBg="1"/>
      <p:bldP spid="31768" grpId="0" animBg="1"/>
      <p:bldP spid="31770" grpId="0" animBg="1"/>
      <p:bldP spid="31771" grpId="0" animBg="1"/>
      <p:bldP spid="31773" grpId="0" animBg="1"/>
      <p:bldP spid="31774" grpId="0" animBg="1"/>
      <p:bldP spid="31776" grpId="0" animBg="1"/>
      <p:bldP spid="31777" grpId="0" animBg="1"/>
      <p:bldP spid="31778" grpId="0" animBg="1"/>
      <p:bldP spid="31779" grpId="0" animBg="1"/>
      <p:bldP spid="31780" grpId="0" animBg="1"/>
      <p:bldP spid="31781" grpId="0" animBg="1"/>
      <p:bldP spid="31782" grpId="0" animBg="1"/>
      <p:bldP spid="31783" grpId="0" animBg="1"/>
      <p:bldP spid="31784" grpId="0" animBg="1"/>
      <p:bldP spid="31785" grpId="0" animBg="1"/>
      <p:bldP spid="31786" grpId="0" animBg="1"/>
      <p:bldP spid="31787" grpId="0" animBg="1"/>
      <p:bldP spid="31790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762000"/>
            <a:ext cx="84582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OPENERS  </a:t>
            </a:r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B</a:t>
            </a:r>
            <a:endParaRPr lang="en-US" sz="1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" y="3581400"/>
            <a:ext cx="1828800" cy="2667000"/>
          </a:xfrm>
          <a:prstGeom prst="rect">
            <a:avLst/>
          </a:prstGeom>
          <a:solidFill>
            <a:schemeClr val="bg2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8610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OPENERS  </a:t>
            </a:r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C</a:t>
            </a:r>
            <a:endParaRPr lang="en-US" sz="1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200" y="1600200"/>
            <a:ext cx="3352800" cy="3810000"/>
          </a:xfrm>
          <a:prstGeom prst="rect">
            <a:avLst/>
          </a:prstGeom>
          <a:solidFill>
            <a:schemeClr val="bg2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066800"/>
            <a:ext cx="8458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OPENERS  </a:t>
            </a:r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D</a:t>
            </a:r>
            <a:endParaRPr lang="en-US" sz="1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" y="2438400"/>
            <a:ext cx="1828800" cy="2362200"/>
          </a:xfrm>
          <a:prstGeom prst="rect">
            <a:avLst/>
          </a:prstGeom>
          <a:solidFill>
            <a:schemeClr val="bg2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14400"/>
            <a:ext cx="8077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OPENERS  </a:t>
            </a:r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E</a:t>
            </a:r>
            <a:endParaRPr lang="en-US" sz="1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" y="4191000"/>
            <a:ext cx="1828800" cy="2057400"/>
          </a:xfrm>
          <a:prstGeom prst="rect">
            <a:avLst/>
          </a:prstGeom>
          <a:solidFill>
            <a:schemeClr val="bg2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81534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OPENERS  </a:t>
            </a:r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F</a:t>
            </a:r>
            <a:endParaRPr lang="en-US" sz="1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" y="1676400"/>
            <a:ext cx="1828800" cy="4572000"/>
          </a:xfrm>
          <a:prstGeom prst="rect">
            <a:avLst/>
          </a:prstGeom>
          <a:solidFill>
            <a:schemeClr val="bg2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8839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OPENERS  </a:t>
            </a:r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G</a:t>
            </a:r>
            <a:endParaRPr lang="en-US" sz="1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" y="2438400"/>
            <a:ext cx="1828800" cy="2590800"/>
          </a:xfrm>
          <a:prstGeom prst="rect">
            <a:avLst/>
          </a:prstGeom>
          <a:solidFill>
            <a:schemeClr val="bg2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OPENERS  </a:t>
            </a:r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H</a:t>
            </a:r>
            <a:endParaRPr lang="en-US" sz="1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" y="2438400"/>
            <a:ext cx="1828800" cy="3962400"/>
          </a:xfrm>
          <a:prstGeom prst="rect">
            <a:avLst/>
          </a:prstGeom>
          <a:solidFill>
            <a:schemeClr val="tx2">
              <a:lumMod val="75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OPENERS  </a:t>
            </a:r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I</a:t>
            </a:r>
            <a:endParaRPr lang="en-US" sz="1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" y="1828800"/>
            <a:ext cx="1828800" cy="4572000"/>
          </a:xfrm>
          <a:prstGeom prst="rect">
            <a:avLst/>
          </a:prstGeom>
          <a:solidFill>
            <a:schemeClr val="tx2">
              <a:lumMod val="75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9144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OPENERS  </a:t>
            </a:r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J</a:t>
            </a:r>
            <a:endParaRPr lang="en-US" sz="1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209800"/>
            <a:ext cx="1828800" cy="2514600"/>
          </a:xfrm>
          <a:prstGeom prst="rect">
            <a:avLst/>
          </a:prstGeom>
          <a:solidFill>
            <a:schemeClr val="bg2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9372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OPENERS  </a:t>
            </a:r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K</a:t>
            </a:r>
            <a:endParaRPr lang="en-US" sz="1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1752600"/>
            <a:ext cx="1828800" cy="3810000"/>
          </a:xfrm>
          <a:prstGeom prst="rect">
            <a:avLst/>
          </a:prstGeom>
          <a:solidFill>
            <a:schemeClr val="bg2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762000" y="762000"/>
            <a:ext cx="7467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Tahoma" pitchFamily="34" charset="0"/>
              </a:rPr>
              <a:t>If you </a:t>
            </a:r>
            <a:r>
              <a:rPr lang="en-US" sz="2800" b="1" u="sng">
                <a:latin typeface="Tahoma" pitchFamily="34" charset="0"/>
              </a:rPr>
              <a:t>cannot</a:t>
            </a:r>
            <a:r>
              <a:rPr lang="en-US" sz="2800" b="1">
                <a:latin typeface="Tahoma" pitchFamily="34" charset="0"/>
              </a:rPr>
              <a:t> find 2 points that make a line that goes outside . . .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838200" y="1905000"/>
            <a:ext cx="7467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Tahoma" pitchFamily="34" charset="0"/>
              </a:rPr>
              <a:t>Then the shape is </a:t>
            </a:r>
            <a:r>
              <a:rPr lang="en-US" sz="2800" b="1" u="sng">
                <a:latin typeface="Tahoma" pitchFamily="34" charset="0"/>
              </a:rPr>
              <a:t>CONVEX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914400" y="2895600"/>
            <a:ext cx="2286000" cy="8382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auto">
          <a:xfrm>
            <a:off x="4419600" y="2971800"/>
            <a:ext cx="1905000" cy="762000"/>
          </a:xfrm>
          <a:prstGeom prst="parallelogram">
            <a:avLst>
              <a:gd name="adj" fmla="val 625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auto">
          <a:xfrm>
            <a:off x="7239000" y="2133600"/>
            <a:ext cx="1524000" cy="1524000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799" name="AutoShape 7"/>
          <p:cNvSpPr>
            <a:spLocks noChangeArrowheads="1"/>
          </p:cNvSpPr>
          <p:nvPr/>
        </p:nvSpPr>
        <p:spPr bwMode="auto">
          <a:xfrm>
            <a:off x="1371600" y="4038600"/>
            <a:ext cx="1828800" cy="1524000"/>
          </a:xfrm>
          <a:prstGeom prst="hexagon">
            <a:avLst>
              <a:gd name="adj" fmla="val 30000"/>
              <a:gd name="vf" fmla="val 11547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auto">
          <a:xfrm>
            <a:off x="4876800" y="4038600"/>
            <a:ext cx="2057400" cy="1600200"/>
          </a:xfrm>
          <a:prstGeom prst="pentagon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 animBg="1"/>
      <p:bldP spid="33797" grpId="0" animBg="1"/>
      <p:bldP spid="33798" grpId="0" animBg="1"/>
      <p:bldP spid="33799" grpId="0" animBg="1"/>
      <p:bldP spid="33800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OPENERS  </a:t>
            </a:r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L</a:t>
            </a:r>
            <a:endParaRPr lang="en-US" sz="1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" y="2438400"/>
            <a:ext cx="2133600" cy="3962400"/>
          </a:xfrm>
          <a:prstGeom prst="rect">
            <a:avLst/>
          </a:prstGeom>
          <a:solidFill>
            <a:schemeClr val="tx2">
              <a:lumMod val="75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  <a:alpha val="8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8475" y="533400"/>
            <a:ext cx="2295525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33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9600"/>
            <a:ext cx="8162925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OPENERS  </a:t>
            </a:r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M</a:t>
            </a:r>
            <a:endParaRPr lang="en-US" sz="1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" y="4419600"/>
            <a:ext cx="1828800" cy="1981200"/>
          </a:xfrm>
          <a:prstGeom prst="rect">
            <a:avLst/>
          </a:prstGeom>
          <a:solidFill>
            <a:schemeClr val="tx2">
              <a:lumMod val="75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OPENERS  </a:t>
            </a:r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N</a:t>
            </a:r>
            <a:endParaRPr lang="en-US" sz="1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838200" y="2971800"/>
            <a:ext cx="2286000" cy="609600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33400" y="990600"/>
            <a:ext cx="82296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dirty="0"/>
              <a:t>A 10 inch (diameter) pizza, Is 78.5 square </a:t>
            </a:r>
          </a:p>
          <a:p>
            <a:pPr eaLnBrk="0" hangingPunct="0"/>
            <a:r>
              <a:rPr lang="en-US" sz="3000" dirty="0"/>
              <a:t>inches of food How many times larger is a 20 inch diameter pizza?</a:t>
            </a:r>
            <a:endParaRPr lang="en-US" dirty="0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09600" y="2667000"/>
            <a:ext cx="247452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eaLnBrk="0" hangingPunct="0"/>
            <a:r>
              <a:rPr lang="en-US" sz="2400"/>
              <a:t>A)  2 times more</a:t>
            </a:r>
          </a:p>
          <a:p>
            <a:pPr marL="342900" indent="-342900" eaLnBrk="0" hangingPunct="0"/>
            <a:r>
              <a:rPr lang="en-US" sz="2400"/>
              <a:t>B)  4 times more</a:t>
            </a:r>
          </a:p>
          <a:p>
            <a:pPr marL="342900" indent="-342900" eaLnBrk="0" hangingPunct="0"/>
            <a:r>
              <a:rPr lang="en-US" sz="2400"/>
              <a:t>C)  5 times more</a:t>
            </a:r>
          </a:p>
          <a:p>
            <a:pPr marL="342900" indent="-342900" eaLnBrk="0" hangingPunct="0">
              <a:buFontTx/>
              <a:buAutoNum type="alphaUcParenR" startAt="4"/>
            </a:pPr>
            <a:r>
              <a:rPr lang="en-US" sz="2400"/>
              <a:t>  10 times more</a:t>
            </a:r>
          </a:p>
          <a:p>
            <a:pPr marL="342900" indent="-342900" eaLnBrk="0" hangingPunct="0">
              <a:buFontTx/>
              <a:buAutoNum type="alphaUcParenR" startAt="4"/>
            </a:pPr>
            <a:r>
              <a:rPr lang="en-US" sz="2400"/>
              <a:t>  25 times more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4419600" y="2362200"/>
            <a:ext cx="3981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CC0000"/>
                </a:solidFill>
              </a:rPr>
              <a:t>First, find the area of the new pizza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419600" y="3810000"/>
            <a:ext cx="449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CC0000"/>
                </a:solidFill>
              </a:rPr>
              <a:t>Next, how many times bigger is the new pizza than the old one?</a:t>
            </a:r>
          </a:p>
        </p:txBody>
      </p:sp>
      <p:graphicFrame>
        <p:nvGraphicFramePr>
          <p:cNvPr id="10" name="Object 11"/>
          <p:cNvGraphicFramePr>
            <a:graphicFrameLocks noGrp="1" noChangeAspect="1"/>
          </p:cNvGraphicFramePr>
          <p:nvPr>
            <p:ph idx="1"/>
          </p:nvPr>
        </p:nvGraphicFramePr>
        <p:xfrm>
          <a:off x="4495800" y="2743200"/>
          <a:ext cx="1219200" cy="433388"/>
        </p:xfrm>
        <a:graphic>
          <a:graphicData uri="http://schemas.openxmlformats.org/presentationml/2006/ole">
            <p:oleObj spid="_x0000_s355329" name="Equation" r:id="rId4" imgW="571320" imgH="203040" progId="Equation.3">
              <p:embed/>
            </p:oleObj>
          </a:graphicData>
        </a:graphic>
      </p:graphicFrame>
      <p:graphicFrame>
        <p:nvGraphicFramePr>
          <p:cNvPr id="11" name="Object 13"/>
          <p:cNvGraphicFramePr>
            <a:graphicFrameLocks noChangeAspect="1"/>
          </p:cNvGraphicFramePr>
          <p:nvPr/>
        </p:nvGraphicFramePr>
        <p:xfrm>
          <a:off x="6229350" y="2819400"/>
          <a:ext cx="2168525" cy="379413"/>
        </p:xfrm>
        <a:graphic>
          <a:graphicData uri="http://schemas.openxmlformats.org/presentationml/2006/ole">
            <p:oleObj spid="_x0000_s355330" name="Equation" r:id="rId5" imgW="1015920" imgH="177480" progId="Equation.3">
              <p:embed/>
            </p:oleObj>
          </a:graphicData>
        </a:graphic>
      </p:graphicFrame>
      <p:graphicFrame>
        <p:nvGraphicFramePr>
          <p:cNvPr id="12" name="Object 14"/>
          <p:cNvGraphicFramePr>
            <a:graphicFrameLocks noChangeAspect="1"/>
          </p:cNvGraphicFramePr>
          <p:nvPr/>
        </p:nvGraphicFramePr>
        <p:xfrm>
          <a:off x="4495800" y="3276600"/>
          <a:ext cx="1381125" cy="433388"/>
        </p:xfrm>
        <a:graphic>
          <a:graphicData uri="http://schemas.openxmlformats.org/presentationml/2006/ole">
            <p:oleObj spid="_x0000_s355331" name="Equation" r:id="rId6" imgW="647640" imgH="203040" progId="Equation.3">
              <p:embed/>
            </p:oleObj>
          </a:graphicData>
        </a:graphic>
      </p:graphicFrame>
      <p:graphicFrame>
        <p:nvGraphicFramePr>
          <p:cNvPr id="13" name="Object 15"/>
          <p:cNvGraphicFramePr>
            <a:graphicFrameLocks noChangeAspect="1"/>
          </p:cNvGraphicFramePr>
          <p:nvPr/>
        </p:nvGraphicFramePr>
        <p:xfrm>
          <a:off x="5943600" y="3352800"/>
          <a:ext cx="839788" cy="379413"/>
        </p:xfrm>
        <a:graphic>
          <a:graphicData uri="http://schemas.openxmlformats.org/presentationml/2006/ole">
            <p:oleObj spid="_x0000_s355332" name="Equation" r:id="rId7" imgW="393480" imgH="177480" progId="Equation.3">
              <p:embed/>
            </p:oleObj>
          </a:graphicData>
        </a:graphic>
      </p:graphicFrame>
      <p:graphicFrame>
        <p:nvGraphicFramePr>
          <p:cNvPr id="14" name="Object 16"/>
          <p:cNvGraphicFramePr>
            <a:graphicFrameLocks noChangeAspect="1"/>
          </p:cNvGraphicFramePr>
          <p:nvPr/>
        </p:nvGraphicFramePr>
        <p:xfrm>
          <a:off x="4572000" y="4572000"/>
          <a:ext cx="1409700" cy="379413"/>
        </p:xfrm>
        <a:graphic>
          <a:graphicData uri="http://schemas.openxmlformats.org/presentationml/2006/ole">
            <p:oleObj spid="_x0000_s355333" name="Equation" r:id="rId8" imgW="660240" imgH="177480" progId="Equation.3">
              <p:embed/>
            </p:oleObj>
          </a:graphicData>
        </a:graphic>
      </p:graphicFrame>
      <p:graphicFrame>
        <p:nvGraphicFramePr>
          <p:cNvPr id="15" name="Object 17"/>
          <p:cNvGraphicFramePr>
            <a:graphicFrameLocks noChangeAspect="1"/>
          </p:cNvGraphicFramePr>
          <p:nvPr/>
        </p:nvGraphicFramePr>
        <p:xfrm>
          <a:off x="6181725" y="4584700"/>
          <a:ext cx="514350" cy="352425"/>
        </p:xfrm>
        <a:graphic>
          <a:graphicData uri="http://schemas.openxmlformats.org/presentationml/2006/ole">
            <p:oleObj spid="_x0000_s355334" name="Equation" r:id="rId9" imgW="241200" imgH="1648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OPENERS  </a:t>
            </a:r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O</a:t>
            </a:r>
            <a:endParaRPr lang="en-US" sz="1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533400" y="990600"/>
            <a:ext cx="82296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dirty="0" smtClean="0"/>
              <a:t>Find X:</a:t>
            </a:r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 rot="3084093">
            <a:off x="6814663" y="1216174"/>
            <a:ext cx="1752600" cy="3657600"/>
            <a:chOff x="2209800" y="1828800"/>
            <a:chExt cx="1752600" cy="3657600"/>
          </a:xfrm>
        </p:grpSpPr>
        <p:sp>
          <p:nvSpPr>
            <p:cNvPr id="21" name="Right Triangle 20"/>
            <p:cNvSpPr/>
            <p:nvPr/>
          </p:nvSpPr>
          <p:spPr>
            <a:xfrm>
              <a:off x="2209800" y="1828800"/>
              <a:ext cx="1752600" cy="3657600"/>
            </a:xfrm>
            <a:prstGeom prst="rtTriangl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209800" y="5105400"/>
              <a:ext cx="304800" cy="381000"/>
            </a:xfrm>
            <a:prstGeom prst="rect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5791968" y="3962401"/>
            <a:ext cx="3802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/>
              <a:t>5</a:t>
            </a:r>
            <a:endParaRPr lang="en-US" sz="3000" dirty="0"/>
          </a:p>
        </p:txBody>
      </p:sp>
      <p:sp>
        <p:nvSpPr>
          <p:cNvPr id="25" name="TextBox 24"/>
          <p:cNvSpPr txBox="1"/>
          <p:nvPr/>
        </p:nvSpPr>
        <p:spPr>
          <a:xfrm>
            <a:off x="6705600" y="1905001"/>
            <a:ext cx="57579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/>
              <a:t>12</a:t>
            </a:r>
            <a:endParaRPr lang="en-US" sz="3000" dirty="0"/>
          </a:p>
        </p:txBody>
      </p:sp>
      <p:sp>
        <p:nvSpPr>
          <p:cNvPr id="26" name="TextBox 25"/>
          <p:cNvSpPr txBox="1"/>
          <p:nvPr/>
        </p:nvSpPr>
        <p:spPr>
          <a:xfrm>
            <a:off x="7543800" y="3124201"/>
            <a:ext cx="3850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/>
              <a:t>X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OPENERS  </a:t>
            </a:r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P</a:t>
            </a:r>
            <a:endParaRPr lang="en-US" sz="1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533400" y="990600"/>
            <a:ext cx="82296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dirty="0" smtClean="0"/>
              <a:t>Solve for X:</a:t>
            </a:r>
            <a:endParaRPr lang="en-US" dirty="0"/>
          </a:p>
        </p:txBody>
      </p:sp>
      <p:graphicFrame>
        <p:nvGraphicFramePr>
          <p:cNvPr id="849922" name="Object 2"/>
          <p:cNvGraphicFramePr>
            <a:graphicFrameLocks noGrp="1" noChangeAspect="1"/>
          </p:cNvGraphicFramePr>
          <p:nvPr/>
        </p:nvGraphicFramePr>
        <p:xfrm>
          <a:off x="2832100" y="990600"/>
          <a:ext cx="3983038" cy="460375"/>
        </p:xfrm>
        <a:graphic>
          <a:graphicData uri="http://schemas.openxmlformats.org/presentationml/2006/ole">
            <p:oleObj spid="_x0000_s849922" name="Equation" r:id="rId4" imgW="1866600" imgH="215640" progId="">
              <p:embed/>
            </p:oleObj>
          </a:graphicData>
        </a:graphic>
      </p:graphicFrame>
      <p:graphicFrame>
        <p:nvGraphicFramePr>
          <p:cNvPr id="849923" name="Object 3"/>
          <p:cNvGraphicFramePr>
            <a:graphicFrameLocks noGrp="1" noChangeAspect="1"/>
          </p:cNvGraphicFramePr>
          <p:nvPr/>
        </p:nvGraphicFramePr>
        <p:xfrm>
          <a:off x="2989263" y="1550988"/>
          <a:ext cx="3821112" cy="406400"/>
        </p:xfrm>
        <a:graphic>
          <a:graphicData uri="http://schemas.openxmlformats.org/presentationml/2006/ole">
            <p:oleObj spid="_x0000_s849923" name="Equation" r:id="rId5" imgW="1790640" imgH="190440" progId="">
              <p:embed/>
            </p:oleObj>
          </a:graphicData>
        </a:graphic>
      </p:graphicFrame>
      <p:graphicFrame>
        <p:nvGraphicFramePr>
          <p:cNvPr id="849924" name="Object 4"/>
          <p:cNvGraphicFramePr>
            <a:graphicFrameLocks noGrp="1" noChangeAspect="1"/>
          </p:cNvGraphicFramePr>
          <p:nvPr/>
        </p:nvGraphicFramePr>
        <p:xfrm>
          <a:off x="3494088" y="2032000"/>
          <a:ext cx="2820987" cy="406400"/>
        </p:xfrm>
        <a:graphic>
          <a:graphicData uri="http://schemas.openxmlformats.org/presentationml/2006/ole">
            <p:oleObj spid="_x0000_s849924" name="Equation" r:id="rId6" imgW="1320480" imgH="190440" progId="">
              <p:embed/>
            </p:oleObj>
          </a:graphicData>
        </a:graphic>
      </p:graphicFrame>
      <p:graphicFrame>
        <p:nvGraphicFramePr>
          <p:cNvPr id="849925" name="Object 5"/>
          <p:cNvGraphicFramePr>
            <a:graphicFrameLocks noGrp="1" noChangeAspect="1"/>
          </p:cNvGraphicFramePr>
          <p:nvPr/>
        </p:nvGraphicFramePr>
        <p:xfrm>
          <a:off x="3506788" y="2732088"/>
          <a:ext cx="2062162" cy="406400"/>
        </p:xfrm>
        <a:graphic>
          <a:graphicData uri="http://schemas.openxmlformats.org/presentationml/2006/ole">
            <p:oleObj spid="_x0000_s849925" name="Equation" r:id="rId7" imgW="965160" imgH="190440" progId="">
              <p:embed/>
            </p:oleObj>
          </a:graphicData>
        </a:graphic>
      </p:graphicFrame>
      <p:graphicFrame>
        <p:nvGraphicFramePr>
          <p:cNvPr id="849926" name="Object 6"/>
          <p:cNvGraphicFramePr>
            <a:graphicFrameLocks noGrp="1" noChangeAspect="1"/>
          </p:cNvGraphicFramePr>
          <p:nvPr/>
        </p:nvGraphicFramePr>
        <p:xfrm>
          <a:off x="4276725" y="3506788"/>
          <a:ext cx="1409700" cy="379412"/>
        </p:xfrm>
        <a:graphic>
          <a:graphicData uri="http://schemas.openxmlformats.org/presentationml/2006/ole">
            <p:oleObj spid="_x0000_s849926" name="Equation" r:id="rId8" imgW="660240" imgH="177480" progId="">
              <p:embed/>
            </p:oleObj>
          </a:graphicData>
        </a:graphic>
      </p:graphicFrame>
      <p:graphicFrame>
        <p:nvGraphicFramePr>
          <p:cNvPr id="849927" name="Object 7"/>
          <p:cNvGraphicFramePr>
            <a:graphicFrameLocks noGrp="1" noChangeAspect="1"/>
          </p:cNvGraphicFramePr>
          <p:nvPr/>
        </p:nvGraphicFramePr>
        <p:xfrm>
          <a:off x="4640263" y="4103688"/>
          <a:ext cx="920750" cy="406400"/>
        </p:xfrm>
        <a:graphic>
          <a:graphicData uri="http://schemas.openxmlformats.org/presentationml/2006/ole">
            <p:oleObj spid="_x0000_s849927" name="Equation" r:id="rId9" imgW="431640" imgH="190440" progId="">
              <p:embed/>
            </p:oleObj>
          </a:graphicData>
        </a:graphic>
      </p:graphicFrame>
      <p:graphicFrame>
        <p:nvGraphicFramePr>
          <p:cNvPr id="849928" name="Object 8"/>
          <p:cNvGraphicFramePr>
            <a:graphicFrameLocks noGrp="1" noChangeAspect="1"/>
          </p:cNvGraphicFramePr>
          <p:nvPr/>
        </p:nvGraphicFramePr>
        <p:xfrm>
          <a:off x="3581400" y="2362200"/>
          <a:ext cx="440939" cy="228600"/>
        </p:xfrm>
        <a:graphic>
          <a:graphicData uri="http://schemas.openxmlformats.org/presentationml/2006/ole">
            <p:oleObj spid="_x0000_s849928" name="Equation" r:id="rId10" imgW="342720" imgH="177480" progId="">
              <p:embed/>
            </p:oleObj>
          </a:graphicData>
        </a:graphic>
      </p:graphicFrame>
      <p:graphicFrame>
        <p:nvGraphicFramePr>
          <p:cNvPr id="19" name="Object 8"/>
          <p:cNvGraphicFramePr>
            <a:graphicFrameLocks noGrp="1" noChangeAspect="1"/>
          </p:cNvGraphicFramePr>
          <p:nvPr/>
        </p:nvGraphicFramePr>
        <p:xfrm>
          <a:off x="5029200" y="2362200"/>
          <a:ext cx="440939" cy="228600"/>
        </p:xfrm>
        <a:graphic>
          <a:graphicData uri="http://schemas.openxmlformats.org/presentationml/2006/ole">
            <p:oleObj spid="_x0000_s849929" name="Equation" r:id="rId11" imgW="342720" imgH="177480" progId="">
              <p:embed/>
            </p:oleObj>
          </a:graphicData>
        </a:graphic>
      </p:graphicFrame>
      <p:graphicFrame>
        <p:nvGraphicFramePr>
          <p:cNvPr id="849930" name="Object 10"/>
          <p:cNvGraphicFramePr>
            <a:graphicFrameLocks noGrp="1" noChangeAspect="1"/>
          </p:cNvGraphicFramePr>
          <p:nvPr/>
        </p:nvGraphicFramePr>
        <p:xfrm>
          <a:off x="4359275" y="3048000"/>
          <a:ext cx="409575" cy="228600"/>
        </p:xfrm>
        <a:graphic>
          <a:graphicData uri="http://schemas.openxmlformats.org/presentationml/2006/ole">
            <p:oleObj spid="_x0000_s849930" name="Equation" r:id="rId12" imgW="317160" imgH="177480" progId="">
              <p:embed/>
            </p:oleObj>
          </a:graphicData>
        </a:graphic>
      </p:graphicFrame>
      <p:graphicFrame>
        <p:nvGraphicFramePr>
          <p:cNvPr id="23" name="Object 10"/>
          <p:cNvGraphicFramePr>
            <a:graphicFrameLocks noGrp="1" noChangeAspect="1"/>
          </p:cNvGraphicFramePr>
          <p:nvPr/>
        </p:nvGraphicFramePr>
        <p:xfrm>
          <a:off x="5029200" y="3048000"/>
          <a:ext cx="409575" cy="228600"/>
        </p:xfrm>
        <a:graphic>
          <a:graphicData uri="http://schemas.openxmlformats.org/presentationml/2006/ole">
            <p:oleObj spid="_x0000_s849931" name="Equation" r:id="rId13" imgW="317160" imgH="177480" progId="">
              <p:embed/>
            </p:oleObj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114003" y="3505200"/>
            <a:ext cx="3162597" cy="461665"/>
          </a:xfrm>
          <a:prstGeom prst="rect">
            <a:avLst/>
          </a:prstGeom>
          <a:solidFill>
            <a:srgbClr val="FF00FF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Test is now on FRIDAY!!</a:t>
            </a:r>
            <a:endParaRPr lang="en-US" sz="24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762000" y="4724400"/>
            <a:ext cx="6877780" cy="461665"/>
          </a:xfrm>
          <a:prstGeom prst="rect">
            <a:avLst/>
          </a:prstGeom>
          <a:solidFill>
            <a:srgbClr val="FF00FF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I will give you slope, distance and midpoint formulas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49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49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49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49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49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49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49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OPENERS  </a:t>
            </a:r>
            <a:r>
              <a:rPr lang="en-US" sz="1600" b="1" dirty="0" smtClean="0">
                <a:solidFill>
                  <a:schemeClr val="tx1"/>
                </a:solidFill>
                <a:latin typeface="Comic Sans MS" pitchFamily="66" charset="0"/>
              </a:rPr>
              <a:t>Q</a:t>
            </a:r>
            <a:endParaRPr lang="en-US" sz="16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1" name="Trapezoid 20"/>
          <p:cNvSpPr/>
          <p:nvPr/>
        </p:nvSpPr>
        <p:spPr>
          <a:xfrm>
            <a:off x="609600" y="1676400"/>
            <a:ext cx="3733800" cy="1600200"/>
          </a:xfrm>
          <a:prstGeom prst="trapezoid">
            <a:avLst/>
          </a:prstGeom>
          <a:ln w="50800">
            <a:solidFill>
              <a:schemeClr val="tx1"/>
            </a:solidFill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sosceles Triangle 23"/>
          <p:cNvSpPr/>
          <p:nvPr/>
        </p:nvSpPr>
        <p:spPr>
          <a:xfrm rot="5400000">
            <a:off x="2289759" y="1474095"/>
            <a:ext cx="304800" cy="381000"/>
          </a:xfrm>
          <a:prstGeom prst="triangle">
            <a:avLst/>
          </a:prstGeom>
          <a:solidFill>
            <a:srgbClr val="FF0000"/>
          </a:solidFill>
          <a:ln w="50800">
            <a:noFill/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4"/>
          <p:cNvSpPr/>
          <p:nvPr/>
        </p:nvSpPr>
        <p:spPr>
          <a:xfrm rot="5400000">
            <a:off x="2289759" y="3073221"/>
            <a:ext cx="304800" cy="381000"/>
          </a:xfrm>
          <a:prstGeom prst="triangle">
            <a:avLst/>
          </a:prstGeom>
          <a:solidFill>
            <a:srgbClr val="FF0000"/>
          </a:solidFill>
          <a:ln w="50800">
            <a:noFill/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/>
        </p:nvGraphicFramePr>
        <p:xfrm>
          <a:off x="1905000" y="1143000"/>
          <a:ext cx="1240972" cy="457200"/>
        </p:xfrm>
        <a:graphic>
          <a:graphicData uri="http://schemas.openxmlformats.org/presentationml/2006/ole">
            <p:oleObj spid="_x0000_s907276" name="Equation" r:id="rId4" imgW="482400" imgH="177480" progId="">
              <p:embed/>
            </p:oleObj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/>
        </p:nvGraphicFramePr>
        <p:xfrm>
          <a:off x="1752600" y="3429000"/>
          <a:ext cx="1240972" cy="457200"/>
        </p:xfrm>
        <a:graphic>
          <a:graphicData uri="http://schemas.openxmlformats.org/presentationml/2006/ole">
            <p:oleObj spid="_x0000_s907277" name="Equation" r:id="rId5" imgW="482400" imgH="177480" progId="">
              <p:embed/>
            </p:oleObj>
          </a:graphicData>
        </a:graphic>
      </p:graphicFrame>
      <p:cxnSp>
        <p:nvCxnSpPr>
          <p:cNvPr id="32" name="Straight Connector 31"/>
          <p:cNvCxnSpPr>
            <a:stCxn id="21" idx="1"/>
            <a:endCxn id="21" idx="3"/>
          </p:cNvCxnSpPr>
          <p:nvPr/>
        </p:nvCxnSpPr>
        <p:spPr>
          <a:xfrm rot="10800000" flipH="1">
            <a:off x="809625" y="2476500"/>
            <a:ext cx="333375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/>
        </p:nvGraphicFramePr>
        <p:xfrm>
          <a:off x="2089150" y="2089150"/>
          <a:ext cx="523875" cy="425450"/>
        </p:xfrm>
        <a:graphic>
          <a:graphicData uri="http://schemas.openxmlformats.org/presentationml/2006/ole">
            <p:oleObj spid="_x0000_s907279" name="Equation" r:id="rId6" imgW="203040" imgH="164880" progId="">
              <p:embed/>
            </p:oleObj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791200" y="685800"/>
            <a:ext cx="1116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Find X</a:t>
            </a:r>
            <a:endParaRPr lang="en-US" sz="2400" dirty="0">
              <a:latin typeface="Comic Sans MS" pitchFamily="66" charset="0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/>
        </p:nvGraphicFramePr>
        <p:xfrm>
          <a:off x="4876800" y="1219200"/>
          <a:ext cx="3659187" cy="1077912"/>
        </p:xfrm>
        <a:graphic>
          <a:graphicData uri="http://schemas.openxmlformats.org/presentationml/2006/ole">
            <p:oleObj spid="_x0000_s907280" name="Equation" r:id="rId7" imgW="1422360" imgH="419040" progId="">
              <p:embed/>
            </p:oleObj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/>
        </p:nvGraphicFramePr>
        <p:xfrm>
          <a:off x="6213475" y="2590800"/>
          <a:ext cx="2320925" cy="1077913"/>
        </p:xfrm>
        <a:graphic>
          <a:graphicData uri="http://schemas.openxmlformats.org/presentationml/2006/ole">
            <p:oleObj spid="_x0000_s907281" name="Equation" r:id="rId8" imgW="901440" imgH="419040" progId="">
              <p:embed/>
            </p:oleObj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/>
        </p:nvGraphicFramePr>
        <p:xfrm>
          <a:off x="6408738" y="4179888"/>
          <a:ext cx="2125662" cy="488950"/>
        </p:xfrm>
        <a:graphic>
          <a:graphicData uri="http://schemas.openxmlformats.org/presentationml/2006/ole">
            <p:oleObj spid="_x0000_s907282" name="Equation" r:id="rId9" imgW="825480" imgH="190440" progId="">
              <p:embed/>
            </p:oleObj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/>
        </p:nvGraphicFramePr>
        <p:xfrm>
          <a:off x="7116763" y="4953000"/>
          <a:ext cx="1570037" cy="488950"/>
        </p:xfrm>
        <a:graphic>
          <a:graphicData uri="http://schemas.openxmlformats.org/presentationml/2006/ole">
            <p:oleObj spid="_x0000_s907283" name="Equation" r:id="rId10" imgW="609480" imgH="190440" progId="">
              <p:embed/>
            </p:oleObj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/>
        </p:nvGraphicFramePr>
        <p:xfrm>
          <a:off x="7421562" y="5578475"/>
          <a:ext cx="1112838" cy="457200"/>
        </p:xfrm>
        <a:graphic>
          <a:graphicData uri="http://schemas.openxmlformats.org/presentationml/2006/ole">
            <p:oleObj spid="_x0000_s907284" name="Equation" r:id="rId11" imgW="431640" imgH="177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378" name="Picture 2" descr="C:\FILES\pictures (fun)\Background\eh0i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3400"/>
            <a:ext cx="9144000" cy="66294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990600"/>
            <a:ext cx="5503430" cy="341632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Polygons</a:t>
            </a:r>
            <a:endParaRPr lang="en-US" sz="24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Parallelograms I</a:t>
            </a:r>
            <a:endParaRPr lang="en-US" sz="24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Parallelograms II</a:t>
            </a: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Rhombuses, Rectangles and Squares</a:t>
            </a: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Trapezoids</a:t>
            </a: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Identifying</a:t>
            </a: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6" action="ppaction://hlinksldjump"/>
              </a:rPr>
              <a:t>Review 6.1-6.3</a:t>
            </a:r>
            <a:endParaRPr lang="en-US" sz="24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7" action="ppaction://hlinksldjump"/>
              </a:rPr>
              <a:t>Identifying Quadrilaterals </a:t>
            </a:r>
            <a:r>
              <a:rPr lang="en-US" sz="2400" dirty="0" err="1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7" action="ppaction://hlinksldjump"/>
              </a:rPr>
              <a:t>Quickfire</a:t>
            </a:r>
            <a:endParaRPr lang="en-US" sz="24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8" action="ppaction://hlinksldjump"/>
              </a:rPr>
              <a:t>Chapter Review</a:t>
            </a:r>
            <a:endParaRPr lang="en-US" sz="24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9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807938" name="Object 2"/>
          <p:cNvGraphicFramePr>
            <a:graphicFrameLocks noChangeAspect="1"/>
          </p:cNvGraphicFramePr>
          <p:nvPr/>
        </p:nvGraphicFramePr>
        <p:xfrm>
          <a:off x="8220204" y="5181600"/>
          <a:ext cx="923796" cy="1193800"/>
        </p:xfrm>
        <a:graphic>
          <a:graphicData uri="http://schemas.openxmlformats.org/presentationml/2006/ole">
            <p:oleObj spid="_x0000_s807938" name="Document" r:id="rId10" imgW="7475537" imgH="9659663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228600" y="1066800"/>
            <a:ext cx="2209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 dirty="0">
                <a:solidFill>
                  <a:srgbClr val="000000"/>
                </a:solidFill>
                <a:latin typeface="Tahoma" pitchFamily="34" charset="0"/>
              </a:rPr>
              <a:t>Find X: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90800" y="1752600"/>
            <a:ext cx="1676400" cy="1371600"/>
            <a:chOff x="2304" y="1440"/>
            <a:chExt cx="1056" cy="864"/>
          </a:xfrm>
        </p:grpSpPr>
        <p:sp>
          <p:nvSpPr>
            <p:cNvPr id="23556" name="Line 4"/>
            <p:cNvSpPr>
              <a:spLocks noChangeShapeType="1"/>
            </p:cNvSpPr>
            <p:nvPr/>
          </p:nvSpPr>
          <p:spPr bwMode="auto">
            <a:xfrm flipV="1">
              <a:off x="2304" y="1488"/>
              <a:ext cx="624" cy="432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557" name="Line 5"/>
            <p:cNvSpPr>
              <a:spLocks noChangeShapeType="1"/>
            </p:cNvSpPr>
            <p:nvPr/>
          </p:nvSpPr>
          <p:spPr bwMode="auto">
            <a:xfrm>
              <a:off x="2304" y="1920"/>
              <a:ext cx="0" cy="384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558" name="Line 6"/>
            <p:cNvSpPr>
              <a:spLocks noChangeShapeType="1"/>
            </p:cNvSpPr>
            <p:nvPr/>
          </p:nvSpPr>
          <p:spPr bwMode="auto">
            <a:xfrm>
              <a:off x="2304" y="2304"/>
              <a:ext cx="1056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559" name="Line 7"/>
            <p:cNvSpPr>
              <a:spLocks noChangeShapeType="1"/>
            </p:cNvSpPr>
            <p:nvPr/>
          </p:nvSpPr>
          <p:spPr bwMode="auto">
            <a:xfrm flipV="1">
              <a:off x="3360" y="1440"/>
              <a:ext cx="0" cy="864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560" name="Line 8"/>
            <p:cNvSpPr>
              <a:spLocks noChangeShapeType="1"/>
            </p:cNvSpPr>
            <p:nvPr/>
          </p:nvSpPr>
          <p:spPr bwMode="auto">
            <a:xfrm flipH="1">
              <a:off x="2928" y="1440"/>
              <a:ext cx="432" cy="48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561" name="Line 9"/>
          <p:cNvSpPr>
            <a:spLocks noChangeShapeType="1"/>
          </p:cNvSpPr>
          <p:nvPr/>
        </p:nvSpPr>
        <p:spPr bwMode="auto">
          <a:xfrm flipV="1">
            <a:off x="2590800" y="1524000"/>
            <a:ext cx="0" cy="160020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 flipV="1">
            <a:off x="2590800" y="1143000"/>
            <a:ext cx="1905000" cy="137160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563" name="Line 11"/>
          <p:cNvSpPr>
            <a:spLocks noChangeShapeType="1"/>
          </p:cNvSpPr>
          <p:nvPr/>
        </p:nvSpPr>
        <p:spPr bwMode="auto">
          <a:xfrm flipV="1">
            <a:off x="3581400" y="1676400"/>
            <a:ext cx="1524000" cy="15240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4267200" y="1752600"/>
            <a:ext cx="0" cy="251460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565" name="Line 13"/>
          <p:cNvSpPr>
            <a:spLocks noChangeShapeType="1"/>
          </p:cNvSpPr>
          <p:nvPr/>
        </p:nvSpPr>
        <p:spPr bwMode="auto">
          <a:xfrm flipH="1">
            <a:off x="1752600" y="3124200"/>
            <a:ext cx="2514600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566" name="Arc 14"/>
          <p:cNvSpPr>
            <a:spLocks/>
          </p:cNvSpPr>
          <p:nvPr/>
        </p:nvSpPr>
        <p:spPr bwMode="auto">
          <a:xfrm>
            <a:off x="3962400" y="3048000"/>
            <a:ext cx="319088" cy="381000"/>
          </a:xfrm>
          <a:custGeom>
            <a:avLst/>
            <a:gdLst>
              <a:gd name="G0" fmla="+- 21600 0 0"/>
              <a:gd name="G1" fmla="+- 235 0 0"/>
              <a:gd name="G2" fmla="+- 21600 0 0"/>
              <a:gd name="T0" fmla="*/ 22118 w 22118"/>
              <a:gd name="T1" fmla="*/ 21829 h 21835"/>
              <a:gd name="T2" fmla="*/ 1 w 22118"/>
              <a:gd name="T3" fmla="*/ 0 h 21835"/>
              <a:gd name="T4" fmla="*/ 21600 w 22118"/>
              <a:gd name="T5" fmla="*/ 235 h 21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118" h="21835" fill="none" extrusionOk="0">
                <a:moveTo>
                  <a:pt x="22117" y="21828"/>
                </a:moveTo>
                <a:cubicBezTo>
                  <a:pt x="21945" y="21832"/>
                  <a:pt x="21772" y="21834"/>
                  <a:pt x="21600" y="21835"/>
                </a:cubicBezTo>
                <a:cubicBezTo>
                  <a:pt x="9670" y="21835"/>
                  <a:pt x="0" y="12164"/>
                  <a:pt x="0" y="235"/>
                </a:cubicBezTo>
                <a:cubicBezTo>
                  <a:pt x="-1" y="156"/>
                  <a:pt x="0" y="78"/>
                  <a:pt x="1" y="0"/>
                </a:cubicBezTo>
              </a:path>
              <a:path w="22118" h="21835" stroke="0" extrusionOk="0">
                <a:moveTo>
                  <a:pt x="22117" y="21828"/>
                </a:moveTo>
                <a:cubicBezTo>
                  <a:pt x="21945" y="21832"/>
                  <a:pt x="21772" y="21834"/>
                  <a:pt x="21600" y="21835"/>
                </a:cubicBezTo>
                <a:cubicBezTo>
                  <a:pt x="9670" y="21835"/>
                  <a:pt x="0" y="12164"/>
                  <a:pt x="0" y="235"/>
                </a:cubicBezTo>
                <a:cubicBezTo>
                  <a:pt x="-1" y="156"/>
                  <a:pt x="0" y="78"/>
                  <a:pt x="1" y="0"/>
                </a:cubicBezTo>
                <a:lnTo>
                  <a:pt x="21600" y="235"/>
                </a:lnTo>
                <a:close/>
              </a:path>
            </a:pathLst>
          </a:cu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67" name="Arc 15"/>
          <p:cNvSpPr>
            <a:spLocks/>
          </p:cNvSpPr>
          <p:nvPr/>
        </p:nvSpPr>
        <p:spPr bwMode="auto">
          <a:xfrm>
            <a:off x="2209800" y="2743200"/>
            <a:ext cx="381000" cy="347663"/>
          </a:xfrm>
          <a:custGeom>
            <a:avLst/>
            <a:gdLst>
              <a:gd name="G0" fmla="+- 21600 0 0"/>
              <a:gd name="G1" fmla="+- 21573 0 0"/>
              <a:gd name="G2" fmla="+- 21600 0 0"/>
              <a:gd name="T0" fmla="*/ 46 w 21600"/>
              <a:gd name="T1" fmla="*/ 22989 h 22989"/>
              <a:gd name="T2" fmla="*/ 20514 w 21600"/>
              <a:gd name="T3" fmla="*/ 0 h 22989"/>
              <a:gd name="T4" fmla="*/ 21600 w 21600"/>
              <a:gd name="T5" fmla="*/ 21573 h 229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989" fill="none" extrusionOk="0">
                <a:moveTo>
                  <a:pt x="46" y="22988"/>
                </a:moveTo>
                <a:cubicBezTo>
                  <a:pt x="15" y="22517"/>
                  <a:pt x="0" y="22045"/>
                  <a:pt x="0" y="21573"/>
                </a:cubicBezTo>
                <a:cubicBezTo>
                  <a:pt x="-1" y="10065"/>
                  <a:pt x="9021" y="578"/>
                  <a:pt x="20514" y="0"/>
                </a:cubicBezTo>
              </a:path>
              <a:path w="21600" h="22989" stroke="0" extrusionOk="0">
                <a:moveTo>
                  <a:pt x="46" y="22988"/>
                </a:moveTo>
                <a:cubicBezTo>
                  <a:pt x="15" y="22517"/>
                  <a:pt x="0" y="22045"/>
                  <a:pt x="0" y="21573"/>
                </a:cubicBezTo>
                <a:cubicBezTo>
                  <a:pt x="-1" y="10065"/>
                  <a:pt x="9021" y="578"/>
                  <a:pt x="20514" y="0"/>
                </a:cubicBezTo>
                <a:lnTo>
                  <a:pt x="21600" y="21573"/>
                </a:lnTo>
                <a:close/>
              </a:path>
            </a:pathLst>
          </a:cu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68" name="Arc 16"/>
          <p:cNvSpPr>
            <a:spLocks/>
          </p:cNvSpPr>
          <p:nvPr/>
        </p:nvSpPr>
        <p:spPr bwMode="auto">
          <a:xfrm>
            <a:off x="3810000" y="1524000"/>
            <a:ext cx="304800" cy="252413"/>
          </a:xfrm>
          <a:custGeom>
            <a:avLst/>
            <a:gdLst>
              <a:gd name="G0" fmla="+- 0 0 0"/>
              <a:gd name="G1" fmla="+- 18856 0 0"/>
              <a:gd name="G2" fmla="+- 21600 0 0"/>
              <a:gd name="T0" fmla="*/ 10536 w 21600"/>
              <a:gd name="T1" fmla="*/ 0 h 27709"/>
              <a:gd name="T2" fmla="*/ 19702 w 21600"/>
              <a:gd name="T3" fmla="*/ 27709 h 27709"/>
              <a:gd name="T4" fmla="*/ 0 w 21600"/>
              <a:gd name="T5" fmla="*/ 18856 h 27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7709" fill="none" extrusionOk="0">
                <a:moveTo>
                  <a:pt x="10536" y="-1"/>
                </a:moveTo>
                <a:cubicBezTo>
                  <a:pt x="17367" y="3817"/>
                  <a:pt x="21600" y="11030"/>
                  <a:pt x="21600" y="18856"/>
                </a:cubicBezTo>
                <a:cubicBezTo>
                  <a:pt x="21600" y="21907"/>
                  <a:pt x="20953" y="24925"/>
                  <a:pt x="19702" y="27709"/>
                </a:cubicBezTo>
              </a:path>
              <a:path w="21600" h="27709" stroke="0" extrusionOk="0">
                <a:moveTo>
                  <a:pt x="10536" y="-1"/>
                </a:moveTo>
                <a:cubicBezTo>
                  <a:pt x="17367" y="3817"/>
                  <a:pt x="21600" y="11030"/>
                  <a:pt x="21600" y="18856"/>
                </a:cubicBezTo>
                <a:cubicBezTo>
                  <a:pt x="21600" y="21907"/>
                  <a:pt x="20953" y="24925"/>
                  <a:pt x="19702" y="27709"/>
                </a:cubicBezTo>
                <a:lnTo>
                  <a:pt x="0" y="18856"/>
                </a:lnTo>
                <a:close/>
              </a:path>
            </a:pathLst>
          </a:cu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69" name="Arc 17"/>
          <p:cNvSpPr>
            <a:spLocks/>
          </p:cNvSpPr>
          <p:nvPr/>
        </p:nvSpPr>
        <p:spPr bwMode="auto">
          <a:xfrm>
            <a:off x="2590800" y="1905000"/>
            <a:ext cx="509588" cy="609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18048"/>
              <a:gd name="T1" fmla="*/ 0 h 21600"/>
              <a:gd name="T2" fmla="*/ 18048 w 18048"/>
              <a:gd name="T3" fmla="*/ 9733 h 21600"/>
              <a:gd name="T4" fmla="*/ 0 w 18048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048" h="21600" fill="none" extrusionOk="0">
                <a:moveTo>
                  <a:pt x="-1" y="0"/>
                </a:moveTo>
                <a:cubicBezTo>
                  <a:pt x="7270" y="0"/>
                  <a:pt x="14053" y="3657"/>
                  <a:pt x="18048" y="9732"/>
                </a:cubicBezTo>
              </a:path>
              <a:path w="18048" h="21600" stroke="0" extrusionOk="0">
                <a:moveTo>
                  <a:pt x="-1" y="0"/>
                </a:moveTo>
                <a:cubicBezTo>
                  <a:pt x="7270" y="0"/>
                  <a:pt x="14053" y="3657"/>
                  <a:pt x="18048" y="9732"/>
                </a:cubicBezTo>
                <a:lnTo>
                  <a:pt x="0" y="21600"/>
                </a:lnTo>
                <a:close/>
              </a:path>
            </a:pathLst>
          </a:cu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70" name="Arc 18"/>
          <p:cNvSpPr>
            <a:spLocks/>
          </p:cNvSpPr>
          <p:nvPr/>
        </p:nvSpPr>
        <p:spPr bwMode="auto">
          <a:xfrm>
            <a:off x="4267200" y="1752600"/>
            <a:ext cx="457200" cy="496888"/>
          </a:xfrm>
          <a:custGeom>
            <a:avLst/>
            <a:gdLst>
              <a:gd name="G0" fmla="+- 0 0 0"/>
              <a:gd name="G1" fmla="+- 1444 0 0"/>
              <a:gd name="G2" fmla="+- 21600 0 0"/>
              <a:gd name="T0" fmla="*/ 21552 w 21600"/>
              <a:gd name="T1" fmla="*/ 0 h 23027"/>
              <a:gd name="T2" fmla="*/ 868 w 21600"/>
              <a:gd name="T3" fmla="*/ 23027 h 23027"/>
              <a:gd name="T4" fmla="*/ 0 w 21600"/>
              <a:gd name="T5" fmla="*/ 1444 h 23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3027" fill="none" extrusionOk="0">
                <a:moveTo>
                  <a:pt x="21551" y="0"/>
                </a:moveTo>
                <a:cubicBezTo>
                  <a:pt x="21583" y="480"/>
                  <a:pt x="21600" y="962"/>
                  <a:pt x="21600" y="1444"/>
                </a:cubicBezTo>
                <a:cubicBezTo>
                  <a:pt x="21600" y="13035"/>
                  <a:pt x="12450" y="22560"/>
                  <a:pt x="867" y="23026"/>
                </a:cubicBezTo>
              </a:path>
              <a:path w="21600" h="23027" stroke="0" extrusionOk="0">
                <a:moveTo>
                  <a:pt x="21551" y="0"/>
                </a:moveTo>
                <a:cubicBezTo>
                  <a:pt x="21583" y="480"/>
                  <a:pt x="21600" y="962"/>
                  <a:pt x="21600" y="1444"/>
                </a:cubicBezTo>
                <a:cubicBezTo>
                  <a:pt x="21600" y="13035"/>
                  <a:pt x="12450" y="22560"/>
                  <a:pt x="867" y="23026"/>
                </a:cubicBezTo>
                <a:lnTo>
                  <a:pt x="0" y="1444"/>
                </a:lnTo>
                <a:close/>
              </a:path>
            </a:pathLst>
          </a:cu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71" name="Text Box 19"/>
          <p:cNvSpPr txBox="1">
            <a:spLocks noChangeArrowheads="1"/>
          </p:cNvSpPr>
          <p:nvPr/>
        </p:nvSpPr>
        <p:spPr bwMode="auto">
          <a:xfrm>
            <a:off x="1981200" y="2514600"/>
            <a:ext cx="476250" cy="366713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0000"/>
                </a:solidFill>
                <a:latin typeface="Tahoma" pitchFamily="34" charset="0"/>
              </a:rPr>
              <a:t>90</a:t>
            </a:r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2743200" y="1676400"/>
            <a:ext cx="476250" cy="366713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0000"/>
                </a:solidFill>
                <a:latin typeface="Tahoma" pitchFamily="34" charset="0"/>
              </a:rPr>
              <a:t>50</a:t>
            </a:r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4038600" y="1447800"/>
            <a:ext cx="476250" cy="366713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0000"/>
                </a:solidFill>
                <a:latin typeface="Tahoma" pitchFamily="34" charset="0"/>
              </a:rPr>
              <a:t>30</a:t>
            </a:r>
          </a:p>
        </p:txBody>
      </p:sp>
      <p:sp>
        <p:nvSpPr>
          <p:cNvPr id="23574" name="Text Box 22"/>
          <p:cNvSpPr txBox="1">
            <a:spLocks noChangeArrowheads="1"/>
          </p:cNvSpPr>
          <p:nvPr/>
        </p:nvSpPr>
        <p:spPr bwMode="auto">
          <a:xfrm>
            <a:off x="4495800" y="2057400"/>
            <a:ext cx="341313" cy="366713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0000"/>
                </a:solidFill>
                <a:latin typeface="Tahoma" pitchFamily="34" charset="0"/>
              </a:rPr>
              <a:t>X</a:t>
            </a:r>
          </a:p>
        </p:txBody>
      </p:sp>
      <p:sp>
        <p:nvSpPr>
          <p:cNvPr id="23575" name="Text Box 23"/>
          <p:cNvSpPr txBox="1">
            <a:spLocks noChangeArrowheads="1"/>
          </p:cNvSpPr>
          <p:nvPr/>
        </p:nvSpPr>
        <p:spPr bwMode="auto">
          <a:xfrm>
            <a:off x="3733800" y="3352800"/>
            <a:ext cx="476250" cy="366713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0000"/>
                </a:solidFill>
                <a:latin typeface="Tahoma" pitchFamily="34" charset="0"/>
              </a:rPr>
              <a:t>90</a:t>
            </a:r>
          </a:p>
        </p:txBody>
      </p:sp>
      <p:sp>
        <p:nvSpPr>
          <p:cNvPr id="23576" name="Text Box 24"/>
          <p:cNvSpPr txBox="1">
            <a:spLocks noChangeArrowheads="1"/>
          </p:cNvSpPr>
          <p:nvPr/>
        </p:nvSpPr>
        <p:spPr bwMode="auto">
          <a:xfrm>
            <a:off x="4495800" y="2514600"/>
            <a:ext cx="441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90+90+50+30+x=360</a:t>
            </a:r>
          </a:p>
        </p:txBody>
      </p:sp>
      <p:sp>
        <p:nvSpPr>
          <p:cNvPr id="23577" name="Text Box 25"/>
          <p:cNvSpPr txBox="1">
            <a:spLocks noChangeArrowheads="1"/>
          </p:cNvSpPr>
          <p:nvPr/>
        </p:nvSpPr>
        <p:spPr bwMode="auto">
          <a:xfrm>
            <a:off x="6477000" y="3124200"/>
            <a:ext cx="2362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260+x=360</a:t>
            </a:r>
          </a:p>
        </p:txBody>
      </p:sp>
      <p:sp>
        <p:nvSpPr>
          <p:cNvPr id="23578" name="Text Box 26"/>
          <p:cNvSpPr txBox="1">
            <a:spLocks noChangeArrowheads="1"/>
          </p:cNvSpPr>
          <p:nvPr/>
        </p:nvSpPr>
        <p:spPr bwMode="auto">
          <a:xfrm>
            <a:off x="7467600" y="3810000"/>
            <a:ext cx="1447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x=100</a:t>
            </a:r>
          </a:p>
        </p:txBody>
      </p:sp>
      <p:sp>
        <p:nvSpPr>
          <p:cNvPr id="23579" name="Rectangle 27"/>
          <p:cNvSpPr>
            <a:spLocks noChangeArrowheads="1"/>
          </p:cNvSpPr>
          <p:nvPr/>
        </p:nvSpPr>
        <p:spPr bwMode="auto">
          <a:xfrm>
            <a:off x="0" y="6400800"/>
            <a:ext cx="2362200" cy="4572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hlinkClick r:id="rId2" action="ppaction://hlinksldjump"/>
              </a:rPr>
              <a:t>ACT Menu</a:t>
            </a:r>
            <a:endParaRPr lang="en-US" sz="2400" b="1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23577" grpId="0"/>
      <p:bldP spid="23578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0" y="1524000"/>
            <a:ext cx="2209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 dirty="0">
                <a:solidFill>
                  <a:srgbClr val="000000"/>
                </a:solidFill>
                <a:latin typeface="Tahoma" pitchFamily="34" charset="0"/>
              </a:rPr>
              <a:t>Find X: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4572000" y="2743200"/>
            <a:ext cx="441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115+80+55+2x=360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6096000" y="3276600"/>
            <a:ext cx="2590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250+2x=360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7315200" y="41910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X=55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200400" y="1447800"/>
            <a:ext cx="1905000" cy="990600"/>
            <a:chOff x="2016" y="912"/>
            <a:chExt cx="1200" cy="624"/>
          </a:xfrm>
        </p:grpSpPr>
        <p:sp>
          <p:nvSpPr>
            <p:cNvPr id="24583" name="Line 7"/>
            <p:cNvSpPr>
              <a:spLocks noChangeShapeType="1"/>
            </p:cNvSpPr>
            <p:nvPr/>
          </p:nvSpPr>
          <p:spPr bwMode="auto">
            <a:xfrm>
              <a:off x="2016" y="912"/>
              <a:ext cx="1200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584" name="Line 8"/>
            <p:cNvSpPr>
              <a:spLocks noChangeShapeType="1"/>
            </p:cNvSpPr>
            <p:nvPr/>
          </p:nvSpPr>
          <p:spPr bwMode="auto">
            <a:xfrm>
              <a:off x="2016" y="912"/>
              <a:ext cx="336" cy="624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585" name="Line 9"/>
            <p:cNvSpPr>
              <a:spLocks noChangeShapeType="1"/>
            </p:cNvSpPr>
            <p:nvPr/>
          </p:nvSpPr>
          <p:spPr bwMode="auto">
            <a:xfrm>
              <a:off x="2352" y="1536"/>
              <a:ext cx="768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586" name="Line 10"/>
            <p:cNvSpPr>
              <a:spLocks noChangeShapeType="1"/>
            </p:cNvSpPr>
            <p:nvPr/>
          </p:nvSpPr>
          <p:spPr bwMode="auto">
            <a:xfrm flipV="1">
              <a:off x="3120" y="912"/>
              <a:ext cx="96" cy="624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587" name="Line 11"/>
          <p:cNvSpPr>
            <a:spLocks noChangeShapeType="1"/>
          </p:cNvSpPr>
          <p:nvPr/>
        </p:nvSpPr>
        <p:spPr bwMode="auto">
          <a:xfrm flipH="1">
            <a:off x="2133600" y="1447800"/>
            <a:ext cx="2971800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88" name="Line 12"/>
          <p:cNvSpPr>
            <a:spLocks noChangeShapeType="1"/>
          </p:cNvSpPr>
          <p:nvPr/>
        </p:nvSpPr>
        <p:spPr bwMode="auto">
          <a:xfrm>
            <a:off x="3200400" y="1447800"/>
            <a:ext cx="914400" cy="175260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89" name="Line 13"/>
          <p:cNvSpPr>
            <a:spLocks noChangeShapeType="1"/>
          </p:cNvSpPr>
          <p:nvPr/>
        </p:nvSpPr>
        <p:spPr bwMode="auto">
          <a:xfrm>
            <a:off x="3733800" y="2438400"/>
            <a:ext cx="2667000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90" name="Line 14"/>
          <p:cNvSpPr>
            <a:spLocks noChangeShapeType="1"/>
          </p:cNvSpPr>
          <p:nvPr/>
        </p:nvSpPr>
        <p:spPr bwMode="auto">
          <a:xfrm flipV="1">
            <a:off x="4953000" y="685800"/>
            <a:ext cx="304800" cy="175260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4572000" y="1066800"/>
            <a:ext cx="622300" cy="366713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0000"/>
                </a:solidFill>
                <a:latin typeface="Tahoma" pitchFamily="34" charset="0"/>
              </a:rPr>
              <a:t>115</a:t>
            </a:r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5029200" y="2057400"/>
            <a:ext cx="476250" cy="366713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0000"/>
                </a:solidFill>
                <a:latin typeface="Tahoma" pitchFamily="34" charset="0"/>
              </a:rPr>
              <a:t>80</a:t>
            </a: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3810000" y="2438400"/>
            <a:ext cx="476250" cy="366713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0000"/>
                </a:solidFill>
                <a:latin typeface="Tahoma" pitchFamily="34" charset="0"/>
              </a:rPr>
              <a:t>55</a:t>
            </a:r>
          </a:p>
        </p:txBody>
      </p:sp>
      <p:sp>
        <p:nvSpPr>
          <p:cNvPr id="24594" name="Text Box 18"/>
          <p:cNvSpPr txBox="1">
            <a:spLocks noChangeArrowheads="1"/>
          </p:cNvSpPr>
          <p:nvPr/>
        </p:nvSpPr>
        <p:spPr bwMode="auto">
          <a:xfrm>
            <a:off x="2743200" y="1524000"/>
            <a:ext cx="468313" cy="366713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0000"/>
                </a:solidFill>
                <a:latin typeface="Tahoma" pitchFamily="34" charset="0"/>
              </a:rPr>
              <a:t>2x</a:t>
            </a:r>
          </a:p>
        </p:txBody>
      </p:sp>
      <p:sp>
        <p:nvSpPr>
          <p:cNvPr id="24595" name="Text Box 19"/>
          <p:cNvSpPr txBox="1">
            <a:spLocks noChangeArrowheads="1"/>
          </p:cNvSpPr>
          <p:nvPr/>
        </p:nvSpPr>
        <p:spPr bwMode="auto">
          <a:xfrm>
            <a:off x="7086600" y="3733800"/>
            <a:ext cx="1676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000000"/>
                </a:solidFill>
                <a:latin typeface="Tahoma" pitchFamily="34" charset="0"/>
              </a:rPr>
              <a:t>2x=110</a:t>
            </a:r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0" y="6400800"/>
            <a:ext cx="2362200" cy="4572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hlinkClick r:id="rId2" action="ppaction://hlinksldjump"/>
              </a:rPr>
              <a:t>ACT Menu</a:t>
            </a:r>
            <a:endParaRPr lang="en-US" sz="2400" b="1"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24581" grpId="0"/>
      <p:bldP spid="24595" grpId="0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0" y="685800"/>
            <a:ext cx="6248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 dirty="0">
                <a:latin typeface="Tahoma" pitchFamily="34" charset="0"/>
              </a:rPr>
              <a:t>Find X:</a:t>
            </a: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6400800"/>
            <a:ext cx="2362200" cy="4572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hlinkClick r:id="rId4" action="ppaction://hlinksldjump"/>
              </a:rPr>
              <a:t>ACT Menu</a:t>
            </a:r>
            <a:endParaRPr lang="en-US" sz="2400" b="1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graphicFrame>
        <p:nvGraphicFramePr>
          <p:cNvPr id="34821" name="Object 5"/>
          <p:cNvGraphicFramePr>
            <a:graphicFrameLocks noChangeAspect="1"/>
          </p:cNvGraphicFramePr>
          <p:nvPr/>
        </p:nvGraphicFramePr>
        <p:xfrm>
          <a:off x="1498600" y="4191000"/>
          <a:ext cx="5238750" cy="469900"/>
        </p:xfrm>
        <a:graphic>
          <a:graphicData uri="http://schemas.openxmlformats.org/presentationml/2006/ole">
            <p:oleObj spid="_x0000_s112642" name="Equation" r:id="rId5" imgW="1968480" imgH="177480" progId="Equation.3">
              <p:embed/>
            </p:oleObj>
          </a:graphicData>
        </a:graphic>
      </p:graphicFrame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181600" y="1447800"/>
            <a:ext cx="3124200" cy="2667000"/>
            <a:chOff x="2592" y="960"/>
            <a:chExt cx="1968" cy="1680"/>
          </a:xfrm>
        </p:grpSpPr>
        <p:sp>
          <p:nvSpPr>
            <p:cNvPr id="34823" name="Line 7"/>
            <p:cNvSpPr>
              <a:spLocks noChangeShapeType="1"/>
            </p:cNvSpPr>
            <p:nvPr/>
          </p:nvSpPr>
          <p:spPr bwMode="auto">
            <a:xfrm flipH="1">
              <a:off x="2592" y="1104"/>
              <a:ext cx="528" cy="100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4" name="Line 8"/>
            <p:cNvSpPr>
              <a:spLocks noChangeShapeType="1"/>
            </p:cNvSpPr>
            <p:nvPr/>
          </p:nvSpPr>
          <p:spPr bwMode="auto">
            <a:xfrm>
              <a:off x="2592" y="2112"/>
              <a:ext cx="1152" cy="52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5" name="Line 9"/>
            <p:cNvSpPr>
              <a:spLocks noChangeShapeType="1"/>
            </p:cNvSpPr>
            <p:nvPr/>
          </p:nvSpPr>
          <p:spPr bwMode="auto">
            <a:xfrm flipV="1">
              <a:off x="3744" y="1824"/>
              <a:ext cx="816" cy="816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6" name="Line 10"/>
            <p:cNvSpPr>
              <a:spLocks noChangeShapeType="1"/>
            </p:cNvSpPr>
            <p:nvPr/>
          </p:nvSpPr>
          <p:spPr bwMode="auto">
            <a:xfrm flipH="1" flipV="1">
              <a:off x="3984" y="960"/>
              <a:ext cx="576" cy="86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27" name="Line 11"/>
            <p:cNvSpPr>
              <a:spLocks noChangeShapeType="1"/>
            </p:cNvSpPr>
            <p:nvPr/>
          </p:nvSpPr>
          <p:spPr bwMode="auto">
            <a:xfrm flipH="1">
              <a:off x="3120" y="960"/>
              <a:ext cx="864" cy="14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aphicFrame>
        <p:nvGraphicFramePr>
          <p:cNvPr id="34828" name="Object 12"/>
          <p:cNvGraphicFramePr>
            <a:graphicFrameLocks noChangeAspect="1"/>
          </p:cNvGraphicFramePr>
          <p:nvPr/>
        </p:nvGraphicFramePr>
        <p:xfrm>
          <a:off x="6096000" y="1752600"/>
          <a:ext cx="457200" cy="319088"/>
        </p:xfrm>
        <a:graphic>
          <a:graphicData uri="http://schemas.openxmlformats.org/presentationml/2006/ole">
            <p:oleObj spid="_x0000_s112643" name="Equation" r:id="rId6" imgW="253800" imgH="177480" progId="Equation.3">
              <p:embed/>
            </p:oleObj>
          </a:graphicData>
        </a:graphic>
      </p:graphicFrame>
      <p:graphicFrame>
        <p:nvGraphicFramePr>
          <p:cNvPr id="34829" name="Object 13"/>
          <p:cNvGraphicFramePr>
            <a:graphicFrameLocks noChangeAspect="1"/>
          </p:cNvGraphicFramePr>
          <p:nvPr/>
        </p:nvGraphicFramePr>
        <p:xfrm>
          <a:off x="7010400" y="1600200"/>
          <a:ext cx="457200" cy="319088"/>
        </p:xfrm>
        <a:graphic>
          <a:graphicData uri="http://schemas.openxmlformats.org/presentationml/2006/ole">
            <p:oleObj spid="_x0000_s112644" name="Equation" r:id="rId7" imgW="253800" imgH="177480" progId="Equation.3">
              <p:embed/>
            </p:oleObj>
          </a:graphicData>
        </a:graphic>
      </p:graphicFrame>
      <p:graphicFrame>
        <p:nvGraphicFramePr>
          <p:cNvPr id="34830" name="Object 14"/>
          <p:cNvGraphicFramePr>
            <a:graphicFrameLocks noChangeAspect="1"/>
          </p:cNvGraphicFramePr>
          <p:nvPr/>
        </p:nvGraphicFramePr>
        <p:xfrm>
          <a:off x="5410200" y="2971800"/>
          <a:ext cx="457200" cy="319088"/>
        </p:xfrm>
        <a:graphic>
          <a:graphicData uri="http://schemas.openxmlformats.org/presentationml/2006/ole">
            <p:oleObj spid="_x0000_s112645" name="Equation" r:id="rId8" imgW="253800" imgH="177480" progId="Equation.3">
              <p:embed/>
            </p:oleObj>
          </a:graphicData>
        </a:graphic>
      </p:graphicFrame>
      <p:graphicFrame>
        <p:nvGraphicFramePr>
          <p:cNvPr id="34831" name="Object 15"/>
          <p:cNvGraphicFramePr>
            <a:graphicFrameLocks noChangeAspect="1"/>
          </p:cNvGraphicFramePr>
          <p:nvPr/>
        </p:nvGraphicFramePr>
        <p:xfrm>
          <a:off x="6705600" y="3657600"/>
          <a:ext cx="457200" cy="319088"/>
        </p:xfrm>
        <a:graphic>
          <a:graphicData uri="http://schemas.openxmlformats.org/presentationml/2006/ole">
            <p:oleObj spid="_x0000_s112646" name="Equation" r:id="rId9" imgW="253800" imgH="177480" progId="Equation.3">
              <p:embed/>
            </p:oleObj>
          </a:graphicData>
        </a:graphic>
      </p:graphicFrame>
      <p:graphicFrame>
        <p:nvGraphicFramePr>
          <p:cNvPr id="34832" name="Object 16"/>
          <p:cNvGraphicFramePr>
            <a:graphicFrameLocks noChangeAspect="1"/>
          </p:cNvGraphicFramePr>
          <p:nvPr/>
        </p:nvGraphicFramePr>
        <p:xfrm>
          <a:off x="7818438" y="2667000"/>
          <a:ext cx="365125" cy="319088"/>
        </p:xfrm>
        <a:graphic>
          <a:graphicData uri="http://schemas.openxmlformats.org/presentationml/2006/ole">
            <p:oleObj spid="_x0000_s112647" name="Equation" r:id="rId10" imgW="203040" imgH="177480" progId="Equation.3">
              <p:embed/>
            </p:oleObj>
          </a:graphicData>
        </a:graphic>
      </p:graphicFrame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1295400" y="914400"/>
            <a:ext cx="6248400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dirty="0">
                <a:latin typeface="Tahoma" pitchFamily="34" charset="0"/>
              </a:rPr>
              <a:t>First, you need to know what </a:t>
            </a:r>
          </a:p>
          <a:p>
            <a:pPr eaLnBrk="0" hangingPunct="0"/>
            <a:r>
              <a:rPr lang="en-US" sz="2400" dirty="0">
                <a:latin typeface="Tahoma" pitchFamily="34" charset="0"/>
              </a:rPr>
              <a:t>the angles add up to</a:t>
            </a:r>
            <a:r>
              <a:rPr lang="en-US" sz="2800" b="1" dirty="0">
                <a:latin typeface="Tahoma" pitchFamily="34" charset="0"/>
              </a:rPr>
              <a:t> </a:t>
            </a:r>
          </a:p>
        </p:txBody>
      </p:sp>
      <p:graphicFrame>
        <p:nvGraphicFramePr>
          <p:cNvPr id="34834" name="Object 18"/>
          <p:cNvGraphicFramePr>
            <a:graphicFrameLocks noChangeAspect="1"/>
          </p:cNvGraphicFramePr>
          <p:nvPr/>
        </p:nvGraphicFramePr>
        <p:xfrm>
          <a:off x="1524000" y="2362200"/>
          <a:ext cx="2028825" cy="536575"/>
        </p:xfrm>
        <a:graphic>
          <a:graphicData uri="http://schemas.openxmlformats.org/presentationml/2006/ole">
            <p:oleObj spid="_x0000_s112648" name="Equation" r:id="rId11" imgW="761760" imgH="203040" progId="Equation.3">
              <p:embed/>
            </p:oleObj>
          </a:graphicData>
        </a:graphic>
      </p:graphicFrame>
      <p:sp>
        <p:nvSpPr>
          <p:cNvPr id="34835" name="Text Box 19"/>
          <p:cNvSpPr txBox="1">
            <a:spLocks noChangeArrowheads="1"/>
          </p:cNvSpPr>
          <p:nvPr/>
        </p:nvSpPr>
        <p:spPr bwMode="auto">
          <a:xfrm>
            <a:off x="3810000" y="1828800"/>
            <a:ext cx="1371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>
                <a:latin typeface="Tahoma" pitchFamily="34" charset="0"/>
              </a:rPr>
              <a:t>(5 sides)</a:t>
            </a:r>
            <a:r>
              <a:rPr lang="en-US" sz="2800" b="1">
                <a:latin typeface="Tahoma" pitchFamily="34" charset="0"/>
              </a:rPr>
              <a:t> </a:t>
            </a:r>
          </a:p>
        </p:txBody>
      </p:sp>
      <p:graphicFrame>
        <p:nvGraphicFramePr>
          <p:cNvPr id="34836" name="Object 20"/>
          <p:cNvGraphicFramePr>
            <a:graphicFrameLocks noChangeAspect="1"/>
          </p:cNvGraphicFramePr>
          <p:nvPr/>
        </p:nvGraphicFramePr>
        <p:xfrm>
          <a:off x="2184400" y="3005138"/>
          <a:ext cx="706438" cy="469900"/>
        </p:xfrm>
        <a:graphic>
          <a:graphicData uri="http://schemas.openxmlformats.org/presentationml/2006/ole">
            <p:oleObj spid="_x0000_s112649" name="Equation" r:id="rId12" imgW="266400" imgH="177480" progId="Equation.3">
              <p:embed/>
            </p:oleObj>
          </a:graphicData>
        </a:graphic>
      </p:graphicFrame>
      <p:sp>
        <p:nvSpPr>
          <p:cNvPr id="34837" name="Text Box 21"/>
          <p:cNvSpPr txBox="1">
            <a:spLocks noChangeArrowheads="1"/>
          </p:cNvSpPr>
          <p:nvPr/>
        </p:nvSpPr>
        <p:spPr bwMode="auto">
          <a:xfrm>
            <a:off x="1295400" y="3581400"/>
            <a:ext cx="6248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>
                <a:latin typeface="Tahoma" pitchFamily="34" charset="0"/>
              </a:rPr>
              <a:t>So all the angles add to 540</a:t>
            </a:r>
            <a:r>
              <a:rPr lang="en-US" sz="2800" b="1">
                <a:latin typeface="Tahoma" pitchFamily="34" charset="0"/>
              </a:rPr>
              <a:t> </a:t>
            </a:r>
          </a:p>
        </p:txBody>
      </p:sp>
      <p:sp>
        <p:nvSpPr>
          <p:cNvPr id="34838" name="Text Box 22"/>
          <p:cNvSpPr txBox="1">
            <a:spLocks noChangeArrowheads="1"/>
          </p:cNvSpPr>
          <p:nvPr/>
        </p:nvSpPr>
        <p:spPr bwMode="auto">
          <a:xfrm>
            <a:off x="7086600" y="4191000"/>
            <a:ext cx="175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>
                <a:latin typeface="Tahoma" pitchFamily="34" charset="0"/>
              </a:rPr>
              <a:t>Solve for x.</a:t>
            </a:r>
            <a:r>
              <a:rPr lang="en-US" sz="2800" b="1">
                <a:latin typeface="Tahoma" pitchFamily="34" charset="0"/>
              </a:rPr>
              <a:t> </a:t>
            </a:r>
          </a:p>
        </p:txBody>
      </p:sp>
      <p:graphicFrame>
        <p:nvGraphicFramePr>
          <p:cNvPr id="34839" name="Object 23"/>
          <p:cNvGraphicFramePr>
            <a:graphicFrameLocks noChangeAspect="1"/>
          </p:cNvGraphicFramePr>
          <p:nvPr/>
        </p:nvGraphicFramePr>
        <p:xfrm>
          <a:off x="2867025" y="4724400"/>
          <a:ext cx="2500313" cy="469900"/>
        </p:xfrm>
        <a:graphic>
          <a:graphicData uri="http://schemas.openxmlformats.org/presentationml/2006/ole">
            <p:oleObj spid="_x0000_s112650" name="Equation" r:id="rId13" imgW="939600" imgH="177480" progId="Equation.3">
              <p:embed/>
            </p:oleObj>
          </a:graphicData>
        </a:graphic>
      </p:graphicFrame>
      <p:graphicFrame>
        <p:nvGraphicFramePr>
          <p:cNvPr id="34840" name="Object 24"/>
          <p:cNvGraphicFramePr>
            <a:graphicFrameLocks noChangeAspect="1"/>
          </p:cNvGraphicFramePr>
          <p:nvPr/>
        </p:nvGraphicFramePr>
        <p:xfrm>
          <a:off x="3384550" y="5181600"/>
          <a:ext cx="1520825" cy="469900"/>
        </p:xfrm>
        <a:graphic>
          <a:graphicData uri="http://schemas.openxmlformats.org/presentationml/2006/ole">
            <p:oleObj spid="_x0000_s112651" name="Equation" r:id="rId14" imgW="571320" imgH="177480" progId="Equation.3">
              <p:embed/>
            </p:oleObj>
          </a:graphicData>
        </a:graphic>
      </p:graphicFrame>
      <p:graphicFrame>
        <p:nvGraphicFramePr>
          <p:cNvPr id="34841" name="Object 25"/>
          <p:cNvGraphicFramePr>
            <a:graphicFrameLocks noChangeAspect="1"/>
          </p:cNvGraphicFramePr>
          <p:nvPr/>
        </p:nvGraphicFramePr>
        <p:xfrm>
          <a:off x="3540125" y="5715000"/>
          <a:ext cx="1144588" cy="469900"/>
        </p:xfrm>
        <a:graphic>
          <a:graphicData uri="http://schemas.openxmlformats.org/presentationml/2006/ole">
            <p:oleObj spid="_x0000_s112652" name="Equation" r:id="rId15" imgW="431640" imgH="177480" progId="Equation.3">
              <p:embed/>
            </p:oleObj>
          </a:graphicData>
        </a:graphic>
      </p:graphicFrame>
      <p:graphicFrame>
        <p:nvGraphicFramePr>
          <p:cNvPr id="34842" name="Object 26"/>
          <p:cNvGraphicFramePr>
            <a:graphicFrameLocks noChangeAspect="1"/>
          </p:cNvGraphicFramePr>
          <p:nvPr/>
        </p:nvGraphicFramePr>
        <p:xfrm>
          <a:off x="1509713" y="1752600"/>
          <a:ext cx="2058987" cy="536575"/>
        </p:xfrm>
        <a:graphic>
          <a:graphicData uri="http://schemas.openxmlformats.org/presentationml/2006/ole">
            <p:oleObj spid="_x0000_s112653" name="Equation" r:id="rId16" imgW="774360" imgH="203040" progId="Equation.3">
              <p:embed/>
            </p:oleObj>
          </a:graphicData>
        </a:graphic>
      </p:graphicFrame>
      <p:sp>
        <p:nvSpPr>
          <p:cNvPr id="27" name="Rectangle 26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7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4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4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4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4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4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3" grpId="0"/>
      <p:bldP spid="34835" grpId="0"/>
      <p:bldP spid="34837" grpId="0"/>
      <p:bldP spid="348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676400" y="2667000"/>
            <a:ext cx="3276600" cy="2362200"/>
            <a:chOff x="1056" y="1680"/>
            <a:chExt cx="2064" cy="1488"/>
          </a:xfrm>
        </p:grpSpPr>
        <p:sp>
          <p:nvSpPr>
            <p:cNvPr id="34822" name="Line 6"/>
            <p:cNvSpPr>
              <a:spLocks noChangeShapeType="1"/>
            </p:cNvSpPr>
            <p:nvPr/>
          </p:nvSpPr>
          <p:spPr bwMode="auto">
            <a:xfrm flipV="1">
              <a:off x="1440" y="1680"/>
              <a:ext cx="168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823" name="Line 7"/>
            <p:cNvSpPr>
              <a:spLocks noChangeShapeType="1"/>
            </p:cNvSpPr>
            <p:nvPr/>
          </p:nvSpPr>
          <p:spPr bwMode="auto">
            <a:xfrm flipH="1">
              <a:off x="1056" y="1776"/>
              <a:ext cx="384" cy="76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824" name="Line 8"/>
            <p:cNvSpPr>
              <a:spLocks noChangeShapeType="1"/>
            </p:cNvSpPr>
            <p:nvPr/>
          </p:nvSpPr>
          <p:spPr bwMode="auto">
            <a:xfrm>
              <a:off x="1056" y="2544"/>
              <a:ext cx="1488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825" name="Line 9"/>
            <p:cNvSpPr>
              <a:spLocks noChangeShapeType="1"/>
            </p:cNvSpPr>
            <p:nvPr/>
          </p:nvSpPr>
          <p:spPr bwMode="auto">
            <a:xfrm>
              <a:off x="2544" y="2736"/>
              <a:ext cx="480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826" name="Line 10"/>
            <p:cNvSpPr>
              <a:spLocks noChangeShapeType="1"/>
            </p:cNvSpPr>
            <p:nvPr/>
          </p:nvSpPr>
          <p:spPr bwMode="auto">
            <a:xfrm flipV="1">
              <a:off x="3024" y="1680"/>
              <a:ext cx="96" cy="14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4827" name="Line 11"/>
          <p:cNvSpPr>
            <a:spLocks noChangeShapeType="1"/>
          </p:cNvSpPr>
          <p:nvPr/>
        </p:nvSpPr>
        <p:spPr bwMode="auto">
          <a:xfrm flipV="1">
            <a:off x="990600" y="2590800"/>
            <a:ext cx="4953000" cy="30480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828" name="Line 12"/>
          <p:cNvSpPr>
            <a:spLocks noChangeShapeType="1"/>
          </p:cNvSpPr>
          <p:nvPr/>
        </p:nvSpPr>
        <p:spPr bwMode="auto">
          <a:xfrm flipV="1">
            <a:off x="1143000" y="1752600"/>
            <a:ext cx="1676400" cy="3352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829" name="Line 13"/>
          <p:cNvSpPr>
            <a:spLocks noChangeShapeType="1"/>
          </p:cNvSpPr>
          <p:nvPr/>
        </p:nvSpPr>
        <p:spPr bwMode="auto">
          <a:xfrm>
            <a:off x="1066800" y="3962400"/>
            <a:ext cx="4267200" cy="533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830" name="Line 14"/>
          <p:cNvSpPr>
            <a:spLocks noChangeShapeType="1"/>
          </p:cNvSpPr>
          <p:nvPr/>
        </p:nvSpPr>
        <p:spPr bwMode="auto">
          <a:xfrm>
            <a:off x="3124200" y="3505200"/>
            <a:ext cx="2514600" cy="2286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831" name="Line 15"/>
          <p:cNvSpPr>
            <a:spLocks noChangeShapeType="1"/>
          </p:cNvSpPr>
          <p:nvPr/>
        </p:nvSpPr>
        <p:spPr bwMode="auto">
          <a:xfrm flipH="1">
            <a:off x="4724400" y="1828800"/>
            <a:ext cx="304800" cy="4114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5638800" y="2667000"/>
            <a:ext cx="35052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200" b="1" dirty="0">
                <a:latin typeface="Comic Sans MS" pitchFamily="66" charset="0"/>
              </a:rPr>
              <a:t>And if any of the lines go </a:t>
            </a:r>
            <a:r>
              <a:rPr lang="en-US" sz="2200" b="1" dirty="0" smtClean="0">
                <a:latin typeface="Comic Sans MS" pitchFamily="66" charset="0"/>
              </a:rPr>
              <a:t>back into </a:t>
            </a:r>
            <a:r>
              <a:rPr lang="en-US" sz="2200" b="1" dirty="0">
                <a:latin typeface="Comic Sans MS" pitchFamily="66" charset="0"/>
              </a:rPr>
              <a:t>the shape, then it is </a:t>
            </a:r>
            <a:r>
              <a:rPr lang="en-US" sz="2200" b="1" dirty="0" smtClean="0">
                <a:latin typeface="Comic Sans MS" pitchFamily="66" charset="0"/>
              </a:rPr>
              <a:t>CONCAVE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34833" name="Oval 17"/>
          <p:cNvSpPr>
            <a:spLocks noChangeArrowheads="1"/>
          </p:cNvSpPr>
          <p:nvPr/>
        </p:nvSpPr>
        <p:spPr bwMode="auto">
          <a:xfrm>
            <a:off x="2819400" y="3200400"/>
            <a:ext cx="1600200" cy="1524000"/>
          </a:xfrm>
          <a:prstGeom prst="ellips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228600" y="685800"/>
            <a:ext cx="8458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dirty="0" smtClean="0">
                <a:latin typeface="Comic Sans MS" pitchFamily="66" charset="0"/>
              </a:rPr>
              <a:t>Another way to determine if a polygon is CONVEX or CONCAVE is to extend all the sides…</a:t>
            </a:r>
            <a:endParaRPr lang="en-US" sz="22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7" grpId="0" animBg="1"/>
      <p:bldP spid="34828" grpId="0" animBg="1"/>
      <p:bldP spid="34829" grpId="0" animBg="1"/>
      <p:bldP spid="34830" grpId="0" animBg="1"/>
      <p:bldP spid="34831" grpId="0" animBg="1"/>
      <p:bldP spid="34832" grpId="0"/>
      <p:bldP spid="34833" grpId="0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457200" y="1054100"/>
            <a:ext cx="6248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 dirty="0">
                <a:latin typeface="Tahoma" pitchFamily="34" charset="0"/>
              </a:rPr>
              <a:t>What is the measure of each angle in a </a:t>
            </a:r>
            <a:r>
              <a:rPr lang="en-US" sz="2800" b="1" i="1" dirty="0">
                <a:latin typeface="Tahoma" pitchFamily="34" charset="0"/>
              </a:rPr>
              <a:t>REGULAR</a:t>
            </a:r>
            <a:r>
              <a:rPr lang="en-US" sz="2800" b="1" dirty="0">
                <a:latin typeface="Tahoma" pitchFamily="34" charset="0"/>
              </a:rPr>
              <a:t> Pentagon?</a:t>
            </a:r>
          </a:p>
        </p:txBody>
      </p:sp>
      <p:graphicFrame>
        <p:nvGraphicFramePr>
          <p:cNvPr id="36870" name="Object 6"/>
          <p:cNvGraphicFramePr>
            <a:graphicFrameLocks noChangeAspect="1"/>
          </p:cNvGraphicFramePr>
          <p:nvPr/>
        </p:nvGraphicFramePr>
        <p:xfrm>
          <a:off x="609600" y="4025900"/>
          <a:ext cx="2228850" cy="536575"/>
        </p:xfrm>
        <a:graphic>
          <a:graphicData uri="http://schemas.openxmlformats.org/presentationml/2006/ole">
            <p:oleObj spid="_x0000_s113666" name="Equation" r:id="rId4" imgW="838080" imgH="203040" progId="Equation.3">
              <p:embed/>
            </p:oleObj>
          </a:graphicData>
        </a:graphic>
      </p:graphicFrame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6172200" y="1828800"/>
            <a:ext cx="2667000" cy="2438400"/>
            <a:chOff x="3888" y="1152"/>
            <a:chExt cx="1680" cy="1536"/>
          </a:xfrm>
        </p:grpSpPr>
        <p:graphicFrame>
          <p:nvGraphicFramePr>
            <p:cNvPr id="36869" name="Object 5"/>
            <p:cNvGraphicFramePr>
              <a:graphicFrameLocks noChangeAspect="1"/>
            </p:cNvGraphicFramePr>
            <p:nvPr/>
          </p:nvGraphicFramePr>
          <p:xfrm>
            <a:off x="3984" y="1680"/>
            <a:ext cx="210" cy="234"/>
          </p:xfrm>
          <a:graphic>
            <a:graphicData uri="http://schemas.openxmlformats.org/presentationml/2006/ole">
              <p:oleObj spid="_x0000_s113671" name="Equation" r:id="rId5" imgW="126720" imgH="139680" progId="Equation.3">
                <p:embed/>
              </p:oleObj>
            </a:graphicData>
          </a:graphic>
        </p:graphicFrame>
        <p:sp>
          <p:nvSpPr>
            <p:cNvPr id="36871" name="AutoShape 7"/>
            <p:cNvSpPr>
              <a:spLocks noChangeArrowheads="1"/>
            </p:cNvSpPr>
            <p:nvPr/>
          </p:nvSpPr>
          <p:spPr bwMode="auto">
            <a:xfrm>
              <a:off x="3888" y="1152"/>
              <a:ext cx="1680" cy="1536"/>
            </a:xfrm>
            <a:prstGeom prst="pentagon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36872" name="Object 8"/>
            <p:cNvGraphicFramePr>
              <a:graphicFrameLocks noChangeAspect="1"/>
            </p:cNvGraphicFramePr>
            <p:nvPr/>
          </p:nvGraphicFramePr>
          <p:xfrm>
            <a:off x="4224" y="2400"/>
            <a:ext cx="210" cy="234"/>
          </p:xfrm>
          <a:graphic>
            <a:graphicData uri="http://schemas.openxmlformats.org/presentationml/2006/ole">
              <p:oleObj spid="_x0000_s113672" name="Equation" r:id="rId6" imgW="126720" imgH="139680" progId="Equation.3">
                <p:embed/>
              </p:oleObj>
            </a:graphicData>
          </a:graphic>
        </p:graphicFrame>
        <p:graphicFrame>
          <p:nvGraphicFramePr>
            <p:cNvPr id="36873" name="Object 9"/>
            <p:cNvGraphicFramePr>
              <a:graphicFrameLocks noChangeAspect="1"/>
            </p:cNvGraphicFramePr>
            <p:nvPr/>
          </p:nvGraphicFramePr>
          <p:xfrm>
            <a:off x="5040" y="2400"/>
            <a:ext cx="210" cy="234"/>
          </p:xfrm>
          <a:graphic>
            <a:graphicData uri="http://schemas.openxmlformats.org/presentationml/2006/ole">
              <p:oleObj spid="_x0000_s113673" name="Equation" r:id="rId7" imgW="126720" imgH="139680" progId="Equation.3">
                <p:embed/>
              </p:oleObj>
            </a:graphicData>
          </a:graphic>
        </p:graphicFrame>
        <p:graphicFrame>
          <p:nvGraphicFramePr>
            <p:cNvPr id="36874" name="Object 10"/>
            <p:cNvGraphicFramePr>
              <a:graphicFrameLocks noChangeAspect="1"/>
            </p:cNvGraphicFramePr>
            <p:nvPr/>
          </p:nvGraphicFramePr>
          <p:xfrm>
            <a:off x="5280" y="1680"/>
            <a:ext cx="210" cy="234"/>
          </p:xfrm>
          <a:graphic>
            <a:graphicData uri="http://schemas.openxmlformats.org/presentationml/2006/ole">
              <p:oleObj spid="_x0000_s113674" name="Equation" r:id="rId8" imgW="126720" imgH="139680" progId="Equation.3">
                <p:embed/>
              </p:oleObj>
            </a:graphicData>
          </a:graphic>
        </p:graphicFrame>
        <p:graphicFrame>
          <p:nvGraphicFramePr>
            <p:cNvPr id="36875" name="Object 11"/>
            <p:cNvGraphicFramePr>
              <a:graphicFrameLocks noChangeAspect="1"/>
            </p:cNvGraphicFramePr>
            <p:nvPr/>
          </p:nvGraphicFramePr>
          <p:xfrm>
            <a:off x="4608" y="1200"/>
            <a:ext cx="210" cy="234"/>
          </p:xfrm>
          <a:graphic>
            <a:graphicData uri="http://schemas.openxmlformats.org/presentationml/2006/ole">
              <p:oleObj spid="_x0000_s113675" name="Equation" r:id="rId9" imgW="126720" imgH="139680" progId="Equation.3">
                <p:embed/>
              </p:oleObj>
            </a:graphicData>
          </a:graphic>
        </p:graphicFrame>
      </p:grp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381000" y="2120900"/>
            <a:ext cx="6248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Tahoma" pitchFamily="34" charset="0"/>
              </a:rPr>
              <a:t>If its regular, then all the </a:t>
            </a:r>
          </a:p>
          <a:p>
            <a:pPr eaLnBrk="0" hangingPunct="0"/>
            <a:r>
              <a:rPr lang="en-US" sz="2800" b="1">
                <a:latin typeface="Tahoma" pitchFamily="34" charset="0"/>
              </a:rPr>
              <a:t>angles are the same.</a:t>
            </a: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381000" y="3416300"/>
            <a:ext cx="6248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Tahoma" pitchFamily="34" charset="0"/>
              </a:rPr>
              <a:t>What do they add to?</a:t>
            </a:r>
          </a:p>
        </p:txBody>
      </p:sp>
      <p:graphicFrame>
        <p:nvGraphicFramePr>
          <p:cNvPr id="36878" name="Object 14"/>
          <p:cNvGraphicFramePr>
            <a:graphicFrameLocks noChangeAspect="1"/>
          </p:cNvGraphicFramePr>
          <p:nvPr/>
        </p:nvGraphicFramePr>
        <p:xfrm>
          <a:off x="2819400" y="4025900"/>
          <a:ext cx="1042988" cy="546100"/>
        </p:xfrm>
        <a:graphic>
          <a:graphicData uri="http://schemas.openxmlformats.org/presentationml/2006/ole">
            <p:oleObj spid="_x0000_s113667" name="Equation" r:id="rId10" imgW="393480" imgH="177480" progId="Equation.3">
              <p:embed/>
            </p:oleObj>
          </a:graphicData>
        </a:graphic>
      </p:graphicFrame>
      <p:graphicFrame>
        <p:nvGraphicFramePr>
          <p:cNvPr id="36879" name="Object 15"/>
          <p:cNvGraphicFramePr>
            <a:graphicFrameLocks noChangeAspect="1"/>
          </p:cNvGraphicFramePr>
          <p:nvPr/>
        </p:nvGraphicFramePr>
        <p:xfrm>
          <a:off x="609600" y="4711700"/>
          <a:ext cx="3614738" cy="469900"/>
        </p:xfrm>
        <a:graphic>
          <a:graphicData uri="http://schemas.openxmlformats.org/presentationml/2006/ole">
            <p:oleObj spid="_x0000_s113668" name="Equation" r:id="rId11" imgW="1358640" imgH="177480" progId="Equation.3">
              <p:embed/>
            </p:oleObj>
          </a:graphicData>
        </a:graphic>
      </p:graphicFrame>
      <p:graphicFrame>
        <p:nvGraphicFramePr>
          <p:cNvPr id="36881" name="Object 17"/>
          <p:cNvGraphicFramePr>
            <a:graphicFrameLocks noChangeAspect="1"/>
          </p:cNvGraphicFramePr>
          <p:nvPr/>
        </p:nvGraphicFramePr>
        <p:xfrm>
          <a:off x="2590800" y="5168900"/>
          <a:ext cx="1519238" cy="469900"/>
        </p:xfrm>
        <a:graphic>
          <a:graphicData uri="http://schemas.openxmlformats.org/presentationml/2006/ole">
            <p:oleObj spid="_x0000_s113669" name="Equation" r:id="rId12" imgW="571320" imgH="177480" progId="Equation.3">
              <p:embed/>
            </p:oleObj>
          </a:graphicData>
        </a:graphic>
      </p:graphicFrame>
      <p:graphicFrame>
        <p:nvGraphicFramePr>
          <p:cNvPr id="36882" name="Object 18"/>
          <p:cNvGraphicFramePr>
            <a:graphicFrameLocks noChangeAspect="1"/>
          </p:cNvGraphicFramePr>
          <p:nvPr/>
        </p:nvGraphicFramePr>
        <p:xfrm>
          <a:off x="2709863" y="5702300"/>
          <a:ext cx="1279525" cy="469900"/>
        </p:xfrm>
        <a:graphic>
          <a:graphicData uri="http://schemas.openxmlformats.org/presentationml/2006/ole">
            <p:oleObj spid="_x0000_s113670" name="Equation" r:id="rId13" imgW="482400" imgH="177480" progId="Equation.3">
              <p:embed/>
            </p:oleObj>
          </a:graphicData>
        </a:graphic>
      </p:graphicFrame>
      <p:sp>
        <p:nvSpPr>
          <p:cNvPr id="20" name="Rectangle 19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6" grpId="0"/>
      <p:bldP spid="36877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1371600" y="1371600"/>
            <a:ext cx="3505200" cy="2590800"/>
            <a:chOff x="864" y="864"/>
            <a:chExt cx="2208" cy="1632"/>
          </a:xfrm>
        </p:grpSpPr>
        <p:sp>
          <p:nvSpPr>
            <p:cNvPr id="92164" name="Line 4"/>
            <p:cNvSpPr>
              <a:spLocks noChangeShapeType="1"/>
            </p:cNvSpPr>
            <p:nvPr/>
          </p:nvSpPr>
          <p:spPr bwMode="auto">
            <a:xfrm flipH="1">
              <a:off x="1200" y="864"/>
              <a:ext cx="192" cy="13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2165" name="Line 5"/>
            <p:cNvSpPr>
              <a:spLocks noChangeShapeType="1"/>
            </p:cNvSpPr>
            <p:nvPr/>
          </p:nvSpPr>
          <p:spPr bwMode="auto">
            <a:xfrm>
              <a:off x="864" y="2256"/>
              <a:ext cx="15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2166" name="Line 6"/>
            <p:cNvSpPr>
              <a:spLocks noChangeShapeType="1"/>
            </p:cNvSpPr>
            <p:nvPr/>
          </p:nvSpPr>
          <p:spPr bwMode="auto">
            <a:xfrm flipV="1">
              <a:off x="2208" y="1776"/>
              <a:ext cx="576" cy="7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2167" name="Line 7"/>
            <p:cNvSpPr>
              <a:spLocks noChangeShapeType="1"/>
            </p:cNvSpPr>
            <p:nvPr/>
          </p:nvSpPr>
          <p:spPr bwMode="auto">
            <a:xfrm flipH="1">
              <a:off x="1344" y="1008"/>
              <a:ext cx="1200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2169" name="Line 9"/>
            <p:cNvSpPr>
              <a:spLocks noChangeShapeType="1"/>
            </p:cNvSpPr>
            <p:nvPr/>
          </p:nvSpPr>
          <p:spPr bwMode="auto">
            <a:xfrm>
              <a:off x="2016" y="1152"/>
              <a:ext cx="1056" cy="86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2188" name="Text Box 28"/>
            <p:cNvSpPr txBox="1">
              <a:spLocks noChangeArrowheads="1"/>
            </p:cNvSpPr>
            <p:nvPr/>
          </p:nvSpPr>
          <p:spPr bwMode="auto">
            <a:xfrm>
              <a:off x="1344" y="1008"/>
              <a:ext cx="264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/>
                <a:t>70</a:t>
              </a:r>
            </a:p>
          </p:txBody>
        </p:sp>
        <p:sp>
          <p:nvSpPr>
            <p:cNvPr id="92189" name="Text Box 29"/>
            <p:cNvSpPr txBox="1">
              <a:spLocks noChangeArrowheads="1"/>
            </p:cNvSpPr>
            <p:nvPr/>
          </p:nvSpPr>
          <p:spPr bwMode="auto">
            <a:xfrm>
              <a:off x="2160" y="1056"/>
              <a:ext cx="264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 dirty="0"/>
                <a:t>60</a:t>
              </a:r>
            </a:p>
          </p:txBody>
        </p:sp>
        <p:sp>
          <p:nvSpPr>
            <p:cNvPr id="92190" name="Text Box 30"/>
            <p:cNvSpPr txBox="1">
              <a:spLocks noChangeArrowheads="1"/>
            </p:cNvSpPr>
            <p:nvPr/>
          </p:nvSpPr>
          <p:spPr bwMode="auto">
            <a:xfrm>
              <a:off x="2640" y="1872"/>
              <a:ext cx="264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/>
                <a:t>90</a:t>
              </a:r>
            </a:p>
          </p:txBody>
        </p:sp>
        <p:sp>
          <p:nvSpPr>
            <p:cNvPr id="92191" name="Text Box 31"/>
            <p:cNvSpPr txBox="1">
              <a:spLocks noChangeArrowheads="1"/>
            </p:cNvSpPr>
            <p:nvPr/>
          </p:nvSpPr>
          <p:spPr bwMode="auto">
            <a:xfrm>
              <a:off x="1968" y="2256"/>
              <a:ext cx="183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/>
                <a:t>x</a:t>
              </a:r>
            </a:p>
          </p:txBody>
        </p:sp>
        <p:sp>
          <p:nvSpPr>
            <p:cNvPr id="92192" name="Text Box 32"/>
            <p:cNvSpPr txBox="1">
              <a:spLocks noChangeArrowheads="1"/>
            </p:cNvSpPr>
            <p:nvPr/>
          </p:nvSpPr>
          <p:spPr bwMode="auto">
            <a:xfrm>
              <a:off x="912" y="1968"/>
              <a:ext cx="337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/>
                <a:t>100</a:t>
              </a:r>
            </a:p>
          </p:txBody>
        </p:sp>
      </p:grpSp>
      <p:grpSp>
        <p:nvGrpSpPr>
          <p:cNvPr id="3" name="Group 39"/>
          <p:cNvGrpSpPr>
            <a:grpSpLocks/>
          </p:cNvGrpSpPr>
          <p:nvPr/>
        </p:nvGrpSpPr>
        <p:grpSpPr bwMode="auto">
          <a:xfrm>
            <a:off x="5638800" y="1524000"/>
            <a:ext cx="3505200" cy="2590800"/>
            <a:chOff x="3552" y="960"/>
            <a:chExt cx="2208" cy="1632"/>
          </a:xfrm>
        </p:grpSpPr>
        <p:sp>
          <p:nvSpPr>
            <p:cNvPr id="92178" name="Line 18"/>
            <p:cNvSpPr>
              <a:spLocks noChangeShapeType="1"/>
            </p:cNvSpPr>
            <p:nvPr/>
          </p:nvSpPr>
          <p:spPr bwMode="auto">
            <a:xfrm flipH="1">
              <a:off x="3888" y="960"/>
              <a:ext cx="192" cy="13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2179" name="Line 19"/>
            <p:cNvSpPr>
              <a:spLocks noChangeShapeType="1"/>
            </p:cNvSpPr>
            <p:nvPr/>
          </p:nvSpPr>
          <p:spPr bwMode="auto">
            <a:xfrm>
              <a:off x="3552" y="2352"/>
              <a:ext cx="15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2180" name="Line 20"/>
            <p:cNvSpPr>
              <a:spLocks noChangeShapeType="1"/>
            </p:cNvSpPr>
            <p:nvPr/>
          </p:nvSpPr>
          <p:spPr bwMode="auto">
            <a:xfrm flipV="1">
              <a:off x="4896" y="1872"/>
              <a:ext cx="576" cy="7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2181" name="Line 21"/>
            <p:cNvSpPr>
              <a:spLocks noChangeShapeType="1"/>
            </p:cNvSpPr>
            <p:nvPr/>
          </p:nvSpPr>
          <p:spPr bwMode="auto">
            <a:xfrm flipH="1">
              <a:off x="4032" y="1104"/>
              <a:ext cx="1200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2182" name="Line 22"/>
            <p:cNvSpPr>
              <a:spLocks noChangeShapeType="1"/>
            </p:cNvSpPr>
            <p:nvPr/>
          </p:nvSpPr>
          <p:spPr bwMode="auto">
            <a:xfrm>
              <a:off x="4704" y="1248"/>
              <a:ext cx="1056" cy="86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2193" name="Text Box 33"/>
            <p:cNvSpPr txBox="1">
              <a:spLocks noChangeArrowheads="1"/>
            </p:cNvSpPr>
            <p:nvPr/>
          </p:nvSpPr>
          <p:spPr bwMode="auto">
            <a:xfrm>
              <a:off x="3888" y="2112"/>
              <a:ext cx="264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/>
                <a:t>80</a:t>
              </a:r>
            </a:p>
          </p:txBody>
        </p:sp>
        <p:sp>
          <p:nvSpPr>
            <p:cNvPr id="92194" name="Text Box 34"/>
            <p:cNvSpPr txBox="1">
              <a:spLocks noChangeArrowheads="1"/>
            </p:cNvSpPr>
            <p:nvPr/>
          </p:nvSpPr>
          <p:spPr bwMode="auto">
            <a:xfrm>
              <a:off x="4032" y="1344"/>
              <a:ext cx="337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 dirty="0"/>
                <a:t>110</a:t>
              </a:r>
            </a:p>
          </p:txBody>
        </p:sp>
        <p:sp>
          <p:nvSpPr>
            <p:cNvPr id="92195" name="Text Box 35"/>
            <p:cNvSpPr txBox="1">
              <a:spLocks noChangeArrowheads="1"/>
            </p:cNvSpPr>
            <p:nvPr/>
          </p:nvSpPr>
          <p:spPr bwMode="auto">
            <a:xfrm>
              <a:off x="4464" y="1248"/>
              <a:ext cx="337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/>
                <a:t>120</a:t>
              </a:r>
            </a:p>
          </p:txBody>
        </p:sp>
        <p:sp>
          <p:nvSpPr>
            <p:cNvPr id="92196" name="Text Box 36"/>
            <p:cNvSpPr txBox="1">
              <a:spLocks noChangeArrowheads="1"/>
            </p:cNvSpPr>
            <p:nvPr/>
          </p:nvSpPr>
          <p:spPr bwMode="auto">
            <a:xfrm>
              <a:off x="5088" y="1776"/>
              <a:ext cx="264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/>
                <a:t>90</a:t>
              </a:r>
            </a:p>
          </p:txBody>
        </p:sp>
        <p:sp>
          <p:nvSpPr>
            <p:cNvPr id="92197" name="Text Box 37"/>
            <p:cNvSpPr txBox="1">
              <a:spLocks noChangeArrowheads="1"/>
            </p:cNvSpPr>
            <p:nvPr/>
          </p:nvSpPr>
          <p:spPr bwMode="auto">
            <a:xfrm>
              <a:off x="4896" y="2112"/>
              <a:ext cx="183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/>
                <a:t>x</a:t>
              </a:r>
            </a:p>
          </p:txBody>
        </p:sp>
      </p:grpSp>
      <p:sp>
        <p:nvSpPr>
          <p:cNvPr id="92200" name="Text Box 40"/>
          <p:cNvSpPr txBox="1">
            <a:spLocks noChangeArrowheads="1"/>
          </p:cNvSpPr>
          <p:nvPr/>
        </p:nvSpPr>
        <p:spPr bwMode="auto">
          <a:xfrm>
            <a:off x="1524000" y="3813175"/>
            <a:ext cx="3603038" cy="83099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/>
              <a:t>These are </a:t>
            </a:r>
            <a:r>
              <a:rPr lang="en-US" sz="2400" b="1" u="sng" dirty="0"/>
              <a:t>exterior</a:t>
            </a:r>
            <a:r>
              <a:rPr lang="en-US" sz="2400" b="1" dirty="0"/>
              <a:t> angles.  </a:t>
            </a:r>
          </a:p>
          <a:p>
            <a:r>
              <a:rPr lang="en-US" sz="2400" b="1" dirty="0"/>
              <a:t>They add to 360</a:t>
            </a:r>
          </a:p>
        </p:txBody>
      </p:sp>
      <p:sp>
        <p:nvSpPr>
          <p:cNvPr id="92201" name="Text Box 41"/>
          <p:cNvSpPr txBox="1">
            <a:spLocks noChangeArrowheads="1"/>
          </p:cNvSpPr>
          <p:nvPr/>
        </p:nvSpPr>
        <p:spPr bwMode="auto">
          <a:xfrm>
            <a:off x="1524000" y="4724400"/>
            <a:ext cx="3650358" cy="46166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100 + 70 + 60  +90 + x = 360</a:t>
            </a:r>
          </a:p>
        </p:txBody>
      </p:sp>
      <p:sp>
        <p:nvSpPr>
          <p:cNvPr id="92202" name="Text Box 42"/>
          <p:cNvSpPr txBox="1">
            <a:spLocks noChangeArrowheads="1"/>
          </p:cNvSpPr>
          <p:nvPr/>
        </p:nvSpPr>
        <p:spPr bwMode="auto">
          <a:xfrm>
            <a:off x="3581400" y="5181600"/>
            <a:ext cx="1842171" cy="46166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320 + x = 360</a:t>
            </a:r>
          </a:p>
        </p:txBody>
      </p:sp>
      <p:sp>
        <p:nvSpPr>
          <p:cNvPr id="92203" name="Text Box 43"/>
          <p:cNvSpPr txBox="1">
            <a:spLocks noChangeArrowheads="1"/>
          </p:cNvSpPr>
          <p:nvPr/>
        </p:nvSpPr>
        <p:spPr bwMode="auto">
          <a:xfrm>
            <a:off x="4343400" y="5638800"/>
            <a:ext cx="957313" cy="46166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X = 40</a:t>
            </a:r>
          </a:p>
        </p:txBody>
      </p:sp>
      <p:sp>
        <p:nvSpPr>
          <p:cNvPr id="92204" name="Rectangle 44"/>
          <p:cNvSpPr>
            <a:spLocks noChangeArrowheads="1"/>
          </p:cNvSpPr>
          <p:nvPr/>
        </p:nvSpPr>
        <p:spPr bwMode="auto">
          <a:xfrm>
            <a:off x="0" y="6400800"/>
            <a:ext cx="2362200" cy="4572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effectLst>
                  <a:outerShdw blurRad="38100" dist="38100" dir="2700000" algn="tl">
                    <a:srgbClr val="969696"/>
                  </a:outerShdw>
                </a:effectLst>
                <a:latin typeface="Tahoma" pitchFamily="34" charset="0"/>
                <a:hlinkClick r:id="rId2" action="ppaction://hlinksldjump"/>
              </a:rPr>
              <a:t>ACT Menu</a:t>
            </a:r>
            <a:endParaRPr lang="en-US" sz="2400" b="1">
              <a:effectLst>
                <a:outerShdw blurRad="38100" dist="38100" dir="2700000" algn="tl">
                  <a:srgbClr val="969696"/>
                </a:outerShdw>
              </a:effectLst>
              <a:latin typeface="Tahoma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2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2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2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2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0" grpId="0"/>
      <p:bldP spid="92201" grpId="0"/>
      <p:bldP spid="92202" grpId="0"/>
      <p:bldP spid="92203" grpId="0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371600" y="1371600"/>
            <a:ext cx="3505200" cy="2590800"/>
            <a:chOff x="864" y="864"/>
            <a:chExt cx="2208" cy="1632"/>
          </a:xfrm>
        </p:grpSpPr>
        <p:sp>
          <p:nvSpPr>
            <p:cNvPr id="97284" name="Line 4"/>
            <p:cNvSpPr>
              <a:spLocks noChangeShapeType="1"/>
            </p:cNvSpPr>
            <p:nvPr/>
          </p:nvSpPr>
          <p:spPr bwMode="auto">
            <a:xfrm flipH="1">
              <a:off x="1200" y="864"/>
              <a:ext cx="192" cy="13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7285" name="Line 5"/>
            <p:cNvSpPr>
              <a:spLocks noChangeShapeType="1"/>
            </p:cNvSpPr>
            <p:nvPr/>
          </p:nvSpPr>
          <p:spPr bwMode="auto">
            <a:xfrm>
              <a:off x="864" y="2256"/>
              <a:ext cx="15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7286" name="Line 6"/>
            <p:cNvSpPr>
              <a:spLocks noChangeShapeType="1"/>
            </p:cNvSpPr>
            <p:nvPr/>
          </p:nvSpPr>
          <p:spPr bwMode="auto">
            <a:xfrm flipV="1">
              <a:off x="2208" y="1776"/>
              <a:ext cx="576" cy="7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7287" name="Line 7"/>
            <p:cNvSpPr>
              <a:spLocks noChangeShapeType="1"/>
            </p:cNvSpPr>
            <p:nvPr/>
          </p:nvSpPr>
          <p:spPr bwMode="auto">
            <a:xfrm flipH="1">
              <a:off x="1344" y="1008"/>
              <a:ext cx="1200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7288" name="Line 8"/>
            <p:cNvSpPr>
              <a:spLocks noChangeShapeType="1"/>
            </p:cNvSpPr>
            <p:nvPr/>
          </p:nvSpPr>
          <p:spPr bwMode="auto">
            <a:xfrm>
              <a:off x="2016" y="1152"/>
              <a:ext cx="1056" cy="86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7289" name="Text Box 9"/>
            <p:cNvSpPr txBox="1">
              <a:spLocks noChangeArrowheads="1"/>
            </p:cNvSpPr>
            <p:nvPr/>
          </p:nvSpPr>
          <p:spPr bwMode="auto">
            <a:xfrm>
              <a:off x="1344" y="1008"/>
              <a:ext cx="264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/>
                <a:t>70</a:t>
              </a:r>
            </a:p>
          </p:txBody>
        </p:sp>
        <p:sp>
          <p:nvSpPr>
            <p:cNvPr id="97290" name="Text Box 10"/>
            <p:cNvSpPr txBox="1">
              <a:spLocks noChangeArrowheads="1"/>
            </p:cNvSpPr>
            <p:nvPr/>
          </p:nvSpPr>
          <p:spPr bwMode="auto">
            <a:xfrm>
              <a:off x="2160" y="1056"/>
              <a:ext cx="264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 dirty="0"/>
                <a:t>60</a:t>
              </a:r>
            </a:p>
          </p:txBody>
        </p:sp>
        <p:sp>
          <p:nvSpPr>
            <p:cNvPr id="97291" name="Text Box 11"/>
            <p:cNvSpPr txBox="1">
              <a:spLocks noChangeArrowheads="1"/>
            </p:cNvSpPr>
            <p:nvPr/>
          </p:nvSpPr>
          <p:spPr bwMode="auto">
            <a:xfrm>
              <a:off x="2640" y="1872"/>
              <a:ext cx="264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/>
                <a:t>90</a:t>
              </a:r>
            </a:p>
          </p:txBody>
        </p:sp>
        <p:sp>
          <p:nvSpPr>
            <p:cNvPr id="97292" name="Text Box 12"/>
            <p:cNvSpPr txBox="1">
              <a:spLocks noChangeArrowheads="1"/>
            </p:cNvSpPr>
            <p:nvPr/>
          </p:nvSpPr>
          <p:spPr bwMode="auto">
            <a:xfrm>
              <a:off x="1968" y="2256"/>
              <a:ext cx="183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/>
                <a:t>x</a:t>
              </a:r>
            </a:p>
          </p:txBody>
        </p:sp>
        <p:sp>
          <p:nvSpPr>
            <p:cNvPr id="97293" name="Text Box 13"/>
            <p:cNvSpPr txBox="1">
              <a:spLocks noChangeArrowheads="1"/>
            </p:cNvSpPr>
            <p:nvPr/>
          </p:nvSpPr>
          <p:spPr bwMode="auto">
            <a:xfrm>
              <a:off x="912" y="1968"/>
              <a:ext cx="337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/>
                <a:t>100</a:t>
              </a:r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5638800" y="1524000"/>
            <a:ext cx="3505200" cy="2590800"/>
            <a:chOff x="3552" y="960"/>
            <a:chExt cx="2208" cy="1632"/>
          </a:xfrm>
        </p:grpSpPr>
        <p:sp>
          <p:nvSpPr>
            <p:cNvPr id="97295" name="Line 15"/>
            <p:cNvSpPr>
              <a:spLocks noChangeShapeType="1"/>
            </p:cNvSpPr>
            <p:nvPr/>
          </p:nvSpPr>
          <p:spPr bwMode="auto">
            <a:xfrm flipH="1">
              <a:off x="3888" y="960"/>
              <a:ext cx="192" cy="13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7296" name="Line 16"/>
            <p:cNvSpPr>
              <a:spLocks noChangeShapeType="1"/>
            </p:cNvSpPr>
            <p:nvPr/>
          </p:nvSpPr>
          <p:spPr bwMode="auto">
            <a:xfrm>
              <a:off x="3552" y="2352"/>
              <a:ext cx="15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7297" name="Line 17"/>
            <p:cNvSpPr>
              <a:spLocks noChangeShapeType="1"/>
            </p:cNvSpPr>
            <p:nvPr/>
          </p:nvSpPr>
          <p:spPr bwMode="auto">
            <a:xfrm flipV="1">
              <a:off x="4896" y="1872"/>
              <a:ext cx="576" cy="7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7298" name="Line 18"/>
            <p:cNvSpPr>
              <a:spLocks noChangeShapeType="1"/>
            </p:cNvSpPr>
            <p:nvPr/>
          </p:nvSpPr>
          <p:spPr bwMode="auto">
            <a:xfrm flipH="1">
              <a:off x="4032" y="1104"/>
              <a:ext cx="1200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7299" name="Line 19"/>
            <p:cNvSpPr>
              <a:spLocks noChangeShapeType="1"/>
            </p:cNvSpPr>
            <p:nvPr/>
          </p:nvSpPr>
          <p:spPr bwMode="auto">
            <a:xfrm>
              <a:off x="4704" y="1248"/>
              <a:ext cx="1056" cy="86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7300" name="Text Box 20"/>
            <p:cNvSpPr txBox="1">
              <a:spLocks noChangeArrowheads="1"/>
            </p:cNvSpPr>
            <p:nvPr/>
          </p:nvSpPr>
          <p:spPr bwMode="auto">
            <a:xfrm>
              <a:off x="3888" y="2112"/>
              <a:ext cx="264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/>
                <a:t>80</a:t>
              </a:r>
            </a:p>
          </p:txBody>
        </p:sp>
        <p:sp>
          <p:nvSpPr>
            <p:cNvPr id="97301" name="Text Box 21"/>
            <p:cNvSpPr txBox="1">
              <a:spLocks noChangeArrowheads="1"/>
            </p:cNvSpPr>
            <p:nvPr/>
          </p:nvSpPr>
          <p:spPr bwMode="auto">
            <a:xfrm>
              <a:off x="4032" y="1344"/>
              <a:ext cx="337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/>
                <a:t>110</a:t>
              </a:r>
            </a:p>
          </p:txBody>
        </p:sp>
        <p:sp>
          <p:nvSpPr>
            <p:cNvPr id="97302" name="Text Box 22"/>
            <p:cNvSpPr txBox="1">
              <a:spLocks noChangeArrowheads="1"/>
            </p:cNvSpPr>
            <p:nvPr/>
          </p:nvSpPr>
          <p:spPr bwMode="auto">
            <a:xfrm>
              <a:off x="4464" y="1248"/>
              <a:ext cx="337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/>
                <a:t>120</a:t>
              </a:r>
            </a:p>
          </p:txBody>
        </p:sp>
        <p:sp>
          <p:nvSpPr>
            <p:cNvPr id="97303" name="Text Box 23"/>
            <p:cNvSpPr txBox="1">
              <a:spLocks noChangeArrowheads="1"/>
            </p:cNvSpPr>
            <p:nvPr/>
          </p:nvSpPr>
          <p:spPr bwMode="auto">
            <a:xfrm>
              <a:off x="5088" y="1776"/>
              <a:ext cx="264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/>
                <a:t>90</a:t>
              </a:r>
            </a:p>
          </p:txBody>
        </p:sp>
        <p:sp>
          <p:nvSpPr>
            <p:cNvPr id="97304" name="Text Box 24"/>
            <p:cNvSpPr txBox="1">
              <a:spLocks noChangeArrowheads="1"/>
            </p:cNvSpPr>
            <p:nvPr/>
          </p:nvSpPr>
          <p:spPr bwMode="auto">
            <a:xfrm>
              <a:off x="4896" y="2112"/>
              <a:ext cx="183" cy="233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b="1"/>
                <a:t>x</a:t>
              </a:r>
            </a:p>
          </p:txBody>
        </p:sp>
      </p:grpSp>
      <p:sp>
        <p:nvSpPr>
          <p:cNvPr id="97305" name="Text Box 25"/>
          <p:cNvSpPr txBox="1">
            <a:spLocks noChangeArrowheads="1"/>
          </p:cNvSpPr>
          <p:nvPr/>
        </p:nvSpPr>
        <p:spPr bwMode="auto">
          <a:xfrm>
            <a:off x="5030788" y="4114800"/>
            <a:ext cx="3548857" cy="83099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dirty="0"/>
              <a:t>These are </a:t>
            </a:r>
            <a:r>
              <a:rPr lang="en-US" sz="2400" b="1" u="sng" dirty="0"/>
              <a:t>interior</a:t>
            </a:r>
            <a:r>
              <a:rPr lang="en-US" sz="2400" b="1" dirty="0"/>
              <a:t> angles.  </a:t>
            </a:r>
          </a:p>
          <a:p>
            <a:r>
              <a:rPr lang="en-US" sz="2400" b="1" dirty="0"/>
              <a:t>(5-2) x 180=540</a:t>
            </a:r>
          </a:p>
        </p:txBody>
      </p:sp>
      <p:sp>
        <p:nvSpPr>
          <p:cNvPr id="97306" name="Text Box 26"/>
          <p:cNvSpPr txBox="1">
            <a:spLocks noChangeArrowheads="1"/>
          </p:cNvSpPr>
          <p:nvPr/>
        </p:nvSpPr>
        <p:spPr bwMode="auto">
          <a:xfrm>
            <a:off x="4800600" y="4953000"/>
            <a:ext cx="3736920" cy="46166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80 + 110 + 120 +90 + x = 540</a:t>
            </a:r>
          </a:p>
        </p:txBody>
      </p:sp>
      <p:sp>
        <p:nvSpPr>
          <p:cNvPr id="97307" name="Text Box 27"/>
          <p:cNvSpPr txBox="1">
            <a:spLocks noChangeArrowheads="1"/>
          </p:cNvSpPr>
          <p:nvPr/>
        </p:nvSpPr>
        <p:spPr bwMode="auto">
          <a:xfrm>
            <a:off x="6934200" y="5410200"/>
            <a:ext cx="1842171" cy="46166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400 + x = 540</a:t>
            </a:r>
          </a:p>
        </p:txBody>
      </p:sp>
      <p:sp>
        <p:nvSpPr>
          <p:cNvPr id="97308" name="Text Box 28"/>
          <p:cNvSpPr txBox="1">
            <a:spLocks noChangeArrowheads="1"/>
          </p:cNvSpPr>
          <p:nvPr/>
        </p:nvSpPr>
        <p:spPr bwMode="auto">
          <a:xfrm>
            <a:off x="7772400" y="5943600"/>
            <a:ext cx="1112805" cy="46166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/>
              <a:t>X = 140</a:t>
            </a:r>
          </a:p>
        </p:txBody>
      </p:sp>
      <p:sp>
        <p:nvSpPr>
          <p:cNvPr id="97309" name="Rectangle 29"/>
          <p:cNvSpPr>
            <a:spLocks noChangeArrowheads="1"/>
          </p:cNvSpPr>
          <p:nvPr/>
        </p:nvSpPr>
        <p:spPr bwMode="auto">
          <a:xfrm>
            <a:off x="0" y="6400800"/>
            <a:ext cx="2362200" cy="4572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effectLst>
                  <a:outerShdw blurRad="38100" dist="38100" dir="2700000" algn="tl">
                    <a:srgbClr val="969696"/>
                  </a:outerShdw>
                </a:effectLst>
                <a:latin typeface="Tahoma" pitchFamily="34" charset="0"/>
                <a:hlinkClick r:id="rId2" action="ppaction://hlinksldjump"/>
              </a:rPr>
              <a:t>ACT Menu</a:t>
            </a:r>
            <a:endParaRPr lang="en-US" sz="2400" b="1">
              <a:effectLst>
                <a:outerShdw blurRad="38100" dist="38100" dir="2700000" algn="tl">
                  <a:srgbClr val="969696"/>
                </a:outerShdw>
              </a:effectLst>
              <a:latin typeface="Tahoma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4482" name="Picture 2" descr="C:\Documents and Settings\TBolan\Desktop\FILES\Pics\CUEs\Notebook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28600"/>
            <a:ext cx="9144000" cy="11538857"/>
          </a:xfrm>
          <a:prstGeom prst="rect">
            <a:avLst/>
          </a:prstGeom>
          <a:noFill/>
        </p:spPr>
      </p:pic>
      <p:sp>
        <p:nvSpPr>
          <p:cNvPr id="97309" name="Rectangle 29"/>
          <p:cNvSpPr>
            <a:spLocks noChangeArrowheads="1"/>
          </p:cNvSpPr>
          <p:nvPr/>
        </p:nvSpPr>
        <p:spPr bwMode="auto">
          <a:xfrm>
            <a:off x="0" y="6400800"/>
            <a:ext cx="2362200" cy="4572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effectLst>
                  <a:outerShdw blurRad="38100" dist="38100" dir="2700000" algn="tl">
                    <a:srgbClr val="969696"/>
                  </a:outerShdw>
                </a:effectLst>
                <a:latin typeface="Tahoma" pitchFamily="34" charset="0"/>
                <a:hlinkClick r:id="rId4" action="ppaction://hlinksldjump"/>
              </a:rPr>
              <a:t>ACT Menu</a:t>
            </a:r>
            <a:endParaRPr lang="en-US" sz="2400" b="1">
              <a:effectLst>
                <a:outerShdw blurRad="38100" dist="38100" dir="2700000" algn="tl">
                  <a:srgbClr val="969696"/>
                </a:outerShdw>
              </a:effectLst>
              <a:latin typeface="Tahoma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parallelograms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04483" name="Picture 3" descr="C:\Documents and Settings\TBolan\Desktop\FILES\Pics\CUEs\write 6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462964">
            <a:off x="7572891" y="751931"/>
            <a:ext cx="1314921" cy="1276350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1066800" y="802203"/>
            <a:ext cx="31486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Parallelogram (sides)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6" name="Parallelogram 35"/>
          <p:cNvSpPr/>
          <p:nvPr/>
        </p:nvSpPr>
        <p:spPr>
          <a:xfrm>
            <a:off x="1267314" y="2438400"/>
            <a:ext cx="4800600" cy="1600200"/>
          </a:xfrm>
          <a:prstGeom prst="parallelogram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457200" y="1250732"/>
            <a:ext cx="61334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#1  ABCD is a parallelogram, find X and Y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419714" y="2057400"/>
            <a:ext cx="409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A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915514" y="1981200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B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91200" y="3810000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C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14400" y="3733800"/>
            <a:ext cx="409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D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048000" y="2057400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20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67400" y="2971800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9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819400" y="4038600"/>
            <a:ext cx="8483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8y-4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158194" y="2895600"/>
            <a:ext cx="365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x</a:t>
            </a:r>
            <a:endParaRPr lang="en-US" sz="2400" dirty="0">
              <a:latin typeface="Comic Sans MS" pitchFamily="66" charset="0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/>
        </p:nvGraphicFramePr>
        <p:xfrm>
          <a:off x="7543800" y="2362200"/>
          <a:ext cx="928007" cy="393700"/>
        </p:xfrm>
        <a:graphic>
          <a:graphicData uri="http://schemas.openxmlformats.org/presentationml/2006/ole">
            <p:oleObj spid="_x0000_s404484" name="Equation" r:id="rId7" imgW="419040" imgH="177480" progId="">
              <p:embed/>
            </p:oleObj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/>
        </p:nvGraphicFramePr>
        <p:xfrm>
          <a:off x="7156450" y="3151188"/>
          <a:ext cx="1857375" cy="506412"/>
        </p:xfrm>
        <a:graphic>
          <a:graphicData uri="http://schemas.openxmlformats.org/presentationml/2006/ole">
            <p:oleObj spid="_x0000_s404485" name="Equation" r:id="rId8" imgW="838080" imgH="228600" progId="">
              <p:embed/>
            </p:oleObj>
          </a:graphicData>
        </a:graphic>
      </p:graphicFrame>
      <p:graphicFrame>
        <p:nvGraphicFramePr>
          <p:cNvPr id="404486" name="Object 4"/>
          <p:cNvGraphicFramePr>
            <a:graphicFrameLocks noChangeAspect="1"/>
          </p:cNvGraphicFramePr>
          <p:nvPr/>
        </p:nvGraphicFramePr>
        <p:xfrm>
          <a:off x="7696200" y="3608387"/>
          <a:ext cx="1295400" cy="506413"/>
        </p:xfrm>
        <a:graphic>
          <a:graphicData uri="http://schemas.openxmlformats.org/presentationml/2006/ole">
            <p:oleObj spid="_x0000_s404486" name="Equation" r:id="rId9" imgW="583920" imgH="228600" progId="">
              <p:embed/>
            </p:oleObj>
          </a:graphicData>
        </a:graphic>
      </p:graphicFrame>
      <p:graphicFrame>
        <p:nvGraphicFramePr>
          <p:cNvPr id="404487" name="Object 4"/>
          <p:cNvGraphicFramePr>
            <a:graphicFrameLocks noChangeAspect="1"/>
          </p:cNvGraphicFramePr>
          <p:nvPr/>
        </p:nvGraphicFramePr>
        <p:xfrm>
          <a:off x="7893050" y="4029511"/>
          <a:ext cx="900113" cy="479425"/>
        </p:xfrm>
        <a:graphic>
          <a:graphicData uri="http://schemas.openxmlformats.org/presentationml/2006/ole">
            <p:oleObj spid="_x0000_s404487" name="Equation" r:id="rId10" imgW="406080" imgH="2156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044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044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4482" name="Picture 2" descr="C:\Documents and Settings\TBolan\Desktop\FILES\Pics\CUEs\Notebook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28600"/>
            <a:ext cx="9144000" cy="11538857"/>
          </a:xfrm>
          <a:prstGeom prst="rect">
            <a:avLst/>
          </a:prstGeom>
          <a:noFill/>
        </p:spPr>
      </p:pic>
      <p:sp>
        <p:nvSpPr>
          <p:cNvPr id="97309" name="Rectangle 29"/>
          <p:cNvSpPr>
            <a:spLocks noChangeArrowheads="1"/>
          </p:cNvSpPr>
          <p:nvPr/>
        </p:nvSpPr>
        <p:spPr bwMode="auto">
          <a:xfrm>
            <a:off x="0" y="6400800"/>
            <a:ext cx="2362200" cy="4572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effectLst>
                  <a:outerShdw blurRad="38100" dist="38100" dir="2700000" algn="tl">
                    <a:srgbClr val="969696"/>
                  </a:outerShdw>
                </a:effectLst>
                <a:latin typeface="Tahoma" pitchFamily="34" charset="0"/>
                <a:hlinkClick r:id="rId4" action="ppaction://hlinksldjump"/>
              </a:rPr>
              <a:t>ACT Menu</a:t>
            </a:r>
            <a:endParaRPr lang="en-US" sz="2400" b="1">
              <a:effectLst>
                <a:outerShdw blurRad="38100" dist="38100" dir="2700000" algn="tl">
                  <a:srgbClr val="969696"/>
                </a:outerShdw>
              </a:effectLst>
              <a:latin typeface="Tahoma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parallelograms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66800" y="802203"/>
            <a:ext cx="31486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Parallelogram (sides)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6" name="Parallelogram 35"/>
          <p:cNvSpPr/>
          <p:nvPr/>
        </p:nvSpPr>
        <p:spPr>
          <a:xfrm>
            <a:off x="5667864" y="2382837"/>
            <a:ext cx="2695086" cy="3276600"/>
          </a:xfrm>
          <a:prstGeom prst="parallelogram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457200" y="1250732"/>
            <a:ext cx="53816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#2  ABCD is a parallelogram, find X.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972664" y="2001837"/>
            <a:ext cx="409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A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210550" y="1997372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B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677150" y="5507037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C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391150" y="5583237"/>
            <a:ext cx="409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D</a:t>
            </a:r>
            <a:endParaRPr lang="en-US" sz="2400" dirty="0">
              <a:latin typeface="Comic Sans MS" pitchFamily="66" charset="0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/>
        </p:nvGraphicFramePr>
        <p:xfrm>
          <a:off x="6915150" y="2014973"/>
          <a:ext cx="1069975" cy="393700"/>
        </p:xfrm>
        <a:graphic>
          <a:graphicData uri="http://schemas.openxmlformats.org/presentationml/2006/ole">
            <p:oleObj spid="_x0000_s405506" name="Equation" r:id="rId6" imgW="482400" imgH="177480" progId="">
              <p:embed/>
            </p:oleObj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/>
        </p:nvGraphicFramePr>
        <p:xfrm>
          <a:off x="1295400" y="2368114"/>
          <a:ext cx="2560637" cy="393700"/>
        </p:xfrm>
        <a:graphic>
          <a:graphicData uri="http://schemas.openxmlformats.org/presentationml/2006/ole">
            <p:oleObj spid="_x0000_s405507" name="Equation" r:id="rId7" imgW="1155600" imgH="177480" progId="">
              <p:embed/>
            </p:oleObj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6096000" y="5715000"/>
          <a:ext cx="1209675" cy="393700"/>
        </p:xfrm>
        <a:graphic>
          <a:graphicData uri="http://schemas.openxmlformats.org/presentationml/2006/ole">
            <p:oleObj spid="_x0000_s405510" name="Equation" r:id="rId8" imgW="545760" imgH="177480" progId="">
              <p:embed/>
            </p:oleObj>
          </a:graphicData>
        </a:graphic>
      </p:graphicFrame>
      <p:graphicFrame>
        <p:nvGraphicFramePr>
          <p:cNvPr id="405511" name="Object 4"/>
          <p:cNvGraphicFramePr>
            <a:graphicFrameLocks noChangeAspect="1"/>
          </p:cNvGraphicFramePr>
          <p:nvPr/>
        </p:nvGraphicFramePr>
        <p:xfrm>
          <a:off x="2073166" y="3142596"/>
          <a:ext cx="1744662" cy="393700"/>
        </p:xfrm>
        <a:graphic>
          <a:graphicData uri="http://schemas.openxmlformats.org/presentationml/2006/ole">
            <p:oleObj spid="_x0000_s405511" name="Equation" r:id="rId9" imgW="787320" imgH="177480" progId="">
              <p:embed/>
            </p:oleObj>
          </a:graphicData>
        </a:graphic>
      </p:graphicFrame>
      <p:graphicFrame>
        <p:nvGraphicFramePr>
          <p:cNvPr id="405512" name="Object 4"/>
          <p:cNvGraphicFramePr>
            <a:graphicFrameLocks noChangeAspect="1"/>
          </p:cNvGraphicFramePr>
          <p:nvPr/>
        </p:nvGraphicFramePr>
        <p:xfrm>
          <a:off x="1905000" y="3961964"/>
          <a:ext cx="1238250" cy="393700"/>
        </p:xfrm>
        <a:graphic>
          <a:graphicData uri="http://schemas.openxmlformats.org/presentationml/2006/ole">
            <p:oleObj spid="_x0000_s405512" name="Equation" r:id="rId10" imgW="558720" imgH="177480" progId="">
              <p:embed/>
            </p:oleObj>
          </a:graphicData>
        </a:graphic>
      </p:graphicFrame>
      <p:graphicFrame>
        <p:nvGraphicFramePr>
          <p:cNvPr id="405513" name="Object 4"/>
          <p:cNvGraphicFramePr>
            <a:graphicFrameLocks noChangeAspect="1"/>
          </p:cNvGraphicFramePr>
          <p:nvPr/>
        </p:nvGraphicFramePr>
        <p:xfrm>
          <a:off x="2057400" y="4724400"/>
          <a:ext cx="928687" cy="393700"/>
        </p:xfrm>
        <a:graphic>
          <a:graphicData uri="http://schemas.openxmlformats.org/presentationml/2006/ole">
            <p:oleObj spid="_x0000_s405513" name="Equation" r:id="rId11" imgW="419040" imgH="177480" progId="">
              <p:embed/>
            </p:oleObj>
          </a:graphicData>
        </a:graphic>
      </p:graphicFrame>
      <p:graphicFrame>
        <p:nvGraphicFramePr>
          <p:cNvPr id="28" name="Object 4"/>
          <p:cNvGraphicFramePr>
            <a:graphicFrameLocks noChangeAspect="1"/>
          </p:cNvGraphicFramePr>
          <p:nvPr/>
        </p:nvGraphicFramePr>
        <p:xfrm>
          <a:off x="1295400" y="2742764"/>
          <a:ext cx="441530" cy="228600"/>
        </p:xfrm>
        <a:graphic>
          <a:graphicData uri="http://schemas.openxmlformats.org/presentationml/2006/ole">
            <p:oleObj spid="_x0000_s405514" name="Equation" r:id="rId12" imgW="342720" imgH="177480" progId="">
              <p:embed/>
            </p:oleObj>
          </a:graphicData>
        </a:graphic>
      </p:graphicFrame>
      <p:graphicFrame>
        <p:nvGraphicFramePr>
          <p:cNvPr id="29" name="Object 4"/>
          <p:cNvGraphicFramePr>
            <a:graphicFrameLocks noChangeAspect="1"/>
          </p:cNvGraphicFramePr>
          <p:nvPr/>
        </p:nvGraphicFramePr>
        <p:xfrm>
          <a:off x="2667000" y="2742764"/>
          <a:ext cx="441530" cy="228600"/>
        </p:xfrm>
        <a:graphic>
          <a:graphicData uri="http://schemas.openxmlformats.org/presentationml/2006/ole">
            <p:oleObj spid="_x0000_s405515" name="Equation" r:id="rId13" imgW="342720" imgH="177480" progId="">
              <p:embed/>
            </p:oleObj>
          </a:graphicData>
        </a:graphic>
      </p:graphicFrame>
      <p:graphicFrame>
        <p:nvGraphicFramePr>
          <p:cNvPr id="405522" name="Object 4"/>
          <p:cNvGraphicFramePr>
            <a:graphicFrameLocks noChangeAspect="1"/>
          </p:cNvGraphicFramePr>
          <p:nvPr/>
        </p:nvGraphicFramePr>
        <p:xfrm>
          <a:off x="2057400" y="3580964"/>
          <a:ext cx="376238" cy="228600"/>
        </p:xfrm>
        <a:graphic>
          <a:graphicData uri="http://schemas.openxmlformats.org/presentationml/2006/ole">
            <p:oleObj spid="_x0000_s405522" name="Equation" r:id="rId14" imgW="291960" imgH="177480" progId="">
              <p:embed/>
            </p:oleObj>
          </a:graphicData>
        </a:graphic>
      </p:graphicFrame>
      <p:graphicFrame>
        <p:nvGraphicFramePr>
          <p:cNvPr id="405523" name="Object 4"/>
          <p:cNvGraphicFramePr>
            <a:graphicFrameLocks noChangeAspect="1"/>
          </p:cNvGraphicFramePr>
          <p:nvPr/>
        </p:nvGraphicFramePr>
        <p:xfrm>
          <a:off x="3429000" y="3580964"/>
          <a:ext cx="376238" cy="228600"/>
        </p:xfrm>
        <a:graphic>
          <a:graphicData uri="http://schemas.openxmlformats.org/presentationml/2006/ole">
            <p:oleObj spid="_x0000_s405523" name="Equation" r:id="rId15" imgW="291960" imgH="177480" progId="">
              <p:embed/>
            </p:oleObj>
          </a:graphicData>
        </a:graphic>
      </p:graphicFrame>
      <p:graphicFrame>
        <p:nvGraphicFramePr>
          <p:cNvPr id="405524" name="Object 4"/>
          <p:cNvGraphicFramePr>
            <a:graphicFrameLocks noChangeAspect="1"/>
          </p:cNvGraphicFramePr>
          <p:nvPr/>
        </p:nvGraphicFramePr>
        <p:xfrm>
          <a:off x="1981200" y="4419164"/>
          <a:ext cx="277812" cy="228600"/>
        </p:xfrm>
        <a:graphic>
          <a:graphicData uri="http://schemas.openxmlformats.org/presentationml/2006/ole">
            <p:oleObj spid="_x0000_s405524" name="Equation" r:id="rId16" imgW="215640" imgH="177480" progId="">
              <p:embed/>
            </p:oleObj>
          </a:graphicData>
        </a:graphic>
      </p:graphicFrame>
      <p:graphicFrame>
        <p:nvGraphicFramePr>
          <p:cNvPr id="405525" name="Object 4"/>
          <p:cNvGraphicFramePr>
            <a:graphicFrameLocks noChangeAspect="1"/>
          </p:cNvGraphicFramePr>
          <p:nvPr/>
        </p:nvGraphicFramePr>
        <p:xfrm>
          <a:off x="2743200" y="4419164"/>
          <a:ext cx="277812" cy="228600"/>
        </p:xfrm>
        <a:graphic>
          <a:graphicData uri="http://schemas.openxmlformats.org/presentationml/2006/ole">
            <p:oleObj spid="_x0000_s405525" name="Equation" r:id="rId17" imgW="215640" imgH="177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4055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055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4055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4055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4055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4055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4055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4482" name="Picture 2" descr="C:\Documents and Settings\TBolan\Desktop\FILES\Pics\CUEs\Notebook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28600"/>
            <a:ext cx="9144000" cy="11538857"/>
          </a:xfrm>
          <a:prstGeom prst="rect">
            <a:avLst/>
          </a:prstGeom>
          <a:noFill/>
        </p:spPr>
      </p:pic>
      <p:sp>
        <p:nvSpPr>
          <p:cNvPr id="97309" name="Rectangle 29"/>
          <p:cNvSpPr>
            <a:spLocks noChangeArrowheads="1"/>
          </p:cNvSpPr>
          <p:nvPr/>
        </p:nvSpPr>
        <p:spPr bwMode="auto">
          <a:xfrm>
            <a:off x="0" y="6400800"/>
            <a:ext cx="2362200" cy="4572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effectLst>
                  <a:outerShdw blurRad="38100" dist="38100" dir="2700000" algn="tl">
                    <a:srgbClr val="969696"/>
                  </a:outerShdw>
                </a:effectLst>
                <a:latin typeface="Tahoma" pitchFamily="34" charset="0"/>
                <a:hlinkClick r:id="rId4" action="ppaction://hlinksldjump"/>
              </a:rPr>
              <a:t>ACT Menu</a:t>
            </a:r>
            <a:endParaRPr lang="en-US" sz="2400" b="1">
              <a:effectLst>
                <a:outerShdw blurRad="38100" dist="38100" dir="2700000" algn="tl">
                  <a:srgbClr val="969696"/>
                </a:outerShdw>
              </a:effectLst>
              <a:latin typeface="Tahoma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parallelograms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66800" y="802203"/>
            <a:ext cx="3299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Parallelogram (angles)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6" name="Parallelogram 35"/>
          <p:cNvSpPr/>
          <p:nvPr/>
        </p:nvSpPr>
        <p:spPr>
          <a:xfrm>
            <a:off x="1267314" y="2438400"/>
            <a:ext cx="2695086" cy="3276600"/>
          </a:xfrm>
          <a:prstGeom prst="parallelogram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457200" y="1250732"/>
            <a:ext cx="6572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#3  ABCD is a parallelogram, find X, Y and Z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572114" y="2057400"/>
            <a:ext cx="409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A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810000" y="2052935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B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76600" y="5562600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C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90600" y="5638800"/>
            <a:ext cx="409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D</a:t>
            </a:r>
            <a:endParaRPr lang="en-US" sz="2400" dirty="0">
              <a:latin typeface="Comic Sans MS" pitchFamily="66" charset="0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/>
        </p:nvGraphicFramePr>
        <p:xfrm>
          <a:off x="1902806" y="2408674"/>
          <a:ext cx="788988" cy="479425"/>
        </p:xfrm>
        <a:graphic>
          <a:graphicData uri="http://schemas.openxmlformats.org/presentationml/2006/ole">
            <p:oleObj spid="_x0000_s406530" name="Equation" r:id="rId6" imgW="355320" imgH="215640" progId="">
              <p:embed/>
            </p:oleObj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/>
        </p:nvGraphicFramePr>
        <p:xfrm>
          <a:off x="6400800" y="3206750"/>
          <a:ext cx="703262" cy="393700"/>
        </p:xfrm>
        <a:graphic>
          <a:graphicData uri="http://schemas.openxmlformats.org/presentationml/2006/ole">
            <p:oleObj spid="_x0000_s406531" name="Equation" r:id="rId7" imgW="317160" imgH="177480" progId="">
              <p:embed/>
            </p:oleObj>
          </a:graphicData>
        </a:graphic>
      </p:graphicFrame>
      <p:graphicFrame>
        <p:nvGraphicFramePr>
          <p:cNvPr id="28" name="Object 4"/>
          <p:cNvGraphicFramePr>
            <a:graphicFrameLocks noChangeAspect="1"/>
          </p:cNvGraphicFramePr>
          <p:nvPr/>
        </p:nvGraphicFramePr>
        <p:xfrm>
          <a:off x="7442200" y="3124200"/>
          <a:ext cx="508000" cy="395288"/>
        </p:xfrm>
        <a:graphic>
          <a:graphicData uri="http://schemas.openxmlformats.org/presentationml/2006/ole">
            <p:oleObj spid="_x0000_s406536" name="Equation" r:id="rId8" imgW="228600" imgH="177480" progId="">
              <p:embed/>
            </p:oleObj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/>
        </p:nvGraphicFramePr>
        <p:xfrm>
          <a:off x="3429000" y="2514600"/>
          <a:ext cx="422275" cy="393700"/>
        </p:xfrm>
        <a:graphic>
          <a:graphicData uri="http://schemas.openxmlformats.org/presentationml/2006/ole">
            <p:oleObj spid="_x0000_s406542" name="Equation" r:id="rId9" imgW="190440" imgH="177480" progId="">
              <p:embed/>
            </p:oleObj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3014662" y="5321300"/>
          <a:ext cx="338138" cy="393700"/>
        </p:xfrm>
        <a:graphic>
          <a:graphicData uri="http://schemas.openxmlformats.org/presentationml/2006/ole">
            <p:oleObj spid="_x0000_s406543" name="Equation" r:id="rId10" imgW="152280" imgH="177480" progId="">
              <p:embed/>
            </p:oleObj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/>
        </p:nvGraphicFramePr>
        <p:xfrm>
          <a:off x="1295400" y="5334000"/>
          <a:ext cx="422275" cy="393700"/>
        </p:xfrm>
        <a:graphic>
          <a:graphicData uri="http://schemas.openxmlformats.org/presentationml/2006/ole">
            <p:oleObj spid="_x0000_s406544" name="Equation" r:id="rId11" imgW="190440" imgH="177480" progId="">
              <p:embed/>
            </p:oleObj>
          </a:graphicData>
        </a:graphic>
      </p:graphicFrame>
      <p:graphicFrame>
        <p:nvGraphicFramePr>
          <p:cNvPr id="406545" name="Object 4"/>
          <p:cNvGraphicFramePr>
            <a:graphicFrameLocks noChangeAspect="1"/>
          </p:cNvGraphicFramePr>
          <p:nvPr/>
        </p:nvGraphicFramePr>
        <p:xfrm>
          <a:off x="6518275" y="3581400"/>
          <a:ext cx="619125" cy="393700"/>
        </p:xfrm>
        <a:graphic>
          <a:graphicData uri="http://schemas.openxmlformats.org/presentationml/2006/ole">
            <p:oleObj spid="_x0000_s406545" name="Equation" r:id="rId12" imgW="279360" imgH="177480" progId="">
              <p:embed/>
            </p:oleObj>
          </a:graphicData>
        </a:graphic>
      </p:graphicFrame>
      <p:graphicFrame>
        <p:nvGraphicFramePr>
          <p:cNvPr id="406546" name="Object 4"/>
          <p:cNvGraphicFramePr>
            <a:graphicFrameLocks noChangeAspect="1"/>
          </p:cNvGraphicFramePr>
          <p:nvPr/>
        </p:nvGraphicFramePr>
        <p:xfrm>
          <a:off x="6400800" y="3962400"/>
          <a:ext cx="703262" cy="393700"/>
        </p:xfrm>
        <a:graphic>
          <a:graphicData uri="http://schemas.openxmlformats.org/presentationml/2006/ole">
            <p:oleObj spid="_x0000_s406546" name="Equation" r:id="rId13" imgW="317160" imgH="177480" progId="">
              <p:embed/>
            </p:oleObj>
          </a:graphicData>
        </a:graphic>
      </p:graphicFrame>
      <p:graphicFrame>
        <p:nvGraphicFramePr>
          <p:cNvPr id="42" name="Object 4"/>
          <p:cNvGraphicFramePr>
            <a:graphicFrameLocks noChangeAspect="1"/>
          </p:cNvGraphicFramePr>
          <p:nvPr/>
        </p:nvGraphicFramePr>
        <p:xfrm>
          <a:off x="7370763" y="3581400"/>
          <a:ext cx="649287" cy="395288"/>
        </p:xfrm>
        <a:graphic>
          <a:graphicData uri="http://schemas.openxmlformats.org/presentationml/2006/ole">
            <p:oleObj spid="_x0000_s406547" name="Equation" r:id="rId14" imgW="291960" imgH="177480" progId="">
              <p:embed/>
            </p:oleObj>
          </a:graphicData>
        </a:graphic>
      </p:graphicFrame>
      <p:graphicFrame>
        <p:nvGraphicFramePr>
          <p:cNvPr id="406548" name="Object 4"/>
          <p:cNvGraphicFramePr>
            <a:graphicFrameLocks noChangeAspect="1"/>
          </p:cNvGraphicFramePr>
          <p:nvPr/>
        </p:nvGraphicFramePr>
        <p:xfrm>
          <a:off x="7442200" y="4024313"/>
          <a:ext cx="508000" cy="395287"/>
        </p:xfrm>
        <a:graphic>
          <a:graphicData uri="http://schemas.openxmlformats.org/presentationml/2006/ole">
            <p:oleObj spid="_x0000_s406548" name="Equation" r:id="rId15" imgW="228600" imgH="177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06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4482" name="Picture 2" descr="C:\Documents and Settings\TBolan\Desktop\FILES\Pics\CUEs\Notebook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28600"/>
            <a:ext cx="9144000" cy="11538857"/>
          </a:xfrm>
          <a:prstGeom prst="rect">
            <a:avLst/>
          </a:prstGeom>
          <a:noFill/>
        </p:spPr>
      </p:pic>
      <p:sp>
        <p:nvSpPr>
          <p:cNvPr id="97309" name="Rectangle 29"/>
          <p:cNvSpPr>
            <a:spLocks noChangeArrowheads="1"/>
          </p:cNvSpPr>
          <p:nvPr/>
        </p:nvSpPr>
        <p:spPr bwMode="auto">
          <a:xfrm>
            <a:off x="0" y="6400800"/>
            <a:ext cx="2362200" cy="4572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effectLst>
                  <a:outerShdw blurRad="38100" dist="38100" dir="2700000" algn="tl">
                    <a:srgbClr val="969696"/>
                  </a:outerShdw>
                </a:effectLst>
                <a:latin typeface="Tahoma" pitchFamily="34" charset="0"/>
                <a:hlinkClick r:id="rId4" action="ppaction://hlinksldjump"/>
              </a:rPr>
              <a:t>ACT Menu</a:t>
            </a:r>
            <a:endParaRPr lang="en-US" sz="2400" b="1">
              <a:effectLst>
                <a:outerShdw blurRad="38100" dist="38100" dir="2700000" algn="tl">
                  <a:srgbClr val="969696"/>
                </a:outerShdw>
              </a:effectLst>
              <a:latin typeface="Tahoma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parallelograms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66800" y="802203"/>
            <a:ext cx="3299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Parallelogram (angles)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6" name="Parallelogram 35"/>
          <p:cNvSpPr/>
          <p:nvPr/>
        </p:nvSpPr>
        <p:spPr>
          <a:xfrm>
            <a:off x="5334000" y="2362200"/>
            <a:ext cx="3276600" cy="1600200"/>
          </a:xfrm>
          <a:prstGeom prst="parallelogram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457200" y="1250732"/>
            <a:ext cx="6572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#4  ABCD is a parallelogram, find X, Y and Z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486400" y="1981200"/>
            <a:ext cx="409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A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458200" y="1981200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B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077200" y="3962400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C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029200" y="3962400"/>
            <a:ext cx="409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D</a:t>
            </a:r>
            <a:endParaRPr lang="en-US" sz="2400" dirty="0">
              <a:latin typeface="Comic Sans MS" pitchFamily="66" charset="0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/>
        </p:nvGraphicFramePr>
        <p:xfrm>
          <a:off x="5410200" y="3482975"/>
          <a:ext cx="647700" cy="479425"/>
        </p:xfrm>
        <a:graphic>
          <a:graphicData uri="http://schemas.openxmlformats.org/presentationml/2006/ole">
            <p:oleObj spid="_x0000_s407554" name="Equation" r:id="rId6" imgW="291960" imgH="215640" progId="">
              <p:embed/>
            </p:oleObj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/>
        </p:nvGraphicFramePr>
        <p:xfrm>
          <a:off x="5715000" y="4724400"/>
          <a:ext cx="703263" cy="1219200"/>
        </p:xfrm>
        <a:graphic>
          <a:graphicData uri="http://schemas.openxmlformats.org/presentationml/2006/ole">
            <p:oleObj spid="_x0000_s407555" name="Equation" r:id="rId7" imgW="317160" imgH="634680" progId="">
              <p:embed/>
            </p:oleObj>
          </a:graphicData>
        </a:graphic>
      </p:graphicFrame>
      <p:graphicFrame>
        <p:nvGraphicFramePr>
          <p:cNvPr id="28" name="Object 4"/>
          <p:cNvGraphicFramePr>
            <a:graphicFrameLocks noChangeAspect="1"/>
          </p:cNvGraphicFramePr>
          <p:nvPr/>
        </p:nvGraphicFramePr>
        <p:xfrm>
          <a:off x="6407150" y="4724400"/>
          <a:ext cx="649288" cy="395288"/>
        </p:xfrm>
        <a:graphic>
          <a:graphicData uri="http://schemas.openxmlformats.org/presentationml/2006/ole">
            <p:oleObj spid="_x0000_s407556" name="Equation" r:id="rId8" imgW="291960" imgH="177480" progId="">
              <p:embed/>
            </p:oleObj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/>
        </p:nvGraphicFramePr>
        <p:xfrm>
          <a:off x="5715000" y="2362200"/>
          <a:ext cx="422275" cy="393700"/>
        </p:xfrm>
        <a:graphic>
          <a:graphicData uri="http://schemas.openxmlformats.org/presentationml/2006/ole">
            <p:oleObj spid="_x0000_s407557" name="Equation" r:id="rId9" imgW="190440" imgH="177480" progId="">
              <p:embed/>
            </p:oleObj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/>
        </p:nvGraphicFramePr>
        <p:xfrm>
          <a:off x="7223234" y="3584030"/>
          <a:ext cx="1071562" cy="393700"/>
        </p:xfrm>
        <a:graphic>
          <a:graphicData uri="http://schemas.openxmlformats.org/presentationml/2006/ole">
            <p:oleObj spid="_x0000_s407558" name="Equation" r:id="rId10" imgW="482400" imgH="177480" progId="">
              <p:embed/>
            </p:oleObj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/>
        </p:nvGraphicFramePr>
        <p:xfrm>
          <a:off x="7394030" y="2372706"/>
          <a:ext cx="1068387" cy="420688"/>
        </p:xfrm>
        <a:graphic>
          <a:graphicData uri="http://schemas.openxmlformats.org/presentationml/2006/ole">
            <p:oleObj spid="_x0000_s407559" name="Equation" r:id="rId11" imgW="482400" imgH="190440" progId="">
              <p:embed/>
            </p:oleObj>
          </a:graphicData>
        </a:graphic>
      </p:graphicFrame>
      <p:graphicFrame>
        <p:nvGraphicFramePr>
          <p:cNvPr id="406545" name="Object 4"/>
          <p:cNvGraphicFramePr>
            <a:graphicFrameLocks noChangeAspect="1"/>
          </p:cNvGraphicFramePr>
          <p:nvPr/>
        </p:nvGraphicFramePr>
        <p:xfrm>
          <a:off x="1154113" y="2057400"/>
          <a:ext cx="1970087" cy="393700"/>
        </p:xfrm>
        <a:graphic>
          <a:graphicData uri="http://schemas.openxmlformats.org/presentationml/2006/ole">
            <p:oleObj spid="_x0000_s407560" name="Equation" r:id="rId12" imgW="888840" imgH="177480" progId="">
              <p:embed/>
            </p:oleObj>
          </a:graphicData>
        </a:graphic>
      </p:graphicFrame>
      <p:graphicFrame>
        <p:nvGraphicFramePr>
          <p:cNvPr id="406546" name="Object 4"/>
          <p:cNvGraphicFramePr>
            <a:graphicFrameLocks noChangeAspect="1"/>
          </p:cNvGraphicFramePr>
          <p:nvPr/>
        </p:nvGraphicFramePr>
        <p:xfrm>
          <a:off x="-3546475" y="3733800"/>
          <a:ext cx="703262" cy="393700"/>
        </p:xfrm>
        <a:graphic>
          <a:graphicData uri="http://schemas.openxmlformats.org/presentationml/2006/ole">
            <p:oleObj spid="_x0000_s407561" name="Equation" r:id="rId13" imgW="317160" imgH="177480" progId="">
              <p:embed/>
            </p:oleObj>
          </a:graphicData>
        </a:graphic>
      </p:graphicFrame>
      <p:graphicFrame>
        <p:nvGraphicFramePr>
          <p:cNvPr id="42" name="Object 4"/>
          <p:cNvGraphicFramePr>
            <a:graphicFrameLocks noChangeAspect="1"/>
          </p:cNvGraphicFramePr>
          <p:nvPr/>
        </p:nvGraphicFramePr>
        <p:xfrm>
          <a:off x="6470650" y="5105400"/>
          <a:ext cx="509588" cy="395288"/>
        </p:xfrm>
        <a:graphic>
          <a:graphicData uri="http://schemas.openxmlformats.org/presentationml/2006/ole">
            <p:oleObj spid="_x0000_s407562" name="Equation" r:id="rId14" imgW="228600" imgH="177480" progId="">
              <p:embed/>
            </p:oleObj>
          </a:graphicData>
        </a:graphic>
      </p:graphicFrame>
      <p:graphicFrame>
        <p:nvGraphicFramePr>
          <p:cNvPr id="406548" name="Object 4"/>
          <p:cNvGraphicFramePr>
            <a:graphicFrameLocks noChangeAspect="1"/>
          </p:cNvGraphicFramePr>
          <p:nvPr/>
        </p:nvGraphicFramePr>
        <p:xfrm>
          <a:off x="6477000" y="5472113"/>
          <a:ext cx="508000" cy="423862"/>
        </p:xfrm>
        <a:graphic>
          <a:graphicData uri="http://schemas.openxmlformats.org/presentationml/2006/ole">
            <p:oleObj spid="_x0000_s407563" name="Equation" r:id="rId15" imgW="228600" imgH="190440" progId="">
              <p:embed/>
            </p:oleObj>
          </a:graphicData>
        </a:graphic>
      </p:graphicFrame>
      <p:graphicFrame>
        <p:nvGraphicFramePr>
          <p:cNvPr id="24" name="Object 4"/>
          <p:cNvGraphicFramePr>
            <a:graphicFrameLocks noChangeAspect="1"/>
          </p:cNvGraphicFramePr>
          <p:nvPr/>
        </p:nvGraphicFramePr>
        <p:xfrm>
          <a:off x="1905000" y="2457232"/>
          <a:ext cx="1127125" cy="393700"/>
        </p:xfrm>
        <a:graphic>
          <a:graphicData uri="http://schemas.openxmlformats.org/presentationml/2006/ole">
            <p:oleObj spid="_x0000_s407564" name="Equation" r:id="rId16" imgW="507960" imgH="177480" progId="">
              <p:embed/>
            </p:oleObj>
          </a:graphicData>
        </a:graphic>
      </p:graphicFrame>
      <p:graphicFrame>
        <p:nvGraphicFramePr>
          <p:cNvPr id="25" name="Object 4"/>
          <p:cNvGraphicFramePr>
            <a:graphicFrameLocks noChangeAspect="1"/>
          </p:cNvGraphicFramePr>
          <p:nvPr/>
        </p:nvGraphicFramePr>
        <p:xfrm>
          <a:off x="1143000" y="3200400"/>
          <a:ext cx="1855787" cy="420688"/>
        </p:xfrm>
        <a:graphic>
          <a:graphicData uri="http://schemas.openxmlformats.org/presentationml/2006/ole">
            <p:oleObj spid="_x0000_s407565" name="Equation" r:id="rId17" imgW="838080" imgH="190440" progId="">
              <p:embed/>
            </p:oleObj>
          </a:graphicData>
        </a:graphic>
      </p:graphicFrame>
      <p:graphicFrame>
        <p:nvGraphicFramePr>
          <p:cNvPr id="407566" name="Object 4"/>
          <p:cNvGraphicFramePr>
            <a:graphicFrameLocks noChangeAspect="1"/>
          </p:cNvGraphicFramePr>
          <p:nvPr/>
        </p:nvGraphicFramePr>
        <p:xfrm>
          <a:off x="1676400" y="3632200"/>
          <a:ext cx="1293812" cy="392113"/>
        </p:xfrm>
        <a:graphic>
          <a:graphicData uri="http://schemas.openxmlformats.org/presentationml/2006/ole">
            <p:oleObj spid="_x0000_s407566" name="Equation" r:id="rId18" imgW="583920" imgH="177480" progId="">
              <p:embed/>
            </p:oleObj>
          </a:graphicData>
        </a:graphic>
      </p:graphicFrame>
      <p:graphicFrame>
        <p:nvGraphicFramePr>
          <p:cNvPr id="407567" name="Object 4"/>
          <p:cNvGraphicFramePr>
            <a:graphicFrameLocks noChangeAspect="1"/>
          </p:cNvGraphicFramePr>
          <p:nvPr/>
        </p:nvGraphicFramePr>
        <p:xfrm>
          <a:off x="1860550" y="4013200"/>
          <a:ext cx="1125538" cy="420688"/>
        </p:xfrm>
        <a:graphic>
          <a:graphicData uri="http://schemas.openxmlformats.org/presentationml/2006/ole">
            <p:oleObj spid="_x0000_s407567" name="Equation" r:id="rId19" imgW="507960" imgH="1904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6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07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07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06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Content Placeholder 2"/>
          <p:cNvSpPr>
            <a:spLocks noGrp="1"/>
          </p:cNvSpPr>
          <p:nvPr>
            <p:ph idx="1"/>
          </p:nvPr>
        </p:nvSpPr>
        <p:spPr>
          <a:xfrm>
            <a:off x="533400" y="8382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dirty="0" smtClean="0"/>
              <a:t>Find the values of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dirty="0" smtClean="0"/>
              <a:t> and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/>
              <a:t>.</a:t>
            </a:r>
          </a:p>
        </p:txBody>
      </p:sp>
      <p:pic>
        <p:nvPicPr>
          <p:cNvPr id="205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00200"/>
            <a:ext cx="550545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parallelograms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914400"/>
            <a:ext cx="631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#5</a:t>
            </a:r>
            <a:endParaRPr lang="en-US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828800" y="2362200"/>
            <a:ext cx="3886200" cy="2362200"/>
            <a:chOff x="3240" y="11829"/>
            <a:chExt cx="4680" cy="3212"/>
          </a:xfrm>
        </p:grpSpPr>
        <p:pic>
          <p:nvPicPr>
            <p:cNvPr id="9220" name="Picture 5" descr="http://wpcontent.answers.com/wikipedia/commons/thumb/4/41/Parallelogram.svg/255px-Parallelogram.svg.png"/>
            <p:cNvPicPr>
              <a:picLocks noChangeAspect="1" noChangeArrowheads="1"/>
            </p:cNvPicPr>
            <p:nvPr/>
          </p:nvPicPr>
          <p:blipFill>
            <a:blip r:embed="rId3" r:link="rId4" cstate="print"/>
            <a:srcRect/>
            <a:stretch>
              <a:fillRect/>
            </a:stretch>
          </p:blipFill>
          <p:spPr bwMode="auto">
            <a:xfrm>
              <a:off x="3240" y="11829"/>
              <a:ext cx="4680" cy="3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1" name="Text Box 6"/>
            <p:cNvSpPr txBox="1">
              <a:spLocks noChangeArrowheads="1"/>
            </p:cNvSpPr>
            <p:nvPr/>
          </p:nvSpPr>
          <p:spPr bwMode="auto">
            <a:xfrm>
              <a:off x="5760" y="12369"/>
              <a:ext cx="126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2200" b="1"/>
                <a:t>    4x</a:t>
              </a:r>
              <a:endParaRPr lang="en-US"/>
            </a:p>
          </p:txBody>
        </p:sp>
        <p:sp>
          <p:nvSpPr>
            <p:cNvPr id="9222" name="Text Box 7"/>
            <p:cNvSpPr txBox="1">
              <a:spLocks noChangeArrowheads="1"/>
            </p:cNvSpPr>
            <p:nvPr/>
          </p:nvSpPr>
          <p:spPr bwMode="auto">
            <a:xfrm>
              <a:off x="3960" y="13269"/>
              <a:ext cx="162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2200" b="1"/>
                <a:t>   8x-32</a:t>
              </a:r>
              <a:endParaRPr lang="en-US"/>
            </a:p>
          </p:txBody>
        </p:sp>
      </p:grpSp>
      <p:sp>
        <p:nvSpPr>
          <p:cNvPr id="9219" name="TextBox 12"/>
          <p:cNvSpPr txBox="1">
            <a:spLocks noChangeArrowheads="1"/>
          </p:cNvSpPr>
          <p:nvPr/>
        </p:nvSpPr>
        <p:spPr bwMode="auto">
          <a:xfrm>
            <a:off x="152400" y="990600"/>
            <a:ext cx="8077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 dirty="0" smtClean="0">
                <a:cs typeface="Times New Roman" pitchFamily="18" charset="0"/>
              </a:rPr>
              <a:t>Solve </a:t>
            </a:r>
            <a:r>
              <a:rPr lang="en-US" sz="3600" b="1" dirty="0">
                <a:cs typeface="Times New Roman" pitchFamily="18" charset="0"/>
              </a:rPr>
              <a:t>for x if ABCD is a parallelogram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parallelograms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60438"/>
            <a:ext cx="8229600" cy="1143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3600" dirty="0" smtClean="0"/>
              <a:t>What value of x and y will make the polygon a parallelogram?</a:t>
            </a: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>
            <p:ph type="body" idx="1"/>
          </p:nvPr>
        </p:nvGraphicFramePr>
        <p:xfrm>
          <a:off x="3581400" y="2590800"/>
          <a:ext cx="2400300" cy="2667000"/>
        </p:xfrm>
        <a:graphic>
          <a:graphicData uri="http://schemas.openxmlformats.org/presentationml/2006/ole">
            <p:oleObj spid="_x0000_s229378" name="Bitmap Image" r:id="rId4" imgW="1724266" imgH="1914286" progId="PBrush">
              <p:embed/>
            </p:oleObj>
          </a:graphicData>
        </a:graphic>
      </p:graphicFrame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parallelograms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304800" y="228600"/>
            <a:ext cx="883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solidFill>
                  <a:srgbClr val="FFFF00"/>
                </a:solidFill>
                <a:latin typeface="Tahoma" pitchFamily="34" charset="0"/>
              </a:rPr>
              <a:t>For each shape decide if it is </a:t>
            </a:r>
            <a:r>
              <a:rPr lang="en-US" sz="2800" b="1" u="sng">
                <a:solidFill>
                  <a:srgbClr val="FFFF00"/>
                </a:solidFill>
                <a:latin typeface="Tahoma" pitchFamily="34" charset="0"/>
              </a:rPr>
              <a:t>concave</a:t>
            </a:r>
            <a:r>
              <a:rPr lang="en-US" sz="2800" b="1">
                <a:solidFill>
                  <a:srgbClr val="FFFF00"/>
                </a:solidFill>
                <a:latin typeface="Tahoma" pitchFamily="34" charset="0"/>
              </a:rPr>
              <a:t> or </a:t>
            </a:r>
            <a:r>
              <a:rPr lang="en-US" sz="2800" b="1" u="sng">
                <a:solidFill>
                  <a:srgbClr val="FFFF00"/>
                </a:solidFill>
                <a:latin typeface="Tahoma" pitchFamily="34" charset="0"/>
              </a:rPr>
              <a:t>convex</a:t>
            </a:r>
          </a:p>
        </p:txBody>
      </p:sp>
      <p:sp>
        <p:nvSpPr>
          <p:cNvPr id="36869" name="AutoShape 5"/>
          <p:cNvSpPr>
            <a:spLocks noChangeArrowheads="1"/>
          </p:cNvSpPr>
          <p:nvPr/>
        </p:nvSpPr>
        <p:spPr bwMode="auto">
          <a:xfrm>
            <a:off x="685800" y="1143000"/>
            <a:ext cx="1527175" cy="1444625"/>
          </a:xfrm>
          <a:prstGeom prst="star4">
            <a:avLst>
              <a:gd name="adj" fmla="val 125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0" name="AutoShape 6"/>
          <p:cNvSpPr>
            <a:spLocks noChangeArrowheads="1"/>
          </p:cNvSpPr>
          <p:nvPr/>
        </p:nvSpPr>
        <p:spPr bwMode="auto">
          <a:xfrm>
            <a:off x="3124200" y="1371600"/>
            <a:ext cx="2209800" cy="990600"/>
          </a:xfrm>
          <a:prstGeom prst="wave">
            <a:avLst>
              <a:gd name="adj1" fmla="val 13005"/>
              <a:gd name="adj2" fmla="val 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1" name="AutoShape 7"/>
          <p:cNvSpPr>
            <a:spLocks noChangeArrowheads="1"/>
          </p:cNvSpPr>
          <p:nvPr/>
        </p:nvSpPr>
        <p:spPr bwMode="auto">
          <a:xfrm>
            <a:off x="6781800" y="1219200"/>
            <a:ext cx="1676400" cy="274320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2" name="AutoShape 8"/>
          <p:cNvSpPr>
            <a:spLocks noChangeArrowheads="1"/>
          </p:cNvSpPr>
          <p:nvPr/>
        </p:nvSpPr>
        <p:spPr bwMode="auto">
          <a:xfrm>
            <a:off x="762000" y="3200400"/>
            <a:ext cx="1981200" cy="838200"/>
          </a:xfrm>
          <a:prstGeom prst="homePlate">
            <a:avLst>
              <a:gd name="adj" fmla="val 59091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3" name="AutoShape 9"/>
          <p:cNvSpPr>
            <a:spLocks noChangeArrowheads="1"/>
          </p:cNvSpPr>
          <p:nvPr/>
        </p:nvSpPr>
        <p:spPr bwMode="auto">
          <a:xfrm>
            <a:off x="4038600" y="3200400"/>
            <a:ext cx="1981200" cy="1219200"/>
          </a:xfrm>
          <a:prstGeom prst="hexagon">
            <a:avLst>
              <a:gd name="adj" fmla="val 40625"/>
              <a:gd name="vf" fmla="val 11547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4" name="AutoShape 10"/>
          <p:cNvSpPr>
            <a:spLocks noChangeArrowheads="1"/>
          </p:cNvSpPr>
          <p:nvPr/>
        </p:nvSpPr>
        <p:spPr bwMode="auto">
          <a:xfrm>
            <a:off x="7010400" y="3200400"/>
            <a:ext cx="1600200" cy="1143000"/>
          </a:xfrm>
          <a:prstGeom prst="wedgeRectCallout">
            <a:avLst>
              <a:gd name="adj1" fmla="val -43750"/>
              <a:gd name="adj2" fmla="val 7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36876" name="AutoShape 12"/>
          <p:cNvSpPr>
            <a:spLocks noChangeArrowheads="1"/>
          </p:cNvSpPr>
          <p:nvPr/>
        </p:nvSpPr>
        <p:spPr bwMode="auto">
          <a:xfrm>
            <a:off x="4267200" y="4876800"/>
            <a:ext cx="1676400" cy="1066800"/>
          </a:xfrm>
          <a:prstGeom prst="flowChartMerge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7" name="AutoShape 13"/>
          <p:cNvSpPr>
            <a:spLocks noChangeArrowheads="1"/>
          </p:cNvSpPr>
          <p:nvPr/>
        </p:nvSpPr>
        <p:spPr bwMode="auto">
          <a:xfrm>
            <a:off x="7162800" y="4953000"/>
            <a:ext cx="1447800" cy="990600"/>
          </a:xfrm>
          <a:prstGeom prst="plus">
            <a:avLst>
              <a:gd name="adj" fmla="val 25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685800" y="1905000"/>
            <a:ext cx="1423403" cy="461665"/>
          </a:xfrm>
          <a:prstGeom prst="rect">
            <a:avLst/>
          </a:prstGeom>
          <a:solidFill>
            <a:srgbClr val="FF000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 dirty="0"/>
              <a:t>CONCAVE</a:t>
            </a:r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3352800" y="1676400"/>
            <a:ext cx="1423403" cy="461665"/>
          </a:xfrm>
          <a:prstGeom prst="rect">
            <a:avLst/>
          </a:prstGeom>
          <a:solidFill>
            <a:srgbClr val="FF000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/>
              <a:t>CONCAVE</a:t>
            </a:r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auto">
          <a:xfrm>
            <a:off x="6781800" y="1676400"/>
            <a:ext cx="1423403" cy="461665"/>
          </a:xfrm>
          <a:prstGeom prst="rect">
            <a:avLst/>
          </a:prstGeom>
          <a:solidFill>
            <a:srgbClr val="FF000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/>
              <a:t>CONCAVE</a:t>
            </a:r>
          </a:p>
        </p:txBody>
      </p:sp>
      <p:sp>
        <p:nvSpPr>
          <p:cNvPr id="36881" name="Text Box 17"/>
          <p:cNvSpPr txBox="1">
            <a:spLocks noChangeArrowheads="1"/>
          </p:cNvSpPr>
          <p:nvPr/>
        </p:nvSpPr>
        <p:spPr bwMode="auto">
          <a:xfrm>
            <a:off x="838200" y="3429000"/>
            <a:ext cx="1259640" cy="461665"/>
          </a:xfrm>
          <a:prstGeom prst="rect">
            <a:avLst/>
          </a:prstGeom>
          <a:solidFill>
            <a:srgbClr val="FF000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/>
              <a:t>CONVEX</a:t>
            </a:r>
          </a:p>
        </p:txBody>
      </p:sp>
      <p:sp>
        <p:nvSpPr>
          <p:cNvPr id="36882" name="Text Box 18"/>
          <p:cNvSpPr txBox="1">
            <a:spLocks noChangeArrowheads="1"/>
          </p:cNvSpPr>
          <p:nvPr/>
        </p:nvSpPr>
        <p:spPr bwMode="auto">
          <a:xfrm>
            <a:off x="4114800" y="3352800"/>
            <a:ext cx="1259640" cy="461665"/>
          </a:xfrm>
          <a:prstGeom prst="rect">
            <a:avLst/>
          </a:prstGeom>
          <a:solidFill>
            <a:srgbClr val="FF000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/>
              <a:t>CONVEX</a:t>
            </a:r>
          </a:p>
        </p:txBody>
      </p:sp>
      <p:sp>
        <p:nvSpPr>
          <p:cNvPr id="36883" name="Text Box 19"/>
          <p:cNvSpPr txBox="1">
            <a:spLocks noChangeArrowheads="1"/>
          </p:cNvSpPr>
          <p:nvPr/>
        </p:nvSpPr>
        <p:spPr bwMode="auto">
          <a:xfrm>
            <a:off x="6934200" y="3505200"/>
            <a:ext cx="1423403" cy="461665"/>
          </a:xfrm>
          <a:prstGeom prst="rect">
            <a:avLst/>
          </a:prstGeom>
          <a:solidFill>
            <a:srgbClr val="FF000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/>
              <a:t>CONCAVE</a:t>
            </a:r>
          </a:p>
        </p:txBody>
      </p:sp>
      <p:sp>
        <p:nvSpPr>
          <p:cNvPr id="36884" name="Text Box 20"/>
          <p:cNvSpPr txBox="1">
            <a:spLocks noChangeArrowheads="1"/>
          </p:cNvSpPr>
          <p:nvPr/>
        </p:nvSpPr>
        <p:spPr bwMode="auto">
          <a:xfrm>
            <a:off x="990600" y="5029200"/>
            <a:ext cx="1259640" cy="461665"/>
          </a:xfrm>
          <a:prstGeom prst="rect">
            <a:avLst/>
          </a:prstGeom>
          <a:solidFill>
            <a:srgbClr val="FF0000"/>
          </a:solidFill>
          <a:ln w="381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/>
              <a:t>CONVEX</a:t>
            </a:r>
          </a:p>
        </p:txBody>
      </p:sp>
      <p:sp>
        <p:nvSpPr>
          <p:cNvPr id="36885" name="Text Box 21"/>
          <p:cNvSpPr txBox="1">
            <a:spLocks noChangeArrowheads="1"/>
          </p:cNvSpPr>
          <p:nvPr/>
        </p:nvSpPr>
        <p:spPr bwMode="auto">
          <a:xfrm>
            <a:off x="4191000" y="4953000"/>
            <a:ext cx="1259640" cy="461665"/>
          </a:xfrm>
          <a:prstGeom prst="rect">
            <a:avLst/>
          </a:prstGeom>
          <a:solidFill>
            <a:srgbClr val="FF000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/>
              <a:t>CONVEX</a:t>
            </a:r>
          </a:p>
        </p:txBody>
      </p:sp>
      <p:sp>
        <p:nvSpPr>
          <p:cNvPr id="36886" name="Text Box 22"/>
          <p:cNvSpPr txBox="1">
            <a:spLocks noChangeArrowheads="1"/>
          </p:cNvSpPr>
          <p:nvPr/>
        </p:nvSpPr>
        <p:spPr bwMode="auto">
          <a:xfrm>
            <a:off x="6934200" y="5105400"/>
            <a:ext cx="1423403" cy="461665"/>
          </a:xfrm>
          <a:prstGeom prst="rect">
            <a:avLst/>
          </a:prstGeom>
          <a:solidFill>
            <a:srgbClr val="FF0000"/>
          </a:solidFill>
          <a:ln w="25400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r>
              <a:rPr lang="en-US" sz="2400" b="1"/>
              <a:t>CONCAVE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5" name="Heptagon 24"/>
          <p:cNvSpPr/>
          <p:nvPr/>
        </p:nvSpPr>
        <p:spPr>
          <a:xfrm>
            <a:off x="609600" y="4419600"/>
            <a:ext cx="2209800" cy="1752600"/>
          </a:xfrm>
          <a:prstGeom prst="heptagon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8" grpId="0" animBg="1"/>
      <p:bldP spid="36879" grpId="0" animBg="1"/>
      <p:bldP spid="36880" grpId="0" animBg="1"/>
      <p:bldP spid="36881" grpId="0" animBg="1"/>
      <p:bldP spid="36882" grpId="0" animBg="1"/>
      <p:bldP spid="36883" grpId="0" animBg="1"/>
      <p:bldP spid="36884" grpId="0" animBg="1"/>
      <p:bldP spid="36885" grpId="0" animBg="1"/>
      <p:bldP spid="36886" grpId="0" animBg="1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7" name="Rectangle 85"/>
          <p:cNvSpPr>
            <a:spLocks noChangeArrowheads="1"/>
          </p:cNvSpPr>
          <p:nvPr/>
        </p:nvSpPr>
        <p:spPr bwMode="auto">
          <a:xfrm>
            <a:off x="1193800" y="2008188"/>
            <a:ext cx="1447800" cy="4191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98" name="Rectangle 86"/>
          <p:cNvSpPr>
            <a:spLocks noChangeArrowheads="1"/>
          </p:cNvSpPr>
          <p:nvPr/>
        </p:nvSpPr>
        <p:spPr bwMode="auto">
          <a:xfrm>
            <a:off x="1231900" y="2032000"/>
            <a:ext cx="1411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en-US" sz="2000" b="1">
                <a:latin typeface="Helvetica" charset="0"/>
              </a:rPr>
              <a:t>S</a:t>
            </a:r>
            <a:r>
              <a:rPr lang="en-US" altLang="en-US" sz="1800" b="1">
                <a:latin typeface="Helvetica" charset="0"/>
              </a:rPr>
              <a:t>OLUTION</a:t>
            </a:r>
            <a:r>
              <a:rPr lang="en-US" altLang="en-US" b="1"/>
              <a:t>  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13318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13319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81" name="Text Box 69"/>
          <p:cNvSpPr txBox="1">
            <a:spLocks noChangeArrowheads="1"/>
          </p:cNvSpPr>
          <p:nvPr/>
        </p:nvSpPr>
        <p:spPr bwMode="auto">
          <a:xfrm>
            <a:off x="466725" y="822325"/>
            <a:ext cx="8372475" cy="4572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en-US"/>
              <a:t>Decide whether the statement is </a:t>
            </a:r>
            <a:r>
              <a:rPr lang="en-US" altLang="en-US" b="1" i="1"/>
              <a:t>always</a:t>
            </a:r>
            <a:r>
              <a:rPr lang="en-US" altLang="en-US"/>
              <a:t>, </a:t>
            </a:r>
            <a:r>
              <a:rPr lang="en-US" altLang="en-US" b="1" i="1"/>
              <a:t>sometimes</a:t>
            </a:r>
            <a:r>
              <a:rPr lang="en-US" altLang="en-US"/>
              <a:t>, or </a:t>
            </a:r>
            <a:r>
              <a:rPr lang="en-US" altLang="en-US" b="1" i="1"/>
              <a:t>never</a:t>
            </a:r>
            <a:r>
              <a:rPr lang="en-US" altLang="en-US"/>
              <a:t>  true.</a:t>
            </a:r>
          </a:p>
        </p:txBody>
      </p:sp>
      <p:sp>
        <p:nvSpPr>
          <p:cNvPr id="13383" name="Text Box 71"/>
          <p:cNvSpPr txBox="1">
            <a:spLocks noChangeArrowheads="1"/>
          </p:cNvSpPr>
          <p:nvPr/>
        </p:nvSpPr>
        <p:spPr bwMode="auto">
          <a:xfrm>
            <a:off x="1101725" y="1406525"/>
            <a:ext cx="3305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/>
              <a:t>A rhombus is a rectangle.</a:t>
            </a:r>
          </a:p>
        </p:txBody>
      </p:sp>
      <p:sp>
        <p:nvSpPr>
          <p:cNvPr id="13389" name="Text Box 77"/>
          <p:cNvSpPr txBox="1">
            <a:spLocks noChangeArrowheads="1"/>
          </p:cNvSpPr>
          <p:nvPr/>
        </p:nvSpPr>
        <p:spPr bwMode="auto">
          <a:xfrm>
            <a:off x="1076325" y="2587625"/>
            <a:ext cx="4181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/>
              <a:t>The statement is </a:t>
            </a:r>
            <a:r>
              <a:rPr lang="en-US" altLang="en-US" b="1" i="1"/>
              <a:t>sometimes</a:t>
            </a:r>
            <a:r>
              <a:rPr lang="en-US" altLang="en-US"/>
              <a:t> true.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13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97" grpId="0" animBg="1"/>
      <p:bldP spid="13398" grpId="0" autoUpdateAnimBg="0"/>
      <p:bldP spid="13383" grpId="0" autoUpdateAnimBg="0"/>
      <p:bldP spid="13389" grpId="0" autoUpdateAnimBg="0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8" name="Rectangle 16"/>
          <p:cNvSpPr>
            <a:spLocks noChangeArrowheads="1"/>
          </p:cNvSpPr>
          <p:nvPr/>
        </p:nvSpPr>
        <p:spPr bwMode="auto">
          <a:xfrm>
            <a:off x="1193800" y="2008188"/>
            <a:ext cx="1447800" cy="4191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09" name="Rectangle 17"/>
          <p:cNvSpPr>
            <a:spLocks noChangeArrowheads="1"/>
          </p:cNvSpPr>
          <p:nvPr/>
        </p:nvSpPr>
        <p:spPr bwMode="auto">
          <a:xfrm>
            <a:off x="1231900" y="2032000"/>
            <a:ext cx="1411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en-US" sz="2000" b="1">
                <a:latin typeface="Helvetica" charset="0"/>
              </a:rPr>
              <a:t>S</a:t>
            </a:r>
            <a:r>
              <a:rPr lang="en-US" altLang="en-US" sz="1800" b="1">
                <a:latin typeface="Helvetica" charset="0"/>
              </a:rPr>
              <a:t>OLUTION</a:t>
            </a:r>
            <a:r>
              <a:rPr lang="en-US" altLang="en-US" b="1"/>
              <a:t>  </a:t>
            </a:r>
          </a:p>
        </p:txBody>
      </p:sp>
      <p:sp>
        <p:nvSpPr>
          <p:cNvPr id="33811" name="Text Box 19"/>
          <p:cNvSpPr txBox="1">
            <a:spLocks noChangeArrowheads="1"/>
          </p:cNvSpPr>
          <p:nvPr/>
        </p:nvSpPr>
        <p:spPr bwMode="auto">
          <a:xfrm>
            <a:off x="1076325" y="2587625"/>
            <a:ext cx="4181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/>
              <a:t>The statement is </a:t>
            </a:r>
            <a:r>
              <a:rPr lang="en-US" altLang="en-US" b="1" i="1"/>
              <a:t>sometimes</a:t>
            </a:r>
            <a:r>
              <a:rPr lang="en-US" altLang="en-US"/>
              <a:t> true.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33798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33799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33800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1101725" y="1406525"/>
            <a:ext cx="3927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/>
              <a:t>A parallelogram is a rectangle.</a:t>
            </a:r>
          </a:p>
        </p:txBody>
      </p:sp>
      <p:sp>
        <p:nvSpPr>
          <p:cNvPr id="33815" name="Text Box 23"/>
          <p:cNvSpPr txBox="1">
            <a:spLocks noChangeArrowheads="1"/>
          </p:cNvSpPr>
          <p:nvPr/>
        </p:nvSpPr>
        <p:spPr bwMode="auto">
          <a:xfrm>
            <a:off x="466725" y="822325"/>
            <a:ext cx="8372475" cy="4572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en-US"/>
              <a:t>Decide whether the statement is </a:t>
            </a:r>
            <a:r>
              <a:rPr lang="en-US" altLang="en-US" b="1" i="1"/>
              <a:t>always</a:t>
            </a:r>
            <a:r>
              <a:rPr lang="en-US" altLang="en-US"/>
              <a:t>, </a:t>
            </a:r>
            <a:r>
              <a:rPr lang="en-US" altLang="en-US" b="1" i="1"/>
              <a:t>sometimes</a:t>
            </a:r>
            <a:r>
              <a:rPr lang="en-US" altLang="en-US"/>
              <a:t>, or </a:t>
            </a:r>
            <a:r>
              <a:rPr lang="en-US" altLang="en-US" b="1" i="1"/>
              <a:t>never</a:t>
            </a:r>
            <a:r>
              <a:rPr lang="en-US" altLang="en-US"/>
              <a:t>  true.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8" grpId="0" animBg="1"/>
      <p:bldP spid="33809" grpId="0" autoUpdateAnimBg="0"/>
      <p:bldP spid="33811" grpId="0" autoUpdateAnimBg="0"/>
      <p:bldP spid="33803" grpId="0" autoUpdateAnimBg="0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2000"/>
            <a:ext cx="9144000" cy="6096000"/>
          </a:xfrm>
        </p:spPr>
        <p:txBody>
          <a:bodyPr/>
          <a:lstStyle/>
          <a:p>
            <a:pPr eaLnBrk="1" hangingPunct="1"/>
            <a:r>
              <a:rPr lang="en-US" smtClean="0"/>
              <a:t>Tell whether the quadrilateral is a parallelogram.  Explain your reasoning.</a:t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b="1" smtClean="0"/>
              <a:t>Solution</a:t>
            </a:r>
            <a:endParaRPr lang="en-US" smtClean="0"/>
          </a:p>
          <a:p>
            <a:pPr eaLnBrk="1" hangingPunct="1">
              <a:buFontTx/>
              <a:buNone/>
            </a:pPr>
            <a:r>
              <a:rPr lang="en-US" smtClean="0"/>
              <a:t>The diagonals of JKLM bisect each other.  So, by Theorem 6.9, JKLM is a parallelogram.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752600" y="2133600"/>
            <a:ext cx="4495800" cy="2347913"/>
            <a:chOff x="1752600" y="2133600"/>
            <a:chExt cx="4495800" cy="2347913"/>
          </a:xfrm>
        </p:grpSpPr>
        <p:sp>
          <p:nvSpPr>
            <p:cNvPr id="8197" name="AutoShape 4"/>
            <p:cNvSpPr>
              <a:spLocks noChangeArrowheads="1"/>
            </p:cNvSpPr>
            <p:nvPr/>
          </p:nvSpPr>
          <p:spPr bwMode="auto">
            <a:xfrm flipH="1">
              <a:off x="1981200" y="2438400"/>
              <a:ext cx="3886200" cy="1752600"/>
            </a:xfrm>
            <a:prstGeom prst="parallelogram">
              <a:avLst>
                <a:gd name="adj" fmla="val 55435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98" name="Line 5"/>
            <p:cNvSpPr>
              <a:spLocks noChangeShapeType="1"/>
            </p:cNvSpPr>
            <p:nvPr/>
          </p:nvSpPr>
          <p:spPr bwMode="auto">
            <a:xfrm>
              <a:off x="1981200" y="2438400"/>
              <a:ext cx="3886200" cy="1752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9" name="Line 6"/>
            <p:cNvSpPr>
              <a:spLocks noChangeShapeType="1"/>
            </p:cNvSpPr>
            <p:nvPr/>
          </p:nvSpPr>
          <p:spPr bwMode="auto">
            <a:xfrm flipV="1">
              <a:off x="2971800" y="2438400"/>
              <a:ext cx="1905000" cy="1752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0" name="Text Box 7"/>
            <p:cNvSpPr txBox="1">
              <a:spLocks noChangeArrowheads="1"/>
            </p:cNvSpPr>
            <p:nvPr/>
          </p:nvSpPr>
          <p:spPr bwMode="auto">
            <a:xfrm>
              <a:off x="1752600" y="2209800"/>
              <a:ext cx="457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J</a:t>
              </a:r>
            </a:p>
          </p:txBody>
        </p:sp>
        <p:sp>
          <p:nvSpPr>
            <p:cNvPr id="8201" name="Text Box 8"/>
            <p:cNvSpPr txBox="1">
              <a:spLocks noChangeArrowheads="1"/>
            </p:cNvSpPr>
            <p:nvPr/>
          </p:nvSpPr>
          <p:spPr bwMode="auto">
            <a:xfrm>
              <a:off x="4724400" y="2133600"/>
              <a:ext cx="457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K</a:t>
              </a:r>
            </a:p>
          </p:txBody>
        </p:sp>
        <p:sp>
          <p:nvSpPr>
            <p:cNvPr id="8202" name="Text Box 9"/>
            <p:cNvSpPr txBox="1">
              <a:spLocks noChangeArrowheads="1"/>
            </p:cNvSpPr>
            <p:nvPr/>
          </p:nvSpPr>
          <p:spPr bwMode="auto">
            <a:xfrm>
              <a:off x="5791200" y="4038600"/>
              <a:ext cx="457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L</a:t>
              </a:r>
            </a:p>
          </p:txBody>
        </p:sp>
        <p:sp>
          <p:nvSpPr>
            <p:cNvPr id="8203" name="Text Box 10"/>
            <p:cNvSpPr txBox="1">
              <a:spLocks noChangeArrowheads="1"/>
            </p:cNvSpPr>
            <p:nvPr/>
          </p:nvSpPr>
          <p:spPr bwMode="auto">
            <a:xfrm>
              <a:off x="2667000" y="4114800"/>
              <a:ext cx="457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M</a:t>
              </a:r>
            </a:p>
          </p:txBody>
        </p:sp>
        <p:sp>
          <p:nvSpPr>
            <p:cNvPr id="8204" name="Text Box 11"/>
            <p:cNvSpPr txBox="1">
              <a:spLocks noChangeArrowheads="1"/>
            </p:cNvSpPr>
            <p:nvPr/>
          </p:nvSpPr>
          <p:spPr bwMode="auto">
            <a:xfrm>
              <a:off x="3352800" y="3657600"/>
              <a:ext cx="457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18</a:t>
              </a:r>
            </a:p>
          </p:txBody>
        </p:sp>
        <p:sp>
          <p:nvSpPr>
            <p:cNvPr id="8205" name="Text Box 12"/>
            <p:cNvSpPr txBox="1">
              <a:spLocks noChangeArrowheads="1"/>
            </p:cNvSpPr>
            <p:nvPr/>
          </p:nvSpPr>
          <p:spPr bwMode="auto">
            <a:xfrm>
              <a:off x="2667000" y="2819400"/>
              <a:ext cx="457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19</a:t>
              </a:r>
            </a:p>
          </p:txBody>
        </p:sp>
        <p:sp>
          <p:nvSpPr>
            <p:cNvPr id="8206" name="Text Box 13"/>
            <p:cNvSpPr txBox="1">
              <a:spLocks noChangeArrowheads="1"/>
            </p:cNvSpPr>
            <p:nvPr/>
          </p:nvSpPr>
          <p:spPr bwMode="auto">
            <a:xfrm>
              <a:off x="4343400" y="2743200"/>
              <a:ext cx="457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18</a:t>
              </a:r>
            </a:p>
          </p:txBody>
        </p:sp>
        <p:sp>
          <p:nvSpPr>
            <p:cNvPr id="8207" name="Text Box 14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457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19</a:t>
              </a:r>
            </a:p>
          </p:txBody>
        </p:sp>
      </p:grpSp>
      <p:grpSp>
        <p:nvGrpSpPr>
          <p:cNvPr id="17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18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19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20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mtClean="0"/>
              <a:t>For what value of 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mtClean="0"/>
              <a:t> is the quadrilateral below a parallelogram?</a:t>
            </a:r>
          </a:p>
        </p:txBody>
      </p:sp>
      <p:pic>
        <p:nvPicPr>
          <p:cNvPr id="205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2863850"/>
            <a:ext cx="4648200" cy="327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8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57200"/>
            <a:ext cx="9144000" cy="6400800"/>
          </a:xfrm>
        </p:spPr>
        <p:txBody>
          <a:bodyPr/>
          <a:lstStyle/>
          <a:p>
            <a:pPr eaLnBrk="1" hangingPunct="1"/>
            <a:r>
              <a:rPr lang="en-US" dirty="0" smtClean="0"/>
              <a:t>Tell whether the quadrilateral is a parallelogram.  Explain your reasoning.</a:t>
            </a:r>
          </a:p>
          <a:p>
            <a:pPr eaLnBrk="1" hangingPunct="1">
              <a:buFontTx/>
              <a:buNone/>
            </a:pPr>
            <a:endParaRPr lang="en-US" dirty="0" smtClean="0"/>
          </a:p>
          <a:p>
            <a:pPr eaLnBrk="1" hangingPunct="1">
              <a:buFontTx/>
              <a:buNone/>
            </a:pPr>
            <a:r>
              <a:rPr lang="en-US" dirty="0" smtClean="0"/>
              <a:t>b.</a:t>
            </a:r>
          </a:p>
          <a:p>
            <a:pPr eaLnBrk="1" hangingPunct="1">
              <a:buFontTx/>
              <a:buNone/>
            </a:pPr>
            <a:endParaRPr lang="en-US" dirty="0" smtClean="0"/>
          </a:p>
          <a:p>
            <a:pPr eaLnBrk="1" hangingPunct="1">
              <a:buFontTx/>
              <a:buNone/>
            </a:pPr>
            <a:endParaRPr lang="en-US" dirty="0" smtClean="0"/>
          </a:p>
          <a:p>
            <a:pPr eaLnBrk="1" hangingPunct="1">
              <a:buFontTx/>
              <a:buNone/>
            </a:pPr>
            <a:r>
              <a:rPr lang="en-US" b="1" dirty="0" smtClean="0"/>
              <a:t>Solution</a:t>
            </a:r>
            <a:endParaRPr lang="en-US" dirty="0" smtClean="0"/>
          </a:p>
          <a:p>
            <a:pPr eaLnBrk="1" hangingPunct="1">
              <a:buFontTx/>
              <a:buNone/>
            </a:pPr>
            <a:r>
              <a:rPr lang="en-US" dirty="0" smtClean="0"/>
              <a:t>    G is supplementary to     F (55</a:t>
            </a:r>
            <a:r>
              <a:rPr lang="en-US" dirty="0" smtClean="0">
                <a:cs typeface="Arial" charset="0"/>
              </a:rPr>
              <a:t>° + 125° = 180°), but      G is </a:t>
            </a:r>
            <a:r>
              <a:rPr lang="en-US" i="1" dirty="0" smtClean="0">
                <a:cs typeface="Arial" charset="0"/>
              </a:rPr>
              <a:t>not</a:t>
            </a:r>
            <a:r>
              <a:rPr lang="en-US" dirty="0" smtClean="0">
                <a:cs typeface="Arial" charset="0"/>
              </a:rPr>
              <a:t> supplementary to     H</a:t>
            </a:r>
          </a:p>
          <a:p>
            <a:pPr eaLnBrk="1" hangingPunct="1">
              <a:buFontTx/>
              <a:buNone/>
            </a:pPr>
            <a:r>
              <a:rPr lang="en-US" dirty="0" smtClean="0">
                <a:cs typeface="Arial" charset="0"/>
              </a:rPr>
              <a:t>   (55° + 120° ≠ 180°).  So, EFGH is </a:t>
            </a:r>
            <a:r>
              <a:rPr lang="en-US" i="1" dirty="0" smtClean="0">
                <a:cs typeface="Arial" charset="0"/>
              </a:rPr>
              <a:t>not</a:t>
            </a:r>
            <a:r>
              <a:rPr lang="en-US" dirty="0" smtClean="0">
                <a:cs typeface="Arial" charset="0"/>
              </a:rPr>
              <a:t> a parallelogram.</a:t>
            </a:r>
            <a:endParaRPr lang="en-US" b="1" dirty="0" smtClean="0">
              <a:cs typeface="Arial" charset="0"/>
            </a:endParaRPr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auto">
          <a:xfrm flipH="1">
            <a:off x="990600" y="2209800"/>
            <a:ext cx="2667000" cy="1143000"/>
          </a:xfrm>
          <a:prstGeom prst="parallelogram">
            <a:avLst>
              <a:gd name="adj" fmla="val 5833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371600" y="3276600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H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762000" y="1905000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E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2895600" y="1905000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F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3581400" y="3200400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G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1600200" y="3048000"/>
            <a:ext cx="76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120</a:t>
            </a:r>
            <a:r>
              <a:rPr lang="en-US">
                <a:cs typeface="Arial" charset="0"/>
              </a:rPr>
              <a:t>°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3048000" y="3062288"/>
            <a:ext cx="685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55</a:t>
            </a:r>
            <a:r>
              <a:rPr lang="en-US">
                <a:cs typeface="Arial" charset="0"/>
              </a:rPr>
              <a:t>°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2438400" y="2209800"/>
            <a:ext cx="838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125</a:t>
            </a:r>
            <a:r>
              <a:rPr lang="en-US">
                <a:cs typeface="Arial" charset="0"/>
              </a:rPr>
              <a:t>°</a:t>
            </a:r>
          </a:p>
        </p:txBody>
      </p:sp>
      <p:sp>
        <p:nvSpPr>
          <p:cNvPr id="5132" name="Line 19"/>
          <p:cNvSpPr>
            <a:spLocks noChangeShapeType="1"/>
          </p:cNvSpPr>
          <p:nvPr/>
        </p:nvSpPr>
        <p:spPr bwMode="auto">
          <a:xfrm flipH="1">
            <a:off x="152400" y="4572000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3" name="Line 20"/>
          <p:cNvSpPr>
            <a:spLocks noChangeShapeType="1"/>
          </p:cNvSpPr>
          <p:nvPr/>
        </p:nvSpPr>
        <p:spPr bwMode="auto">
          <a:xfrm>
            <a:off x="152400" y="4953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4" name="Line 21"/>
          <p:cNvSpPr>
            <a:spLocks noChangeShapeType="1"/>
          </p:cNvSpPr>
          <p:nvPr/>
        </p:nvSpPr>
        <p:spPr bwMode="auto">
          <a:xfrm flipH="1">
            <a:off x="1219200" y="5029200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5" name="Line 22"/>
          <p:cNvSpPr>
            <a:spLocks noChangeShapeType="1"/>
          </p:cNvSpPr>
          <p:nvPr/>
        </p:nvSpPr>
        <p:spPr bwMode="auto">
          <a:xfrm>
            <a:off x="1219200" y="5410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6" name="Line 23"/>
          <p:cNvSpPr>
            <a:spLocks noChangeShapeType="1"/>
          </p:cNvSpPr>
          <p:nvPr/>
        </p:nvSpPr>
        <p:spPr bwMode="auto">
          <a:xfrm flipH="1">
            <a:off x="4572000" y="4572000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7" name="Line 24"/>
          <p:cNvSpPr>
            <a:spLocks noChangeShapeType="1"/>
          </p:cNvSpPr>
          <p:nvPr/>
        </p:nvSpPr>
        <p:spPr bwMode="auto">
          <a:xfrm>
            <a:off x="4572000" y="4953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8" name="Line 25"/>
          <p:cNvSpPr>
            <a:spLocks noChangeShapeType="1"/>
          </p:cNvSpPr>
          <p:nvPr/>
        </p:nvSpPr>
        <p:spPr bwMode="auto">
          <a:xfrm flipH="1">
            <a:off x="6400800" y="5029200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9" name="Line 26"/>
          <p:cNvSpPr>
            <a:spLocks noChangeShapeType="1"/>
          </p:cNvSpPr>
          <p:nvPr/>
        </p:nvSpPr>
        <p:spPr bwMode="auto">
          <a:xfrm>
            <a:off x="6400800" y="5410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1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22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23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24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33400"/>
            <a:ext cx="7696200" cy="939800"/>
          </a:xfrm>
        </p:spPr>
        <p:txBody>
          <a:bodyPr/>
          <a:lstStyle/>
          <a:p>
            <a:pPr algn="ctr" eaLnBrk="1" hangingPunct="1"/>
            <a:r>
              <a:rPr lang="en-US" sz="4400" b="1" smtClean="0">
                <a:solidFill>
                  <a:schemeClr val="tx1"/>
                </a:solidFill>
                <a:latin typeface="Times New Roman" pitchFamily="84" charset="0"/>
              </a:rPr>
              <a:t>Examples ……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930400" y="1728788"/>
            <a:ext cx="69786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84" charset="0"/>
              </a:rPr>
              <a:t>Find the value of x and y that ensures the quadrilateral is a parallelogram.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219075" y="1698625"/>
            <a:ext cx="1698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CC3300"/>
                </a:solidFill>
                <a:latin typeface="Times New Roman" pitchFamily="84" charset="0"/>
              </a:rPr>
              <a:t>Example 1:</a:t>
            </a:r>
          </a:p>
        </p:txBody>
      </p:sp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6167438" y="2509838"/>
            <a:ext cx="2287587" cy="1174750"/>
          </a:xfrm>
          <a:prstGeom prst="parallelogram">
            <a:avLst>
              <a:gd name="adj" fmla="val 48682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5992813" y="2714625"/>
            <a:ext cx="581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latin typeface="Times New Roman" pitchFamily="84" charset="0"/>
              </a:rPr>
              <a:t>6x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8170863" y="2930525"/>
            <a:ext cx="973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latin typeface="Times New Roman" pitchFamily="84" charset="0"/>
              </a:rPr>
              <a:t>4x+8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7253288" y="2074863"/>
            <a:ext cx="866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latin typeface="Times New Roman" pitchFamily="84" charset="0"/>
              </a:rPr>
              <a:t>y+2</a:t>
            </a: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6878638" y="3586163"/>
            <a:ext cx="582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latin typeface="Times New Roman" pitchFamily="84" charset="0"/>
              </a:rPr>
              <a:t>2y</a:t>
            </a:r>
            <a:endParaRPr lang="en-US" sz="2400" b="1">
              <a:latin typeface="Times New Roman" pitchFamily="84" charset="0"/>
              <a:cs typeface="Arial" charset="0"/>
            </a:endParaRP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944563" y="2511425"/>
            <a:ext cx="17399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84" charset="0"/>
              </a:rPr>
              <a:t>6x = 4x+8</a:t>
            </a:r>
          </a:p>
          <a:p>
            <a:pPr>
              <a:spcBef>
                <a:spcPct val="50000"/>
              </a:spcBef>
            </a:pPr>
            <a:r>
              <a:rPr lang="en-US" sz="2400">
                <a:latin typeface="Times New Roman" pitchFamily="84" charset="0"/>
              </a:rPr>
              <a:t>2x = 8</a:t>
            </a:r>
          </a:p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CC3300"/>
                </a:solidFill>
                <a:latin typeface="Times New Roman" pitchFamily="84" charset="0"/>
              </a:rPr>
              <a:t>x = 4 units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3236913" y="2627313"/>
            <a:ext cx="249555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84" charset="0"/>
              </a:rPr>
              <a:t>2y</a:t>
            </a:r>
            <a:r>
              <a:rPr lang="en-US" sz="2400">
                <a:latin typeface="Times New Roman" pitchFamily="84" charset="0"/>
                <a:cs typeface="Arial" charset="0"/>
              </a:rPr>
              <a:t> = y+2  </a:t>
            </a:r>
          </a:p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CC3300"/>
                </a:solidFill>
                <a:latin typeface="Times New Roman" pitchFamily="84" charset="0"/>
                <a:cs typeface="Arial" charset="0"/>
              </a:rPr>
              <a:t>y = 2 unit</a:t>
            </a:r>
          </a:p>
        </p:txBody>
      </p:sp>
      <p:sp>
        <p:nvSpPr>
          <p:cNvPr id="3084" name="Line 13"/>
          <p:cNvSpPr>
            <a:spLocks noChangeShapeType="1"/>
          </p:cNvSpPr>
          <p:nvPr/>
        </p:nvSpPr>
        <p:spPr bwMode="auto">
          <a:xfrm>
            <a:off x="231775" y="4194175"/>
            <a:ext cx="8650288" cy="14288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254000" y="4276725"/>
            <a:ext cx="1698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CC3300"/>
                </a:solidFill>
                <a:latin typeface="Times New Roman" pitchFamily="84" charset="0"/>
              </a:rPr>
              <a:t>Example 2:</a:t>
            </a: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1851025" y="4217988"/>
            <a:ext cx="69786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84" charset="0"/>
              </a:rPr>
              <a:t>Find the value of x and y that ensure the quadrilateral is a parallelogram.</a:t>
            </a:r>
          </a:p>
        </p:txBody>
      </p:sp>
      <p:sp>
        <p:nvSpPr>
          <p:cNvPr id="24592" name="AutoShape 16"/>
          <p:cNvSpPr>
            <a:spLocks noChangeArrowheads="1"/>
          </p:cNvSpPr>
          <p:nvPr/>
        </p:nvSpPr>
        <p:spPr bwMode="auto">
          <a:xfrm>
            <a:off x="571500" y="5072063"/>
            <a:ext cx="2287588" cy="1174750"/>
          </a:xfrm>
          <a:prstGeom prst="parallelogram">
            <a:avLst>
              <a:gd name="adj" fmla="val 48682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668338" y="5819775"/>
            <a:ext cx="7699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latin typeface="Times New Roman" pitchFamily="84" charset="0"/>
              </a:rPr>
              <a:t>120</a:t>
            </a:r>
            <a:r>
              <a:rPr lang="en-US" sz="2000">
                <a:latin typeface="Times New Roman" pitchFamily="84" charset="0"/>
                <a:cs typeface="Arial" charset="0"/>
              </a:rPr>
              <a:t>°</a:t>
            </a:r>
          </a:p>
        </p:txBody>
      </p:sp>
      <p:sp>
        <p:nvSpPr>
          <p:cNvPr id="24594" name="Text Box 18"/>
          <p:cNvSpPr txBox="1">
            <a:spLocks noChangeArrowheads="1"/>
          </p:cNvSpPr>
          <p:nvPr/>
        </p:nvSpPr>
        <p:spPr bwMode="auto">
          <a:xfrm>
            <a:off x="1843088" y="5848350"/>
            <a:ext cx="5953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latin typeface="Times New Roman" pitchFamily="84" charset="0"/>
              </a:rPr>
              <a:t>5y</a:t>
            </a:r>
            <a:r>
              <a:rPr lang="en-US" sz="2000">
                <a:latin typeface="Times New Roman" pitchFamily="84" charset="0"/>
                <a:cs typeface="Arial" charset="0"/>
              </a:rPr>
              <a:t>°</a:t>
            </a:r>
          </a:p>
        </p:txBody>
      </p:sp>
      <p:sp>
        <p:nvSpPr>
          <p:cNvPr id="24595" name="Text Box 19"/>
          <p:cNvSpPr txBox="1">
            <a:spLocks noChangeArrowheads="1"/>
          </p:cNvSpPr>
          <p:nvPr/>
        </p:nvSpPr>
        <p:spPr bwMode="auto">
          <a:xfrm>
            <a:off x="1682750" y="5094288"/>
            <a:ext cx="1162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latin typeface="Times New Roman" pitchFamily="84" charset="0"/>
              </a:rPr>
              <a:t>(2x + 8)</a:t>
            </a:r>
            <a:r>
              <a:rPr lang="en-US" sz="2000">
                <a:latin typeface="Times New Roman" pitchFamily="84" charset="0"/>
                <a:cs typeface="Arial" charset="0"/>
              </a:rPr>
              <a:t>°</a:t>
            </a:r>
          </a:p>
        </p:txBody>
      </p:sp>
      <p:sp>
        <p:nvSpPr>
          <p:cNvPr id="24596" name="Text Box 20"/>
          <p:cNvSpPr txBox="1">
            <a:spLocks noChangeArrowheads="1"/>
          </p:cNvSpPr>
          <p:nvPr/>
        </p:nvSpPr>
        <p:spPr bwMode="auto">
          <a:xfrm>
            <a:off x="4165600" y="4702175"/>
            <a:ext cx="190023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84" charset="0"/>
              </a:rPr>
              <a:t>2x + 8 = 120</a:t>
            </a:r>
          </a:p>
          <a:p>
            <a:pPr>
              <a:spcBef>
                <a:spcPct val="50000"/>
              </a:spcBef>
            </a:pPr>
            <a:r>
              <a:rPr lang="en-US" sz="2400">
                <a:latin typeface="Times New Roman" pitchFamily="84" charset="0"/>
              </a:rPr>
              <a:t>2x = 112</a:t>
            </a:r>
          </a:p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CC3300"/>
                </a:solidFill>
                <a:latin typeface="Times New Roman" pitchFamily="84" charset="0"/>
              </a:rPr>
              <a:t>x = 56 units</a:t>
            </a:r>
          </a:p>
        </p:txBody>
      </p:sp>
      <p:sp>
        <p:nvSpPr>
          <p:cNvPr id="24597" name="Text Box 21"/>
          <p:cNvSpPr txBox="1">
            <a:spLocks noChangeArrowheads="1"/>
          </p:cNvSpPr>
          <p:nvPr/>
        </p:nvSpPr>
        <p:spPr bwMode="auto">
          <a:xfrm>
            <a:off x="6516688" y="4673600"/>
            <a:ext cx="21050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84" charset="0"/>
              </a:rPr>
              <a:t>5y + 120 = 180</a:t>
            </a:r>
          </a:p>
          <a:p>
            <a:pPr>
              <a:spcBef>
                <a:spcPct val="50000"/>
              </a:spcBef>
            </a:pPr>
            <a:r>
              <a:rPr lang="en-US" sz="2400">
                <a:latin typeface="Times New Roman" pitchFamily="84" charset="0"/>
              </a:rPr>
              <a:t>5y = 60</a:t>
            </a:r>
          </a:p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CC3300"/>
                </a:solidFill>
                <a:latin typeface="Times New Roman" pitchFamily="84" charset="0"/>
              </a:rPr>
              <a:t>y = 12 units</a:t>
            </a:r>
          </a:p>
        </p:txBody>
      </p:sp>
      <p:grpSp>
        <p:nvGrpSpPr>
          <p:cNvPr id="21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22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23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24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80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80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80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  <p:bldP spid="24582" grpId="0" animBg="1"/>
      <p:bldP spid="24583" grpId="0"/>
      <p:bldP spid="24584" grpId="0"/>
      <p:bldP spid="24585" grpId="0"/>
      <p:bldP spid="24586" grpId="0"/>
      <p:bldP spid="24587" grpId="0"/>
      <p:bldP spid="24588" grpId="0"/>
      <p:bldP spid="24590" grpId="0"/>
      <p:bldP spid="24591" grpId="0"/>
      <p:bldP spid="24592" grpId="0" animBg="1"/>
      <p:bldP spid="24593" grpId="0"/>
      <p:bldP spid="24594" grpId="0"/>
      <p:bldP spid="24595" grpId="0"/>
      <p:bldP spid="24596" grpId="0"/>
      <p:bldP spid="24597" grpId="0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0" y="838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2400">
                <a:solidFill>
                  <a:srgbClr val="006699"/>
                </a:solidFill>
                <a:latin typeface="Arial Black" pitchFamily="34" charset="0"/>
              </a:rPr>
              <a:t>Example 1A: Verifying Figures are Parallelograms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524000"/>
            <a:ext cx="3581400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304800" y="1676400"/>
            <a:ext cx="3886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Verdana" pitchFamily="34" charset="0"/>
              </a:rPr>
              <a:t>Show that JKLM is </a:t>
            </a:r>
            <a:br>
              <a:rPr lang="en-US" sz="2400" b="1">
                <a:latin typeface="Verdana" pitchFamily="34" charset="0"/>
              </a:rPr>
            </a:br>
            <a:r>
              <a:rPr lang="en-US" sz="2400" b="1">
                <a:latin typeface="Verdana" pitchFamily="34" charset="0"/>
              </a:rPr>
              <a:t>a parallelogram for </a:t>
            </a:r>
            <a:br>
              <a:rPr lang="en-US" sz="2400" b="1">
                <a:latin typeface="Verdana" pitchFamily="34" charset="0"/>
              </a:rPr>
            </a:br>
            <a:r>
              <a:rPr lang="en-US" sz="2400" b="1" i="1">
                <a:latin typeface="Verdana" pitchFamily="34" charset="0"/>
              </a:rPr>
              <a:t>a</a:t>
            </a:r>
            <a:r>
              <a:rPr lang="en-US" sz="2400" b="1">
                <a:latin typeface="Verdana" pitchFamily="34" charset="0"/>
              </a:rPr>
              <a:t> = 3 and </a:t>
            </a:r>
            <a:r>
              <a:rPr lang="en-US" sz="2400" b="1" i="1">
                <a:latin typeface="Verdana" pitchFamily="34" charset="0"/>
              </a:rPr>
              <a:t>b</a:t>
            </a:r>
            <a:r>
              <a:rPr lang="en-US" sz="2400" b="1">
                <a:latin typeface="Verdana" pitchFamily="34" charset="0"/>
              </a:rPr>
              <a:t> = 9.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228600" y="3657600"/>
            <a:ext cx="3805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400" b="1">
                <a:latin typeface="Verdana" pitchFamily="34" charset="0"/>
              </a:rPr>
              <a:t>Step 1</a:t>
            </a:r>
            <a:r>
              <a:rPr lang="en-US" sz="2400">
                <a:latin typeface="Verdana" pitchFamily="34" charset="0"/>
              </a:rPr>
              <a:t> Find </a:t>
            </a:r>
            <a:r>
              <a:rPr lang="en-US" sz="2400" i="1">
                <a:latin typeface="Verdana" pitchFamily="34" charset="0"/>
              </a:rPr>
              <a:t>JK</a:t>
            </a:r>
            <a:r>
              <a:rPr lang="en-US" sz="2400">
                <a:latin typeface="Verdana" pitchFamily="34" charset="0"/>
              </a:rPr>
              <a:t> and </a:t>
            </a:r>
            <a:r>
              <a:rPr lang="en-US" sz="2400" i="1">
                <a:latin typeface="Verdana" pitchFamily="34" charset="0"/>
              </a:rPr>
              <a:t>LM</a:t>
            </a:r>
            <a:r>
              <a:rPr lang="en-US" sz="2400">
                <a:latin typeface="Verdana" pitchFamily="34" charset="0"/>
              </a:rPr>
              <a:t>.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3862388" y="4244975"/>
            <a:ext cx="1166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400" i="1">
                <a:solidFill>
                  <a:srgbClr val="3366FF"/>
                </a:solidFill>
                <a:latin typeface="Verdana" pitchFamily="34" charset="0"/>
              </a:rPr>
              <a:t>Given</a:t>
            </a:r>
            <a:r>
              <a:rPr lang="en-US" sz="2400">
                <a:latin typeface="Verdana" pitchFamily="34" charset="0"/>
              </a:rPr>
              <a:t> 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3581400" y="4740275"/>
            <a:ext cx="2209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 i="1">
                <a:solidFill>
                  <a:srgbClr val="3366FF"/>
                </a:solidFill>
                <a:latin typeface="Verdana" pitchFamily="34" charset="0"/>
              </a:rPr>
              <a:t>Substitute and simplify.</a:t>
            </a:r>
            <a:r>
              <a:rPr lang="en-US" sz="2400">
                <a:solidFill>
                  <a:srgbClr val="3366FF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457200" y="4267200"/>
            <a:ext cx="312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>
                <a:latin typeface="Verdana" pitchFamily="34" charset="0"/>
              </a:rPr>
              <a:t>JK</a:t>
            </a:r>
            <a:r>
              <a:rPr lang="en-US" sz="2400">
                <a:latin typeface="Verdana" pitchFamily="34" charset="0"/>
              </a:rPr>
              <a:t> = 15</a:t>
            </a:r>
            <a:r>
              <a:rPr lang="en-US" sz="2400" i="1">
                <a:solidFill>
                  <a:srgbClr val="FF0000"/>
                </a:solidFill>
                <a:latin typeface="Verdana" pitchFamily="34" charset="0"/>
              </a:rPr>
              <a:t>a</a:t>
            </a:r>
            <a:r>
              <a:rPr lang="en-US" sz="2400">
                <a:latin typeface="Verdana" pitchFamily="34" charset="0"/>
              </a:rPr>
              <a:t> – 11 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0" y="4968875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>
                <a:latin typeface="Verdana" pitchFamily="34" charset="0"/>
              </a:rPr>
              <a:t>JK</a:t>
            </a:r>
            <a:r>
              <a:rPr lang="en-US" sz="2400">
                <a:latin typeface="Verdana" pitchFamily="34" charset="0"/>
              </a:rPr>
              <a:t> = 15</a:t>
            </a:r>
            <a:r>
              <a:rPr lang="en-US" sz="2400">
                <a:solidFill>
                  <a:srgbClr val="FF0000"/>
                </a:solidFill>
                <a:latin typeface="Verdana" pitchFamily="34" charset="0"/>
              </a:rPr>
              <a:t>(3)</a:t>
            </a:r>
            <a:r>
              <a:rPr lang="en-US" sz="2400">
                <a:latin typeface="Verdana" pitchFamily="34" charset="0"/>
              </a:rPr>
              <a:t> – 11 = 34 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5715000" y="4244975"/>
            <a:ext cx="312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>
                <a:latin typeface="Verdana" pitchFamily="34" charset="0"/>
              </a:rPr>
              <a:t>LM</a:t>
            </a:r>
            <a:r>
              <a:rPr lang="en-US" sz="2400">
                <a:latin typeface="Verdana" pitchFamily="34" charset="0"/>
              </a:rPr>
              <a:t> = 10</a:t>
            </a:r>
            <a:r>
              <a:rPr lang="en-US" sz="2400" i="1">
                <a:solidFill>
                  <a:srgbClr val="FF0000"/>
                </a:solidFill>
                <a:latin typeface="Verdana" pitchFamily="34" charset="0"/>
              </a:rPr>
              <a:t>a</a:t>
            </a:r>
            <a:r>
              <a:rPr lang="en-US" sz="2400">
                <a:latin typeface="Verdana" pitchFamily="34" charset="0"/>
              </a:rPr>
              <a:t> + 4 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5715000" y="4892675"/>
            <a:ext cx="419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>
                <a:latin typeface="Verdana" pitchFamily="34" charset="0"/>
              </a:rPr>
              <a:t>LM</a:t>
            </a:r>
            <a:r>
              <a:rPr lang="en-US" sz="2400">
                <a:latin typeface="Verdana" pitchFamily="34" charset="0"/>
              </a:rPr>
              <a:t> = 10</a:t>
            </a:r>
            <a:r>
              <a:rPr lang="en-US" sz="2400">
                <a:solidFill>
                  <a:srgbClr val="FF0000"/>
                </a:solidFill>
                <a:latin typeface="Verdana" pitchFamily="34" charset="0"/>
              </a:rPr>
              <a:t>(3)</a:t>
            </a:r>
            <a:r>
              <a:rPr lang="en-US" sz="2400">
                <a:latin typeface="Verdana" pitchFamily="34" charset="0"/>
              </a:rPr>
              <a:t>+ 4 = 34 </a:t>
            </a:r>
          </a:p>
        </p:txBody>
      </p:sp>
      <p:grpSp>
        <p:nvGrpSpPr>
          <p:cNvPr id="12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13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14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15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/>
      <p:bldP spid="18439" grpId="0"/>
      <p:bldP spid="18440" grpId="0"/>
      <p:bldP spid="18441" grpId="0"/>
      <p:bldP spid="18442" grpId="0"/>
      <p:bldP spid="18443" grpId="0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838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2400">
                <a:solidFill>
                  <a:srgbClr val="006699"/>
                </a:solidFill>
                <a:latin typeface="Arial Black" pitchFamily="34" charset="0"/>
              </a:rPr>
              <a:t>Example 1B: Verifying Figures are Parallelograms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295400"/>
            <a:ext cx="37592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28600" y="1447800"/>
            <a:ext cx="47244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Verdana" pitchFamily="34" charset="0"/>
              </a:rPr>
              <a:t>Show that </a:t>
            </a:r>
            <a:r>
              <a:rPr lang="en-US" sz="2400" b="1" i="1">
                <a:latin typeface="Verdana" pitchFamily="34" charset="0"/>
              </a:rPr>
              <a:t>PQRS </a:t>
            </a:r>
            <a:r>
              <a:rPr lang="en-US" sz="2400" b="1">
                <a:latin typeface="Verdana" pitchFamily="34" charset="0"/>
              </a:rPr>
              <a:t>is a parallelogram for </a:t>
            </a:r>
            <a:r>
              <a:rPr lang="en-US" sz="2400" b="1" i="1">
                <a:latin typeface="Verdana" pitchFamily="34" charset="0"/>
              </a:rPr>
              <a:t>x = </a:t>
            </a:r>
            <a:r>
              <a:rPr lang="en-US" sz="2400" b="1">
                <a:latin typeface="Verdana" pitchFamily="34" charset="0"/>
              </a:rPr>
              <a:t>10 and </a:t>
            </a:r>
            <a:r>
              <a:rPr lang="en-US" sz="2400" b="1" i="1">
                <a:latin typeface="Verdana" pitchFamily="34" charset="0"/>
              </a:rPr>
              <a:t>y</a:t>
            </a:r>
            <a:r>
              <a:rPr lang="en-US" sz="2400" b="1">
                <a:latin typeface="Verdana" pitchFamily="34" charset="0"/>
              </a:rPr>
              <a:t> = 6.5.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5257800" y="2987675"/>
            <a:ext cx="1166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400" i="1">
                <a:solidFill>
                  <a:srgbClr val="3366FF"/>
                </a:solidFill>
                <a:latin typeface="Verdana" pitchFamily="34" charset="0"/>
              </a:rPr>
              <a:t>Given</a:t>
            </a:r>
            <a:r>
              <a:rPr lang="en-US" sz="2400">
                <a:latin typeface="Verdana" pitchFamily="34" charset="0"/>
              </a:rPr>
              <a:t> 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5257800" y="3368675"/>
            <a:ext cx="3200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63550" indent="-463550"/>
            <a:r>
              <a:rPr lang="en-US" sz="2400" i="1">
                <a:solidFill>
                  <a:srgbClr val="3366FF"/>
                </a:solidFill>
                <a:latin typeface="Verdana" pitchFamily="34" charset="0"/>
              </a:rPr>
              <a:t>Substitute 6.5 for y and simplify.</a:t>
            </a: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5257800" y="4267200"/>
            <a:ext cx="1166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400" i="1">
                <a:solidFill>
                  <a:srgbClr val="3366FF"/>
                </a:solidFill>
                <a:latin typeface="Verdana" pitchFamily="34" charset="0"/>
              </a:rPr>
              <a:t>Given</a:t>
            </a:r>
            <a:r>
              <a:rPr lang="en-US" sz="2400">
                <a:latin typeface="Verdana" pitchFamily="34" charset="0"/>
              </a:rPr>
              <a:t> 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5294313" y="4740275"/>
            <a:ext cx="33162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63550" indent="-463550"/>
            <a:r>
              <a:rPr lang="en-US" sz="2400" i="1">
                <a:solidFill>
                  <a:srgbClr val="3366FF"/>
                </a:solidFill>
                <a:latin typeface="Verdana" pitchFamily="34" charset="0"/>
              </a:rPr>
              <a:t>Substitute 6.5 for y and simplify.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228600" y="2987675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Verdana" pitchFamily="34" charset="0"/>
              </a:rPr>
              <a:t>m</a:t>
            </a:r>
            <a:r>
              <a:rPr lang="en-US" sz="2400">
                <a:latin typeface="Verdana" pitchFamily="34" charset="0"/>
                <a:sym typeface="Symbol" pitchFamily="18" charset="2"/>
              </a:rPr>
              <a:t></a:t>
            </a:r>
            <a:r>
              <a:rPr lang="en-US" sz="2400" i="1">
                <a:latin typeface="Verdana" pitchFamily="34" charset="0"/>
                <a:sym typeface="Symbol" pitchFamily="18" charset="2"/>
              </a:rPr>
              <a:t>Q</a:t>
            </a:r>
            <a:r>
              <a:rPr lang="en-US" sz="2400">
                <a:latin typeface="Verdana" pitchFamily="34" charset="0"/>
                <a:sym typeface="Symbol" pitchFamily="18" charset="2"/>
              </a:rPr>
              <a:t> = (6</a:t>
            </a:r>
            <a:r>
              <a:rPr lang="en-US" sz="2400" i="1">
                <a:solidFill>
                  <a:srgbClr val="FF0000"/>
                </a:solidFill>
                <a:latin typeface="Verdana" pitchFamily="34" charset="0"/>
                <a:sym typeface="Symbol" pitchFamily="18" charset="2"/>
              </a:rPr>
              <a:t>y</a:t>
            </a:r>
            <a:r>
              <a:rPr lang="en-US" sz="2400">
                <a:latin typeface="Verdana" pitchFamily="34" charset="0"/>
                <a:sym typeface="Symbol" pitchFamily="18" charset="2"/>
              </a:rPr>
              <a:t> + 7)°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228600" y="3597275"/>
            <a:ext cx="571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Verdana" pitchFamily="34" charset="0"/>
              </a:rPr>
              <a:t>m</a:t>
            </a:r>
            <a:r>
              <a:rPr lang="en-US" sz="2400">
                <a:latin typeface="Verdana" pitchFamily="34" charset="0"/>
                <a:sym typeface="Symbol" pitchFamily="18" charset="2"/>
              </a:rPr>
              <a:t></a:t>
            </a:r>
            <a:r>
              <a:rPr lang="en-US" sz="2400" i="1">
                <a:latin typeface="Verdana" pitchFamily="34" charset="0"/>
                <a:sym typeface="Symbol" pitchFamily="18" charset="2"/>
              </a:rPr>
              <a:t>Q</a:t>
            </a:r>
            <a:r>
              <a:rPr lang="en-US" sz="2400">
                <a:latin typeface="Verdana" pitchFamily="34" charset="0"/>
                <a:sym typeface="Symbol" pitchFamily="18" charset="2"/>
              </a:rPr>
              <a:t> = [(6</a:t>
            </a:r>
            <a:r>
              <a:rPr lang="en-US" sz="2400">
                <a:solidFill>
                  <a:srgbClr val="FF0000"/>
                </a:solidFill>
                <a:latin typeface="Verdana" pitchFamily="34" charset="0"/>
                <a:sym typeface="Symbol" pitchFamily="18" charset="2"/>
              </a:rPr>
              <a:t>(6.5)</a:t>
            </a:r>
            <a:r>
              <a:rPr lang="en-US" sz="2400">
                <a:latin typeface="Verdana" pitchFamily="34" charset="0"/>
                <a:sym typeface="Symbol" pitchFamily="18" charset="2"/>
              </a:rPr>
              <a:t> + 7)]° = 46° </a:t>
            </a: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228600" y="42672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Verdana" pitchFamily="34" charset="0"/>
              </a:rPr>
              <a:t>m</a:t>
            </a:r>
            <a:r>
              <a:rPr lang="en-US" sz="2400">
                <a:latin typeface="Verdana" pitchFamily="34" charset="0"/>
                <a:sym typeface="Symbol" pitchFamily="18" charset="2"/>
              </a:rPr>
              <a:t></a:t>
            </a:r>
            <a:r>
              <a:rPr lang="en-US" sz="2400" i="1">
                <a:latin typeface="Verdana" pitchFamily="34" charset="0"/>
                <a:sym typeface="Symbol" pitchFamily="18" charset="2"/>
              </a:rPr>
              <a:t>S</a:t>
            </a:r>
            <a:r>
              <a:rPr lang="en-US" sz="2400">
                <a:latin typeface="Verdana" pitchFamily="34" charset="0"/>
                <a:sym typeface="Symbol" pitchFamily="18" charset="2"/>
              </a:rPr>
              <a:t> = (8</a:t>
            </a:r>
            <a:r>
              <a:rPr lang="en-US" sz="2400" i="1">
                <a:solidFill>
                  <a:srgbClr val="FF0000"/>
                </a:solidFill>
                <a:latin typeface="Verdana" pitchFamily="34" charset="0"/>
                <a:sym typeface="Symbol" pitchFamily="18" charset="2"/>
              </a:rPr>
              <a:t>y</a:t>
            </a:r>
            <a:r>
              <a:rPr lang="en-US" sz="2400">
                <a:latin typeface="Verdana" pitchFamily="34" charset="0"/>
                <a:sym typeface="Symbol" pitchFamily="18" charset="2"/>
              </a:rPr>
              <a:t> – 6)°</a:t>
            </a: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228600" y="4876800"/>
            <a:ext cx="571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Verdana" pitchFamily="34" charset="0"/>
              </a:rPr>
              <a:t>m</a:t>
            </a:r>
            <a:r>
              <a:rPr lang="en-US" sz="2400">
                <a:latin typeface="Verdana" pitchFamily="34" charset="0"/>
                <a:sym typeface="Symbol" pitchFamily="18" charset="2"/>
              </a:rPr>
              <a:t></a:t>
            </a:r>
            <a:r>
              <a:rPr lang="en-US" sz="2400" i="1">
                <a:latin typeface="Verdana" pitchFamily="34" charset="0"/>
                <a:sym typeface="Symbol" pitchFamily="18" charset="2"/>
              </a:rPr>
              <a:t>S</a:t>
            </a:r>
            <a:r>
              <a:rPr lang="en-US" sz="2400">
                <a:latin typeface="Verdana" pitchFamily="34" charset="0"/>
                <a:sym typeface="Symbol" pitchFamily="18" charset="2"/>
              </a:rPr>
              <a:t> = [(8</a:t>
            </a:r>
            <a:r>
              <a:rPr lang="en-US" sz="2400">
                <a:solidFill>
                  <a:srgbClr val="FF0000"/>
                </a:solidFill>
                <a:latin typeface="Verdana" pitchFamily="34" charset="0"/>
                <a:sym typeface="Symbol" pitchFamily="18" charset="2"/>
              </a:rPr>
              <a:t>(6.5)</a:t>
            </a:r>
            <a:r>
              <a:rPr lang="en-US" sz="2400">
                <a:latin typeface="Verdana" pitchFamily="34" charset="0"/>
                <a:sym typeface="Symbol" pitchFamily="18" charset="2"/>
              </a:rPr>
              <a:t> – 6)]° = 46° </a:t>
            </a: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228600" y="54864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Verdana" pitchFamily="34" charset="0"/>
              </a:rPr>
              <a:t>m</a:t>
            </a:r>
            <a:r>
              <a:rPr lang="en-US" sz="2400">
                <a:latin typeface="Verdana" pitchFamily="34" charset="0"/>
                <a:sym typeface="Symbol" pitchFamily="18" charset="2"/>
              </a:rPr>
              <a:t></a:t>
            </a:r>
            <a:r>
              <a:rPr lang="en-US" sz="2400" i="1">
                <a:latin typeface="Verdana" pitchFamily="34" charset="0"/>
                <a:sym typeface="Symbol" pitchFamily="18" charset="2"/>
              </a:rPr>
              <a:t>R</a:t>
            </a:r>
            <a:r>
              <a:rPr lang="en-US" sz="2400">
                <a:latin typeface="Verdana" pitchFamily="34" charset="0"/>
                <a:sym typeface="Symbol" pitchFamily="18" charset="2"/>
              </a:rPr>
              <a:t> = (15</a:t>
            </a:r>
            <a:r>
              <a:rPr lang="en-US" sz="2400" i="1">
                <a:solidFill>
                  <a:srgbClr val="FF0000"/>
                </a:solidFill>
                <a:latin typeface="Verdana" pitchFamily="34" charset="0"/>
                <a:sym typeface="Symbol" pitchFamily="18" charset="2"/>
              </a:rPr>
              <a:t>x</a:t>
            </a:r>
            <a:r>
              <a:rPr lang="en-US" sz="2400">
                <a:latin typeface="Verdana" pitchFamily="34" charset="0"/>
                <a:sym typeface="Symbol" pitchFamily="18" charset="2"/>
              </a:rPr>
              <a:t> – 16)°</a:t>
            </a: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228600" y="6096000"/>
            <a:ext cx="571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Verdana" pitchFamily="34" charset="0"/>
              </a:rPr>
              <a:t>m</a:t>
            </a:r>
            <a:r>
              <a:rPr lang="en-US" sz="2400">
                <a:latin typeface="Verdana" pitchFamily="34" charset="0"/>
                <a:sym typeface="Symbol" pitchFamily="18" charset="2"/>
              </a:rPr>
              <a:t></a:t>
            </a:r>
            <a:r>
              <a:rPr lang="en-US" sz="2400" i="1">
                <a:latin typeface="Verdana" pitchFamily="34" charset="0"/>
                <a:sym typeface="Symbol" pitchFamily="18" charset="2"/>
              </a:rPr>
              <a:t>R</a:t>
            </a:r>
            <a:r>
              <a:rPr lang="en-US" sz="2400">
                <a:latin typeface="Verdana" pitchFamily="34" charset="0"/>
                <a:sym typeface="Symbol" pitchFamily="18" charset="2"/>
              </a:rPr>
              <a:t> = [(15</a:t>
            </a:r>
            <a:r>
              <a:rPr lang="en-US" sz="2400">
                <a:solidFill>
                  <a:srgbClr val="FF0000"/>
                </a:solidFill>
                <a:latin typeface="Verdana" pitchFamily="34" charset="0"/>
                <a:sym typeface="Symbol" pitchFamily="18" charset="2"/>
              </a:rPr>
              <a:t>(10)</a:t>
            </a:r>
            <a:r>
              <a:rPr lang="en-US" sz="2400">
                <a:latin typeface="Verdana" pitchFamily="34" charset="0"/>
                <a:sym typeface="Symbol" pitchFamily="18" charset="2"/>
              </a:rPr>
              <a:t> – 16)]° = 134° </a:t>
            </a:r>
          </a:p>
        </p:txBody>
      </p:sp>
      <p:sp>
        <p:nvSpPr>
          <p:cNvPr id="20495" name="Rectangle 15"/>
          <p:cNvSpPr>
            <a:spLocks noChangeArrowheads="1"/>
          </p:cNvSpPr>
          <p:nvPr/>
        </p:nvSpPr>
        <p:spPr bwMode="auto">
          <a:xfrm>
            <a:off x="5310188" y="5486400"/>
            <a:ext cx="1166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400" i="1">
                <a:solidFill>
                  <a:srgbClr val="3366FF"/>
                </a:solidFill>
                <a:latin typeface="Verdana" pitchFamily="34" charset="0"/>
              </a:rPr>
              <a:t>Given</a:t>
            </a:r>
            <a:r>
              <a:rPr lang="en-US" sz="2400">
                <a:latin typeface="Verdana" pitchFamily="34" charset="0"/>
              </a:rPr>
              <a:t> </a:t>
            </a:r>
          </a:p>
        </p:txBody>
      </p:sp>
      <p:sp>
        <p:nvSpPr>
          <p:cNvPr id="20496" name="Rectangle 16"/>
          <p:cNvSpPr>
            <a:spLocks noChangeArrowheads="1"/>
          </p:cNvSpPr>
          <p:nvPr/>
        </p:nvSpPr>
        <p:spPr bwMode="auto">
          <a:xfrm>
            <a:off x="5294313" y="5807075"/>
            <a:ext cx="33162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63550" indent="-463550"/>
            <a:r>
              <a:rPr lang="en-US" sz="2400" i="1">
                <a:solidFill>
                  <a:srgbClr val="3366FF"/>
                </a:solidFill>
                <a:latin typeface="Verdana" pitchFamily="34" charset="0"/>
              </a:rPr>
              <a:t>Substitute 10 for x and simplify.</a:t>
            </a:r>
          </a:p>
        </p:txBody>
      </p:sp>
      <p:grpSp>
        <p:nvGrpSpPr>
          <p:cNvPr id="17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18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19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20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/>
      <p:bldP spid="20487" grpId="0"/>
      <p:bldP spid="20488" grpId="0"/>
      <p:bldP spid="20489" grpId="0"/>
      <p:bldP spid="20490" grpId="0"/>
      <p:bldP spid="20491" grpId="0"/>
      <p:bldP spid="20492" grpId="0"/>
      <p:bldP spid="20493" grpId="0"/>
      <p:bldP spid="20494" grpId="0"/>
      <p:bldP spid="20495" grpId="0"/>
      <p:bldP spid="20496" grpId="0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05" name="Rectangle 33"/>
          <p:cNvSpPr>
            <a:spLocks noChangeArrowheads="1"/>
          </p:cNvSpPr>
          <p:nvPr/>
        </p:nvSpPr>
        <p:spPr bwMode="auto">
          <a:xfrm>
            <a:off x="457200" y="3175000"/>
            <a:ext cx="6464300" cy="4699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92" name="AutoShape 20"/>
          <p:cNvSpPr>
            <a:spLocks noChangeArrowheads="1"/>
          </p:cNvSpPr>
          <p:nvPr/>
        </p:nvSpPr>
        <p:spPr bwMode="auto">
          <a:xfrm>
            <a:off x="1765300" y="5430838"/>
            <a:ext cx="1358900" cy="698500"/>
          </a:xfrm>
          <a:prstGeom prst="irregularSeal1">
            <a:avLst/>
          </a:prstGeom>
          <a:gradFill rotWithShape="0">
            <a:gsLst>
              <a:gs pos="0">
                <a:schemeClr val="bg1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7800" y="117475"/>
            <a:ext cx="4976813" cy="460375"/>
            <a:chOff x="1651" y="423"/>
            <a:chExt cx="3135" cy="290"/>
          </a:xfrm>
        </p:grpSpPr>
        <p:sp>
          <p:nvSpPr>
            <p:cNvPr id="28675" name="Text Box 3"/>
            <p:cNvSpPr txBox="1">
              <a:spLocks noChangeArrowheads="1"/>
            </p:cNvSpPr>
            <p:nvPr/>
          </p:nvSpPr>
          <p:spPr bwMode="auto">
            <a:xfrm>
              <a:off x="2518" y="446"/>
              <a:ext cx="226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Using Properties of a Rhombus</a:t>
              </a:r>
            </a:p>
          </p:txBody>
        </p:sp>
        <p:pic>
          <p:nvPicPr>
            <p:cNvPr id="28676" name="Picture 4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28677" name="Line 5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444500" y="771525"/>
            <a:ext cx="4445000" cy="762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en-US" sz="2200"/>
              <a:t>In the diagram, </a:t>
            </a:r>
            <a:r>
              <a:rPr lang="en-US" altLang="en-US" sz="2200" b="1" i="1"/>
              <a:t>PQRS</a:t>
            </a:r>
            <a:r>
              <a:rPr lang="en-US" altLang="en-US" sz="2200"/>
              <a:t>  is a rhombus. </a:t>
            </a:r>
            <a:br>
              <a:rPr lang="en-US" altLang="en-US" sz="2200"/>
            </a:br>
            <a:r>
              <a:rPr lang="en-US" altLang="en-US" sz="2200"/>
              <a:t>What is the value of </a:t>
            </a:r>
            <a:r>
              <a:rPr lang="en-US" altLang="en-US" sz="2200" b="1" i="1"/>
              <a:t>y</a:t>
            </a:r>
            <a:r>
              <a:rPr lang="en-US" altLang="en-US" sz="2200"/>
              <a:t>?</a:t>
            </a:r>
            <a:endParaRPr lang="en-US" altLang="en-US"/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457200" y="2592388"/>
            <a:ext cx="1409700" cy="4191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457200" y="2616200"/>
            <a:ext cx="1411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en-US" altLang="en-US" sz="2000" b="1">
                <a:latin typeface="Helvetica" charset="0"/>
              </a:rPr>
              <a:t>S</a:t>
            </a:r>
            <a:r>
              <a:rPr lang="en-US" altLang="en-US" sz="1800" b="1">
                <a:latin typeface="Helvetica" charset="0"/>
              </a:rPr>
              <a:t>OLUTION</a:t>
            </a:r>
            <a:r>
              <a:rPr lang="en-US" altLang="en-US" b="1"/>
              <a:t>  </a:t>
            </a:r>
          </a:p>
        </p:txBody>
      </p:sp>
      <p:sp>
        <p:nvSpPr>
          <p:cNvPr id="28713" name="Rectangle 41"/>
          <p:cNvSpPr>
            <a:spLocks noChangeArrowheads="1"/>
          </p:cNvSpPr>
          <p:nvPr/>
        </p:nvSpPr>
        <p:spPr bwMode="auto">
          <a:xfrm>
            <a:off x="393700" y="3098800"/>
            <a:ext cx="6667500" cy="622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59"/>
          <p:cNvGrpSpPr>
            <a:grpSpLocks/>
          </p:cNvGrpSpPr>
          <p:nvPr/>
        </p:nvGrpSpPr>
        <p:grpSpPr bwMode="auto">
          <a:xfrm>
            <a:off x="5626100" y="3225800"/>
            <a:ext cx="1079500" cy="355600"/>
            <a:chOff x="3544" y="2032"/>
            <a:chExt cx="680" cy="224"/>
          </a:xfrm>
        </p:grpSpPr>
        <p:sp>
          <p:nvSpPr>
            <p:cNvPr id="28708" name="Rectangle 36"/>
            <p:cNvSpPr>
              <a:spLocks noChangeArrowheads="1"/>
            </p:cNvSpPr>
            <p:nvPr/>
          </p:nvSpPr>
          <p:spPr bwMode="auto">
            <a:xfrm>
              <a:off x="3544" y="2032"/>
              <a:ext cx="264" cy="224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6F6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9" name="Rectangle 37"/>
            <p:cNvSpPr>
              <a:spLocks noChangeArrowheads="1"/>
            </p:cNvSpPr>
            <p:nvPr/>
          </p:nvSpPr>
          <p:spPr bwMode="auto">
            <a:xfrm>
              <a:off x="3960" y="2032"/>
              <a:ext cx="264" cy="224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6F6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457200" y="3195638"/>
            <a:ext cx="668655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en-US" sz="2200"/>
              <a:t>All four sides of a rhombus are congruent, so </a:t>
            </a:r>
            <a:r>
              <a:rPr lang="en-US" altLang="en-US" sz="2200" b="1" i="1"/>
              <a:t>RS</a:t>
            </a:r>
            <a:r>
              <a:rPr lang="en-US" altLang="en-US" sz="2200"/>
              <a:t> = </a:t>
            </a:r>
            <a:r>
              <a:rPr lang="en-US" altLang="en-US" sz="1000"/>
              <a:t> </a:t>
            </a:r>
            <a:r>
              <a:rPr lang="en-US" altLang="en-US" sz="2200" b="1" i="1"/>
              <a:t>PS</a:t>
            </a:r>
            <a:r>
              <a:rPr lang="en-US" altLang="en-US" sz="2200"/>
              <a:t>.</a:t>
            </a: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1435100" y="3667125"/>
            <a:ext cx="1993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/>
              <a:t>5</a:t>
            </a:r>
            <a:r>
              <a:rPr lang="en-US" altLang="en-US" sz="2200" b="1" i="1"/>
              <a:t>y</a:t>
            </a:r>
            <a:r>
              <a:rPr lang="en-US" altLang="en-US"/>
              <a:t> – 6 = 2</a:t>
            </a:r>
            <a:r>
              <a:rPr lang="en-US" altLang="en-US" sz="2200" b="1" i="1"/>
              <a:t>y</a:t>
            </a:r>
            <a:r>
              <a:rPr lang="en-US" altLang="en-US"/>
              <a:t> + 3</a:t>
            </a:r>
          </a:p>
        </p:txBody>
      </p:sp>
      <p:sp>
        <p:nvSpPr>
          <p:cNvPr id="28716" name="Rectangle 44"/>
          <p:cNvSpPr>
            <a:spLocks noChangeArrowheads="1"/>
          </p:cNvSpPr>
          <p:nvPr/>
        </p:nvSpPr>
        <p:spPr bwMode="auto">
          <a:xfrm>
            <a:off x="4051300" y="4267200"/>
            <a:ext cx="4406900" cy="4572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17" name="Rectangle 45"/>
          <p:cNvSpPr>
            <a:spLocks noChangeArrowheads="1"/>
          </p:cNvSpPr>
          <p:nvPr/>
        </p:nvSpPr>
        <p:spPr bwMode="auto">
          <a:xfrm>
            <a:off x="3949700" y="4203700"/>
            <a:ext cx="46736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4135438" y="4318000"/>
            <a:ext cx="45767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en-US" sz="2000">
                <a:solidFill>
                  <a:srgbClr val="0A50A1"/>
                </a:solidFill>
                <a:latin typeface="Helvetica" charset="0"/>
              </a:rPr>
              <a:t>Add 6 to each side.</a:t>
            </a:r>
          </a:p>
        </p:txBody>
      </p:sp>
      <p:sp>
        <p:nvSpPr>
          <p:cNvPr id="28718" name="Rectangle 46"/>
          <p:cNvSpPr>
            <a:spLocks noChangeArrowheads="1"/>
          </p:cNvSpPr>
          <p:nvPr/>
        </p:nvSpPr>
        <p:spPr bwMode="auto">
          <a:xfrm>
            <a:off x="4051300" y="4940300"/>
            <a:ext cx="4406900" cy="4572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1866900" y="4281488"/>
            <a:ext cx="1568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/>
              <a:t>5</a:t>
            </a:r>
            <a:r>
              <a:rPr lang="en-US" altLang="en-US" sz="2200" b="1" i="1"/>
              <a:t>y</a:t>
            </a:r>
            <a:r>
              <a:rPr lang="en-US" altLang="en-US" sz="1000"/>
              <a:t> </a:t>
            </a:r>
            <a:r>
              <a:rPr lang="en-US" altLang="en-US"/>
              <a:t> = 2</a:t>
            </a:r>
            <a:r>
              <a:rPr lang="en-US" altLang="en-US" sz="2200" b="1" i="1"/>
              <a:t>y</a:t>
            </a:r>
            <a:r>
              <a:rPr lang="en-US" altLang="en-US"/>
              <a:t> + 9</a:t>
            </a:r>
          </a:p>
        </p:txBody>
      </p:sp>
      <p:sp>
        <p:nvSpPr>
          <p:cNvPr id="28719" name="Rectangle 47"/>
          <p:cNvSpPr>
            <a:spLocks noChangeArrowheads="1"/>
          </p:cNvSpPr>
          <p:nvPr/>
        </p:nvSpPr>
        <p:spPr bwMode="auto">
          <a:xfrm>
            <a:off x="3949700" y="4813300"/>
            <a:ext cx="46482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4135438" y="4932363"/>
            <a:ext cx="42084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en-US" sz="2000">
                <a:solidFill>
                  <a:srgbClr val="0A50A1"/>
                </a:solidFill>
                <a:latin typeface="Helvetica" charset="0"/>
              </a:rPr>
              <a:t>Subtract 2</a:t>
            </a:r>
            <a:r>
              <a:rPr lang="en-US" altLang="en-US" sz="2000" b="1" i="1">
                <a:solidFill>
                  <a:srgbClr val="0A50A1"/>
                </a:solidFill>
                <a:latin typeface="Helvetica" charset="0"/>
              </a:rPr>
              <a:t>y</a:t>
            </a:r>
            <a:r>
              <a:rPr lang="en-US" altLang="en-US" sz="2000">
                <a:solidFill>
                  <a:srgbClr val="0A50A1"/>
                </a:solidFill>
                <a:latin typeface="Helvetica" charset="0"/>
              </a:rPr>
              <a:t> </a:t>
            </a:r>
            <a:r>
              <a:rPr lang="en-US" altLang="en-US" sz="1000">
                <a:solidFill>
                  <a:srgbClr val="0A50A1"/>
                </a:solidFill>
                <a:latin typeface="Helvetica" charset="0"/>
              </a:rPr>
              <a:t> </a:t>
            </a:r>
            <a:r>
              <a:rPr lang="en-US" altLang="en-US" sz="2000">
                <a:solidFill>
                  <a:srgbClr val="0A50A1"/>
                </a:solidFill>
                <a:latin typeface="Helvetica" charset="0"/>
              </a:rPr>
              <a:t>from each side.</a:t>
            </a:r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1892300" y="4895850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/>
              <a:t>3</a:t>
            </a:r>
            <a:r>
              <a:rPr lang="en-US" altLang="en-US" sz="2200" b="1" i="1"/>
              <a:t>y</a:t>
            </a:r>
            <a:r>
              <a:rPr lang="en-US" altLang="en-US"/>
              <a:t> = 9</a:t>
            </a:r>
          </a:p>
        </p:txBody>
      </p:sp>
      <p:sp>
        <p:nvSpPr>
          <p:cNvPr id="28720" name="Rectangle 48"/>
          <p:cNvSpPr>
            <a:spLocks noChangeArrowheads="1"/>
          </p:cNvSpPr>
          <p:nvPr/>
        </p:nvSpPr>
        <p:spPr bwMode="auto">
          <a:xfrm>
            <a:off x="4051300" y="5511800"/>
            <a:ext cx="4406900" cy="4572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21" name="Rectangle 49"/>
          <p:cNvSpPr>
            <a:spLocks noChangeArrowheads="1"/>
          </p:cNvSpPr>
          <p:nvPr/>
        </p:nvSpPr>
        <p:spPr bwMode="auto">
          <a:xfrm>
            <a:off x="3949700" y="5422900"/>
            <a:ext cx="46482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89" name="Text Box 17"/>
          <p:cNvSpPr txBox="1">
            <a:spLocks noChangeArrowheads="1"/>
          </p:cNvSpPr>
          <p:nvPr/>
        </p:nvSpPr>
        <p:spPr bwMode="auto">
          <a:xfrm>
            <a:off x="4135438" y="5546725"/>
            <a:ext cx="39036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en-US" sz="2000">
                <a:solidFill>
                  <a:srgbClr val="0A50A1"/>
                </a:solidFill>
                <a:latin typeface="Helvetica" charset="0"/>
              </a:rPr>
              <a:t>Divide each side by 3.</a:t>
            </a:r>
          </a:p>
        </p:txBody>
      </p:sp>
      <p:sp>
        <p:nvSpPr>
          <p:cNvPr id="28691" name="Text Box 19"/>
          <p:cNvSpPr txBox="1">
            <a:spLocks noChangeArrowheads="1"/>
          </p:cNvSpPr>
          <p:nvPr/>
        </p:nvSpPr>
        <p:spPr bwMode="auto">
          <a:xfrm>
            <a:off x="2044700" y="5511800"/>
            <a:ext cx="784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200" b="1" i="1"/>
              <a:t>y</a:t>
            </a:r>
            <a:r>
              <a:rPr lang="en-US" altLang="en-US"/>
              <a:t> = 3</a:t>
            </a:r>
          </a:p>
        </p:txBody>
      </p:sp>
      <p:grpSp>
        <p:nvGrpSpPr>
          <p:cNvPr id="4" name="Group 40"/>
          <p:cNvGrpSpPr>
            <a:grpSpLocks/>
          </p:cNvGrpSpPr>
          <p:nvPr/>
        </p:nvGrpSpPr>
        <p:grpSpPr bwMode="auto">
          <a:xfrm>
            <a:off x="5292725" y="782638"/>
            <a:ext cx="3255963" cy="2162175"/>
            <a:chOff x="3334" y="493"/>
            <a:chExt cx="2051" cy="1362"/>
          </a:xfrm>
        </p:grpSpPr>
        <p:sp>
          <p:nvSpPr>
            <p:cNvPr id="28699" name="Text Box 27"/>
            <p:cNvSpPr txBox="1">
              <a:spLocks noChangeArrowheads="1"/>
            </p:cNvSpPr>
            <p:nvPr/>
          </p:nvSpPr>
          <p:spPr bwMode="auto">
            <a:xfrm>
              <a:off x="3334" y="903"/>
              <a:ext cx="544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900" b="1">
                  <a:solidFill>
                    <a:srgbClr val="0A50A1"/>
                  </a:solidFill>
                  <a:latin typeface="Helvetica" charset="0"/>
                </a:rPr>
                <a:t>2</a:t>
              </a:r>
              <a:r>
                <a:rPr lang="en-US" altLang="en-US" sz="1900" b="1" i="1">
                  <a:solidFill>
                    <a:srgbClr val="0A50A1"/>
                  </a:solidFill>
                  <a:latin typeface="Helvetica" charset="0"/>
                </a:rPr>
                <a:t>y</a:t>
              </a:r>
              <a:r>
                <a:rPr lang="en-US" altLang="en-US" sz="1900" b="1">
                  <a:solidFill>
                    <a:srgbClr val="0A50A1"/>
                  </a:solidFill>
                  <a:latin typeface="Helvetica" charset="0"/>
                </a:rPr>
                <a:t> + 3</a:t>
              </a:r>
              <a:endParaRPr lang="en-US" altLang="en-US" sz="2000">
                <a:latin typeface="Helvetica" charset="0"/>
              </a:endParaRPr>
            </a:p>
          </p:txBody>
        </p:sp>
        <p:sp>
          <p:nvSpPr>
            <p:cNvPr id="28700" name="Text Box 28"/>
            <p:cNvSpPr txBox="1">
              <a:spLocks noChangeArrowheads="1"/>
            </p:cNvSpPr>
            <p:nvPr/>
          </p:nvSpPr>
          <p:spPr bwMode="auto">
            <a:xfrm>
              <a:off x="4358" y="1615"/>
              <a:ext cx="54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900" b="1" dirty="0">
                  <a:solidFill>
                    <a:srgbClr val="0A50A1"/>
                  </a:solidFill>
                  <a:latin typeface="Helvetica" charset="0"/>
                </a:rPr>
                <a:t>5</a:t>
              </a:r>
              <a:r>
                <a:rPr lang="en-US" altLang="en-US" sz="1900" b="1" i="1" dirty="0">
                  <a:solidFill>
                    <a:srgbClr val="0A50A1"/>
                  </a:solidFill>
                  <a:latin typeface="Helvetica" charset="0"/>
                </a:rPr>
                <a:t>y</a:t>
              </a:r>
              <a:r>
                <a:rPr lang="en-US" altLang="en-US" sz="1900" b="1" dirty="0">
                  <a:solidFill>
                    <a:srgbClr val="0A50A1"/>
                  </a:solidFill>
                  <a:latin typeface="Helvetica" charset="0"/>
                </a:rPr>
                <a:t> – 6</a:t>
              </a:r>
              <a:endParaRPr lang="en-US" altLang="en-US" sz="1900" dirty="0">
                <a:latin typeface="Helvetica" charset="0"/>
              </a:endParaRPr>
            </a:p>
          </p:txBody>
        </p:sp>
        <p:grpSp>
          <p:nvGrpSpPr>
            <p:cNvPr id="5" name="Group 32"/>
            <p:cNvGrpSpPr>
              <a:grpSpLocks/>
            </p:cNvGrpSpPr>
            <p:nvPr/>
          </p:nvGrpSpPr>
          <p:grpSpPr bwMode="auto">
            <a:xfrm>
              <a:off x="3552" y="493"/>
              <a:ext cx="1833" cy="1225"/>
              <a:chOff x="3552" y="597"/>
              <a:chExt cx="1833" cy="1225"/>
            </a:xfrm>
          </p:grpSpPr>
          <p:sp>
            <p:nvSpPr>
              <p:cNvPr id="28694" name="Rectangle 22"/>
              <p:cNvSpPr>
                <a:spLocks noChangeArrowheads="1"/>
              </p:cNvSpPr>
              <p:nvPr/>
            </p:nvSpPr>
            <p:spPr bwMode="auto">
              <a:xfrm>
                <a:off x="3552" y="597"/>
                <a:ext cx="21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en-US" sz="1800" b="1" i="1">
                    <a:latin typeface="Helvetica" charset="0"/>
                  </a:rPr>
                  <a:t>P</a:t>
                </a:r>
              </a:p>
            </p:txBody>
          </p:sp>
          <p:sp>
            <p:nvSpPr>
              <p:cNvPr id="28695" name="Rectangle 23"/>
              <p:cNvSpPr>
                <a:spLocks noChangeArrowheads="1"/>
              </p:cNvSpPr>
              <p:nvPr/>
            </p:nvSpPr>
            <p:spPr bwMode="auto">
              <a:xfrm>
                <a:off x="4807" y="597"/>
                <a:ext cx="22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en-US" sz="1800" b="1" i="1">
                    <a:latin typeface="Helvetica" charset="0"/>
                  </a:rPr>
                  <a:t>Q</a:t>
                </a:r>
              </a:p>
            </p:txBody>
          </p:sp>
          <p:sp>
            <p:nvSpPr>
              <p:cNvPr id="28696" name="Rectangle 24"/>
              <p:cNvSpPr>
                <a:spLocks noChangeArrowheads="1"/>
              </p:cNvSpPr>
              <p:nvPr/>
            </p:nvSpPr>
            <p:spPr bwMode="auto">
              <a:xfrm>
                <a:off x="5165" y="1591"/>
                <a:ext cx="220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en-US" sz="1800" b="1" i="1">
                    <a:latin typeface="Helvetica" charset="0"/>
                  </a:rPr>
                  <a:t>R</a:t>
                </a:r>
              </a:p>
            </p:txBody>
          </p:sp>
          <p:sp>
            <p:nvSpPr>
              <p:cNvPr id="28697" name="Rectangle 25"/>
              <p:cNvSpPr>
                <a:spLocks noChangeArrowheads="1"/>
              </p:cNvSpPr>
              <p:nvPr/>
            </p:nvSpPr>
            <p:spPr bwMode="auto">
              <a:xfrm>
                <a:off x="3868" y="1591"/>
                <a:ext cx="21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en-US" sz="1800" b="1" i="1">
                    <a:latin typeface="Helvetica" charset="0"/>
                  </a:rPr>
                  <a:t>S</a:t>
                </a:r>
              </a:p>
            </p:txBody>
          </p:sp>
          <p:sp>
            <p:nvSpPr>
              <p:cNvPr id="28703" name="AutoShape 31"/>
              <p:cNvSpPr>
                <a:spLocks noChangeArrowheads="1"/>
              </p:cNvSpPr>
              <p:nvPr/>
            </p:nvSpPr>
            <p:spPr bwMode="auto">
              <a:xfrm rot="10800000" flipH="1">
                <a:off x="3744" y="728"/>
                <a:ext cx="1464" cy="976"/>
              </a:xfrm>
              <a:prstGeom prst="parallelogram">
                <a:avLst>
                  <a:gd name="adj" fmla="val 375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6" name="Group 58"/>
          <p:cNvGrpSpPr>
            <a:grpSpLocks/>
          </p:cNvGrpSpPr>
          <p:nvPr/>
        </p:nvGrpSpPr>
        <p:grpSpPr bwMode="auto">
          <a:xfrm>
            <a:off x="6080125" y="1782763"/>
            <a:ext cx="1285875" cy="858837"/>
            <a:chOff x="3830" y="1123"/>
            <a:chExt cx="810" cy="541"/>
          </a:xfrm>
        </p:grpSpPr>
        <p:sp>
          <p:nvSpPr>
            <p:cNvPr id="28706" name="Line 34"/>
            <p:cNvSpPr>
              <a:spLocks noChangeShapeType="1"/>
            </p:cNvSpPr>
            <p:nvPr/>
          </p:nvSpPr>
          <p:spPr bwMode="auto">
            <a:xfrm rot="-1021093">
              <a:off x="3830" y="1123"/>
              <a:ext cx="21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7" name="Line 35"/>
            <p:cNvSpPr>
              <a:spLocks noChangeShapeType="1"/>
            </p:cNvSpPr>
            <p:nvPr/>
          </p:nvSpPr>
          <p:spPr bwMode="auto">
            <a:xfrm>
              <a:off x="4640" y="1520"/>
              <a:ext cx="0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8714" name="Rectangle 42"/>
          <p:cNvSpPr>
            <a:spLocks noChangeArrowheads="1"/>
          </p:cNvSpPr>
          <p:nvPr/>
        </p:nvSpPr>
        <p:spPr bwMode="auto">
          <a:xfrm>
            <a:off x="4051300" y="3670300"/>
            <a:ext cx="4406900" cy="4572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15" name="Rectangle 43"/>
          <p:cNvSpPr>
            <a:spLocks noChangeArrowheads="1"/>
          </p:cNvSpPr>
          <p:nvPr/>
        </p:nvSpPr>
        <p:spPr bwMode="auto">
          <a:xfrm>
            <a:off x="3949700" y="3594100"/>
            <a:ext cx="47498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4135438" y="3705225"/>
            <a:ext cx="45767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en-US" sz="2000">
                <a:solidFill>
                  <a:srgbClr val="0A50A1"/>
                </a:solidFill>
                <a:latin typeface="Helvetica" charset="0"/>
              </a:rPr>
              <a:t>Equate lengths of congruent sides.</a:t>
            </a:r>
          </a:p>
        </p:txBody>
      </p:sp>
      <p:sp>
        <p:nvSpPr>
          <p:cNvPr id="28723" name="Rectangle 51"/>
          <p:cNvSpPr>
            <a:spLocks noChangeArrowheads="1"/>
          </p:cNvSpPr>
          <p:nvPr/>
        </p:nvSpPr>
        <p:spPr bwMode="auto">
          <a:xfrm>
            <a:off x="6908800" y="2590800"/>
            <a:ext cx="889000" cy="3683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27" name="Rectangle 55"/>
          <p:cNvSpPr>
            <a:spLocks noChangeArrowheads="1"/>
          </p:cNvSpPr>
          <p:nvPr/>
        </p:nvSpPr>
        <p:spPr bwMode="auto">
          <a:xfrm>
            <a:off x="5232400" y="1435100"/>
            <a:ext cx="889000" cy="3683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2" name="Rectangle 5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rectangle, rhombus, square</a:t>
            </a:r>
            <a:endParaRPr lang="en-US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8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8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3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8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8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0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8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3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2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4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2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8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05" grpId="0" animBg="1"/>
      <p:bldP spid="28692" grpId="0" animBg="1"/>
      <p:bldP spid="28679" grpId="0" animBg="1" autoUpdateAnimBg="0"/>
      <p:bldP spid="28680" grpId="0" animBg="1"/>
      <p:bldP spid="28681" grpId="0" autoUpdateAnimBg="0"/>
      <p:bldP spid="28713" grpId="0" animBg="1"/>
      <p:bldP spid="28682" grpId="0" autoUpdateAnimBg="0"/>
      <p:bldP spid="28684" grpId="0" autoUpdateAnimBg="0"/>
      <p:bldP spid="28716" grpId="0" animBg="1"/>
      <p:bldP spid="28717" grpId="0" animBg="1"/>
      <p:bldP spid="28685" grpId="0" autoUpdateAnimBg="0"/>
      <p:bldP spid="28718" grpId="0" animBg="1"/>
      <p:bldP spid="28686" grpId="0" autoUpdateAnimBg="0"/>
      <p:bldP spid="28719" grpId="0" animBg="1"/>
      <p:bldP spid="28687" grpId="0" autoUpdateAnimBg="0"/>
      <p:bldP spid="28688" grpId="0" autoUpdateAnimBg="0"/>
      <p:bldP spid="28720" grpId="0" animBg="1"/>
      <p:bldP spid="28721" grpId="0" animBg="1"/>
      <p:bldP spid="28689" grpId="0" autoUpdateAnimBg="0"/>
      <p:bldP spid="28691" grpId="0" autoUpdateAnimBg="0"/>
      <p:bldP spid="28714" grpId="0" animBg="1"/>
      <p:bldP spid="28715" grpId="0" animBg="1"/>
      <p:bldP spid="28683" grpId="0" autoUpdateAnimBg="0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0" y="838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2400">
                <a:solidFill>
                  <a:srgbClr val="FF0000"/>
                </a:solidFill>
                <a:latin typeface="Arial Black" pitchFamily="34" charset="0"/>
              </a:rPr>
              <a:t>Check It Out!</a:t>
            </a:r>
            <a:r>
              <a:rPr lang="en-US" altLang="en-US" sz="2400">
                <a:solidFill>
                  <a:srgbClr val="006699"/>
                </a:solidFill>
                <a:latin typeface="Arial Black" pitchFamily="34" charset="0"/>
              </a:rPr>
              <a:t> Example 1 </a:t>
            </a:r>
            <a:endParaRPr lang="en-US" altLang="en-US" sz="2600">
              <a:solidFill>
                <a:schemeClr val="accent2"/>
              </a:solidFill>
              <a:latin typeface="Times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1263" y="1371600"/>
            <a:ext cx="4122737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81000" y="1447800"/>
            <a:ext cx="4572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Verdana" pitchFamily="34" charset="0"/>
              </a:rPr>
              <a:t>Show that </a:t>
            </a:r>
            <a:r>
              <a:rPr lang="en-US" sz="2400" b="1" i="1">
                <a:latin typeface="Verdana" pitchFamily="34" charset="0"/>
              </a:rPr>
              <a:t>PQRS </a:t>
            </a:r>
            <a:r>
              <a:rPr lang="en-US" sz="2400" b="1">
                <a:latin typeface="Verdana" pitchFamily="34" charset="0"/>
              </a:rPr>
              <a:t>is a parallelogram for </a:t>
            </a:r>
            <a:r>
              <a:rPr lang="en-US" sz="2400" b="1" i="1">
                <a:latin typeface="Verdana" pitchFamily="34" charset="0"/>
              </a:rPr>
              <a:t>a </a:t>
            </a:r>
            <a:r>
              <a:rPr lang="en-US" sz="2400" b="1">
                <a:latin typeface="Verdana" pitchFamily="34" charset="0"/>
              </a:rPr>
              <a:t>= 2.4 and </a:t>
            </a:r>
            <a:r>
              <a:rPr lang="en-US" sz="2400" b="1" i="1">
                <a:latin typeface="Verdana" pitchFamily="34" charset="0"/>
              </a:rPr>
              <a:t>b </a:t>
            </a:r>
            <a:r>
              <a:rPr lang="en-US" sz="2400" b="1">
                <a:latin typeface="Verdana" pitchFamily="34" charset="0"/>
              </a:rPr>
              <a:t>= 9.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457200" y="5410200"/>
            <a:ext cx="807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Verdana" pitchFamily="34" charset="0"/>
              </a:rPr>
              <a:t>By Theorem 6-3-1, </a:t>
            </a:r>
            <a:r>
              <a:rPr lang="en-US" sz="2400" i="1">
                <a:latin typeface="Verdana" pitchFamily="34" charset="0"/>
              </a:rPr>
              <a:t>PQRS</a:t>
            </a:r>
            <a:r>
              <a:rPr lang="en-US" sz="2400">
                <a:latin typeface="Verdana" pitchFamily="34" charset="0"/>
              </a:rPr>
              <a:t> is a parallelogram.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81000" y="2743200"/>
            <a:ext cx="4495800" cy="457200"/>
            <a:chOff x="288" y="1728"/>
            <a:chExt cx="2832" cy="288"/>
          </a:xfrm>
        </p:grpSpPr>
        <p:sp>
          <p:nvSpPr>
            <p:cNvPr id="5132" name="Text Box 7"/>
            <p:cNvSpPr txBox="1">
              <a:spLocks noChangeArrowheads="1"/>
            </p:cNvSpPr>
            <p:nvPr/>
          </p:nvSpPr>
          <p:spPr bwMode="auto">
            <a:xfrm>
              <a:off x="288" y="1728"/>
              <a:ext cx="26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i="1">
                  <a:latin typeface="Verdana" pitchFamily="34" charset="0"/>
                </a:rPr>
                <a:t>PQ</a:t>
              </a:r>
              <a:r>
                <a:rPr lang="en-US" sz="2400">
                  <a:latin typeface="Verdana" pitchFamily="34" charset="0"/>
                </a:rPr>
                <a:t> = </a:t>
              </a:r>
              <a:r>
                <a:rPr lang="en-US" sz="2400" i="1">
                  <a:latin typeface="Verdana" pitchFamily="34" charset="0"/>
                </a:rPr>
                <a:t>RS</a:t>
              </a:r>
              <a:r>
                <a:rPr lang="en-US" sz="2400">
                  <a:latin typeface="Verdana" pitchFamily="34" charset="0"/>
                </a:rPr>
                <a:t> = 16.8, so </a:t>
              </a:r>
            </a:p>
          </p:txBody>
        </p:sp>
        <p:pic>
          <p:nvPicPr>
            <p:cNvPr id="5133" name="Picture 8" descr="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04" y="1728"/>
              <a:ext cx="816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381000" y="3368675"/>
            <a:ext cx="7239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Verdana" pitchFamily="34" charset="0"/>
              </a:rPr>
              <a:t>m</a:t>
            </a:r>
            <a:r>
              <a:rPr lang="en-US" sz="2400">
                <a:latin typeface="Verdana" pitchFamily="34" charset="0"/>
                <a:sym typeface="Symbol" pitchFamily="18" charset="2"/>
              </a:rPr>
              <a:t></a:t>
            </a:r>
            <a:r>
              <a:rPr lang="en-US" sz="2400" i="1">
                <a:latin typeface="Verdana" pitchFamily="34" charset="0"/>
                <a:sym typeface="Symbol" pitchFamily="18" charset="2"/>
              </a:rPr>
              <a:t>Q</a:t>
            </a:r>
            <a:r>
              <a:rPr lang="en-US" sz="2400">
                <a:latin typeface="Verdana" pitchFamily="34" charset="0"/>
                <a:sym typeface="Symbol" pitchFamily="18" charset="2"/>
              </a:rPr>
              <a:t> = 74°, and m</a:t>
            </a:r>
            <a:r>
              <a:rPr lang="en-US" sz="2400" i="1">
                <a:latin typeface="Verdana" pitchFamily="34" charset="0"/>
                <a:sym typeface="Symbol" pitchFamily="18" charset="2"/>
              </a:rPr>
              <a:t>R</a:t>
            </a:r>
            <a:r>
              <a:rPr lang="en-US" sz="2400">
                <a:latin typeface="Verdana" pitchFamily="34" charset="0"/>
                <a:sym typeface="Symbol" pitchFamily="18" charset="2"/>
              </a:rPr>
              <a:t> = 106°, so </a:t>
            </a:r>
            <a:r>
              <a:rPr lang="en-US" sz="2400" i="1">
                <a:latin typeface="Verdana" pitchFamily="34" charset="0"/>
                <a:sym typeface="Symbol" pitchFamily="18" charset="2"/>
              </a:rPr>
              <a:t>Q </a:t>
            </a:r>
            <a:r>
              <a:rPr lang="en-US" sz="2400">
                <a:latin typeface="Verdana" pitchFamily="34" charset="0"/>
                <a:sym typeface="Symbol" pitchFamily="18" charset="2"/>
              </a:rPr>
              <a:t>and </a:t>
            </a:r>
            <a:r>
              <a:rPr lang="en-US" sz="2400" i="1">
                <a:latin typeface="Verdana" pitchFamily="34" charset="0"/>
                <a:sym typeface="Symbol" pitchFamily="18" charset="2"/>
              </a:rPr>
              <a:t>R</a:t>
            </a:r>
            <a:r>
              <a:rPr lang="en-US" sz="2400">
                <a:latin typeface="Verdana" pitchFamily="34" charset="0"/>
                <a:sym typeface="Symbol" pitchFamily="18" charset="2"/>
              </a:rPr>
              <a:t> are supplementary. </a:t>
            </a: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381000" y="4800600"/>
            <a:ext cx="830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Verdana" pitchFamily="34" charset="0"/>
              </a:rPr>
              <a:t>So one pair of opposite sides of </a:t>
            </a:r>
            <a:r>
              <a:rPr lang="en-US" sz="2400" i="1">
                <a:latin typeface="Verdana" pitchFamily="34" charset="0"/>
              </a:rPr>
              <a:t>PQRS</a:t>
            </a:r>
            <a:r>
              <a:rPr lang="en-US" sz="2400">
                <a:latin typeface="Verdana" pitchFamily="34" charset="0"/>
              </a:rPr>
              <a:t> are || and </a:t>
            </a:r>
            <a:r>
              <a:rPr lang="en-US" sz="2400">
                <a:latin typeface="Verdana" pitchFamily="34" charset="0"/>
                <a:sym typeface="Symbol" pitchFamily="18" charset="2"/>
              </a:rPr>
              <a:t>.</a:t>
            </a:r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381000" y="4267200"/>
            <a:ext cx="7239000" cy="457200"/>
            <a:chOff x="240" y="2688"/>
            <a:chExt cx="4560" cy="288"/>
          </a:xfrm>
        </p:grpSpPr>
        <p:sp>
          <p:nvSpPr>
            <p:cNvPr id="5130" name="Text Box 12"/>
            <p:cNvSpPr txBox="1">
              <a:spLocks noChangeArrowheads="1"/>
            </p:cNvSpPr>
            <p:nvPr/>
          </p:nvSpPr>
          <p:spPr bwMode="auto">
            <a:xfrm>
              <a:off x="240" y="2688"/>
              <a:ext cx="456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latin typeface="Verdana" pitchFamily="34" charset="0"/>
                </a:rPr>
                <a:t>Therefore, </a:t>
              </a:r>
              <a:endParaRPr lang="en-US" sz="2400">
                <a:latin typeface="Verdana" pitchFamily="34" charset="0"/>
                <a:sym typeface="Symbol" pitchFamily="18" charset="2"/>
              </a:endParaRPr>
            </a:p>
          </p:txBody>
        </p:sp>
        <p:pic>
          <p:nvPicPr>
            <p:cNvPr id="5131" name="Picture 13" descr="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44" y="2688"/>
              <a:ext cx="756" cy="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4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15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16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17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6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7" grpId="0"/>
      <p:bldP spid="225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AutoShape 5"/>
          <p:cNvSpPr>
            <a:spLocks noChangeArrowheads="1"/>
          </p:cNvSpPr>
          <p:nvPr/>
        </p:nvSpPr>
        <p:spPr bwMode="auto">
          <a:xfrm>
            <a:off x="3124200" y="1371600"/>
            <a:ext cx="2209800" cy="990600"/>
          </a:xfrm>
          <a:prstGeom prst="wave">
            <a:avLst>
              <a:gd name="adj1" fmla="val 13005"/>
              <a:gd name="adj2" fmla="val 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894" name="AutoShape 6"/>
          <p:cNvSpPr>
            <a:spLocks noChangeArrowheads="1"/>
          </p:cNvSpPr>
          <p:nvPr/>
        </p:nvSpPr>
        <p:spPr bwMode="auto">
          <a:xfrm>
            <a:off x="6781800" y="1219200"/>
            <a:ext cx="1676400" cy="274320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2743200" y="2895600"/>
            <a:ext cx="63246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dirty="0" smtClean="0">
                <a:latin typeface="Comic Sans MS" pitchFamily="66" charset="0"/>
              </a:rPr>
              <a:t>These two aren’t  even POLYGONS, why?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2819400" y="3733800"/>
            <a:ext cx="63246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dirty="0" smtClean="0">
                <a:latin typeface="Comic Sans MS" pitchFamily="66" charset="0"/>
              </a:rPr>
              <a:t>They have curves.</a:t>
            </a:r>
            <a:endParaRPr lang="en-US" sz="22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Theorems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81200"/>
            <a:ext cx="3200400" cy="4648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mtClean="0"/>
              <a:t>Theorem 6.8:  If an angle of a quadrilateral is supplementary to both of its consecutive angles, then the quadrilateral is a parallelogram.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828800"/>
            <a:ext cx="349567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581400" y="4343400"/>
            <a:ext cx="396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ABCD is a parallelogram.</a:t>
            </a:r>
          </a:p>
        </p:txBody>
      </p:sp>
      <p:sp>
        <p:nvSpPr>
          <p:cNvPr id="3078" name="Text Box 12"/>
          <p:cNvSpPr txBox="1">
            <a:spLocks noChangeArrowheads="1"/>
          </p:cNvSpPr>
          <p:nvPr/>
        </p:nvSpPr>
        <p:spPr bwMode="auto">
          <a:xfrm>
            <a:off x="4343400" y="3276600"/>
            <a:ext cx="60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66FF"/>
                </a:solidFill>
              </a:rPr>
              <a:t>x</a:t>
            </a:r>
            <a:r>
              <a:rPr lang="en-US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°</a:t>
            </a:r>
          </a:p>
        </p:txBody>
      </p:sp>
      <p:sp>
        <p:nvSpPr>
          <p:cNvPr id="3079" name="Text Box 13"/>
          <p:cNvSpPr txBox="1">
            <a:spLocks noChangeArrowheads="1"/>
          </p:cNvSpPr>
          <p:nvPr/>
        </p:nvSpPr>
        <p:spPr bwMode="auto">
          <a:xfrm>
            <a:off x="5029200" y="21336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66FF"/>
                </a:solidFill>
              </a:rPr>
              <a:t>(180 – x)</a:t>
            </a:r>
            <a:r>
              <a:rPr lang="en-US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°</a:t>
            </a:r>
          </a:p>
        </p:txBody>
      </p:sp>
      <p:sp>
        <p:nvSpPr>
          <p:cNvPr id="3080" name="Text Box 14"/>
          <p:cNvSpPr txBox="1">
            <a:spLocks noChangeArrowheads="1"/>
          </p:cNvSpPr>
          <p:nvPr/>
        </p:nvSpPr>
        <p:spPr bwMode="auto">
          <a:xfrm>
            <a:off x="6781800" y="2133600"/>
            <a:ext cx="60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66FF"/>
                </a:solidFill>
              </a:rPr>
              <a:t>x</a:t>
            </a:r>
            <a:r>
              <a:rPr lang="en-US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°</a:t>
            </a:r>
          </a:p>
        </p:txBody>
      </p:sp>
      <p:grpSp>
        <p:nvGrpSpPr>
          <p:cNvPr id="9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10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11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12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838200"/>
            <a:ext cx="8229600" cy="55626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dirty="0" smtClean="0"/>
              <a:t>In the diagram at the right,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PQRS is a rhombus.  What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is the value of y?</a:t>
            </a:r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endParaRPr lang="en-US" dirty="0" smtClean="0">
              <a:solidFill>
                <a:srgbClr val="0066FF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rgbClr val="0066FF"/>
                </a:solidFill>
              </a:rPr>
              <a:t>All four sides of a rhombus are ≅, so RS = PS.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5y – 6 = 2y + 3	</a:t>
            </a:r>
            <a:r>
              <a:rPr lang="en-US" dirty="0" smtClean="0">
                <a:solidFill>
                  <a:srgbClr val="0066FF"/>
                </a:solidFill>
              </a:rPr>
              <a:t>Equate lengths of ≅ sides.</a:t>
            </a: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      5y = 2y + 9	</a:t>
            </a:r>
            <a:r>
              <a:rPr lang="en-US" dirty="0" smtClean="0">
                <a:solidFill>
                  <a:srgbClr val="0066FF"/>
                </a:solidFill>
              </a:rPr>
              <a:t>Add 6 to each side.</a:t>
            </a: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      3y = 9		</a:t>
            </a:r>
            <a:r>
              <a:rPr lang="en-US" dirty="0" smtClean="0">
                <a:solidFill>
                  <a:srgbClr val="0066FF"/>
                </a:solidFill>
              </a:rPr>
              <a:t>Subtract 2y from each side.</a:t>
            </a: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        y = 3		</a:t>
            </a:r>
            <a:r>
              <a:rPr lang="en-US" dirty="0" smtClean="0">
                <a:solidFill>
                  <a:srgbClr val="0066FF"/>
                </a:solidFill>
              </a:rPr>
              <a:t>Divide each side by 3.</a:t>
            </a:r>
            <a:endParaRPr lang="en-US" dirty="0" smtClean="0"/>
          </a:p>
        </p:txBody>
      </p:sp>
      <p:pic>
        <p:nvPicPr>
          <p:cNvPr id="307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598488"/>
            <a:ext cx="4114800" cy="316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Line 7"/>
          <p:cNvSpPr>
            <a:spLocks noChangeShapeType="1"/>
          </p:cNvSpPr>
          <p:nvPr/>
        </p:nvSpPr>
        <p:spPr bwMode="auto">
          <a:xfrm>
            <a:off x="6705600" y="3657600"/>
            <a:ext cx="53340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8" name="Line 8"/>
          <p:cNvSpPr>
            <a:spLocks noChangeShapeType="1"/>
          </p:cNvSpPr>
          <p:nvPr/>
        </p:nvSpPr>
        <p:spPr bwMode="auto">
          <a:xfrm>
            <a:off x="7696200" y="3657600"/>
            <a:ext cx="53340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9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9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  6.1-6.3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914400"/>
            <a:ext cx="9144000" cy="3785652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457200" lvl="0" indent="-457200">
              <a:buAutoNum type="arabicPeriod"/>
            </a:pPr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What is the name of a 4-sided polygon?</a:t>
            </a:r>
          </a:p>
          <a:p>
            <a:pPr marL="457200" lvl="0" indent="-457200">
              <a:buAutoNum type="arabicPeriod"/>
            </a:pPr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>
              <a:buAutoNum type="arabicPeriod"/>
            </a:pPr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What is the name of a 6-sided polygon?</a:t>
            </a:r>
          </a:p>
          <a:p>
            <a:pPr marL="457200" lvl="0" indent="-457200">
              <a:buAutoNum type="arabicPeriod"/>
            </a:pPr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>
              <a:buAutoNum type="arabicPeriod"/>
            </a:pPr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How many sides does a heptagon have?</a:t>
            </a:r>
          </a:p>
          <a:p>
            <a:pPr marL="457200" lvl="0" indent="-457200">
              <a:buAutoNum type="arabicPeriod"/>
            </a:pPr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>
              <a:buAutoNum type="arabicPeriod"/>
            </a:pPr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How many sides does a nonagon have?</a:t>
            </a:r>
          </a:p>
          <a:p>
            <a:pPr marL="457200" lvl="0" indent="-457200">
              <a:buAutoNum type="arabicPeriod"/>
            </a:pPr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>
              <a:buAutoNum type="arabicPeriod"/>
            </a:pPr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In any polygon, the </a:t>
            </a:r>
            <a:r>
              <a:rPr lang="en-US" sz="2000" i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exterior</a:t>
            </a:r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 angles add to _______.</a:t>
            </a:r>
          </a:p>
          <a:p>
            <a:pPr marL="457200" lvl="0" indent="-457200">
              <a:buAutoNum type="arabicPeriod"/>
            </a:pPr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>
              <a:buAutoNum type="arabicPeriod"/>
            </a:pPr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What is the sum of the interior angles of a quadrilateral?</a:t>
            </a: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9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  6.1-6.3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762000"/>
            <a:ext cx="9144000" cy="563231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457200" lvl="0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7.    Which of the following are true for a </a:t>
            </a:r>
            <a:r>
              <a:rPr lang="en-US" sz="2000" i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parallelogram</a:t>
            </a:r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?</a:t>
            </a:r>
          </a:p>
          <a:p>
            <a:pPr marL="914400" lvl="1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	</a:t>
            </a:r>
          </a:p>
          <a:p>
            <a:pPr marL="914400" lvl="1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	Opposite sides are congruent.</a:t>
            </a:r>
          </a:p>
          <a:p>
            <a:pPr marL="914400" lvl="1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914400" lvl="1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	All 4 sides are congruent.</a:t>
            </a:r>
          </a:p>
          <a:p>
            <a:pPr marL="914400" lvl="1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914400" lvl="1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	Opposite sides are parallel.</a:t>
            </a:r>
          </a:p>
          <a:p>
            <a:pPr marL="914400" lvl="1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914400" lvl="1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	Opposite angles are congruent.</a:t>
            </a:r>
          </a:p>
          <a:p>
            <a:pPr marL="914400" lvl="1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914400" lvl="1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	Opposite angles are supplementary.</a:t>
            </a:r>
          </a:p>
          <a:p>
            <a:pPr marL="914400" lvl="1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914400" lvl="1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	Adjacent angles are supplementary.</a:t>
            </a:r>
          </a:p>
          <a:p>
            <a:pPr marL="914400" lvl="1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914400" lvl="1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	Diagonals bisect each other.</a:t>
            </a:r>
          </a:p>
          <a:p>
            <a:pPr marL="914400" lvl="1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914400" lvl="1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	Diagonals are congruent.</a:t>
            </a: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9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  6.1-6.3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Heptagon 13"/>
          <p:cNvSpPr/>
          <p:nvPr/>
        </p:nvSpPr>
        <p:spPr>
          <a:xfrm>
            <a:off x="2514600" y="2057400"/>
            <a:ext cx="3505200" cy="2895600"/>
          </a:xfrm>
          <a:prstGeom prst="heptagon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0" y="914400"/>
            <a:ext cx="9144000" cy="70788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457200" lvl="0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8.  What is a segment that joins nonconsecutive vertices called?</a:t>
            </a: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17" name="Straight Connector 16"/>
          <p:cNvCxnSpPr>
            <a:stCxn id="14" idx="4"/>
          </p:cNvCxnSpPr>
          <p:nvPr/>
        </p:nvCxnSpPr>
        <p:spPr>
          <a:xfrm rot="10800000" flipH="1">
            <a:off x="2514590" y="2057400"/>
            <a:ext cx="1752609" cy="1862180"/>
          </a:xfrm>
          <a:prstGeom prst="line">
            <a:avLst/>
          </a:prstGeom>
          <a:ln w="5080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14" idx="4"/>
            <a:endCxn id="14" idx="0"/>
          </p:cNvCxnSpPr>
          <p:nvPr/>
        </p:nvCxnSpPr>
        <p:spPr>
          <a:xfrm rot="10800000" flipH="1">
            <a:off x="2514590" y="2630912"/>
            <a:ext cx="3158087" cy="1288668"/>
          </a:xfrm>
          <a:prstGeom prst="line">
            <a:avLst/>
          </a:prstGeom>
          <a:ln w="5080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14" idx="4"/>
            <a:endCxn id="14" idx="1"/>
          </p:cNvCxnSpPr>
          <p:nvPr/>
        </p:nvCxnSpPr>
        <p:spPr>
          <a:xfrm rot="10800000" flipH="1">
            <a:off x="2514591" y="3919580"/>
            <a:ext cx="3505218" cy="0"/>
          </a:xfrm>
          <a:prstGeom prst="line">
            <a:avLst/>
          </a:prstGeom>
          <a:ln w="5080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14" idx="4"/>
            <a:endCxn id="14" idx="2"/>
          </p:cNvCxnSpPr>
          <p:nvPr/>
        </p:nvCxnSpPr>
        <p:spPr>
          <a:xfrm rot="10800000" flipH="1" flipV="1">
            <a:off x="2514590" y="3919579"/>
            <a:ext cx="2532585" cy="1033435"/>
          </a:xfrm>
          <a:prstGeom prst="line">
            <a:avLst/>
          </a:prstGeom>
          <a:ln w="5080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9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  6.1-6.3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304800" y="1524000"/>
            <a:ext cx="1527175" cy="1444625"/>
          </a:xfrm>
          <a:prstGeom prst="star4">
            <a:avLst>
              <a:gd name="adj" fmla="val 12500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2133600" y="1752600"/>
            <a:ext cx="2209800" cy="990600"/>
          </a:xfrm>
          <a:prstGeom prst="wave">
            <a:avLst>
              <a:gd name="adj1" fmla="val 13005"/>
              <a:gd name="adj2" fmla="val 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304800" y="3200400"/>
            <a:ext cx="1676400" cy="274320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AutoShape 9"/>
          <p:cNvSpPr>
            <a:spLocks noChangeArrowheads="1"/>
          </p:cNvSpPr>
          <p:nvPr/>
        </p:nvSpPr>
        <p:spPr bwMode="auto">
          <a:xfrm>
            <a:off x="2362200" y="3352800"/>
            <a:ext cx="1981200" cy="1219200"/>
          </a:xfrm>
          <a:prstGeom prst="hexagon">
            <a:avLst>
              <a:gd name="adj" fmla="val 40625"/>
              <a:gd name="vf" fmla="val 115470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7162800" y="3505200"/>
            <a:ext cx="1447800" cy="990600"/>
          </a:xfrm>
          <a:prstGeom prst="plus">
            <a:avLst>
              <a:gd name="adj" fmla="val 25000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0" y="685800"/>
            <a:ext cx="91440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457200" lvl="0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9.  Which of the following is NOT a polygon</a:t>
            </a:r>
          </a:p>
        </p:txBody>
      </p:sp>
      <p:sp>
        <p:nvSpPr>
          <p:cNvPr id="33" name="Isosceles Triangle 32"/>
          <p:cNvSpPr/>
          <p:nvPr/>
        </p:nvSpPr>
        <p:spPr>
          <a:xfrm>
            <a:off x="4800600" y="5029200"/>
            <a:ext cx="1219200" cy="1066800"/>
          </a:xfrm>
          <a:prstGeom prst="triangl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own Arrow 33"/>
          <p:cNvSpPr/>
          <p:nvPr/>
        </p:nvSpPr>
        <p:spPr>
          <a:xfrm rot="19033957">
            <a:off x="5181600" y="1600200"/>
            <a:ext cx="914400" cy="1219200"/>
          </a:xfrm>
          <a:prstGeom prst="downArrow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Plaque 34"/>
          <p:cNvSpPr/>
          <p:nvPr/>
        </p:nvSpPr>
        <p:spPr>
          <a:xfrm>
            <a:off x="6934200" y="1676400"/>
            <a:ext cx="1752600" cy="1447800"/>
          </a:xfrm>
          <a:prstGeom prst="plaqu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Moon 35"/>
          <p:cNvSpPr/>
          <p:nvPr/>
        </p:nvSpPr>
        <p:spPr>
          <a:xfrm>
            <a:off x="6781800" y="4953000"/>
            <a:ext cx="1143000" cy="1066800"/>
          </a:xfrm>
          <a:prstGeom prst="moon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/>
          <p:cNvCxnSpPr/>
          <p:nvPr/>
        </p:nvCxnSpPr>
        <p:spPr>
          <a:xfrm flipV="1">
            <a:off x="4953000" y="4114800"/>
            <a:ext cx="1600200" cy="45720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rot="5400000" flipH="1" flipV="1">
            <a:off x="4457700" y="3771900"/>
            <a:ext cx="1295400" cy="30480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10800000">
            <a:off x="5257800" y="3276600"/>
            <a:ext cx="1143000" cy="53340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ctagon 46"/>
          <p:cNvSpPr/>
          <p:nvPr/>
        </p:nvSpPr>
        <p:spPr>
          <a:xfrm>
            <a:off x="457200" y="4953000"/>
            <a:ext cx="1295400" cy="1295400"/>
          </a:xfrm>
          <a:prstGeom prst="octagon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lowchart: Delay 47"/>
          <p:cNvSpPr/>
          <p:nvPr/>
        </p:nvSpPr>
        <p:spPr>
          <a:xfrm>
            <a:off x="2362200" y="4953000"/>
            <a:ext cx="1295400" cy="1219200"/>
          </a:xfrm>
          <a:prstGeom prst="flowChartDelay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0" y="1676400"/>
            <a:ext cx="9144000" cy="347787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457200" lvl="0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A			B			C		D</a:t>
            </a: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E			F			G		H</a:t>
            </a: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			J			K		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9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  6.1-6.3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85800"/>
            <a:ext cx="9144000" cy="1015663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457200" lvl="0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Find X:</a:t>
            </a: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10.						11.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533400" y="1143000"/>
            <a:ext cx="2514600" cy="2590800"/>
            <a:chOff x="457200" y="2209800"/>
            <a:chExt cx="3124200" cy="2971800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990600" y="2209800"/>
              <a:ext cx="2590800" cy="6096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457200" y="4800600"/>
              <a:ext cx="3048000" cy="3810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5400000" flipH="1" flipV="1">
              <a:off x="2552700" y="3771900"/>
              <a:ext cx="1981200" cy="762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5400000">
              <a:off x="-762000" y="3429000"/>
              <a:ext cx="2971800" cy="5334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rapezoid 24"/>
          <p:cNvSpPr/>
          <p:nvPr/>
        </p:nvSpPr>
        <p:spPr>
          <a:xfrm>
            <a:off x="4953000" y="1905000"/>
            <a:ext cx="3429000" cy="1600200"/>
          </a:xfrm>
          <a:prstGeom prst="trapezoid">
            <a:avLst>
              <a:gd name="adj" fmla="val 15345"/>
            </a:avLst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914400" y="1219200"/>
            <a:ext cx="5334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457200" lvl="0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80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33400" y="3276600"/>
            <a:ext cx="5334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457200" lvl="0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78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38400" y="3048000"/>
            <a:ext cx="6858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457200" lvl="0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102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514600" y="1676400"/>
            <a:ext cx="6858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457200" lvl="0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2x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257800" y="1905000"/>
            <a:ext cx="6858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457200" lvl="0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103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467600" y="1905000"/>
            <a:ext cx="6858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457200" lvl="0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105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848600" y="3124200"/>
            <a:ext cx="6858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457200" lvl="0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72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953000" y="3124200"/>
            <a:ext cx="8382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457200" lvl="0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X+21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9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  6.1-6.3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685800"/>
            <a:ext cx="9144000" cy="5016758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457200" lvl="0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Decide if each of the following MUST be a parallelogram.</a:t>
            </a: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12.						13.</a:t>
            </a: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14.						15.</a:t>
            </a: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/>
            <a:endParaRPr lang="en-US" sz="2000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marL="457200" lvl="0" indent="-45720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16.						17.</a:t>
            </a:r>
          </a:p>
        </p:txBody>
      </p:sp>
      <p:sp>
        <p:nvSpPr>
          <p:cNvPr id="15" name="Parallelogram 14"/>
          <p:cNvSpPr/>
          <p:nvPr/>
        </p:nvSpPr>
        <p:spPr>
          <a:xfrm>
            <a:off x="457200" y="1524000"/>
            <a:ext cx="2743200" cy="990600"/>
          </a:xfrm>
          <a:prstGeom prst="parallelogram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rallelogram 15"/>
          <p:cNvSpPr/>
          <p:nvPr/>
        </p:nvSpPr>
        <p:spPr>
          <a:xfrm flipH="1">
            <a:off x="5486400" y="1524000"/>
            <a:ext cx="2514600" cy="990600"/>
          </a:xfrm>
          <a:prstGeom prst="parallelogram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rallelogram 16"/>
          <p:cNvSpPr/>
          <p:nvPr/>
        </p:nvSpPr>
        <p:spPr>
          <a:xfrm flipH="1">
            <a:off x="228600" y="3276600"/>
            <a:ext cx="2895600" cy="990600"/>
          </a:xfrm>
          <a:prstGeom prst="parallelogram">
            <a:avLst>
              <a:gd name="adj" fmla="val 88661"/>
            </a:avLst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arallelogram 17"/>
          <p:cNvSpPr/>
          <p:nvPr/>
        </p:nvSpPr>
        <p:spPr>
          <a:xfrm>
            <a:off x="5181600" y="3276600"/>
            <a:ext cx="2743200" cy="990600"/>
          </a:xfrm>
          <a:prstGeom prst="parallelogram">
            <a:avLst>
              <a:gd name="adj" fmla="val 75928"/>
            </a:avLst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rallelogram 18"/>
          <p:cNvSpPr/>
          <p:nvPr/>
        </p:nvSpPr>
        <p:spPr>
          <a:xfrm>
            <a:off x="381000" y="5257800"/>
            <a:ext cx="2743200" cy="990600"/>
          </a:xfrm>
          <a:prstGeom prst="parallelogram">
            <a:avLst>
              <a:gd name="adj" fmla="val 10676"/>
            </a:avLst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rallelogram 19"/>
          <p:cNvSpPr/>
          <p:nvPr/>
        </p:nvSpPr>
        <p:spPr>
          <a:xfrm>
            <a:off x="5257800" y="5181600"/>
            <a:ext cx="2743200" cy="990600"/>
          </a:xfrm>
          <a:prstGeom prst="parallelogram">
            <a:avLst>
              <a:gd name="adj" fmla="val 64788"/>
            </a:avLst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 rot="5400000">
            <a:off x="1600200" y="15240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1600200" y="25146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/>
          <p:nvPr/>
        </p:nvGrpSpPr>
        <p:grpSpPr>
          <a:xfrm>
            <a:off x="2895601" y="1981200"/>
            <a:ext cx="228599" cy="228602"/>
            <a:chOff x="2895601" y="1981200"/>
            <a:chExt cx="228599" cy="228602"/>
          </a:xfrm>
        </p:grpSpPr>
        <p:cxnSp>
          <p:nvCxnSpPr>
            <p:cNvPr id="24" name="Straight Connector 23"/>
            <p:cNvCxnSpPr/>
            <p:nvPr/>
          </p:nvCxnSpPr>
          <p:spPr>
            <a:xfrm rot="16200000" flipH="1">
              <a:off x="2971800" y="2057400"/>
              <a:ext cx="228600" cy="76200"/>
            </a:xfrm>
            <a:prstGeom prst="line">
              <a:avLst/>
            </a:prstGeom>
            <a:ln w="508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5400000">
              <a:off x="2857501" y="2019301"/>
              <a:ext cx="228601" cy="152401"/>
            </a:xfrm>
            <a:prstGeom prst="line">
              <a:avLst/>
            </a:prstGeom>
            <a:ln w="508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/>
          <p:cNvGrpSpPr/>
          <p:nvPr/>
        </p:nvGrpSpPr>
        <p:grpSpPr>
          <a:xfrm>
            <a:off x="419100" y="1981200"/>
            <a:ext cx="228599" cy="228602"/>
            <a:chOff x="2895601" y="1981200"/>
            <a:chExt cx="228599" cy="228602"/>
          </a:xfrm>
        </p:grpSpPr>
        <p:cxnSp>
          <p:nvCxnSpPr>
            <p:cNvPr id="33" name="Straight Connector 32"/>
            <p:cNvCxnSpPr/>
            <p:nvPr/>
          </p:nvCxnSpPr>
          <p:spPr>
            <a:xfrm rot="16200000" flipH="1">
              <a:off x="2971800" y="2057400"/>
              <a:ext cx="228600" cy="76200"/>
            </a:xfrm>
            <a:prstGeom prst="line">
              <a:avLst/>
            </a:prstGeom>
            <a:ln w="508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2857501" y="2019301"/>
              <a:ext cx="228601" cy="152401"/>
            </a:xfrm>
            <a:prstGeom prst="line">
              <a:avLst/>
            </a:prstGeom>
            <a:ln w="508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/>
          <p:cNvGrpSpPr/>
          <p:nvPr/>
        </p:nvGrpSpPr>
        <p:grpSpPr>
          <a:xfrm rot="5125246">
            <a:off x="6661514" y="3042761"/>
            <a:ext cx="331170" cy="370142"/>
            <a:chOff x="2895601" y="1981200"/>
            <a:chExt cx="228599" cy="228602"/>
          </a:xfrm>
        </p:grpSpPr>
        <p:cxnSp>
          <p:nvCxnSpPr>
            <p:cNvPr id="38" name="Straight Connector 37"/>
            <p:cNvCxnSpPr/>
            <p:nvPr/>
          </p:nvCxnSpPr>
          <p:spPr>
            <a:xfrm rot="16200000" flipH="1">
              <a:off x="2971800" y="2057400"/>
              <a:ext cx="228600" cy="76200"/>
            </a:xfrm>
            <a:prstGeom prst="line">
              <a:avLst/>
            </a:prstGeom>
            <a:ln w="508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5400000">
              <a:off x="2857501" y="2019301"/>
              <a:ext cx="228601" cy="152401"/>
            </a:xfrm>
            <a:prstGeom prst="line">
              <a:avLst/>
            </a:prstGeom>
            <a:ln w="508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/>
          <p:cNvGrpSpPr/>
          <p:nvPr/>
        </p:nvGrpSpPr>
        <p:grpSpPr>
          <a:xfrm rot="1927090">
            <a:off x="7374972" y="3592233"/>
            <a:ext cx="305695" cy="312842"/>
            <a:chOff x="2895601" y="1981200"/>
            <a:chExt cx="228599" cy="228602"/>
          </a:xfrm>
        </p:grpSpPr>
        <p:cxnSp>
          <p:nvCxnSpPr>
            <p:cNvPr id="41" name="Straight Connector 40"/>
            <p:cNvCxnSpPr/>
            <p:nvPr/>
          </p:nvCxnSpPr>
          <p:spPr>
            <a:xfrm rot="16200000" flipH="1">
              <a:off x="2971800" y="2057400"/>
              <a:ext cx="228600" cy="76200"/>
            </a:xfrm>
            <a:prstGeom prst="line">
              <a:avLst/>
            </a:prstGeom>
            <a:ln w="508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2857501" y="2019301"/>
              <a:ext cx="228601" cy="152401"/>
            </a:xfrm>
            <a:prstGeom prst="line">
              <a:avLst/>
            </a:prstGeom>
            <a:ln w="508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/>
          <p:cNvGrpSpPr/>
          <p:nvPr/>
        </p:nvGrpSpPr>
        <p:grpSpPr>
          <a:xfrm rot="1927090">
            <a:off x="5393771" y="3562524"/>
            <a:ext cx="305695" cy="312842"/>
            <a:chOff x="2895601" y="1981200"/>
            <a:chExt cx="228599" cy="228602"/>
          </a:xfrm>
        </p:grpSpPr>
        <p:cxnSp>
          <p:nvCxnSpPr>
            <p:cNvPr id="44" name="Straight Connector 43"/>
            <p:cNvCxnSpPr/>
            <p:nvPr/>
          </p:nvCxnSpPr>
          <p:spPr>
            <a:xfrm rot="16200000" flipH="1">
              <a:off x="2971800" y="2057400"/>
              <a:ext cx="228600" cy="76200"/>
            </a:xfrm>
            <a:prstGeom prst="line">
              <a:avLst/>
            </a:prstGeom>
            <a:ln w="508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2857501" y="2019301"/>
              <a:ext cx="228601" cy="152401"/>
            </a:xfrm>
            <a:prstGeom prst="line">
              <a:avLst/>
            </a:prstGeom>
            <a:ln w="508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/>
          <p:cNvGrpSpPr/>
          <p:nvPr/>
        </p:nvGrpSpPr>
        <p:grpSpPr>
          <a:xfrm rot="1927090">
            <a:off x="5241371" y="3791125"/>
            <a:ext cx="305695" cy="312842"/>
            <a:chOff x="2895601" y="1981200"/>
            <a:chExt cx="228599" cy="228602"/>
          </a:xfrm>
        </p:grpSpPr>
        <p:cxnSp>
          <p:nvCxnSpPr>
            <p:cNvPr id="47" name="Straight Connector 46"/>
            <p:cNvCxnSpPr/>
            <p:nvPr/>
          </p:nvCxnSpPr>
          <p:spPr>
            <a:xfrm rot="16200000" flipH="1">
              <a:off x="2971800" y="2057400"/>
              <a:ext cx="228600" cy="76200"/>
            </a:xfrm>
            <a:prstGeom prst="line">
              <a:avLst/>
            </a:prstGeom>
            <a:ln w="508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2857501" y="2019301"/>
              <a:ext cx="228601" cy="152401"/>
            </a:xfrm>
            <a:prstGeom prst="line">
              <a:avLst/>
            </a:prstGeom>
            <a:ln w="508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oup 48"/>
          <p:cNvGrpSpPr/>
          <p:nvPr/>
        </p:nvGrpSpPr>
        <p:grpSpPr>
          <a:xfrm rot="1927090">
            <a:off x="7222572" y="3791124"/>
            <a:ext cx="305695" cy="312842"/>
            <a:chOff x="2895601" y="1981200"/>
            <a:chExt cx="228599" cy="228602"/>
          </a:xfrm>
        </p:grpSpPr>
        <p:cxnSp>
          <p:nvCxnSpPr>
            <p:cNvPr id="50" name="Straight Connector 49"/>
            <p:cNvCxnSpPr/>
            <p:nvPr/>
          </p:nvCxnSpPr>
          <p:spPr>
            <a:xfrm rot="16200000" flipH="1">
              <a:off x="2971800" y="2057400"/>
              <a:ext cx="228600" cy="76200"/>
            </a:xfrm>
            <a:prstGeom prst="line">
              <a:avLst/>
            </a:prstGeom>
            <a:ln w="508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2857501" y="2019301"/>
              <a:ext cx="228601" cy="152401"/>
            </a:xfrm>
            <a:prstGeom prst="line">
              <a:avLst/>
            </a:prstGeom>
            <a:ln w="508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/>
          <p:cNvGrpSpPr/>
          <p:nvPr/>
        </p:nvGrpSpPr>
        <p:grpSpPr>
          <a:xfrm rot="5125246">
            <a:off x="6051915" y="4033361"/>
            <a:ext cx="331170" cy="370142"/>
            <a:chOff x="2895601" y="1981200"/>
            <a:chExt cx="228599" cy="228602"/>
          </a:xfrm>
        </p:grpSpPr>
        <p:cxnSp>
          <p:nvCxnSpPr>
            <p:cNvPr id="53" name="Straight Connector 52"/>
            <p:cNvCxnSpPr/>
            <p:nvPr/>
          </p:nvCxnSpPr>
          <p:spPr>
            <a:xfrm rot="16200000" flipH="1">
              <a:off x="2971800" y="2057400"/>
              <a:ext cx="228600" cy="76200"/>
            </a:xfrm>
            <a:prstGeom prst="line">
              <a:avLst/>
            </a:prstGeom>
            <a:ln w="508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5400000">
              <a:off x="2857501" y="2019301"/>
              <a:ext cx="228601" cy="152401"/>
            </a:xfrm>
            <a:prstGeom prst="line">
              <a:avLst/>
            </a:prstGeom>
            <a:ln w="508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6477000" y="121920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553200" y="243840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257800" y="1828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5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848600" y="1828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5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791200" y="5105400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103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886575" y="5848350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103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334000" y="586740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77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 flipV="1">
            <a:off x="1143000" y="3276600"/>
            <a:ext cx="1143000" cy="99060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304800" y="3276600"/>
            <a:ext cx="2819400" cy="99060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5400000">
            <a:off x="1028700" y="3467100"/>
            <a:ext cx="2286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rot="5400000">
            <a:off x="952500" y="3467100"/>
            <a:ext cx="2286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rot="5400000">
            <a:off x="2171700" y="3924300"/>
            <a:ext cx="2286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rot="5400000">
            <a:off x="2095500" y="3924300"/>
            <a:ext cx="2286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1828800" y="3429000"/>
            <a:ext cx="304800" cy="2286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1219200" y="3886200"/>
            <a:ext cx="304800" cy="2286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457200" y="5257800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100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514600" y="5867400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100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9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 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Identify quadrilaterals </a:t>
            </a:r>
            <a:r>
              <a:rPr lang="en-US" sz="2000" b="1" dirty="0" err="1" smtClean="0">
                <a:solidFill>
                  <a:schemeClr val="tx1"/>
                </a:solidFill>
                <a:latin typeface="Comic Sans MS" pitchFamily="66" charset="0"/>
              </a:rPr>
              <a:t>quickfire</a:t>
            </a:r>
            <a:endParaRPr lang="en-US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686081" name="Object 1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686081" name="Presentation" r:id="rId5" imgW="4570388" imgH="3427437" progId="PowerPoint.Show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860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verb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verb" cmd="0">
                                      <p:cBhvr>
                                        <p:cTn id="6" dur="1" fill="hold"/>
                                        <p:tgtEl>
                                          <p:spTgt spid="6860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081"/>
                  </p:tgtEl>
                </p:cond>
              </p:nextCondLst>
            </p:seq>
          </p:childTnLst>
        </p:cTn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66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0"/>
            <a:ext cx="9622873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9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  CHAPTER 6 REVIEW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71600" y="2387958"/>
            <a:ext cx="405662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A quadrilateral with 1 set of parallel sides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371600" y="3936642"/>
            <a:ext cx="582217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The segment joining the midpoints of the legs of a trapezoid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371600" y="4876800"/>
            <a:ext cx="391402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The diagonals of a rectangle are ______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371600" y="3429000"/>
            <a:ext cx="362528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A point in the “middle” of a segment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371600" y="2895600"/>
            <a:ext cx="556312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A parallelogram with 4 congruent sides and 4 right angles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371600" y="5410200"/>
            <a:ext cx="494334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The bases of a trapezoid are __________________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371600" y="4405510"/>
            <a:ext cx="2286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 5-sided polygon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1371600" y="5943600"/>
            <a:ext cx="5334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The diagonals in a rhombus are ______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762000" y="806450"/>
            <a:ext cx="7467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 dirty="0">
                <a:latin typeface="Comic Sans MS" pitchFamily="66" charset="0"/>
              </a:rPr>
              <a:t>In regular geometry, CONCAVE shapes are like your strange cousin.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838200" y="2178050"/>
            <a:ext cx="7467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Comic Sans MS" pitchFamily="66" charset="0"/>
              </a:rPr>
              <a:t>We just don’t talk about them.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914400" y="3244850"/>
            <a:ext cx="7467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800" b="1">
                <a:latin typeface="Comic Sans MS" pitchFamily="66" charset="0"/>
              </a:rPr>
              <a:t>We will spend almost all of our time on CONVEX shapes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57200" y="838200"/>
            <a:ext cx="8458200" cy="5168646"/>
            <a:chOff x="457200" y="838200"/>
            <a:chExt cx="8458200" cy="5168646"/>
          </a:xfrm>
        </p:grpSpPr>
        <p:pic>
          <p:nvPicPr>
            <p:cNvPr id="8193" name="Picture 1" descr="C:\FILES\pictures (fun)\gags\71%20Old%20Guy%20Says%20BOOOO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" y="838200"/>
              <a:ext cx="8001000" cy="5168646"/>
            </a:xfrm>
            <a:prstGeom prst="rect">
              <a:avLst/>
            </a:prstGeom>
            <a:noFill/>
          </p:spPr>
        </p:pic>
        <p:sp>
          <p:nvSpPr>
            <p:cNvPr id="9" name="Oval Callout 8"/>
            <p:cNvSpPr/>
            <p:nvPr/>
          </p:nvSpPr>
          <p:spPr>
            <a:xfrm>
              <a:off x="5715000" y="1295400"/>
              <a:ext cx="3200400" cy="1524000"/>
            </a:xfrm>
            <a:prstGeom prst="wedgeEllipseCallout">
              <a:avLst>
                <a:gd name="adj1" fmla="val -90833"/>
                <a:gd name="adj2" fmla="val 4650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solidFill>
                    <a:schemeClr val="tx1"/>
                  </a:solidFill>
                  <a:latin typeface="Comic Sans MS" pitchFamily="66" charset="0"/>
                </a:rPr>
                <a:t>CONCAVE IS BAD!!</a:t>
              </a:r>
              <a:endParaRPr lang="en-US" sz="2800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  <p:bldP spid="35844" grpId="0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09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2400" y="685800"/>
            <a:ext cx="9525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9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  CHAPTER 6 REVIEW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1066800" y="1371600"/>
          <a:ext cx="1219200" cy="292100"/>
        </p:xfrm>
        <a:graphic>
          <a:graphicData uri="http://schemas.openxmlformats.org/presentationml/2006/ole">
            <p:oleObj spid="_x0000_s888833" name="Equation" r:id="rId6" imgW="1002960" imgH="215640" progId="">
              <p:embed/>
            </p:oleObj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1332963" y="1942563"/>
          <a:ext cx="457200" cy="239713"/>
        </p:xfrm>
        <a:graphic>
          <a:graphicData uri="http://schemas.openxmlformats.org/presentationml/2006/ole">
            <p:oleObj spid="_x0000_s888834" name="Equation" r:id="rId7" imgW="482400" imgH="177480" progId="">
              <p:embed/>
            </p:oleObj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2555875" y="1943637"/>
          <a:ext cx="528638" cy="239713"/>
        </p:xfrm>
        <a:graphic>
          <a:graphicData uri="http://schemas.openxmlformats.org/presentationml/2006/ole">
            <p:oleObj spid="_x0000_s888835" name="Equation" r:id="rId8" imgW="558720" imgH="177480" progId="">
              <p:embed/>
            </p:oleObj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1295400" y="4038600"/>
          <a:ext cx="301625" cy="257175"/>
        </p:xfrm>
        <a:graphic>
          <a:graphicData uri="http://schemas.openxmlformats.org/presentationml/2006/ole">
            <p:oleObj spid="_x0000_s888836" name="Equation" r:id="rId9" imgW="228600" imgH="190440" progId="">
              <p:embed/>
            </p:oleObj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2318980" y="4046538"/>
          <a:ext cx="184150" cy="241300"/>
        </p:xfrm>
        <a:graphic>
          <a:graphicData uri="http://schemas.openxmlformats.org/presentationml/2006/ole">
            <p:oleObj spid="_x0000_s888838" name="Equation" r:id="rId10" imgW="139680" imgH="177480" progId="">
              <p:embed/>
            </p:oleObj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/>
        </p:nvGraphicFramePr>
        <p:xfrm>
          <a:off x="3174642" y="5358684"/>
          <a:ext cx="585788" cy="239713"/>
        </p:xfrm>
        <a:graphic>
          <a:graphicData uri="http://schemas.openxmlformats.org/presentationml/2006/ole">
            <p:oleObj spid="_x0000_s888839" name="Equation" r:id="rId11" imgW="444240" imgH="177480" progId="">
              <p:embed/>
            </p:oleObj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/>
        </p:nvGraphicFramePr>
        <p:xfrm>
          <a:off x="1295400" y="5372637"/>
          <a:ext cx="301625" cy="241300"/>
        </p:xfrm>
        <a:graphic>
          <a:graphicData uri="http://schemas.openxmlformats.org/presentationml/2006/ole">
            <p:oleObj spid="_x0000_s888840" name="Equation" r:id="rId12" imgW="228600" imgH="177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19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85800"/>
            <a:ext cx="9138869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9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  CHAPTER 6 REVIEW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886785" name="Object 1"/>
          <p:cNvGraphicFramePr>
            <a:graphicFrameLocks noChangeAspect="1"/>
          </p:cNvGraphicFramePr>
          <p:nvPr/>
        </p:nvGraphicFramePr>
        <p:xfrm>
          <a:off x="1955442" y="1270716"/>
          <a:ext cx="709613" cy="258763"/>
        </p:xfrm>
        <a:graphic>
          <a:graphicData uri="http://schemas.openxmlformats.org/presentationml/2006/ole">
            <p:oleObj spid="_x0000_s886785" name="Equation" r:id="rId6" imgW="583920" imgH="190440" progId="">
              <p:embed/>
            </p:oleObj>
          </a:graphicData>
        </a:graphic>
      </p:graphicFrame>
      <p:graphicFrame>
        <p:nvGraphicFramePr>
          <p:cNvPr id="14" name="Object 1"/>
          <p:cNvGraphicFramePr>
            <a:graphicFrameLocks noChangeAspect="1"/>
          </p:cNvGraphicFramePr>
          <p:nvPr/>
        </p:nvGraphicFramePr>
        <p:xfrm>
          <a:off x="1218663" y="2687817"/>
          <a:ext cx="631825" cy="241300"/>
        </p:xfrm>
        <a:graphic>
          <a:graphicData uri="http://schemas.openxmlformats.org/presentationml/2006/ole">
            <p:oleObj spid="_x0000_s886786" name="Equation" r:id="rId7" imgW="520560" imgH="177480" progId="">
              <p:embed/>
            </p:oleObj>
          </a:graphicData>
        </a:graphic>
      </p:graphicFrame>
      <p:graphicFrame>
        <p:nvGraphicFramePr>
          <p:cNvPr id="15" name="Object 1"/>
          <p:cNvGraphicFramePr>
            <a:graphicFrameLocks noChangeAspect="1"/>
          </p:cNvGraphicFramePr>
          <p:nvPr/>
        </p:nvGraphicFramePr>
        <p:xfrm>
          <a:off x="2593259" y="2700696"/>
          <a:ext cx="601663" cy="241300"/>
        </p:xfrm>
        <a:graphic>
          <a:graphicData uri="http://schemas.openxmlformats.org/presentationml/2006/ole">
            <p:oleObj spid="_x0000_s886787" name="Equation" r:id="rId8" imgW="495000" imgH="177480" progId="">
              <p:embed/>
            </p:oleObj>
          </a:graphicData>
        </a:graphic>
      </p:graphicFrame>
      <p:graphicFrame>
        <p:nvGraphicFramePr>
          <p:cNvPr id="886788" name="Object 4"/>
          <p:cNvGraphicFramePr>
            <a:graphicFrameLocks noChangeAspect="1"/>
          </p:cNvGraphicFramePr>
          <p:nvPr/>
        </p:nvGraphicFramePr>
        <p:xfrm>
          <a:off x="1232079" y="5245995"/>
          <a:ext cx="231775" cy="223837"/>
        </p:xfrm>
        <a:graphic>
          <a:graphicData uri="http://schemas.openxmlformats.org/presentationml/2006/ole">
            <p:oleObj spid="_x0000_s886788" name="Equation" r:id="rId9" imgW="190440" imgH="164880" progId="">
              <p:embed/>
            </p:oleObj>
          </a:graphicData>
        </a:graphic>
      </p:graphicFrame>
      <p:graphicFrame>
        <p:nvGraphicFramePr>
          <p:cNvPr id="886789" name="Object 5"/>
          <p:cNvGraphicFramePr>
            <a:graphicFrameLocks noChangeAspect="1"/>
          </p:cNvGraphicFramePr>
          <p:nvPr/>
        </p:nvGraphicFramePr>
        <p:xfrm>
          <a:off x="1283058" y="6019801"/>
          <a:ext cx="200898" cy="312738"/>
        </p:xfrm>
        <a:graphic>
          <a:graphicData uri="http://schemas.openxmlformats.org/presentationml/2006/ole">
            <p:oleObj spid="_x0000_s886789" name="Equation" r:id="rId10" imgW="126720" imgH="177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29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85800"/>
            <a:ext cx="9125565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9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  CHAPTER 6 REVIEW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884738" name="Object 2"/>
          <p:cNvGraphicFramePr>
            <a:graphicFrameLocks noChangeAspect="1"/>
          </p:cNvGraphicFramePr>
          <p:nvPr/>
        </p:nvGraphicFramePr>
        <p:xfrm>
          <a:off x="5167671" y="1354138"/>
          <a:ext cx="230187" cy="241300"/>
        </p:xfrm>
        <a:graphic>
          <a:graphicData uri="http://schemas.openxmlformats.org/presentationml/2006/ole">
            <p:oleObj spid="_x0000_s884738" name="Equation" r:id="rId6" imgW="190440" imgH="177480" progId="">
              <p:embed/>
            </p:oleObj>
          </a:graphicData>
        </a:graphic>
      </p:graphicFrame>
      <p:graphicFrame>
        <p:nvGraphicFramePr>
          <p:cNvPr id="884739" name="Object 3"/>
          <p:cNvGraphicFramePr>
            <a:graphicFrameLocks noChangeAspect="1"/>
          </p:cNvGraphicFramePr>
          <p:nvPr/>
        </p:nvGraphicFramePr>
        <p:xfrm>
          <a:off x="6213475" y="1371958"/>
          <a:ext cx="276225" cy="241300"/>
        </p:xfrm>
        <a:graphic>
          <a:graphicData uri="http://schemas.openxmlformats.org/presentationml/2006/ole">
            <p:oleObj spid="_x0000_s884739" name="Equation" r:id="rId7" imgW="228600" imgH="177480" progId="">
              <p:embed/>
            </p:oleObj>
          </a:graphicData>
        </a:graphic>
      </p:graphicFrame>
      <p:graphicFrame>
        <p:nvGraphicFramePr>
          <p:cNvPr id="884740" name="Object 4"/>
          <p:cNvGraphicFramePr>
            <a:graphicFrameLocks noChangeAspect="1"/>
          </p:cNvGraphicFramePr>
          <p:nvPr/>
        </p:nvGraphicFramePr>
        <p:xfrm>
          <a:off x="5104863" y="1879421"/>
          <a:ext cx="584200" cy="241300"/>
        </p:xfrm>
        <a:graphic>
          <a:graphicData uri="http://schemas.openxmlformats.org/presentationml/2006/ole">
            <p:oleObj spid="_x0000_s884740" name="Equation" r:id="rId8" imgW="482400" imgH="177480" progId="">
              <p:embed/>
            </p:oleObj>
          </a:graphicData>
        </a:graphic>
      </p:graphicFrame>
      <p:graphicFrame>
        <p:nvGraphicFramePr>
          <p:cNvPr id="884741" name="Object 5"/>
          <p:cNvGraphicFramePr>
            <a:graphicFrameLocks noChangeAspect="1"/>
          </p:cNvGraphicFramePr>
          <p:nvPr/>
        </p:nvGraphicFramePr>
        <p:xfrm>
          <a:off x="6096000" y="1892121"/>
          <a:ext cx="584200" cy="241300"/>
        </p:xfrm>
        <a:graphic>
          <a:graphicData uri="http://schemas.openxmlformats.org/presentationml/2006/ole">
            <p:oleObj spid="_x0000_s884741" name="Equation" r:id="rId9" imgW="482400" imgH="177480" progId="">
              <p:embed/>
            </p:oleObj>
          </a:graphicData>
        </a:graphic>
      </p:graphicFrame>
      <p:graphicFrame>
        <p:nvGraphicFramePr>
          <p:cNvPr id="884742" name="Object 6"/>
          <p:cNvGraphicFramePr>
            <a:graphicFrameLocks noChangeAspect="1"/>
          </p:cNvGraphicFramePr>
          <p:nvPr/>
        </p:nvGraphicFramePr>
        <p:xfrm>
          <a:off x="7510463" y="1879600"/>
          <a:ext cx="263525" cy="241300"/>
        </p:xfrm>
        <a:graphic>
          <a:graphicData uri="http://schemas.openxmlformats.org/presentationml/2006/ole">
            <p:oleObj spid="_x0000_s884742" name="Equation" r:id="rId10" imgW="215640" imgH="177480" progId="">
              <p:embed/>
            </p:oleObj>
          </a:graphicData>
        </a:graphic>
      </p:graphicFrame>
      <p:graphicFrame>
        <p:nvGraphicFramePr>
          <p:cNvPr id="884743" name="Object 7"/>
          <p:cNvGraphicFramePr>
            <a:graphicFrameLocks noChangeAspect="1"/>
          </p:cNvGraphicFramePr>
          <p:nvPr/>
        </p:nvGraphicFramePr>
        <p:xfrm>
          <a:off x="6172200" y="4216758"/>
          <a:ext cx="277812" cy="241300"/>
        </p:xfrm>
        <a:graphic>
          <a:graphicData uri="http://schemas.openxmlformats.org/presentationml/2006/ole">
            <p:oleObj spid="_x0000_s884743" name="Equation" r:id="rId11" imgW="228600" imgH="177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40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85800"/>
            <a:ext cx="11400064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9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  CHAPTER 6 REVIEW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882689" name="Object 1"/>
          <p:cNvGraphicFramePr>
            <a:graphicFrameLocks noChangeAspect="1"/>
          </p:cNvGraphicFramePr>
          <p:nvPr/>
        </p:nvGraphicFramePr>
        <p:xfrm>
          <a:off x="7046913" y="1185863"/>
          <a:ext cx="446087" cy="384175"/>
        </p:xfrm>
        <a:graphic>
          <a:graphicData uri="http://schemas.openxmlformats.org/presentationml/2006/ole">
            <p:oleObj spid="_x0000_s882689" name="Equation" r:id="rId6" imgW="279360" imgH="215640" progId="">
              <p:embed/>
            </p:oleObj>
          </a:graphicData>
        </a:graphic>
      </p:graphicFrame>
      <p:graphicFrame>
        <p:nvGraphicFramePr>
          <p:cNvPr id="882690" name="Object 2"/>
          <p:cNvGraphicFramePr>
            <a:graphicFrameLocks noChangeAspect="1"/>
          </p:cNvGraphicFramePr>
          <p:nvPr/>
        </p:nvGraphicFramePr>
        <p:xfrm>
          <a:off x="1791034" y="4860388"/>
          <a:ext cx="647365" cy="338138"/>
        </p:xfrm>
        <a:graphic>
          <a:graphicData uri="http://schemas.openxmlformats.org/presentationml/2006/ole">
            <p:oleObj spid="_x0000_s882690" name="Equation" r:id="rId7" imgW="253800" imgH="190440" progId="">
              <p:embed/>
            </p:oleObj>
          </a:graphicData>
        </a:graphic>
      </p:graphicFrame>
      <p:graphicFrame>
        <p:nvGraphicFramePr>
          <p:cNvPr id="882691" name="Object 3"/>
          <p:cNvGraphicFramePr>
            <a:graphicFrameLocks noChangeAspect="1"/>
          </p:cNvGraphicFramePr>
          <p:nvPr/>
        </p:nvGraphicFramePr>
        <p:xfrm>
          <a:off x="3246438" y="4887913"/>
          <a:ext cx="868362" cy="315912"/>
        </p:xfrm>
        <a:graphic>
          <a:graphicData uri="http://schemas.openxmlformats.org/presentationml/2006/ole">
            <p:oleObj spid="_x0000_s882691" name="Equation" r:id="rId8" imgW="558720" imgH="177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5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4925190" cy="488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9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  CHAPTER 6 REVIEW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45807" y="838200"/>
            <a:ext cx="4569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Graph each of the following points:</a:t>
            </a: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4876800" y="1447800"/>
            <a:ext cx="23621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A (-6, 8)</a:t>
            </a:r>
          </a:p>
          <a:p>
            <a:r>
              <a:rPr lang="en-US" sz="3000" dirty="0" smtClean="0"/>
              <a:t>B (4, 6)</a:t>
            </a:r>
          </a:p>
          <a:p>
            <a:r>
              <a:rPr lang="en-US" sz="3000" dirty="0" smtClean="0"/>
              <a:t>C (10, -6)</a:t>
            </a:r>
          </a:p>
          <a:p>
            <a:r>
              <a:rPr lang="en-US" sz="3000" dirty="0" smtClean="0"/>
              <a:t>D (-10, -2)</a:t>
            </a:r>
            <a:endParaRPr lang="en-US" sz="3000" dirty="0"/>
          </a:p>
        </p:txBody>
      </p:sp>
      <p:sp>
        <p:nvSpPr>
          <p:cNvPr id="16" name="Oval 15"/>
          <p:cNvSpPr/>
          <p:nvPr/>
        </p:nvSpPr>
        <p:spPr>
          <a:xfrm>
            <a:off x="1033480" y="1252536"/>
            <a:ext cx="228600" cy="228600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338512" y="1709736"/>
            <a:ext cx="228600" cy="228600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4695824" y="4481512"/>
            <a:ext cx="228600" cy="228600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00016" y="3538536"/>
            <a:ext cx="228600" cy="228600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>
            <a:stCxn id="16" idx="2"/>
            <a:endCxn id="17" idx="6"/>
          </p:cNvCxnSpPr>
          <p:nvPr/>
        </p:nvCxnSpPr>
        <p:spPr>
          <a:xfrm rot="10800000" flipH="1" flipV="1">
            <a:off x="1033480" y="1366836"/>
            <a:ext cx="2533632" cy="4572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18" idx="6"/>
          </p:cNvCxnSpPr>
          <p:nvPr/>
        </p:nvCxnSpPr>
        <p:spPr>
          <a:xfrm>
            <a:off x="195264" y="3657599"/>
            <a:ext cx="4729160" cy="938213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7" idx="1"/>
            <a:endCxn id="18" idx="4"/>
          </p:cNvCxnSpPr>
          <p:nvPr/>
        </p:nvCxnSpPr>
        <p:spPr>
          <a:xfrm rot="16200000" flipH="1">
            <a:off x="2607608" y="2507596"/>
            <a:ext cx="2966898" cy="1438134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6" idx="1"/>
            <a:endCxn id="19" idx="3"/>
          </p:cNvCxnSpPr>
          <p:nvPr/>
        </p:nvCxnSpPr>
        <p:spPr>
          <a:xfrm rot="16200000" flipH="1" flipV="1">
            <a:off x="-623596" y="2043104"/>
            <a:ext cx="2447644" cy="933464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 animBg="1"/>
      <p:bldP spid="18" grpId="0" animBg="1"/>
      <p:bldP spid="19" grpId="0" animBg="1"/>
    </p:bld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50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4925190" cy="488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9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  CHAPTER 6 REVIEW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74407" y="838200"/>
            <a:ext cx="41695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Find the slope for each of the following segments:</a:t>
            </a:r>
            <a:endParaRPr lang="en-US" sz="3000" dirty="0"/>
          </a:p>
        </p:txBody>
      </p:sp>
      <p:sp>
        <p:nvSpPr>
          <p:cNvPr id="15" name="TextBox 14"/>
          <p:cNvSpPr txBox="1"/>
          <p:nvPr/>
        </p:nvSpPr>
        <p:spPr>
          <a:xfrm>
            <a:off x="3276600" y="1219200"/>
            <a:ext cx="23621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B (4, 6)</a:t>
            </a:r>
          </a:p>
        </p:txBody>
      </p:sp>
      <p:sp>
        <p:nvSpPr>
          <p:cNvPr id="16" name="Oval 15"/>
          <p:cNvSpPr/>
          <p:nvPr/>
        </p:nvSpPr>
        <p:spPr>
          <a:xfrm>
            <a:off x="1033480" y="1252536"/>
            <a:ext cx="228600" cy="228600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338512" y="1709736"/>
            <a:ext cx="228600" cy="228600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4695824" y="4481512"/>
            <a:ext cx="228600" cy="228600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00016" y="3538536"/>
            <a:ext cx="228600" cy="228600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>
            <a:stCxn id="16" idx="2"/>
            <a:endCxn id="17" idx="6"/>
          </p:cNvCxnSpPr>
          <p:nvPr/>
        </p:nvCxnSpPr>
        <p:spPr>
          <a:xfrm rot="10800000" flipH="1" flipV="1">
            <a:off x="1033480" y="1366836"/>
            <a:ext cx="2533632" cy="4572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18" idx="6"/>
          </p:cNvCxnSpPr>
          <p:nvPr/>
        </p:nvCxnSpPr>
        <p:spPr>
          <a:xfrm>
            <a:off x="195264" y="3657599"/>
            <a:ext cx="4729160" cy="938213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7" idx="1"/>
            <a:endCxn id="18" idx="4"/>
          </p:cNvCxnSpPr>
          <p:nvPr/>
        </p:nvCxnSpPr>
        <p:spPr>
          <a:xfrm rot="16200000" flipH="1">
            <a:off x="2607608" y="2507596"/>
            <a:ext cx="2966898" cy="1438134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6" idx="1"/>
            <a:endCxn id="19" idx="3"/>
          </p:cNvCxnSpPr>
          <p:nvPr/>
        </p:nvCxnSpPr>
        <p:spPr>
          <a:xfrm rot="16200000" flipH="1" flipV="1">
            <a:off x="-623596" y="2043104"/>
            <a:ext cx="2447644" cy="933464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33400" y="762000"/>
            <a:ext cx="23621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A (-6, 8)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0" y="3733800"/>
            <a:ext cx="23621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D (-10, -2)</a:t>
            </a:r>
            <a:endParaRPr lang="en-US" sz="3000" dirty="0"/>
          </a:p>
        </p:txBody>
      </p:sp>
      <p:sp>
        <p:nvSpPr>
          <p:cNvPr id="24" name="TextBox 23"/>
          <p:cNvSpPr txBox="1"/>
          <p:nvPr/>
        </p:nvSpPr>
        <p:spPr>
          <a:xfrm>
            <a:off x="3509960" y="4714872"/>
            <a:ext cx="23621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C (10, -6)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562601" y="1981200"/>
            <a:ext cx="3124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SLOPE:</a:t>
            </a:r>
          </a:p>
          <a:p>
            <a:r>
              <a:rPr lang="en-US" sz="3000" dirty="0" smtClean="0"/>
              <a:t>  AB=</a:t>
            </a:r>
          </a:p>
          <a:p>
            <a:endParaRPr lang="en-US" sz="3000" dirty="0" smtClean="0"/>
          </a:p>
          <a:p>
            <a:r>
              <a:rPr lang="en-US" sz="3000" dirty="0" smtClean="0"/>
              <a:t>  BC=</a:t>
            </a:r>
          </a:p>
          <a:p>
            <a:endParaRPr lang="en-US" sz="3000" dirty="0" smtClean="0"/>
          </a:p>
          <a:p>
            <a:r>
              <a:rPr lang="en-US" sz="3000" dirty="0" smtClean="0"/>
              <a:t>  CD=</a:t>
            </a:r>
          </a:p>
          <a:p>
            <a:endParaRPr lang="en-US" sz="3000" dirty="0" smtClean="0"/>
          </a:p>
          <a:p>
            <a:r>
              <a:rPr lang="en-US" sz="3000" dirty="0" smtClean="0"/>
              <a:t>  AD=</a:t>
            </a:r>
            <a:endParaRPr lang="en-US" sz="3000" dirty="0"/>
          </a:p>
        </p:txBody>
      </p:sp>
      <p:graphicFrame>
        <p:nvGraphicFramePr>
          <p:cNvPr id="861186" name="Object 1"/>
          <p:cNvGraphicFramePr>
            <a:graphicFrameLocks noChangeAspect="1"/>
          </p:cNvGraphicFramePr>
          <p:nvPr/>
        </p:nvGraphicFramePr>
        <p:xfrm>
          <a:off x="6553200" y="2362200"/>
          <a:ext cx="394804" cy="619125"/>
        </p:xfrm>
        <a:graphic>
          <a:graphicData uri="http://schemas.openxmlformats.org/presentationml/2006/ole">
            <p:oleObj spid="_x0000_s861186" name="Equation" r:id="rId6" imgW="266400" imgH="419040" progId="">
              <p:embed/>
            </p:oleObj>
          </a:graphicData>
        </a:graphic>
      </p:graphicFrame>
      <p:graphicFrame>
        <p:nvGraphicFramePr>
          <p:cNvPr id="27" name="Object 1"/>
          <p:cNvGraphicFramePr>
            <a:graphicFrameLocks noChangeAspect="1"/>
          </p:cNvGraphicFramePr>
          <p:nvPr/>
        </p:nvGraphicFramePr>
        <p:xfrm>
          <a:off x="6561138" y="3276600"/>
          <a:ext cx="377825" cy="619125"/>
        </p:xfrm>
        <a:graphic>
          <a:graphicData uri="http://schemas.openxmlformats.org/presentationml/2006/ole">
            <p:oleObj spid="_x0000_s861187" name="Equation" r:id="rId7" imgW="253800" imgH="419040" progId="">
              <p:embed/>
            </p:oleObj>
          </a:graphicData>
        </a:graphic>
      </p:graphicFrame>
      <p:graphicFrame>
        <p:nvGraphicFramePr>
          <p:cNvPr id="29" name="Object 1"/>
          <p:cNvGraphicFramePr>
            <a:graphicFrameLocks noChangeAspect="1"/>
          </p:cNvGraphicFramePr>
          <p:nvPr/>
        </p:nvGraphicFramePr>
        <p:xfrm>
          <a:off x="6553200" y="4191000"/>
          <a:ext cx="394804" cy="619125"/>
        </p:xfrm>
        <a:graphic>
          <a:graphicData uri="http://schemas.openxmlformats.org/presentationml/2006/ole">
            <p:oleObj spid="_x0000_s861188" name="Equation" r:id="rId8" imgW="266400" imgH="419040" progId="">
              <p:embed/>
            </p:oleObj>
          </a:graphicData>
        </a:graphic>
      </p:graphicFrame>
      <p:graphicFrame>
        <p:nvGraphicFramePr>
          <p:cNvPr id="30" name="Object 1"/>
          <p:cNvGraphicFramePr>
            <a:graphicFrameLocks noChangeAspect="1"/>
          </p:cNvGraphicFramePr>
          <p:nvPr/>
        </p:nvGraphicFramePr>
        <p:xfrm>
          <a:off x="6637338" y="5105400"/>
          <a:ext cx="225425" cy="619125"/>
        </p:xfrm>
        <a:graphic>
          <a:graphicData uri="http://schemas.openxmlformats.org/presentationml/2006/ole">
            <p:oleObj spid="_x0000_s861189" name="Equation" r:id="rId9" imgW="152280" imgH="4190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61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</p:bld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5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4925190" cy="488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9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  CHAPTER 6 REVIEW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76600" y="1219200"/>
            <a:ext cx="23621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B (4, 6)</a:t>
            </a:r>
          </a:p>
        </p:txBody>
      </p:sp>
      <p:sp>
        <p:nvSpPr>
          <p:cNvPr id="16" name="Oval 15"/>
          <p:cNvSpPr/>
          <p:nvPr/>
        </p:nvSpPr>
        <p:spPr>
          <a:xfrm>
            <a:off x="1033480" y="1252536"/>
            <a:ext cx="228600" cy="228600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338512" y="1709736"/>
            <a:ext cx="228600" cy="228600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4695824" y="4481512"/>
            <a:ext cx="228600" cy="228600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00016" y="3538536"/>
            <a:ext cx="228600" cy="228600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>
            <a:stCxn id="16" idx="2"/>
            <a:endCxn id="17" idx="6"/>
          </p:cNvCxnSpPr>
          <p:nvPr/>
        </p:nvCxnSpPr>
        <p:spPr>
          <a:xfrm rot="10800000" flipH="1" flipV="1">
            <a:off x="1033480" y="1366836"/>
            <a:ext cx="2533632" cy="4572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18" idx="6"/>
          </p:cNvCxnSpPr>
          <p:nvPr/>
        </p:nvCxnSpPr>
        <p:spPr>
          <a:xfrm>
            <a:off x="195264" y="3657599"/>
            <a:ext cx="4729160" cy="938213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7" idx="1"/>
            <a:endCxn id="18" idx="4"/>
          </p:cNvCxnSpPr>
          <p:nvPr/>
        </p:nvCxnSpPr>
        <p:spPr>
          <a:xfrm rot="16200000" flipH="1">
            <a:off x="2607608" y="2507596"/>
            <a:ext cx="2966898" cy="1438134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6" idx="1"/>
            <a:endCxn id="19" idx="3"/>
          </p:cNvCxnSpPr>
          <p:nvPr/>
        </p:nvCxnSpPr>
        <p:spPr>
          <a:xfrm rot="16200000" flipH="1" flipV="1">
            <a:off x="-623596" y="2043104"/>
            <a:ext cx="2447644" cy="933464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33400" y="762000"/>
            <a:ext cx="23621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A (-6, 8)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0" y="3733800"/>
            <a:ext cx="23621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D (-10, -2)</a:t>
            </a:r>
            <a:endParaRPr lang="en-US" sz="3000" dirty="0"/>
          </a:p>
        </p:txBody>
      </p:sp>
      <p:sp>
        <p:nvSpPr>
          <p:cNvPr id="24" name="TextBox 23"/>
          <p:cNvSpPr txBox="1"/>
          <p:nvPr/>
        </p:nvSpPr>
        <p:spPr>
          <a:xfrm>
            <a:off x="3509960" y="4714872"/>
            <a:ext cx="23621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C (10, -6)</a:t>
            </a:r>
          </a:p>
        </p:txBody>
      </p:sp>
      <p:pic>
        <p:nvPicPr>
          <p:cNvPr id="86221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7675" y="3733800"/>
            <a:ext cx="107632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/>
          <p:cNvSpPr txBox="1"/>
          <p:nvPr/>
        </p:nvSpPr>
        <p:spPr>
          <a:xfrm>
            <a:off x="4974407" y="838200"/>
            <a:ext cx="41695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What type of quadrilateral is this?</a:t>
            </a:r>
            <a:endParaRPr lang="en-US" sz="3000" dirty="0"/>
          </a:p>
        </p:txBody>
      </p:sp>
      <p:sp>
        <p:nvSpPr>
          <p:cNvPr id="35" name="TextBox 34"/>
          <p:cNvSpPr txBox="1"/>
          <p:nvPr/>
        </p:nvSpPr>
        <p:spPr>
          <a:xfrm>
            <a:off x="4974407" y="1905000"/>
            <a:ext cx="41695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srgbClr val="FF0000"/>
                </a:solidFill>
              </a:rPr>
              <a:t>TRAPEZOID</a:t>
            </a:r>
            <a:endParaRPr lang="en-US" sz="3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5" grpId="0"/>
    </p:bld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50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4925190" cy="488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9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  CHAPTER 6 REVIEW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76600" y="1219200"/>
            <a:ext cx="23621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B (4, 6)</a:t>
            </a:r>
          </a:p>
        </p:txBody>
      </p:sp>
      <p:sp>
        <p:nvSpPr>
          <p:cNvPr id="16" name="Oval 15"/>
          <p:cNvSpPr/>
          <p:nvPr/>
        </p:nvSpPr>
        <p:spPr>
          <a:xfrm>
            <a:off x="1033480" y="1252536"/>
            <a:ext cx="228600" cy="228600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338512" y="1709736"/>
            <a:ext cx="228600" cy="228600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4695824" y="4481512"/>
            <a:ext cx="228600" cy="228600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00016" y="3538536"/>
            <a:ext cx="228600" cy="228600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>
            <a:stCxn id="16" idx="2"/>
            <a:endCxn id="17" idx="6"/>
          </p:cNvCxnSpPr>
          <p:nvPr/>
        </p:nvCxnSpPr>
        <p:spPr>
          <a:xfrm rot="10800000" flipH="1" flipV="1">
            <a:off x="1033480" y="1366836"/>
            <a:ext cx="2533632" cy="4572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18" idx="6"/>
          </p:cNvCxnSpPr>
          <p:nvPr/>
        </p:nvCxnSpPr>
        <p:spPr>
          <a:xfrm>
            <a:off x="195264" y="3657599"/>
            <a:ext cx="4729160" cy="938213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7" idx="1"/>
            <a:endCxn id="18" idx="4"/>
          </p:cNvCxnSpPr>
          <p:nvPr/>
        </p:nvCxnSpPr>
        <p:spPr>
          <a:xfrm rot="16200000" flipH="1">
            <a:off x="2607608" y="2507596"/>
            <a:ext cx="2966898" cy="1438134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6" idx="1"/>
            <a:endCxn id="19" idx="3"/>
          </p:cNvCxnSpPr>
          <p:nvPr/>
        </p:nvCxnSpPr>
        <p:spPr>
          <a:xfrm rot="16200000" flipH="1" flipV="1">
            <a:off x="-623596" y="2043104"/>
            <a:ext cx="2447644" cy="933464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33400" y="762000"/>
            <a:ext cx="23621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A (-6, 8)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0" y="3733800"/>
            <a:ext cx="23621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D (-10, -2)</a:t>
            </a:r>
            <a:endParaRPr lang="en-US" sz="3000" dirty="0"/>
          </a:p>
        </p:txBody>
      </p:sp>
      <p:sp>
        <p:nvSpPr>
          <p:cNvPr id="24" name="TextBox 23"/>
          <p:cNvSpPr txBox="1"/>
          <p:nvPr/>
        </p:nvSpPr>
        <p:spPr>
          <a:xfrm>
            <a:off x="3509960" y="4714872"/>
            <a:ext cx="23621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C (10, -6)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876801" y="838200"/>
            <a:ext cx="4267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Find the following lengths:</a:t>
            </a:r>
            <a:endParaRPr lang="en-US" sz="3000" dirty="0"/>
          </a:p>
        </p:txBody>
      </p:sp>
      <p:sp>
        <p:nvSpPr>
          <p:cNvPr id="26" name="TextBox 25"/>
          <p:cNvSpPr txBox="1"/>
          <p:nvPr/>
        </p:nvSpPr>
        <p:spPr>
          <a:xfrm>
            <a:off x="5562601" y="1981200"/>
            <a:ext cx="3124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LENGTH:</a:t>
            </a:r>
          </a:p>
          <a:p>
            <a:r>
              <a:rPr lang="en-US" sz="3000" dirty="0" smtClean="0"/>
              <a:t>  AB=</a:t>
            </a:r>
          </a:p>
          <a:p>
            <a:endParaRPr lang="en-US" sz="3000" dirty="0" smtClean="0"/>
          </a:p>
          <a:p>
            <a:r>
              <a:rPr lang="en-US" sz="3000" dirty="0" smtClean="0"/>
              <a:t>  CD=</a:t>
            </a:r>
          </a:p>
          <a:p>
            <a:endParaRPr lang="en-US" sz="3000" dirty="0" smtClean="0"/>
          </a:p>
        </p:txBody>
      </p:sp>
      <p:graphicFrame>
        <p:nvGraphicFramePr>
          <p:cNvPr id="863234" name="Object 1"/>
          <p:cNvGraphicFramePr>
            <a:graphicFrameLocks noChangeAspect="1"/>
          </p:cNvGraphicFramePr>
          <p:nvPr/>
        </p:nvGraphicFramePr>
        <p:xfrm>
          <a:off x="6553200" y="2438400"/>
          <a:ext cx="942554" cy="508000"/>
        </p:xfrm>
        <a:graphic>
          <a:graphicData uri="http://schemas.openxmlformats.org/presentationml/2006/ole">
            <p:oleObj spid="_x0000_s863234" name="Equation" r:id="rId6" imgW="330120" imgH="177480" progId="">
              <p:embed/>
            </p:oleObj>
          </a:graphicData>
        </a:graphic>
      </p:graphicFrame>
      <p:graphicFrame>
        <p:nvGraphicFramePr>
          <p:cNvPr id="27" name="Object 1"/>
          <p:cNvGraphicFramePr>
            <a:graphicFrameLocks noChangeAspect="1"/>
          </p:cNvGraphicFramePr>
          <p:nvPr/>
        </p:nvGraphicFramePr>
        <p:xfrm>
          <a:off x="6518275" y="3335338"/>
          <a:ext cx="1014413" cy="544512"/>
        </p:xfrm>
        <a:graphic>
          <a:graphicData uri="http://schemas.openxmlformats.org/presentationml/2006/ole">
            <p:oleObj spid="_x0000_s863235" name="Equation" r:id="rId7" imgW="355320" imgH="1904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63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6" grpId="0"/>
    </p:bld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50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4925190" cy="488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77800" y="117475"/>
            <a:ext cx="5370513" cy="460375"/>
            <a:chOff x="1651" y="423"/>
            <a:chExt cx="3383" cy="290"/>
          </a:xfrm>
        </p:grpSpPr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518" y="446"/>
              <a:ext cx="25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latin typeface="Helvetica" charset="0"/>
                </a:rPr>
                <a:t>Describing a Special Parallelogram</a:t>
              </a:r>
            </a:p>
          </p:txBody>
        </p:sp>
        <p:pic>
          <p:nvPicPr>
            <p:cNvPr id="9" name="Picture 7" descr="example button.jpeg                                            0000253EEmily's Mac                    B38A4CE0: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51" y="423"/>
              <a:ext cx="874" cy="290"/>
            </a:xfrm>
            <a:prstGeom prst="rect">
              <a:avLst/>
            </a:prstGeom>
            <a:noFill/>
          </p:spPr>
        </p:pic>
      </p:grp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668463" y="515938"/>
            <a:ext cx="7191375" cy="0"/>
          </a:xfrm>
          <a:prstGeom prst="line">
            <a:avLst/>
          </a:prstGeom>
          <a:noFill/>
          <a:ln w="1905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969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REVIEWS   CHAPTER 6 REVIEW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76600" y="1219200"/>
            <a:ext cx="23621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B (4, 6)</a:t>
            </a:r>
          </a:p>
        </p:txBody>
      </p:sp>
      <p:sp>
        <p:nvSpPr>
          <p:cNvPr id="16" name="Oval 15"/>
          <p:cNvSpPr/>
          <p:nvPr/>
        </p:nvSpPr>
        <p:spPr>
          <a:xfrm>
            <a:off x="1033480" y="1252536"/>
            <a:ext cx="228600" cy="228600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338512" y="1709736"/>
            <a:ext cx="228600" cy="228600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4695824" y="4481512"/>
            <a:ext cx="228600" cy="228600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00016" y="3538536"/>
            <a:ext cx="228600" cy="228600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>
            <a:stCxn id="16" idx="2"/>
            <a:endCxn id="17" idx="6"/>
          </p:cNvCxnSpPr>
          <p:nvPr/>
        </p:nvCxnSpPr>
        <p:spPr>
          <a:xfrm rot="10800000" flipH="1" flipV="1">
            <a:off x="1033480" y="1366836"/>
            <a:ext cx="2533632" cy="4572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18" idx="6"/>
          </p:cNvCxnSpPr>
          <p:nvPr/>
        </p:nvCxnSpPr>
        <p:spPr>
          <a:xfrm>
            <a:off x="195264" y="3657599"/>
            <a:ext cx="4729160" cy="938213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7" idx="1"/>
            <a:endCxn id="18" idx="4"/>
          </p:cNvCxnSpPr>
          <p:nvPr/>
        </p:nvCxnSpPr>
        <p:spPr>
          <a:xfrm rot="16200000" flipH="1">
            <a:off x="2607608" y="2507596"/>
            <a:ext cx="2966898" cy="1438134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6" idx="1"/>
            <a:endCxn id="19" idx="3"/>
          </p:cNvCxnSpPr>
          <p:nvPr/>
        </p:nvCxnSpPr>
        <p:spPr>
          <a:xfrm rot="16200000" flipH="1" flipV="1">
            <a:off x="-623596" y="2043104"/>
            <a:ext cx="2447644" cy="933464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33400" y="762000"/>
            <a:ext cx="23621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A (-6, 8)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0" y="3733800"/>
            <a:ext cx="23621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D (-10, -2)</a:t>
            </a:r>
            <a:endParaRPr lang="en-US" sz="3000" dirty="0"/>
          </a:p>
        </p:txBody>
      </p:sp>
      <p:sp>
        <p:nvSpPr>
          <p:cNvPr id="24" name="TextBox 23"/>
          <p:cNvSpPr txBox="1"/>
          <p:nvPr/>
        </p:nvSpPr>
        <p:spPr>
          <a:xfrm>
            <a:off x="3509960" y="4714872"/>
            <a:ext cx="23621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C (10, -6)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876801" y="838200"/>
            <a:ext cx="4267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Find the MIDPOINT of </a:t>
            </a:r>
          </a:p>
          <a:p>
            <a:r>
              <a:rPr lang="en-US" sz="3000" dirty="0" smtClean="0"/>
              <a:t>	AD and BC</a:t>
            </a:r>
            <a:endParaRPr lang="en-US" sz="3000" dirty="0"/>
          </a:p>
        </p:txBody>
      </p:sp>
      <p:sp>
        <p:nvSpPr>
          <p:cNvPr id="26" name="TextBox 25"/>
          <p:cNvSpPr txBox="1"/>
          <p:nvPr/>
        </p:nvSpPr>
        <p:spPr>
          <a:xfrm>
            <a:off x="5562601" y="1981200"/>
            <a:ext cx="31242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Midpoint:</a:t>
            </a:r>
          </a:p>
          <a:p>
            <a:r>
              <a:rPr lang="en-US" sz="3000" dirty="0" smtClean="0"/>
              <a:t>  AD=</a:t>
            </a:r>
          </a:p>
          <a:p>
            <a:endParaRPr lang="en-US" sz="3000" dirty="0" smtClean="0"/>
          </a:p>
          <a:p>
            <a:endParaRPr lang="en-US" sz="3000" dirty="0" smtClean="0"/>
          </a:p>
          <a:p>
            <a:endParaRPr lang="en-US" sz="3000" dirty="0" smtClean="0"/>
          </a:p>
          <a:p>
            <a:r>
              <a:rPr lang="en-US" sz="3000" dirty="0" smtClean="0"/>
              <a:t>  BC=</a:t>
            </a:r>
          </a:p>
          <a:p>
            <a:endParaRPr lang="en-US" sz="3000" dirty="0" smtClean="0"/>
          </a:p>
        </p:txBody>
      </p:sp>
      <p:graphicFrame>
        <p:nvGraphicFramePr>
          <p:cNvPr id="863234" name="Object 1"/>
          <p:cNvGraphicFramePr>
            <a:graphicFrameLocks noChangeAspect="1"/>
          </p:cNvGraphicFramePr>
          <p:nvPr/>
        </p:nvGraphicFramePr>
        <p:xfrm>
          <a:off x="6615113" y="2438400"/>
          <a:ext cx="1081087" cy="511610"/>
        </p:xfrm>
        <a:graphic>
          <a:graphicData uri="http://schemas.openxmlformats.org/presentationml/2006/ole">
            <p:oleObj spid="_x0000_s864258" name="Equation" r:id="rId6" imgW="457200" imgH="215640" progId="">
              <p:embed/>
            </p:oleObj>
          </a:graphicData>
        </a:graphic>
      </p:graphicFrame>
      <p:graphicFrame>
        <p:nvGraphicFramePr>
          <p:cNvPr id="27" name="Object 1"/>
          <p:cNvGraphicFramePr>
            <a:graphicFrameLocks noChangeAspect="1"/>
          </p:cNvGraphicFramePr>
          <p:nvPr/>
        </p:nvGraphicFramePr>
        <p:xfrm>
          <a:off x="6423025" y="4306889"/>
          <a:ext cx="1037270" cy="569912"/>
        </p:xfrm>
        <a:graphic>
          <a:graphicData uri="http://schemas.openxmlformats.org/presentationml/2006/ole">
            <p:oleObj spid="_x0000_s864259" name="Equation" r:id="rId7" imgW="393480" imgH="215640" progId="">
              <p:embed/>
            </p:oleObj>
          </a:graphicData>
        </a:graphic>
      </p:graphicFrame>
      <p:cxnSp>
        <p:nvCxnSpPr>
          <p:cNvPr id="30" name="Straight Connector 29"/>
          <p:cNvCxnSpPr>
            <a:stCxn id="19" idx="0"/>
          </p:cNvCxnSpPr>
          <p:nvPr/>
        </p:nvCxnSpPr>
        <p:spPr>
          <a:xfrm rot="5400000" flipH="1" flipV="1">
            <a:off x="-442910" y="2105026"/>
            <a:ext cx="2090736" cy="776284"/>
          </a:xfrm>
          <a:prstGeom prst="line">
            <a:avLst/>
          </a:prstGeom>
          <a:ln w="10160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endCxn id="17" idx="4"/>
          </p:cNvCxnSpPr>
          <p:nvPr/>
        </p:nvCxnSpPr>
        <p:spPr>
          <a:xfrm rot="16200000" flipV="1">
            <a:off x="2809874" y="2581274"/>
            <a:ext cx="2557464" cy="1271588"/>
          </a:xfrm>
          <a:prstGeom prst="line">
            <a:avLst/>
          </a:prstGeom>
          <a:ln w="101600">
            <a:solidFill>
              <a:srgbClr val="0000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/>
          <p:cNvSpPr/>
          <p:nvPr/>
        </p:nvSpPr>
        <p:spPr>
          <a:xfrm>
            <a:off x="533400" y="2386016"/>
            <a:ext cx="228600" cy="228600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3995736" y="3109912"/>
            <a:ext cx="228600" cy="228600"/>
          </a:xfrm>
          <a:prstGeom prst="ellipse">
            <a:avLst/>
          </a:prstGeom>
          <a:solidFill>
            <a:srgbClr val="FF0000"/>
          </a:solidFill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Connector 41"/>
          <p:cNvCxnSpPr>
            <a:endCxn id="41" idx="6"/>
          </p:cNvCxnSpPr>
          <p:nvPr/>
        </p:nvCxnSpPr>
        <p:spPr>
          <a:xfrm>
            <a:off x="685801" y="2514599"/>
            <a:ext cx="3538535" cy="709613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63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6" grpId="0"/>
      <p:bldP spid="40" grpId="0" animBg="1"/>
      <p:bldP spid="4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28600" y="990600"/>
            <a:ext cx="86868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>
                <a:latin typeface="Comic Sans MS" pitchFamily="66" charset="0"/>
              </a:rPr>
              <a:t>What do we call </a:t>
            </a:r>
            <a:r>
              <a:rPr lang="en-US" sz="3000" b="1" dirty="0" smtClean="0">
                <a:latin typeface="Comic Sans MS" pitchFamily="66" charset="0"/>
              </a:rPr>
              <a:t>a polygon with </a:t>
            </a:r>
            <a:r>
              <a:rPr lang="en-US" sz="3000" b="1" dirty="0">
                <a:latin typeface="Comic Sans MS" pitchFamily="66" charset="0"/>
              </a:rPr>
              <a:t>three sides?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685800" y="16764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>
                <a:latin typeface="Comic Sans MS" pitchFamily="66" charset="0"/>
              </a:rPr>
              <a:t>A triangle</a:t>
            </a:r>
            <a:endParaRPr lang="en-US" b="1">
              <a:latin typeface="Comic Sans MS" pitchFamily="66" charset="0"/>
            </a:endParaRPr>
          </a:p>
        </p:txBody>
      </p:sp>
      <p:sp>
        <p:nvSpPr>
          <p:cNvPr id="16390" name="AutoShape 6"/>
          <p:cNvSpPr>
            <a:spLocks noChangeArrowheads="1"/>
          </p:cNvSpPr>
          <p:nvPr/>
        </p:nvSpPr>
        <p:spPr bwMode="auto">
          <a:xfrm>
            <a:off x="4040188" y="2357438"/>
            <a:ext cx="3125787" cy="2897187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685800" y="9906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 dirty="0">
                <a:latin typeface="Comic Sans MS" pitchFamily="66" charset="0"/>
              </a:rPr>
              <a:t>What do we call a shape with four sides?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685800" y="16764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>
                <a:latin typeface="Comic Sans MS" pitchFamily="66" charset="0"/>
              </a:rPr>
              <a:t>A quadrilateral</a:t>
            </a:r>
            <a:endParaRPr lang="en-US" b="1">
              <a:latin typeface="Comic Sans MS" pitchFamily="66" charset="0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352800" y="2590800"/>
            <a:ext cx="4343400" cy="1676400"/>
            <a:chOff x="1920" y="1440"/>
            <a:chExt cx="2736" cy="1056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7414" name="Line 6"/>
            <p:cNvSpPr>
              <a:spLocks noChangeShapeType="1"/>
            </p:cNvSpPr>
            <p:nvPr/>
          </p:nvSpPr>
          <p:spPr bwMode="auto">
            <a:xfrm>
              <a:off x="3072" y="1440"/>
              <a:ext cx="1584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17415" name="Line 7"/>
            <p:cNvSpPr>
              <a:spLocks noChangeShapeType="1"/>
            </p:cNvSpPr>
            <p:nvPr/>
          </p:nvSpPr>
          <p:spPr bwMode="auto">
            <a:xfrm flipH="1">
              <a:off x="1920" y="1440"/>
              <a:ext cx="1152" cy="10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17416" name="Line 8"/>
            <p:cNvSpPr>
              <a:spLocks noChangeShapeType="1"/>
            </p:cNvSpPr>
            <p:nvPr/>
          </p:nvSpPr>
          <p:spPr bwMode="auto">
            <a:xfrm flipV="1">
              <a:off x="1920" y="2304"/>
              <a:ext cx="1920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17417" name="Line 9"/>
            <p:cNvSpPr>
              <a:spLocks noChangeShapeType="1"/>
            </p:cNvSpPr>
            <p:nvPr/>
          </p:nvSpPr>
          <p:spPr bwMode="auto">
            <a:xfrm flipV="1">
              <a:off x="3840" y="1584"/>
              <a:ext cx="816" cy="72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5715000" y="2438400"/>
            <a:ext cx="1447800" cy="457200"/>
          </a:xfrm>
          <a:prstGeom prst="rect">
            <a:avLst/>
          </a:prstGeom>
          <a:solidFill>
            <a:srgbClr val="FFC000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819400" y="2438400"/>
            <a:ext cx="1219200" cy="457200"/>
          </a:xfrm>
          <a:prstGeom prst="rect">
            <a:avLst/>
          </a:prstGeom>
          <a:solidFill>
            <a:srgbClr val="FFC000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019800" y="1828800"/>
            <a:ext cx="1752600" cy="457200"/>
          </a:xfrm>
          <a:prstGeom prst="rect">
            <a:avLst/>
          </a:prstGeom>
          <a:solidFill>
            <a:srgbClr val="FF99FF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14600" y="1371600"/>
            <a:ext cx="1752600" cy="457200"/>
          </a:xfrm>
          <a:prstGeom prst="rect">
            <a:avLst/>
          </a:prstGeom>
          <a:solidFill>
            <a:srgbClr val="FF99FF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130" name="Picture 2" descr="C:\FILES\pictures (fun)\Math animations\120px-Regular_Polygon_Angle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4038600"/>
            <a:ext cx="2438400" cy="2438400"/>
          </a:xfrm>
          <a:prstGeom prst="rect">
            <a:avLst/>
          </a:prstGeom>
          <a:noFill/>
        </p:spPr>
      </p:pic>
      <p:pic>
        <p:nvPicPr>
          <p:cNvPr id="48131" name="Picture 3" descr="C:\FILES\pictures (fun)\Math animations\nestpo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3750" y="4191000"/>
            <a:ext cx="2228850" cy="2228850"/>
          </a:xfrm>
          <a:prstGeom prst="rect">
            <a:avLst/>
          </a:prstGeom>
          <a:noFill/>
        </p:spPr>
      </p:pic>
      <p:pic>
        <p:nvPicPr>
          <p:cNvPr id="48132" name="Picture 4" descr="C:\FILES\pictures (fun)\Math animations\Von_Koch_curve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5200"/>
            <a:ext cx="2857500" cy="29718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1" y="990601"/>
            <a:ext cx="8229599" cy="83099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When people use the word “SHAPE” they are usually referring to a POLYGON.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1828800"/>
            <a:ext cx="8229599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				So, what is a POLYGON?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2438400"/>
            <a:ext cx="8229599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Basically, it is a CLOSED shape with “straight” sides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80"/>
                            </p:stCondLst>
                            <p:childTnLst>
                              <p:par>
                                <p:cTn id="1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4" grpId="0" animBg="1"/>
      <p:bldP spid="13" grpId="0" animBg="1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685800" y="9906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 dirty="0">
                <a:latin typeface="Comic Sans MS" pitchFamily="66" charset="0"/>
              </a:rPr>
              <a:t>What do we call a shape with five sides?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685800" y="16764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>
                <a:latin typeface="Comic Sans MS" pitchFamily="66" charset="0"/>
              </a:rPr>
              <a:t>A pentagon</a:t>
            </a:r>
            <a:endParaRPr lang="en-US" b="1">
              <a:latin typeface="Comic Sans MS" pitchFamily="66" charset="0"/>
            </a:endParaRPr>
          </a:p>
        </p:txBody>
      </p:sp>
      <p:sp>
        <p:nvSpPr>
          <p:cNvPr id="18438" name="AutoShape 6"/>
          <p:cNvSpPr>
            <a:spLocks noChangeArrowheads="1"/>
          </p:cNvSpPr>
          <p:nvPr/>
        </p:nvSpPr>
        <p:spPr bwMode="auto">
          <a:xfrm>
            <a:off x="3657600" y="2819400"/>
            <a:ext cx="2895600" cy="2133600"/>
          </a:xfrm>
          <a:prstGeom prst="pentagon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>
                                      <p:cBhvr>
                                        <p:cTn id="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685800" y="9906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 dirty="0">
                <a:latin typeface="Comic Sans MS" pitchFamily="66" charset="0"/>
              </a:rPr>
              <a:t>What do we call a shape with six sides?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685800" y="16764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>
                <a:latin typeface="Comic Sans MS" pitchFamily="66" charset="0"/>
              </a:rPr>
              <a:t>A hexagon</a:t>
            </a:r>
            <a:endParaRPr lang="en-US" b="1">
              <a:latin typeface="Comic Sans MS" pitchFamily="66" charset="0"/>
            </a:endParaRPr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4038600" y="2819400"/>
            <a:ext cx="3124200" cy="2362200"/>
          </a:xfrm>
          <a:prstGeom prst="hexagon">
            <a:avLst>
              <a:gd name="adj" fmla="val 33065"/>
              <a:gd name="vf" fmla="val 11547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685800" y="9906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 dirty="0">
                <a:latin typeface="Comic Sans MS" pitchFamily="66" charset="0"/>
              </a:rPr>
              <a:t>What do we call a shape with seven sides?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685800" y="1931313"/>
            <a:ext cx="82296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200" b="1" dirty="0">
                <a:latin typeface="Comic Sans MS" pitchFamily="66" charset="0"/>
              </a:rPr>
              <a:t>A heptagon (sometimes also called a </a:t>
            </a:r>
            <a:r>
              <a:rPr lang="en-US" sz="2200" b="1" dirty="0" err="1">
                <a:latin typeface="Comic Sans MS" pitchFamily="66" charset="0"/>
              </a:rPr>
              <a:t>septagon</a:t>
            </a:r>
            <a:r>
              <a:rPr lang="en-US" sz="2200" b="1" dirty="0">
                <a:latin typeface="Comic Sans MS" pitchFamily="66" charset="0"/>
              </a:rPr>
              <a:t>)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3962400" y="2971800"/>
            <a:ext cx="2514600" cy="1905000"/>
            <a:chOff x="2496" y="1872"/>
            <a:chExt cx="1584" cy="12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0486" name="Line 6"/>
            <p:cNvSpPr>
              <a:spLocks noChangeShapeType="1"/>
            </p:cNvSpPr>
            <p:nvPr/>
          </p:nvSpPr>
          <p:spPr bwMode="auto">
            <a:xfrm flipH="1">
              <a:off x="2736" y="1872"/>
              <a:ext cx="62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87" name="Line 7"/>
            <p:cNvSpPr>
              <a:spLocks noChangeShapeType="1"/>
            </p:cNvSpPr>
            <p:nvPr/>
          </p:nvSpPr>
          <p:spPr bwMode="auto">
            <a:xfrm>
              <a:off x="3360" y="1872"/>
              <a:ext cx="48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88" name="Line 8"/>
            <p:cNvSpPr>
              <a:spLocks noChangeShapeType="1"/>
            </p:cNvSpPr>
            <p:nvPr/>
          </p:nvSpPr>
          <p:spPr bwMode="auto">
            <a:xfrm flipH="1">
              <a:off x="2496" y="2112"/>
              <a:ext cx="240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89" name="Line 9"/>
            <p:cNvSpPr>
              <a:spLocks noChangeShapeType="1"/>
            </p:cNvSpPr>
            <p:nvPr/>
          </p:nvSpPr>
          <p:spPr bwMode="auto">
            <a:xfrm>
              <a:off x="3840" y="2112"/>
              <a:ext cx="240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90" name="Line 10"/>
            <p:cNvSpPr>
              <a:spLocks noChangeShapeType="1"/>
            </p:cNvSpPr>
            <p:nvPr/>
          </p:nvSpPr>
          <p:spPr bwMode="auto">
            <a:xfrm>
              <a:off x="2496" y="2592"/>
              <a:ext cx="432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91" name="Line 11"/>
            <p:cNvSpPr>
              <a:spLocks noChangeShapeType="1"/>
            </p:cNvSpPr>
            <p:nvPr/>
          </p:nvSpPr>
          <p:spPr bwMode="auto">
            <a:xfrm flipH="1">
              <a:off x="3600" y="2592"/>
              <a:ext cx="480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492" name="Line 12"/>
            <p:cNvSpPr>
              <a:spLocks noChangeShapeType="1"/>
            </p:cNvSpPr>
            <p:nvPr/>
          </p:nvSpPr>
          <p:spPr bwMode="auto">
            <a:xfrm flipH="1">
              <a:off x="2928" y="3072"/>
              <a:ext cx="6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685800" y="9906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dirty="0">
                <a:latin typeface="Comic Sans MS" pitchFamily="66" charset="0"/>
              </a:rPr>
              <a:t>What do we call a shape with eight sides?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685800" y="16764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>
                <a:latin typeface="Comic Sans MS" pitchFamily="66" charset="0"/>
              </a:rPr>
              <a:t>An octagon</a:t>
            </a:r>
            <a:endParaRPr lang="en-US">
              <a:latin typeface="Comic Sans MS" pitchFamily="66" charset="0"/>
            </a:endParaRPr>
          </a:p>
        </p:txBody>
      </p:sp>
      <p:sp>
        <p:nvSpPr>
          <p:cNvPr id="21510" name="AutoShape 6"/>
          <p:cNvSpPr>
            <a:spLocks noChangeArrowheads="1"/>
          </p:cNvSpPr>
          <p:nvPr/>
        </p:nvSpPr>
        <p:spPr bwMode="auto">
          <a:xfrm>
            <a:off x="4343400" y="2743200"/>
            <a:ext cx="2895600" cy="2819400"/>
          </a:xfrm>
          <a:prstGeom prst="octagon">
            <a:avLst>
              <a:gd name="adj" fmla="val 29287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10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685800" y="9906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 dirty="0">
                <a:latin typeface="Comic Sans MS" pitchFamily="66" charset="0"/>
              </a:rPr>
              <a:t>A nine sided figure is called …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752600" y="1676400"/>
            <a:ext cx="3581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>
                <a:latin typeface="Comic Sans MS" pitchFamily="66" charset="0"/>
              </a:rPr>
              <a:t>A nonagon</a:t>
            </a:r>
            <a:endParaRPr lang="en-US" b="1">
              <a:latin typeface="Comic Sans MS" pitchFamily="66" charset="0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609600" y="243840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 dirty="0">
                <a:latin typeface="Comic Sans MS" pitchFamily="66" charset="0"/>
              </a:rPr>
              <a:t>A ten sided figure is called …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752600" y="3108325"/>
            <a:ext cx="3581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>
                <a:latin typeface="Comic Sans MS" pitchFamily="66" charset="0"/>
              </a:rPr>
              <a:t>A decagon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81000" y="990600"/>
            <a:ext cx="82296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While the shapes with more than 10 sides have names, it is acceptable to call them “n-</a:t>
            </a:r>
            <a:r>
              <a:rPr lang="en-US" sz="3000" b="1" dirty="0" err="1" smtClean="0">
                <a:latin typeface="Comic Sans MS" pitchFamily="66" charset="0"/>
              </a:rPr>
              <a:t>gons</a:t>
            </a:r>
            <a:r>
              <a:rPr lang="en-US" sz="3000" b="1" dirty="0" smtClean="0">
                <a:latin typeface="Comic Sans MS" pitchFamily="66" charset="0"/>
              </a:rPr>
              <a:t>”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3250" name="Picture 2" descr="C:\FILES\pictures (fun)\CUEs\stickman_question_lg_cl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2438400"/>
            <a:ext cx="742950" cy="1733550"/>
          </a:xfrm>
          <a:prstGeom prst="rect">
            <a:avLst/>
          </a:prstGeom>
          <a:noFill/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4572000" y="2895600"/>
            <a:ext cx="39624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What does </a:t>
            </a:r>
            <a:r>
              <a:rPr lang="en-US" sz="22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THAT</a:t>
            </a:r>
            <a:r>
              <a:rPr lang="en-US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 mean?</a:t>
            </a:r>
            <a:endParaRPr lang="en-US" sz="2200" b="1" dirty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81000" y="4114800"/>
            <a:ext cx="8534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It means you can call an eleven sided shape an 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“11-gon”</a:t>
            </a:r>
          </a:p>
          <a:p>
            <a:pPr eaLnBrk="0" hangingPunct="0"/>
            <a:endParaRPr lang="en-US" sz="2400" b="1" dirty="0" smtClean="0">
              <a:latin typeface="Comic Sans MS" pitchFamily="66" charset="0"/>
            </a:endParaRP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and a twenty-three sided polygon a 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“23-gon”</a:t>
            </a:r>
            <a:endParaRPr lang="en-US" sz="2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524000" y="990600"/>
            <a:ext cx="1828800" cy="533400"/>
          </a:xfrm>
          <a:prstGeom prst="rect">
            <a:avLst/>
          </a:prstGeom>
          <a:solidFill>
            <a:srgbClr val="FF00FF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81000" y="990600"/>
            <a:ext cx="55626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In a  REGULAR polygon…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743200" y="1752600"/>
            <a:ext cx="61722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All the sides are congruent,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743200" y="2438400"/>
            <a:ext cx="61722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All the angles are congruent.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7239000" y="2971800"/>
            <a:ext cx="1524000" cy="1447800"/>
          </a:xfrm>
          <a:prstGeom prst="octagon">
            <a:avLst>
              <a:gd name="adj" fmla="val 29287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4114800" y="3048000"/>
            <a:ext cx="1447800" cy="1371600"/>
          </a:xfrm>
          <a:prstGeom prst="pentagon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AutoShape 6"/>
          <p:cNvSpPr>
            <a:spLocks noChangeArrowheads="1"/>
          </p:cNvSpPr>
          <p:nvPr/>
        </p:nvSpPr>
        <p:spPr bwMode="auto">
          <a:xfrm>
            <a:off x="381000" y="3048000"/>
            <a:ext cx="1752600" cy="1371600"/>
          </a:xfrm>
          <a:prstGeom prst="hexagon">
            <a:avLst>
              <a:gd name="adj" fmla="val 33065"/>
              <a:gd name="vf" fmla="val 11547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auto">
          <a:xfrm>
            <a:off x="5562600" y="4648200"/>
            <a:ext cx="1603375" cy="1452562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2590800" y="4953000"/>
            <a:ext cx="1295400" cy="121920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>
            <a:off x="457200" y="3276600"/>
            <a:ext cx="3048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5400000">
            <a:off x="1143000" y="3048000"/>
            <a:ext cx="3048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1752600" y="3276600"/>
            <a:ext cx="3048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752600" y="3962400"/>
            <a:ext cx="304800" cy="2286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1104900" y="4381500"/>
            <a:ext cx="381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457200" y="4038600"/>
            <a:ext cx="304800" cy="1524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7315200" y="3048000"/>
            <a:ext cx="304800" cy="228600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7086600" y="3733800"/>
            <a:ext cx="304800" cy="0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7239000" y="4114800"/>
            <a:ext cx="381000" cy="228600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5400000">
            <a:off x="7848600" y="4419600"/>
            <a:ext cx="304800" cy="0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8382000" y="4114800"/>
            <a:ext cx="304800" cy="228600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8610600" y="3733800"/>
            <a:ext cx="381000" cy="0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8382000" y="3048000"/>
            <a:ext cx="228600" cy="152400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5400000">
            <a:off x="7810500" y="3009900"/>
            <a:ext cx="381000" cy="0"/>
          </a:xfrm>
          <a:prstGeom prst="line">
            <a:avLst/>
          </a:pr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5791200" y="5257800"/>
            <a:ext cx="304800" cy="228600"/>
          </a:xfrm>
          <a:prstGeom prst="line">
            <a:avLst/>
          </a:prstGeom>
          <a:ln w="254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6172200" y="6096000"/>
            <a:ext cx="304800" cy="0"/>
          </a:xfrm>
          <a:prstGeom prst="line">
            <a:avLst/>
          </a:prstGeom>
          <a:ln w="254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5400000">
            <a:off x="6705600" y="5257800"/>
            <a:ext cx="228600" cy="228600"/>
          </a:xfrm>
          <a:prstGeom prst="line">
            <a:avLst/>
          </a:prstGeom>
          <a:ln w="254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733800" y="5562600"/>
            <a:ext cx="381000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>
            <a:off x="3086100" y="4991100"/>
            <a:ext cx="381000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2438400" y="5562600"/>
            <a:ext cx="381000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5400000">
            <a:off x="3124200" y="6172200"/>
            <a:ext cx="304800" cy="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Freeform 88"/>
          <p:cNvSpPr/>
          <p:nvPr/>
        </p:nvSpPr>
        <p:spPr>
          <a:xfrm>
            <a:off x="716280" y="3093720"/>
            <a:ext cx="344367" cy="167640"/>
          </a:xfrm>
          <a:custGeom>
            <a:avLst/>
            <a:gdLst>
              <a:gd name="connsiteX0" fmla="*/ 0 w 344367"/>
              <a:gd name="connsiteY0" fmla="*/ 152400 h 167640"/>
              <a:gd name="connsiteX1" fmla="*/ 76200 w 344367"/>
              <a:gd name="connsiteY1" fmla="*/ 167640 h 167640"/>
              <a:gd name="connsiteX2" fmla="*/ 259080 w 344367"/>
              <a:gd name="connsiteY2" fmla="*/ 137160 h 167640"/>
              <a:gd name="connsiteX3" fmla="*/ 289560 w 344367"/>
              <a:gd name="connsiteY3" fmla="*/ 91440 h 167640"/>
              <a:gd name="connsiteX4" fmla="*/ 335280 w 344367"/>
              <a:gd name="connsiteY4" fmla="*/ 60960 h 167640"/>
              <a:gd name="connsiteX5" fmla="*/ 335280 w 344367"/>
              <a:gd name="connsiteY5" fmla="*/ 0 h 167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4367" h="167640">
                <a:moveTo>
                  <a:pt x="0" y="152400"/>
                </a:moveTo>
                <a:cubicBezTo>
                  <a:pt x="25400" y="157480"/>
                  <a:pt x="50297" y="167640"/>
                  <a:pt x="76200" y="167640"/>
                </a:cubicBezTo>
                <a:cubicBezTo>
                  <a:pt x="178284" y="167640"/>
                  <a:pt x="187544" y="161005"/>
                  <a:pt x="259080" y="137160"/>
                </a:cubicBezTo>
                <a:cubicBezTo>
                  <a:pt x="269240" y="121920"/>
                  <a:pt x="276608" y="104392"/>
                  <a:pt x="289560" y="91440"/>
                </a:cubicBezTo>
                <a:cubicBezTo>
                  <a:pt x="302512" y="78488"/>
                  <a:pt x="327089" y="77343"/>
                  <a:pt x="335280" y="60960"/>
                </a:cubicBezTo>
                <a:cubicBezTo>
                  <a:pt x="344367" y="42785"/>
                  <a:pt x="335280" y="20320"/>
                  <a:pt x="335280" y="0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1524000" y="3063240"/>
            <a:ext cx="259080" cy="182098"/>
          </a:xfrm>
          <a:custGeom>
            <a:avLst/>
            <a:gdLst>
              <a:gd name="connsiteX0" fmla="*/ 0 w 259080"/>
              <a:gd name="connsiteY0" fmla="*/ 0 h 182098"/>
              <a:gd name="connsiteX1" fmla="*/ 15240 w 259080"/>
              <a:gd name="connsiteY1" fmla="*/ 45720 h 182098"/>
              <a:gd name="connsiteX2" fmla="*/ 30480 w 259080"/>
              <a:gd name="connsiteY2" fmla="*/ 121920 h 182098"/>
              <a:gd name="connsiteX3" fmla="*/ 76200 w 259080"/>
              <a:gd name="connsiteY3" fmla="*/ 152400 h 182098"/>
              <a:gd name="connsiteX4" fmla="*/ 259080 w 259080"/>
              <a:gd name="connsiteY4" fmla="*/ 167640 h 182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" h="182098">
                <a:moveTo>
                  <a:pt x="0" y="0"/>
                </a:moveTo>
                <a:cubicBezTo>
                  <a:pt x="5080" y="15240"/>
                  <a:pt x="11344" y="30135"/>
                  <a:pt x="15240" y="45720"/>
                </a:cubicBezTo>
                <a:cubicBezTo>
                  <a:pt x="21522" y="70850"/>
                  <a:pt x="17629" y="99430"/>
                  <a:pt x="30480" y="121920"/>
                </a:cubicBezTo>
                <a:cubicBezTo>
                  <a:pt x="39567" y="137823"/>
                  <a:pt x="59817" y="144209"/>
                  <a:pt x="76200" y="152400"/>
                </a:cubicBezTo>
                <a:cubicBezTo>
                  <a:pt x="135596" y="182098"/>
                  <a:pt x="190377" y="167640"/>
                  <a:pt x="259080" y="167640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1966535" y="3627120"/>
            <a:ext cx="90865" cy="274320"/>
          </a:xfrm>
          <a:custGeom>
            <a:avLst/>
            <a:gdLst>
              <a:gd name="connsiteX0" fmla="*/ 60385 w 90865"/>
              <a:gd name="connsiteY0" fmla="*/ 0 h 274320"/>
              <a:gd name="connsiteX1" fmla="*/ 29905 w 90865"/>
              <a:gd name="connsiteY1" fmla="*/ 45720 h 274320"/>
              <a:gd name="connsiteX2" fmla="*/ 29905 w 90865"/>
              <a:gd name="connsiteY2" fmla="*/ 243840 h 274320"/>
              <a:gd name="connsiteX3" fmla="*/ 75625 w 90865"/>
              <a:gd name="connsiteY3" fmla="*/ 259080 h 274320"/>
              <a:gd name="connsiteX4" fmla="*/ 90865 w 90865"/>
              <a:gd name="connsiteY4" fmla="*/ 274320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65" h="274320">
                <a:moveTo>
                  <a:pt x="60385" y="0"/>
                </a:moveTo>
                <a:cubicBezTo>
                  <a:pt x="50225" y="15240"/>
                  <a:pt x="38096" y="29337"/>
                  <a:pt x="29905" y="45720"/>
                </a:cubicBezTo>
                <a:cubicBezTo>
                  <a:pt x="0" y="105530"/>
                  <a:pt x="8364" y="184602"/>
                  <a:pt x="29905" y="243840"/>
                </a:cubicBezTo>
                <a:cubicBezTo>
                  <a:pt x="35395" y="258937"/>
                  <a:pt x="61257" y="251896"/>
                  <a:pt x="75625" y="259080"/>
                </a:cubicBezTo>
                <a:cubicBezTo>
                  <a:pt x="82051" y="262293"/>
                  <a:pt x="85785" y="269240"/>
                  <a:pt x="90865" y="274320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1493520" y="4251136"/>
            <a:ext cx="304800" cy="183704"/>
          </a:xfrm>
          <a:custGeom>
            <a:avLst/>
            <a:gdLst>
              <a:gd name="connsiteX0" fmla="*/ 0 w 304800"/>
              <a:gd name="connsiteY0" fmla="*/ 183704 h 183704"/>
              <a:gd name="connsiteX1" fmla="*/ 15240 w 304800"/>
              <a:gd name="connsiteY1" fmla="*/ 92264 h 183704"/>
              <a:gd name="connsiteX2" fmla="*/ 60960 w 304800"/>
              <a:gd name="connsiteY2" fmla="*/ 46544 h 183704"/>
              <a:gd name="connsiteX3" fmla="*/ 304800 w 304800"/>
              <a:gd name="connsiteY3" fmla="*/ 16064 h 183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" h="183704">
                <a:moveTo>
                  <a:pt x="0" y="183704"/>
                </a:moveTo>
                <a:cubicBezTo>
                  <a:pt x="5080" y="153224"/>
                  <a:pt x="2690" y="120501"/>
                  <a:pt x="15240" y="92264"/>
                </a:cubicBezTo>
                <a:cubicBezTo>
                  <a:pt x="23993" y="72569"/>
                  <a:pt x="42120" y="57011"/>
                  <a:pt x="60960" y="46544"/>
                </a:cubicBezTo>
                <a:cubicBezTo>
                  <a:pt x="144740" y="0"/>
                  <a:pt x="208583" y="16064"/>
                  <a:pt x="304800" y="16064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746760" y="4236720"/>
            <a:ext cx="259080" cy="171232"/>
          </a:xfrm>
          <a:custGeom>
            <a:avLst/>
            <a:gdLst>
              <a:gd name="connsiteX0" fmla="*/ 0 w 259080"/>
              <a:gd name="connsiteY0" fmla="*/ 15240 h 171232"/>
              <a:gd name="connsiteX1" fmla="*/ 45720 w 259080"/>
              <a:gd name="connsiteY1" fmla="*/ 0 h 171232"/>
              <a:gd name="connsiteX2" fmla="*/ 106680 w 259080"/>
              <a:gd name="connsiteY2" fmla="*/ 15240 h 171232"/>
              <a:gd name="connsiteX3" fmla="*/ 198120 w 259080"/>
              <a:gd name="connsiteY3" fmla="*/ 60960 h 171232"/>
              <a:gd name="connsiteX4" fmla="*/ 243840 w 259080"/>
              <a:gd name="connsiteY4" fmla="*/ 167640 h 171232"/>
              <a:gd name="connsiteX5" fmla="*/ 259080 w 259080"/>
              <a:gd name="connsiteY5" fmla="*/ 167640 h 171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9080" h="171232">
                <a:moveTo>
                  <a:pt x="0" y="15240"/>
                </a:moveTo>
                <a:cubicBezTo>
                  <a:pt x="15240" y="10160"/>
                  <a:pt x="29656" y="0"/>
                  <a:pt x="45720" y="0"/>
                </a:cubicBezTo>
                <a:cubicBezTo>
                  <a:pt x="66665" y="0"/>
                  <a:pt x="86541" y="9486"/>
                  <a:pt x="106680" y="15240"/>
                </a:cubicBezTo>
                <a:cubicBezTo>
                  <a:pt x="161889" y="31014"/>
                  <a:pt x="148026" y="27564"/>
                  <a:pt x="198120" y="60960"/>
                </a:cubicBezTo>
                <a:cubicBezTo>
                  <a:pt x="209779" y="107595"/>
                  <a:pt x="208758" y="132558"/>
                  <a:pt x="243840" y="167640"/>
                </a:cubicBezTo>
                <a:cubicBezTo>
                  <a:pt x="247432" y="171232"/>
                  <a:pt x="254000" y="167640"/>
                  <a:pt x="259080" y="167640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502920" y="3535680"/>
            <a:ext cx="106680" cy="365760"/>
          </a:xfrm>
          <a:custGeom>
            <a:avLst/>
            <a:gdLst>
              <a:gd name="connsiteX0" fmla="*/ 15240 w 106680"/>
              <a:gd name="connsiteY0" fmla="*/ 0 h 365760"/>
              <a:gd name="connsiteX1" fmla="*/ 76200 w 106680"/>
              <a:gd name="connsiteY1" fmla="*/ 91440 h 365760"/>
              <a:gd name="connsiteX2" fmla="*/ 106680 w 106680"/>
              <a:gd name="connsiteY2" fmla="*/ 137160 h 365760"/>
              <a:gd name="connsiteX3" fmla="*/ 60960 w 106680"/>
              <a:gd name="connsiteY3" fmla="*/ 335280 h 365760"/>
              <a:gd name="connsiteX4" fmla="*/ 0 w 106680"/>
              <a:gd name="connsiteY4" fmla="*/ 36576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680" h="365760">
                <a:moveTo>
                  <a:pt x="15240" y="0"/>
                </a:moveTo>
                <a:lnTo>
                  <a:pt x="76200" y="91440"/>
                </a:lnTo>
                <a:lnTo>
                  <a:pt x="106680" y="137160"/>
                </a:lnTo>
                <a:cubicBezTo>
                  <a:pt x="105607" y="144668"/>
                  <a:pt x="86064" y="326912"/>
                  <a:pt x="60960" y="335280"/>
                </a:cubicBezTo>
                <a:cubicBezTo>
                  <a:pt x="8424" y="352792"/>
                  <a:pt x="26599" y="339161"/>
                  <a:pt x="0" y="365760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7513320" y="3002280"/>
            <a:ext cx="306406" cy="183919"/>
          </a:xfrm>
          <a:custGeom>
            <a:avLst/>
            <a:gdLst>
              <a:gd name="connsiteX0" fmla="*/ 0 w 306406"/>
              <a:gd name="connsiteY0" fmla="*/ 152400 h 183919"/>
              <a:gd name="connsiteX1" fmla="*/ 243840 w 306406"/>
              <a:gd name="connsiteY1" fmla="*/ 152400 h 183919"/>
              <a:gd name="connsiteX2" fmla="*/ 274320 w 306406"/>
              <a:gd name="connsiteY2" fmla="*/ 106680 h 183919"/>
              <a:gd name="connsiteX3" fmla="*/ 304800 w 306406"/>
              <a:gd name="connsiteY3" fmla="*/ 0 h 18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406" h="183919">
                <a:moveTo>
                  <a:pt x="0" y="152400"/>
                </a:moveTo>
                <a:cubicBezTo>
                  <a:pt x="84920" y="164531"/>
                  <a:pt x="157163" y="183919"/>
                  <a:pt x="243840" y="152400"/>
                </a:cubicBezTo>
                <a:cubicBezTo>
                  <a:pt x="261053" y="146141"/>
                  <a:pt x="266881" y="123418"/>
                  <a:pt x="274320" y="106680"/>
                </a:cubicBezTo>
                <a:cubicBezTo>
                  <a:pt x="306406" y="34486"/>
                  <a:pt x="304800" y="43564"/>
                  <a:pt x="304800" y="0"/>
                </a:cubicBezTo>
              </a:path>
            </a:pathLst>
          </a:cu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8199120" y="3002280"/>
            <a:ext cx="259080" cy="167640"/>
          </a:xfrm>
          <a:custGeom>
            <a:avLst/>
            <a:gdLst>
              <a:gd name="connsiteX0" fmla="*/ 0 w 259080"/>
              <a:gd name="connsiteY0" fmla="*/ 0 h 167640"/>
              <a:gd name="connsiteX1" fmla="*/ 30480 w 259080"/>
              <a:gd name="connsiteY1" fmla="*/ 121920 h 167640"/>
              <a:gd name="connsiteX2" fmla="*/ 121920 w 259080"/>
              <a:gd name="connsiteY2" fmla="*/ 167640 h 167640"/>
              <a:gd name="connsiteX3" fmla="*/ 198120 w 259080"/>
              <a:gd name="connsiteY3" fmla="*/ 152400 h 167640"/>
              <a:gd name="connsiteX4" fmla="*/ 259080 w 259080"/>
              <a:gd name="connsiteY4" fmla="*/ 106680 h 167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" h="167640">
                <a:moveTo>
                  <a:pt x="0" y="0"/>
                </a:moveTo>
                <a:cubicBezTo>
                  <a:pt x="759" y="3795"/>
                  <a:pt x="17983" y="106299"/>
                  <a:pt x="30480" y="121920"/>
                </a:cubicBezTo>
                <a:cubicBezTo>
                  <a:pt x="51966" y="148777"/>
                  <a:pt x="91801" y="157600"/>
                  <a:pt x="121920" y="167640"/>
                </a:cubicBezTo>
                <a:cubicBezTo>
                  <a:pt x="147320" y="162560"/>
                  <a:pt x="173866" y="161495"/>
                  <a:pt x="198120" y="152400"/>
                </a:cubicBezTo>
                <a:cubicBezTo>
                  <a:pt x="225692" y="142060"/>
                  <a:pt x="240351" y="125409"/>
                  <a:pt x="259080" y="106680"/>
                </a:cubicBezTo>
              </a:path>
            </a:pathLst>
          </a:cu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8612521" y="3337560"/>
            <a:ext cx="135239" cy="202939"/>
          </a:xfrm>
          <a:custGeom>
            <a:avLst/>
            <a:gdLst>
              <a:gd name="connsiteX0" fmla="*/ 28559 w 135239"/>
              <a:gd name="connsiteY0" fmla="*/ 0 h 202939"/>
              <a:gd name="connsiteX1" fmla="*/ 89519 w 135239"/>
              <a:gd name="connsiteY1" fmla="*/ 198120 h 202939"/>
              <a:gd name="connsiteX2" fmla="*/ 135239 w 135239"/>
              <a:gd name="connsiteY2" fmla="*/ 198120 h 202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239" h="202939">
                <a:moveTo>
                  <a:pt x="28559" y="0"/>
                </a:moveTo>
                <a:cubicBezTo>
                  <a:pt x="36611" y="88572"/>
                  <a:pt x="0" y="168280"/>
                  <a:pt x="89519" y="198120"/>
                </a:cubicBezTo>
                <a:cubicBezTo>
                  <a:pt x="103977" y="202939"/>
                  <a:pt x="119999" y="198120"/>
                  <a:pt x="135239" y="198120"/>
                </a:cubicBezTo>
              </a:path>
            </a:pathLst>
          </a:cu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8641080" y="3870960"/>
            <a:ext cx="121920" cy="213360"/>
          </a:xfrm>
          <a:custGeom>
            <a:avLst/>
            <a:gdLst>
              <a:gd name="connsiteX0" fmla="*/ 121920 w 121920"/>
              <a:gd name="connsiteY0" fmla="*/ 0 h 213360"/>
              <a:gd name="connsiteX1" fmla="*/ 30480 w 121920"/>
              <a:gd name="connsiteY1" fmla="*/ 45720 h 213360"/>
              <a:gd name="connsiteX2" fmla="*/ 0 w 121920"/>
              <a:gd name="connsiteY2" fmla="*/ 137160 h 213360"/>
              <a:gd name="connsiteX3" fmla="*/ 15240 w 121920"/>
              <a:gd name="connsiteY3" fmla="*/ 198120 h 213360"/>
              <a:gd name="connsiteX4" fmla="*/ 60960 w 121920"/>
              <a:gd name="connsiteY4" fmla="*/ 213360 h 21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" h="213360">
                <a:moveTo>
                  <a:pt x="121920" y="0"/>
                </a:moveTo>
                <a:cubicBezTo>
                  <a:pt x="97008" y="8304"/>
                  <a:pt x="46029" y="20842"/>
                  <a:pt x="30480" y="45720"/>
                </a:cubicBezTo>
                <a:cubicBezTo>
                  <a:pt x="13452" y="72965"/>
                  <a:pt x="0" y="137160"/>
                  <a:pt x="0" y="137160"/>
                </a:cubicBezTo>
                <a:cubicBezTo>
                  <a:pt x="5080" y="157480"/>
                  <a:pt x="2156" y="181764"/>
                  <a:pt x="15240" y="198120"/>
                </a:cubicBezTo>
                <a:cubicBezTo>
                  <a:pt x="25275" y="210664"/>
                  <a:pt x="60960" y="213360"/>
                  <a:pt x="60960" y="213360"/>
                </a:cubicBezTo>
              </a:path>
            </a:pathLst>
          </a:cu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8190666" y="4249688"/>
            <a:ext cx="237054" cy="154672"/>
          </a:xfrm>
          <a:custGeom>
            <a:avLst/>
            <a:gdLst>
              <a:gd name="connsiteX0" fmla="*/ 237054 w 237054"/>
              <a:gd name="connsiteY0" fmla="*/ 63232 h 154672"/>
              <a:gd name="connsiteX1" fmla="*/ 206574 w 237054"/>
              <a:gd name="connsiteY1" fmla="*/ 17512 h 154672"/>
              <a:gd name="connsiteX2" fmla="*/ 38934 w 237054"/>
              <a:gd name="connsiteY2" fmla="*/ 63232 h 154672"/>
              <a:gd name="connsiteX3" fmla="*/ 8454 w 237054"/>
              <a:gd name="connsiteY3" fmla="*/ 154672 h 154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054" h="154672">
                <a:moveTo>
                  <a:pt x="237054" y="63232"/>
                </a:moveTo>
                <a:cubicBezTo>
                  <a:pt x="226894" y="47992"/>
                  <a:pt x="224535" y="21104"/>
                  <a:pt x="206574" y="17512"/>
                </a:cubicBezTo>
                <a:cubicBezTo>
                  <a:pt x="119015" y="0"/>
                  <a:pt x="95237" y="25697"/>
                  <a:pt x="38934" y="63232"/>
                </a:cubicBezTo>
                <a:cubicBezTo>
                  <a:pt x="0" y="121632"/>
                  <a:pt x="8454" y="90636"/>
                  <a:pt x="8454" y="154672"/>
                </a:cubicBezTo>
              </a:path>
            </a:pathLst>
          </a:cu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7543800" y="4269488"/>
            <a:ext cx="245446" cy="134872"/>
          </a:xfrm>
          <a:custGeom>
            <a:avLst/>
            <a:gdLst>
              <a:gd name="connsiteX0" fmla="*/ 0 w 245446"/>
              <a:gd name="connsiteY0" fmla="*/ 43432 h 134872"/>
              <a:gd name="connsiteX1" fmla="*/ 213360 w 245446"/>
              <a:gd name="connsiteY1" fmla="*/ 28192 h 134872"/>
              <a:gd name="connsiteX2" fmla="*/ 243840 w 245446"/>
              <a:gd name="connsiteY2" fmla="*/ 134872 h 134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5446" h="134872">
                <a:moveTo>
                  <a:pt x="0" y="43432"/>
                </a:moveTo>
                <a:cubicBezTo>
                  <a:pt x="130295" y="0"/>
                  <a:pt x="59559" y="8967"/>
                  <a:pt x="213360" y="28192"/>
                </a:cubicBezTo>
                <a:cubicBezTo>
                  <a:pt x="245446" y="124451"/>
                  <a:pt x="243840" y="87503"/>
                  <a:pt x="243840" y="134872"/>
                </a:cubicBezTo>
              </a:path>
            </a:pathLst>
          </a:cu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7254240" y="3901440"/>
            <a:ext cx="137160" cy="198120"/>
          </a:xfrm>
          <a:custGeom>
            <a:avLst/>
            <a:gdLst>
              <a:gd name="connsiteX0" fmla="*/ 0 w 137160"/>
              <a:gd name="connsiteY0" fmla="*/ 0 h 198120"/>
              <a:gd name="connsiteX1" fmla="*/ 91440 w 137160"/>
              <a:gd name="connsiteY1" fmla="*/ 45720 h 198120"/>
              <a:gd name="connsiteX2" fmla="*/ 121920 w 137160"/>
              <a:gd name="connsiteY2" fmla="*/ 91440 h 198120"/>
              <a:gd name="connsiteX3" fmla="*/ 137160 w 137160"/>
              <a:gd name="connsiteY3" fmla="*/ 137160 h 198120"/>
              <a:gd name="connsiteX4" fmla="*/ 106680 w 137160"/>
              <a:gd name="connsiteY4" fmla="*/ 198120 h 19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160" h="198120">
                <a:moveTo>
                  <a:pt x="0" y="0"/>
                </a:moveTo>
                <a:cubicBezTo>
                  <a:pt x="37185" y="12395"/>
                  <a:pt x="61897" y="16177"/>
                  <a:pt x="91440" y="45720"/>
                </a:cubicBezTo>
                <a:cubicBezTo>
                  <a:pt x="104392" y="58672"/>
                  <a:pt x="113729" y="75057"/>
                  <a:pt x="121920" y="91440"/>
                </a:cubicBezTo>
                <a:cubicBezTo>
                  <a:pt x="129104" y="105808"/>
                  <a:pt x="132080" y="121920"/>
                  <a:pt x="137160" y="137160"/>
                </a:cubicBezTo>
                <a:cubicBezTo>
                  <a:pt x="119648" y="189696"/>
                  <a:pt x="133279" y="171521"/>
                  <a:pt x="106680" y="198120"/>
                </a:cubicBezTo>
              </a:path>
            </a:pathLst>
          </a:cu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7254240" y="3307080"/>
            <a:ext cx="167640" cy="259080"/>
          </a:xfrm>
          <a:custGeom>
            <a:avLst/>
            <a:gdLst>
              <a:gd name="connsiteX0" fmla="*/ 91440 w 167640"/>
              <a:gd name="connsiteY0" fmla="*/ 0 h 259080"/>
              <a:gd name="connsiteX1" fmla="*/ 167640 w 167640"/>
              <a:gd name="connsiteY1" fmla="*/ 137160 h 259080"/>
              <a:gd name="connsiteX2" fmla="*/ 121920 w 167640"/>
              <a:gd name="connsiteY2" fmla="*/ 228600 h 259080"/>
              <a:gd name="connsiteX3" fmla="*/ 76200 w 167640"/>
              <a:gd name="connsiteY3" fmla="*/ 243840 h 259080"/>
              <a:gd name="connsiteX4" fmla="*/ 0 w 167640"/>
              <a:gd name="connsiteY4" fmla="*/ 259080 h 25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640" h="259080">
                <a:moveTo>
                  <a:pt x="91440" y="0"/>
                </a:moveTo>
                <a:cubicBezTo>
                  <a:pt x="161311" y="104806"/>
                  <a:pt x="140816" y="56687"/>
                  <a:pt x="167640" y="137160"/>
                </a:cubicBezTo>
                <a:cubicBezTo>
                  <a:pt x="157600" y="167279"/>
                  <a:pt x="148777" y="207114"/>
                  <a:pt x="121920" y="228600"/>
                </a:cubicBezTo>
                <a:cubicBezTo>
                  <a:pt x="109376" y="238635"/>
                  <a:pt x="91785" y="239944"/>
                  <a:pt x="76200" y="243840"/>
                </a:cubicBezTo>
                <a:cubicBezTo>
                  <a:pt x="51070" y="250122"/>
                  <a:pt x="0" y="259080"/>
                  <a:pt x="0" y="259080"/>
                </a:cubicBezTo>
              </a:path>
            </a:pathLst>
          </a:custGeom>
          <a:ln w="254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6202680" y="4937760"/>
            <a:ext cx="304800" cy="78407"/>
          </a:xfrm>
          <a:custGeom>
            <a:avLst/>
            <a:gdLst>
              <a:gd name="connsiteX0" fmla="*/ 0 w 304800"/>
              <a:gd name="connsiteY0" fmla="*/ 0 h 78407"/>
              <a:gd name="connsiteX1" fmla="*/ 137160 w 304800"/>
              <a:gd name="connsiteY1" fmla="*/ 76200 h 78407"/>
              <a:gd name="connsiteX2" fmla="*/ 289560 w 304800"/>
              <a:gd name="connsiteY2" fmla="*/ 60960 h 78407"/>
              <a:gd name="connsiteX3" fmla="*/ 304800 w 304800"/>
              <a:gd name="connsiteY3" fmla="*/ 15240 h 7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" h="78407">
                <a:moveTo>
                  <a:pt x="0" y="0"/>
                </a:moveTo>
                <a:cubicBezTo>
                  <a:pt x="104806" y="69871"/>
                  <a:pt x="56687" y="49376"/>
                  <a:pt x="137160" y="76200"/>
                </a:cubicBezTo>
                <a:cubicBezTo>
                  <a:pt x="187960" y="71120"/>
                  <a:pt x="241580" y="78407"/>
                  <a:pt x="289560" y="60960"/>
                </a:cubicBezTo>
                <a:cubicBezTo>
                  <a:pt x="304657" y="55470"/>
                  <a:pt x="304800" y="15240"/>
                  <a:pt x="304800" y="15240"/>
                </a:cubicBezTo>
              </a:path>
            </a:pathLst>
          </a:custGeom>
          <a:ln w="254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6888480" y="5867400"/>
            <a:ext cx="167640" cy="243840"/>
          </a:xfrm>
          <a:custGeom>
            <a:avLst/>
            <a:gdLst>
              <a:gd name="connsiteX0" fmla="*/ 167640 w 167640"/>
              <a:gd name="connsiteY0" fmla="*/ 0 h 243840"/>
              <a:gd name="connsiteX1" fmla="*/ 60960 w 167640"/>
              <a:gd name="connsiteY1" fmla="*/ 60960 h 243840"/>
              <a:gd name="connsiteX2" fmla="*/ 0 w 167640"/>
              <a:gd name="connsiteY2" fmla="*/ 152400 h 243840"/>
              <a:gd name="connsiteX3" fmla="*/ 0 w 167640"/>
              <a:gd name="connsiteY3" fmla="*/ 243840 h 24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640" h="243840">
                <a:moveTo>
                  <a:pt x="167640" y="0"/>
                </a:moveTo>
                <a:cubicBezTo>
                  <a:pt x="149671" y="8984"/>
                  <a:pt x="77714" y="41812"/>
                  <a:pt x="60960" y="60960"/>
                </a:cubicBezTo>
                <a:cubicBezTo>
                  <a:pt x="36837" y="88529"/>
                  <a:pt x="0" y="115768"/>
                  <a:pt x="0" y="152400"/>
                </a:cubicBezTo>
                <a:lnTo>
                  <a:pt x="0" y="243840"/>
                </a:lnTo>
              </a:path>
            </a:pathLst>
          </a:custGeom>
          <a:ln w="254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5684520" y="5821680"/>
            <a:ext cx="222999" cy="289560"/>
          </a:xfrm>
          <a:custGeom>
            <a:avLst/>
            <a:gdLst>
              <a:gd name="connsiteX0" fmla="*/ 0 w 222999"/>
              <a:gd name="connsiteY0" fmla="*/ 0 h 289560"/>
              <a:gd name="connsiteX1" fmla="*/ 45720 w 222999"/>
              <a:gd name="connsiteY1" fmla="*/ 30480 h 289560"/>
              <a:gd name="connsiteX2" fmla="*/ 91440 w 222999"/>
              <a:gd name="connsiteY2" fmla="*/ 45720 h 289560"/>
              <a:gd name="connsiteX3" fmla="*/ 182880 w 222999"/>
              <a:gd name="connsiteY3" fmla="*/ 106680 h 289560"/>
              <a:gd name="connsiteX4" fmla="*/ 213360 w 222999"/>
              <a:gd name="connsiteY4" fmla="*/ 289560 h 28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9" h="289560">
                <a:moveTo>
                  <a:pt x="0" y="0"/>
                </a:moveTo>
                <a:cubicBezTo>
                  <a:pt x="15240" y="10160"/>
                  <a:pt x="29337" y="22289"/>
                  <a:pt x="45720" y="30480"/>
                </a:cubicBezTo>
                <a:cubicBezTo>
                  <a:pt x="60088" y="37664"/>
                  <a:pt x="77397" y="37918"/>
                  <a:pt x="91440" y="45720"/>
                </a:cubicBezTo>
                <a:cubicBezTo>
                  <a:pt x="123462" y="63510"/>
                  <a:pt x="182880" y="106680"/>
                  <a:pt x="182880" y="106680"/>
                </a:cubicBezTo>
                <a:cubicBezTo>
                  <a:pt x="222999" y="227036"/>
                  <a:pt x="213360" y="165991"/>
                  <a:pt x="213360" y="289560"/>
                </a:cubicBezTo>
              </a:path>
            </a:pathLst>
          </a:custGeom>
          <a:ln w="254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Freeform 106"/>
          <p:cNvSpPr/>
          <p:nvPr/>
        </p:nvSpPr>
        <p:spPr>
          <a:xfrm>
            <a:off x="2621280" y="4998720"/>
            <a:ext cx="295196" cy="225017"/>
          </a:xfrm>
          <a:custGeom>
            <a:avLst/>
            <a:gdLst>
              <a:gd name="connsiteX0" fmla="*/ 0 w 295196"/>
              <a:gd name="connsiteY0" fmla="*/ 213360 h 225017"/>
              <a:gd name="connsiteX1" fmla="*/ 213360 w 295196"/>
              <a:gd name="connsiteY1" fmla="*/ 167640 h 225017"/>
              <a:gd name="connsiteX2" fmla="*/ 228600 w 295196"/>
              <a:gd name="connsiteY2" fmla="*/ 121920 h 225017"/>
              <a:gd name="connsiteX3" fmla="*/ 289560 w 295196"/>
              <a:gd name="connsiteY3" fmla="*/ 0 h 225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196" h="225017">
                <a:moveTo>
                  <a:pt x="0" y="213360"/>
                </a:moveTo>
                <a:cubicBezTo>
                  <a:pt x="43415" y="209413"/>
                  <a:pt x="167459" y="225017"/>
                  <a:pt x="213360" y="167640"/>
                </a:cubicBezTo>
                <a:cubicBezTo>
                  <a:pt x="223395" y="155096"/>
                  <a:pt x="220798" y="135963"/>
                  <a:pt x="228600" y="121920"/>
                </a:cubicBezTo>
                <a:cubicBezTo>
                  <a:pt x="295196" y="2048"/>
                  <a:pt x="289560" y="72654"/>
                  <a:pt x="289560" y="0"/>
                </a:cubicBezTo>
              </a:path>
            </a:pathLst>
          </a:cu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3621623" y="4983480"/>
            <a:ext cx="295057" cy="280746"/>
          </a:xfrm>
          <a:custGeom>
            <a:avLst/>
            <a:gdLst>
              <a:gd name="connsiteX0" fmla="*/ 5497 w 295057"/>
              <a:gd name="connsiteY0" fmla="*/ 0 h 280746"/>
              <a:gd name="connsiteX1" fmla="*/ 51217 w 295057"/>
              <a:gd name="connsiteY1" fmla="*/ 182880 h 280746"/>
              <a:gd name="connsiteX2" fmla="*/ 96937 w 295057"/>
              <a:gd name="connsiteY2" fmla="*/ 198120 h 280746"/>
              <a:gd name="connsiteX3" fmla="*/ 127417 w 295057"/>
              <a:gd name="connsiteY3" fmla="*/ 243840 h 280746"/>
              <a:gd name="connsiteX4" fmla="*/ 188377 w 295057"/>
              <a:gd name="connsiteY4" fmla="*/ 259080 h 280746"/>
              <a:gd name="connsiteX5" fmla="*/ 295057 w 295057"/>
              <a:gd name="connsiteY5" fmla="*/ 274320 h 280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5057" h="280746">
                <a:moveTo>
                  <a:pt x="5497" y="0"/>
                </a:moveTo>
                <a:cubicBezTo>
                  <a:pt x="10754" y="47314"/>
                  <a:pt x="0" y="141907"/>
                  <a:pt x="51217" y="182880"/>
                </a:cubicBezTo>
                <a:cubicBezTo>
                  <a:pt x="63761" y="192915"/>
                  <a:pt x="81697" y="193040"/>
                  <a:pt x="96937" y="198120"/>
                </a:cubicBezTo>
                <a:cubicBezTo>
                  <a:pt x="107097" y="213360"/>
                  <a:pt x="112177" y="233680"/>
                  <a:pt x="127417" y="243840"/>
                </a:cubicBezTo>
                <a:cubicBezTo>
                  <a:pt x="144845" y="255458"/>
                  <a:pt x="168238" y="253326"/>
                  <a:pt x="188377" y="259080"/>
                </a:cubicBezTo>
                <a:cubicBezTo>
                  <a:pt x="264207" y="280746"/>
                  <a:pt x="204330" y="274320"/>
                  <a:pt x="295057" y="274320"/>
                </a:cubicBezTo>
              </a:path>
            </a:pathLst>
          </a:cu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2590800" y="5958840"/>
            <a:ext cx="274320" cy="228600"/>
          </a:xfrm>
          <a:custGeom>
            <a:avLst/>
            <a:gdLst>
              <a:gd name="connsiteX0" fmla="*/ 0 w 274320"/>
              <a:gd name="connsiteY0" fmla="*/ 0 h 228600"/>
              <a:gd name="connsiteX1" fmla="*/ 152400 w 274320"/>
              <a:gd name="connsiteY1" fmla="*/ 30480 h 228600"/>
              <a:gd name="connsiteX2" fmla="*/ 198120 w 274320"/>
              <a:gd name="connsiteY2" fmla="*/ 60960 h 228600"/>
              <a:gd name="connsiteX3" fmla="*/ 228600 w 274320"/>
              <a:gd name="connsiteY3" fmla="*/ 106680 h 228600"/>
              <a:gd name="connsiteX4" fmla="*/ 259080 w 274320"/>
              <a:gd name="connsiteY4" fmla="*/ 198120 h 228600"/>
              <a:gd name="connsiteX5" fmla="*/ 274320 w 274320"/>
              <a:gd name="connsiteY5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320" h="228600">
                <a:moveTo>
                  <a:pt x="0" y="0"/>
                </a:moveTo>
                <a:cubicBezTo>
                  <a:pt x="39314" y="5616"/>
                  <a:pt x="109841" y="9201"/>
                  <a:pt x="152400" y="30480"/>
                </a:cubicBezTo>
                <a:cubicBezTo>
                  <a:pt x="168783" y="38671"/>
                  <a:pt x="182880" y="50800"/>
                  <a:pt x="198120" y="60960"/>
                </a:cubicBezTo>
                <a:cubicBezTo>
                  <a:pt x="208280" y="76200"/>
                  <a:pt x="221161" y="89942"/>
                  <a:pt x="228600" y="106680"/>
                </a:cubicBezTo>
                <a:cubicBezTo>
                  <a:pt x="241649" y="136040"/>
                  <a:pt x="244712" y="169383"/>
                  <a:pt x="259080" y="198120"/>
                </a:cubicBezTo>
                <a:lnTo>
                  <a:pt x="274320" y="228600"/>
                </a:lnTo>
              </a:path>
            </a:pathLst>
          </a:cu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 109"/>
          <p:cNvSpPr/>
          <p:nvPr/>
        </p:nvSpPr>
        <p:spPr>
          <a:xfrm>
            <a:off x="3672840" y="5997044"/>
            <a:ext cx="213360" cy="175156"/>
          </a:xfrm>
          <a:custGeom>
            <a:avLst/>
            <a:gdLst>
              <a:gd name="connsiteX0" fmla="*/ 0 w 213360"/>
              <a:gd name="connsiteY0" fmla="*/ 175156 h 175156"/>
              <a:gd name="connsiteX1" fmla="*/ 15240 w 213360"/>
              <a:gd name="connsiteY1" fmla="*/ 83716 h 175156"/>
              <a:gd name="connsiteX2" fmla="*/ 76200 w 213360"/>
              <a:gd name="connsiteY2" fmla="*/ 7516 h 175156"/>
              <a:gd name="connsiteX3" fmla="*/ 213360 w 213360"/>
              <a:gd name="connsiteY3" fmla="*/ 7516 h 175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3360" h="175156">
                <a:moveTo>
                  <a:pt x="0" y="175156"/>
                </a:moveTo>
                <a:cubicBezTo>
                  <a:pt x="5080" y="144676"/>
                  <a:pt x="8537" y="113881"/>
                  <a:pt x="15240" y="83716"/>
                </a:cubicBezTo>
                <a:cubicBezTo>
                  <a:pt x="23012" y="48741"/>
                  <a:pt x="32232" y="14844"/>
                  <a:pt x="76200" y="7516"/>
                </a:cubicBezTo>
                <a:cubicBezTo>
                  <a:pt x="121298" y="0"/>
                  <a:pt x="167640" y="7516"/>
                  <a:pt x="213360" y="7516"/>
                </a:cubicBezTo>
              </a:path>
            </a:pathLst>
          </a:cu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TextBox 110"/>
          <p:cNvSpPr txBox="1"/>
          <p:nvPr/>
        </p:nvSpPr>
        <p:spPr>
          <a:xfrm>
            <a:off x="4267200" y="2971800"/>
            <a:ext cx="293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  <a:latin typeface="Comic Sans MS" pitchFamily="66" charset="0"/>
              </a:rPr>
              <a:t>3</a:t>
            </a:r>
            <a:endParaRPr lang="en-US" sz="14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3962400" y="3886200"/>
            <a:ext cx="293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  <a:latin typeface="Comic Sans MS" pitchFamily="66" charset="0"/>
              </a:rPr>
              <a:t>3</a:t>
            </a:r>
            <a:endParaRPr lang="en-US" sz="14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724400" y="4419600"/>
            <a:ext cx="293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  <a:latin typeface="Comic Sans MS" pitchFamily="66" charset="0"/>
              </a:rPr>
              <a:t>3</a:t>
            </a:r>
            <a:endParaRPr lang="en-US" sz="14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5410200" y="3886200"/>
            <a:ext cx="293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  <a:latin typeface="Comic Sans MS" pitchFamily="66" charset="0"/>
              </a:rPr>
              <a:t>3</a:t>
            </a:r>
            <a:endParaRPr lang="en-US" sz="14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5105400" y="3048000"/>
            <a:ext cx="293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  <a:latin typeface="Comic Sans MS" pitchFamily="66" charset="0"/>
              </a:rPr>
              <a:t>3</a:t>
            </a:r>
            <a:endParaRPr lang="en-US" sz="14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069080" y="3471743"/>
            <a:ext cx="5854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  <a:latin typeface="Comic Sans MS" pitchFamily="66" charset="0"/>
              </a:rPr>
              <a:t>108</a:t>
            </a:r>
            <a:r>
              <a:rPr lang="en-US" sz="1400" b="1" baseline="30000" dirty="0" smtClean="0">
                <a:solidFill>
                  <a:srgbClr val="0000FF"/>
                </a:solidFill>
                <a:latin typeface="Comic Sans MS" pitchFamily="66" charset="0"/>
              </a:rPr>
              <a:t>0</a:t>
            </a:r>
            <a:endParaRPr lang="en-US" sz="1400" b="1" baseline="300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4267200" y="4114800"/>
            <a:ext cx="5854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  <a:latin typeface="Comic Sans MS" pitchFamily="66" charset="0"/>
              </a:rPr>
              <a:t>108</a:t>
            </a:r>
            <a:r>
              <a:rPr lang="en-US" sz="1400" b="1" baseline="30000" dirty="0" smtClean="0">
                <a:solidFill>
                  <a:srgbClr val="0000FF"/>
                </a:solidFill>
                <a:latin typeface="Comic Sans MS" pitchFamily="66" charset="0"/>
              </a:rPr>
              <a:t>0</a:t>
            </a:r>
            <a:endParaRPr lang="en-US" sz="1400" b="1" baseline="300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4800600" y="4114800"/>
            <a:ext cx="5854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  <a:latin typeface="Comic Sans MS" pitchFamily="66" charset="0"/>
              </a:rPr>
              <a:t>108</a:t>
            </a:r>
            <a:r>
              <a:rPr lang="en-US" sz="1400" b="1" baseline="30000" dirty="0" smtClean="0">
                <a:solidFill>
                  <a:srgbClr val="0000FF"/>
                </a:solidFill>
                <a:latin typeface="Comic Sans MS" pitchFamily="66" charset="0"/>
              </a:rPr>
              <a:t>0</a:t>
            </a:r>
            <a:endParaRPr lang="en-US" sz="1400" b="1" baseline="300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029200" y="3505200"/>
            <a:ext cx="5854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  <a:latin typeface="Comic Sans MS" pitchFamily="66" charset="0"/>
              </a:rPr>
              <a:t>108</a:t>
            </a:r>
            <a:r>
              <a:rPr lang="en-US" sz="1400" b="1" baseline="30000" dirty="0" smtClean="0">
                <a:solidFill>
                  <a:srgbClr val="0000FF"/>
                </a:solidFill>
                <a:latin typeface="Comic Sans MS" pitchFamily="66" charset="0"/>
              </a:rPr>
              <a:t>0</a:t>
            </a:r>
            <a:endParaRPr lang="en-US" sz="1400" b="1" baseline="30000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4495800" y="3124200"/>
            <a:ext cx="5854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00FF"/>
                </a:solidFill>
                <a:latin typeface="Comic Sans MS" pitchFamily="66" charset="0"/>
              </a:rPr>
              <a:t>108</a:t>
            </a:r>
            <a:r>
              <a:rPr lang="en-US" sz="1400" b="1" baseline="30000" dirty="0" smtClean="0">
                <a:solidFill>
                  <a:srgbClr val="0000FF"/>
                </a:solidFill>
                <a:latin typeface="Comic Sans MS" pitchFamily="66" charset="0"/>
              </a:rPr>
              <a:t>0</a:t>
            </a:r>
            <a:endParaRPr lang="en-US" sz="1400" b="1" baseline="30000" dirty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5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0" dur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6" dur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9" dur="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" dur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5" dur="1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8" dur="1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1" dur="1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4" dur="1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7" dur="1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0" dur="1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3" dur="1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6" dur="1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9" dur="1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2" dur="1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5" dur="1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8" dur="1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1" dur="1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4" dur="1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7" dur="1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0" dur="1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3" dur="1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6" dur="1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9" dur="1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2" dur="1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5" dur="1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8" dur="1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1" dur="1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4" dur="1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7" dur="1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0" dur="1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3" dur="1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6" dur="1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9" dur="1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2" dur="1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5" dur="1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 animBg="1"/>
      <p:bldP spid="19" grpId="0" animBg="1"/>
      <p:bldP spid="20" grpId="0" animBg="1"/>
      <p:bldP spid="21" grpId="0" animBg="1"/>
      <p:bldP spid="22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4800" y="990600"/>
            <a:ext cx="8534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No matter how many sides the polygon has, they all have the same parts.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auto">
          <a:xfrm>
            <a:off x="3886200" y="2667000"/>
            <a:ext cx="2971800" cy="2743200"/>
          </a:xfrm>
          <a:prstGeom prst="pentagon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1" name="Straight Connector 20"/>
          <p:cNvCxnSpPr>
            <a:stCxn id="17" idx="5"/>
            <a:endCxn id="17" idx="4"/>
          </p:cNvCxnSpPr>
          <p:nvPr/>
        </p:nvCxnSpPr>
        <p:spPr>
          <a:xfrm flipH="1">
            <a:off x="6290438" y="3714806"/>
            <a:ext cx="567559" cy="1695385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934200" y="4419600"/>
            <a:ext cx="9813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SIDE</a:t>
            </a:r>
            <a:endParaRPr 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3810000" y="3581400"/>
            <a:ext cx="228600" cy="228600"/>
          </a:xfrm>
          <a:prstGeom prst="ellipse">
            <a:avLst/>
          </a:prstGeom>
          <a:solidFill>
            <a:srgbClr val="FF0000"/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4343400" y="5334000"/>
            <a:ext cx="228600" cy="228600"/>
          </a:xfrm>
          <a:prstGeom prst="ellipse">
            <a:avLst/>
          </a:prstGeom>
          <a:solidFill>
            <a:srgbClr val="FF0000"/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1676400" y="4191000"/>
            <a:ext cx="15872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VERTEX</a:t>
            </a:r>
          </a:p>
          <a:p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(vertices)</a:t>
            </a:r>
            <a:endParaRPr 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5257800" y="2590800"/>
            <a:ext cx="228600" cy="228600"/>
          </a:xfrm>
          <a:prstGeom prst="ellipse">
            <a:avLst/>
          </a:prstGeom>
          <a:solidFill>
            <a:srgbClr val="FF0000"/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6781800" y="3581400"/>
            <a:ext cx="228600" cy="228600"/>
          </a:xfrm>
          <a:prstGeom prst="ellipse">
            <a:avLst/>
          </a:prstGeom>
          <a:solidFill>
            <a:srgbClr val="FF0000"/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6172200" y="5334000"/>
            <a:ext cx="228600" cy="228600"/>
          </a:xfrm>
          <a:prstGeom prst="ellipse">
            <a:avLst/>
          </a:prstGeom>
          <a:solidFill>
            <a:srgbClr val="FF0000"/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7" dur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 animBg="1"/>
      <p:bldP spid="24" grpId="0" animBg="1"/>
      <p:bldP spid="25" grpId="0"/>
      <p:bldP spid="26" grpId="0" animBg="1"/>
      <p:bldP spid="27" grpId="0" animBg="1"/>
      <p:bldP spid="2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40"/>
          <p:cNvSpPr/>
          <p:nvPr/>
        </p:nvSpPr>
        <p:spPr>
          <a:xfrm>
            <a:off x="2286000" y="3429000"/>
            <a:ext cx="685800" cy="609600"/>
          </a:xfrm>
          <a:prstGeom prst="ellipse">
            <a:avLst/>
          </a:prstGeom>
          <a:solidFill>
            <a:srgbClr val="FF0000">
              <a:alpha val="45000"/>
            </a:srgbClr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4800" y="762000"/>
            <a:ext cx="8534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Naming any polygon has 1 simple rule:</a:t>
            </a:r>
            <a:endParaRPr lang="en-US" b="1" dirty="0">
              <a:latin typeface="Comic Sans MS" pitchFamily="66" charset="0"/>
            </a:endParaRPr>
          </a:p>
        </p:txBody>
      </p:sp>
      <p:grpSp>
        <p:nvGrpSpPr>
          <p:cNvPr id="15" name="Group 13"/>
          <p:cNvGrpSpPr>
            <a:grpSpLocks/>
          </p:cNvGrpSpPr>
          <p:nvPr/>
        </p:nvGrpSpPr>
        <p:grpSpPr bwMode="auto">
          <a:xfrm>
            <a:off x="1219200" y="3886200"/>
            <a:ext cx="2514600" cy="1905000"/>
            <a:chOff x="2496" y="1872"/>
            <a:chExt cx="1584" cy="12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6" name="Line 6"/>
            <p:cNvSpPr>
              <a:spLocks noChangeShapeType="1"/>
            </p:cNvSpPr>
            <p:nvPr/>
          </p:nvSpPr>
          <p:spPr bwMode="auto">
            <a:xfrm flipH="1">
              <a:off x="2736" y="1872"/>
              <a:ext cx="62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7"/>
            <p:cNvSpPr>
              <a:spLocks noChangeShapeType="1"/>
            </p:cNvSpPr>
            <p:nvPr/>
          </p:nvSpPr>
          <p:spPr bwMode="auto">
            <a:xfrm>
              <a:off x="3360" y="1872"/>
              <a:ext cx="48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Line 8"/>
            <p:cNvSpPr>
              <a:spLocks noChangeShapeType="1"/>
            </p:cNvSpPr>
            <p:nvPr/>
          </p:nvSpPr>
          <p:spPr bwMode="auto">
            <a:xfrm flipH="1">
              <a:off x="2496" y="2112"/>
              <a:ext cx="240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9"/>
            <p:cNvSpPr>
              <a:spLocks noChangeShapeType="1"/>
            </p:cNvSpPr>
            <p:nvPr/>
          </p:nvSpPr>
          <p:spPr bwMode="auto">
            <a:xfrm>
              <a:off x="3840" y="2112"/>
              <a:ext cx="240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Line 10"/>
            <p:cNvSpPr>
              <a:spLocks noChangeShapeType="1"/>
            </p:cNvSpPr>
            <p:nvPr/>
          </p:nvSpPr>
          <p:spPr bwMode="auto">
            <a:xfrm>
              <a:off x="2496" y="2592"/>
              <a:ext cx="432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Line 11"/>
            <p:cNvSpPr>
              <a:spLocks noChangeShapeType="1"/>
            </p:cNvSpPr>
            <p:nvPr/>
          </p:nvSpPr>
          <p:spPr bwMode="auto">
            <a:xfrm flipH="1">
              <a:off x="3600" y="2592"/>
              <a:ext cx="480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Line 12"/>
            <p:cNvSpPr>
              <a:spLocks noChangeShapeType="1"/>
            </p:cNvSpPr>
            <p:nvPr/>
          </p:nvSpPr>
          <p:spPr bwMode="auto">
            <a:xfrm flipH="1">
              <a:off x="2928" y="3072"/>
              <a:ext cx="6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304800" y="1524000"/>
            <a:ext cx="8534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Pick any 1 vertex to start,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33" name="Text Box 3"/>
          <p:cNvSpPr txBox="1">
            <a:spLocks noChangeArrowheads="1"/>
          </p:cNvSpPr>
          <p:nvPr/>
        </p:nvSpPr>
        <p:spPr bwMode="auto">
          <a:xfrm>
            <a:off x="2362200" y="3429000"/>
            <a:ext cx="533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B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34" name="Text Box 3"/>
          <p:cNvSpPr txBox="1">
            <a:spLocks noChangeArrowheads="1"/>
          </p:cNvSpPr>
          <p:nvPr/>
        </p:nvSpPr>
        <p:spPr bwMode="auto">
          <a:xfrm>
            <a:off x="3276600" y="3886200"/>
            <a:ext cx="533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C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3733800" y="4648200"/>
            <a:ext cx="533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D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36" name="Text Box 3"/>
          <p:cNvSpPr txBox="1">
            <a:spLocks noChangeArrowheads="1"/>
          </p:cNvSpPr>
          <p:nvPr/>
        </p:nvSpPr>
        <p:spPr bwMode="auto">
          <a:xfrm>
            <a:off x="2895600" y="5791200"/>
            <a:ext cx="533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E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1676400" y="5791200"/>
            <a:ext cx="533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F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38" name="Text Box 3"/>
          <p:cNvSpPr txBox="1">
            <a:spLocks noChangeArrowheads="1"/>
          </p:cNvSpPr>
          <p:nvPr/>
        </p:nvSpPr>
        <p:spPr bwMode="auto">
          <a:xfrm>
            <a:off x="762000" y="4800600"/>
            <a:ext cx="533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G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39" name="Text Box 3"/>
          <p:cNvSpPr txBox="1">
            <a:spLocks noChangeArrowheads="1"/>
          </p:cNvSpPr>
          <p:nvPr/>
        </p:nvSpPr>
        <p:spPr bwMode="auto">
          <a:xfrm>
            <a:off x="1219200" y="3886200"/>
            <a:ext cx="533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A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40" name="Text Box 3"/>
          <p:cNvSpPr txBox="1">
            <a:spLocks noChangeArrowheads="1"/>
          </p:cNvSpPr>
          <p:nvPr/>
        </p:nvSpPr>
        <p:spPr bwMode="auto">
          <a:xfrm>
            <a:off x="304800" y="2260937"/>
            <a:ext cx="8534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Then go around the shape, clockwise OR counterclockwise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42" name="Arc 41"/>
          <p:cNvSpPr/>
          <p:nvPr/>
        </p:nvSpPr>
        <p:spPr>
          <a:xfrm>
            <a:off x="838200" y="3810000"/>
            <a:ext cx="3352800" cy="2667000"/>
          </a:xfrm>
          <a:prstGeom prst="arc">
            <a:avLst>
              <a:gd name="adj1" fmla="val 17192941"/>
              <a:gd name="adj2" fmla="val 12889405"/>
            </a:avLst>
          </a:prstGeom>
          <a:ln w="101600">
            <a:solidFill>
              <a:srgbClr val="FF0000">
                <a:alpha val="49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 Box 3"/>
          <p:cNvSpPr txBox="1">
            <a:spLocks noChangeArrowheads="1"/>
          </p:cNvSpPr>
          <p:nvPr/>
        </p:nvSpPr>
        <p:spPr bwMode="auto">
          <a:xfrm>
            <a:off x="4800600" y="3200400"/>
            <a:ext cx="28956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dirty="0" smtClean="0">
                <a:latin typeface="Comic Sans MS" pitchFamily="66" charset="0"/>
              </a:rPr>
              <a:t>heptagon BCDEFGA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1524000" y="5791200"/>
            <a:ext cx="685800" cy="609600"/>
          </a:xfrm>
          <a:prstGeom prst="ellipse">
            <a:avLst/>
          </a:prstGeom>
          <a:solidFill>
            <a:srgbClr val="FF0000">
              <a:alpha val="45000"/>
            </a:srgbClr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Arc 45"/>
          <p:cNvSpPr/>
          <p:nvPr/>
        </p:nvSpPr>
        <p:spPr>
          <a:xfrm flipH="1">
            <a:off x="1066800" y="3733800"/>
            <a:ext cx="3124200" cy="2895600"/>
          </a:xfrm>
          <a:prstGeom prst="arc">
            <a:avLst>
              <a:gd name="adj1" fmla="val 3250202"/>
              <a:gd name="adj2" fmla="val 178719"/>
            </a:avLst>
          </a:prstGeom>
          <a:ln w="101600">
            <a:solidFill>
              <a:srgbClr val="FF0000">
                <a:alpha val="49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 Box 3"/>
          <p:cNvSpPr txBox="1">
            <a:spLocks noChangeArrowheads="1"/>
          </p:cNvSpPr>
          <p:nvPr/>
        </p:nvSpPr>
        <p:spPr bwMode="auto">
          <a:xfrm>
            <a:off x="4800600" y="3733800"/>
            <a:ext cx="28956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dirty="0" smtClean="0">
                <a:latin typeface="Comic Sans MS" pitchFamily="66" charset="0"/>
              </a:rPr>
              <a:t>heptagon FEDCBAG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48" name="Text Box 3"/>
          <p:cNvSpPr txBox="1">
            <a:spLocks noChangeArrowheads="1"/>
          </p:cNvSpPr>
          <p:nvPr/>
        </p:nvSpPr>
        <p:spPr bwMode="auto">
          <a:xfrm>
            <a:off x="4800600" y="4419600"/>
            <a:ext cx="43434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dirty="0" smtClean="0">
                <a:latin typeface="Comic Sans MS" pitchFamily="66" charset="0"/>
              </a:rPr>
              <a:t>To keep it simple we will try to go as close to alphabetical as we can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49" name="Text Box 3"/>
          <p:cNvSpPr txBox="1">
            <a:spLocks noChangeArrowheads="1"/>
          </p:cNvSpPr>
          <p:nvPr/>
        </p:nvSpPr>
        <p:spPr bwMode="auto">
          <a:xfrm>
            <a:off x="4876800" y="5562600"/>
            <a:ext cx="28956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dirty="0" smtClean="0">
                <a:latin typeface="Comic Sans MS" pitchFamily="66" charset="0"/>
              </a:rPr>
              <a:t>heptagon ABCDEFG</a:t>
            </a:r>
            <a:endParaRPr lang="en-US" sz="22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9" dur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2" dur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5" dur="1"/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8" dur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32" grpId="0"/>
      <p:bldP spid="40" grpId="0"/>
      <p:bldP spid="42" grpId="0" animBg="1"/>
      <p:bldP spid="42" grpId="1" animBg="1"/>
      <p:bldP spid="43" grpId="0"/>
      <p:bldP spid="45" grpId="0" animBg="1"/>
      <p:bldP spid="45" grpId="1" animBg="1"/>
      <p:bldP spid="46" grpId="0" animBg="1"/>
      <p:bldP spid="46" grpId="1" animBg="1"/>
      <p:bldP spid="47" grpId="0"/>
      <p:bldP spid="48" grpId="0"/>
      <p:bldP spid="4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AutoShape 4"/>
          <p:cNvSpPr>
            <a:spLocks noChangeArrowheads="1"/>
          </p:cNvSpPr>
          <p:nvPr/>
        </p:nvSpPr>
        <p:spPr bwMode="auto">
          <a:xfrm>
            <a:off x="492661" y="1600200"/>
            <a:ext cx="1143000" cy="1066800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941" name="AutoShape 5"/>
          <p:cNvSpPr>
            <a:spLocks noChangeArrowheads="1"/>
          </p:cNvSpPr>
          <p:nvPr/>
        </p:nvSpPr>
        <p:spPr bwMode="auto">
          <a:xfrm>
            <a:off x="568861" y="3352800"/>
            <a:ext cx="1447800" cy="10668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942" name="AutoShape 6"/>
          <p:cNvSpPr>
            <a:spLocks noChangeArrowheads="1"/>
          </p:cNvSpPr>
          <p:nvPr/>
        </p:nvSpPr>
        <p:spPr bwMode="auto">
          <a:xfrm>
            <a:off x="5334000" y="3276600"/>
            <a:ext cx="1524000" cy="1295400"/>
          </a:xfrm>
          <a:prstGeom prst="pentagon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944" name="AutoShape 8"/>
          <p:cNvSpPr>
            <a:spLocks noChangeArrowheads="1"/>
          </p:cNvSpPr>
          <p:nvPr/>
        </p:nvSpPr>
        <p:spPr bwMode="auto">
          <a:xfrm>
            <a:off x="416461" y="4724400"/>
            <a:ext cx="1676400" cy="1371600"/>
          </a:xfrm>
          <a:prstGeom prst="hexagon">
            <a:avLst>
              <a:gd name="adj" fmla="val 30556"/>
              <a:gd name="vf" fmla="val 11547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533400" y="838200"/>
            <a:ext cx="83058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POLYGON ANGLES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2438400" y="1524000"/>
            <a:ext cx="6400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200" b="1" dirty="0">
                <a:latin typeface="Comic Sans MS" pitchFamily="66" charset="0"/>
              </a:rPr>
              <a:t>We know the angles of a triangle add to 180.</a:t>
            </a:r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2438400" y="2362200"/>
            <a:ext cx="6400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200" b="1">
                <a:latin typeface="Comic Sans MS" pitchFamily="66" charset="0"/>
              </a:rPr>
              <a:t>In the other shapes, we draw in triangles to find the angle sum.</a:t>
            </a:r>
          </a:p>
        </p:txBody>
      </p:sp>
      <p:sp>
        <p:nvSpPr>
          <p:cNvPr id="39948" name="Text Box 12"/>
          <p:cNvSpPr txBox="1">
            <a:spLocks noChangeArrowheads="1"/>
          </p:cNvSpPr>
          <p:nvPr/>
        </p:nvSpPr>
        <p:spPr bwMode="auto">
          <a:xfrm rot="-2521112">
            <a:off x="721261" y="20862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dirty="0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49" name="Line 13"/>
          <p:cNvSpPr>
            <a:spLocks noChangeShapeType="1"/>
          </p:cNvSpPr>
          <p:nvPr/>
        </p:nvSpPr>
        <p:spPr bwMode="auto">
          <a:xfrm flipV="1">
            <a:off x="873661" y="3352800"/>
            <a:ext cx="1143000" cy="1066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50" name="Text Box 14"/>
          <p:cNvSpPr txBox="1">
            <a:spLocks noChangeArrowheads="1"/>
          </p:cNvSpPr>
          <p:nvPr/>
        </p:nvSpPr>
        <p:spPr bwMode="auto">
          <a:xfrm rot="-2521112">
            <a:off x="721261" y="34578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51" name="Text Box 15"/>
          <p:cNvSpPr txBox="1">
            <a:spLocks noChangeArrowheads="1"/>
          </p:cNvSpPr>
          <p:nvPr/>
        </p:nvSpPr>
        <p:spPr bwMode="auto">
          <a:xfrm rot="-2521112">
            <a:off x="1102261" y="39150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52" name="Text Box 16"/>
          <p:cNvSpPr txBox="1">
            <a:spLocks noChangeArrowheads="1"/>
          </p:cNvSpPr>
          <p:nvPr/>
        </p:nvSpPr>
        <p:spPr bwMode="auto">
          <a:xfrm>
            <a:off x="2321461" y="3810000"/>
            <a:ext cx="990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=360</a:t>
            </a:r>
          </a:p>
        </p:txBody>
      </p:sp>
      <p:sp>
        <p:nvSpPr>
          <p:cNvPr id="39953" name="Line 17"/>
          <p:cNvSpPr>
            <a:spLocks noChangeShapeType="1"/>
          </p:cNvSpPr>
          <p:nvPr/>
        </p:nvSpPr>
        <p:spPr bwMode="auto">
          <a:xfrm flipV="1">
            <a:off x="5638800" y="3276600"/>
            <a:ext cx="457200" cy="12954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54" name="Line 18"/>
          <p:cNvSpPr>
            <a:spLocks noChangeShapeType="1"/>
          </p:cNvSpPr>
          <p:nvPr/>
        </p:nvSpPr>
        <p:spPr bwMode="auto">
          <a:xfrm flipV="1">
            <a:off x="5638800" y="3733800"/>
            <a:ext cx="1219200" cy="8382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55" name="Text Box 19"/>
          <p:cNvSpPr txBox="1">
            <a:spLocks noChangeArrowheads="1"/>
          </p:cNvSpPr>
          <p:nvPr/>
        </p:nvSpPr>
        <p:spPr bwMode="auto">
          <a:xfrm rot="-2521112">
            <a:off x="5257800" y="36864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56" name="Text Box 20"/>
          <p:cNvSpPr txBox="1">
            <a:spLocks noChangeArrowheads="1"/>
          </p:cNvSpPr>
          <p:nvPr/>
        </p:nvSpPr>
        <p:spPr bwMode="auto">
          <a:xfrm rot="-2521112">
            <a:off x="5867400" y="36864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57" name="Text Box 21"/>
          <p:cNvSpPr txBox="1">
            <a:spLocks noChangeArrowheads="1"/>
          </p:cNvSpPr>
          <p:nvPr/>
        </p:nvSpPr>
        <p:spPr bwMode="auto">
          <a:xfrm rot="-2521112">
            <a:off x="5943600" y="41436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58" name="Text Box 22"/>
          <p:cNvSpPr txBox="1">
            <a:spLocks noChangeArrowheads="1"/>
          </p:cNvSpPr>
          <p:nvPr/>
        </p:nvSpPr>
        <p:spPr bwMode="auto">
          <a:xfrm>
            <a:off x="7086600" y="3733800"/>
            <a:ext cx="990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=540</a:t>
            </a:r>
          </a:p>
        </p:txBody>
      </p:sp>
      <p:sp>
        <p:nvSpPr>
          <p:cNvPr id="39960" name="AutoShape 24"/>
          <p:cNvSpPr>
            <a:spLocks noChangeArrowheads="1"/>
          </p:cNvSpPr>
          <p:nvPr/>
        </p:nvSpPr>
        <p:spPr bwMode="auto">
          <a:xfrm>
            <a:off x="5257800" y="4724400"/>
            <a:ext cx="1676400" cy="1524000"/>
          </a:xfrm>
          <a:prstGeom prst="octagon">
            <a:avLst>
              <a:gd name="adj" fmla="val 29287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961" name="Line 25"/>
          <p:cNvSpPr>
            <a:spLocks noChangeShapeType="1"/>
          </p:cNvSpPr>
          <p:nvPr/>
        </p:nvSpPr>
        <p:spPr bwMode="auto">
          <a:xfrm flipV="1">
            <a:off x="797461" y="4724400"/>
            <a:ext cx="0" cy="13716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62" name="Line 26"/>
          <p:cNvSpPr>
            <a:spLocks noChangeShapeType="1"/>
          </p:cNvSpPr>
          <p:nvPr/>
        </p:nvSpPr>
        <p:spPr bwMode="auto">
          <a:xfrm flipV="1">
            <a:off x="797461" y="4724400"/>
            <a:ext cx="838200" cy="13716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63" name="Line 27"/>
          <p:cNvSpPr>
            <a:spLocks noChangeShapeType="1"/>
          </p:cNvSpPr>
          <p:nvPr/>
        </p:nvSpPr>
        <p:spPr bwMode="auto">
          <a:xfrm flipV="1">
            <a:off x="797461" y="5410200"/>
            <a:ext cx="1295400" cy="685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64" name="Text Box 28"/>
          <p:cNvSpPr txBox="1">
            <a:spLocks noChangeArrowheads="1"/>
          </p:cNvSpPr>
          <p:nvPr/>
        </p:nvSpPr>
        <p:spPr bwMode="auto">
          <a:xfrm rot="-2521112">
            <a:off x="264061" y="52104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65" name="Text Box 29"/>
          <p:cNvSpPr txBox="1">
            <a:spLocks noChangeArrowheads="1"/>
          </p:cNvSpPr>
          <p:nvPr/>
        </p:nvSpPr>
        <p:spPr bwMode="auto">
          <a:xfrm rot="-2521112">
            <a:off x="645061" y="49056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66" name="Text Box 30"/>
          <p:cNvSpPr txBox="1">
            <a:spLocks noChangeArrowheads="1"/>
          </p:cNvSpPr>
          <p:nvPr/>
        </p:nvSpPr>
        <p:spPr bwMode="auto">
          <a:xfrm rot="-2521112">
            <a:off x="1102261" y="52104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67" name="Text Box 31"/>
          <p:cNvSpPr txBox="1">
            <a:spLocks noChangeArrowheads="1"/>
          </p:cNvSpPr>
          <p:nvPr/>
        </p:nvSpPr>
        <p:spPr bwMode="auto">
          <a:xfrm rot="-2521112">
            <a:off x="1330861" y="5668455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dirty="0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68" name="Text Box 32"/>
          <p:cNvSpPr txBox="1">
            <a:spLocks noChangeArrowheads="1"/>
          </p:cNvSpPr>
          <p:nvPr/>
        </p:nvSpPr>
        <p:spPr bwMode="auto">
          <a:xfrm>
            <a:off x="2245261" y="5105400"/>
            <a:ext cx="990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=720</a:t>
            </a:r>
          </a:p>
        </p:txBody>
      </p:sp>
      <p:sp>
        <p:nvSpPr>
          <p:cNvPr id="39969" name="Line 33"/>
          <p:cNvSpPr>
            <a:spLocks noChangeShapeType="1"/>
          </p:cNvSpPr>
          <p:nvPr/>
        </p:nvSpPr>
        <p:spPr bwMode="auto">
          <a:xfrm flipH="1" flipV="1">
            <a:off x="5257800" y="5181600"/>
            <a:ext cx="457200" cy="1066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70" name="Line 34"/>
          <p:cNvSpPr>
            <a:spLocks noChangeShapeType="1"/>
          </p:cNvSpPr>
          <p:nvPr/>
        </p:nvSpPr>
        <p:spPr bwMode="auto">
          <a:xfrm flipV="1">
            <a:off x="5715000" y="4724400"/>
            <a:ext cx="0" cy="15240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71" name="Line 35"/>
          <p:cNvSpPr>
            <a:spLocks noChangeShapeType="1"/>
          </p:cNvSpPr>
          <p:nvPr/>
        </p:nvSpPr>
        <p:spPr bwMode="auto">
          <a:xfrm flipV="1">
            <a:off x="5715000" y="4724400"/>
            <a:ext cx="762000" cy="15240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72" name="Line 36"/>
          <p:cNvSpPr>
            <a:spLocks noChangeShapeType="1"/>
          </p:cNvSpPr>
          <p:nvPr/>
        </p:nvSpPr>
        <p:spPr bwMode="auto">
          <a:xfrm flipV="1">
            <a:off x="5715000" y="5181600"/>
            <a:ext cx="1219200" cy="1066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73" name="Line 37"/>
          <p:cNvSpPr>
            <a:spLocks noChangeShapeType="1"/>
          </p:cNvSpPr>
          <p:nvPr/>
        </p:nvSpPr>
        <p:spPr bwMode="auto">
          <a:xfrm flipV="1">
            <a:off x="5715000" y="5791200"/>
            <a:ext cx="1143000" cy="4572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74" name="Text Box 38"/>
          <p:cNvSpPr txBox="1">
            <a:spLocks noChangeArrowheads="1"/>
          </p:cNvSpPr>
          <p:nvPr/>
        </p:nvSpPr>
        <p:spPr bwMode="auto">
          <a:xfrm rot="-2521112">
            <a:off x="4876800" y="56676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 rot="-2521112">
            <a:off x="5181600" y="49818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76" name="Text Box 40"/>
          <p:cNvSpPr txBox="1">
            <a:spLocks noChangeArrowheads="1"/>
          </p:cNvSpPr>
          <p:nvPr/>
        </p:nvSpPr>
        <p:spPr bwMode="auto">
          <a:xfrm rot="-2521112">
            <a:off x="5638800" y="49818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77" name="Text Box 41"/>
          <p:cNvSpPr txBox="1">
            <a:spLocks noChangeArrowheads="1"/>
          </p:cNvSpPr>
          <p:nvPr/>
        </p:nvSpPr>
        <p:spPr bwMode="auto">
          <a:xfrm rot="-2521112">
            <a:off x="6019800" y="51342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78" name="Text Box 42"/>
          <p:cNvSpPr txBox="1">
            <a:spLocks noChangeArrowheads="1"/>
          </p:cNvSpPr>
          <p:nvPr/>
        </p:nvSpPr>
        <p:spPr bwMode="auto">
          <a:xfrm rot="-2521112">
            <a:off x="6172200" y="55914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79" name="Text Box 43"/>
          <p:cNvSpPr txBox="1">
            <a:spLocks noChangeArrowheads="1"/>
          </p:cNvSpPr>
          <p:nvPr/>
        </p:nvSpPr>
        <p:spPr bwMode="auto">
          <a:xfrm rot="-2521112">
            <a:off x="6019800" y="5896253"/>
            <a:ext cx="685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180</a:t>
            </a:r>
          </a:p>
        </p:txBody>
      </p:sp>
      <p:sp>
        <p:nvSpPr>
          <p:cNvPr id="39980" name="Text Box 44"/>
          <p:cNvSpPr txBox="1">
            <a:spLocks noChangeArrowheads="1"/>
          </p:cNvSpPr>
          <p:nvPr/>
        </p:nvSpPr>
        <p:spPr bwMode="auto">
          <a:xfrm>
            <a:off x="7162800" y="5105400"/>
            <a:ext cx="990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0000"/>
                </a:solidFill>
                <a:latin typeface="Comic Sans MS" pitchFamily="66" charset="0"/>
              </a:rPr>
              <a:t>=1080</a:t>
            </a:r>
          </a:p>
        </p:txBody>
      </p:sp>
      <p:sp>
        <p:nvSpPr>
          <p:cNvPr id="43" name="Rectangle 4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44" name="Rectangle 43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9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9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39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39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39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9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9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9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9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9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9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9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6" dur="500"/>
                                        <p:tgtEl>
                                          <p:spTgt spid="39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9" dur="500"/>
                                        <p:tgtEl>
                                          <p:spTgt spid="3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2" dur="5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3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8" dur="500"/>
                                        <p:tgtEl>
                                          <p:spTgt spid="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9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99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99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9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9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9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9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9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9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39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9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9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9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9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39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9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9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9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9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39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9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9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9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9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39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9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9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9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9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39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6" grpId="0"/>
      <p:bldP spid="39947" grpId="0"/>
      <p:bldP spid="39948" grpId="0"/>
      <p:bldP spid="39949" grpId="0" animBg="1"/>
      <p:bldP spid="39950" grpId="0"/>
      <p:bldP spid="39951" grpId="0"/>
      <p:bldP spid="39952" grpId="0"/>
      <p:bldP spid="39953" grpId="0" animBg="1"/>
      <p:bldP spid="39954" grpId="0" animBg="1"/>
      <p:bldP spid="39955" grpId="0"/>
      <p:bldP spid="39956" grpId="0"/>
      <p:bldP spid="39957" grpId="0"/>
      <p:bldP spid="39958" grpId="0"/>
      <p:bldP spid="39961" grpId="0" animBg="1"/>
      <p:bldP spid="39962" grpId="0" animBg="1"/>
      <p:bldP spid="39963" grpId="0" animBg="1"/>
      <p:bldP spid="39964" grpId="0"/>
      <p:bldP spid="39965" grpId="0"/>
      <p:bldP spid="39966" grpId="0"/>
      <p:bldP spid="39967" grpId="0"/>
      <p:bldP spid="39968" grpId="0"/>
      <p:bldP spid="39969" grpId="0" animBg="1"/>
      <p:bldP spid="39970" grpId="0" animBg="1"/>
      <p:bldP spid="39971" grpId="0" animBg="1"/>
      <p:bldP spid="39972" grpId="0" animBg="1"/>
      <p:bldP spid="39973" grpId="0" animBg="1"/>
      <p:bldP spid="39974" grpId="0"/>
      <p:bldP spid="39975" grpId="0"/>
      <p:bldP spid="39976" grpId="0"/>
      <p:bldP spid="39977" grpId="0"/>
      <p:bldP spid="39978" grpId="0"/>
      <p:bldP spid="39979" grpId="0"/>
      <p:bldP spid="399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609600" y="1066801"/>
            <a:ext cx="1447800" cy="5539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/>
              <a:t>CLOSED</a:t>
            </a: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2133600" y="1050925"/>
            <a:ext cx="57150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 dirty="0">
                <a:latin typeface="Comic Sans MS" pitchFamily="66" charset="0"/>
              </a:rPr>
              <a:t>means the shape is complete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685800" y="1905000"/>
            <a:ext cx="14478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 dirty="0">
                <a:latin typeface="Comic Sans MS" pitchFamily="66" charset="0"/>
              </a:rPr>
              <a:t>closed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6096000" y="1905000"/>
            <a:ext cx="2362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3000" b="1">
                <a:latin typeface="Comic Sans MS" pitchFamily="66" charset="0"/>
              </a:rPr>
              <a:t>NOT closed</a:t>
            </a:r>
            <a:endParaRPr lang="en-US" b="1">
              <a:latin typeface="Comic Sans MS" pitchFamily="66" charset="0"/>
            </a:endParaRPr>
          </a:p>
        </p:txBody>
      </p:sp>
      <p:sp>
        <p:nvSpPr>
          <p:cNvPr id="28687" name="Line 15"/>
          <p:cNvSpPr>
            <a:spLocks noChangeShapeType="1"/>
          </p:cNvSpPr>
          <p:nvPr/>
        </p:nvSpPr>
        <p:spPr bwMode="auto">
          <a:xfrm>
            <a:off x="4953000" y="1981200"/>
            <a:ext cx="0" cy="396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914400" y="2667000"/>
            <a:ext cx="1447800" cy="990600"/>
            <a:chOff x="672" y="2064"/>
            <a:chExt cx="912" cy="624"/>
          </a:xfrm>
        </p:grpSpPr>
        <p:sp>
          <p:nvSpPr>
            <p:cNvPr id="28689" name="Line 17"/>
            <p:cNvSpPr>
              <a:spLocks noChangeShapeType="1"/>
            </p:cNvSpPr>
            <p:nvPr/>
          </p:nvSpPr>
          <p:spPr bwMode="auto">
            <a:xfrm flipH="1">
              <a:off x="672" y="2160"/>
              <a:ext cx="432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90" name="Line 18"/>
            <p:cNvSpPr>
              <a:spLocks noChangeShapeType="1"/>
            </p:cNvSpPr>
            <p:nvPr/>
          </p:nvSpPr>
          <p:spPr bwMode="auto">
            <a:xfrm>
              <a:off x="672" y="2496"/>
              <a:ext cx="912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91" name="Line 19"/>
            <p:cNvSpPr>
              <a:spLocks noChangeShapeType="1"/>
            </p:cNvSpPr>
            <p:nvPr/>
          </p:nvSpPr>
          <p:spPr bwMode="auto">
            <a:xfrm flipH="1" flipV="1">
              <a:off x="1536" y="2064"/>
              <a:ext cx="48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92" name="Line 20"/>
            <p:cNvSpPr>
              <a:spLocks noChangeShapeType="1"/>
            </p:cNvSpPr>
            <p:nvPr/>
          </p:nvSpPr>
          <p:spPr bwMode="auto">
            <a:xfrm flipH="1">
              <a:off x="1104" y="2064"/>
              <a:ext cx="432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2895600" y="3276600"/>
            <a:ext cx="1600200" cy="914400"/>
            <a:chOff x="1920" y="2448"/>
            <a:chExt cx="1008" cy="576"/>
          </a:xfrm>
        </p:grpSpPr>
        <p:sp>
          <p:nvSpPr>
            <p:cNvPr id="28693" name="Line 21"/>
            <p:cNvSpPr>
              <a:spLocks noChangeShapeType="1"/>
            </p:cNvSpPr>
            <p:nvPr/>
          </p:nvSpPr>
          <p:spPr bwMode="auto">
            <a:xfrm flipH="1">
              <a:off x="1920" y="2448"/>
              <a:ext cx="816" cy="5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94" name="Line 22"/>
            <p:cNvSpPr>
              <a:spLocks noChangeShapeType="1"/>
            </p:cNvSpPr>
            <p:nvPr/>
          </p:nvSpPr>
          <p:spPr bwMode="auto">
            <a:xfrm>
              <a:off x="1920" y="3024"/>
              <a:ext cx="10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95" name="Line 23"/>
            <p:cNvSpPr>
              <a:spLocks noChangeShapeType="1"/>
            </p:cNvSpPr>
            <p:nvPr/>
          </p:nvSpPr>
          <p:spPr bwMode="auto">
            <a:xfrm flipH="1" flipV="1">
              <a:off x="2592" y="2784"/>
              <a:ext cx="336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96" name="Line 24"/>
            <p:cNvSpPr>
              <a:spLocks noChangeShapeType="1"/>
            </p:cNvSpPr>
            <p:nvPr/>
          </p:nvSpPr>
          <p:spPr bwMode="auto">
            <a:xfrm flipV="1">
              <a:off x="2592" y="2448"/>
              <a:ext cx="144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838200" y="4495800"/>
            <a:ext cx="1676400" cy="1447800"/>
            <a:chOff x="624" y="3216"/>
            <a:chExt cx="1056" cy="912"/>
          </a:xfrm>
        </p:grpSpPr>
        <p:sp>
          <p:nvSpPr>
            <p:cNvPr id="28697" name="Line 25"/>
            <p:cNvSpPr>
              <a:spLocks noChangeShapeType="1"/>
            </p:cNvSpPr>
            <p:nvPr/>
          </p:nvSpPr>
          <p:spPr bwMode="auto">
            <a:xfrm>
              <a:off x="960" y="3216"/>
              <a:ext cx="384" cy="5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98" name="Line 26"/>
            <p:cNvSpPr>
              <a:spLocks noChangeShapeType="1"/>
            </p:cNvSpPr>
            <p:nvPr/>
          </p:nvSpPr>
          <p:spPr bwMode="auto">
            <a:xfrm flipH="1">
              <a:off x="624" y="3216"/>
              <a:ext cx="336" cy="9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99" name="Line 27"/>
            <p:cNvSpPr>
              <a:spLocks noChangeShapeType="1"/>
            </p:cNvSpPr>
            <p:nvPr/>
          </p:nvSpPr>
          <p:spPr bwMode="auto">
            <a:xfrm>
              <a:off x="624" y="4128"/>
              <a:ext cx="105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00" name="Line 28"/>
            <p:cNvSpPr>
              <a:spLocks noChangeShapeType="1"/>
            </p:cNvSpPr>
            <p:nvPr/>
          </p:nvSpPr>
          <p:spPr bwMode="auto">
            <a:xfrm flipV="1">
              <a:off x="1680" y="3552"/>
              <a:ext cx="0" cy="5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01" name="Line 29"/>
            <p:cNvSpPr>
              <a:spLocks noChangeShapeType="1"/>
            </p:cNvSpPr>
            <p:nvPr/>
          </p:nvSpPr>
          <p:spPr bwMode="auto">
            <a:xfrm flipV="1">
              <a:off x="1344" y="3552"/>
              <a:ext cx="336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38"/>
          <p:cNvGrpSpPr>
            <a:grpSpLocks/>
          </p:cNvGrpSpPr>
          <p:nvPr/>
        </p:nvGrpSpPr>
        <p:grpSpPr bwMode="auto">
          <a:xfrm>
            <a:off x="3352800" y="4648200"/>
            <a:ext cx="1524000" cy="1143000"/>
            <a:chOff x="2208" y="3312"/>
            <a:chExt cx="960" cy="720"/>
          </a:xfrm>
        </p:grpSpPr>
        <p:sp>
          <p:nvSpPr>
            <p:cNvPr id="28705" name="Line 33"/>
            <p:cNvSpPr>
              <a:spLocks noChangeShapeType="1"/>
            </p:cNvSpPr>
            <p:nvPr/>
          </p:nvSpPr>
          <p:spPr bwMode="auto">
            <a:xfrm flipH="1">
              <a:off x="2208" y="3312"/>
              <a:ext cx="528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06" name="Line 34"/>
            <p:cNvSpPr>
              <a:spLocks noChangeShapeType="1"/>
            </p:cNvSpPr>
            <p:nvPr/>
          </p:nvSpPr>
          <p:spPr bwMode="auto">
            <a:xfrm>
              <a:off x="2208" y="3600"/>
              <a:ext cx="240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07" name="Line 35"/>
            <p:cNvSpPr>
              <a:spLocks noChangeShapeType="1"/>
            </p:cNvSpPr>
            <p:nvPr/>
          </p:nvSpPr>
          <p:spPr bwMode="auto">
            <a:xfrm>
              <a:off x="2448" y="4032"/>
              <a:ext cx="5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08" name="Line 36"/>
            <p:cNvSpPr>
              <a:spLocks noChangeShapeType="1"/>
            </p:cNvSpPr>
            <p:nvPr/>
          </p:nvSpPr>
          <p:spPr bwMode="auto">
            <a:xfrm>
              <a:off x="2736" y="3312"/>
              <a:ext cx="432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09" name="Line 37"/>
            <p:cNvSpPr>
              <a:spLocks noChangeShapeType="1"/>
            </p:cNvSpPr>
            <p:nvPr/>
          </p:nvSpPr>
          <p:spPr bwMode="auto">
            <a:xfrm flipH="1">
              <a:off x="2976" y="3792"/>
              <a:ext cx="192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43"/>
          <p:cNvGrpSpPr>
            <a:grpSpLocks/>
          </p:cNvGrpSpPr>
          <p:nvPr/>
        </p:nvGrpSpPr>
        <p:grpSpPr bwMode="auto">
          <a:xfrm>
            <a:off x="5791200" y="2743200"/>
            <a:ext cx="838200" cy="1295400"/>
            <a:chOff x="3744" y="2112"/>
            <a:chExt cx="528" cy="816"/>
          </a:xfrm>
        </p:grpSpPr>
        <p:sp>
          <p:nvSpPr>
            <p:cNvPr id="28711" name="Line 39"/>
            <p:cNvSpPr>
              <a:spLocks noChangeShapeType="1"/>
            </p:cNvSpPr>
            <p:nvPr/>
          </p:nvSpPr>
          <p:spPr bwMode="auto">
            <a:xfrm flipH="1">
              <a:off x="3744" y="2112"/>
              <a:ext cx="528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12" name="Line 40"/>
            <p:cNvSpPr>
              <a:spLocks noChangeShapeType="1"/>
            </p:cNvSpPr>
            <p:nvPr/>
          </p:nvSpPr>
          <p:spPr bwMode="auto">
            <a:xfrm>
              <a:off x="3744" y="2400"/>
              <a:ext cx="288" cy="5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13" name="Line 41"/>
            <p:cNvSpPr>
              <a:spLocks noChangeShapeType="1"/>
            </p:cNvSpPr>
            <p:nvPr/>
          </p:nvSpPr>
          <p:spPr bwMode="auto">
            <a:xfrm flipV="1">
              <a:off x="4032" y="2496"/>
              <a:ext cx="144" cy="4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14" name="Line 42"/>
            <p:cNvSpPr>
              <a:spLocks noChangeShapeType="1"/>
            </p:cNvSpPr>
            <p:nvPr/>
          </p:nvSpPr>
          <p:spPr bwMode="auto">
            <a:xfrm flipH="1" flipV="1">
              <a:off x="4128" y="2400"/>
              <a:ext cx="48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47"/>
          <p:cNvGrpSpPr>
            <a:grpSpLocks/>
          </p:cNvGrpSpPr>
          <p:nvPr/>
        </p:nvGrpSpPr>
        <p:grpSpPr bwMode="auto">
          <a:xfrm>
            <a:off x="6858000" y="2895600"/>
            <a:ext cx="1981200" cy="1447800"/>
            <a:chOff x="4416" y="2208"/>
            <a:chExt cx="1248" cy="912"/>
          </a:xfrm>
        </p:grpSpPr>
        <p:sp>
          <p:nvSpPr>
            <p:cNvPr id="28716" name="Line 44"/>
            <p:cNvSpPr>
              <a:spLocks noChangeShapeType="1"/>
            </p:cNvSpPr>
            <p:nvPr/>
          </p:nvSpPr>
          <p:spPr bwMode="auto">
            <a:xfrm>
              <a:off x="5088" y="2208"/>
              <a:ext cx="576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17" name="Line 45"/>
            <p:cNvSpPr>
              <a:spLocks noChangeShapeType="1"/>
            </p:cNvSpPr>
            <p:nvPr/>
          </p:nvSpPr>
          <p:spPr bwMode="auto">
            <a:xfrm flipH="1">
              <a:off x="4416" y="2208"/>
              <a:ext cx="672" cy="9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18" name="Line 46"/>
            <p:cNvSpPr>
              <a:spLocks noChangeShapeType="1"/>
            </p:cNvSpPr>
            <p:nvPr/>
          </p:nvSpPr>
          <p:spPr bwMode="auto">
            <a:xfrm flipV="1">
              <a:off x="4416" y="2976"/>
              <a:ext cx="672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51"/>
          <p:cNvGrpSpPr>
            <a:grpSpLocks/>
          </p:cNvGrpSpPr>
          <p:nvPr/>
        </p:nvGrpSpPr>
        <p:grpSpPr bwMode="auto">
          <a:xfrm>
            <a:off x="5562600" y="4724400"/>
            <a:ext cx="1447800" cy="990600"/>
            <a:chOff x="3600" y="3360"/>
            <a:chExt cx="912" cy="624"/>
          </a:xfrm>
        </p:grpSpPr>
        <p:sp>
          <p:nvSpPr>
            <p:cNvPr id="28720" name="Line 48"/>
            <p:cNvSpPr>
              <a:spLocks noChangeShapeType="1"/>
            </p:cNvSpPr>
            <p:nvPr/>
          </p:nvSpPr>
          <p:spPr bwMode="auto">
            <a:xfrm flipH="1">
              <a:off x="3600" y="3504"/>
              <a:ext cx="144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21" name="Line 49"/>
            <p:cNvSpPr>
              <a:spLocks noChangeShapeType="1"/>
            </p:cNvSpPr>
            <p:nvPr/>
          </p:nvSpPr>
          <p:spPr bwMode="auto">
            <a:xfrm>
              <a:off x="3600" y="3792"/>
              <a:ext cx="912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722" name="Line 50"/>
            <p:cNvSpPr>
              <a:spLocks noChangeShapeType="1"/>
            </p:cNvSpPr>
            <p:nvPr/>
          </p:nvSpPr>
          <p:spPr bwMode="auto">
            <a:xfrm flipH="1" flipV="1">
              <a:off x="4080" y="3360"/>
              <a:ext cx="432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" name="Rectangle 4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 w="38100"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 animBg="1"/>
      <p:bldP spid="28684" grpId="0"/>
      <p:bldP spid="28685" grpId="0"/>
      <p:bldP spid="28686" grpId="0"/>
      <p:bldP spid="2868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83820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/>
          <a:lstStyle/>
          <a:p>
            <a:r>
              <a:rPr lang="en-US" b="0" dirty="0">
                <a:latin typeface="Comic Sans MS" pitchFamily="66" charset="0"/>
              </a:rPr>
              <a:t>INTERIOR ANGLES</a:t>
            </a:r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1676400" y="1600200"/>
            <a:ext cx="6400800" cy="1569660"/>
          </a:xfrm>
          <a:prstGeom prst="rect">
            <a:avLst/>
          </a:prstGeom>
          <a:solidFill>
            <a:srgbClr val="CC0099"/>
          </a:solidFill>
          <a:ln w="31750">
            <a:noFill/>
            <a:miter lim="800000"/>
            <a:headEnd/>
            <a:tailEnd/>
          </a:ln>
          <a:effectLst/>
          <a:scene3d>
            <a:camera prst="perspectiveContrastingRightFacing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u="sng" dirty="0" smtClean="0">
                <a:latin typeface="Comic Sans MS" pitchFamily="66" charset="0"/>
              </a:rPr>
              <a:t>THEOREM</a:t>
            </a:r>
            <a:r>
              <a:rPr lang="en-US" sz="2400" b="1" dirty="0" smtClean="0">
                <a:latin typeface="Comic Sans MS" pitchFamily="66" charset="0"/>
              </a:rPr>
              <a:t>:  The </a:t>
            </a:r>
            <a:r>
              <a:rPr lang="en-US" sz="2400" b="1" dirty="0">
                <a:latin typeface="Comic Sans MS" pitchFamily="66" charset="0"/>
              </a:rPr>
              <a:t>Sum of the </a:t>
            </a:r>
            <a:r>
              <a:rPr lang="en-US" sz="2400" b="1" dirty="0" smtClean="0">
                <a:latin typeface="Comic Sans MS" pitchFamily="66" charset="0"/>
              </a:rPr>
              <a:t>INTERIOR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		angles of </a:t>
            </a:r>
            <a:r>
              <a:rPr lang="en-US" sz="2400" b="1" dirty="0">
                <a:latin typeface="Comic Sans MS" pitchFamily="66" charset="0"/>
              </a:rPr>
              <a:t>a convex </a:t>
            </a:r>
            <a:r>
              <a:rPr lang="en-US" sz="2400" b="1" dirty="0" smtClean="0">
                <a:latin typeface="Comic Sans MS" pitchFamily="66" charset="0"/>
              </a:rPr>
              <a:t>			polygon is (n-2</a:t>
            </a:r>
            <a:r>
              <a:rPr lang="en-US" sz="2400" b="1" dirty="0">
                <a:latin typeface="Comic Sans MS" pitchFamily="66" charset="0"/>
              </a:rPr>
              <a:t>) x </a:t>
            </a:r>
            <a:r>
              <a:rPr lang="en-US" sz="2400" b="1" dirty="0" smtClean="0">
                <a:latin typeface="Comic Sans MS" pitchFamily="66" charset="0"/>
              </a:rPr>
              <a:t>180.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		</a:t>
            </a:r>
            <a:r>
              <a:rPr lang="en-US" sz="2000" b="1" dirty="0" smtClean="0">
                <a:latin typeface="Comic Sans MS" pitchFamily="66" charset="0"/>
              </a:rPr>
              <a:t>(n is the number of sides)</a:t>
            </a:r>
            <a:endParaRPr lang="en-US" sz="2000" b="1" dirty="0">
              <a:latin typeface="Comic Sans MS" pitchFamily="66" charset="0"/>
            </a:endParaRPr>
          </a:p>
        </p:txBody>
      </p:sp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2438400" y="3810000"/>
            <a:ext cx="6477000" cy="4572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>
                <a:latin typeface="Comic Sans MS" pitchFamily="66" charset="0"/>
              </a:rPr>
              <a:t>So in a pentagon (5 sides), n=5</a:t>
            </a:r>
          </a:p>
        </p:txBody>
      </p:sp>
      <p:sp>
        <p:nvSpPr>
          <p:cNvPr id="69639" name="Rectangle 7"/>
          <p:cNvSpPr>
            <a:spLocks noChangeArrowheads="1"/>
          </p:cNvSpPr>
          <p:nvPr/>
        </p:nvSpPr>
        <p:spPr bwMode="auto">
          <a:xfrm>
            <a:off x="2438400" y="4495800"/>
            <a:ext cx="6477000" cy="830997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>
                <a:latin typeface="Comic Sans MS" pitchFamily="66" charset="0"/>
              </a:rPr>
              <a:t>The sum of the interior angles:</a:t>
            </a:r>
          </a:p>
          <a:p>
            <a:pPr eaLnBrk="0" hangingPunct="0"/>
            <a:r>
              <a:rPr lang="en-US" sz="2400" b="1">
                <a:latin typeface="Comic Sans MS" pitchFamily="66" charset="0"/>
              </a:rPr>
              <a:t>(5-2) x 180</a:t>
            </a:r>
          </a:p>
        </p:txBody>
      </p:sp>
      <p:sp>
        <p:nvSpPr>
          <p:cNvPr id="69640" name="Rectangle 8"/>
          <p:cNvSpPr>
            <a:spLocks noChangeArrowheads="1"/>
          </p:cNvSpPr>
          <p:nvPr/>
        </p:nvSpPr>
        <p:spPr bwMode="auto">
          <a:xfrm>
            <a:off x="2743200" y="5334000"/>
            <a:ext cx="1524000" cy="4572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>
                <a:latin typeface="Comic Sans MS" pitchFamily="66" charset="0"/>
              </a:rPr>
              <a:t>3 x 180</a:t>
            </a:r>
          </a:p>
        </p:txBody>
      </p:sp>
      <p:sp>
        <p:nvSpPr>
          <p:cNvPr id="69641" name="Rectangle 9"/>
          <p:cNvSpPr>
            <a:spLocks noChangeArrowheads="1"/>
          </p:cNvSpPr>
          <p:nvPr/>
        </p:nvSpPr>
        <p:spPr bwMode="auto">
          <a:xfrm>
            <a:off x="3048000" y="5867400"/>
            <a:ext cx="914400" cy="4572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>
                <a:latin typeface="Comic Sans MS" pitchFamily="66" charset="0"/>
              </a:rPr>
              <a:t>540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6" grpId="0" animBg="1"/>
      <p:bldP spid="69638" grpId="0"/>
      <p:bldP spid="69639" grpId="0"/>
      <p:bldP spid="69640" grpId="0"/>
      <p:bldP spid="6964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9" name="Rectangle 9"/>
          <p:cNvSpPr>
            <a:spLocks noChangeArrowheads="1"/>
          </p:cNvSpPr>
          <p:nvPr/>
        </p:nvSpPr>
        <p:spPr bwMode="auto">
          <a:xfrm>
            <a:off x="228600" y="1600200"/>
            <a:ext cx="2438400" cy="1107996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dirty="0" smtClean="0">
                <a:latin typeface="Comic Sans MS" pitchFamily="66" charset="0"/>
              </a:rPr>
              <a:t>What is an EXTERIOR angle?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83820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/>
          <a:lstStyle/>
          <a:p>
            <a:r>
              <a:rPr lang="en-US" b="0" dirty="0" smtClean="0">
                <a:latin typeface="Comic Sans MS" pitchFamily="66" charset="0"/>
              </a:rPr>
              <a:t>EXTERIOR </a:t>
            </a:r>
            <a:r>
              <a:rPr lang="en-US" b="0" dirty="0">
                <a:latin typeface="Comic Sans MS" pitchFamily="66" charset="0"/>
              </a:rPr>
              <a:t>ANGLES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1676400" y="1600200"/>
            <a:ext cx="6400800" cy="1200329"/>
          </a:xfrm>
          <a:prstGeom prst="rect">
            <a:avLst/>
          </a:prstGeom>
          <a:solidFill>
            <a:srgbClr val="CC0099"/>
          </a:solidFill>
          <a:ln w="31750">
            <a:noFill/>
            <a:miter lim="800000"/>
            <a:headEnd/>
            <a:tailEnd/>
          </a:ln>
          <a:effectLst/>
          <a:scene3d>
            <a:camera prst="perspectiveContrastingLeftFacing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u="sng" dirty="0" smtClean="0">
                <a:latin typeface="Comic Sans MS" pitchFamily="66" charset="0"/>
              </a:rPr>
              <a:t>THEOREM</a:t>
            </a:r>
            <a:r>
              <a:rPr lang="en-US" sz="2400" b="1" dirty="0" smtClean="0">
                <a:latin typeface="Comic Sans MS" pitchFamily="66" charset="0"/>
              </a:rPr>
              <a:t>:  The </a:t>
            </a:r>
            <a:r>
              <a:rPr lang="en-US" sz="2400" b="1" dirty="0">
                <a:latin typeface="Comic Sans MS" pitchFamily="66" charset="0"/>
              </a:rPr>
              <a:t>Sum of the </a:t>
            </a:r>
            <a:r>
              <a:rPr lang="en-US" sz="2400" b="1" dirty="0" smtClean="0">
                <a:latin typeface="Comic Sans MS" pitchFamily="66" charset="0"/>
              </a:rPr>
              <a:t>EXTERIOR 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		angles of </a:t>
            </a:r>
            <a:r>
              <a:rPr lang="en-US" sz="2400" b="1" dirty="0">
                <a:latin typeface="Comic Sans MS" pitchFamily="66" charset="0"/>
              </a:rPr>
              <a:t>a convex </a:t>
            </a:r>
            <a:r>
              <a:rPr lang="en-US" sz="2400" b="1" dirty="0" smtClean="0">
                <a:latin typeface="Comic Sans MS" pitchFamily="66" charset="0"/>
              </a:rPr>
              <a:t>			polygon is 360</a:t>
            </a:r>
            <a:r>
              <a:rPr lang="en-US" sz="2400" b="1" baseline="30000" dirty="0" smtClean="0">
                <a:latin typeface="Comic Sans MS" pitchFamily="66" charset="0"/>
              </a:rPr>
              <a:t>0</a:t>
            </a:r>
            <a:endParaRPr lang="en-US" sz="2000" b="1" baseline="30000" dirty="0">
              <a:latin typeface="Comic Sans MS" pitchFamily="66" charset="0"/>
            </a:endParaRPr>
          </a:p>
        </p:txBody>
      </p:sp>
      <p:sp>
        <p:nvSpPr>
          <p:cNvPr id="19" name="AutoShape 4"/>
          <p:cNvSpPr>
            <a:spLocks noChangeArrowheads="1"/>
          </p:cNvSpPr>
          <p:nvPr/>
        </p:nvSpPr>
        <p:spPr bwMode="auto">
          <a:xfrm>
            <a:off x="4229100" y="4876800"/>
            <a:ext cx="1143000" cy="1066800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AutoShape 5"/>
          <p:cNvSpPr>
            <a:spLocks noChangeArrowheads="1"/>
          </p:cNvSpPr>
          <p:nvPr/>
        </p:nvSpPr>
        <p:spPr bwMode="auto">
          <a:xfrm>
            <a:off x="6705600" y="4800600"/>
            <a:ext cx="1447800" cy="10668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>
            <a:off x="416461" y="4724400"/>
            <a:ext cx="1676400" cy="1371600"/>
          </a:xfrm>
          <a:prstGeom prst="hexagon">
            <a:avLst>
              <a:gd name="adj" fmla="val 30556"/>
              <a:gd name="vf" fmla="val 11547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6" name="Straight Arrow Connector 25"/>
          <p:cNvCxnSpPr>
            <a:stCxn id="19" idx="0"/>
          </p:cNvCxnSpPr>
          <p:nvPr/>
        </p:nvCxnSpPr>
        <p:spPr>
          <a:xfrm rot="16200000" flipH="1">
            <a:off x="4400550" y="5276850"/>
            <a:ext cx="1676400" cy="8763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19" idx="4"/>
          </p:cNvCxnSpPr>
          <p:nvPr/>
        </p:nvCxnSpPr>
        <p:spPr>
          <a:xfrm rot="5400000">
            <a:off x="4457700" y="5029200"/>
            <a:ext cx="1588" cy="18288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19" idx="2"/>
          </p:cNvCxnSpPr>
          <p:nvPr/>
        </p:nvCxnSpPr>
        <p:spPr>
          <a:xfrm rot="5400000" flipH="1" flipV="1">
            <a:off x="3868698" y="4821198"/>
            <a:ext cx="1482804" cy="762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6629400" y="4800600"/>
            <a:ext cx="2209800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>
            <a:off x="7086600" y="5334000"/>
            <a:ext cx="1600200" cy="5334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10800000">
            <a:off x="6248400" y="5867400"/>
            <a:ext cx="1600200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16200000" flipV="1">
            <a:off x="5980906" y="4763294"/>
            <a:ext cx="1601788" cy="6096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838200" y="4724400"/>
            <a:ext cx="2209800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rot="16200000" flipH="1">
            <a:off x="1447800" y="4953000"/>
            <a:ext cx="1219200" cy="762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22" idx="0"/>
          </p:cNvCxnSpPr>
          <p:nvPr/>
        </p:nvCxnSpPr>
        <p:spPr>
          <a:xfrm flipH="1">
            <a:off x="1371600" y="5410200"/>
            <a:ext cx="721261" cy="12192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rot="10800000">
            <a:off x="304800" y="6094412"/>
            <a:ext cx="1407062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stCxn id="22" idx="2"/>
          </p:cNvCxnSpPr>
          <p:nvPr/>
        </p:nvCxnSpPr>
        <p:spPr>
          <a:xfrm rot="5400000" flipH="1">
            <a:off x="-268016" y="4992417"/>
            <a:ext cx="1371600" cy="83556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rot="5400000" flipH="1" flipV="1">
            <a:off x="208891" y="4476092"/>
            <a:ext cx="1143000" cy="72521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9"/>
          <p:cNvSpPr>
            <a:spLocks noChangeArrowheads="1"/>
          </p:cNvSpPr>
          <p:nvPr/>
        </p:nvSpPr>
        <p:spPr bwMode="auto">
          <a:xfrm>
            <a:off x="228600" y="2819400"/>
            <a:ext cx="4572000" cy="1107996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200" b="1" dirty="0" smtClean="0">
                <a:latin typeface="Comic Sans MS" pitchFamily="66" charset="0"/>
              </a:rPr>
              <a:t>That’s what you get when you extend all the sides in the same direction.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62" name="Freeform 61"/>
          <p:cNvSpPr/>
          <p:nvPr/>
        </p:nvSpPr>
        <p:spPr>
          <a:xfrm>
            <a:off x="990600" y="4511040"/>
            <a:ext cx="304800" cy="182880"/>
          </a:xfrm>
          <a:custGeom>
            <a:avLst/>
            <a:gdLst>
              <a:gd name="connsiteX0" fmla="*/ 0 w 304800"/>
              <a:gd name="connsiteY0" fmla="*/ 0 h 182880"/>
              <a:gd name="connsiteX1" fmla="*/ 152400 w 304800"/>
              <a:gd name="connsiteY1" fmla="*/ 15240 h 182880"/>
              <a:gd name="connsiteX2" fmla="*/ 243840 w 304800"/>
              <a:gd name="connsiteY2" fmla="*/ 76200 h 182880"/>
              <a:gd name="connsiteX3" fmla="*/ 289560 w 304800"/>
              <a:gd name="connsiteY3" fmla="*/ 106680 h 182880"/>
              <a:gd name="connsiteX4" fmla="*/ 304800 w 304800"/>
              <a:gd name="connsiteY4" fmla="*/ 182880 h 1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00" h="182880">
                <a:moveTo>
                  <a:pt x="0" y="0"/>
                </a:moveTo>
                <a:cubicBezTo>
                  <a:pt x="50800" y="5080"/>
                  <a:pt x="103671" y="12"/>
                  <a:pt x="152400" y="15240"/>
                </a:cubicBezTo>
                <a:cubicBezTo>
                  <a:pt x="187365" y="26167"/>
                  <a:pt x="213360" y="55880"/>
                  <a:pt x="243840" y="76200"/>
                </a:cubicBezTo>
                <a:lnTo>
                  <a:pt x="289560" y="106680"/>
                </a:lnTo>
                <a:lnTo>
                  <a:pt x="304800" y="182880"/>
                </a:ln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1874520" y="4770120"/>
            <a:ext cx="191485" cy="304800"/>
          </a:xfrm>
          <a:custGeom>
            <a:avLst/>
            <a:gdLst>
              <a:gd name="connsiteX0" fmla="*/ 182880 w 191485"/>
              <a:gd name="connsiteY0" fmla="*/ 0 h 304800"/>
              <a:gd name="connsiteX1" fmla="*/ 137160 w 191485"/>
              <a:gd name="connsiteY1" fmla="*/ 198120 h 304800"/>
              <a:gd name="connsiteX2" fmla="*/ 91440 w 191485"/>
              <a:gd name="connsiteY2" fmla="*/ 213360 h 304800"/>
              <a:gd name="connsiteX3" fmla="*/ 60960 w 191485"/>
              <a:gd name="connsiteY3" fmla="*/ 259080 h 304800"/>
              <a:gd name="connsiteX4" fmla="*/ 15240 w 191485"/>
              <a:gd name="connsiteY4" fmla="*/ 289560 h 304800"/>
              <a:gd name="connsiteX5" fmla="*/ 0 w 191485"/>
              <a:gd name="connsiteY5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1485" h="304800">
                <a:moveTo>
                  <a:pt x="182880" y="0"/>
                </a:moveTo>
                <a:cubicBezTo>
                  <a:pt x="178288" y="45924"/>
                  <a:pt x="191485" y="154660"/>
                  <a:pt x="137160" y="198120"/>
                </a:cubicBezTo>
                <a:cubicBezTo>
                  <a:pt x="124616" y="208155"/>
                  <a:pt x="106680" y="208280"/>
                  <a:pt x="91440" y="213360"/>
                </a:cubicBezTo>
                <a:cubicBezTo>
                  <a:pt x="81280" y="228600"/>
                  <a:pt x="73912" y="246128"/>
                  <a:pt x="60960" y="259080"/>
                </a:cubicBezTo>
                <a:cubicBezTo>
                  <a:pt x="48008" y="272032"/>
                  <a:pt x="29893" y="278570"/>
                  <a:pt x="15240" y="289560"/>
                </a:cubicBezTo>
                <a:cubicBezTo>
                  <a:pt x="9493" y="293871"/>
                  <a:pt x="5080" y="299720"/>
                  <a:pt x="0" y="30480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1905000" y="5669280"/>
            <a:ext cx="350520" cy="82080"/>
          </a:xfrm>
          <a:custGeom>
            <a:avLst/>
            <a:gdLst>
              <a:gd name="connsiteX0" fmla="*/ 0 w 350520"/>
              <a:gd name="connsiteY0" fmla="*/ 76200 h 82080"/>
              <a:gd name="connsiteX1" fmla="*/ 274320 w 350520"/>
              <a:gd name="connsiteY1" fmla="*/ 45720 h 82080"/>
              <a:gd name="connsiteX2" fmla="*/ 320040 w 350520"/>
              <a:gd name="connsiteY2" fmla="*/ 15240 h 82080"/>
              <a:gd name="connsiteX3" fmla="*/ 350520 w 350520"/>
              <a:gd name="connsiteY3" fmla="*/ 0 h 8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520" h="82080">
                <a:moveTo>
                  <a:pt x="0" y="76200"/>
                </a:moveTo>
                <a:cubicBezTo>
                  <a:pt x="28562" y="74296"/>
                  <a:pt x="201600" y="82080"/>
                  <a:pt x="274320" y="45720"/>
                </a:cubicBezTo>
                <a:cubicBezTo>
                  <a:pt x="290703" y="37529"/>
                  <a:pt x="304334" y="24664"/>
                  <a:pt x="320040" y="15240"/>
                </a:cubicBezTo>
                <a:cubicBezTo>
                  <a:pt x="329780" y="9396"/>
                  <a:pt x="340360" y="5080"/>
                  <a:pt x="350520" y="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1432560" y="6126480"/>
            <a:ext cx="167640" cy="198120"/>
          </a:xfrm>
          <a:custGeom>
            <a:avLst/>
            <a:gdLst>
              <a:gd name="connsiteX0" fmla="*/ 0 w 167640"/>
              <a:gd name="connsiteY0" fmla="*/ 0 h 198120"/>
              <a:gd name="connsiteX1" fmla="*/ 30480 w 167640"/>
              <a:gd name="connsiteY1" fmla="*/ 121920 h 198120"/>
              <a:gd name="connsiteX2" fmla="*/ 60960 w 167640"/>
              <a:gd name="connsiteY2" fmla="*/ 167640 h 198120"/>
              <a:gd name="connsiteX3" fmla="*/ 106680 w 167640"/>
              <a:gd name="connsiteY3" fmla="*/ 182880 h 198120"/>
              <a:gd name="connsiteX4" fmla="*/ 167640 w 167640"/>
              <a:gd name="connsiteY4" fmla="*/ 198120 h 19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640" h="198120">
                <a:moveTo>
                  <a:pt x="0" y="0"/>
                </a:moveTo>
                <a:cubicBezTo>
                  <a:pt x="5797" y="28983"/>
                  <a:pt x="14859" y="90678"/>
                  <a:pt x="30480" y="121920"/>
                </a:cubicBezTo>
                <a:cubicBezTo>
                  <a:pt x="38671" y="138303"/>
                  <a:pt x="46657" y="156198"/>
                  <a:pt x="60960" y="167640"/>
                </a:cubicBezTo>
                <a:cubicBezTo>
                  <a:pt x="73504" y="177675"/>
                  <a:pt x="91234" y="178467"/>
                  <a:pt x="106680" y="182880"/>
                </a:cubicBezTo>
                <a:cubicBezTo>
                  <a:pt x="126819" y="188634"/>
                  <a:pt x="167640" y="198120"/>
                  <a:pt x="167640" y="19812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563880" y="5913120"/>
            <a:ext cx="137160" cy="182880"/>
          </a:xfrm>
          <a:custGeom>
            <a:avLst/>
            <a:gdLst>
              <a:gd name="connsiteX0" fmla="*/ 0 w 137160"/>
              <a:gd name="connsiteY0" fmla="*/ 182880 h 182880"/>
              <a:gd name="connsiteX1" fmla="*/ 45720 w 137160"/>
              <a:gd name="connsiteY1" fmla="*/ 30480 h 182880"/>
              <a:gd name="connsiteX2" fmla="*/ 137160 w 137160"/>
              <a:gd name="connsiteY2" fmla="*/ 0 h 1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" h="182880">
                <a:moveTo>
                  <a:pt x="0" y="182880"/>
                </a:moveTo>
                <a:cubicBezTo>
                  <a:pt x="4262" y="153044"/>
                  <a:pt x="2233" y="57659"/>
                  <a:pt x="45720" y="30480"/>
                </a:cubicBezTo>
                <a:cubicBezTo>
                  <a:pt x="72965" y="13452"/>
                  <a:pt x="137160" y="0"/>
                  <a:pt x="137160" y="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243840" y="5070788"/>
            <a:ext cx="340099" cy="49852"/>
          </a:xfrm>
          <a:custGeom>
            <a:avLst/>
            <a:gdLst>
              <a:gd name="connsiteX0" fmla="*/ 0 w 340099"/>
              <a:gd name="connsiteY0" fmla="*/ 49852 h 49852"/>
              <a:gd name="connsiteX1" fmla="*/ 45720 w 340099"/>
              <a:gd name="connsiteY1" fmla="*/ 34612 h 49852"/>
              <a:gd name="connsiteX2" fmla="*/ 91440 w 340099"/>
              <a:gd name="connsiteY2" fmla="*/ 4132 h 49852"/>
              <a:gd name="connsiteX3" fmla="*/ 289560 w 340099"/>
              <a:gd name="connsiteY3" fmla="*/ 19372 h 49852"/>
              <a:gd name="connsiteX4" fmla="*/ 335280 w 340099"/>
              <a:gd name="connsiteY4" fmla="*/ 49852 h 4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099" h="49852">
                <a:moveTo>
                  <a:pt x="0" y="49852"/>
                </a:moveTo>
                <a:cubicBezTo>
                  <a:pt x="15240" y="44772"/>
                  <a:pt x="31352" y="41796"/>
                  <a:pt x="45720" y="34612"/>
                </a:cubicBezTo>
                <a:cubicBezTo>
                  <a:pt x="62103" y="26421"/>
                  <a:pt x="73159" y="5275"/>
                  <a:pt x="91440" y="4132"/>
                </a:cubicBezTo>
                <a:cubicBezTo>
                  <a:pt x="157546" y="0"/>
                  <a:pt x="223520" y="14292"/>
                  <a:pt x="289560" y="19372"/>
                </a:cubicBezTo>
                <a:cubicBezTo>
                  <a:pt x="340099" y="36218"/>
                  <a:pt x="335280" y="18548"/>
                  <a:pt x="335280" y="49852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4907280" y="4693920"/>
            <a:ext cx="165766" cy="365760"/>
          </a:xfrm>
          <a:custGeom>
            <a:avLst/>
            <a:gdLst>
              <a:gd name="connsiteX0" fmla="*/ 0 w 165766"/>
              <a:gd name="connsiteY0" fmla="*/ 0 h 365760"/>
              <a:gd name="connsiteX1" fmla="*/ 91440 w 165766"/>
              <a:gd name="connsiteY1" fmla="*/ 60960 h 365760"/>
              <a:gd name="connsiteX2" fmla="*/ 106680 w 165766"/>
              <a:gd name="connsiteY2" fmla="*/ 106680 h 365760"/>
              <a:gd name="connsiteX3" fmla="*/ 152400 w 165766"/>
              <a:gd name="connsiteY3" fmla="*/ 198120 h 365760"/>
              <a:gd name="connsiteX4" fmla="*/ 91440 w 165766"/>
              <a:gd name="connsiteY4" fmla="*/ 289560 h 365760"/>
              <a:gd name="connsiteX5" fmla="*/ 60960 w 165766"/>
              <a:gd name="connsiteY5" fmla="*/ 335280 h 365760"/>
              <a:gd name="connsiteX6" fmla="*/ 30480 w 165766"/>
              <a:gd name="connsiteY6" fmla="*/ 36576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5766" h="365760">
                <a:moveTo>
                  <a:pt x="0" y="0"/>
                </a:moveTo>
                <a:cubicBezTo>
                  <a:pt x="47933" y="15978"/>
                  <a:pt x="58823" y="12035"/>
                  <a:pt x="91440" y="60960"/>
                </a:cubicBezTo>
                <a:cubicBezTo>
                  <a:pt x="100351" y="74326"/>
                  <a:pt x="99496" y="92312"/>
                  <a:pt x="106680" y="106680"/>
                </a:cubicBezTo>
                <a:cubicBezTo>
                  <a:pt x="165766" y="224853"/>
                  <a:pt x="114094" y="83202"/>
                  <a:pt x="152400" y="198120"/>
                </a:cubicBezTo>
                <a:lnTo>
                  <a:pt x="91440" y="289560"/>
                </a:lnTo>
                <a:cubicBezTo>
                  <a:pt x="81280" y="304800"/>
                  <a:pt x="73912" y="322328"/>
                  <a:pt x="60960" y="335280"/>
                </a:cubicBezTo>
                <a:lnTo>
                  <a:pt x="30480" y="365760"/>
                </a:ln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5090160" y="5989320"/>
            <a:ext cx="396240" cy="261073"/>
          </a:xfrm>
          <a:custGeom>
            <a:avLst/>
            <a:gdLst>
              <a:gd name="connsiteX0" fmla="*/ 0 w 396240"/>
              <a:gd name="connsiteY0" fmla="*/ 0 h 261073"/>
              <a:gd name="connsiteX1" fmla="*/ 30480 w 396240"/>
              <a:gd name="connsiteY1" fmla="*/ 91440 h 261073"/>
              <a:gd name="connsiteX2" fmla="*/ 60960 w 396240"/>
              <a:gd name="connsiteY2" fmla="*/ 137160 h 261073"/>
              <a:gd name="connsiteX3" fmla="*/ 152400 w 396240"/>
              <a:gd name="connsiteY3" fmla="*/ 213360 h 261073"/>
              <a:gd name="connsiteX4" fmla="*/ 213360 w 396240"/>
              <a:gd name="connsiteY4" fmla="*/ 228600 h 261073"/>
              <a:gd name="connsiteX5" fmla="*/ 396240 w 396240"/>
              <a:gd name="connsiteY5" fmla="*/ 259080 h 261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6240" h="261073">
                <a:moveTo>
                  <a:pt x="0" y="0"/>
                </a:moveTo>
                <a:cubicBezTo>
                  <a:pt x="10160" y="30480"/>
                  <a:pt x="12658" y="64707"/>
                  <a:pt x="30480" y="91440"/>
                </a:cubicBezTo>
                <a:cubicBezTo>
                  <a:pt x="40640" y="106680"/>
                  <a:pt x="49234" y="123089"/>
                  <a:pt x="60960" y="137160"/>
                </a:cubicBezTo>
                <a:cubicBezTo>
                  <a:pt x="81303" y="161572"/>
                  <a:pt x="121320" y="200040"/>
                  <a:pt x="152400" y="213360"/>
                </a:cubicBezTo>
                <a:cubicBezTo>
                  <a:pt x="171652" y="221611"/>
                  <a:pt x="192880" y="224211"/>
                  <a:pt x="213360" y="228600"/>
                </a:cubicBezTo>
                <a:cubicBezTo>
                  <a:pt x="364899" y="261073"/>
                  <a:pt x="316077" y="259080"/>
                  <a:pt x="396240" y="25908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4053840" y="5737964"/>
            <a:ext cx="304800" cy="236116"/>
          </a:xfrm>
          <a:custGeom>
            <a:avLst/>
            <a:gdLst>
              <a:gd name="connsiteX0" fmla="*/ 0 w 304800"/>
              <a:gd name="connsiteY0" fmla="*/ 236116 h 236116"/>
              <a:gd name="connsiteX1" fmla="*/ 30480 w 304800"/>
              <a:gd name="connsiteY1" fmla="*/ 144676 h 236116"/>
              <a:gd name="connsiteX2" fmla="*/ 76200 w 304800"/>
              <a:gd name="connsiteY2" fmla="*/ 53236 h 236116"/>
              <a:gd name="connsiteX3" fmla="*/ 121920 w 304800"/>
              <a:gd name="connsiteY3" fmla="*/ 37996 h 236116"/>
              <a:gd name="connsiteX4" fmla="*/ 167640 w 304800"/>
              <a:gd name="connsiteY4" fmla="*/ 7516 h 236116"/>
              <a:gd name="connsiteX5" fmla="*/ 304800 w 304800"/>
              <a:gd name="connsiteY5" fmla="*/ 7516 h 236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00" h="236116">
                <a:moveTo>
                  <a:pt x="0" y="236116"/>
                </a:moveTo>
                <a:lnTo>
                  <a:pt x="30480" y="144676"/>
                </a:lnTo>
                <a:cubicBezTo>
                  <a:pt x="40520" y="114557"/>
                  <a:pt x="49343" y="74722"/>
                  <a:pt x="76200" y="53236"/>
                </a:cubicBezTo>
                <a:cubicBezTo>
                  <a:pt x="88744" y="43201"/>
                  <a:pt x="107552" y="45180"/>
                  <a:pt x="121920" y="37996"/>
                </a:cubicBezTo>
                <a:cubicBezTo>
                  <a:pt x="138303" y="29805"/>
                  <a:pt x="149573" y="10527"/>
                  <a:pt x="167640" y="7516"/>
                </a:cubicBezTo>
                <a:cubicBezTo>
                  <a:pt x="212738" y="0"/>
                  <a:pt x="259080" y="7516"/>
                  <a:pt x="304800" y="7516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6598920" y="4556760"/>
            <a:ext cx="429538" cy="213360"/>
          </a:xfrm>
          <a:custGeom>
            <a:avLst/>
            <a:gdLst>
              <a:gd name="connsiteX0" fmla="*/ 0 w 429538"/>
              <a:gd name="connsiteY0" fmla="*/ 0 h 213360"/>
              <a:gd name="connsiteX1" fmla="*/ 274320 w 429538"/>
              <a:gd name="connsiteY1" fmla="*/ 15240 h 213360"/>
              <a:gd name="connsiteX2" fmla="*/ 350520 w 429538"/>
              <a:gd name="connsiteY2" fmla="*/ 91440 h 213360"/>
              <a:gd name="connsiteX3" fmla="*/ 396240 w 429538"/>
              <a:gd name="connsiteY3" fmla="*/ 152400 h 213360"/>
              <a:gd name="connsiteX4" fmla="*/ 426720 w 429538"/>
              <a:gd name="connsiteY4" fmla="*/ 213360 h 21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538" h="213360">
                <a:moveTo>
                  <a:pt x="0" y="0"/>
                </a:moveTo>
                <a:cubicBezTo>
                  <a:pt x="91440" y="5080"/>
                  <a:pt x="183659" y="2288"/>
                  <a:pt x="274320" y="15240"/>
                </a:cubicBezTo>
                <a:cubicBezTo>
                  <a:pt x="313113" y="20782"/>
                  <a:pt x="332047" y="65578"/>
                  <a:pt x="350520" y="91440"/>
                </a:cubicBezTo>
                <a:cubicBezTo>
                  <a:pt x="365283" y="112109"/>
                  <a:pt x="381477" y="131731"/>
                  <a:pt x="396240" y="152400"/>
                </a:cubicBezTo>
                <a:cubicBezTo>
                  <a:pt x="429538" y="199017"/>
                  <a:pt x="426720" y="180727"/>
                  <a:pt x="426720" y="21336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8077200" y="4815840"/>
            <a:ext cx="391160" cy="320040"/>
          </a:xfrm>
          <a:custGeom>
            <a:avLst/>
            <a:gdLst>
              <a:gd name="connsiteX0" fmla="*/ 0 w 391160"/>
              <a:gd name="connsiteY0" fmla="*/ 320040 h 320040"/>
              <a:gd name="connsiteX1" fmla="*/ 167640 w 391160"/>
              <a:gd name="connsiteY1" fmla="*/ 304800 h 320040"/>
              <a:gd name="connsiteX2" fmla="*/ 213360 w 391160"/>
              <a:gd name="connsiteY2" fmla="*/ 289560 h 320040"/>
              <a:gd name="connsiteX3" fmla="*/ 320040 w 391160"/>
              <a:gd name="connsiteY3" fmla="*/ 167640 h 320040"/>
              <a:gd name="connsiteX4" fmla="*/ 350520 w 391160"/>
              <a:gd name="connsiteY4" fmla="*/ 0 h 32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60" h="320040">
                <a:moveTo>
                  <a:pt x="0" y="320040"/>
                </a:moveTo>
                <a:cubicBezTo>
                  <a:pt x="55880" y="314960"/>
                  <a:pt x="112094" y="312735"/>
                  <a:pt x="167640" y="304800"/>
                </a:cubicBezTo>
                <a:cubicBezTo>
                  <a:pt x="183543" y="302528"/>
                  <a:pt x="202001" y="300919"/>
                  <a:pt x="213360" y="289560"/>
                </a:cubicBezTo>
                <a:cubicBezTo>
                  <a:pt x="391160" y="111760"/>
                  <a:pt x="190500" y="254000"/>
                  <a:pt x="320040" y="167640"/>
                </a:cubicBezTo>
                <a:cubicBezTo>
                  <a:pt x="358552" y="52103"/>
                  <a:pt x="350520" y="108329"/>
                  <a:pt x="350520" y="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7498080" y="5882640"/>
            <a:ext cx="213360" cy="229832"/>
          </a:xfrm>
          <a:custGeom>
            <a:avLst/>
            <a:gdLst>
              <a:gd name="connsiteX0" fmla="*/ 0 w 213360"/>
              <a:gd name="connsiteY0" fmla="*/ 0 h 229832"/>
              <a:gd name="connsiteX1" fmla="*/ 76200 w 213360"/>
              <a:gd name="connsiteY1" fmla="*/ 137160 h 229832"/>
              <a:gd name="connsiteX2" fmla="*/ 106680 w 213360"/>
              <a:gd name="connsiteY2" fmla="*/ 182880 h 229832"/>
              <a:gd name="connsiteX3" fmla="*/ 198120 w 213360"/>
              <a:gd name="connsiteY3" fmla="*/ 228600 h 229832"/>
              <a:gd name="connsiteX4" fmla="*/ 213360 w 213360"/>
              <a:gd name="connsiteY4" fmla="*/ 228600 h 229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60" h="229832">
                <a:moveTo>
                  <a:pt x="0" y="0"/>
                </a:moveTo>
                <a:cubicBezTo>
                  <a:pt x="26824" y="80473"/>
                  <a:pt x="6329" y="32354"/>
                  <a:pt x="76200" y="137160"/>
                </a:cubicBezTo>
                <a:cubicBezTo>
                  <a:pt x="86360" y="152400"/>
                  <a:pt x="91440" y="172720"/>
                  <a:pt x="106680" y="182880"/>
                </a:cubicBezTo>
                <a:cubicBezTo>
                  <a:pt x="151378" y="212679"/>
                  <a:pt x="147643" y="215981"/>
                  <a:pt x="198120" y="228600"/>
                </a:cubicBezTo>
                <a:cubicBezTo>
                  <a:pt x="203048" y="229832"/>
                  <a:pt x="208280" y="228600"/>
                  <a:pt x="213360" y="22860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6744974" y="5608320"/>
            <a:ext cx="219706" cy="259080"/>
          </a:xfrm>
          <a:custGeom>
            <a:avLst/>
            <a:gdLst>
              <a:gd name="connsiteX0" fmla="*/ 219706 w 219706"/>
              <a:gd name="connsiteY0" fmla="*/ 0 h 259080"/>
              <a:gd name="connsiteX1" fmla="*/ 128266 w 219706"/>
              <a:gd name="connsiteY1" fmla="*/ 30480 h 259080"/>
              <a:gd name="connsiteX2" fmla="*/ 97786 w 219706"/>
              <a:gd name="connsiteY2" fmla="*/ 76200 h 259080"/>
              <a:gd name="connsiteX3" fmla="*/ 21586 w 219706"/>
              <a:gd name="connsiteY3" fmla="*/ 167640 h 259080"/>
              <a:gd name="connsiteX4" fmla="*/ 36826 w 219706"/>
              <a:gd name="connsiteY4" fmla="*/ 259080 h 25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706" h="259080">
                <a:moveTo>
                  <a:pt x="219706" y="0"/>
                </a:moveTo>
                <a:cubicBezTo>
                  <a:pt x="189226" y="10160"/>
                  <a:pt x="146088" y="3747"/>
                  <a:pt x="128266" y="30480"/>
                </a:cubicBezTo>
                <a:cubicBezTo>
                  <a:pt x="118106" y="45720"/>
                  <a:pt x="109512" y="62129"/>
                  <a:pt x="97786" y="76200"/>
                </a:cubicBezTo>
                <a:cubicBezTo>
                  <a:pt x="0" y="193543"/>
                  <a:pt x="97262" y="54126"/>
                  <a:pt x="21586" y="167640"/>
                </a:cubicBezTo>
                <a:cubicBezTo>
                  <a:pt x="37822" y="248821"/>
                  <a:pt x="36826" y="217937"/>
                  <a:pt x="36826" y="25908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5" dur="1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1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9" grpId="0"/>
      <p:bldP spid="17" grpId="0"/>
      <p:bldP spid="18" grpId="0" animBg="1"/>
      <p:bldP spid="19" grpId="0" animBg="1"/>
      <p:bldP spid="20" grpId="0" animBg="1"/>
      <p:bldP spid="22" grpId="0" animBg="1"/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9" name="Rectangle 9"/>
          <p:cNvSpPr>
            <a:spLocks noChangeArrowheads="1"/>
          </p:cNvSpPr>
          <p:nvPr/>
        </p:nvSpPr>
        <p:spPr bwMode="auto">
          <a:xfrm>
            <a:off x="685800" y="3382962"/>
            <a:ext cx="8229600" cy="427038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200" b="1" dirty="0">
                <a:latin typeface="Comic Sans MS" pitchFamily="66" charset="0"/>
              </a:rPr>
              <a:t>What is the sum of the exterior angles of an octagon?</a:t>
            </a: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609600" y="3763962"/>
            <a:ext cx="8229600" cy="427038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200" b="1">
                <a:solidFill>
                  <a:srgbClr val="CC0000"/>
                </a:solidFill>
                <a:latin typeface="Comic Sans MS" pitchFamily="66" charset="0"/>
              </a:rPr>
              <a:t>360</a:t>
            </a:r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685800" y="4114800"/>
            <a:ext cx="8229600" cy="427038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200" b="1" dirty="0">
                <a:latin typeface="Comic Sans MS" pitchFamily="66" charset="0"/>
              </a:rPr>
              <a:t>What is the sum of the exterior angles of a pentagon?</a:t>
            </a:r>
          </a:p>
        </p:txBody>
      </p:sp>
      <p:sp>
        <p:nvSpPr>
          <p:cNvPr id="40975" name="Rectangle 15"/>
          <p:cNvSpPr>
            <a:spLocks noChangeArrowheads="1"/>
          </p:cNvSpPr>
          <p:nvPr/>
        </p:nvSpPr>
        <p:spPr bwMode="auto">
          <a:xfrm>
            <a:off x="609600" y="4495800"/>
            <a:ext cx="8229600" cy="427038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200" b="1">
                <a:solidFill>
                  <a:srgbClr val="CC0000"/>
                </a:solidFill>
                <a:latin typeface="Comic Sans MS" pitchFamily="66" charset="0"/>
              </a:rPr>
              <a:t>360</a:t>
            </a:r>
          </a:p>
        </p:txBody>
      </p:sp>
      <p:sp>
        <p:nvSpPr>
          <p:cNvPr id="40976" name="Rectangle 16"/>
          <p:cNvSpPr>
            <a:spLocks noChangeArrowheads="1"/>
          </p:cNvSpPr>
          <p:nvPr/>
        </p:nvSpPr>
        <p:spPr bwMode="auto">
          <a:xfrm>
            <a:off x="685800" y="4830762"/>
            <a:ext cx="8229600" cy="427038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200" b="1">
                <a:latin typeface="Comic Sans MS" pitchFamily="66" charset="0"/>
              </a:rPr>
              <a:t>What is the sum of the exterior angles of a decagon?</a:t>
            </a:r>
          </a:p>
        </p:txBody>
      </p:sp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609600" y="5211762"/>
            <a:ext cx="8229600" cy="427038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200" b="1" dirty="0">
                <a:solidFill>
                  <a:srgbClr val="CC0000"/>
                </a:solidFill>
                <a:latin typeface="Comic Sans MS" pitchFamily="66" charset="0"/>
              </a:rPr>
              <a:t>360</a:t>
            </a:r>
          </a:p>
        </p:txBody>
      </p:sp>
      <p:graphicFrame>
        <p:nvGraphicFramePr>
          <p:cNvPr id="40979" name="Object 19">
            <a:hlinkClick r:id="" action="ppaction://ole?verb=0"/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7620000" y="5410200"/>
          <a:ext cx="1371600" cy="1028700"/>
        </p:xfrm>
        <a:graphic>
          <a:graphicData uri="http://schemas.openxmlformats.org/presentationml/2006/ole">
            <p:oleObj spid="_x0000_s54274" name="Presentation" r:id="rId4" imgW="4570544" imgH="3427404" progId="PowerPoint.Show.8">
              <p:embed/>
            </p:oleObj>
          </a:graphicData>
        </a:graphic>
      </p:graphicFrame>
      <p:sp>
        <p:nvSpPr>
          <p:cNvPr id="13" name="Rectangle 1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838200"/>
          </a:xfr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/>
          <a:lstStyle/>
          <a:p>
            <a:r>
              <a:rPr lang="en-US" b="0" dirty="0" smtClean="0">
                <a:latin typeface="Comic Sans MS" pitchFamily="66" charset="0"/>
              </a:rPr>
              <a:t>EXTERIOR </a:t>
            </a:r>
            <a:r>
              <a:rPr lang="en-US" b="0" dirty="0">
                <a:latin typeface="Comic Sans MS" pitchFamily="66" charset="0"/>
              </a:rPr>
              <a:t>ANGLES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1676400" y="1600200"/>
            <a:ext cx="6400800" cy="1200329"/>
          </a:xfrm>
          <a:prstGeom prst="rect">
            <a:avLst/>
          </a:prstGeom>
          <a:solidFill>
            <a:srgbClr val="CC0099"/>
          </a:solidFill>
          <a:ln w="31750">
            <a:noFill/>
            <a:miter lim="800000"/>
            <a:headEnd/>
            <a:tailEnd/>
          </a:ln>
          <a:effectLst/>
          <a:scene3d>
            <a:camera prst="perspectiveContrastingLeftFacing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u="sng" dirty="0" smtClean="0">
                <a:latin typeface="Comic Sans MS" pitchFamily="66" charset="0"/>
              </a:rPr>
              <a:t>THEOREM</a:t>
            </a:r>
            <a:r>
              <a:rPr lang="en-US" sz="2400" b="1" dirty="0" smtClean="0">
                <a:latin typeface="Comic Sans MS" pitchFamily="66" charset="0"/>
              </a:rPr>
              <a:t>:  The </a:t>
            </a:r>
            <a:r>
              <a:rPr lang="en-US" sz="2400" b="1" dirty="0">
                <a:latin typeface="Comic Sans MS" pitchFamily="66" charset="0"/>
              </a:rPr>
              <a:t>Sum of the </a:t>
            </a:r>
            <a:r>
              <a:rPr lang="en-US" sz="2400" b="1" dirty="0" smtClean="0">
                <a:latin typeface="Comic Sans MS" pitchFamily="66" charset="0"/>
              </a:rPr>
              <a:t>EXTERIOR 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		angles of </a:t>
            </a:r>
            <a:r>
              <a:rPr lang="en-US" sz="2400" b="1" dirty="0">
                <a:latin typeface="Comic Sans MS" pitchFamily="66" charset="0"/>
              </a:rPr>
              <a:t>a convex </a:t>
            </a:r>
            <a:r>
              <a:rPr lang="en-US" sz="2400" b="1" dirty="0" smtClean="0">
                <a:latin typeface="Comic Sans MS" pitchFamily="66" charset="0"/>
              </a:rPr>
              <a:t>			polygon is 360</a:t>
            </a:r>
            <a:r>
              <a:rPr lang="en-US" sz="2400" b="1" baseline="30000" dirty="0" smtClean="0">
                <a:latin typeface="Comic Sans MS" pitchFamily="66" charset="0"/>
              </a:rPr>
              <a:t>0</a:t>
            </a:r>
            <a:endParaRPr lang="en-US" sz="2000" b="1" baseline="30000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9" grpId="0"/>
      <p:bldP spid="40973" grpId="0"/>
      <p:bldP spid="40974" grpId="0"/>
      <p:bldP spid="40975" grpId="0"/>
      <p:bldP spid="40976" grpId="0"/>
      <p:bldP spid="4097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0" y="685800"/>
            <a:ext cx="853440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Vocabulary Summary: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	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Polygon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Closed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Straight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Vertex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Side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Interior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Exterior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Convex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Concave</a:t>
            </a:r>
          </a:p>
          <a:p>
            <a:pPr eaLnBrk="0" hangingPunct="0"/>
            <a:r>
              <a:rPr lang="en-US" sz="2400" b="1" dirty="0" smtClean="0">
                <a:latin typeface="Comic Sans MS" pitchFamily="66" charset="0"/>
              </a:rPr>
              <a:t>Regular</a:t>
            </a:r>
          </a:p>
          <a:p>
            <a:pPr eaLnBrk="0" hangingPunct="0"/>
            <a:endParaRPr lang="en-US" sz="2400" b="1" dirty="0" smtClean="0">
              <a:latin typeface="Comic Sans MS" pitchFamily="66" charset="0"/>
            </a:endParaRPr>
          </a:p>
          <a:p>
            <a:pPr eaLnBrk="0" hangingPunct="0"/>
            <a:endParaRPr lang="en-US" sz="2400" b="1" dirty="0">
              <a:latin typeface="Comic Sans MS" pitchFamily="66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295400" y="1510864"/>
            <a:ext cx="80772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A 2-d “shape” that is closed and has no curves.</a:t>
            </a:r>
          </a:p>
          <a:p>
            <a:pPr eaLnBrk="0" hangingPunct="0"/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Means complete.  The polygon has no holes.</a:t>
            </a:r>
          </a:p>
          <a:p>
            <a:pPr eaLnBrk="0" hangingPunct="0"/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Not curved.</a:t>
            </a:r>
          </a:p>
          <a:p>
            <a:pPr eaLnBrk="0" hangingPunct="0"/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The points on a polygon where sides meet. “corner”</a:t>
            </a:r>
          </a:p>
          <a:p>
            <a:pPr eaLnBrk="0" hangingPunct="0"/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Line segments that make up a polygon.</a:t>
            </a:r>
          </a:p>
          <a:p>
            <a:pPr eaLnBrk="0" hangingPunct="0"/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Angles inside a polygon.</a:t>
            </a:r>
          </a:p>
          <a:p>
            <a:pPr eaLnBrk="0" hangingPunct="0"/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Angles on the outside of a polygon (going 1 way).</a:t>
            </a:r>
          </a:p>
          <a:p>
            <a:pPr eaLnBrk="0" hangingPunct="0"/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A “good” shape.  Does not bend inward.  </a:t>
            </a:r>
          </a:p>
          <a:p>
            <a:pPr eaLnBrk="0" hangingPunct="0"/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A “bad” shape.  Has an indentation.</a:t>
            </a:r>
          </a:p>
          <a:p>
            <a:pPr eaLnBrk="0" hangingPunct="0"/>
            <a:r>
              <a:rPr 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All sides and angles are congruent.</a:t>
            </a:r>
          </a:p>
          <a:p>
            <a:pPr eaLnBrk="0" hangingPunct="0"/>
            <a:endParaRPr lang="en-US" sz="24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0" hangingPunct="0"/>
            <a:endParaRPr 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Properties of Parallelograms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914400"/>
            <a:ext cx="8879354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The focus of this chapter is going to be QUADRILATERALS.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1524000"/>
            <a:ext cx="6064481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A Quadrilateral is a polygon with 4 sides.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5486400" y="2667000"/>
            <a:ext cx="2667000" cy="9906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457200" y="2362200"/>
            <a:ext cx="1981200" cy="1828800"/>
          </a:xfrm>
          <a:custGeom>
            <a:avLst/>
            <a:gdLst/>
            <a:ahLst/>
            <a:cxnLst>
              <a:cxn ang="0">
                <a:pos x="240" y="0"/>
              </a:cxn>
              <a:cxn ang="0">
                <a:pos x="0" y="816"/>
              </a:cxn>
              <a:cxn ang="0">
                <a:pos x="816" y="1152"/>
              </a:cxn>
              <a:cxn ang="0">
                <a:pos x="1248" y="912"/>
              </a:cxn>
              <a:cxn ang="0">
                <a:pos x="240" y="0"/>
              </a:cxn>
            </a:cxnLst>
            <a:rect l="0" t="0" r="r" b="b"/>
            <a:pathLst>
              <a:path w="1248" h="1152">
                <a:moveTo>
                  <a:pt x="240" y="0"/>
                </a:moveTo>
                <a:lnTo>
                  <a:pt x="0" y="816"/>
                </a:lnTo>
                <a:lnTo>
                  <a:pt x="816" y="1152"/>
                </a:lnTo>
                <a:lnTo>
                  <a:pt x="1248" y="912"/>
                </a:lnTo>
                <a:lnTo>
                  <a:pt x="24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txBody>
          <a:bodyPr/>
          <a:lstStyle/>
          <a:p>
            <a:endParaRPr 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6400800" y="4419600"/>
            <a:ext cx="1828800" cy="1828800"/>
          </a:xfrm>
          <a:prstGeom prst="rect">
            <a:avLst/>
          </a:prstGeom>
          <a:solidFill>
            <a:srgbClr val="EDC4B1"/>
          </a:solidFill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 rot="10800000">
            <a:off x="2667000" y="3886200"/>
            <a:ext cx="1905000" cy="15240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4FAA4"/>
          </a:solidFill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 animBg="1"/>
      <p:bldP spid="10" grpId="0" animBg="1"/>
      <p:bldP spid="11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Properties of Parallelograms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762000"/>
            <a:ext cx="1954381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This is “Scout”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14690" name="Picture 2" descr="C:\Users\Bolan\Desktop\P10205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3200" y="838200"/>
            <a:ext cx="7416800" cy="5562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0" y="5105400"/>
            <a:ext cx="2667000" cy="1015663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She is half Labrador, and half German shepherd 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7" name="Picture 5" descr="C:\FILES\pictures (fun)\gags\8067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3308" y="3657600"/>
            <a:ext cx="3109452" cy="2514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5714" name="Picture 2" descr="C:\FILES\pictures (fun)\gags\66%20Chill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3886200"/>
            <a:ext cx="2666325" cy="2133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Properties of Parallelograms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8" name="Diagram 17"/>
          <p:cNvGraphicFramePr/>
          <p:nvPr/>
        </p:nvGraphicFramePr>
        <p:xfrm>
          <a:off x="0" y="685800"/>
          <a:ext cx="9144000" cy="586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cxnSp>
        <p:nvCxnSpPr>
          <p:cNvPr id="22" name="Straight Arrow Connector 21"/>
          <p:cNvCxnSpPr/>
          <p:nvPr/>
        </p:nvCxnSpPr>
        <p:spPr>
          <a:xfrm rot="5400000">
            <a:off x="4343400" y="1524000"/>
            <a:ext cx="304800" cy="1588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>
            <a:off x="4304506" y="2552700"/>
            <a:ext cx="381794" cy="794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 flipV="1">
            <a:off x="1752600" y="2362200"/>
            <a:ext cx="2743200" cy="3810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4495800" y="2362200"/>
            <a:ext cx="3124200" cy="3810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5400000">
            <a:off x="914400" y="3505200"/>
            <a:ext cx="304800" cy="1588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>
            <a:off x="8115300" y="3543300"/>
            <a:ext cx="381000" cy="1588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10800000" flipV="1">
            <a:off x="3657600" y="3352800"/>
            <a:ext cx="838200" cy="3810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4495800" y="3352800"/>
            <a:ext cx="685800" cy="3810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505200" y="4343400"/>
            <a:ext cx="5334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10800000" flipV="1">
            <a:off x="4953000" y="4343400"/>
            <a:ext cx="7620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2" descr="C:\Users\Bolan\Desktop\P102055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76600" y="5105400"/>
            <a:ext cx="2336800" cy="1752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2" name="Rectangle 51"/>
          <p:cNvSpPr/>
          <p:nvPr/>
        </p:nvSpPr>
        <p:spPr>
          <a:xfrm>
            <a:off x="0" y="685800"/>
            <a:ext cx="9144000" cy="99060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1752600" y="1676400"/>
            <a:ext cx="5867400" cy="114300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381000" y="2667000"/>
            <a:ext cx="1524000" cy="99060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-609600" y="3657600"/>
            <a:ext cx="3200400" cy="259080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7239000" y="2667000"/>
            <a:ext cx="1905000" cy="106680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6781800" y="3733800"/>
            <a:ext cx="2667000" cy="220980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3733800" y="2743200"/>
            <a:ext cx="1524000" cy="99060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2514600" y="3657600"/>
            <a:ext cx="1524000" cy="99060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4953000" y="3657600"/>
            <a:ext cx="1524000" cy="99060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3048000" y="4419600"/>
            <a:ext cx="2819400" cy="243840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0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Rectangle 111"/>
          <p:cNvSpPr/>
          <p:nvPr/>
        </p:nvSpPr>
        <p:spPr>
          <a:xfrm>
            <a:off x="3657600" y="762000"/>
            <a:ext cx="2438400" cy="1219200"/>
          </a:xfrm>
          <a:prstGeom prst="rect">
            <a:avLst/>
          </a:prstGeom>
          <a:solidFill>
            <a:srgbClr val="FF0000">
              <a:alpha val="50000"/>
            </a:srgbClr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Properties of Parallelograms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3810000" y="838200"/>
            <a:ext cx="1143000" cy="1066800"/>
          </a:xfrm>
          <a:custGeom>
            <a:avLst/>
            <a:gdLst/>
            <a:ahLst/>
            <a:cxnLst>
              <a:cxn ang="0">
                <a:pos x="240" y="0"/>
              </a:cxn>
              <a:cxn ang="0">
                <a:pos x="0" y="816"/>
              </a:cxn>
              <a:cxn ang="0">
                <a:pos x="816" y="1152"/>
              </a:cxn>
              <a:cxn ang="0">
                <a:pos x="1248" y="912"/>
              </a:cxn>
              <a:cxn ang="0">
                <a:pos x="240" y="0"/>
              </a:cxn>
            </a:cxnLst>
            <a:rect l="0" t="0" r="r" b="b"/>
            <a:pathLst>
              <a:path w="1248" h="1152">
                <a:moveTo>
                  <a:pt x="240" y="0"/>
                </a:moveTo>
                <a:lnTo>
                  <a:pt x="0" y="816"/>
                </a:lnTo>
                <a:lnTo>
                  <a:pt x="816" y="1152"/>
                </a:lnTo>
                <a:lnTo>
                  <a:pt x="1248" y="912"/>
                </a:lnTo>
                <a:lnTo>
                  <a:pt x="240" y="0"/>
                </a:lnTo>
                <a:close/>
              </a:path>
            </a:pathLst>
          </a:custGeom>
          <a:solidFill>
            <a:srgbClr val="5873AE"/>
          </a:solidFill>
          <a:ln w="38100">
            <a:noFill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34" name="Parallelogram 33"/>
          <p:cNvSpPr/>
          <p:nvPr/>
        </p:nvSpPr>
        <p:spPr>
          <a:xfrm>
            <a:off x="3810000" y="2895600"/>
            <a:ext cx="1447800" cy="533400"/>
          </a:xfrm>
          <a:prstGeom prst="parallelogram">
            <a:avLst>
              <a:gd name="adj" fmla="val 61667"/>
            </a:avLst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2209800" y="4038600"/>
            <a:ext cx="1295400" cy="609600"/>
          </a:xfrm>
          <a:prstGeom prst="rect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rapezoid 40"/>
          <p:cNvSpPr/>
          <p:nvPr/>
        </p:nvSpPr>
        <p:spPr>
          <a:xfrm>
            <a:off x="7620000" y="3886200"/>
            <a:ext cx="1295400" cy="533400"/>
          </a:xfrm>
          <a:prstGeom prst="trapezoid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Diamond 42"/>
          <p:cNvSpPr/>
          <p:nvPr/>
        </p:nvSpPr>
        <p:spPr>
          <a:xfrm>
            <a:off x="4800600" y="4114800"/>
            <a:ext cx="1752600" cy="533400"/>
          </a:xfrm>
          <a:prstGeom prst="diamond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3886200" y="5486400"/>
            <a:ext cx="990600" cy="914400"/>
          </a:xfrm>
          <a:prstGeom prst="rect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Diagonal Stripe 66"/>
          <p:cNvSpPr/>
          <p:nvPr/>
        </p:nvSpPr>
        <p:spPr>
          <a:xfrm rot="2127546">
            <a:off x="7350413" y="2032811"/>
            <a:ext cx="1602829" cy="1170084"/>
          </a:xfrm>
          <a:prstGeom prst="diagStripe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69" name="Straight Arrow Connector 68"/>
          <p:cNvCxnSpPr/>
          <p:nvPr/>
        </p:nvCxnSpPr>
        <p:spPr>
          <a:xfrm rot="10800000" flipV="1">
            <a:off x="1905000" y="1676400"/>
            <a:ext cx="1676400" cy="5334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rot="5400000">
            <a:off x="4266009" y="2210197"/>
            <a:ext cx="458788" cy="794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>
            <a:off x="5334000" y="1676400"/>
            <a:ext cx="1905000" cy="5334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rot="5400000">
            <a:off x="7962900" y="3086100"/>
            <a:ext cx="685800" cy="1588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rot="10800000" flipV="1">
            <a:off x="3581400" y="3505200"/>
            <a:ext cx="7620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>
            <a:off x="4495800" y="3505200"/>
            <a:ext cx="6858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rot="16200000" flipH="1">
            <a:off x="3048000" y="4724400"/>
            <a:ext cx="4572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stCxn id="43" idx="2"/>
          </p:cNvCxnSpPr>
          <p:nvPr/>
        </p:nvCxnSpPr>
        <p:spPr>
          <a:xfrm rot="5400000">
            <a:off x="5124450" y="4705350"/>
            <a:ext cx="609600" cy="4953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Freeform 92"/>
          <p:cNvSpPr/>
          <p:nvPr/>
        </p:nvSpPr>
        <p:spPr>
          <a:xfrm>
            <a:off x="228600" y="1981200"/>
            <a:ext cx="1661160" cy="838200"/>
          </a:xfrm>
          <a:custGeom>
            <a:avLst/>
            <a:gdLst>
              <a:gd name="connsiteX0" fmla="*/ 0 w 1661160"/>
              <a:gd name="connsiteY0" fmla="*/ 381000 h 838200"/>
              <a:gd name="connsiteX1" fmla="*/ 640080 w 1661160"/>
              <a:gd name="connsiteY1" fmla="*/ 0 h 838200"/>
              <a:gd name="connsiteX2" fmla="*/ 1661160 w 1661160"/>
              <a:gd name="connsiteY2" fmla="*/ 457200 h 838200"/>
              <a:gd name="connsiteX3" fmla="*/ 579120 w 1661160"/>
              <a:gd name="connsiteY3" fmla="*/ 838200 h 838200"/>
              <a:gd name="connsiteX4" fmla="*/ 0 w 1661160"/>
              <a:gd name="connsiteY4" fmla="*/ 38100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1160" h="838200">
                <a:moveTo>
                  <a:pt x="0" y="381000"/>
                </a:moveTo>
                <a:lnTo>
                  <a:pt x="640080" y="0"/>
                </a:lnTo>
                <a:lnTo>
                  <a:pt x="1661160" y="457200"/>
                </a:lnTo>
                <a:lnTo>
                  <a:pt x="579120" y="838200"/>
                </a:lnTo>
                <a:lnTo>
                  <a:pt x="0" y="381000"/>
                </a:lnTo>
                <a:close/>
              </a:path>
            </a:pathLst>
          </a:cu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4648200" y="990600"/>
            <a:ext cx="1417632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Quadrilateral</a:t>
            </a:r>
            <a:endParaRPr lang="en-US" dirty="0"/>
          </a:p>
        </p:txBody>
      </p:sp>
      <p:sp>
        <p:nvSpPr>
          <p:cNvPr id="97" name="TextBox 96"/>
          <p:cNvSpPr txBox="1"/>
          <p:nvPr/>
        </p:nvSpPr>
        <p:spPr>
          <a:xfrm>
            <a:off x="595350" y="1535668"/>
            <a:ext cx="547650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Kite</a:t>
            </a:r>
            <a:endParaRPr lang="en-US" dirty="0"/>
          </a:p>
        </p:txBody>
      </p:sp>
      <p:sp>
        <p:nvSpPr>
          <p:cNvPr id="98" name="TextBox 97"/>
          <p:cNvSpPr txBox="1"/>
          <p:nvPr/>
        </p:nvSpPr>
        <p:spPr>
          <a:xfrm>
            <a:off x="7447949" y="1676400"/>
            <a:ext cx="1086451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Trapezoid</a:t>
            </a:r>
            <a:endParaRPr lang="en-US" dirty="0"/>
          </a:p>
        </p:txBody>
      </p:sp>
      <p:sp>
        <p:nvSpPr>
          <p:cNvPr id="99" name="TextBox 98"/>
          <p:cNvSpPr txBox="1"/>
          <p:nvPr/>
        </p:nvSpPr>
        <p:spPr>
          <a:xfrm>
            <a:off x="7162800" y="3429000"/>
            <a:ext cx="1969706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Isosceles Trapezoid</a:t>
            </a:r>
            <a:endParaRPr lang="en-US" dirty="0"/>
          </a:p>
        </p:txBody>
      </p:sp>
      <p:sp>
        <p:nvSpPr>
          <p:cNvPr id="103" name="TextBox 102"/>
          <p:cNvSpPr txBox="1"/>
          <p:nvPr/>
        </p:nvSpPr>
        <p:spPr>
          <a:xfrm>
            <a:off x="3886200" y="2438400"/>
            <a:ext cx="1470274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Parallelogram</a:t>
            </a:r>
            <a:endParaRPr lang="en-US" dirty="0"/>
          </a:p>
        </p:txBody>
      </p:sp>
      <p:sp>
        <p:nvSpPr>
          <p:cNvPr id="104" name="TextBox 103"/>
          <p:cNvSpPr txBox="1"/>
          <p:nvPr/>
        </p:nvSpPr>
        <p:spPr>
          <a:xfrm>
            <a:off x="2133600" y="3581400"/>
            <a:ext cx="1102738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Rectangle</a:t>
            </a:r>
            <a:endParaRPr lang="en-US" dirty="0"/>
          </a:p>
        </p:txBody>
      </p:sp>
      <p:sp>
        <p:nvSpPr>
          <p:cNvPr id="105" name="TextBox 104"/>
          <p:cNvSpPr txBox="1"/>
          <p:nvPr/>
        </p:nvSpPr>
        <p:spPr>
          <a:xfrm>
            <a:off x="5181600" y="3657600"/>
            <a:ext cx="1071127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Rhombus</a:t>
            </a:r>
            <a:endParaRPr lang="en-US" dirty="0"/>
          </a:p>
        </p:txBody>
      </p:sp>
      <p:sp>
        <p:nvSpPr>
          <p:cNvPr id="106" name="TextBox 105"/>
          <p:cNvSpPr txBox="1"/>
          <p:nvPr/>
        </p:nvSpPr>
        <p:spPr>
          <a:xfrm>
            <a:off x="3886200" y="5029200"/>
            <a:ext cx="837280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Square</a:t>
            </a:r>
            <a:endParaRPr lang="en-US" dirty="0"/>
          </a:p>
        </p:txBody>
      </p:sp>
      <p:sp>
        <p:nvSpPr>
          <p:cNvPr id="113" name="TextBox 112"/>
          <p:cNvSpPr txBox="1"/>
          <p:nvPr/>
        </p:nvSpPr>
        <p:spPr>
          <a:xfrm>
            <a:off x="228600" y="3962400"/>
            <a:ext cx="1752600" cy="2246769"/>
          </a:xfrm>
          <a:prstGeom prst="rect">
            <a:avLst/>
          </a:prstGeom>
          <a:solidFill>
            <a:srgbClr val="C00000">
              <a:alpha val="60000"/>
            </a:srgbClr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 algn="ctr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This is a family tree of the polygons we are going to work with in this chapter.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24601" y="990600"/>
            <a:ext cx="2590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b="1" dirty="0" smtClean="0">
                <a:solidFill>
                  <a:srgbClr val="C00000"/>
                </a:solidFill>
                <a:latin typeface="Comic Sans MS" pitchFamily="66" charset="0"/>
              </a:rPr>
              <a:t>We will start with basic Quadrilaterals</a:t>
            </a:r>
            <a:endParaRPr lang="en-US" sz="19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3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Properties of Parallelograms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8600" y="838200"/>
            <a:ext cx="5739072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Things you need to know about Quadrilaterals: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43000" y="1295400"/>
            <a:ext cx="4112023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They have 4 sides and 4 vertices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43000" y="1752600"/>
            <a:ext cx="3937296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The exterior angles add to 360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43000" y="2209800"/>
            <a:ext cx="409919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The interior angles add to ____ 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962400" y="4114800"/>
            <a:ext cx="3760966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Interior angle sum =(n-2)*180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203484" y="4495800"/>
            <a:ext cx="1492716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=(4-2)*180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248400" y="4876800"/>
            <a:ext cx="1039067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=2*180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248400" y="5257800"/>
            <a:ext cx="787395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=360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343400" y="2209800"/>
            <a:ext cx="655949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360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16738" name="Picture 2" descr="C:\FILES\pictures (fun)\CUEs\teacher 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895600"/>
            <a:ext cx="3124200" cy="3124200"/>
          </a:xfrm>
          <a:prstGeom prst="rect">
            <a:avLst/>
          </a:prstGeom>
          <a:noFill/>
        </p:spPr>
      </p:pic>
      <p:sp>
        <p:nvSpPr>
          <p:cNvPr id="45" name="Oval Callout 44"/>
          <p:cNvSpPr/>
          <p:nvPr/>
        </p:nvSpPr>
        <p:spPr>
          <a:xfrm>
            <a:off x="1676400" y="2971800"/>
            <a:ext cx="2286000" cy="914400"/>
          </a:xfrm>
          <a:prstGeom prst="wedgeEllipseCallout">
            <a:avLst>
              <a:gd name="adj1" fmla="val -60033"/>
              <a:gd name="adj2" fmla="val 72500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That’s it for quadrilaterals.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5" grpId="0"/>
      <p:bldP spid="36" grpId="0"/>
      <p:bldP spid="38" grpId="0"/>
      <p:bldP spid="39" grpId="0"/>
      <p:bldP spid="40" grpId="0"/>
      <p:bldP spid="42" grpId="0"/>
      <p:bldP spid="4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3352800" y="2362200"/>
            <a:ext cx="2438400" cy="1219200"/>
          </a:xfrm>
          <a:prstGeom prst="rect">
            <a:avLst/>
          </a:prstGeom>
          <a:solidFill>
            <a:srgbClr val="FF0000">
              <a:alpha val="50000"/>
            </a:srgbClr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3657600" y="762000"/>
            <a:ext cx="2438400" cy="1219200"/>
          </a:xfrm>
          <a:prstGeom prst="rect">
            <a:avLst/>
          </a:prstGeom>
          <a:solidFill>
            <a:srgbClr val="FF0000">
              <a:alpha val="50000"/>
            </a:srgbClr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Properties of Parallelograms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3810000" y="838200"/>
            <a:ext cx="1143000" cy="1066800"/>
          </a:xfrm>
          <a:custGeom>
            <a:avLst/>
            <a:gdLst/>
            <a:ahLst/>
            <a:cxnLst>
              <a:cxn ang="0">
                <a:pos x="240" y="0"/>
              </a:cxn>
              <a:cxn ang="0">
                <a:pos x="0" y="816"/>
              </a:cxn>
              <a:cxn ang="0">
                <a:pos x="816" y="1152"/>
              </a:cxn>
              <a:cxn ang="0">
                <a:pos x="1248" y="912"/>
              </a:cxn>
              <a:cxn ang="0">
                <a:pos x="240" y="0"/>
              </a:cxn>
            </a:cxnLst>
            <a:rect l="0" t="0" r="r" b="b"/>
            <a:pathLst>
              <a:path w="1248" h="1152">
                <a:moveTo>
                  <a:pt x="240" y="0"/>
                </a:moveTo>
                <a:lnTo>
                  <a:pt x="0" y="816"/>
                </a:lnTo>
                <a:lnTo>
                  <a:pt x="816" y="1152"/>
                </a:lnTo>
                <a:lnTo>
                  <a:pt x="1248" y="912"/>
                </a:lnTo>
                <a:lnTo>
                  <a:pt x="240" y="0"/>
                </a:lnTo>
                <a:close/>
              </a:path>
            </a:pathLst>
          </a:custGeom>
          <a:solidFill>
            <a:srgbClr val="5873AE"/>
          </a:solidFill>
          <a:ln w="38100">
            <a:noFill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34" name="Parallelogram 33"/>
          <p:cNvSpPr/>
          <p:nvPr/>
        </p:nvSpPr>
        <p:spPr>
          <a:xfrm>
            <a:off x="3810000" y="2895600"/>
            <a:ext cx="1447800" cy="533400"/>
          </a:xfrm>
          <a:prstGeom prst="parallelogram">
            <a:avLst>
              <a:gd name="adj" fmla="val 61667"/>
            </a:avLst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2209800" y="4038600"/>
            <a:ext cx="1295400" cy="609600"/>
          </a:xfrm>
          <a:prstGeom prst="rect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rapezoid 40"/>
          <p:cNvSpPr/>
          <p:nvPr/>
        </p:nvSpPr>
        <p:spPr>
          <a:xfrm>
            <a:off x="7620000" y="3886200"/>
            <a:ext cx="1295400" cy="533400"/>
          </a:xfrm>
          <a:prstGeom prst="trapezoid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Diamond 42"/>
          <p:cNvSpPr/>
          <p:nvPr/>
        </p:nvSpPr>
        <p:spPr>
          <a:xfrm>
            <a:off x="4800600" y="4114800"/>
            <a:ext cx="1752600" cy="533400"/>
          </a:xfrm>
          <a:prstGeom prst="diamond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3886200" y="5486400"/>
            <a:ext cx="990600" cy="914400"/>
          </a:xfrm>
          <a:prstGeom prst="rect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Diagonal Stripe 66"/>
          <p:cNvSpPr/>
          <p:nvPr/>
        </p:nvSpPr>
        <p:spPr>
          <a:xfrm rot="2127546">
            <a:off x="7350413" y="2032811"/>
            <a:ext cx="1602829" cy="1170084"/>
          </a:xfrm>
          <a:prstGeom prst="diagStripe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69" name="Straight Arrow Connector 68"/>
          <p:cNvCxnSpPr/>
          <p:nvPr/>
        </p:nvCxnSpPr>
        <p:spPr>
          <a:xfrm rot="10800000" flipV="1">
            <a:off x="1905000" y="1676400"/>
            <a:ext cx="1676400" cy="5334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rot="5400000">
            <a:off x="4266009" y="2210197"/>
            <a:ext cx="458788" cy="794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>
            <a:off x="5334000" y="1676400"/>
            <a:ext cx="1905000" cy="5334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rot="5400000">
            <a:off x="7962900" y="3086100"/>
            <a:ext cx="685800" cy="1588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rot="10800000" flipV="1">
            <a:off x="3581400" y="3505200"/>
            <a:ext cx="7620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>
            <a:off x="4495800" y="3505200"/>
            <a:ext cx="6858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rot="16200000" flipH="1">
            <a:off x="3048000" y="4724400"/>
            <a:ext cx="4572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stCxn id="43" idx="2"/>
          </p:cNvCxnSpPr>
          <p:nvPr/>
        </p:nvCxnSpPr>
        <p:spPr>
          <a:xfrm rot="5400000">
            <a:off x="5124450" y="4705350"/>
            <a:ext cx="609600" cy="4953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Freeform 92"/>
          <p:cNvSpPr/>
          <p:nvPr/>
        </p:nvSpPr>
        <p:spPr>
          <a:xfrm>
            <a:off x="228600" y="1981200"/>
            <a:ext cx="1661160" cy="838200"/>
          </a:xfrm>
          <a:custGeom>
            <a:avLst/>
            <a:gdLst>
              <a:gd name="connsiteX0" fmla="*/ 0 w 1661160"/>
              <a:gd name="connsiteY0" fmla="*/ 381000 h 838200"/>
              <a:gd name="connsiteX1" fmla="*/ 640080 w 1661160"/>
              <a:gd name="connsiteY1" fmla="*/ 0 h 838200"/>
              <a:gd name="connsiteX2" fmla="*/ 1661160 w 1661160"/>
              <a:gd name="connsiteY2" fmla="*/ 457200 h 838200"/>
              <a:gd name="connsiteX3" fmla="*/ 579120 w 1661160"/>
              <a:gd name="connsiteY3" fmla="*/ 838200 h 838200"/>
              <a:gd name="connsiteX4" fmla="*/ 0 w 1661160"/>
              <a:gd name="connsiteY4" fmla="*/ 38100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1160" h="838200">
                <a:moveTo>
                  <a:pt x="0" y="381000"/>
                </a:moveTo>
                <a:lnTo>
                  <a:pt x="640080" y="0"/>
                </a:lnTo>
                <a:lnTo>
                  <a:pt x="1661160" y="457200"/>
                </a:lnTo>
                <a:lnTo>
                  <a:pt x="579120" y="838200"/>
                </a:lnTo>
                <a:lnTo>
                  <a:pt x="0" y="381000"/>
                </a:lnTo>
                <a:close/>
              </a:path>
            </a:pathLst>
          </a:cu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4648200" y="990600"/>
            <a:ext cx="1417632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Quadrilateral</a:t>
            </a:r>
            <a:endParaRPr lang="en-US" dirty="0"/>
          </a:p>
        </p:txBody>
      </p:sp>
      <p:sp>
        <p:nvSpPr>
          <p:cNvPr id="97" name="TextBox 96"/>
          <p:cNvSpPr txBox="1"/>
          <p:nvPr/>
        </p:nvSpPr>
        <p:spPr>
          <a:xfrm>
            <a:off x="595350" y="1535668"/>
            <a:ext cx="547650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Kite</a:t>
            </a:r>
            <a:endParaRPr lang="en-US" dirty="0"/>
          </a:p>
        </p:txBody>
      </p:sp>
      <p:sp>
        <p:nvSpPr>
          <p:cNvPr id="98" name="TextBox 97"/>
          <p:cNvSpPr txBox="1"/>
          <p:nvPr/>
        </p:nvSpPr>
        <p:spPr>
          <a:xfrm>
            <a:off x="7447949" y="1676400"/>
            <a:ext cx="1086451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Trapezoid</a:t>
            </a:r>
            <a:endParaRPr lang="en-US" dirty="0"/>
          </a:p>
        </p:txBody>
      </p:sp>
      <p:sp>
        <p:nvSpPr>
          <p:cNvPr id="99" name="TextBox 98"/>
          <p:cNvSpPr txBox="1"/>
          <p:nvPr/>
        </p:nvSpPr>
        <p:spPr>
          <a:xfrm>
            <a:off x="7162800" y="3429000"/>
            <a:ext cx="1969706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Isosceles Trapezoid</a:t>
            </a:r>
            <a:endParaRPr lang="en-US" dirty="0"/>
          </a:p>
        </p:txBody>
      </p:sp>
      <p:sp>
        <p:nvSpPr>
          <p:cNvPr id="103" name="TextBox 102"/>
          <p:cNvSpPr txBox="1"/>
          <p:nvPr/>
        </p:nvSpPr>
        <p:spPr>
          <a:xfrm>
            <a:off x="3886200" y="2438400"/>
            <a:ext cx="1470274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Parallelogram</a:t>
            </a:r>
            <a:endParaRPr lang="en-US" dirty="0"/>
          </a:p>
        </p:txBody>
      </p:sp>
      <p:sp>
        <p:nvSpPr>
          <p:cNvPr id="104" name="TextBox 103"/>
          <p:cNvSpPr txBox="1"/>
          <p:nvPr/>
        </p:nvSpPr>
        <p:spPr>
          <a:xfrm>
            <a:off x="2133600" y="3581400"/>
            <a:ext cx="1102738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Rectangle</a:t>
            </a:r>
            <a:endParaRPr lang="en-US" dirty="0"/>
          </a:p>
        </p:txBody>
      </p:sp>
      <p:sp>
        <p:nvSpPr>
          <p:cNvPr id="105" name="TextBox 104"/>
          <p:cNvSpPr txBox="1"/>
          <p:nvPr/>
        </p:nvSpPr>
        <p:spPr>
          <a:xfrm>
            <a:off x="5181600" y="3657600"/>
            <a:ext cx="1071127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Rhombus</a:t>
            </a:r>
            <a:endParaRPr lang="en-US" dirty="0"/>
          </a:p>
        </p:txBody>
      </p:sp>
      <p:sp>
        <p:nvSpPr>
          <p:cNvPr id="106" name="TextBox 105"/>
          <p:cNvSpPr txBox="1"/>
          <p:nvPr/>
        </p:nvSpPr>
        <p:spPr>
          <a:xfrm>
            <a:off x="3886200" y="5029200"/>
            <a:ext cx="837280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Square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5715000" y="2743200"/>
            <a:ext cx="1981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b="1" dirty="0" smtClean="0">
                <a:solidFill>
                  <a:srgbClr val="C00000"/>
                </a:solidFill>
                <a:latin typeface="Comic Sans MS" pitchFamily="66" charset="0"/>
              </a:rPr>
              <a:t>Next, come parallelograms</a:t>
            </a:r>
            <a:endParaRPr lang="en-US" sz="19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0" y="2971800"/>
            <a:ext cx="1600200" cy="2062103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Comic Sans MS" pitchFamily="66" charset="0"/>
              </a:rPr>
              <a:t>Remember, a parallelogram is a type of quadrilateral, so all the rules for quadrilaterals apply.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0" y="5257800"/>
            <a:ext cx="3200400" cy="1077218"/>
          </a:xfrm>
          <a:prstGeom prst="rect">
            <a:avLst/>
          </a:prstGeom>
          <a:solidFill>
            <a:srgbClr val="C00000">
              <a:alpha val="61000"/>
            </a:srgb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600" b="1" dirty="0" smtClean="0">
                <a:latin typeface="Comic Sans MS" pitchFamily="66" charset="0"/>
              </a:rPr>
              <a:t>4 sides</a:t>
            </a:r>
          </a:p>
          <a:p>
            <a:pPr>
              <a:buFont typeface="Arial" pitchFamily="34" charset="0"/>
              <a:buChar char="•"/>
            </a:pPr>
            <a:r>
              <a:rPr lang="en-US" sz="1600" b="1" dirty="0" smtClean="0">
                <a:latin typeface="Comic Sans MS" pitchFamily="66" charset="0"/>
              </a:rPr>
              <a:t>4 vertices</a:t>
            </a:r>
          </a:p>
          <a:p>
            <a:pPr>
              <a:buFont typeface="Arial" pitchFamily="34" charset="0"/>
              <a:buChar char="•"/>
            </a:pPr>
            <a:r>
              <a:rPr lang="en-US" sz="1600" b="1" dirty="0" smtClean="0">
                <a:latin typeface="Comic Sans MS" pitchFamily="66" charset="0"/>
              </a:rPr>
              <a:t>Interior angles add to 360</a:t>
            </a:r>
          </a:p>
          <a:p>
            <a:pPr>
              <a:buFont typeface="Arial" pitchFamily="34" charset="0"/>
              <a:buChar char="•"/>
            </a:pPr>
            <a:r>
              <a:rPr lang="en-US" sz="1600" b="1" dirty="0" smtClean="0">
                <a:latin typeface="Comic Sans MS" pitchFamily="66" charset="0"/>
              </a:rPr>
              <a:t>Exterior angles add to 360</a:t>
            </a:r>
            <a:endParaRPr lang="en-US" sz="1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112" grpId="1" animBg="1"/>
      <p:bldP spid="32" grpId="0"/>
      <p:bldP spid="33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609600" y="1066801"/>
            <a:ext cx="2362200" cy="5539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/>
              <a:t>Straight Sides</a:t>
            </a:r>
            <a:endParaRPr lang="en-US" sz="3000" b="1" dirty="0"/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3048000" y="1066800"/>
            <a:ext cx="57150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No curves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685800" y="1905000"/>
            <a:ext cx="24384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“Straight”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6096000" y="1905000"/>
            <a:ext cx="23622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3000" b="1" dirty="0" smtClean="0">
                <a:latin typeface="Comic Sans MS" pitchFamily="66" charset="0"/>
              </a:rPr>
              <a:t>Curved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28687" name="Line 15"/>
          <p:cNvSpPr>
            <a:spLocks noChangeShapeType="1"/>
          </p:cNvSpPr>
          <p:nvPr/>
        </p:nvSpPr>
        <p:spPr bwMode="auto">
          <a:xfrm>
            <a:off x="4953000" y="1981200"/>
            <a:ext cx="0" cy="449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 w="38100"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5410200" y="2895600"/>
            <a:ext cx="1219200" cy="609600"/>
          </a:xfrm>
          <a:prstGeom prst="ellipse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457200" y="3276600"/>
            <a:ext cx="18288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Isosceles Triangle 49"/>
          <p:cNvSpPr/>
          <p:nvPr/>
        </p:nvSpPr>
        <p:spPr>
          <a:xfrm>
            <a:off x="3962400" y="2438400"/>
            <a:ext cx="762000" cy="990600"/>
          </a:xfrm>
          <a:prstGeom prst="triangle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Pie 50"/>
          <p:cNvSpPr/>
          <p:nvPr/>
        </p:nvSpPr>
        <p:spPr>
          <a:xfrm>
            <a:off x="5715000" y="4191000"/>
            <a:ext cx="1295400" cy="1219200"/>
          </a:xfrm>
          <a:prstGeom prst="pie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Dodecagon 51"/>
          <p:cNvSpPr/>
          <p:nvPr/>
        </p:nvSpPr>
        <p:spPr>
          <a:xfrm>
            <a:off x="609600" y="4724400"/>
            <a:ext cx="990600" cy="1066800"/>
          </a:xfrm>
          <a:prstGeom prst="dodecagon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Cloud 52"/>
          <p:cNvSpPr/>
          <p:nvPr/>
        </p:nvSpPr>
        <p:spPr>
          <a:xfrm>
            <a:off x="7391400" y="2971800"/>
            <a:ext cx="1066800" cy="762000"/>
          </a:xfrm>
          <a:prstGeom prst="cloud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Lightning Bolt 53"/>
          <p:cNvSpPr/>
          <p:nvPr/>
        </p:nvSpPr>
        <p:spPr>
          <a:xfrm>
            <a:off x="2590800" y="2590800"/>
            <a:ext cx="990600" cy="990600"/>
          </a:xfrm>
          <a:prstGeom prst="lightningBolt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Cross 54"/>
          <p:cNvSpPr/>
          <p:nvPr/>
        </p:nvSpPr>
        <p:spPr>
          <a:xfrm>
            <a:off x="3276600" y="4267200"/>
            <a:ext cx="1066800" cy="1066800"/>
          </a:xfrm>
          <a:prstGeom prst="plus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Moon 55"/>
          <p:cNvSpPr/>
          <p:nvPr/>
        </p:nvSpPr>
        <p:spPr>
          <a:xfrm>
            <a:off x="7620000" y="4572000"/>
            <a:ext cx="762000" cy="914400"/>
          </a:xfrm>
          <a:prstGeom prst="moon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Wave 56"/>
          <p:cNvSpPr/>
          <p:nvPr/>
        </p:nvSpPr>
        <p:spPr>
          <a:xfrm>
            <a:off x="5486400" y="5715000"/>
            <a:ext cx="1600200" cy="609600"/>
          </a:xfrm>
          <a:prstGeom prst="wave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Up Arrow 57"/>
          <p:cNvSpPr/>
          <p:nvPr/>
        </p:nvSpPr>
        <p:spPr>
          <a:xfrm>
            <a:off x="2209800" y="5410200"/>
            <a:ext cx="457200" cy="838200"/>
          </a:xfrm>
          <a:prstGeom prst="upArrow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9" dur="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1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8" dur="1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 animBg="1"/>
      <p:bldP spid="28684" grpId="0"/>
      <p:bldP spid="28685" grpId="0"/>
      <p:bldP spid="28686" grpId="0"/>
      <p:bldP spid="2868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arallelogram 48"/>
          <p:cNvSpPr/>
          <p:nvPr/>
        </p:nvSpPr>
        <p:spPr>
          <a:xfrm flipH="1">
            <a:off x="2590800" y="2590800"/>
            <a:ext cx="2971800" cy="1143000"/>
          </a:xfrm>
          <a:prstGeom prst="parallelogram">
            <a:avLst>
              <a:gd name="adj" fmla="val 59839"/>
            </a:avLst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012" name="Line 4"/>
          <p:cNvSpPr>
            <a:spLocks noChangeShapeType="1"/>
          </p:cNvSpPr>
          <p:nvPr/>
        </p:nvSpPr>
        <p:spPr bwMode="auto">
          <a:xfrm>
            <a:off x="1219200" y="2590800"/>
            <a:ext cx="6172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3013" name="Line 5"/>
          <p:cNvSpPr>
            <a:spLocks noChangeShapeType="1"/>
          </p:cNvSpPr>
          <p:nvPr/>
        </p:nvSpPr>
        <p:spPr bwMode="auto">
          <a:xfrm>
            <a:off x="1219200" y="3733800"/>
            <a:ext cx="6096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3014" name="Line 6"/>
          <p:cNvSpPr>
            <a:spLocks noChangeShapeType="1"/>
          </p:cNvSpPr>
          <p:nvPr/>
        </p:nvSpPr>
        <p:spPr bwMode="auto">
          <a:xfrm>
            <a:off x="1752600" y="1219200"/>
            <a:ext cx="2819400" cy="457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3016" name="Line 8"/>
          <p:cNvSpPr>
            <a:spLocks noChangeShapeType="1"/>
          </p:cNvSpPr>
          <p:nvPr/>
        </p:nvSpPr>
        <p:spPr bwMode="auto">
          <a:xfrm flipH="1" flipV="1">
            <a:off x="5867400" y="2362200"/>
            <a:ext cx="304800" cy="228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3017" name="Line 9"/>
          <p:cNvSpPr>
            <a:spLocks noChangeShapeType="1"/>
          </p:cNvSpPr>
          <p:nvPr/>
        </p:nvSpPr>
        <p:spPr bwMode="auto">
          <a:xfrm flipH="1">
            <a:off x="5867400" y="2590800"/>
            <a:ext cx="304800" cy="228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3018" name="Line 10"/>
          <p:cNvSpPr>
            <a:spLocks noChangeShapeType="1"/>
          </p:cNvSpPr>
          <p:nvPr/>
        </p:nvSpPr>
        <p:spPr bwMode="auto">
          <a:xfrm flipH="1" flipV="1">
            <a:off x="5943600" y="3505200"/>
            <a:ext cx="304800" cy="228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3019" name="Line 11"/>
          <p:cNvSpPr>
            <a:spLocks noChangeShapeType="1"/>
          </p:cNvSpPr>
          <p:nvPr/>
        </p:nvSpPr>
        <p:spPr bwMode="auto">
          <a:xfrm flipH="1">
            <a:off x="5943600" y="3733800"/>
            <a:ext cx="304800" cy="228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0" y="609600"/>
            <a:ext cx="6400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/>
              <a:t>Remember when we had this problem?</a:t>
            </a:r>
            <a:endParaRPr lang="en-US" sz="2400" dirty="0"/>
          </a:p>
        </p:txBody>
      </p:sp>
      <p:sp>
        <p:nvSpPr>
          <p:cNvPr id="57357" name="Text Box 13"/>
          <p:cNvSpPr txBox="1">
            <a:spLocks noChangeArrowheads="1"/>
          </p:cNvSpPr>
          <p:nvPr/>
        </p:nvSpPr>
        <p:spPr bwMode="auto">
          <a:xfrm>
            <a:off x="2514600" y="2133600"/>
            <a:ext cx="6607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/>
              <a:t>110</a:t>
            </a:r>
            <a:r>
              <a:rPr lang="en-US" sz="2000" b="1" baseline="30000" dirty="0" smtClean="0"/>
              <a:t>0</a:t>
            </a:r>
            <a:endParaRPr lang="en-US" sz="2000" b="1" baseline="30000" dirty="0"/>
          </a:p>
        </p:txBody>
      </p:sp>
      <p:sp>
        <p:nvSpPr>
          <p:cNvPr id="57364" name="Text Box 20"/>
          <p:cNvSpPr txBox="1">
            <a:spLocks noChangeArrowheads="1"/>
          </p:cNvSpPr>
          <p:nvPr/>
        </p:nvSpPr>
        <p:spPr bwMode="auto">
          <a:xfrm>
            <a:off x="1905000" y="2209800"/>
            <a:ext cx="5309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70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omic Sans MS" pitchFamily="66" charset="0"/>
              </a:rPr>
              <a:t>Parallel Lines and Transversals</a:t>
            </a:r>
            <a:endParaRPr lang="en-US" sz="3000" dirty="0" smtClean="0">
              <a:solidFill>
                <a:schemeClr val="accent5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latin typeface="Comic Sans MS" pitchFamily="66" charset="0"/>
              </a:rPr>
              <a:t>Geometry CH 3	Parallel &amp; Perpendicular Lines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53399" y="6488668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MENU</a:t>
            </a:r>
            <a:endParaRPr lang="en-US" dirty="0"/>
          </a:p>
        </p:txBody>
      </p:sp>
      <p:sp>
        <p:nvSpPr>
          <p:cNvPr id="24" name="Line 6"/>
          <p:cNvSpPr>
            <a:spLocks noChangeShapeType="1"/>
          </p:cNvSpPr>
          <p:nvPr/>
        </p:nvSpPr>
        <p:spPr bwMode="auto">
          <a:xfrm>
            <a:off x="3962400" y="1143000"/>
            <a:ext cx="2819400" cy="457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/>
            <a:tailEnd type="triangl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grpSp>
        <p:nvGrpSpPr>
          <p:cNvPr id="2" name="Group 28"/>
          <p:cNvGrpSpPr/>
          <p:nvPr/>
        </p:nvGrpSpPr>
        <p:grpSpPr>
          <a:xfrm rot="14483645">
            <a:off x="1961204" y="1643838"/>
            <a:ext cx="430062" cy="556947"/>
            <a:chOff x="2362200" y="4267200"/>
            <a:chExt cx="304800" cy="457200"/>
          </a:xfrm>
        </p:grpSpPr>
        <p:sp>
          <p:nvSpPr>
            <p:cNvPr id="25" name="Line 8"/>
            <p:cNvSpPr>
              <a:spLocks noChangeShapeType="1"/>
            </p:cNvSpPr>
            <p:nvPr/>
          </p:nvSpPr>
          <p:spPr bwMode="auto">
            <a:xfrm flipH="1" flipV="1">
              <a:off x="2362200" y="4267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Line 9"/>
            <p:cNvSpPr>
              <a:spLocks noChangeShapeType="1"/>
            </p:cNvSpPr>
            <p:nvPr/>
          </p:nvSpPr>
          <p:spPr bwMode="auto">
            <a:xfrm flipH="1">
              <a:off x="2362200" y="4495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30"/>
          <p:cNvGrpSpPr/>
          <p:nvPr/>
        </p:nvGrpSpPr>
        <p:grpSpPr>
          <a:xfrm rot="14483645">
            <a:off x="4094803" y="1491438"/>
            <a:ext cx="430062" cy="556947"/>
            <a:chOff x="2362200" y="4267200"/>
            <a:chExt cx="304800" cy="457200"/>
          </a:xfrm>
        </p:grpSpPr>
        <p:sp>
          <p:nvSpPr>
            <p:cNvPr id="32" name="Line 8"/>
            <p:cNvSpPr>
              <a:spLocks noChangeShapeType="1"/>
            </p:cNvSpPr>
            <p:nvPr/>
          </p:nvSpPr>
          <p:spPr bwMode="auto">
            <a:xfrm flipH="1" flipV="1">
              <a:off x="2362200" y="4267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9"/>
            <p:cNvSpPr>
              <a:spLocks noChangeShapeType="1"/>
            </p:cNvSpPr>
            <p:nvPr/>
          </p:nvSpPr>
          <p:spPr bwMode="auto">
            <a:xfrm flipH="1">
              <a:off x="2362200" y="4495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2057400" y="2590800"/>
            <a:ext cx="6607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110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35" name="Text Box 20"/>
          <p:cNvSpPr txBox="1">
            <a:spLocks noChangeArrowheads="1"/>
          </p:cNvSpPr>
          <p:nvPr/>
        </p:nvSpPr>
        <p:spPr bwMode="auto">
          <a:xfrm>
            <a:off x="2743200" y="2590800"/>
            <a:ext cx="5309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70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36" name="Text Box 20"/>
          <p:cNvSpPr txBox="1">
            <a:spLocks noChangeArrowheads="1"/>
          </p:cNvSpPr>
          <p:nvPr/>
        </p:nvSpPr>
        <p:spPr bwMode="auto">
          <a:xfrm>
            <a:off x="2667000" y="3352800"/>
            <a:ext cx="5309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70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37" name="Text Box 13"/>
          <p:cNvSpPr txBox="1">
            <a:spLocks noChangeArrowheads="1"/>
          </p:cNvSpPr>
          <p:nvPr/>
        </p:nvSpPr>
        <p:spPr bwMode="auto">
          <a:xfrm>
            <a:off x="3200400" y="3352800"/>
            <a:ext cx="6607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110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38" name="Text Box 20"/>
          <p:cNvSpPr txBox="1">
            <a:spLocks noChangeArrowheads="1"/>
          </p:cNvSpPr>
          <p:nvPr/>
        </p:nvSpPr>
        <p:spPr bwMode="auto">
          <a:xfrm>
            <a:off x="3429000" y="3733800"/>
            <a:ext cx="5309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70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2819400" y="3733800"/>
            <a:ext cx="6607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110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40" name="Text Box 13"/>
          <p:cNvSpPr txBox="1">
            <a:spLocks noChangeArrowheads="1"/>
          </p:cNvSpPr>
          <p:nvPr/>
        </p:nvSpPr>
        <p:spPr bwMode="auto">
          <a:xfrm>
            <a:off x="4953000" y="3733800"/>
            <a:ext cx="6607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110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41" name="Text Box 20"/>
          <p:cNvSpPr txBox="1">
            <a:spLocks noChangeArrowheads="1"/>
          </p:cNvSpPr>
          <p:nvPr/>
        </p:nvSpPr>
        <p:spPr bwMode="auto">
          <a:xfrm>
            <a:off x="4876800" y="3352800"/>
            <a:ext cx="5309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70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42" name="Text Box 13"/>
          <p:cNvSpPr txBox="1">
            <a:spLocks noChangeArrowheads="1"/>
          </p:cNvSpPr>
          <p:nvPr/>
        </p:nvSpPr>
        <p:spPr bwMode="auto">
          <a:xfrm>
            <a:off x="5435242" y="3352800"/>
            <a:ext cx="6607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110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43" name="Text Box 20"/>
          <p:cNvSpPr txBox="1">
            <a:spLocks noChangeArrowheads="1"/>
          </p:cNvSpPr>
          <p:nvPr/>
        </p:nvSpPr>
        <p:spPr bwMode="auto">
          <a:xfrm>
            <a:off x="5638800" y="3733800"/>
            <a:ext cx="5309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70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44" name="Text Box 20"/>
          <p:cNvSpPr txBox="1">
            <a:spLocks noChangeArrowheads="1"/>
          </p:cNvSpPr>
          <p:nvPr/>
        </p:nvSpPr>
        <p:spPr bwMode="auto">
          <a:xfrm>
            <a:off x="4953000" y="2514600"/>
            <a:ext cx="5309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70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4267200" y="2514600"/>
            <a:ext cx="6607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110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46" name="Text Box 20"/>
          <p:cNvSpPr txBox="1">
            <a:spLocks noChangeArrowheads="1"/>
          </p:cNvSpPr>
          <p:nvPr/>
        </p:nvSpPr>
        <p:spPr bwMode="auto">
          <a:xfrm>
            <a:off x="4267200" y="2209800"/>
            <a:ext cx="5309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70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47" name="Text Box 13"/>
          <p:cNvSpPr txBox="1">
            <a:spLocks noChangeArrowheads="1"/>
          </p:cNvSpPr>
          <p:nvPr/>
        </p:nvSpPr>
        <p:spPr bwMode="auto">
          <a:xfrm>
            <a:off x="4749442" y="2190690"/>
            <a:ext cx="6607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110</a:t>
            </a:r>
            <a:r>
              <a:rPr lang="en-US" sz="2000" b="1" baseline="30000" dirty="0" smtClean="0">
                <a:solidFill>
                  <a:srgbClr val="FFFF00"/>
                </a:solidFill>
              </a:rPr>
              <a:t>0</a:t>
            </a:r>
            <a:endParaRPr lang="en-US" sz="2000" b="1" baseline="30000" dirty="0">
              <a:solidFill>
                <a:srgbClr val="FFFF00"/>
              </a:solidFill>
            </a:endParaRPr>
          </a:p>
        </p:txBody>
      </p:sp>
      <p:sp>
        <p:nvSpPr>
          <p:cNvPr id="48" name="Text Box 12"/>
          <p:cNvSpPr txBox="1">
            <a:spLocks noChangeArrowheads="1"/>
          </p:cNvSpPr>
          <p:nvPr/>
        </p:nvSpPr>
        <p:spPr bwMode="auto">
          <a:xfrm>
            <a:off x="5562600" y="1295400"/>
            <a:ext cx="3200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/>
              <a:t>This is a parallelogram.</a:t>
            </a:r>
            <a:endParaRPr lang="en-US" sz="2400" dirty="0"/>
          </a:p>
        </p:txBody>
      </p:sp>
      <p:grpSp>
        <p:nvGrpSpPr>
          <p:cNvPr id="50" name="Group 28"/>
          <p:cNvGrpSpPr/>
          <p:nvPr/>
        </p:nvGrpSpPr>
        <p:grpSpPr>
          <a:xfrm rot="14483645">
            <a:off x="1808803" y="1415238"/>
            <a:ext cx="430062" cy="556947"/>
            <a:chOff x="2362200" y="4267200"/>
            <a:chExt cx="304800" cy="457200"/>
          </a:xfrm>
        </p:grpSpPr>
        <p:sp>
          <p:nvSpPr>
            <p:cNvPr id="51" name="Line 8"/>
            <p:cNvSpPr>
              <a:spLocks noChangeShapeType="1"/>
            </p:cNvSpPr>
            <p:nvPr/>
          </p:nvSpPr>
          <p:spPr bwMode="auto">
            <a:xfrm flipH="1" flipV="1">
              <a:off x="2362200" y="4267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Line 9"/>
            <p:cNvSpPr>
              <a:spLocks noChangeShapeType="1"/>
            </p:cNvSpPr>
            <p:nvPr/>
          </p:nvSpPr>
          <p:spPr bwMode="auto">
            <a:xfrm flipH="1">
              <a:off x="2362200" y="4495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3" name="Group 30"/>
          <p:cNvGrpSpPr/>
          <p:nvPr/>
        </p:nvGrpSpPr>
        <p:grpSpPr>
          <a:xfrm rot="14483645">
            <a:off x="3942404" y="1262837"/>
            <a:ext cx="430062" cy="556947"/>
            <a:chOff x="2362200" y="4267200"/>
            <a:chExt cx="304800" cy="457200"/>
          </a:xfrm>
        </p:grpSpPr>
        <p:sp>
          <p:nvSpPr>
            <p:cNvPr id="54" name="Line 8"/>
            <p:cNvSpPr>
              <a:spLocks noChangeShapeType="1"/>
            </p:cNvSpPr>
            <p:nvPr/>
          </p:nvSpPr>
          <p:spPr bwMode="auto">
            <a:xfrm flipH="1" flipV="1">
              <a:off x="2362200" y="4267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Line 9"/>
            <p:cNvSpPr>
              <a:spLocks noChangeShapeType="1"/>
            </p:cNvSpPr>
            <p:nvPr/>
          </p:nvSpPr>
          <p:spPr bwMode="auto">
            <a:xfrm flipH="1">
              <a:off x="2362200" y="4495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114800" y="3628104"/>
            <a:ext cx="304800" cy="228600"/>
            <a:chOff x="1828800" y="5410200"/>
            <a:chExt cx="304800" cy="457200"/>
          </a:xfrm>
        </p:grpSpPr>
        <p:sp>
          <p:nvSpPr>
            <p:cNvPr id="57" name="Line 8"/>
            <p:cNvSpPr>
              <a:spLocks noChangeShapeType="1"/>
            </p:cNvSpPr>
            <p:nvPr/>
          </p:nvSpPr>
          <p:spPr bwMode="auto">
            <a:xfrm flipH="1" flipV="1">
              <a:off x="1828800" y="5410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Line 9"/>
            <p:cNvSpPr>
              <a:spLocks noChangeShapeType="1"/>
            </p:cNvSpPr>
            <p:nvPr/>
          </p:nvSpPr>
          <p:spPr bwMode="auto">
            <a:xfrm flipH="1">
              <a:off x="1828800" y="5638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505200" y="2485104"/>
            <a:ext cx="304800" cy="228600"/>
            <a:chOff x="1828800" y="5410200"/>
            <a:chExt cx="304800" cy="457200"/>
          </a:xfrm>
        </p:grpSpPr>
        <p:sp>
          <p:nvSpPr>
            <p:cNvPr id="61" name="Line 8"/>
            <p:cNvSpPr>
              <a:spLocks noChangeShapeType="1"/>
            </p:cNvSpPr>
            <p:nvPr/>
          </p:nvSpPr>
          <p:spPr bwMode="auto">
            <a:xfrm flipH="1" flipV="1">
              <a:off x="1828800" y="5410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Line 9"/>
            <p:cNvSpPr>
              <a:spLocks noChangeShapeType="1"/>
            </p:cNvSpPr>
            <p:nvPr/>
          </p:nvSpPr>
          <p:spPr bwMode="auto">
            <a:xfrm flipH="1">
              <a:off x="1828800" y="5638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3" name="Group 28"/>
          <p:cNvGrpSpPr/>
          <p:nvPr/>
        </p:nvGrpSpPr>
        <p:grpSpPr>
          <a:xfrm rot="14483645">
            <a:off x="2864948" y="3073189"/>
            <a:ext cx="183744" cy="212848"/>
            <a:chOff x="2362200" y="4267200"/>
            <a:chExt cx="304800" cy="457200"/>
          </a:xfrm>
        </p:grpSpPr>
        <p:sp>
          <p:nvSpPr>
            <p:cNvPr id="64" name="Line 8"/>
            <p:cNvSpPr>
              <a:spLocks noChangeShapeType="1"/>
            </p:cNvSpPr>
            <p:nvPr/>
          </p:nvSpPr>
          <p:spPr bwMode="auto">
            <a:xfrm flipH="1" flipV="1">
              <a:off x="2362200" y="4267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Line 9"/>
            <p:cNvSpPr>
              <a:spLocks noChangeShapeType="1"/>
            </p:cNvSpPr>
            <p:nvPr/>
          </p:nvSpPr>
          <p:spPr bwMode="auto">
            <a:xfrm flipH="1">
              <a:off x="2362200" y="4495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6" name="Group 28"/>
          <p:cNvGrpSpPr/>
          <p:nvPr/>
        </p:nvGrpSpPr>
        <p:grpSpPr>
          <a:xfrm rot="14483645">
            <a:off x="5074748" y="2996987"/>
            <a:ext cx="183744" cy="212848"/>
            <a:chOff x="2362200" y="4267200"/>
            <a:chExt cx="304800" cy="457200"/>
          </a:xfrm>
        </p:grpSpPr>
        <p:sp>
          <p:nvSpPr>
            <p:cNvPr id="67" name="Line 8"/>
            <p:cNvSpPr>
              <a:spLocks noChangeShapeType="1"/>
            </p:cNvSpPr>
            <p:nvPr/>
          </p:nvSpPr>
          <p:spPr bwMode="auto">
            <a:xfrm flipH="1" flipV="1">
              <a:off x="2362200" y="4267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Line 9"/>
            <p:cNvSpPr>
              <a:spLocks noChangeShapeType="1"/>
            </p:cNvSpPr>
            <p:nvPr/>
          </p:nvSpPr>
          <p:spPr bwMode="auto">
            <a:xfrm flipH="1">
              <a:off x="2362200" y="4495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733800" y="2485104"/>
            <a:ext cx="304800" cy="228600"/>
            <a:chOff x="1828800" y="5410200"/>
            <a:chExt cx="304800" cy="457200"/>
          </a:xfrm>
        </p:grpSpPr>
        <p:sp>
          <p:nvSpPr>
            <p:cNvPr id="70" name="Line 8"/>
            <p:cNvSpPr>
              <a:spLocks noChangeShapeType="1"/>
            </p:cNvSpPr>
            <p:nvPr/>
          </p:nvSpPr>
          <p:spPr bwMode="auto">
            <a:xfrm flipH="1" flipV="1">
              <a:off x="1828800" y="5410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Line 9"/>
            <p:cNvSpPr>
              <a:spLocks noChangeShapeType="1"/>
            </p:cNvSpPr>
            <p:nvPr/>
          </p:nvSpPr>
          <p:spPr bwMode="auto">
            <a:xfrm flipH="1">
              <a:off x="1828800" y="5638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343400" y="3628104"/>
            <a:ext cx="304800" cy="228600"/>
            <a:chOff x="1828800" y="5410200"/>
            <a:chExt cx="304800" cy="457200"/>
          </a:xfrm>
        </p:grpSpPr>
        <p:sp>
          <p:nvSpPr>
            <p:cNvPr id="73" name="Line 8"/>
            <p:cNvSpPr>
              <a:spLocks noChangeShapeType="1"/>
            </p:cNvSpPr>
            <p:nvPr/>
          </p:nvSpPr>
          <p:spPr bwMode="auto">
            <a:xfrm flipH="1" flipV="1">
              <a:off x="1828800" y="5410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Line 9"/>
            <p:cNvSpPr>
              <a:spLocks noChangeShapeType="1"/>
            </p:cNvSpPr>
            <p:nvPr/>
          </p:nvSpPr>
          <p:spPr bwMode="auto">
            <a:xfrm flipH="1">
              <a:off x="1828800" y="5638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1" dur="1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4" dur="1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7" dur="1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0" dur="1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3" dur="1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6" dur="1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9" dur="1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2" dur="1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5" dur="1"/>
                                        <p:tgtEl>
                                          <p:spTgt spid="573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8" dur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1" dur="1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4" dur="1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7" dur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20" dur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23" dur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26" dur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29" dur="1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2" dur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5" dur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8" dur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1" dur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4" dur="1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7" dur="1"/>
                                        <p:tgtEl>
                                          <p:spTgt spid="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50" dur="1"/>
                                        <p:tgtEl>
                                          <p:spTgt spid="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3012" grpId="0" animBg="1"/>
      <p:bldP spid="43013" grpId="0" animBg="1"/>
      <p:bldP spid="43014" grpId="0" animBg="1"/>
      <p:bldP spid="43016" grpId="0" animBg="1"/>
      <p:bldP spid="43017" grpId="0" animBg="1"/>
      <p:bldP spid="43018" grpId="0" animBg="1"/>
      <p:bldP spid="43019" grpId="0" animBg="1"/>
      <p:bldP spid="57357" grpId="0"/>
      <p:bldP spid="57357" grpId="1"/>
      <p:bldP spid="57364" grpId="0"/>
      <p:bldP spid="57364" grpId="1"/>
      <p:bldP spid="24" grpId="0" animBg="1"/>
      <p:bldP spid="34" grpId="0"/>
      <p:bldP spid="34" grpId="1"/>
      <p:bldP spid="35" grpId="0"/>
      <p:bldP spid="36" grpId="0"/>
      <p:bldP spid="36" grpId="1"/>
      <p:bldP spid="37" grpId="0"/>
      <p:bldP spid="38" grpId="0"/>
      <p:bldP spid="38" grpId="1"/>
      <p:bldP spid="39" grpId="0"/>
      <p:bldP spid="39" grpId="1"/>
      <p:bldP spid="40" grpId="0"/>
      <p:bldP spid="40" grpId="1"/>
      <p:bldP spid="41" grpId="0"/>
      <p:bldP spid="42" grpId="0"/>
      <p:bldP spid="42" grpId="1"/>
      <p:bldP spid="43" grpId="0"/>
      <p:bldP spid="43" grpId="1"/>
      <p:bldP spid="44" grpId="0"/>
      <p:bldP spid="44" grpId="1"/>
      <p:bldP spid="45" grpId="0"/>
      <p:bldP spid="46" grpId="0"/>
      <p:bldP spid="46" grpId="1"/>
      <p:bldP spid="47" grpId="0"/>
      <p:bldP spid="47" grpId="1"/>
      <p:bldP spid="4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8200" y="1295400"/>
            <a:ext cx="7315200" cy="838200"/>
          </a:xfrm>
          <a:prstGeom prst="rect">
            <a:avLst/>
          </a:prstGeom>
          <a:solidFill>
            <a:srgbClr val="FF00FF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2438400"/>
            <a:ext cx="5972175" cy="277177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Properties of Parallelograms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" y="762000"/>
            <a:ext cx="9144000" cy="1323439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b="1" u="sng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DEFINITION:</a:t>
            </a:r>
          </a:p>
          <a:p>
            <a:pPr lvl="0"/>
            <a:endParaRPr lang="en-US" sz="2000" b="1" u="sng" dirty="0" smtClean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	</a:t>
            </a:r>
            <a:r>
              <a:rPr lang="en-US" sz="2000" u="sng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PARALLELOGRAM</a:t>
            </a:r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:  	A quadrilateral where both pairs of </a:t>
            </a:r>
          </a:p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				opposite sides are parallel.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178177" name="Object 1"/>
          <p:cNvGraphicFramePr>
            <a:graphicFrameLocks noChangeAspect="1"/>
          </p:cNvGraphicFramePr>
          <p:nvPr/>
        </p:nvGraphicFramePr>
        <p:xfrm>
          <a:off x="7951786" y="5410200"/>
          <a:ext cx="1192214" cy="1055924"/>
        </p:xfrm>
        <a:graphic>
          <a:graphicData uri="http://schemas.openxmlformats.org/presentationml/2006/ole">
            <p:oleObj spid="_x0000_s178177" name="Package" showAsIcon="1" r:id="rId6" imgW="1497600" imgH="68580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781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verb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verb" cmd="0">
                                      <p:cBhvr>
                                        <p:cTn id="15" dur="1" fill="hold"/>
                                        <p:tgtEl>
                                          <p:spTgt spid="1781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8177"/>
                  </p:tgtEl>
                </p:cond>
              </p:nextCondLst>
            </p:seq>
          </p:childTnLst>
        </p:cTn>
      </p:par>
    </p:tnLst>
    <p:bldLst>
      <p:bldP spid="11" grpId="0" animBg="1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Picture 2" descr="C:\Users\Bolan\Desktop\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762000"/>
            <a:ext cx="7772400" cy="10688638"/>
          </a:xfrm>
          <a:prstGeom prst="rect">
            <a:avLst/>
          </a:prstGeom>
          <a:noFill/>
        </p:spPr>
      </p:pic>
      <p:pic>
        <p:nvPicPr>
          <p:cNvPr id="1669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2104" y="1820236"/>
            <a:ext cx="7162800" cy="1332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36464" y="3093165"/>
            <a:ext cx="6553200" cy="936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39416" y="4033188"/>
            <a:ext cx="6553200" cy="936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1612" y="5273040"/>
            <a:ext cx="7162800" cy="1342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66927" name="Picture 15" descr="C:\FILES\pictures (fun)\CUEs\pencil_hn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7075" y="762001"/>
            <a:ext cx="1381125" cy="1125198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Properties of Parallelograms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" dur="1"/>
                                        <p:tgtEl>
                                          <p:spTgt spid="1669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1" dur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Picture 2" descr="C:\Users\Bolan\Desktop\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-4267200"/>
            <a:ext cx="7772400" cy="10688638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Properties of Parallelograms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1669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9720" y="1188720"/>
            <a:ext cx="7162800" cy="1332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64080" y="2148840"/>
            <a:ext cx="6553200" cy="936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9720" y="3063240"/>
            <a:ext cx="7162800" cy="1332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" dur="1"/>
                                        <p:tgtEl>
                                          <p:spTgt spid="1669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" dur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Properties of Parallelograms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67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6325" y="1219200"/>
            <a:ext cx="42576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81000" y="1066800"/>
            <a:ext cx="3810000" cy="70788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Quadrilateral ABCD is a parallelogram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2000" y="1981200"/>
            <a:ext cx="12954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   ABCD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Parallelogram 14"/>
          <p:cNvSpPr/>
          <p:nvPr/>
        </p:nvSpPr>
        <p:spPr>
          <a:xfrm>
            <a:off x="792480" y="2087880"/>
            <a:ext cx="228600" cy="152400"/>
          </a:xfrm>
          <a:prstGeom prst="parallelogram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04800" y="2743200"/>
            <a:ext cx="38100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Find X and Y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24600" y="4114800"/>
            <a:ext cx="1146468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Comic Sans MS" pitchFamily="66" charset="0"/>
              </a:rPr>
              <a:t>x = 7</a:t>
            </a:r>
            <a:endParaRPr lang="en-US" sz="2800" b="1" dirty="0"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24600" y="4800600"/>
            <a:ext cx="1133644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Comic Sans MS" pitchFamily="66" charset="0"/>
              </a:rPr>
              <a:t>y = 5</a:t>
            </a:r>
            <a:endParaRPr lang="en-US" sz="28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 animBg="1"/>
      <p:bldP spid="16" grpId="0"/>
      <p:bldP spid="17" grpId="0" animBg="1"/>
      <p:bldP spid="1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Properties of Parallelograms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689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43000"/>
            <a:ext cx="42862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486400" y="1295400"/>
            <a:ext cx="12954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   ABCD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Parallelogram 7"/>
          <p:cNvSpPr/>
          <p:nvPr/>
        </p:nvSpPr>
        <p:spPr>
          <a:xfrm>
            <a:off x="5516880" y="1402080"/>
            <a:ext cx="228600" cy="152400"/>
          </a:xfrm>
          <a:prstGeom prst="parallelogram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334000" y="1828800"/>
            <a:ext cx="22098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Find X, Y and Z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24600" y="4114800"/>
            <a:ext cx="1499128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Comic Sans MS" pitchFamily="66" charset="0"/>
              </a:rPr>
              <a:t>y = 65</a:t>
            </a:r>
            <a:r>
              <a:rPr lang="en-US" sz="2800" b="1" baseline="30000" dirty="0" smtClean="0">
                <a:latin typeface="Comic Sans MS" pitchFamily="66" charset="0"/>
              </a:rPr>
              <a:t>0</a:t>
            </a:r>
            <a:endParaRPr lang="en-US" sz="2800" b="1" baseline="30000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24600" y="3505200"/>
            <a:ext cx="1731564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Comic Sans MS" pitchFamily="66" charset="0"/>
              </a:rPr>
              <a:t>x = 115</a:t>
            </a:r>
            <a:r>
              <a:rPr lang="en-US" sz="2800" b="1" baseline="30000" dirty="0" smtClean="0">
                <a:latin typeface="Comic Sans MS" pitchFamily="66" charset="0"/>
              </a:rPr>
              <a:t>0</a:t>
            </a:r>
            <a:endParaRPr lang="en-US" sz="2800" b="1" baseline="30000" dirty="0"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24600" y="4724400"/>
            <a:ext cx="1731564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Comic Sans MS" pitchFamily="66" charset="0"/>
              </a:rPr>
              <a:t>z = 115</a:t>
            </a:r>
            <a:r>
              <a:rPr lang="en-US" sz="2800" b="1" baseline="30000" dirty="0" smtClean="0">
                <a:latin typeface="Comic Sans MS" pitchFamily="66" charset="0"/>
              </a:rPr>
              <a:t>0</a:t>
            </a:r>
            <a:endParaRPr lang="en-US" sz="2800" b="1" baseline="30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0" grpId="0" animBg="1"/>
      <p:bldP spid="12" grpId="0" animBg="1"/>
      <p:bldP spid="1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838200" y="3505200"/>
            <a:ext cx="3429000" cy="2438400"/>
          </a:xfrm>
          <a:prstGeom prst="rect">
            <a:avLst/>
          </a:prstGeom>
          <a:solidFill>
            <a:srgbClr val="00FF00"/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Properties of Parallelograms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" name="Picture 5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1143000"/>
            <a:ext cx="3721100" cy="20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410200" y="1962090"/>
            <a:ext cx="22098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Find X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86400" y="1295400"/>
            <a:ext cx="12954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   CDEF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3" name="Parallelogram 12"/>
          <p:cNvSpPr/>
          <p:nvPr/>
        </p:nvSpPr>
        <p:spPr>
          <a:xfrm>
            <a:off x="5516880" y="1402080"/>
            <a:ext cx="228600" cy="152400"/>
          </a:xfrm>
          <a:prstGeom prst="parallelogram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1219200" y="3810000"/>
          <a:ext cx="2145393" cy="546100"/>
        </p:xfrm>
        <a:graphic>
          <a:graphicData uri="http://schemas.openxmlformats.org/presentationml/2006/ole">
            <p:oleObj spid="_x0000_s172034" name="Equation" r:id="rId5" imgW="698400" imgH="177480" progId="Equation.3">
              <p:embed/>
            </p:oleObj>
          </a:graphicData>
        </a:graphic>
      </p:graphicFrame>
      <p:graphicFrame>
        <p:nvGraphicFramePr>
          <p:cNvPr id="172035" name="Object 3"/>
          <p:cNvGraphicFramePr>
            <a:graphicFrameLocks noChangeAspect="1"/>
          </p:cNvGraphicFramePr>
          <p:nvPr/>
        </p:nvGraphicFramePr>
        <p:xfrm>
          <a:off x="1746250" y="4406900"/>
          <a:ext cx="1911350" cy="546100"/>
        </p:xfrm>
        <a:graphic>
          <a:graphicData uri="http://schemas.openxmlformats.org/presentationml/2006/ole">
            <p:oleObj spid="_x0000_s172035" name="Equation" r:id="rId6" imgW="622080" imgH="177480" progId="Equation.3">
              <p:embed/>
            </p:oleObj>
          </a:graphicData>
        </a:graphic>
      </p:graphicFrame>
      <p:graphicFrame>
        <p:nvGraphicFramePr>
          <p:cNvPr id="15" name="Object 3"/>
          <p:cNvGraphicFramePr>
            <a:graphicFrameLocks noChangeAspect="1"/>
          </p:cNvGraphicFramePr>
          <p:nvPr/>
        </p:nvGraphicFramePr>
        <p:xfrm>
          <a:off x="2057400" y="5029200"/>
          <a:ext cx="1092200" cy="546100"/>
        </p:xfrm>
        <a:graphic>
          <a:graphicData uri="http://schemas.openxmlformats.org/presentationml/2006/ole">
            <p:oleObj spid="_x0000_s172036" name="Equation" r:id="rId7" imgW="35532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720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8" grpId="0"/>
      <p:bldP spid="12" grpId="0"/>
      <p:bldP spid="1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914400" y="4038600"/>
            <a:ext cx="2438400" cy="1676400"/>
          </a:xfrm>
          <a:prstGeom prst="rect">
            <a:avLst/>
          </a:prstGeom>
          <a:solidFill>
            <a:srgbClr val="00FF00"/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Properties of Parallelograms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6998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80763" y="1066800"/>
            <a:ext cx="546323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04800" y="1295400"/>
            <a:ext cx="3124200" cy="70788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In the parallelogram shown, find X and Y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169987" name="Object 3"/>
          <p:cNvGraphicFramePr>
            <a:graphicFrameLocks noChangeAspect="1"/>
          </p:cNvGraphicFramePr>
          <p:nvPr/>
        </p:nvGraphicFramePr>
        <p:xfrm>
          <a:off x="990600" y="4191000"/>
          <a:ext cx="2144713" cy="546100"/>
        </p:xfrm>
        <a:graphic>
          <a:graphicData uri="http://schemas.openxmlformats.org/presentationml/2006/ole">
            <p:oleObj spid="_x0000_s169987" name="Equation" r:id="rId5" imgW="698400" imgH="177480" progId="Equation.3">
              <p:embed/>
            </p:oleObj>
          </a:graphicData>
        </a:graphic>
      </p:graphicFrame>
      <p:graphicFrame>
        <p:nvGraphicFramePr>
          <p:cNvPr id="169988" name="Object 4"/>
          <p:cNvGraphicFramePr>
            <a:graphicFrameLocks noChangeAspect="1"/>
          </p:cNvGraphicFramePr>
          <p:nvPr/>
        </p:nvGraphicFramePr>
        <p:xfrm>
          <a:off x="1679575" y="4635500"/>
          <a:ext cx="1520825" cy="546100"/>
        </p:xfrm>
        <a:graphic>
          <a:graphicData uri="http://schemas.openxmlformats.org/presentationml/2006/ole">
            <p:oleObj spid="_x0000_s169988" name="Equation" r:id="rId6" imgW="495000" imgH="177480" progId="Equation.3">
              <p:embed/>
            </p:oleObj>
          </a:graphicData>
        </a:graphic>
      </p:graphicFrame>
      <p:graphicFrame>
        <p:nvGraphicFramePr>
          <p:cNvPr id="169989" name="Object 5"/>
          <p:cNvGraphicFramePr>
            <a:graphicFrameLocks noChangeAspect="1"/>
          </p:cNvGraphicFramePr>
          <p:nvPr/>
        </p:nvGraphicFramePr>
        <p:xfrm>
          <a:off x="1828800" y="5092700"/>
          <a:ext cx="1092200" cy="546100"/>
        </p:xfrm>
        <a:graphic>
          <a:graphicData uri="http://schemas.openxmlformats.org/presentationml/2006/ole">
            <p:oleObj spid="_x0000_s169989" name="Equation" r:id="rId7" imgW="355320" imgH="177480" progId="Equation.3">
              <p:embed/>
            </p:oleObj>
          </a:graphicData>
        </a:graphic>
      </p:graphicFrame>
      <p:sp>
        <p:nvSpPr>
          <p:cNvPr id="14" name="Rectangle 13"/>
          <p:cNvSpPr/>
          <p:nvPr/>
        </p:nvSpPr>
        <p:spPr>
          <a:xfrm>
            <a:off x="4800600" y="4038600"/>
            <a:ext cx="3276600" cy="2133600"/>
          </a:xfrm>
          <a:prstGeom prst="rect">
            <a:avLst/>
          </a:prstGeom>
          <a:solidFill>
            <a:srgbClr val="00FF00"/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5" name="Object 3"/>
          <p:cNvGraphicFramePr>
            <a:graphicFrameLocks noChangeAspect="1"/>
          </p:cNvGraphicFramePr>
          <p:nvPr/>
        </p:nvGraphicFramePr>
        <p:xfrm>
          <a:off x="4886325" y="4076700"/>
          <a:ext cx="2886075" cy="623888"/>
        </p:xfrm>
        <a:graphic>
          <a:graphicData uri="http://schemas.openxmlformats.org/presentationml/2006/ole">
            <p:oleObj spid="_x0000_s169990" name="Equation" r:id="rId8" imgW="939600" imgH="203040" progId="Equation.3">
              <p:embed/>
            </p:oleObj>
          </a:graphicData>
        </a:graphic>
      </p:graphicFrame>
      <p:graphicFrame>
        <p:nvGraphicFramePr>
          <p:cNvPr id="169991" name="Object 3"/>
          <p:cNvGraphicFramePr>
            <a:graphicFrameLocks noChangeAspect="1"/>
          </p:cNvGraphicFramePr>
          <p:nvPr/>
        </p:nvGraphicFramePr>
        <p:xfrm>
          <a:off x="4908550" y="4481513"/>
          <a:ext cx="1949450" cy="623887"/>
        </p:xfrm>
        <a:graphic>
          <a:graphicData uri="http://schemas.openxmlformats.org/presentationml/2006/ole">
            <p:oleObj spid="_x0000_s169991" name="Equation" r:id="rId9" imgW="634680" imgH="203040" progId="Equation.3">
              <p:embed/>
            </p:oleObj>
          </a:graphicData>
        </a:graphic>
      </p:graphicFrame>
      <p:graphicFrame>
        <p:nvGraphicFramePr>
          <p:cNvPr id="169992" name="Object 3"/>
          <p:cNvGraphicFramePr>
            <a:graphicFrameLocks noChangeAspect="1"/>
          </p:cNvGraphicFramePr>
          <p:nvPr/>
        </p:nvGraphicFramePr>
        <p:xfrm>
          <a:off x="5565775" y="4862513"/>
          <a:ext cx="1520825" cy="623887"/>
        </p:xfrm>
        <a:graphic>
          <a:graphicData uri="http://schemas.openxmlformats.org/presentationml/2006/ole">
            <p:oleObj spid="_x0000_s169992" name="Equation" r:id="rId10" imgW="495000" imgH="203040" progId="Equation.3">
              <p:embed/>
            </p:oleObj>
          </a:graphicData>
        </a:graphic>
      </p:graphicFrame>
      <p:graphicFrame>
        <p:nvGraphicFramePr>
          <p:cNvPr id="169993" name="Object 3"/>
          <p:cNvGraphicFramePr>
            <a:graphicFrameLocks noChangeAspect="1"/>
          </p:cNvGraphicFramePr>
          <p:nvPr/>
        </p:nvGraphicFramePr>
        <p:xfrm>
          <a:off x="5757863" y="5395913"/>
          <a:ext cx="1130300" cy="623887"/>
        </p:xfrm>
        <a:graphic>
          <a:graphicData uri="http://schemas.openxmlformats.org/presentationml/2006/ole">
            <p:oleObj spid="_x0000_s169993" name="Equation" r:id="rId11" imgW="36828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699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699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699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699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699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69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/>
      <p:bldP spid="1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Properties of Parallelograms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FF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710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295400"/>
            <a:ext cx="5445729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334000" y="1295400"/>
            <a:ext cx="3124200" cy="70788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In the parallelogram shown, find X.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19200" y="3962400"/>
            <a:ext cx="4191000" cy="2133600"/>
          </a:xfrm>
          <a:prstGeom prst="rect">
            <a:avLst/>
          </a:prstGeom>
          <a:solidFill>
            <a:srgbClr val="00FF00"/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1274763" y="4038600"/>
          <a:ext cx="4135437" cy="546100"/>
        </p:xfrm>
        <a:graphic>
          <a:graphicData uri="http://schemas.openxmlformats.org/presentationml/2006/ole">
            <p:oleObj spid="_x0000_s171011" name="Equation" r:id="rId5" imgW="1346040" imgH="177480" progId="Equation.3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143000" y="3429000"/>
            <a:ext cx="45720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Consecutive angles are supplements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171015" name="Object 3"/>
          <p:cNvGraphicFramePr>
            <a:graphicFrameLocks noChangeAspect="1"/>
          </p:cNvGraphicFramePr>
          <p:nvPr/>
        </p:nvGraphicFramePr>
        <p:xfrm>
          <a:off x="2819400" y="4559300"/>
          <a:ext cx="2574925" cy="546100"/>
        </p:xfrm>
        <a:graphic>
          <a:graphicData uri="http://schemas.openxmlformats.org/presentationml/2006/ole">
            <p:oleObj spid="_x0000_s171015" name="Equation" r:id="rId6" imgW="838080" imgH="177480" progId="Equation.3">
              <p:embed/>
            </p:oleObj>
          </a:graphicData>
        </a:graphic>
      </p:graphicFrame>
      <p:graphicFrame>
        <p:nvGraphicFramePr>
          <p:cNvPr id="171016" name="Object 8"/>
          <p:cNvGraphicFramePr>
            <a:graphicFrameLocks noChangeAspect="1"/>
          </p:cNvGraphicFramePr>
          <p:nvPr/>
        </p:nvGraphicFramePr>
        <p:xfrm>
          <a:off x="3657600" y="5016500"/>
          <a:ext cx="1716088" cy="546100"/>
        </p:xfrm>
        <a:graphic>
          <a:graphicData uri="http://schemas.openxmlformats.org/presentationml/2006/ole">
            <p:oleObj spid="_x0000_s171016" name="Equation" r:id="rId7" imgW="558720" imgH="177480" progId="Equation.3">
              <p:embed/>
            </p:oleObj>
          </a:graphicData>
        </a:graphic>
      </p:graphicFrame>
      <p:graphicFrame>
        <p:nvGraphicFramePr>
          <p:cNvPr id="171017" name="Object 9"/>
          <p:cNvGraphicFramePr>
            <a:graphicFrameLocks noChangeAspect="1"/>
          </p:cNvGraphicFramePr>
          <p:nvPr/>
        </p:nvGraphicFramePr>
        <p:xfrm>
          <a:off x="3886200" y="5549900"/>
          <a:ext cx="1327150" cy="546100"/>
        </p:xfrm>
        <a:graphic>
          <a:graphicData uri="http://schemas.openxmlformats.org/presentationml/2006/ole">
            <p:oleObj spid="_x0000_s171017" name="Equation" r:id="rId8" imgW="43164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710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710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710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Showing Quadrilaterals Are Parallelograms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28600" y="838200"/>
            <a:ext cx="2971800" cy="2667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381000" y="1219200"/>
            <a:ext cx="7086600" cy="2286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3400" y="838200"/>
            <a:ext cx="19495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Theorem 6.6</a:t>
            </a:r>
            <a:endParaRPr lang="en-US" sz="2200" b="1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" y="12954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latin typeface="Comic Sans MS" pitchFamily="66" charset="0"/>
              </a:rPr>
              <a:t>If</a:t>
            </a:r>
            <a:r>
              <a:rPr lang="en-US" dirty="0" smtClean="0">
                <a:latin typeface="Comic Sans MS" pitchFamily="66" charset="0"/>
              </a:rPr>
              <a:t> both pairs of opposite sides of a quadrilateral are congruent, </a:t>
            </a:r>
            <a:r>
              <a:rPr lang="en-US" b="1" u="sng" dirty="0" smtClean="0">
                <a:latin typeface="Comic Sans MS" pitchFamily="66" charset="0"/>
              </a:rPr>
              <a:t>then</a:t>
            </a:r>
            <a:r>
              <a:rPr lang="en-US" dirty="0" smtClean="0">
                <a:latin typeface="Comic Sans MS" pitchFamily="66" charset="0"/>
              </a:rPr>
              <a:t> the quadrilateral is a parallelogram.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3" name="Parallelogram 12"/>
          <p:cNvSpPr/>
          <p:nvPr/>
        </p:nvSpPr>
        <p:spPr>
          <a:xfrm>
            <a:off x="5181600" y="1524000"/>
            <a:ext cx="1905000" cy="838200"/>
          </a:xfrm>
          <a:prstGeom prst="parallelogram">
            <a:avLst/>
          </a:prstGeom>
          <a:noFill/>
          <a:ln w="254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029200" y="1219200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010400" y="1219200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858000" y="2209800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876800" y="220980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endParaRPr lang="en-US" dirty="0"/>
          </a:p>
        </p:txBody>
      </p:sp>
      <p:cxnSp>
        <p:nvCxnSpPr>
          <p:cNvPr id="19" name="Straight Connector 18"/>
          <p:cNvCxnSpPr/>
          <p:nvPr/>
        </p:nvCxnSpPr>
        <p:spPr>
          <a:xfrm rot="5400000">
            <a:off x="5943600" y="15240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6019800" y="15240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5400000">
            <a:off x="5791200" y="23622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5867400" y="23622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>
            <a:off x="6781800" y="1905000"/>
            <a:ext cx="3810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>
            <a:off x="5105400" y="1905000"/>
            <a:ext cx="3810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/>
        </p:nvGraphicFramePr>
        <p:xfrm>
          <a:off x="1085849" y="2514600"/>
          <a:ext cx="2780419" cy="838200"/>
        </p:xfrm>
        <a:graphic>
          <a:graphicData uri="http://schemas.openxmlformats.org/presentationml/2006/ole">
            <p:oleObj spid="_x0000_s230402" name="Equation" r:id="rId4" imgW="1600200" imgH="482400" progId="Equation.3">
              <p:embed/>
            </p:oleObj>
          </a:graphicData>
        </a:graphic>
      </p:graphicFrame>
      <p:sp>
        <p:nvSpPr>
          <p:cNvPr id="28" name="Parallelogram 27"/>
          <p:cNvSpPr/>
          <p:nvPr/>
        </p:nvSpPr>
        <p:spPr>
          <a:xfrm>
            <a:off x="1752600" y="3048000"/>
            <a:ext cx="228600" cy="152400"/>
          </a:xfrm>
          <a:prstGeom prst="parallelogram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/>
          <p:cNvSpPr/>
          <p:nvPr/>
        </p:nvSpPr>
        <p:spPr>
          <a:xfrm>
            <a:off x="228600" y="3657600"/>
            <a:ext cx="2971800" cy="2667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ounded Rectangle 29"/>
          <p:cNvSpPr/>
          <p:nvPr/>
        </p:nvSpPr>
        <p:spPr>
          <a:xfrm>
            <a:off x="381000" y="4038600"/>
            <a:ext cx="7086600" cy="2286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533400" y="3657600"/>
            <a:ext cx="19495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Theorem 6.7</a:t>
            </a:r>
            <a:endParaRPr lang="en-US" sz="2200" b="1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9600" y="41148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latin typeface="Comic Sans MS" pitchFamily="66" charset="0"/>
              </a:rPr>
              <a:t>If</a:t>
            </a:r>
            <a:r>
              <a:rPr lang="en-US" dirty="0" smtClean="0">
                <a:latin typeface="Comic Sans MS" pitchFamily="66" charset="0"/>
              </a:rPr>
              <a:t> both pairs of opposite angles of a quadrilateral are congruent, </a:t>
            </a:r>
            <a:r>
              <a:rPr lang="en-US" b="1" u="sng" dirty="0" smtClean="0">
                <a:latin typeface="Comic Sans MS" pitchFamily="66" charset="0"/>
              </a:rPr>
              <a:t>then</a:t>
            </a:r>
            <a:r>
              <a:rPr lang="en-US" dirty="0" smtClean="0">
                <a:latin typeface="Comic Sans MS" pitchFamily="66" charset="0"/>
              </a:rPr>
              <a:t> the quadrilateral is a parallelogram.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3" name="Parallelogram 32"/>
          <p:cNvSpPr/>
          <p:nvPr/>
        </p:nvSpPr>
        <p:spPr>
          <a:xfrm>
            <a:off x="5181600" y="4343400"/>
            <a:ext cx="1905000" cy="838200"/>
          </a:xfrm>
          <a:prstGeom prst="parallelogram">
            <a:avLst/>
          </a:prstGeom>
          <a:noFill/>
          <a:ln w="254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5029200" y="4038600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7010400" y="4038600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6858000" y="5029200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876800" y="502920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endParaRPr lang="en-US" dirty="0"/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/>
        </p:nvGraphicFramePr>
        <p:xfrm>
          <a:off x="996950" y="5376863"/>
          <a:ext cx="2957513" cy="750887"/>
        </p:xfrm>
        <a:graphic>
          <a:graphicData uri="http://schemas.openxmlformats.org/presentationml/2006/ole">
            <p:oleObj spid="_x0000_s230403" name="Equation" r:id="rId5" imgW="1701720" imgH="431640" progId="Equation.3">
              <p:embed/>
            </p:oleObj>
          </a:graphicData>
        </a:graphic>
      </p:graphicFrame>
      <p:sp>
        <p:nvSpPr>
          <p:cNvPr id="45" name="Parallelogram 44"/>
          <p:cNvSpPr/>
          <p:nvPr/>
        </p:nvSpPr>
        <p:spPr>
          <a:xfrm>
            <a:off x="1752600" y="5867400"/>
            <a:ext cx="228600" cy="152400"/>
          </a:xfrm>
          <a:prstGeom prst="parallelogram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5242560" y="4998720"/>
            <a:ext cx="163672" cy="182880"/>
          </a:xfrm>
          <a:custGeom>
            <a:avLst/>
            <a:gdLst>
              <a:gd name="connsiteX0" fmla="*/ 0 w 163672"/>
              <a:gd name="connsiteY0" fmla="*/ 0 h 182880"/>
              <a:gd name="connsiteX1" fmla="*/ 91440 w 163672"/>
              <a:gd name="connsiteY1" fmla="*/ 30480 h 182880"/>
              <a:gd name="connsiteX2" fmla="*/ 152400 w 163672"/>
              <a:gd name="connsiteY2" fmla="*/ 182880 h 1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672" h="182880">
                <a:moveTo>
                  <a:pt x="0" y="0"/>
                </a:moveTo>
                <a:cubicBezTo>
                  <a:pt x="30480" y="10160"/>
                  <a:pt x="73618" y="3747"/>
                  <a:pt x="91440" y="30480"/>
                </a:cubicBezTo>
                <a:cubicBezTo>
                  <a:pt x="163672" y="138827"/>
                  <a:pt x="152400" y="85288"/>
                  <a:pt x="152400" y="182880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6842760" y="4358640"/>
            <a:ext cx="182880" cy="202939"/>
          </a:xfrm>
          <a:custGeom>
            <a:avLst/>
            <a:gdLst>
              <a:gd name="connsiteX0" fmla="*/ 0 w 182880"/>
              <a:gd name="connsiteY0" fmla="*/ 0 h 202939"/>
              <a:gd name="connsiteX1" fmla="*/ 91440 w 182880"/>
              <a:gd name="connsiteY1" fmla="*/ 182880 h 202939"/>
              <a:gd name="connsiteX2" fmla="*/ 182880 w 182880"/>
              <a:gd name="connsiteY2" fmla="*/ 198120 h 202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80" h="202939">
                <a:moveTo>
                  <a:pt x="0" y="0"/>
                </a:moveTo>
                <a:cubicBezTo>
                  <a:pt x="11835" y="35504"/>
                  <a:pt x="47125" y="168108"/>
                  <a:pt x="91440" y="182880"/>
                </a:cubicBezTo>
                <a:cubicBezTo>
                  <a:pt x="151618" y="202939"/>
                  <a:pt x="121096" y="198120"/>
                  <a:pt x="182880" y="198120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5364480" y="4343400"/>
            <a:ext cx="184112" cy="121920"/>
          </a:xfrm>
          <a:custGeom>
            <a:avLst/>
            <a:gdLst>
              <a:gd name="connsiteX0" fmla="*/ 0 w 184112"/>
              <a:gd name="connsiteY0" fmla="*/ 106680 h 121920"/>
              <a:gd name="connsiteX1" fmla="*/ 45720 w 184112"/>
              <a:gd name="connsiteY1" fmla="*/ 121920 h 121920"/>
              <a:gd name="connsiteX2" fmla="*/ 137160 w 184112"/>
              <a:gd name="connsiteY2" fmla="*/ 106680 h 121920"/>
              <a:gd name="connsiteX3" fmla="*/ 182880 w 184112"/>
              <a:gd name="connsiteY3" fmla="*/ 15240 h 121920"/>
              <a:gd name="connsiteX4" fmla="*/ 182880 w 184112"/>
              <a:gd name="connsiteY4" fmla="*/ 0 h 121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112" h="121920">
                <a:moveTo>
                  <a:pt x="0" y="106680"/>
                </a:moveTo>
                <a:cubicBezTo>
                  <a:pt x="15240" y="111760"/>
                  <a:pt x="29656" y="121920"/>
                  <a:pt x="45720" y="121920"/>
                </a:cubicBezTo>
                <a:cubicBezTo>
                  <a:pt x="76620" y="121920"/>
                  <a:pt x="109522" y="120499"/>
                  <a:pt x="137160" y="106680"/>
                </a:cubicBezTo>
                <a:cubicBezTo>
                  <a:pt x="158445" y="96038"/>
                  <a:pt x="177728" y="35848"/>
                  <a:pt x="182880" y="15240"/>
                </a:cubicBezTo>
                <a:cubicBezTo>
                  <a:pt x="184112" y="10312"/>
                  <a:pt x="182880" y="5080"/>
                  <a:pt x="182880" y="0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5349240" y="4358640"/>
            <a:ext cx="336886" cy="227287"/>
          </a:xfrm>
          <a:custGeom>
            <a:avLst/>
            <a:gdLst>
              <a:gd name="connsiteX0" fmla="*/ 0 w 336886"/>
              <a:gd name="connsiteY0" fmla="*/ 198120 h 227287"/>
              <a:gd name="connsiteX1" fmla="*/ 182880 w 336886"/>
              <a:gd name="connsiteY1" fmla="*/ 198120 h 227287"/>
              <a:gd name="connsiteX2" fmla="*/ 228600 w 336886"/>
              <a:gd name="connsiteY2" fmla="*/ 167640 h 227287"/>
              <a:gd name="connsiteX3" fmla="*/ 274320 w 336886"/>
              <a:gd name="connsiteY3" fmla="*/ 152400 h 227287"/>
              <a:gd name="connsiteX4" fmla="*/ 289560 w 336886"/>
              <a:gd name="connsiteY4" fmla="*/ 106680 h 227287"/>
              <a:gd name="connsiteX5" fmla="*/ 320040 w 336886"/>
              <a:gd name="connsiteY5" fmla="*/ 60960 h 227287"/>
              <a:gd name="connsiteX6" fmla="*/ 335280 w 336886"/>
              <a:gd name="connsiteY6" fmla="*/ 0 h 227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6886" h="227287">
                <a:moveTo>
                  <a:pt x="0" y="198120"/>
                </a:moveTo>
                <a:cubicBezTo>
                  <a:pt x="76629" y="223663"/>
                  <a:pt x="66212" y="227287"/>
                  <a:pt x="182880" y="198120"/>
                </a:cubicBezTo>
                <a:cubicBezTo>
                  <a:pt x="200649" y="193678"/>
                  <a:pt x="212217" y="175831"/>
                  <a:pt x="228600" y="167640"/>
                </a:cubicBezTo>
                <a:cubicBezTo>
                  <a:pt x="242968" y="160456"/>
                  <a:pt x="259080" y="157480"/>
                  <a:pt x="274320" y="152400"/>
                </a:cubicBezTo>
                <a:cubicBezTo>
                  <a:pt x="279400" y="137160"/>
                  <a:pt x="282376" y="121048"/>
                  <a:pt x="289560" y="106680"/>
                </a:cubicBezTo>
                <a:cubicBezTo>
                  <a:pt x="297751" y="90297"/>
                  <a:pt x="311849" y="77343"/>
                  <a:pt x="320040" y="60960"/>
                </a:cubicBezTo>
                <a:cubicBezTo>
                  <a:pt x="336886" y="27267"/>
                  <a:pt x="335280" y="25977"/>
                  <a:pt x="335280" y="0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6735417" y="5038014"/>
            <a:ext cx="168303" cy="143586"/>
          </a:xfrm>
          <a:custGeom>
            <a:avLst/>
            <a:gdLst>
              <a:gd name="connsiteX0" fmla="*/ 15903 w 168303"/>
              <a:gd name="connsiteY0" fmla="*/ 143586 h 143586"/>
              <a:gd name="connsiteX1" fmla="*/ 663 w 168303"/>
              <a:gd name="connsiteY1" fmla="*/ 97866 h 143586"/>
              <a:gd name="connsiteX2" fmla="*/ 15903 w 168303"/>
              <a:gd name="connsiteY2" fmla="*/ 36906 h 143586"/>
              <a:gd name="connsiteX3" fmla="*/ 168303 w 168303"/>
              <a:gd name="connsiteY3" fmla="*/ 6426 h 143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8303" h="143586">
                <a:moveTo>
                  <a:pt x="15903" y="143586"/>
                </a:moveTo>
                <a:cubicBezTo>
                  <a:pt x="10823" y="128346"/>
                  <a:pt x="663" y="113930"/>
                  <a:pt x="663" y="97866"/>
                </a:cubicBezTo>
                <a:cubicBezTo>
                  <a:pt x="663" y="76921"/>
                  <a:pt x="0" y="50537"/>
                  <a:pt x="15903" y="36906"/>
                </a:cubicBezTo>
                <a:cubicBezTo>
                  <a:pt x="58960" y="0"/>
                  <a:pt x="118007" y="6426"/>
                  <a:pt x="168303" y="6426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6598920" y="4923302"/>
            <a:ext cx="335280" cy="243058"/>
          </a:xfrm>
          <a:custGeom>
            <a:avLst/>
            <a:gdLst>
              <a:gd name="connsiteX0" fmla="*/ 0 w 335280"/>
              <a:gd name="connsiteY0" fmla="*/ 243058 h 243058"/>
              <a:gd name="connsiteX1" fmla="*/ 45720 w 335280"/>
              <a:gd name="connsiteY1" fmla="*/ 105898 h 243058"/>
              <a:gd name="connsiteX2" fmla="*/ 91440 w 335280"/>
              <a:gd name="connsiteY2" fmla="*/ 90658 h 243058"/>
              <a:gd name="connsiteX3" fmla="*/ 106680 w 335280"/>
              <a:gd name="connsiteY3" fmla="*/ 44938 h 243058"/>
              <a:gd name="connsiteX4" fmla="*/ 335280 w 335280"/>
              <a:gd name="connsiteY4" fmla="*/ 14458 h 243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" h="243058">
                <a:moveTo>
                  <a:pt x="0" y="243058"/>
                </a:moveTo>
                <a:cubicBezTo>
                  <a:pt x="7436" y="198440"/>
                  <a:pt x="4510" y="138866"/>
                  <a:pt x="45720" y="105898"/>
                </a:cubicBezTo>
                <a:cubicBezTo>
                  <a:pt x="58264" y="95863"/>
                  <a:pt x="76200" y="95738"/>
                  <a:pt x="91440" y="90658"/>
                </a:cubicBezTo>
                <a:cubicBezTo>
                  <a:pt x="96520" y="75418"/>
                  <a:pt x="93608" y="54275"/>
                  <a:pt x="106680" y="44938"/>
                </a:cubicBezTo>
                <a:cubicBezTo>
                  <a:pt x="169593" y="0"/>
                  <a:pt x="268308" y="14458"/>
                  <a:pt x="335280" y="14458"/>
                </a:cubicBezTo>
              </a:path>
            </a:pathLst>
          </a:cu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0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0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6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9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5" dur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8" dur="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1" dur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4" dur="1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7" dur="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0" dur="1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5" dur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8" dur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 animBg="1"/>
      <p:bldP spid="14" grpId="0"/>
      <p:bldP spid="15" grpId="0"/>
      <p:bldP spid="16" grpId="0"/>
      <p:bldP spid="17" grpId="0"/>
      <p:bldP spid="28" grpId="0" animBg="1"/>
      <p:bldP spid="29" grpId="0" animBg="1"/>
      <p:bldP spid="30" grpId="0" animBg="1"/>
      <p:bldP spid="31" grpId="0"/>
      <p:bldP spid="32" grpId="0"/>
      <p:bldP spid="33" grpId="0" animBg="1"/>
      <p:bldP spid="34" grpId="0"/>
      <p:bldP spid="35" grpId="0"/>
      <p:bldP spid="36" grpId="0"/>
      <p:bldP spid="37" grpId="0"/>
      <p:bldP spid="45" grpId="0" animBg="1"/>
      <p:bldP spid="47" grpId="0" animBg="1"/>
      <p:bldP spid="48" grpId="0" animBg="1"/>
      <p:bldP spid="49" grpId="0" animBg="1"/>
      <p:bldP spid="50" grpId="0" animBg="1"/>
      <p:bldP spid="53" grpId="0" animBg="1"/>
      <p:bldP spid="5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9" name="AutoShape 7"/>
          <p:cNvSpPr>
            <a:spLocks noChangeArrowheads="1"/>
          </p:cNvSpPr>
          <p:nvPr/>
        </p:nvSpPr>
        <p:spPr bwMode="auto">
          <a:xfrm>
            <a:off x="381000" y="838200"/>
            <a:ext cx="1143000" cy="1066800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3560" name="AutoShape 8"/>
          <p:cNvSpPr>
            <a:spLocks noChangeArrowheads="1"/>
          </p:cNvSpPr>
          <p:nvPr/>
        </p:nvSpPr>
        <p:spPr bwMode="auto">
          <a:xfrm>
            <a:off x="3505200" y="838200"/>
            <a:ext cx="1447800" cy="10668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3561" name="AutoShape 9"/>
          <p:cNvSpPr>
            <a:spLocks noChangeArrowheads="1"/>
          </p:cNvSpPr>
          <p:nvPr/>
        </p:nvSpPr>
        <p:spPr bwMode="auto">
          <a:xfrm>
            <a:off x="6934200" y="762000"/>
            <a:ext cx="1524000" cy="1295400"/>
          </a:xfrm>
          <a:prstGeom prst="pentagon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3563" name="AutoShape 11"/>
          <p:cNvSpPr>
            <a:spLocks noChangeArrowheads="1"/>
          </p:cNvSpPr>
          <p:nvPr/>
        </p:nvSpPr>
        <p:spPr bwMode="auto">
          <a:xfrm>
            <a:off x="228600" y="2743200"/>
            <a:ext cx="1676400" cy="1371600"/>
          </a:xfrm>
          <a:prstGeom prst="hexagon">
            <a:avLst>
              <a:gd name="adj" fmla="val 30556"/>
              <a:gd name="vf" fmla="val 11547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2743200" y="2133600"/>
            <a:ext cx="35814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3000" b="1" dirty="0">
                <a:latin typeface="Comic Sans MS" pitchFamily="66" charset="0"/>
              </a:rPr>
              <a:t>What do all these shapes have in common?</a:t>
            </a:r>
            <a:endParaRPr lang="en-US" b="1" dirty="0">
              <a:latin typeface="Comic Sans MS" pitchFamily="66" charset="0"/>
            </a:endParaRP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2743200" y="373380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3000" b="1">
                <a:latin typeface="Comic Sans MS" pitchFamily="66" charset="0"/>
              </a:rPr>
              <a:t>They are all simple polygons.</a:t>
            </a:r>
            <a:endParaRPr lang="en-US" b="1">
              <a:latin typeface="Comic Sans MS" pitchFamily="66" charset="0"/>
            </a:endParaRP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0" y="4953000"/>
            <a:ext cx="91440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3000" b="1" dirty="0">
                <a:latin typeface="Comic Sans MS" pitchFamily="66" charset="0"/>
              </a:rPr>
              <a:t>To be a polygon you need 2 things</a:t>
            </a:r>
            <a:r>
              <a:rPr lang="en-US" sz="3000" b="1" dirty="0" smtClean="0">
                <a:latin typeface="Comic Sans MS" pitchFamily="66" charset="0"/>
              </a:rPr>
              <a:t>:</a:t>
            </a:r>
            <a:endParaRPr lang="en-US" sz="3000" b="1" dirty="0">
              <a:latin typeface="Comic Sans MS" pitchFamily="66" charset="0"/>
            </a:endParaRPr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>
            <a:off x="6934200" y="2743200"/>
            <a:ext cx="1752600" cy="1524000"/>
          </a:xfrm>
          <a:prstGeom prst="octagon">
            <a:avLst>
              <a:gd name="adj" fmla="val 29287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2438400" y="5562600"/>
            <a:ext cx="1600200" cy="55399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3000" b="1" dirty="0" smtClean="0"/>
              <a:t>CLOSED</a:t>
            </a:r>
            <a:endParaRPr lang="en-US" sz="3000" b="1" dirty="0"/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4648200" y="5562600"/>
            <a:ext cx="1905000" cy="55399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3000" b="1" dirty="0" smtClean="0"/>
              <a:t>STRAIGHT</a:t>
            </a:r>
            <a:endParaRPr 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4" grpId="0"/>
      <p:bldP spid="23565" grpId="0"/>
      <p:bldP spid="23566" grpId="0"/>
      <p:bldP spid="16" grpId="0" animBg="1"/>
      <p:bldP spid="1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Showing Quadrilaterals Are Parallelograms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28600" y="838200"/>
            <a:ext cx="2971800" cy="2667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381000" y="1219200"/>
            <a:ext cx="7086600" cy="2286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3400" y="838200"/>
            <a:ext cx="19495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Theorem 6.8</a:t>
            </a:r>
            <a:endParaRPr lang="en-US" sz="2200" b="1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" y="1295400"/>
            <a:ext cx="3657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latin typeface="Comic Sans MS" pitchFamily="66" charset="0"/>
              </a:rPr>
              <a:t>If</a:t>
            </a:r>
            <a:r>
              <a:rPr lang="en-US" dirty="0" smtClean="0">
                <a:latin typeface="Comic Sans MS" pitchFamily="66" charset="0"/>
              </a:rPr>
              <a:t> an angle of a quadrilateral is supplementary to both of its consecutive angles,</a:t>
            </a:r>
          </a:p>
          <a:p>
            <a:r>
              <a:rPr lang="en-US" b="1" u="sng" dirty="0" smtClean="0">
                <a:latin typeface="Comic Sans MS" pitchFamily="66" charset="0"/>
              </a:rPr>
              <a:t>then </a:t>
            </a:r>
            <a:r>
              <a:rPr lang="en-US" dirty="0" smtClean="0">
                <a:latin typeface="Comic Sans MS" pitchFamily="66" charset="0"/>
              </a:rPr>
              <a:t>the quadrilateral is a parallelogram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13" name="Parallelogram 12"/>
          <p:cNvSpPr/>
          <p:nvPr/>
        </p:nvSpPr>
        <p:spPr>
          <a:xfrm>
            <a:off x="5181600" y="1524000"/>
            <a:ext cx="1905000" cy="838200"/>
          </a:xfrm>
          <a:prstGeom prst="parallelogram">
            <a:avLst/>
          </a:prstGeom>
          <a:noFill/>
          <a:ln w="254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029200" y="1219200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010400" y="1219200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858000" y="2209800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876800" y="220980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</a:t>
            </a:r>
            <a:endParaRPr lang="en-US" dirty="0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/>
        </p:nvGraphicFramePr>
        <p:xfrm>
          <a:off x="1066800" y="2709863"/>
          <a:ext cx="3198813" cy="750887"/>
        </p:xfrm>
        <a:graphic>
          <a:graphicData uri="http://schemas.openxmlformats.org/presentationml/2006/ole">
            <p:oleObj spid="_x0000_s232450" name="Equation" r:id="rId4" imgW="1841400" imgH="431640" progId="Equation.3">
              <p:embed/>
            </p:oleObj>
          </a:graphicData>
        </a:graphic>
      </p:graphicFrame>
      <p:sp>
        <p:nvSpPr>
          <p:cNvPr id="28" name="Parallelogram 27"/>
          <p:cNvSpPr/>
          <p:nvPr/>
        </p:nvSpPr>
        <p:spPr>
          <a:xfrm>
            <a:off x="1752600" y="3200400"/>
            <a:ext cx="228600" cy="152400"/>
          </a:xfrm>
          <a:prstGeom prst="parallelogram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/>
          <p:cNvSpPr/>
          <p:nvPr/>
        </p:nvSpPr>
        <p:spPr>
          <a:xfrm>
            <a:off x="228600" y="3657600"/>
            <a:ext cx="2971800" cy="2667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ounded Rectangle 29"/>
          <p:cNvSpPr/>
          <p:nvPr/>
        </p:nvSpPr>
        <p:spPr>
          <a:xfrm>
            <a:off x="381000" y="4038600"/>
            <a:ext cx="7086600" cy="2286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54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533400" y="3657600"/>
            <a:ext cx="19495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Theorem 6.9</a:t>
            </a:r>
            <a:endParaRPr lang="en-US" sz="2200" b="1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9600" y="41148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latin typeface="Comic Sans MS" pitchFamily="66" charset="0"/>
              </a:rPr>
              <a:t>If</a:t>
            </a:r>
            <a:r>
              <a:rPr lang="en-US" dirty="0" smtClean="0">
                <a:latin typeface="Comic Sans MS" pitchFamily="66" charset="0"/>
              </a:rPr>
              <a:t> the diagonals of a quadrilateral bisect each other, </a:t>
            </a:r>
            <a:r>
              <a:rPr lang="en-US" b="1" u="sng" dirty="0" smtClean="0">
                <a:latin typeface="Comic Sans MS" pitchFamily="66" charset="0"/>
              </a:rPr>
              <a:t>then</a:t>
            </a:r>
            <a:r>
              <a:rPr lang="en-US" dirty="0" smtClean="0">
                <a:latin typeface="Comic Sans MS" pitchFamily="66" charset="0"/>
              </a:rPr>
              <a:t> the quadrilateral is a parallelogram.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3" name="Parallelogram 32"/>
          <p:cNvSpPr/>
          <p:nvPr/>
        </p:nvSpPr>
        <p:spPr>
          <a:xfrm>
            <a:off x="5181600" y="4343400"/>
            <a:ext cx="1905000" cy="838200"/>
          </a:xfrm>
          <a:prstGeom prst="parallelogram">
            <a:avLst/>
          </a:prstGeom>
          <a:noFill/>
          <a:ln w="254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5303520" y="146304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1</a:t>
            </a:r>
            <a:endParaRPr lang="en-US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81800" y="146304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2</a:t>
            </a:r>
            <a:endParaRPr lang="en-US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29400" y="2057400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3</a:t>
            </a:r>
            <a:endParaRPr lang="en-US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5410200" y="4343400"/>
            <a:ext cx="1447800" cy="870466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5173676" y="4343400"/>
            <a:ext cx="1912924" cy="870466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16200000" flipH="1">
            <a:off x="6438900" y="4457700"/>
            <a:ext cx="2286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16200000" flipH="1">
            <a:off x="6362700" y="4457700"/>
            <a:ext cx="2286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16200000" flipH="1">
            <a:off x="5600700" y="4838700"/>
            <a:ext cx="2286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rot="16200000" flipH="1">
            <a:off x="5524500" y="4838700"/>
            <a:ext cx="2286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rot="5400000" flipH="1" flipV="1">
            <a:off x="5638800" y="4419600"/>
            <a:ext cx="228600" cy="2286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rot="5400000" flipH="1" flipV="1">
            <a:off x="6248400" y="4800600"/>
            <a:ext cx="228600" cy="2286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3" dur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6" dur="1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1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5" dur="1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8" dur="1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1" dur="1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4" dur="1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7" dur="1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 animBg="1"/>
      <p:bldP spid="14" grpId="0"/>
      <p:bldP spid="15" grpId="0"/>
      <p:bldP spid="16" grpId="0"/>
      <p:bldP spid="17" grpId="0"/>
      <p:bldP spid="28" grpId="0" animBg="1"/>
      <p:bldP spid="29" grpId="0" animBg="1"/>
      <p:bldP spid="30" grpId="0" animBg="1"/>
      <p:bldP spid="31" grpId="0"/>
      <p:bldP spid="32" grpId="0"/>
      <p:bldP spid="33" grpId="0" animBg="1"/>
      <p:bldP spid="39" grpId="0"/>
      <p:bldP spid="40" grpId="0"/>
      <p:bldP spid="4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6" name="Picture 4" descr="C:\FILES\pictures (fun)\CUEs\Notebook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533399"/>
            <a:ext cx="9525000" cy="10384971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Showing Quadrilaterals Are Parallelograms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41120" y="1473815"/>
            <a:ext cx="5125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radley Hand ITC" pitchFamily="66" charset="0"/>
              </a:rPr>
              <a:t>A quadrilateral is a parallelogram if…</a:t>
            </a:r>
            <a:endParaRPr lang="en-US" sz="2400" b="1" dirty="0">
              <a:latin typeface="Bradley Hand ITC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57400" y="1854815"/>
            <a:ext cx="52533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1" dirty="0" smtClean="0">
                <a:latin typeface="Bradley Hand ITC" pitchFamily="66" charset="0"/>
              </a:rPr>
              <a:t>Both pairs of opposite sides are parallel.</a:t>
            </a:r>
            <a:endParaRPr lang="en-US" sz="2400" b="1" dirty="0">
              <a:latin typeface="Bradley Hand ITC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057400" y="2209800"/>
            <a:ext cx="5628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1" dirty="0" smtClean="0">
                <a:latin typeface="Bradley Hand ITC" pitchFamily="66" charset="0"/>
              </a:rPr>
              <a:t>Both pairs of opposite sides are congruent.</a:t>
            </a:r>
            <a:endParaRPr lang="en-US" sz="2400" b="1" dirty="0">
              <a:latin typeface="Bradley Hand ITC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57400" y="2560320"/>
            <a:ext cx="5848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1" dirty="0" smtClean="0">
                <a:latin typeface="Bradley Hand ITC" pitchFamily="66" charset="0"/>
              </a:rPr>
              <a:t>Both pairs of opposite angles are congruent.</a:t>
            </a:r>
            <a:endParaRPr lang="en-US" sz="2400" b="1" dirty="0">
              <a:latin typeface="Bradley Hand ITC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57400" y="2895600"/>
            <a:ext cx="70855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1" dirty="0" smtClean="0">
                <a:latin typeface="Bradley Hand ITC" pitchFamily="66" charset="0"/>
              </a:rPr>
              <a:t>An angle is supplementary to both of its consecutive </a:t>
            </a:r>
            <a:endParaRPr lang="en-US" sz="2400" b="1" dirty="0">
              <a:latin typeface="Bradley Hand ITC" pitchFamily="66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58406" y="3195935"/>
            <a:ext cx="12811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Bradley Hand ITC" pitchFamily="66" charset="0"/>
              </a:rPr>
              <a:t>   angles</a:t>
            </a:r>
            <a:endParaRPr lang="en-US" sz="2400" b="1" dirty="0">
              <a:latin typeface="Bradley Hand ITC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058406" y="3581400"/>
            <a:ext cx="4302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1" dirty="0" smtClean="0">
                <a:latin typeface="Bradley Hand ITC" pitchFamily="66" charset="0"/>
              </a:rPr>
              <a:t>The diagonals bisect each other.</a:t>
            </a:r>
            <a:endParaRPr lang="en-US" sz="2400" b="1" dirty="0">
              <a:latin typeface="Bradley Hand ITC" pitchFamily="66" charset="0"/>
            </a:endParaRPr>
          </a:p>
        </p:txBody>
      </p:sp>
      <p:pic>
        <p:nvPicPr>
          <p:cNvPr id="2334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4343399"/>
            <a:ext cx="5486400" cy="201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34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4419600"/>
            <a:ext cx="5410200" cy="2072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347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71600" y="4343400"/>
            <a:ext cx="59882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348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71600" y="4343400"/>
            <a:ext cx="5638800" cy="2195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2334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23347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347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8" dur="1"/>
                                        <p:tgtEl>
                                          <p:spTgt spid="2334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2334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2334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34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1" dur="1"/>
                                        <p:tgtEl>
                                          <p:spTgt spid="2334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800"/>
                            </p:stCondLst>
                            <p:childTnLst>
                              <p:par>
                                <p:cTn id="7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70" decel="100000"/>
                                        <p:tgtEl>
                                          <p:spTgt spid="2334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770" decel="100000"/>
                                        <p:tgtEl>
                                          <p:spTgt spid="23347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347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3" dur="770" fill="hold"/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5" dur="770" fill="hold"/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0" dur="1"/>
                                        <p:tgtEl>
                                          <p:spTgt spid="2334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6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7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70" decel="100000"/>
                                        <p:tgtEl>
                                          <p:spTgt spid="2334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770" decel="100000"/>
                                        <p:tgtEl>
                                          <p:spTgt spid="23348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348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6" dur="770" fill="hold"/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8" dur="770" fill="hold"/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3" dur="1"/>
                                        <p:tgtEl>
                                          <p:spTgt spid="2334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42" grpId="0"/>
      <p:bldP spid="44" grpId="0"/>
      <p:bldP spid="4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3400"/>
            <a:ext cx="91821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Showing Quadrilaterals Are Parallelograms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4400" y="3200400"/>
            <a:ext cx="1447800" cy="381000"/>
          </a:xfrm>
          <a:prstGeom prst="rect">
            <a:avLst/>
          </a:prstGeom>
          <a:solidFill>
            <a:schemeClr val="bg1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4114800"/>
            <a:ext cx="1447800" cy="381000"/>
          </a:xfrm>
          <a:prstGeom prst="rect">
            <a:avLst/>
          </a:prstGeom>
          <a:solidFill>
            <a:schemeClr val="bg1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14400" y="5105400"/>
            <a:ext cx="1447800" cy="381000"/>
          </a:xfrm>
          <a:prstGeom prst="rect">
            <a:avLst/>
          </a:prstGeom>
          <a:solidFill>
            <a:schemeClr val="bg1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14400" y="6096000"/>
            <a:ext cx="1447800" cy="381000"/>
          </a:xfrm>
          <a:prstGeom prst="rect">
            <a:avLst/>
          </a:prstGeom>
          <a:solidFill>
            <a:schemeClr val="bg1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38200" y="4648200"/>
            <a:ext cx="6477000" cy="800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300" dirty="0" smtClean="0"/>
              <a:t>Show an angle is supplementary to both consecutive angles   </a:t>
            </a:r>
            <a:endParaRPr lang="en-US" sz="2300" dirty="0"/>
          </a:p>
        </p:txBody>
      </p:sp>
      <p:sp>
        <p:nvSpPr>
          <p:cNvPr id="18" name="Rectangle 17"/>
          <p:cNvSpPr/>
          <p:nvPr/>
        </p:nvSpPr>
        <p:spPr>
          <a:xfrm>
            <a:off x="7315200" y="4800600"/>
            <a:ext cx="1600200" cy="685800"/>
          </a:xfrm>
          <a:prstGeom prst="rect">
            <a:avLst/>
          </a:prstGeom>
          <a:solidFill>
            <a:schemeClr val="bg1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7467600" y="4648200"/>
            <a:ext cx="1066800" cy="567154"/>
            <a:chOff x="5791200" y="1981200"/>
            <a:chExt cx="1066800" cy="567154"/>
          </a:xfrm>
        </p:grpSpPr>
        <p:sp>
          <p:nvSpPr>
            <p:cNvPr id="12" name="Parallelogram 11"/>
            <p:cNvSpPr/>
            <p:nvPr/>
          </p:nvSpPr>
          <p:spPr>
            <a:xfrm>
              <a:off x="5791200" y="2057400"/>
              <a:ext cx="1066800" cy="381000"/>
            </a:xfrm>
            <a:prstGeom prst="parallelogram">
              <a:avLst>
                <a:gd name="adj" fmla="val 61000"/>
              </a:avLst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943600" y="1981200"/>
              <a:ext cx="2888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FF0000"/>
                  </a:solidFill>
                </a:rPr>
                <a:t>1</a:t>
              </a:r>
              <a:endParaRPr 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553200" y="1981200"/>
              <a:ext cx="2888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FF0000"/>
                  </a:solidFill>
                </a:rPr>
                <a:t>2</a:t>
              </a:r>
              <a:endParaRPr 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00800" y="2209800"/>
              <a:ext cx="2888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solidFill>
                    <a:srgbClr val="FF0000"/>
                  </a:solidFill>
                </a:rPr>
                <a:t>3</a:t>
              </a:r>
              <a:endParaRPr lang="en-US" sz="1600" b="1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239617" name="Object 1"/>
          <p:cNvGraphicFramePr>
            <a:graphicFrameLocks noChangeAspect="1"/>
          </p:cNvGraphicFramePr>
          <p:nvPr/>
        </p:nvGraphicFramePr>
        <p:xfrm>
          <a:off x="2133600" y="5146239"/>
          <a:ext cx="2636838" cy="263961"/>
        </p:xfrm>
        <a:graphic>
          <a:graphicData uri="http://schemas.openxmlformats.org/presentationml/2006/ole">
            <p:oleObj spid="_x0000_s239617" name="Equation" r:id="rId5" imgW="203184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Showing Quadrilaterals Are Parallelograms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8058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4191000"/>
            <a:ext cx="2987040" cy="1487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0586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8720" y="1066800"/>
            <a:ext cx="2377440" cy="19443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0587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990600"/>
            <a:ext cx="2377440" cy="1978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0588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4052510"/>
            <a:ext cx="2316480" cy="1877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0" y="685800"/>
            <a:ext cx="9038052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Determine if each of the following is a parallelogram, and why.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95399" y="3014980"/>
            <a:ext cx="2286001" cy="70788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Yes, Diagonals bisect each other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16880" y="3091180"/>
            <a:ext cx="2286001" cy="70788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Yes, opposite sides congruent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88280" y="6076890"/>
            <a:ext cx="2286001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No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5800" y="5715000"/>
            <a:ext cx="3505200" cy="70788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Yes, angle is supplementary to both consecutive angles.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43000" y="1066800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#1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486400" y="990600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#2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62000" y="4191000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#3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257800" y="4114800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Showing Quadrilaterals Are Parallelograms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685800"/>
            <a:ext cx="9038052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Determine if each of the following is a parallelogram, and why.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5800" y="3124200"/>
            <a:ext cx="2286001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No.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43600" y="2819400"/>
            <a:ext cx="2286001" cy="70788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Yes, opposite angles congruent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15000" y="5867400"/>
            <a:ext cx="2286001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No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" y="5715000"/>
            <a:ext cx="3657600" cy="70788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Yes, angle supplementary to both consecutive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23" name="Group 15"/>
          <p:cNvGrpSpPr>
            <a:grpSpLocks/>
          </p:cNvGrpSpPr>
          <p:nvPr/>
        </p:nvGrpSpPr>
        <p:grpSpPr bwMode="auto">
          <a:xfrm>
            <a:off x="0" y="1295400"/>
            <a:ext cx="3886200" cy="1653023"/>
            <a:chOff x="1008" y="3120"/>
            <a:chExt cx="2256" cy="960"/>
          </a:xfrm>
        </p:grpSpPr>
        <p:sp>
          <p:nvSpPr>
            <p:cNvPr id="24" name="AutoShape 5"/>
            <p:cNvSpPr>
              <a:spLocks noChangeArrowheads="1"/>
            </p:cNvSpPr>
            <p:nvPr/>
          </p:nvSpPr>
          <p:spPr bwMode="auto">
            <a:xfrm rot="361151">
              <a:off x="1008" y="3216"/>
              <a:ext cx="2256" cy="864"/>
            </a:xfrm>
            <a:custGeom>
              <a:avLst/>
              <a:gdLst>
                <a:gd name="T0" fmla="*/ 1974 w 21600"/>
                <a:gd name="T1" fmla="*/ 432 h 21600"/>
                <a:gd name="T2" fmla="*/ 1128 w 21600"/>
                <a:gd name="T3" fmla="*/ 864 h 21600"/>
                <a:gd name="T4" fmla="*/ 282 w 21600"/>
                <a:gd name="T5" fmla="*/ 432 h 21600"/>
                <a:gd name="T6" fmla="*/ 112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Text Box 6"/>
            <p:cNvSpPr txBox="1">
              <a:spLocks noChangeArrowheads="1"/>
            </p:cNvSpPr>
            <p:nvPr/>
          </p:nvSpPr>
          <p:spPr bwMode="auto">
            <a:xfrm>
              <a:off x="1142" y="3120"/>
              <a:ext cx="34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>
                  <a:latin typeface="Times New Roman" pitchFamily="18" charset="0"/>
                </a:rPr>
                <a:t>72°</a:t>
              </a:r>
            </a:p>
          </p:txBody>
        </p:sp>
        <p:sp>
          <p:nvSpPr>
            <p:cNvPr id="26" name="Text Box 7"/>
            <p:cNvSpPr txBox="1">
              <a:spLocks noChangeArrowheads="1"/>
            </p:cNvSpPr>
            <p:nvPr/>
          </p:nvSpPr>
          <p:spPr bwMode="auto">
            <a:xfrm rot="1160717">
              <a:off x="1443" y="3841"/>
              <a:ext cx="51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>
                  <a:latin typeface="Times New Roman" pitchFamily="18" charset="0"/>
                </a:rPr>
                <a:t>115°</a:t>
              </a:r>
            </a:p>
          </p:txBody>
        </p:sp>
        <p:sp>
          <p:nvSpPr>
            <p:cNvPr id="27" name="Text Box 8"/>
            <p:cNvSpPr txBox="1">
              <a:spLocks noChangeArrowheads="1"/>
            </p:cNvSpPr>
            <p:nvPr/>
          </p:nvSpPr>
          <p:spPr bwMode="auto">
            <a:xfrm>
              <a:off x="2918" y="3312"/>
              <a:ext cx="34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>
                  <a:latin typeface="Times New Roman" pitchFamily="18" charset="0"/>
                </a:rPr>
                <a:t>70°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648200" y="1371600"/>
            <a:ext cx="4267200" cy="1433513"/>
            <a:chOff x="2133600" y="2286000"/>
            <a:chExt cx="4267200" cy="1433513"/>
          </a:xfrm>
        </p:grpSpPr>
        <p:sp>
          <p:nvSpPr>
            <p:cNvPr id="29" name="AutoShape 4"/>
            <p:cNvSpPr>
              <a:spLocks noChangeArrowheads="1"/>
            </p:cNvSpPr>
            <p:nvPr/>
          </p:nvSpPr>
          <p:spPr bwMode="auto">
            <a:xfrm flipH="1">
              <a:off x="2133600" y="2286000"/>
              <a:ext cx="4267200" cy="1371600"/>
            </a:xfrm>
            <a:prstGeom prst="parallelogram">
              <a:avLst>
                <a:gd name="adj" fmla="val 77778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Text Box 5"/>
            <p:cNvSpPr txBox="1">
              <a:spLocks noChangeArrowheads="1"/>
            </p:cNvSpPr>
            <p:nvPr/>
          </p:nvSpPr>
          <p:spPr bwMode="auto">
            <a:xfrm>
              <a:off x="2286000" y="2286000"/>
              <a:ext cx="6096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40</a:t>
              </a:r>
              <a:r>
                <a:rPr lang="en-US">
                  <a:cs typeface="Arial" charset="0"/>
                </a:rPr>
                <a:t>°</a:t>
              </a:r>
            </a:p>
          </p:txBody>
        </p:sp>
        <p:sp>
          <p:nvSpPr>
            <p:cNvPr id="31" name="Text Box 6"/>
            <p:cNvSpPr txBox="1">
              <a:spLocks noChangeArrowheads="1"/>
            </p:cNvSpPr>
            <p:nvPr/>
          </p:nvSpPr>
          <p:spPr bwMode="auto">
            <a:xfrm>
              <a:off x="5791200" y="3352800"/>
              <a:ext cx="6096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40</a:t>
              </a:r>
              <a:r>
                <a:rPr lang="en-US">
                  <a:cs typeface="Arial" charset="0"/>
                </a:rPr>
                <a:t>°</a:t>
              </a:r>
            </a:p>
          </p:txBody>
        </p:sp>
        <p:sp>
          <p:nvSpPr>
            <p:cNvPr id="32" name="Text Box 7"/>
            <p:cNvSpPr txBox="1">
              <a:spLocks noChangeArrowheads="1"/>
            </p:cNvSpPr>
            <p:nvPr/>
          </p:nvSpPr>
          <p:spPr bwMode="auto">
            <a:xfrm>
              <a:off x="3124200" y="3352800"/>
              <a:ext cx="7620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140</a:t>
              </a:r>
              <a:r>
                <a:rPr lang="en-US">
                  <a:cs typeface="Arial" charset="0"/>
                </a:rPr>
                <a:t>°</a:t>
              </a:r>
            </a:p>
          </p:txBody>
        </p:sp>
        <p:sp>
          <p:nvSpPr>
            <p:cNvPr id="33" name="Text Box 8"/>
            <p:cNvSpPr txBox="1">
              <a:spLocks noChangeArrowheads="1"/>
            </p:cNvSpPr>
            <p:nvPr/>
          </p:nvSpPr>
          <p:spPr bwMode="auto">
            <a:xfrm>
              <a:off x="4800600" y="2300288"/>
              <a:ext cx="76200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140</a:t>
              </a:r>
              <a:r>
                <a:rPr lang="en-US">
                  <a:cs typeface="Arial" charset="0"/>
                </a:rPr>
                <a:t>°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28600" y="3657600"/>
            <a:ext cx="3657600" cy="2195513"/>
            <a:chOff x="457200" y="1524000"/>
            <a:chExt cx="3657600" cy="2195513"/>
          </a:xfrm>
        </p:grpSpPr>
        <p:sp>
          <p:nvSpPr>
            <p:cNvPr id="35" name="AutoShape 4"/>
            <p:cNvSpPr>
              <a:spLocks noChangeArrowheads="1"/>
            </p:cNvSpPr>
            <p:nvPr/>
          </p:nvSpPr>
          <p:spPr bwMode="auto">
            <a:xfrm>
              <a:off x="685800" y="1828800"/>
              <a:ext cx="3124200" cy="1600200"/>
            </a:xfrm>
            <a:prstGeom prst="parallelogram">
              <a:avLst>
                <a:gd name="adj" fmla="val 4881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Text Box 5"/>
            <p:cNvSpPr txBox="1">
              <a:spLocks noChangeArrowheads="1"/>
            </p:cNvSpPr>
            <p:nvPr/>
          </p:nvSpPr>
          <p:spPr bwMode="auto">
            <a:xfrm>
              <a:off x="457200" y="3352800"/>
              <a:ext cx="3810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T</a:t>
              </a:r>
            </a:p>
          </p:txBody>
        </p:sp>
        <p:sp>
          <p:nvSpPr>
            <p:cNvPr id="37" name="Text Box 6"/>
            <p:cNvSpPr txBox="1">
              <a:spLocks noChangeArrowheads="1"/>
            </p:cNvSpPr>
            <p:nvPr/>
          </p:nvSpPr>
          <p:spPr bwMode="auto">
            <a:xfrm>
              <a:off x="1219200" y="1524000"/>
              <a:ext cx="3810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U</a:t>
              </a:r>
            </a:p>
          </p:txBody>
        </p:sp>
        <p:sp>
          <p:nvSpPr>
            <p:cNvPr id="38" name="Text Box 7"/>
            <p:cNvSpPr txBox="1">
              <a:spLocks noChangeArrowheads="1"/>
            </p:cNvSpPr>
            <p:nvPr/>
          </p:nvSpPr>
          <p:spPr bwMode="auto">
            <a:xfrm>
              <a:off x="3733800" y="1600200"/>
              <a:ext cx="3810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V</a:t>
              </a:r>
            </a:p>
          </p:txBody>
        </p:sp>
        <p:sp>
          <p:nvSpPr>
            <p:cNvPr id="39" name="Text Box 8"/>
            <p:cNvSpPr txBox="1">
              <a:spLocks noChangeArrowheads="1"/>
            </p:cNvSpPr>
            <p:nvPr/>
          </p:nvSpPr>
          <p:spPr bwMode="auto">
            <a:xfrm>
              <a:off x="2971800" y="3352800"/>
              <a:ext cx="3810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W</a:t>
              </a:r>
            </a:p>
          </p:txBody>
        </p:sp>
        <p:sp>
          <p:nvSpPr>
            <p:cNvPr id="40" name="Text Box 9"/>
            <p:cNvSpPr txBox="1">
              <a:spLocks noChangeArrowheads="1"/>
            </p:cNvSpPr>
            <p:nvPr/>
          </p:nvSpPr>
          <p:spPr bwMode="auto">
            <a:xfrm>
              <a:off x="838200" y="3048000"/>
              <a:ext cx="7620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85</a:t>
              </a:r>
              <a:r>
                <a:rPr lang="en-US">
                  <a:cs typeface="Arial" charset="0"/>
                </a:rPr>
                <a:t>°</a:t>
              </a:r>
            </a:p>
          </p:txBody>
        </p:sp>
        <p:sp>
          <p:nvSpPr>
            <p:cNvPr id="41" name="Text Box 10"/>
            <p:cNvSpPr txBox="1">
              <a:spLocks noChangeArrowheads="1"/>
            </p:cNvSpPr>
            <p:nvPr/>
          </p:nvSpPr>
          <p:spPr bwMode="auto">
            <a:xfrm>
              <a:off x="1447800" y="1828800"/>
              <a:ext cx="6858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95</a:t>
              </a:r>
              <a:r>
                <a:rPr lang="en-US">
                  <a:cs typeface="Arial" charset="0"/>
                </a:rPr>
                <a:t>°</a:t>
              </a:r>
            </a:p>
          </p:txBody>
        </p:sp>
        <p:sp>
          <p:nvSpPr>
            <p:cNvPr id="42" name="Text Box 11"/>
            <p:cNvSpPr txBox="1">
              <a:spLocks noChangeArrowheads="1"/>
            </p:cNvSpPr>
            <p:nvPr/>
          </p:nvSpPr>
          <p:spPr bwMode="auto">
            <a:xfrm>
              <a:off x="3276600" y="1828800"/>
              <a:ext cx="6096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85</a:t>
              </a:r>
              <a:r>
                <a:rPr lang="en-US">
                  <a:cs typeface="Arial" charset="0"/>
                </a:rPr>
                <a:t>°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410200" y="3429000"/>
            <a:ext cx="2667000" cy="2500313"/>
            <a:chOff x="914400" y="1447800"/>
            <a:chExt cx="2667000" cy="2500313"/>
          </a:xfrm>
        </p:grpSpPr>
        <p:sp>
          <p:nvSpPr>
            <p:cNvPr id="44" name="Text Box 5"/>
            <p:cNvSpPr txBox="1">
              <a:spLocks noChangeArrowheads="1"/>
            </p:cNvSpPr>
            <p:nvPr/>
          </p:nvSpPr>
          <p:spPr bwMode="auto">
            <a:xfrm>
              <a:off x="914400" y="3505200"/>
              <a:ext cx="3810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A</a:t>
              </a:r>
            </a:p>
          </p:txBody>
        </p:sp>
        <p:sp>
          <p:nvSpPr>
            <p:cNvPr id="45" name="Text Box 6"/>
            <p:cNvSpPr txBox="1">
              <a:spLocks noChangeArrowheads="1"/>
            </p:cNvSpPr>
            <p:nvPr/>
          </p:nvSpPr>
          <p:spPr bwMode="auto">
            <a:xfrm>
              <a:off x="914400" y="1447800"/>
              <a:ext cx="3810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</a:p>
          </p:txBody>
        </p:sp>
        <p:sp>
          <p:nvSpPr>
            <p:cNvPr id="46" name="Text Box 7"/>
            <p:cNvSpPr txBox="1">
              <a:spLocks noChangeArrowheads="1"/>
            </p:cNvSpPr>
            <p:nvPr/>
          </p:nvSpPr>
          <p:spPr bwMode="auto">
            <a:xfrm>
              <a:off x="3200400" y="1447800"/>
              <a:ext cx="3810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C</a:t>
              </a:r>
            </a:p>
          </p:txBody>
        </p:sp>
        <p:sp>
          <p:nvSpPr>
            <p:cNvPr id="47" name="Text Box 8"/>
            <p:cNvSpPr txBox="1">
              <a:spLocks noChangeArrowheads="1"/>
            </p:cNvSpPr>
            <p:nvPr/>
          </p:nvSpPr>
          <p:spPr bwMode="auto">
            <a:xfrm>
              <a:off x="3124200" y="3581400"/>
              <a:ext cx="3810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</a:t>
              </a:r>
            </a:p>
          </p:txBody>
        </p:sp>
        <p:sp>
          <p:nvSpPr>
            <p:cNvPr id="48" name="Rectangle 20"/>
            <p:cNvSpPr>
              <a:spLocks noChangeArrowheads="1"/>
            </p:cNvSpPr>
            <p:nvPr/>
          </p:nvSpPr>
          <p:spPr bwMode="auto">
            <a:xfrm>
              <a:off x="1219200" y="1676400"/>
              <a:ext cx="1981200" cy="21336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Rectangle 21"/>
            <p:cNvSpPr>
              <a:spLocks noChangeArrowheads="1"/>
            </p:cNvSpPr>
            <p:nvPr/>
          </p:nvSpPr>
          <p:spPr bwMode="auto">
            <a:xfrm>
              <a:off x="3048000" y="3657600"/>
              <a:ext cx="152400" cy="1524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Rectangle 22"/>
            <p:cNvSpPr>
              <a:spLocks noChangeArrowheads="1"/>
            </p:cNvSpPr>
            <p:nvPr/>
          </p:nvSpPr>
          <p:spPr bwMode="auto">
            <a:xfrm>
              <a:off x="3048000" y="1676400"/>
              <a:ext cx="152400" cy="1524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-76200" y="16880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#5</a:t>
            </a:r>
            <a:endParaRPr 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4495800" y="1752600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#6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304800" y="3962400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#7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4953000" y="4038600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Showing Quadrilaterals Are Parallelograms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685800"/>
            <a:ext cx="9038052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Determine if each of the following is a parallelogram, and why.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24000" y="3352800"/>
            <a:ext cx="2971800" cy="70788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Yes, Diagonals bisect each other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53200" y="3657600"/>
            <a:ext cx="2286001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No</a:t>
            </a:r>
            <a:endParaRPr lang="en-US" sz="2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9" name="Group 50"/>
          <p:cNvGrpSpPr/>
          <p:nvPr/>
        </p:nvGrpSpPr>
        <p:grpSpPr>
          <a:xfrm>
            <a:off x="304800" y="1143000"/>
            <a:ext cx="4495800" cy="2347913"/>
            <a:chOff x="1752600" y="2133600"/>
            <a:chExt cx="4495800" cy="2347913"/>
          </a:xfrm>
        </p:grpSpPr>
        <p:sp>
          <p:nvSpPr>
            <p:cNvPr id="52" name="AutoShape 4"/>
            <p:cNvSpPr>
              <a:spLocks noChangeArrowheads="1"/>
            </p:cNvSpPr>
            <p:nvPr/>
          </p:nvSpPr>
          <p:spPr bwMode="auto">
            <a:xfrm flipH="1">
              <a:off x="1981200" y="2438400"/>
              <a:ext cx="3886200" cy="1752600"/>
            </a:xfrm>
            <a:prstGeom prst="parallelogram">
              <a:avLst>
                <a:gd name="adj" fmla="val 55435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Line 5"/>
            <p:cNvSpPr>
              <a:spLocks noChangeShapeType="1"/>
            </p:cNvSpPr>
            <p:nvPr/>
          </p:nvSpPr>
          <p:spPr bwMode="auto">
            <a:xfrm>
              <a:off x="1981200" y="2438400"/>
              <a:ext cx="3886200" cy="1752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Line 6"/>
            <p:cNvSpPr>
              <a:spLocks noChangeShapeType="1"/>
            </p:cNvSpPr>
            <p:nvPr/>
          </p:nvSpPr>
          <p:spPr bwMode="auto">
            <a:xfrm flipV="1">
              <a:off x="2971800" y="2438400"/>
              <a:ext cx="1905000" cy="1752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Text Box 7"/>
            <p:cNvSpPr txBox="1">
              <a:spLocks noChangeArrowheads="1"/>
            </p:cNvSpPr>
            <p:nvPr/>
          </p:nvSpPr>
          <p:spPr bwMode="auto">
            <a:xfrm>
              <a:off x="1752600" y="2209800"/>
              <a:ext cx="457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J</a:t>
              </a:r>
            </a:p>
          </p:txBody>
        </p:sp>
        <p:sp>
          <p:nvSpPr>
            <p:cNvPr id="56" name="Text Box 8"/>
            <p:cNvSpPr txBox="1">
              <a:spLocks noChangeArrowheads="1"/>
            </p:cNvSpPr>
            <p:nvPr/>
          </p:nvSpPr>
          <p:spPr bwMode="auto">
            <a:xfrm>
              <a:off x="4724400" y="2133600"/>
              <a:ext cx="457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K</a:t>
              </a:r>
            </a:p>
          </p:txBody>
        </p:sp>
        <p:sp>
          <p:nvSpPr>
            <p:cNvPr id="57" name="Text Box 9"/>
            <p:cNvSpPr txBox="1">
              <a:spLocks noChangeArrowheads="1"/>
            </p:cNvSpPr>
            <p:nvPr/>
          </p:nvSpPr>
          <p:spPr bwMode="auto">
            <a:xfrm>
              <a:off x="5791200" y="4038600"/>
              <a:ext cx="457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L</a:t>
              </a:r>
            </a:p>
          </p:txBody>
        </p:sp>
        <p:sp>
          <p:nvSpPr>
            <p:cNvPr id="58" name="Text Box 10"/>
            <p:cNvSpPr txBox="1">
              <a:spLocks noChangeArrowheads="1"/>
            </p:cNvSpPr>
            <p:nvPr/>
          </p:nvSpPr>
          <p:spPr bwMode="auto">
            <a:xfrm>
              <a:off x="2667000" y="4114800"/>
              <a:ext cx="457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M</a:t>
              </a:r>
            </a:p>
          </p:txBody>
        </p:sp>
        <p:sp>
          <p:nvSpPr>
            <p:cNvPr id="59" name="Text Box 11"/>
            <p:cNvSpPr txBox="1">
              <a:spLocks noChangeArrowheads="1"/>
            </p:cNvSpPr>
            <p:nvPr/>
          </p:nvSpPr>
          <p:spPr bwMode="auto">
            <a:xfrm>
              <a:off x="3352800" y="3657600"/>
              <a:ext cx="457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18</a:t>
              </a:r>
            </a:p>
          </p:txBody>
        </p:sp>
        <p:sp>
          <p:nvSpPr>
            <p:cNvPr id="60" name="Text Box 12"/>
            <p:cNvSpPr txBox="1">
              <a:spLocks noChangeArrowheads="1"/>
            </p:cNvSpPr>
            <p:nvPr/>
          </p:nvSpPr>
          <p:spPr bwMode="auto">
            <a:xfrm>
              <a:off x="2667000" y="2819400"/>
              <a:ext cx="457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19</a:t>
              </a:r>
            </a:p>
          </p:txBody>
        </p:sp>
        <p:sp>
          <p:nvSpPr>
            <p:cNvPr id="61" name="Text Box 13"/>
            <p:cNvSpPr txBox="1">
              <a:spLocks noChangeArrowheads="1"/>
            </p:cNvSpPr>
            <p:nvPr/>
          </p:nvSpPr>
          <p:spPr bwMode="auto">
            <a:xfrm>
              <a:off x="4343400" y="2743200"/>
              <a:ext cx="457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18</a:t>
              </a:r>
            </a:p>
          </p:txBody>
        </p:sp>
        <p:sp>
          <p:nvSpPr>
            <p:cNvPr id="62" name="Text Box 14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457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19</a:t>
              </a:r>
            </a:p>
          </p:txBody>
        </p:sp>
      </p:grpSp>
      <p:grpSp>
        <p:nvGrpSpPr>
          <p:cNvPr id="10" name="Group 62"/>
          <p:cNvGrpSpPr/>
          <p:nvPr/>
        </p:nvGrpSpPr>
        <p:grpSpPr>
          <a:xfrm>
            <a:off x="4724400" y="1066800"/>
            <a:ext cx="4495800" cy="2881313"/>
            <a:chOff x="1752600" y="1600200"/>
            <a:chExt cx="4495800" cy="2881313"/>
          </a:xfrm>
        </p:grpSpPr>
        <p:sp>
          <p:nvSpPr>
            <p:cNvPr id="64" name="Line 4"/>
            <p:cNvSpPr>
              <a:spLocks noChangeShapeType="1"/>
            </p:cNvSpPr>
            <p:nvPr/>
          </p:nvSpPr>
          <p:spPr bwMode="auto">
            <a:xfrm>
              <a:off x="3124200" y="1981200"/>
              <a:ext cx="2438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Line 5"/>
            <p:cNvSpPr>
              <a:spLocks noChangeShapeType="1"/>
            </p:cNvSpPr>
            <p:nvPr/>
          </p:nvSpPr>
          <p:spPr bwMode="auto">
            <a:xfrm flipH="1">
              <a:off x="2057400" y="1981200"/>
              <a:ext cx="1066800" cy="2209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Line 6"/>
            <p:cNvSpPr>
              <a:spLocks noChangeShapeType="1"/>
            </p:cNvSpPr>
            <p:nvPr/>
          </p:nvSpPr>
          <p:spPr bwMode="auto">
            <a:xfrm>
              <a:off x="5562600" y="1981200"/>
              <a:ext cx="381000" cy="2209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Line 7"/>
            <p:cNvSpPr>
              <a:spLocks noChangeShapeType="1"/>
            </p:cNvSpPr>
            <p:nvPr/>
          </p:nvSpPr>
          <p:spPr bwMode="auto">
            <a:xfrm>
              <a:off x="2057400" y="4191000"/>
              <a:ext cx="3886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Line 8"/>
            <p:cNvSpPr>
              <a:spLocks noChangeShapeType="1"/>
            </p:cNvSpPr>
            <p:nvPr/>
          </p:nvSpPr>
          <p:spPr bwMode="auto">
            <a:xfrm>
              <a:off x="3124200" y="1981200"/>
              <a:ext cx="2819400" cy="2209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Line 9"/>
            <p:cNvSpPr>
              <a:spLocks noChangeShapeType="1"/>
            </p:cNvSpPr>
            <p:nvPr/>
          </p:nvSpPr>
          <p:spPr bwMode="auto">
            <a:xfrm flipV="1">
              <a:off x="2057400" y="1981200"/>
              <a:ext cx="3505200" cy="2209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Text Box 10"/>
            <p:cNvSpPr txBox="1">
              <a:spLocks noChangeArrowheads="1"/>
            </p:cNvSpPr>
            <p:nvPr/>
          </p:nvSpPr>
          <p:spPr bwMode="auto">
            <a:xfrm>
              <a:off x="2743200" y="1600200"/>
              <a:ext cx="3048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71" name="Text Box 11"/>
            <p:cNvSpPr txBox="1">
              <a:spLocks noChangeArrowheads="1"/>
            </p:cNvSpPr>
            <p:nvPr/>
          </p:nvSpPr>
          <p:spPr bwMode="auto">
            <a:xfrm>
              <a:off x="2895600" y="1676400"/>
              <a:ext cx="3810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P</a:t>
              </a:r>
            </a:p>
          </p:txBody>
        </p:sp>
        <p:sp>
          <p:nvSpPr>
            <p:cNvPr id="72" name="Text Box 12"/>
            <p:cNvSpPr txBox="1">
              <a:spLocks noChangeArrowheads="1"/>
            </p:cNvSpPr>
            <p:nvPr/>
          </p:nvSpPr>
          <p:spPr bwMode="auto">
            <a:xfrm>
              <a:off x="5486400" y="1676400"/>
              <a:ext cx="3810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Q</a:t>
              </a:r>
            </a:p>
          </p:txBody>
        </p:sp>
        <p:sp>
          <p:nvSpPr>
            <p:cNvPr id="73" name="Text Box 13"/>
            <p:cNvSpPr txBox="1">
              <a:spLocks noChangeArrowheads="1"/>
            </p:cNvSpPr>
            <p:nvPr/>
          </p:nvSpPr>
          <p:spPr bwMode="auto">
            <a:xfrm>
              <a:off x="5867400" y="4114800"/>
              <a:ext cx="3810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R</a:t>
              </a:r>
            </a:p>
          </p:txBody>
        </p:sp>
        <p:sp>
          <p:nvSpPr>
            <p:cNvPr id="74" name="Text Box 14"/>
            <p:cNvSpPr txBox="1">
              <a:spLocks noChangeArrowheads="1"/>
            </p:cNvSpPr>
            <p:nvPr/>
          </p:nvSpPr>
          <p:spPr bwMode="auto">
            <a:xfrm>
              <a:off x="1752600" y="4038600"/>
              <a:ext cx="3810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S</a:t>
              </a:r>
            </a:p>
          </p:txBody>
        </p:sp>
        <p:sp>
          <p:nvSpPr>
            <p:cNvPr id="75" name="Text Box 15"/>
            <p:cNvSpPr txBox="1">
              <a:spLocks noChangeArrowheads="1"/>
            </p:cNvSpPr>
            <p:nvPr/>
          </p:nvSpPr>
          <p:spPr bwMode="auto">
            <a:xfrm>
              <a:off x="3657600" y="2209800"/>
              <a:ext cx="3810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2</a:t>
              </a:r>
            </a:p>
          </p:txBody>
        </p:sp>
        <p:sp>
          <p:nvSpPr>
            <p:cNvPr id="76" name="Text Box 16"/>
            <p:cNvSpPr txBox="1">
              <a:spLocks noChangeArrowheads="1"/>
            </p:cNvSpPr>
            <p:nvPr/>
          </p:nvSpPr>
          <p:spPr bwMode="auto">
            <a:xfrm>
              <a:off x="4572000" y="2209800"/>
              <a:ext cx="3810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3</a:t>
              </a:r>
            </a:p>
          </p:txBody>
        </p:sp>
        <p:sp>
          <p:nvSpPr>
            <p:cNvPr id="77" name="Text Box 17"/>
            <p:cNvSpPr txBox="1">
              <a:spLocks noChangeArrowheads="1"/>
            </p:cNvSpPr>
            <p:nvPr/>
          </p:nvSpPr>
          <p:spPr bwMode="auto">
            <a:xfrm>
              <a:off x="4648200" y="3352800"/>
              <a:ext cx="3810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3</a:t>
              </a:r>
            </a:p>
          </p:txBody>
        </p:sp>
        <p:sp>
          <p:nvSpPr>
            <p:cNvPr id="78" name="Text Box 18"/>
            <p:cNvSpPr txBox="1">
              <a:spLocks noChangeArrowheads="1"/>
            </p:cNvSpPr>
            <p:nvPr/>
          </p:nvSpPr>
          <p:spPr bwMode="auto">
            <a:xfrm>
              <a:off x="3429000" y="3200400"/>
              <a:ext cx="3810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4</a:t>
              </a: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-76200" y="1688068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#9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495800" y="1752600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#10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Is this a parallelogram?</a:t>
            </a:r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2438400"/>
            <a:ext cx="5854891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Showing Quadrilaterals Are Parallelograms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762000"/>
            <a:ext cx="4343400" cy="83099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There was a rule from Algebra that said…</a:t>
            </a:r>
            <a:endParaRPr lang="en-US" sz="24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748135"/>
            <a:ext cx="8153400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If two lines are parallel, then they have the same slope.</a:t>
            </a:r>
            <a:endParaRPr lang="en-US" sz="24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5486400"/>
            <a:ext cx="8153400" cy="83099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 algn="ctr"/>
            <a:r>
              <a:rPr lang="en-US" sz="24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So we can tell if the quadrilateral is a parallelogram by finding the slopes of the sides.</a:t>
            </a:r>
            <a:endParaRPr lang="en-US" sz="24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A= (-1,-1)</a:t>
            </a:r>
          </a:p>
          <a:p>
            <a:pPr>
              <a:buNone/>
            </a:pPr>
            <a:r>
              <a:rPr lang="en-US" dirty="0" smtClean="0"/>
              <a:t>B=(3,0)</a:t>
            </a:r>
          </a:p>
          <a:p>
            <a:pPr>
              <a:buNone/>
            </a:pPr>
            <a:r>
              <a:rPr lang="en-US" dirty="0" smtClean="0"/>
              <a:t>C=(4,2)</a:t>
            </a:r>
          </a:p>
          <a:p>
            <a:pPr>
              <a:buNone/>
            </a:pPr>
            <a:r>
              <a:rPr lang="en-US" dirty="0" smtClean="0"/>
              <a:t>D=(0,1)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5" name="Rectangle 4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Showing Quadrilaterals Are Parallelograms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2438400"/>
            <a:ext cx="5854891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14400"/>
            <a:ext cx="83058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dirty="0" smtClean="0"/>
              <a:t>If the opposite sides are parallel, then they have the same slope.</a:t>
            </a:r>
          </a:p>
          <a:p>
            <a:pPr>
              <a:buFont typeface="Arial" charset="0"/>
              <a:buNone/>
            </a:pPr>
            <a:endParaRPr lang="en-US" dirty="0" smtClean="0"/>
          </a:p>
          <a:p>
            <a:pPr>
              <a:buFont typeface="Arial" charset="0"/>
              <a:buNone/>
            </a:pPr>
            <a:r>
              <a:rPr lang="en-US" dirty="0" smtClean="0"/>
              <a:t> </a:t>
            </a:r>
          </a:p>
          <a:p>
            <a:pPr>
              <a:buFont typeface="Arial" charset="0"/>
              <a:buNone/>
            </a:pPr>
            <a:endParaRPr lang="en-US" dirty="0" smtClean="0"/>
          </a:p>
        </p:txBody>
      </p:sp>
      <p:sp>
        <p:nvSpPr>
          <p:cNvPr id="6" name="Rectangle 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Showing Quadrilaterals Are Parallelograms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7400" y="2438400"/>
            <a:ext cx="5854891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Content Placeholder 6"/>
          <p:cNvGraphicFramePr>
            <a:graphicFrameLocks noChangeAspect="1"/>
          </p:cNvGraphicFramePr>
          <p:nvPr>
            <p:ph sz="half" idx="2"/>
          </p:nvPr>
        </p:nvGraphicFramePr>
        <p:xfrm>
          <a:off x="3657600" y="1371600"/>
          <a:ext cx="1828800" cy="1053704"/>
        </p:xfrm>
        <a:graphic>
          <a:graphicData uri="http://schemas.openxmlformats.org/presentationml/2006/ole">
            <p:oleObj spid="_x0000_s109570" name="Równanie" r:id="rId5" imgW="749160" imgH="431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Content Placeholder 6"/>
          <p:cNvGraphicFramePr>
            <a:graphicFrameLocks noChangeAspect="1"/>
          </p:cNvGraphicFramePr>
          <p:nvPr>
            <p:ph sz="half" idx="2"/>
          </p:nvPr>
        </p:nvGraphicFramePr>
        <p:xfrm>
          <a:off x="0" y="990601"/>
          <a:ext cx="7529174" cy="852488"/>
        </p:xfrm>
        <a:graphic>
          <a:graphicData uri="http://schemas.openxmlformats.org/presentationml/2006/ole">
            <p:oleObj spid="_x0000_s110594" name="Equation" r:id="rId3" imgW="3695400" imgH="419040" progId="Equation.3">
              <p:embed/>
            </p:oleObj>
          </a:graphicData>
        </a:graphic>
      </p:graphicFrame>
      <p:sp>
        <p:nvSpPr>
          <p:cNvPr id="6" name="Rectangle 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Showing Quadrilaterals Are Parallelograms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7400" y="2438400"/>
            <a:ext cx="5854891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1371600" y="990600"/>
            <a:ext cx="990600" cy="914400"/>
          </a:xfrm>
          <a:prstGeom prst="rect">
            <a:avLst/>
          </a:prstGeom>
          <a:solidFill>
            <a:schemeClr val="bg1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438400" y="990600"/>
            <a:ext cx="990600" cy="914400"/>
          </a:xfrm>
          <a:prstGeom prst="rect">
            <a:avLst/>
          </a:prstGeom>
          <a:solidFill>
            <a:schemeClr val="bg1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334000" y="1066800"/>
            <a:ext cx="990600" cy="914400"/>
          </a:xfrm>
          <a:prstGeom prst="rect">
            <a:avLst/>
          </a:prstGeom>
          <a:solidFill>
            <a:schemeClr val="bg1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317675" y="1066800"/>
            <a:ext cx="1219200" cy="914400"/>
          </a:xfrm>
          <a:prstGeom prst="rect">
            <a:avLst/>
          </a:prstGeom>
          <a:solidFill>
            <a:schemeClr val="bg1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4191000" y="2971800"/>
            <a:ext cx="381000" cy="349468"/>
            <a:chOff x="3962400" y="2940268"/>
            <a:chExt cx="609600" cy="381000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3962400" y="2940268"/>
              <a:ext cx="609600" cy="762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4038600" y="3016468"/>
              <a:ext cx="533400" cy="3048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3962400" y="4219902"/>
            <a:ext cx="304800" cy="320566"/>
            <a:chOff x="3962400" y="2940268"/>
            <a:chExt cx="609600" cy="381000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3962400" y="2940268"/>
              <a:ext cx="609600" cy="762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4038600" y="3016468"/>
              <a:ext cx="533400" cy="3048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3733800" y="4267200"/>
            <a:ext cx="304800" cy="320566"/>
            <a:chOff x="3962400" y="2940268"/>
            <a:chExt cx="609600" cy="381000"/>
          </a:xfrm>
        </p:grpSpPr>
        <p:cxnSp>
          <p:nvCxnSpPr>
            <p:cNvPr id="25" name="Straight Connector 24"/>
            <p:cNvCxnSpPr/>
            <p:nvPr/>
          </p:nvCxnSpPr>
          <p:spPr>
            <a:xfrm>
              <a:off x="3962400" y="2940268"/>
              <a:ext cx="609600" cy="762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V="1">
              <a:off x="4038600" y="3016468"/>
              <a:ext cx="533400" cy="3048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/>
          <p:cNvGrpSpPr/>
          <p:nvPr/>
        </p:nvGrpSpPr>
        <p:grpSpPr>
          <a:xfrm>
            <a:off x="3886200" y="3048000"/>
            <a:ext cx="381000" cy="349468"/>
            <a:chOff x="3962400" y="2940268"/>
            <a:chExt cx="609600" cy="381000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3962400" y="2940268"/>
              <a:ext cx="609600" cy="762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4038600" y="3016468"/>
              <a:ext cx="533400" cy="3048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990600"/>
            <a:ext cx="8153400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Why do we need to know about polygons?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" y="1524000"/>
            <a:ext cx="8458200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Polygons show up all over in nature, science, engineering…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3" name="Picture 2" descr="File:Giants causeway closeup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133600"/>
            <a:ext cx="2438400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78" name="Picture 2" descr="http://t0.gstatic.com/images?q=tbn:nrV4Tq6VALJJ3M:http://itech.dickinson.edu/chemistry/wp-content/uploads/2008/04/heroin-2d-skeletal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5600" y="2057400"/>
            <a:ext cx="2362200" cy="20314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0" name="Picture 4" descr="http://t3.gstatic.com/images?q=tbn:BWjzLQihdLCLVM:http://johnochwat.files.wordpress.com/2008/08/stop_sign1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000" y="2133600"/>
            <a:ext cx="1295400" cy="19431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2" name="Picture 6" descr="http://t1.gstatic.com/images?q=tbn:-MZ5_ntTIozZ5M:http://www.istockphoto.com/file_thumbview_approve/5627739/2/istockphoto_5627739-ferris-wheel.jp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34200" y="2133600"/>
            <a:ext cx="1905000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4" name="Picture 8" descr="http://t0.gstatic.com/images?q=tbn:ta0ghAIf70p5fM:http://www.highdisplay.com/wp-content/uploads/2008/06/flat-screen-computer-monitor.JP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8600" y="4038600"/>
            <a:ext cx="2362200" cy="2362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6" name="Picture 10" descr="http://t1.gstatic.com/images?q=tbn:IzxpKJVwwq4cyM:http://www.dregsld.com/tutorials/FloorTile/NewFloorTile1.jp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743200" y="4191000"/>
            <a:ext cx="2360951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7" name="Picture 1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410200" y="4191000"/>
            <a:ext cx="3352800" cy="2158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Content Placeholder 6"/>
          <p:cNvGraphicFramePr>
            <a:graphicFrameLocks noChangeAspect="1"/>
          </p:cNvGraphicFramePr>
          <p:nvPr>
            <p:ph sz="half" idx="2"/>
          </p:nvPr>
        </p:nvGraphicFramePr>
        <p:xfrm>
          <a:off x="0" y="838200"/>
          <a:ext cx="8755218" cy="925513"/>
        </p:xfrm>
        <a:graphic>
          <a:graphicData uri="http://schemas.openxmlformats.org/presentationml/2006/ole">
            <p:oleObj spid="_x0000_s111618" name="Equation" r:id="rId3" imgW="3962160" imgH="419040" progId="Equation.3">
              <p:embed/>
            </p:oleObj>
          </a:graphicData>
        </a:graphic>
      </p:graphicFrame>
      <p:sp>
        <p:nvSpPr>
          <p:cNvPr id="6" name="Rectangle 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Showing Quadrilaterals Are Parallelograms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7400" y="2438400"/>
            <a:ext cx="5854891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1524000" y="914400"/>
            <a:ext cx="1066800" cy="914400"/>
          </a:xfrm>
          <a:prstGeom prst="rect">
            <a:avLst/>
          </a:prstGeom>
          <a:solidFill>
            <a:schemeClr val="bg1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90800" y="914400"/>
            <a:ext cx="1143000" cy="914400"/>
          </a:xfrm>
          <a:prstGeom prst="rect">
            <a:avLst/>
          </a:prstGeom>
          <a:solidFill>
            <a:schemeClr val="bg1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629400" y="914400"/>
            <a:ext cx="990600" cy="914400"/>
          </a:xfrm>
          <a:prstGeom prst="rect">
            <a:avLst/>
          </a:prstGeom>
          <a:solidFill>
            <a:schemeClr val="bg1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696200" y="914400"/>
            <a:ext cx="1219200" cy="914400"/>
          </a:xfrm>
          <a:prstGeom prst="rect">
            <a:avLst/>
          </a:prstGeom>
          <a:solidFill>
            <a:schemeClr val="bg1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 rot="18064077">
            <a:off x="5463370" y="3194700"/>
            <a:ext cx="300211" cy="239999"/>
            <a:chOff x="3962400" y="2940268"/>
            <a:chExt cx="609600" cy="381000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3962400" y="2940268"/>
              <a:ext cx="609600" cy="762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V="1">
              <a:off x="4038600" y="3016468"/>
              <a:ext cx="533400" cy="3048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 rot="18204106">
            <a:off x="2730764" y="3881372"/>
            <a:ext cx="300210" cy="239999"/>
            <a:chOff x="3962400" y="2940268"/>
            <a:chExt cx="609600" cy="381000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3962400" y="2940268"/>
              <a:ext cx="609600" cy="762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4038600" y="3016468"/>
              <a:ext cx="533400" cy="3048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4191000" y="2940268"/>
            <a:ext cx="381000" cy="349468"/>
            <a:chOff x="3962400" y="2940268"/>
            <a:chExt cx="609600" cy="381000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3962400" y="2940268"/>
              <a:ext cx="609600" cy="762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V="1">
              <a:off x="4038600" y="3016468"/>
              <a:ext cx="533400" cy="3048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3962400" y="4219902"/>
            <a:ext cx="304800" cy="320566"/>
            <a:chOff x="3962400" y="2940268"/>
            <a:chExt cx="609600" cy="381000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3962400" y="2940268"/>
              <a:ext cx="609600" cy="762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V="1">
              <a:off x="4038600" y="3016468"/>
              <a:ext cx="533400" cy="3048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3733800" y="4267200"/>
            <a:ext cx="304800" cy="320566"/>
            <a:chOff x="3962400" y="2940268"/>
            <a:chExt cx="609600" cy="381000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3962400" y="2940268"/>
              <a:ext cx="609600" cy="762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4038600" y="3016468"/>
              <a:ext cx="533400" cy="3048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/>
          <p:cNvGrpSpPr/>
          <p:nvPr/>
        </p:nvGrpSpPr>
        <p:grpSpPr>
          <a:xfrm>
            <a:off x="3886200" y="3048000"/>
            <a:ext cx="381000" cy="349468"/>
            <a:chOff x="3962400" y="2940268"/>
            <a:chExt cx="609600" cy="381000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3962400" y="2940268"/>
              <a:ext cx="609600" cy="762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4038600" y="3016468"/>
              <a:ext cx="533400" cy="304800"/>
            </a:xfrm>
            <a:prstGeom prst="line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/>
          <p:cNvSpPr txBox="1"/>
          <p:nvPr/>
        </p:nvSpPr>
        <p:spPr>
          <a:xfrm>
            <a:off x="5257800" y="5486400"/>
            <a:ext cx="3556551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Yes, it is a parallelogram.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Opposite sides are parallel.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3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03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19200"/>
            <a:ext cx="8716636" cy="754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28037" name="Content Placeholder 6"/>
          <p:cNvGraphicFramePr>
            <a:graphicFrameLocks noChangeAspect="1"/>
          </p:cNvGraphicFramePr>
          <p:nvPr/>
        </p:nvGraphicFramePr>
        <p:xfrm>
          <a:off x="6705600" y="685800"/>
          <a:ext cx="1322024" cy="762000"/>
        </p:xfrm>
        <a:graphic>
          <a:graphicData uri="http://schemas.openxmlformats.org/presentationml/2006/ole">
            <p:oleObj spid="_x0000_s428037" name="Równanie" r:id="rId4" imgW="749160" imgH="431640" progId="Equation.3">
              <p:embed/>
            </p:oleObj>
          </a:graphicData>
        </a:graphic>
      </p:graphicFrame>
      <p:sp>
        <p:nvSpPr>
          <p:cNvPr id="6" name="Rectangle 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Showing Quadrilaterals Are Parallelograms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2377" y="838200"/>
            <a:ext cx="6099747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Decide if each of the following is a parallelogram: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105400" y="1905000"/>
            <a:ext cx="85472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(1,8)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219200" y="3276600"/>
            <a:ext cx="11480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(-6, 5)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048000" y="4648200"/>
            <a:ext cx="11480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(-4, 1)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715000" y="3657600"/>
            <a:ext cx="85472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(3,4)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800600" y="1905000"/>
            <a:ext cx="47801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W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752600" y="2971800"/>
            <a:ext cx="38824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X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590800" y="4648200"/>
            <a:ext cx="3642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Y</a:t>
            </a:r>
            <a:endParaRPr lang="en-US" sz="2200" b="1" dirty="0">
              <a:latin typeface="Comic Sans MS" pitchFamily="66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791200" y="3379113"/>
            <a:ext cx="38023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Comic Sans MS" pitchFamily="66" charset="0"/>
              </a:rPr>
              <a:t>Z</a:t>
            </a:r>
            <a:endParaRPr lang="en-US" sz="2200" b="1" dirty="0">
              <a:latin typeface="Comic Sans MS" pitchFamily="66" charset="0"/>
            </a:endParaRPr>
          </a:p>
        </p:txBody>
      </p:sp>
      <p:graphicFrame>
        <p:nvGraphicFramePr>
          <p:cNvPr id="51" name="Content Placeholder 6"/>
          <p:cNvGraphicFramePr>
            <a:graphicFrameLocks noChangeAspect="1"/>
          </p:cNvGraphicFramePr>
          <p:nvPr/>
        </p:nvGraphicFramePr>
        <p:xfrm>
          <a:off x="3200400" y="1752600"/>
          <a:ext cx="404812" cy="1042986"/>
        </p:xfrm>
        <a:graphic>
          <a:graphicData uri="http://schemas.openxmlformats.org/presentationml/2006/ole">
            <p:oleObj spid="_x0000_s428038" name="Equation" r:id="rId6" imgW="152280" imgH="393480" progId="Equation.3">
              <p:embed/>
            </p:oleObj>
          </a:graphicData>
        </a:graphic>
      </p:graphicFrame>
      <p:graphicFrame>
        <p:nvGraphicFramePr>
          <p:cNvPr id="52" name="Content Placeholder 6"/>
          <p:cNvGraphicFramePr>
            <a:graphicFrameLocks noChangeAspect="1"/>
          </p:cNvGraphicFramePr>
          <p:nvPr/>
        </p:nvGraphicFramePr>
        <p:xfrm>
          <a:off x="4724400" y="4038600"/>
          <a:ext cx="404812" cy="1042986"/>
        </p:xfrm>
        <a:graphic>
          <a:graphicData uri="http://schemas.openxmlformats.org/presentationml/2006/ole">
            <p:oleObj spid="_x0000_s428039" name="Equation" r:id="rId7" imgW="152280" imgH="393480" progId="Equation.3">
              <p:embed/>
            </p:oleObj>
          </a:graphicData>
        </a:graphic>
      </p:graphicFrame>
      <p:graphicFrame>
        <p:nvGraphicFramePr>
          <p:cNvPr id="53" name="Content Placeholder 6"/>
          <p:cNvGraphicFramePr>
            <a:graphicFrameLocks noChangeAspect="1"/>
          </p:cNvGraphicFramePr>
          <p:nvPr/>
        </p:nvGraphicFramePr>
        <p:xfrm>
          <a:off x="5562600" y="2667000"/>
          <a:ext cx="608013" cy="438150"/>
        </p:xfrm>
        <a:graphic>
          <a:graphicData uri="http://schemas.openxmlformats.org/presentationml/2006/ole">
            <p:oleObj spid="_x0000_s428040" name="Equation" r:id="rId8" imgW="228600" imgH="164880" progId="Equation.3">
              <p:embed/>
            </p:oleObj>
          </a:graphicData>
        </a:graphic>
      </p:graphicFrame>
      <p:graphicFrame>
        <p:nvGraphicFramePr>
          <p:cNvPr id="54" name="Content Placeholder 6"/>
          <p:cNvGraphicFramePr>
            <a:graphicFrameLocks noChangeAspect="1"/>
          </p:cNvGraphicFramePr>
          <p:nvPr/>
        </p:nvGraphicFramePr>
        <p:xfrm>
          <a:off x="2057400" y="4038600"/>
          <a:ext cx="608013" cy="438150"/>
        </p:xfrm>
        <a:graphic>
          <a:graphicData uri="http://schemas.openxmlformats.org/presentationml/2006/ole">
            <p:oleObj spid="_x0000_s428041" name="Equation" r:id="rId9" imgW="228600" imgH="164880" progId="Equation.3">
              <p:embed/>
            </p:oleObj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5257800" y="5486400"/>
            <a:ext cx="3556551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Yes, it is a parallelogram.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Opposite sides are parallel.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Showing Quadrilaterals Are Parallelograms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0" y="762000"/>
            <a:ext cx="9144000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Quadrilateral ABCD has vertices at the following coordinates:  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0" y="1219200"/>
            <a:ext cx="9144000" cy="156966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A  (-2, 5)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B  (6, 2)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C  (2, -4)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D  (-3, -5)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2895600"/>
            <a:ext cx="9144000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Is it a parallelogram?  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Showing Quadrilaterals Are Parallelograms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0" y="762000"/>
            <a:ext cx="9144000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Quadrilateral ABCD has vertices at the following coordinates:  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2906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295400"/>
            <a:ext cx="5555303" cy="41148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1" name="TextBox 20"/>
          <p:cNvSpPr txBox="1"/>
          <p:nvPr/>
        </p:nvSpPr>
        <p:spPr>
          <a:xfrm>
            <a:off x="0" y="1219200"/>
            <a:ext cx="9144000" cy="156966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A  (-2, 5)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B  (6, 2)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C  (2, -4)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D  (-3, -5)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2895600"/>
            <a:ext cx="9144000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Is it a parallelogram?  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3505200"/>
            <a:ext cx="3200400" cy="156966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You could put all the points on a graph, then do what we did in the last one.</a:t>
            </a:r>
            <a:endParaRPr lang="en-US" sz="24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Showing Quadrilaterals Are Parallelograms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0" y="762000"/>
            <a:ext cx="9144000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Quadrilateral ABCD has vertices at the following coordinates:  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0" y="1219200"/>
            <a:ext cx="9144000" cy="156966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A  (-2, 5)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B  (6, 2)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C  (2, -4)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D  (-3, -5)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2895600"/>
            <a:ext cx="9144000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Is it a parallelogram?  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429064" name="Content Placeholder 6"/>
          <p:cNvGraphicFramePr>
            <a:graphicFrameLocks noChangeAspect="1"/>
          </p:cNvGraphicFramePr>
          <p:nvPr/>
        </p:nvGraphicFramePr>
        <p:xfrm>
          <a:off x="6400800" y="1295400"/>
          <a:ext cx="2352675" cy="1657350"/>
        </p:xfrm>
        <a:graphic>
          <a:graphicData uri="http://schemas.openxmlformats.org/presentationml/2006/ole">
            <p:oleObj spid="_x0000_s429064" name="Equation" r:id="rId4" imgW="1333440" imgH="939600" progId="Equation.3">
              <p:embed/>
            </p:oleObj>
          </a:graphicData>
        </a:graphic>
      </p:graphicFrame>
      <p:graphicFrame>
        <p:nvGraphicFramePr>
          <p:cNvPr id="429065" name="Content Placeholder 6"/>
          <p:cNvGraphicFramePr>
            <a:graphicFrameLocks noChangeAspect="1"/>
          </p:cNvGraphicFramePr>
          <p:nvPr/>
        </p:nvGraphicFramePr>
        <p:xfrm>
          <a:off x="2743200" y="2133600"/>
          <a:ext cx="1322388" cy="762000"/>
        </p:xfrm>
        <a:graphic>
          <a:graphicData uri="http://schemas.openxmlformats.org/presentationml/2006/ole">
            <p:oleObj spid="_x0000_s429065" name="Równanie" r:id="rId5" imgW="749160" imgH="431640" progId="Equation.3">
              <p:embed/>
            </p:oleObj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2286000" y="1219200"/>
            <a:ext cx="2743200" cy="83099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Or, just use the slope formula.</a:t>
            </a:r>
            <a:endParaRPr lang="en-US" sz="24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429066" name="Content Placeholder 6"/>
          <p:cNvGraphicFramePr>
            <a:graphicFrameLocks noChangeAspect="1"/>
          </p:cNvGraphicFramePr>
          <p:nvPr/>
        </p:nvGraphicFramePr>
        <p:xfrm>
          <a:off x="336550" y="3570288"/>
          <a:ext cx="536575" cy="381000"/>
        </p:xfrm>
        <a:graphic>
          <a:graphicData uri="http://schemas.openxmlformats.org/presentationml/2006/ole">
            <p:oleObj spid="_x0000_s429066" name="Equation" r:id="rId6" imgW="304560" imgH="215640" progId="Equation.3">
              <p:embed/>
            </p:oleObj>
          </a:graphicData>
        </a:graphic>
      </p:graphicFrame>
      <p:graphicFrame>
        <p:nvGraphicFramePr>
          <p:cNvPr id="27" name="Content Placeholder 6"/>
          <p:cNvGraphicFramePr>
            <a:graphicFrameLocks noChangeAspect="1"/>
          </p:cNvGraphicFramePr>
          <p:nvPr/>
        </p:nvGraphicFramePr>
        <p:xfrm>
          <a:off x="1219200" y="3429000"/>
          <a:ext cx="1231900" cy="695325"/>
        </p:xfrm>
        <a:graphic>
          <a:graphicData uri="http://schemas.openxmlformats.org/presentationml/2006/ole">
            <p:oleObj spid="_x0000_s429067" name="Equation" r:id="rId7" imgW="698400" imgH="393480" progId="Equation.3">
              <p:embed/>
            </p:oleObj>
          </a:graphicData>
        </a:graphic>
      </p:graphicFrame>
      <p:graphicFrame>
        <p:nvGraphicFramePr>
          <p:cNvPr id="429068" name="Content Placeholder 6"/>
          <p:cNvGraphicFramePr>
            <a:graphicFrameLocks noChangeAspect="1"/>
          </p:cNvGraphicFramePr>
          <p:nvPr/>
        </p:nvGraphicFramePr>
        <p:xfrm>
          <a:off x="2667000" y="3429000"/>
          <a:ext cx="649287" cy="695325"/>
        </p:xfrm>
        <a:graphic>
          <a:graphicData uri="http://schemas.openxmlformats.org/presentationml/2006/ole">
            <p:oleObj spid="_x0000_s429068" name="Equation" r:id="rId8" imgW="368280" imgH="393480" progId="Equation.3">
              <p:embed/>
            </p:oleObj>
          </a:graphicData>
        </a:graphic>
      </p:graphicFrame>
      <p:graphicFrame>
        <p:nvGraphicFramePr>
          <p:cNvPr id="29" name="Content Placeholder 6"/>
          <p:cNvGraphicFramePr>
            <a:graphicFrameLocks noChangeAspect="1"/>
          </p:cNvGraphicFramePr>
          <p:nvPr/>
        </p:nvGraphicFramePr>
        <p:xfrm>
          <a:off x="8116779" y="1295400"/>
          <a:ext cx="446087" cy="412750"/>
        </p:xfrm>
        <a:graphic>
          <a:graphicData uri="http://schemas.openxmlformats.org/presentationml/2006/ole">
            <p:oleObj spid="_x0000_s429069" name="Equation" r:id="rId9" imgW="330120" imgH="304560" progId="Equation.3">
              <p:embed/>
            </p:oleObj>
          </a:graphicData>
        </a:graphic>
      </p:graphicFrame>
      <p:graphicFrame>
        <p:nvGraphicFramePr>
          <p:cNvPr id="30" name="Content Placeholder 6"/>
          <p:cNvGraphicFramePr>
            <a:graphicFrameLocks noChangeAspect="1"/>
          </p:cNvGraphicFramePr>
          <p:nvPr/>
        </p:nvGraphicFramePr>
        <p:xfrm>
          <a:off x="293688" y="4419600"/>
          <a:ext cx="558800" cy="381000"/>
        </p:xfrm>
        <a:graphic>
          <a:graphicData uri="http://schemas.openxmlformats.org/presentationml/2006/ole">
            <p:oleObj spid="_x0000_s429070" name="Equation" r:id="rId10" imgW="317160" imgH="215640" progId="Equation.3">
              <p:embed/>
            </p:oleObj>
          </a:graphicData>
        </a:graphic>
      </p:graphicFrame>
      <p:graphicFrame>
        <p:nvGraphicFramePr>
          <p:cNvPr id="31" name="Content Placeholder 6"/>
          <p:cNvGraphicFramePr>
            <a:graphicFrameLocks noChangeAspect="1"/>
          </p:cNvGraphicFramePr>
          <p:nvPr/>
        </p:nvGraphicFramePr>
        <p:xfrm>
          <a:off x="1185863" y="4267200"/>
          <a:ext cx="1298575" cy="695325"/>
        </p:xfrm>
        <a:graphic>
          <a:graphicData uri="http://schemas.openxmlformats.org/presentationml/2006/ole">
            <p:oleObj spid="_x0000_s429071" name="Equation" r:id="rId11" imgW="736560" imgH="393480" progId="Equation.3">
              <p:embed/>
            </p:oleObj>
          </a:graphicData>
        </a:graphic>
      </p:graphicFrame>
      <p:graphicFrame>
        <p:nvGraphicFramePr>
          <p:cNvPr id="32" name="Content Placeholder 6"/>
          <p:cNvGraphicFramePr>
            <a:graphicFrameLocks noChangeAspect="1"/>
          </p:cNvGraphicFramePr>
          <p:nvPr/>
        </p:nvGraphicFramePr>
        <p:xfrm>
          <a:off x="2655888" y="4267200"/>
          <a:ext cx="671512" cy="695325"/>
        </p:xfrm>
        <a:graphic>
          <a:graphicData uri="http://schemas.openxmlformats.org/presentationml/2006/ole">
            <p:oleObj spid="_x0000_s429072" name="Equation" r:id="rId12" imgW="380880" imgH="393480" progId="Equation.3">
              <p:embed/>
            </p:oleObj>
          </a:graphicData>
        </a:graphic>
      </p:graphicFrame>
      <p:graphicFrame>
        <p:nvGraphicFramePr>
          <p:cNvPr id="429073" name="Content Placeholder 6"/>
          <p:cNvGraphicFramePr>
            <a:graphicFrameLocks noChangeAspect="1"/>
          </p:cNvGraphicFramePr>
          <p:nvPr/>
        </p:nvGraphicFramePr>
        <p:xfrm>
          <a:off x="3429000" y="4267200"/>
          <a:ext cx="469900" cy="695325"/>
        </p:xfrm>
        <a:graphic>
          <a:graphicData uri="http://schemas.openxmlformats.org/presentationml/2006/ole">
            <p:oleObj spid="_x0000_s429073" name="Equation" r:id="rId13" imgW="266400" imgH="393480" progId="Equation.3">
              <p:embed/>
            </p:oleObj>
          </a:graphicData>
        </a:graphic>
      </p:graphicFrame>
      <p:graphicFrame>
        <p:nvGraphicFramePr>
          <p:cNvPr id="429074" name="Content Placeholder 6"/>
          <p:cNvGraphicFramePr>
            <a:graphicFrameLocks noChangeAspect="1"/>
          </p:cNvGraphicFramePr>
          <p:nvPr/>
        </p:nvGraphicFramePr>
        <p:xfrm>
          <a:off x="8221663" y="1689318"/>
          <a:ext cx="307975" cy="412750"/>
        </p:xfrm>
        <a:graphic>
          <a:graphicData uri="http://schemas.openxmlformats.org/presentationml/2006/ole">
            <p:oleObj spid="_x0000_s429074" name="Equation" r:id="rId14" imgW="228600" imgH="304560" progId="Equation.3">
              <p:embed/>
            </p:oleObj>
          </a:graphicData>
        </a:graphic>
      </p:graphicFrame>
      <p:graphicFrame>
        <p:nvGraphicFramePr>
          <p:cNvPr id="35" name="Content Placeholder 6"/>
          <p:cNvGraphicFramePr>
            <a:graphicFrameLocks noChangeAspect="1"/>
          </p:cNvGraphicFramePr>
          <p:nvPr/>
        </p:nvGraphicFramePr>
        <p:xfrm>
          <a:off x="5049838" y="3570288"/>
          <a:ext cx="558800" cy="381000"/>
        </p:xfrm>
        <a:graphic>
          <a:graphicData uri="http://schemas.openxmlformats.org/presentationml/2006/ole">
            <p:oleObj spid="_x0000_s429075" name="Equation" r:id="rId15" imgW="317160" imgH="215640" progId="Equation.3">
              <p:embed/>
            </p:oleObj>
          </a:graphicData>
        </a:graphic>
      </p:graphicFrame>
      <p:graphicFrame>
        <p:nvGraphicFramePr>
          <p:cNvPr id="36" name="Content Placeholder 6"/>
          <p:cNvGraphicFramePr>
            <a:graphicFrameLocks noChangeAspect="1"/>
          </p:cNvGraphicFramePr>
          <p:nvPr/>
        </p:nvGraphicFramePr>
        <p:xfrm>
          <a:off x="5843588" y="3429000"/>
          <a:ext cx="1433512" cy="695325"/>
        </p:xfrm>
        <a:graphic>
          <a:graphicData uri="http://schemas.openxmlformats.org/presentationml/2006/ole">
            <p:oleObj spid="_x0000_s429076" name="Equation" r:id="rId16" imgW="812520" imgH="393480" progId="Equation.3">
              <p:embed/>
            </p:oleObj>
          </a:graphicData>
        </a:graphic>
      </p:graphicFrame>
      <p:graphicFrame>
        <p:nvGraphicFramePr>
          <p:cNvPr id="37" name="Content Placeholder 6"/>
          <p:cNvGraphicFramePr>
            <a:graphicFrameLocks noChangeAspect="1"/>
          </p:cNvGraphicFramePr>
          <p:nvPr/>
        </p:nvGraphicFramePr>
        <p:xfrm>
          <a:off x="7391400" y="3429000"/>
          <a:ext cx="649288" cy="695325"/>
        </p:xfrm>
        <a:graphic>
          <a:graphicData uri="http://schemas.openxmlformats.org/presentationml/2006/ole">
            <p:oleObj spid="_x0000_s429077" name="Equation" r:id="rId17" imgW="368280" imgH="393480" progId="Equation.3">
              <p:embed/>
            </p:oleObj>
          </a:graphicData>
        </a:graphic>
      </p:graphicFrame>
      <p:graphicFrame>
        <p:nvGraphicFramePr>
          <p:cNvPr id="38" name="Content Placeholder 6"/>
          <p:cNvGraphicFramePr>
            <a:graphicFrameLocks noChangeAspect="1"/>
          </p:cNvGraphicFramePr>
          <p:nvPr/>
        </p:nvGraphicFramePr>
        <p:xfrm>
          <a:off x="5029200" y="4419600"/>
          <a:ext cx="534988" cy="381000"/>
        </p:xfrm>
        <a:graphic>
          <a:graphicData uri="http://schemas.openxmlformats.org/presentationml/2006/ole">
            <p:oleObj spid="_x0000_s429078" name="Equation" r:id="rId18" imgW="304560" imgH="215640" progId="Equation.3">
              <p:embed/>
            </p:oleObj>
          </a:graphicData>
        </a:graphic>
      </p:graphicFrame>
      <p:graphicFrame>
        <p:nvGraphicFramePr>
          <p:cNvPr id="39" name="Content Placeholder 6"/>
          <p:cNvGraphicFramePr>
            <a:graphicFrameLocks noChangeAspect="1"/>
          </p:cNvGraphicFramePr>
          <p:nvPr/>
        </p:nvGraphicFramePr>
        <p:xfrm>
          <a:off x="5854700" y="4267200"/>
          <a:ext cx="1409700" cy="695325"/>
        </p:xfrm>
        <a:graphic>
          <a:graphicData uri="http://schemas.openxmlformats.org/presentationml/2006/ole">
            <p:oleObj spid="_x0000_s429079" name="Equation" r:id="rId19" imgW="799920" imgH="393480" progId="Equation.3">
              <p:embed/>
            </p:oleObj>
          </a:graphicData>
        </a:graphic>
      </p:graphicFrame>
      <p:graphicFrame>
        <p:nvGraphicFramePr>
          <p:cNvPr id="40" name="Content Placeholder 6"/>
          <p:cNvGraphicFramePr>
            <a:graphicFrameLocks noChangeAspect="1"/>
          </p:cNvGraphicFramePr>
          <p:nvPr/>
        </p:nvGraphicFramePr>
        <p:xfrm>
          <a:off x="7413625" y="4267200"/>
          <a:ext cx="604838" cy="695325"/>
        </p:xfrm>
        <a:graphic>
          <a:graphicData uri="http://schemas.openxmlformats.org/presentationml/2006/ole">
            <p:oleObj spid="_x0000_s429080" name="Equation" r:id="rId20" imgW="342720" imgH="393480" progId="Equation.3">
              <p:embed/>
            </p:oleObj>
          </a:graphicData>
        </a:graphic>
      </p:graphicFrame>
      <p:graphicFrame>
        <p:nvGraphicFramePr>
          <p:cNvPr id="41" name="Content Placeholder 6"/>
          <p:cNvGraphicFramePr>
            <a:graphicFrameLocks noChangeAspect="1"/>
          </p:cNvGraphicFramePr>
          <p:nvPr/>
        </p:nvGraphicFramePr>
        <p:xfrm>
          <a:off x="8031163" y="4457700"/>
          <a:ext cx="715962" cy="314325"/>
        </p:xfrm>
        <a:graphic>
          <a:graphicData uri="http://schemas.openxmlformats.org/presentationml/2006/ole">
            <p:oleObj spid="_x0000_s429081" name="Equation" r:id="rId21" imgW="406080" imgH="177480" progId="Equation.3">
              <p:embed/>
            </p:oleObj>
          </a:graphicData>
        </a:graphic>
      </p:graphicFrame>
      <p:graphicFrame>
        <p:nvGraphicFramePr>
          <p:cNvPr id="429083" name="Object 27"/>
          <p:cNvGraphicFramePr>
            <a:graphicFrameLocks noChangeAspect="1"/>
          </p:cNvGraphicFramePr>
          <p:nvPr/>
        </p:nvGraphicFramePr>
        <p:xfrm>
          <a:off x="8126413" y="3429000"/>
          <a:ext cx="469900" cy="695325"/>
        </p:xfrm>
        <a:graphic>
          <a:graphicData uri="http://schemas.openxmlformats.org/presentationml/2006/ole">
            <p:oleObj spid="_x0000_s429083" name="Equation" r:id="rId22" imgW="266400" imgH="393480" progId="Equation.3">
              <p:embed/>
            </p:oleObj>
          </a:graphicData>
        </a:graphic>
      </p:graphicFrame>
      <p:graphicFrame>
        <p:nvGraphicFramePr>
          <p:cNvPr id="429084" name="Object 28"/>
          <p:cNvGraphicFramePr>
            <a:graphicFrameLocks noChangeAspect="1"/>
          </p:cNvGraphicFramePr>
          <p:nvPr/>
        </p:nvGraphicFramePr>
        <p:xfrm>
          <a:off x="8229600" y="2057400"/>
          <a:ext cx="307975" cy="412750"/>
        </p:xfrm>
        <a:graphic>
          <a:graphicData uri="http://schemas.openxmlformats.org/presentationml/2006/ole">
            <p:oleObj spid="_x0000_s429084" name="Equation" r:id="rId23" imgW="228600" imgH="304560" progId="Equation.3">
              <p:embed/>
            </p:oleObj>
          </a:graphicData>
        </a:graphic>
      </p:graphicFrame>
      <p:graphicFrame>
        <p:nvGraphicFramePr>
          <p:cNvPr id="429085" name="Object 29"/>
          <p:cNvGraphicFramePr>
            <a:graphicFrameLocks noChangeAspect="1"/>
          </p:cNvGraphicFramePr>
          <p:nvPr/>
        </p:nvGraphicFramePr>
        <p:xfrm>
          <a:off x="8186738" y="2644775"/>
          <a:ext cx="393700" cy="241300"/>
        </p:xfrm>
        <a:graphic>
          <a:graphicData uri="http://schemas.openxmlformats.org/presentationml/2006/ole">
            <p:oleObj spid="_x0000_s429085" name="Equation" r:id="rId24" imgW="291960" imgH="177480" progId="Equation.3">
              <p:embed/>
            </p:oleObj>
          </a:graphicData>
        </a:graphic>
      </p:graphicFrame>
      <p:sp>
        <p:nvSpPr>
          <p:cNvPr id="33" name="TextBox 32"/>
          <p:cNvSpPr txBox="1"/>
          <p:nvPr/>
        </p:nvSpPr>
        <p:spPr>
          <a:xfrm rot="21161334">
            <a:off x="1981200" y="5257800"/>
            <a:ext cx="5334000" cy="830997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en-US" sz="2400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Opposite sides are NOT parallel.</a:t>
            </a:r>
          </a:p>
          <a:p>
            <a:pPr lvl="0" algn="ctr"/>
            <a:r>
              <a:rPr lang="en-US" sz="2400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Not a parallelogram.</a:t>
            </a:r>
            <a:endParaRPr lang="en-US" sz="2400" dirty="0">
              <a:solidFill>
                <a:schemeClr val="tx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29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29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29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29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29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429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429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429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429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9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0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1"/>
                </a:solidFill>
                <a:latin typeface="Comic Sans MS" pitchFamily="66" charset="0"/>
              </a:rPr>
              <a:t>Showing Quadrilaterals Are Parallelograms</a:t>
            </a:r>
            <a:endParaRPr lang="en-US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0" y="762000"/>
            <a:ext cx="9144000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Quadrilateral ABCD has vertices at the following coordinates:  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0" y="1219200"/>
            <a:ext cx="9144000" cy="156966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A  ()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B  ()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C  ()</a:t>
            </a:r>
            <a:b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D  ()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2895600"/>
            <a:ext cx="9144000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Is it a parallelogram?  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20022619">
            <a:off x="4191000" y="3777734"/>
            <a:ext cx="2743200" cy="1200329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Another one using the distance formula</a:t>
            </a:r>
            <a:endParaRPr lang="en-US" sz="24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Rhombuses, Rectangles and Squares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52600" y="3581400"/>
            <a:ext cx="2438400" cy="1219200"/>
          </a:xfrm>
          <a:prstGeom prst="rect">
            <a:avLst/>
          </a:prstGeom>
          <a:solidFill>
            <a:srgbClr val="FF0000">
              <a:alpha val="50000"/>
            </a:srgbClr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352800" y="2286000"/>
            <a:ext cx="2438400" cy="1219200"/>
          </a:xfrm>
          <a:prstGeom prst="rect">
            <a:avLst/>
          </a:prstGeom>
          <a:solidFill>
            <a:srgbClr val="FF0000">
              <a:alpha val="50000"/>
            </a:srgbClr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3810000" y="838200"/>
            <a:ext cx="1143000" cy="1066800"/>
          </a:xfrm>
          <a:custGeom>
            <a:avLst/>
            <a:gdLst/>
            <a:ahLst/>
            <a:cxnLst>
              <a:cxn ang="0">
                <a:pos x="240" y="0"/>
              </a:cxn>
              <a:cxn ang="0">
                <a:pos x="0" y="816"/>
              </a:cxn>
              <a:cxn ang="0">
                <a:pos x="816" y="1152"/>
              </a:cxn>
              <a:cxn ang="0">
                <a:pos x="1248" y="912"/>
              </a:cxn>
              <a:cxn ang="0">
                <a:pos x="240" y="0"/>
              </a:cxn>
            </a:cxnLst>
            <a:rect l="0" t="0" r="r" b="b"/>
            <a:pathLst>
              <a:path w="1248" h="1152">
                <a:moveTo>
                  <a:pt x="240" y="0"/>
                </a:moveTo>
                <a:lnTo>
                  <a:pt x="0" y="816"/>
                </a:lnTo>
                <a:lnTo>
                  <a:pt x="816" y="1152"/>
                </a:lnTo>
                <a:lnTo>
                  <a:pt x="1248" y="912"/>
                </a:lnTo>
                <a:lnTo>
                  <a:pt x="240" y="0"/>
                </a:lnTo>
                <a:close/>
              </a:path>
            </a:pathLst>
          </a:custGeom>
          <a:solidFill>
            <a:srgbClr val="5873AE"/>
          </a:solidFill>
          <a:ln w="38100">
            <a:noFill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1" name="Parallelogram 10"/>
          <p:cNvSpPr/>
          <p:nvPr/>
        </p:nvSpPr>
        <p:spPr>
          <a:xfrm>
            <a:off x="3810000" y="2895600"/>
            <a:ext cx="1447800" cy="533400"/>
          </a:xfrm>
          <a:prstGeom prst="parallelogram">
            <a:avLst>
              <a:gd name="adj" fmla="val 61667"/>
            </a:avLst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209800" y="4038600"/>
            <a:ext cx="1295400" cy="609600"/>
          </a:xfrm>
          <a:prstGeom prst="rect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rapezoid 12"/>
          <p:cNvSpPr/>
          <p:nvPr/>
        </p:nvSpPr>
        <p:spPr>
          <a:xfrm>
            <a:off x="7620000" y="3886200"/>
            <a:ext cx="1295400" cy="533400"/>
          </a:xfrm>
          <a:prstGeom prst="trapezoid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iamond 13"/>
          <p:cNvSpPr/>
          <p:nvPr/>
        </p:nvSpPr>
        <p:spPr>
          <a:xfrm>
            <a:off x="4800600" y="4114800"/>
            <a:ext cx="1752600" cy="533400"/>
          </a:xfrm>
          <a:prstGeom prst="diamond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886200" y="5486400"/>
            <a:ext cx="990600" cy="914400"/>
          </a:xfrm>
          <a:prstGeom prst="rect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iagonal Stripe 15"/>
          <p:cNvSpPr/>
          <p:nvPr/>
        </p:nvSpPr>
        <p:spPr>
          <a:xfrm rot="2127546">
            <a:off x="7350413" y="2032811"/>
            <a:ext cx="1602829" cy="1170084"/>
          </a:xfrm>
          <a:prstGeom prst="diagStripe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rot="10800000" flipV="1">
            <a:off x="1905000" y="1676400"/>
            <a:ext cx="1676400" cy="5334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>
            <a:off x="4266009" y="2210197"/>
            <a:ext cx="458788" cy="794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334000" y="1676400"/>
            <a:ext cx="1905000" cy="5334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>
            <a:off x="7962900" y="3086100"/>
            <a:ext cx="685800" cy="1588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0800000" flipV="1">
            <a:off x="3581400" y="3505200"/>
            <a:ext cx="7620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4495800" y="3505200"/>
            <a:ext cx="6858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H="1">
            <a:off x="3048000" y="4724400"/>
            <a:ext cx="4572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4" idx="2"/>
          </p:cNvCxnSpPr>
          <p:nvPr/>
        </p:nvCxnSpPr>
        <p:spPr>
          <a:xfrm rot="5400000">
            <a:off x="5124450" y="4705350"/>
            <a:ext cx="609600" cy="4953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 24"/>
          <p:cNvSpPr/>
          <p:nvPr/>
        </p:nvSpPr>
        <p:spPr>
          <a:xfrm>
            <a:off x="228600" y="1981200"/>
            <a:ext cx="1661160" cy="838200"/>
          </a:xfrm>
          <a:custGeom>
            <a:avLst/>
            <a:gdLst>
              <a:gd name="connsiteX0" fmla="*/ 0 w 1661160"/>
              <a:gd name="connsiteY0" fmla="*/ 381000 h 838200"/>
              <a:gd name="connsiteX1" fmla="*/ 640080 w 1661160"/>
              <a:gd name="connsiteY1" fmla="*/ 0 h 838200"/>
              <a:gd name="connsiteX2" fmla="*/ 1661160 w 1661160"/>
              <a:gd name="connsiteY2" fmla="*/ 457200 h 838200"/>
              <a:gd name="connsiteX3" fmla="*/ 579120 w 1661160"/>
              <a:gd name="connsiteY3" fmla="*/ 838200 h 838200"/>
              <a:gd name="connsiteX4" fmla="*/ 0 w 1661160"/>
              <a:gd name="connsiteY4" fmla="*/ 38100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1160" h="838200">
                <a:moveTo>
                  <a:pt x="0" y="381000"/>
                </a:moveTo>
                <a:lnTo>
                  <a:pt x="640080" y="0"/>
                </a:lnTo>
                <a:lnTo>
                  <a:pt x="1661160" y="457200"/>
                </a:lnTo>
                <a:lnTo>
                  <a:pt x="579120" y="838200"/>
                </a:lnTo>
                <a:lnTo>
                  <a:pt x="0" y="381000"/>
                </a:lnTo>
                <a:close/>
              </a:path>
            </a:pathLst>
          </a:cu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4648200" y="990600"/>
            <a:ext cx="1417632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Quadrilateral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95350" y="1535668"/>
            <a:ext cx="547650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Kite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7447949" y="1676400"/>
            <a:ext cx="1086451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Trapezoid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7162800" y="3429000"/>
            <a:ext cx="1969706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Isosceles Trapezoid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3886200" y="2438400"/>
            <a:ext cx="1470274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Parallelogram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2133600" y="3581400"/>
            <a:ext cx="1102738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Rectangle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5181600" y="3657600"/>
            <a:ext cx="1071127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Rhombus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886200" y="5029200"/>
            <a:ext cx="837280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Square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0" y="3588603"/>
            <a:ext cx="1600200" cy="1323439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Comic Sans MS" pitchFamily="66" charset="0"/>
              </a:rPr>
              <a:t>A Rectangle is a type of parallelogram, and quadrilateral.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0" y="5029200"/>
            <a:ext cx="2209800" cy="1077218"/>
          </a:xfrm>
          <a:prstGeom prst="rect">
            <a:avLst/>
          </a:prstGeom>
          <a:solidFill>
            <a:srgbClr val="C00000">
              <a:alpha val="61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Comic Sans MS" pitchFamily="66" charset="0"/>
              </a:rPr>
              <a:t>So all the rules for parallelograms and quadrilaterals still apply.</a:t>
            </a:r>
            <a:endParaRPr lang="en-US" sz="1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35" grpId="0" animBg="1"/>
      <p:bldP spid="3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457200" y="838200"/>
            <a:ext cx="1600200" cy="381000"/>
          </a:xfrm>
          <a:prstGeom prst="rect">
            <a:avLst/>
          </a:prstGeom>
          <a:solidFill>
            <a:srgbClr val="FFFF00"/>
          </a:solidFill>
          <a:ln w="50800">
            <a:noFill/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Rhombuses, Rectangles and Squares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377" y="838200"/>
            <a:ext cx="651171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A RECTANGLE is a parallelogram with 4 right angles.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33400" y="1676400"/>
            <a:ext cx="3429000" cy="1524000"/>
            <a:chOff x="838200" y="2209800"/>
            <a:chExt cx="3429000" cy="1524000"/>
          </a:xfrm>
        </p:grpSpPr>
        <p:sp>
          <p:nvSpPr>
            <p:cNvPr id="9" name="Rectangle 8"/>
            <p:cNvSpPr/>
            <p:nvPr/>
          </p:nvSpPr>
          <p:spPr>
            <a:xfrm>
              <a:off x="3962400" y="2209800"/>
              <a:ext cx="304800" cy="304800"/>
            </a:xfrm>
            <a:prstGeom prst="rect">
              <a:avLst/>
            </a:prstGeom>
            <a:ln w="508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962400" y="3429000"/>
              <a:ext cx="304800" cy="304800"/>
            </a:xfrm>
            <a:prstGeom prst="rect">
              <a:avLst/>
            </a:prstGeom>
            <a:ln w="508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38200" y="3429000"/>
              <a:ext cx="304800" cy="304800"/>
            </a:xfrm>
            <a:prstGeom prst="rect">
              <a:avLst/>
            </a:prstGeom>
            <a:ln w="508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38200" y="2209800"/>
              <a:ext cx="304800" cy="304800"/>
            </a:xfrm>
            <a:prstGeom prst="rect">
              <a:avLst/>
            </a:prstGeom>
            <a:ln w="508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838200" y="2209800"/>
              <a:ext cx="3429000" cy="1524000"/>
            </a:xfrm>
            <a:prstGeom prst="rect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75114" y="3886200"/>
            <a:ext cx="8167621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Sample problem:  The following quadrilateral is a rectangle, find X.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33400" y="4495800"/>
            <a:ext cx="3429000" cy="1524000"/>
          </a:xfrm>
          <a:prstGeom prst="rect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/>
        </p:nvGraphicFramePr>
        <p:xfrm>
          <a:off x="3352800" y="4572000"/>
          <a:ext cx="508000" cy="406400"/>
        </p:xfrm>
        <a:graphic>
          <a:graphicData uri="http://schemas.openxmlformats.org/presentationml/2006/ole">
            <p:oleObj spid="_x0000_s270337" name="Equation" r:id="rId4" imgW="253800" imgH="203040" progId="Equation.3">
              <p:embed/>
            </p:oleObj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/>
        </p:nvGraphicFramePr>
        <p:xfrm>
          <a:off x="4724400" y="4572000"/>
          <a:ext cx="1839686" cy="660400"/>
        </p:xfrm>
        <a:graphic>
          <a:graphicData uri="http://schemas.openxmlformats.org/presentationml/2006/ole">
            <p:oleObj spid="_x0000_s270338" name="Equation" r:id="rId5" imgW="495000" imgH="177480" progId="Equation.3">
              <p:embed/>
            </p:oleObj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/>
        </p:nvGraphicFramePr>
        <p:xfrm>
          <a:off x="4967287" y="5257800"/>
          <a:ext cx="1509713" cy="660400"/>
        </p:xfrm>
        <a:graphic>
          <a:graphicData uri="http://schemas.openxmlformats.org/presentationml/2006/ole">
            <p:oleObj spid="_x0000_s270339" name="Equation" r:id="rId6" imgW="40608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7" grpId="0"/>
      <p:bldP spid="20" grpId="0"/>
      <p:bldP spid="19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Rhombuses, Rectangles and Squares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269313" name="Object 1"/>
          <p:cNvGraphicFramePr>
            <a:graphicFrameLocks noChangeAspect="1"/>
          </p:cNvGraphicFramePr>
          <p:nvPr/>
        </p:nvGraphicFramePr>
        <p:xfrm>
          <a:off x="6781800" y="5791200"/>
          <a:ext cx="2157413" cy="685800"/>
        </p:xfrm>
        <a:graphic>
          <a:graphicData uri="http://schemas.openxmlformats.org/presentationml/2006/ole">
            <p:oleObj spid="_x0000_s269313" name="Package" showAsIcon="1" r:id="rId4" imgW="2157480" imgH="685800" progId="Package">
              <p:embed/>
            </p:oleObj>
          </a:graphicData>
        </a:graphic>
      </p:graphicFrame>
      <p:pic>
        <p:nvPicPr>
          <p:cNvPr id="2693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066800"/>
            <a:ext cx="7467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85800" y="1066800"/>
            <a:ext cx="1771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Comic Sans MS" pitchFamily="66" charset="0"/>
              </a:rPr>
              <a:t>Theorem 6.11</a:t>
            </a:r>
            <a:endParaRPr lang="en-US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5800" y="1447800"/>
            <a:ext cx="457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Comic Sans MS" pitchFamily="66" charset="0"/>
              </a:rPr>
              <a:t>The diagonals of a rectangle are congruent.</a:t>
            </a:r>
            <a:endParaRPr lang="en-US" sz="1600" b="1" dirty="0">
              <a:latin typeface="Comic Sans MS" pitchFamily="66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609600" y="4038600"/>
            <a:ext cx="2743200" cy="1371600"/>
            <a:chOff x="2667000" y="3505200"/>
            <a:chExt cx="2743200" cy="1371600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2667000" y="3505200"/>
              <a:ext cx="2743200" cy="1371600"/>
            </a:xfrm>
            <a:prstGeom prst="line">
              <a:avLst/>
            </a:prstGeom>
            <a:ln w="508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 flipV="1">
              <a:off x="2667000" y="3505200"/>
              <a:ext cx="2743200" cy="1371600"/>
            </a:xfrm>
            <a:prstGeom prst="line">
              <a:avLst/>
            </a:prstGeom>
            <a:ln w="50800">
              <a:solidFill>
                <a:schemeClr val="tx2">
                  <a:lumMod val="60000"/>
                  <a:lumOff val="4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/>
            <p:cNvSpPr/>
            <p:nvPr/>
          </p:nvSpPr>
          <p:spPr>
            <a:xfrm>
              <a:off x="2667000" y="3505200"/>
              <a:ext cx="2743200" cy="1371600"/>
            </a:xfrm>
            <a:prstGeom prst="rect">
              <a:avLst/>
            </a:prstGeom>
            <a:ln w="508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228600" y="3429000"/>
            <a:ext cx="8167621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Sample problem:  The following quadrilateral is a rectangle, find X.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269315" name="Object 3"/>
          <p:cNvGraphicFramePr>
            <a:graphicFrameLocks noChangeAspect="1"/>
          </p:cNvGraphicFramePr>
          <p:nvPr/>
        </p:nvGraphicFramePr>
        <p:xfrm>
          <a:off x="762000" y="4267200"/>
          <a:ext cx="939800" cy="355600"/>
        </p:xfrm>
        <a:graphic>
          <a:graphicData uri="http://schemas.openxmlformats.org/presentationml/2006/ole">
            <p:oleObj spid="_x0000_s269315" name="Equation" r:id="rId6" imgW="469800" imgH="177480" progId="Equation.3">
              <p:embed/>
            </p:oleObj>
          </a:graphicData>
        </a:graphic>
      </p:graphicFrame>
      <p:graphicFrame>
        <p:nvGraphicFramePr>
          <p:cNvPr id="32" name="Object 3"/>
          <p:cNvGraphicFramePr>
            <a:graphicFrameLocks noChangeAspect="1"/>
          </p:cNvGraphicFramePr>
          <p:nvPr/>
        </p:nvGraphicFramePr>
        <p:xfrm>
          <a:off x="2501900" y="4216400"/>
          <a:ext cx="838200" cy="355600"/>
        </p:xfrm>
        <a:graphic>
          <a:graphicData uri="http://schemas.openxmlformats.org/presentationml/2006/ole">
            <p:oleObj spid="_x0000_s269316" name="Equation" r:id="rId7" imgW="419040" imgH="177480" progId="Equation.3">
              <p:embed/>
            </p:oleObj>
          </a:graphicData>
        </a:graphic>
      </p:graphicFrame>
      <p:graphicFrame>
        <p:nvGraphicFramePr>
          <p:cNvPr id="269317" name="Object 1"/>
          <p:cNvGraphicFramePr>
            <a:graphicFrameLocks noChangeAspect="1"/>
          </p:cNvGraphicFramePr>
          <p:nvPr/>
        </p:nvGraphicFramePr>
        <p:xfrm>
          <a:off x="3505200" y="4038600"/>
          <a:ext cx="2595562" cy="465813"/>
        </p:xfrm>
        <a:graphic>
          <a:graphicData uri="http://schemas.openxmlformats.org/presentationml/2006/ole">
            <p:oleObj spid="_x0000_s269317" name="Equation" r:id="rId8" imgW="990360" imgH="177480" progId="Equation.3">
              <p:embed/>
            </p:oleObj>
          </a:graphicData>
        </a:graphic>
      </p:graphicFrame>
      <p:graphicFrame>
        <p:nvGraphicFramePr>
          <p:cNvPr id="34" name="Object 1"/>
          <p:cNvGraphicFramePr>
            <a:graphicFrameLocks noChangeAspect="1"/>
          </p:cNvGraphicFramePr>
          <p:nvPr/>
        </p:nvGraphicFramePr>
        <p:xfrm>
          <a:off x="3581400" y="4572000"/>
          <a:ext cx="1830387" cy="465138"/>
        </p:xfrm>
        <a:graphic>
          <a:graphicData uri="http://schemas.openxmlformats.org/presentationml/2006/ole">
            <p:oleObj spid="_x0000_s269318" name="Equation" r:id="rId9" imgW="698400" imgH="177480" progId="Equation.3">
              <p:embed/>
            </p:oleObj>
          </a:graphicData>
        </a:graphic>
      </p:graphicFrame>
      <p:graphicFrame>
        <p:nvGraphicFramePr>
          <p:cNvPr id="269319" name="Object 1"/>
          <p:cNvGraphicFramePr>
            <a:graphicFrameLocks noChangeAspect="1"/>
          </p:cNvGraphicFramePr>
          <p:nvPr/>
        </p:nvGraphicFramePr>
        <p:xfrm>
          <a:off x="4298950" y="5021263"/>
          <a:ext cx="1263650" cy="465137"/>
        </p:xfrm>
        <a:graphic>
          <a:graphicData uri="http://schemas.openxmlformats.org/presentationml/2006/ole">
            <p:oleObj spid="_x0000_s269319" name="Equation" r:id="rId10" imgW="482400" imgH="177480" progId="Equation.3">
              <p:embed/>
            </p:oleObj>
          </a:graphicData>
        </a:graphic>
      </p:graphicFrame>
      <p:graphicFrame>
        <p:nvGraphicFramePr>
          <p:cNvPr id="269320" name="Object 1"/>
          <p:cNvGraphicFramePr>
            <a:graphicFrameLocks noChangeAspect="1"/>
          </p:cNvGraphicFramePr>
          <p:nvPr/>
        </p:nvGraphicFramePr>
        <p:xfrm>
          <a:off x="4464050" y="5554663"/>
          <a:ext cx="931863" cy="465137"/>
        </p:xfrm>
        <a:graphic>
          <a:graphicData uri="http://schemas.openxmlformats.org/presentationml/2006/ole">
            <p:oleObj spid="_x0000_s269320" name="Equation" r:id="rId11" imgW="35532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9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693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69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69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69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70" decel="100000"/>
                                        <p:tgtEl>
                                          <p:spTgt spid="2693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770" decel="100000"/>
                                        <p:tgtEl>
                                          <p:spTgt spid="2693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93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269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9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269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9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693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verb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verb" cmd="0">
                                      <p:cBhvr>
                                        <p:cTn id="65" dur="1" fill="hold"/>
                                        <p:tgtEl>
                                          <p:spTgt spid="2693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9313"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30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Rhombuses, Rectangles and Squares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48200" y="3733800"/>
            <a:ext cx="2133600" cy="1219200"/>
          </a:xfrm>
          <a:prstGeom prst="rect">
            <a:avLst/>
          </a:prstGeom>
          <a:solidFill>
            <a:srgbClr val="FF0000">
              <a:alpha val="50000"/>
            </a:srgbClr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676400" y="3581400"/>
            <a:ext cx="2438400" cy="1219200"/>
          </a:xfrm>
          <a:prstGeom prst="rect">
            <a:avLst/>
          </a:prstGeom>
          <a:solidFill>
            <a:srgbClr val="FF0000">
              <a:alpha val="50000"/>
            </a:srgbClr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3810000" y="838200"/>
            <a:ext cx="1143000" cy="1066800"/>
          </a:xfrm>
          <a:custGeom>
            <a:avLst/>
            <a:gdLst/>
            <a:ahLst/>
            <a:cxnLst>
              <a:cxn ang="0">
                <a:pos x="240" y="0"/>
              </a:cxn>
              <a:cxn ang="0">
                <a:pos x="0" y="816"/>
              </a:cxn>
              <a:cxn ang="0">
                <a:pos x="816" y="1152"/>
              </a:cxn>
              <a:cxn ang="0">
                <a:pos x="1248" y="912"/>
              </a:cxn>
              <a:cxn ang="0">
                <a:pos x="240" y="0"/>
              </a:cxn>
            </a:cxnLst>
            <a:rect l="0" t="0" r="r" b="b"/>
            <a:pathLst>
              <a:path w="1248" h="1152">
                <a:moveTo>
                  <a:pt x="240" y="0"/>
                </a:moveTo>
                <a:lnTo>
                  <a:pt x="0" y="816"/>
                </a:lnTo>
                <a:lnTo>
                  <a:pt x="816" y="1152"/>
                </a:lnTo>
                <a:lnTo>
                  <a:pt x="1248" y="912"/>
                </a:lnTo>
                <a:lnTo>
                  <a:pt x="240" y="0"/>
                </a:lnTo>
                <a:close/>
              </a:path>
            </a:pathLst>
          </a:custGeom>
          <a:solidFill>
            <a:srgbClr val="5873AE"/>
          </a:solidFill>
          <a:ln w="38100">
            <a:noFill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1" name="Parallelogram 10"/>
          <p:cNvSpPr/>
          <p:nvPr/>
        </p:nvSpPr>
        <p:spPr>
          <a:xfrm>
            <a:off x="3810000" y="2895600"/>
            <a:ext cx="1447800" cy="533400"/>
          </a:xfrm>
          <a:prstGeom prst="parallelogram">
            <a:avLst>
              <a:gd name="adj" fmla="val 61667"/>
            </a:avLst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209800" y="4038600"/>
            <a:ext cx="1295400" cy="609600"/>
          </a:xfrm>
          <a:prstGeom prst="rect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rapezoid 12"/>
          <p:cNvSpPr/>
          <p:nvPr/>
        </p:nvSpPr>
        <p:spPr>
          <a:xfrm>
            <a:off x="7620000" y="3886200"/>
            <a:ext cx="1295400" cy="533400"/>
          </a:xfrm>
          <a:prstGeom prst="trapezoid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iamond 13"/>
          <p:cNvSpPr/>
          <p:nvPr/>
        </p:nvSpPr>
        <p:spPr>
          <a:xfrm>
            <a:off x="4800600" y="4114800"/>
            <a:ext cx="1752600" cy="533400"/>
          </a:xfrm>
          <a:prstGeom prst="diamond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886200" y="5486400"/>
            <a:ext cx="990600" cy="914400"/>
          </a:xfrm>
          <a:prstGeom prst="rect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iagonal Stripe 15"/>
          <p:cNvSpPr/>
          <p:nvPr/>
        </p:nvSpPr>
        <p:spPr>
          <a:xfrm rot="2127546">
            <a:off x="7350413" y="2032811"/>
            <a:ext cx="1602829" cy="1170084"/>
          </a:xfrm>
          <a:prstGeom prst="diagStripe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rot="10800000" flipV="1">
            <a:off x="1905000" y="1676400"/>
            <a:ext cx="1676400" cy="5334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>
            <a:off x="4266009" y="2210197"/>
            <a:ext cx="458788" cy="794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334000" y="1676400"/>
            <a:ext cx="1905000" cy="5334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>
            <a:off x="7962900" y="3086100"/>
            <a:ext cx="685800" cy="1588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0800000" flipV="1">
            <a:off x="3581400" y="3505200"/>
            <a:ext cx="7620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4495800" y="3505200"/>
            <a:ext cx="6858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H="1">
            <a:off x="3048000" y="4724400"/>
            <a:ext cx="4572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4" idx="2"/>
          </p:cNvCxnSpPr>
          <p:nvPr/>
        </p:nvCxnSpPr>
        <p:spPr>
          <a:xfrm rot="5400000">
            <a:off x="5124450" y="4705350"/>
            <a:ext cx="609600" cy="4953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 24"/>
          <p:cNvSpPr/>
          <p:nvPr/>
        </p:nvSpPr>
        <p:spPr>
          <a:xfrm>
            <a:off x="228600" y="1981200"/>
            <a:ext cx="1661160" cy="838200"/>
          </a:xfrm>
          <a:custGeom>
            <a:avLst/>
            <a:gdLst>
              <a:gd name="connsiteX0" fmla="*/ 0 w 1661160"/>
              <a:gd name="connsiteY0" fmla="*/ 381000 h 838200"/>
              <a:gd name="connsiteX1" fmla="*/ 640080 w 1661160"/>
              <a:gd name="connsiteY1" fmla="*/ 0 h 838200"/>
              <a:gd name="connsiteX2" fmla="*/ 1661160 w 1661160"/>
              <a:gd name="connsiteY2" fmla="*/ 457200 h 838200"/>
              <a:gd name="connsiteX3" fmla="*/ 579120 w 1661160"/>
              <a:gd name="connsiteY3" fmla="*/ 838200 h 838200"/>
              <a:gd name="connsiteX4" fmla="*/ 0 w 1661160"/>
              <a:gd name="connsiteY4" fmla="*/ 38100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1160" h="838200">
                <a:moveTo>
                  <a:pt x="0" y="381000"/>
                </a:moveTo>
                <a:lnTo>
                  <a:pt x="640080" y="0"/>
                </a:lnTo>
                <a:lnTo>
                  <a:pt x="1661160" y="457200"/>
                </a:lnTo>
                <a:lnTo>
                  <a:pt x="579120" y="838200"/>
                </a:lnTo>
                <a:lnTo>
                  <a:pt x="0" y="381000"/>
                </a:lnTo>
                <a:close/>
              </a:path>
            </a:pathLst>
          </a:cu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4648200" y="990600"/>
            <a:ext cx="1417632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Quadrilateral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95350" y="1535668"/>
            <a:ext cx="547650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Kite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7447949" y="1676400"/>
            <a:ext cx="1086451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Trapezoid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7162800" y="3429000"/>
            <a:ext cx="1969706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Isosceles Trapezoid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3886200" y="2438400"/>
            <a:ext cx="1470274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Parallelogram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2133600" y="3581400"/>
            <a:ext cx="1102738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Rectangle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5181600" y="3657600"/>
            <a:ext cx="1071127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Rhombus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886200" y="5029200"/>
            <a:ext cx="837280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Square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6934200" y="4953000"/>
            <a:ext cx="1828800" cy="1077218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omic Sans MS" pitchFamily="66" charset="0"/>
              </a:rPr>
              <a:t>A rhombus is a parallelogram, but NOT a rectangle</a:t>
            </a:r>
            <a:endParaRPr lang="en-US" sz="1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6477000" y="3078480"/>
            <a:ext cx="914400" cy="381000"/>
          </a:xfrm>
          <a:prstGeom prst="rect">
            <a:avLst/>
          </a:prstGeom>
          <a:solidFill>
            <a:srgbClr val="FFFF00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2209800" y="3048000"/>
            <a:ext cx="914400" cy="381000"/>
          </a:xfrm>
          <a:prstGeom prst="rect">
            <a:avLst/>
          </a:prstGeom>
          <a:solidFill>
            <a:srgbClr val="FF00FF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3250" name="Picture 2" descr="http://t0.gstatic.com/images?q=tbn:mjlwuBRci3p0pM:http://www.kamranweb.com/photos/wp-content/uploads/2008/12/halo-3-video-gam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838200"/>
            <a:ext cx="2832210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24200" y="857071"/>
            <a:ext cx="6019800" cy="43088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2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If you play video games…</a:t>
            </a:r>
            <a:endParaRPr lang="en-US" sz="22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24200" y="1466671"/>
            <a:ext cx="6019800" cy="1107996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2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You may have seen the word POLYGONS, and know it has something to do with graphics.</a:t>
            </a:r>
            <a:endParaRPr lang="en-US" sz="22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" y="3048000"/>
            <a:ext cx="8763000" cy="43088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2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This is because C.A.D. programs use polygons to render objects</a:t>
            </a:r>
            <a:endParaRPr lang="en-US" sz="22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52600" y="3505200"/>
            <a:ext cx="1677062" cy="1015663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C.  computer</a:t>
            </a:r>
          </a:p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A.  aided</a:t>
            </a:r>
          </a:p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D.  drafting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15000" y="3657600"/>
            <a:ext cx="2327881" cy="40011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Make a 3-D model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0" name="Picture 18" descr="click to zoo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1" y="4419600"/>
            <a:ext cx="2732546" cy="1981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 descr="click to zoo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0" y="4876800"/>
            <a:ext cx="2750613" cy="15107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10" descr="http://www.thg.ru/graphic/20000717/images/boxpoly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3086" y="4600575"/>
            <a:ext cx="2313914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6" grpId="0" animBg="1"/>
      <p:bldP spid="6" grpId="0"/>
      <p:bldP spid="15" grpId="0"/>
      <p:bldP spid="16" grpId="0"/>
      <p:bldP spid="17" grpId="0" animBg="1"/>
      <p:bldP spid="1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09600" y="914400"/>
            <a:ext cx="1676400" cy="381000"/>
          </a:xfrm>
          <a:prstGeom prst="rect">
            <a:avLst/>
          </a:prstGeom>
          <a:solidFill>
            <a:srgbClr val="FFFF00"/>
          </a:solidFill>
          <a:ln w="50800">
            <a:noFill/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Rhombuses, Rectangles and Squares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3798" y="909935"/>
            <a:ext cx="8092280" cy="46166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4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A RHOMBUS is a parallelogram with 4 congruent sides. </a:t>
            </a:r>
            <a:endParaRPr lang="en-US" sz="24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00033" name="Picture 1" descr="C:\Users\Bolan\Desktop\3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828800"/>
            <a:ext cx="2724150" cy="3038475"/>
          </a:xfrm>
          <a:prstGeom prst="rect">
            <a:avLst/>
          </a:prstGeom>
          <a:noFill/>
        </p:spPr>
      </p:pic>
      <p:pic>
        <p:nvPicPr>
          <p:cNvPr id="300034" name="Picture 2" descr="C:\Users\Bolan\Desktop\gif attempt\0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828800"/>
            <a:ext cx="2724150" cy="1981200"/>
          </a:xfrm>
          <a:prstGeom prst="rect">
            <a:avLst/>
          </a:prstGeom>
          <a:noFill/>
        </p:spPr>
      </p:pic>
      <p:sp>
        <p:nvSpPr>
          <p:cNvPr id="16" name="Diamond 15"/>
          <p:cNvSpPr/>
          <p:nvPr/>
        </p:nvSpPr>
        <p:spPr>
          <a:xfrm>
            <a:off x="1219200" y="3962400"/>
            <a:ext cx="1828800" cy="2209800"/>
          </a:xfrm>
          <a:prstGeom prst="diamond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28600" y="3429000"/>
            <a:ext cx="8052204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Sample problem:  The following quadrilateral is a rhombus, find X.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300035" name="Object 1"/>
          <p:cNvGraphicFramePr>
            <a:graphicFrameLocks noChangeAspect="1"/>
          </p:cNvGraphicFramePr>
          <p:nvPr/>
        </p:nvGraphicFramePr>
        <p:xfrm>
          <a:off x="2514600" y="4114800"/>
          <a:ext cx="1030287" cy="465138"/>
        </p:xfrm>
        <a:graphic>
          <a:graphicData uri="http://schemas.openxmlformats.org/presentationml/2006/ole">
            <p:oleObj spid="_x0000_s300035" name="Equation" r:id="rId6" imgW="393480" imgH="177480" progId="Equation.3">
              <p:embed/>
            </p:oleObj>
          </a:graphicData>
        </a:graphic>
      </p:graphicFrame>
      <p:graphicFrame>
        <p:nvGraphicFramePr>
          <p:cNvPr id="19" name="Object 1"/>
          <p:cNvGraphicFramePr>
            <a:graphicFrameLocks noChangeAspect="1"/>
          </p:cNvGraphicFramePr>
          <p:nvPr/>
        </p:nvGraphicFramePr>
        <p:xfrm>
          <a:off x="685800" y="4114800"/>
          <a:ext cx="1030287" cy="465138"/>
        </p:xfrm>
        <a:graphic>
          <a:graphicData uri="http://schemas.openxmlformats.org/presentationml/2006/ole">
            <p:oleObj spid="_x0000_s300036" name="Equation" r:id="rId7" imgW="393480" imgH="177480" progId="Equation.3">
              <p:embed/>
            </p:oleObj>
          </a:graphicData>
        </a:graphic>
      </p:graphicFrame>
      <p:graphicFrame>
        <p:nvGraphicFramePr>
          <p:cNvPr id="20" name="Object 1"/>
          <p:cNvGraphicFramePr>
            <a:graphicFrameLocks noChangeAspect="1"/>
          </p:cNvGraphicFramePr>
          <p:nvPr/>
        </p:nvGraphicFramePr>
        <p:xfrm>
          <a:off x="5181600" y="4038600"/>
          <a:ext cx="2327275" cy="465138"/>
        </p:xfrm>
        <a:graphic>
          <a:graphicData uri="http://schemas.openxmlformats.org/presentationml/2006/ole">
            <p:oleObj spid="_x0000_s300037" name="Equation" r:id="rId8" imgW="888840" imgH="177480" progId="Equation.3">
              <p:embed/>
            </p:oleObj>
          </a:graphicData>
        </a:graphic>
      </p:graphicFrame>
      <p:graphicFrame>
        <p:nvGraphicFramePr>
          <p:cNvPr id="21" name="Object 1"/>
          <p:cNvGraphicFramePr>
            <a:graphicFrameLocks noChangeAspect="1"/>
          </p:cNvGraphicFramePr>
          <p:nvPr/>
        </p:nvGraphicFramePr>
        <p:xfrm>
          <a:off x="5181600" y="4572000"/>
          <a:ext cx="1562100" cy="465138"/>
        </p:xfrm>
        <a:graphic>
          <a:graphicData uri="http://schemas.openxmlformats.org/presentationml/2006/ole">
            <p:oleObj spid="_x0000_s300038" name="Equation" r:id="rId9" imgW="596880" imgH="177480" progId="Equation.3">
              <p:embed/>
            </p:oleObj>
          </a:graphicData>
        </a:graphic>
      </p:graphicFrame>
      <p:graphicFrame>
        <p:nvGraphicFramePr>
          <p:cNvPr id="300039" name="Object 1"/>
          <p:cNvGraphicFramePr>
            <a:graphicFrameLocks noChangeAspect="1"/>
          </p:cNvGraphicFramePr>
          <p:nvPr/>
        </p:nvGraphicFramePr>
        <p:xfrm>
          <a:off x="5715000" y="5097463"/>
          <a:ext cx="1096963" cy="465137"/>
        </p:xfrm>
        <a:graphic>
          <a:graphicData uri="http://schemas.openxmlformats.org/presentationml/2006/ole">
            <p:oleObj spid="_x0000_s300039" name="Equation" r:id="rId10" imgW="419040" imgH="177480" progId="Equation.3">
              <p:embed/>
            </p:oleObj>
          </a:graphicData>
        </a:graphic>
      </p:graphicFrame>
      <p:graphicFrame>
        <p:nvGraphicFramePr>
          <p:cNvPr id="300040" name="Object 1"/>
          <p:cNvGraphicFramePr>
            <a:graphicFrameLocks noChangeAspect="1"/>
          </p:cNvGraphicFramePr>
          <p:nvPr/>
        </p:nvGraphicFramePr>
        <p:xfrm>
          <a:off x="5883275" y="5630863"/>
          <a:ext cx="898525" cy="465137"/>
        </p:xfrm>
        <a:graphic>
          <a:graphicData uri="http://schemas.openxmlformats.org/presentationml/2006/ole">
            <p:oleObj spid="_x0000_s300040" name="Equation" r:id="rId11" imgW="34272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000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300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0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00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3000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00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00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  <p:bldP spid="16" grpId="0" animBg="1"/>
      <p:bldP spid="17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1948542" y="5058228"/>
            <a:ext cx="228600" cy="228600"/>
          </a:xfrm>
          <a:prstGeom prst="rect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Rhombuses, Rectangles and Squares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066800"/>
            <a:ext cx="7467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85800" y="1066800"/>
            <a:ext cx="1771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Comic Sans MS" pitchFamily="66" charset="0"/>
              </a:rPr>
              <a:t>Theorem 6.10</a:t>
            </a:r>
            <a:endParaRPr lang="en-US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" y="1447800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Comic Sans MS" pitchFamily="66" charset="0"/>
              </a:rPr>
              <a:t>The diagonals of a rhombus are perpendicular.</a:t>
            </a:r>
            <a:endParaRPr lang="en-US" sz="1600" b="1" dirty="0">
              <a:latin typeface="Comic Sans MS" pitchFamily="66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6400800" y="1981200"/>
            <a:ext cx="228600" cy="0"/>
          </a:xfrm>
          <a:prstGeom prst="line">
            <a:avLst/>
          </a:prstGeom>
          <a:ln w="127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334000" y="1981200"/>
            <a:ext cx="228600" cy="0"/>
          </a:xfrm>
          <a:prstGeom prst="line">
            <a:avLst/>
          </a:prstGeom>
          <a:ln w="127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 flipH="1" flipV="1">
            <a:off x="5753100" y="2400300"/>
            <a:ext cx="228600" cy="0"/>
          </a:xfrm>
          <a:prstGeom prst="line">
            <a:avLst/>
          </a:prstGeom>
          <a:ln w="127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5400000" flipH="1" flipV="1">
            <a:off x="5981700" y="1485900"/>
            <a:ext cx="228600" cy="0"/>
          </a:xfrm>
          <a:prstGeom prst="line">
            <a:avLst/>
          </a:prstGeom>
          <a:ln w="127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arallelogram 9"/>
          <p:cNvSpPr/>
          <p:nvPr/>
        </p:nvSpPr>
        <p:spPr>
          <a:xfrm>
            <a:off x="5334000" y="1524000"/>
            <a:ext cx="1295400" cy="914400"/>
          </a:xfrm>
          <a:prstGeom prst="parallelogram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 rot="16200000" flipH="1">
            <a:off x="5524500" y="1562100"/>
            <a:ext cx="914400" cy="83820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5334000" y="1524000"/>
            <a:ext cx="1295400" cy="91440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16200000" flipV="1">
            <a:off x="6157686" y="1875972"/>
            <a:ext cx="1524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5400000">
            <a:off x="6128658" y="1999344"/>
            <a:ext cx="152400" cy="1524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28600" y="3429000"/>
            <a:ext cx="8052204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Sample problem:  The following quadrilateral is a rhombus, find X.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36" name="Object 1"/>
          <p:cNvGraphicFramePr>
            <a:graphicFrameLocks noChangeAspect="1"/>
          </p:cNvGraphicFramePr>
          <p:nvPr/>
        </p:nvGraphicFramePr>
        <p:xfrm>
          <a:off x="1934028" y="4419600"/>
          <a:ext cx="328399" cy="261937"/>
        </p:xfrm>
        <a:graphic>
          <a:graphicData uri="http://schemas.openxmlformats.org/presentationml/2006/ole">
            <p:oleObj spid="_x0000_s299009" name="Equation" r:id="rId5" imgW="253800" imgH="203040" progId="Equation.3">
              <p:embed/>
            </p:oleObj>
          </a:graphicData>
        </a:graphic>
      </p:graphicFrame>
      <p:sp>
        <p:nvSpPr>
          <p:cNvPr id="37" name="Diamond 36"/>
          <p:cNvSpPr/>
          <p:nvPr/>
        </p:nvSpPr>
        <p:spPr>
          <a:xfrm>
            <a:off x="914400" y="4191000"/>
            <a:ext cx="2057400" cy="2209800"/>
          </a:xfrm>
          <a:prstGeom prst="diamond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9" name="Straight Connector 38"/>
          <p:cNvCxnSpPr>
            <a:stCxn id="37" idx="0"/>
            <a:endCxn id="37" idx="2"/>
          </p:cNvCxnSpPr>
          <p:nvPr/>
        </p:nvCxnSpPr>
        <p:spPr>
          <a:xfrm rot="16200000" flipH="1">
            <a:off x="838200" y="5295900"/>
            <a:ext cx="2209800" cy="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37" idx="1"/>
            <a:endCxn id="37" idx="3"/>
          </p:cNvCxnSpPr>
          <p:nvPr/>
        </p:nvCxnSpPr>
        <p:spPr>
          <a:xfrm rot="10800000" flipH="1">
            <a:off x="914400" y="5295900"/>
            <a:ext cx="2057400" cy="0"/>
          </a:xfrm>
          <a:prstGeom prst="line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1"/>
          <p:cNvGraphicFramePr>
            <a:graphicFrameLocks noChangeAspect="1"/>
          </p:cNvGraphicFramePr>
          <p:nvPr/>
        </p:nvGraphicFramePr>
        <p:xfrm>
          <a:off x="2513013" y="5029200"/>
          <a:ext cx="230187" cy="261938"/>
        </p:xfrm>
        <a:graphic>
          <a:graphicData uri="http://schemas.openxmlformats.org/presentationml/2006/ole">
            <p:oleObj spid="_x0000_s299010" name="Equation" r:id="rId6" imgW="177480" imgH="203040" progId="Equation.3">
              <p:embed/>
            </p:oleObj>
          </a:graphicData>
        </a:graphic>
      </p:graphicFrame>
      <p:graphicFrame>
        <p:nvGraphicFramePr>
          <p:cNvPr id="46" name="Object 1"/>
          <p:cNvGraphicFramePr>
            <a:graphicFrameLocks noChangeAspect="1"/>
          </p:cNvGraphicFramePr>
          <p:nvPr/>
        </p:nvGraphicFramePr>
        <p:xfrm>
          <a:off x="4343400" y="3962400"/>
          <a:ext cx="2795587" cy="465138"/>
        </p:xfrm>
        <a:graphic>
          <a:graphicData uri="http://schemas.openxmlformats.org/presentationml/2006/ole">
            <p:oleObj spid="_x0000_s299011" name="Equation" r:id="rId7" imgW="1066680" imgH="177480" progId="Equation.3">
              <p:embed/>
            </p:oleObj>
          </a:graphicData>
        </a:graphic>
      </p:graphicFrame>
      <p:graphicFrame>
        <p:nvGraphicFramePr>
          <p:cNvPr id="47" name="Object 1"/>
          <p:cNvGraphicFramePr>
            <a:graphicFrameLocks noChangeAspect="1"/>
          </p:cNvGraphicFramePr>
          <p:nvPr/>
        </p:nvGraphicFramePr>
        <p:xfrm>
          <a:off x="4938260" y="4495800"/>
          <a:ext cx="2195512" cy="465138"/>
        </p:xfrm>
        <a:graphic>
          <a:graphicData uri="http://schemas.openxmlformats.org/presentationml/2006/ole">
            <p:oleObj spid="_x0000_s299012" name="Equation" r:id="rId8" imgW="838080" imgH="177480" progId="Equation.3">
              <p:embed/>
            </p:oleObj>
          </a:graphicData>
        </a:graphic>
      </p:graphicFrame>
      <p:graphicFrame>
        <p:nvGraphicFramePr>
          <p:cNvPr id="299013" name="Object 1"/>
          <p:cNvGraphicFramePr>
            <a:graphicFrameLocks noChangeAspect="1"/>
          </p:cNvGraphicFramePr>
          <p:nvPr/>
        </p:nvGraphicFramePr>
        <p:xfrm>
          <a:off x="5878513" y="5021263"/>
          <a:ext cx="1131887" cy="465137"/>
        </p:xfrm>
        <a:graphic>
          <a:graphicData uri="http://schemas.openxmlformats.org/presentationml/2006/ole">
            <p:oleObj spid="_x0000_s299013" name="Equation" r:id="rId9" imgW="43164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299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7" grpId="0"/>
      <p:bldP spid="9" grpId="0"/>
      <p:bldP spid="10" grpId="0" animBg="1"/>
      <p:bldP spid="35" grpId="0"/>
      <p:bldP spid="37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Rhombuses, Rectangles and Squares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52800" y="5105400"/>
            <a:ext cx="2133600" cy="1371600"/>
          </a:xfrm>
          <a:prstGeom prst="rect">
            <a:avLst/>
          </a:prstGeom>
          <a:solidFill>
            <a:srgbClr val="FF0000">
              <a:alpha val="50000"/>
            </a:srgbClr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648200" y="3657600"/>
            <a:ext cx="2057400" cy="1219200"/>
          </a:xfrm>
          <a:prstGeom prst="rect">
            <a:avLst/>
          </a:prstGeom>
          <a:solidFill>
            <a:srgbClr val="FF0000">
              <a:alpha val="50000"/>
            </a:srgbClr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3810000" y="838200"/>
            <a:ext cx="1143000" cy="1066800"/>
          </a:xfrm>
          <a:custGeom>
            <a:avLst/>
            <a:gdLst/>
            <a:ahLst/>
            <a:cxnLst>
              <a:cxn ang="0">
                <a:pos x="240" y="0"/>
              </a:cxn>
              <a:cxn ang="0">
                <a:pos x="0" y="816"/>
              </a:cxn>
              <a:cxn ang="0">
                <a:pos x="816" y="1152"/>
              </a:cxn>
              <a:cxn ang="0">
                <a:pos x="1248" y="912"/>
              </a:cxn>
              <a:cxn ang="0">
                <a:pos x="240" y="0"/>
              </a:cxn>
            </a:cxnLst>
            <a:rect l="0" t="0" r="r" b="b"/>
            <a:pathLst>
              <a:path w="1248" h="1152">
                <a:moveTo>
                  <a:pt x="240" y="0"/>
                </a:moveTo>
                <a:lnTo>
                  <a:pt x="0" y="816"/>
                </a:lnTo>
                <a:lnTo>
                  <a:pt x="816" y="1152"/>
                </a:lnTo>
                <a:lnTo>
                  <a:pt x="1248" y="912"/>
                </a:lnTo>
                <a:lnTo>
                  <a:pt x="240" y="0"/>
                </a:lnTo>
                <a:close/>
              </a:path>
            </a:pathLst>
          </a:custGeom>
          <a:solidFill>
            <a:srgbClr val="5873AE"/>
          </a:solidFill>
          <a:ln w="38100">
            <a:noFill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1" name="Parallelogram 10"/>
          <p:cNvSpPr/>
          <p:nvPr/>
        </p:nvSpPr>
        <p:spPr>
          <a:xfrm>
            <a:off x="3810000" y="2895600"/>
            <a:ext cx="1447800" cy="533400"/>
          </a:xfrm>
          <a:prstGeom prst="parallelogram">
            <a:avLst>
              <a:gd name="adj" fmla="val 61667"/>
            </a:avLst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209800" y="4038600"/>
            <a:ext cx="1295400" cy="609600"/>
          </a:xfrm>
          <a:prstGeom prst="rect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rapezoid 12"/>
          <p:cNvSpPr/>
          <p:nvPr/>
        </p:nvSpPr>
        <p:spPr>
          <a:xfrm>
            <a:off x="7620000" y="3886200"/>
            <a:ext cx="1295400" cy="533400"/>
          </a:xfrm>
          <a:prstGeom prst="trapezoid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iamond 13"/>
          <p:cNvSpPr/>
          <p:nvPr/>
        </p:nvSpPr>
        <p:spPr>
          <a:xfrm>
            <a:off x="4800600" y="4114800"/>
            <a:ext cx="1752600" cy="533400"/>
          </a:xfrm>
          <a:prstGeom prst="diamond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886200" y="5486400"/>
            <a:ext cx="990600" cy="914400"/>
          </a:xfrm>
          <a:prstGeom prst="rect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iagonal Stripe 15"/>
          <p:cNvSpPr/>
          <p:nvPr/>
        </p:nvSpPr>
        <p:spPr>
          <a:xfrm rot="2127546">
            <a:off x="7350413" y="2032811"/>
            <a:ext cx="1602829" cy="1170084"/>
          </a:xfrm>
          <a:prstGeom prst="diagStripe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rot="10800000" flipV="1">
            <a:off x="1905000" y="1676400"/>
            <a:ext cx="1676400" cy="5334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>
            <a:off x="4266009" y="2210197"/>
            <a:ext cx="458788" cy="794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334000" y="1676400"/>
            <a:ext cx="1905000" cy="5334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>
            <a:off x="7962900" y="3086100"/>
            <a:ext cx="685800" cy="1588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0800000" flipV="1">
            <a:off x="3581400" y="3505200"/>
            <a:ext cx="7620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4495800" y="3505200"/>
            <a:ext cx="6858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H="1">
            <a:off x="3048000" y="4724400"/>
            <a:ext cx="4572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4" idx="2"/>
          </p:cNvCxnSpPr>
          <p:nvPr/>
        </p:nvCxnSpPr>
        <p:spPr>
          <a:xfrm rot="5400000">
            <a:off x="5124450" y="4705350"/>
            <a:ext cx="609600" cy="4953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 24"/>
          <p:cNvSpPr/>
          <p:nvPr/>
        </p:nvSpPr>
        <p:spPr>
          <a:xfrm>
            <a:off x="228600" y="1981200"/>
            <a:ext cx="1661160" cy="838200"/>
          </a:xfrm>
          <a:custGeom>
            <a:avLst/>
            <a:gdLst>
              <a:gd name="connsiteX0" fmla="*/ 0 w 1661160"/>
              <a:gd name="connsiteY0" fmla="*/ 381000 h 838200"/>
              <a:gd name="connsiteX1" fmla="*/ 640080 w 1661160"/>
              <a:gd name="connsiteY1" fmla="*/ 0 h 838200"/>
              <a:gd name="connsiteX2" fmla="*/ 1661160 w 1661160"/>
              <a:gd name="connsiteY2" fmla="*/ 457200 h 838200"/>
              <a:gd name="connsiteX3" fmla="*/ 579120 w 1661160"/>
              <a:gd name="connsiteY3" fmla="*/ 838200 h 838200"/>
              <a:gd name="connsiteX4" fmla="*/ 0 w 1661160"/>
              <a:gd name="connsiteY4" fmla="*/ 38100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1160" h="838200">
                <a:moveTo>
                  <a:pt x="0" y="381000"/>
                </a:moveTo>
                <a:lnTo>
                  <a:pt x="640080" y="0"/>
                </a:lnTo>
                <a:lnTo>
                  <a:pt x="1661160" y="457200"/>
                </a:lnTo>
                <a:lnTo>
                  <a:pt x="579120" y="838200"/>
                </a:lnTo>
                <a:lnTo>
                  <a:pt x="0" y="381000"/>
                </a:lnTo>
                <a:close/>
              </a:path>
            </a:pathLst>
          </a:cu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4648200" y="990600"/>
            <a:ext cx="1417632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Quadrilateral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95350" y="1535668"/>
            <a:ext cx="547650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Kite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7447949" y="1676400"/>
            <a:ext cx="1086451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Trapezoid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7162800" y="3429000"/>
            <a:ext cx="1969706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Isosceles Trapezoid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3886200" y="2438400"/>
            <a:ext cx="1470274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Parallelogram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2133600" y="3581400"/>
            <a:ext cx="1102738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Rectangle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5181600" y="3657600"/>
            <a:ext cx="1071127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Rhombus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886200" y="5029200"/>
            <a:ext cx="837280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Square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914400" y="5105400"/>
            <a:ext cx="1981200" cy="1077218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omic Sans MS" pitchFamily="66" charset="0"/>
              </a:rPr>
              <a:t>A Square is a parallelogram, rectangle AND rhombus.  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867400" y="5105400"/>
            <a:ext cx="2209800" cy="1077218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omic Sans MS" pitchFamily="66" charset="0"/>
              </a:rPr>
              <a:t>Everything we learned about those shapes is also true for a square.</a:t>
            </a:r>
            <a:endParaRPr lang="en-US" sz="1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35" grpId="0" animBg="1"/>
      <p:bldP spid="3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Rhombuses, Rectangles and Squares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3810000" y="838200"/>
            <a:ext cx="1143000" cy="1066800"/>
          </a:xfrm>
          <a:custGeom>
            <a:avLst/>
            <a:gdLst/>
            <a:ahLst/>
            <a:cxnLst>
              <a:cxn ang="0">
                <a:pos x="240" y="0"/>
              </a:cxn>
              <a:cxn ang="0">
                <a:pos x="0" y="816"/>
              </a:cxn>
              <a:cxn ang="0">
                <a:pos x="816" y="1152"/>
              </a:cxn>
              <a:cxn ang="0">
                <a:pos x="1248" y="912"/>
              </a:cxn>
              <a:cxn ang="0">
                <a:pos x="240" y="0"/>
              </a:cxn>
            </a:cxnLst>
            <a:rect l="0" t="0" r="r" b="b"/>
            <a:pathLst>
              <a:path w="1248" h="1152">
                <a:moveTo>
                  <a:pt x="240" y="0"/>
                </a:moveTo>
                <a:lnTo>
                  <a:pt x="0" y="816"/>
                </a:lnTo>
                <a:lnTo>
                  <a:pt x="816" y="1152"/>
                </a:lnTo>
                <a:lnTo>
                  <a:pt x="1248" y="912"/>
                </a:lnTo>
                <a:lnTo>
                  <a:pt x="240" y="0"/>
                </a:lnTo>
                <a:close/>
              </a:path>
            </a:pathLst>
          </a:custGeom>
          <a:solidFill>
            <a:srgbClr val="5873AE"/>
          </a:solidFill>
          <a:ln w="38100">
            <a:noFill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1" name="Parallelogram 10"/>
          <p:cNvSpPr/>
          <p:nvPr/>
        </p:nvSpPr>
        <p:spPr>
          <a:xfrm>
            <a:off x="3810000" y="2895600"/>
            <a:ext cx="1447800" cy="533400"/>
          </a:xfrm>
          <a:prstGeom prst="parallelogram">
            <a:avLst>
              <a:gd name="adj" fmla="val 61667"/>
            </a:avLst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209800" y="4038600"/>
            <a:ext cx="1295400" cy="609600"/>
          </a:xfrm>
          <a:prstGeom prst="rect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iamond 13"/>
          <p:cNvSpPr/>
          <p:nvPr/>
        </p:nvSpPr>
        <p:spPr>
          <a:xfrm>
            <a:off x="4800600" y="4114800"/>
            <a:ext cx="1752600" cy="533400"/>
          </a:xfrm>
          <a:prstGeom prst="diamond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886200" y="5486400"/>
            <a:ext cx="990600" cy="914400"/>
          </a:xfrm>
          <a:prstGeom prst="rect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 rot="5400000">
            <a:off x="4266009" y="2210197"/>
            <a:ext cx="458788" cy="794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0800000" flipV="1">
            <a:off x="3581400" y="3505200"/>
            <a:ext cx="7620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4495800" y="3505200"/>
            <a:ext cx="6858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H="1">
            <a:off x="3048000" y="4724400"/>
            <a:ext cx="4572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4" idx="2"/>
          </p:cNvCxnSpPr>
          <p:nvPr/>
        </p:nvCxnSpPr>
        <p:spPr>
          <a:xfrm rot="5400000">
            <a:off x="5124450" y="4705350"/>
            <a:ext cx="609600" cy="4953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648200" y="990600"/>
            <a:ext cx="1417632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Quadrilateral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3886200" y="2438400"/>
            <a:ext cx="1470274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Parallelogram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2133600" y="3581400"/>
            <a:ext cx="1102738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Rectangle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5181600" y="3657600"/>
            <a:ext cx="1071127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Rhombus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886200" y="5029200"/>
            <a:ext cx="837280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Square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1219200" y="838200"/>
            <a:ext cx="2209800" cy="584775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600" b="1" dirty="0" smtClean="0">
                <a:latin typeface="Comic Sans MS" pitchFamily="66" charset="0"/>
              </a:rPr>
              <a:t>4 sides.</a:t>
            </a:r>
          </a:p>
          <a:p>
            <a:pPr>
              <a:buFont typeface="Arial" pitchFamily="34" charset="0"/>
              <a:buChar char="•"/>
            </a:pPr>
            <a:r>
              <a:rPr lang="en-US" sz="1600" b="1" dirty="0" smtClean="0">
                <a:latin typeface="Comic Sans MS" pitchFamily="66" charset="0"/>
              </a:rPr>
              <a:t>Angles add to 360.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257800" y="2286000"/>
            <a:ext cx="3886200" cy="1323439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600" b="1" dirty="0" smtClean="0">
                <a:latin typeface="Comic Sans MS" pitchFamily="66" charset="0"/>
              </a:rPr>
              <a:t>Opposite sides are parallel.</a:t>
            </a:r>
          </a:p>
          <a:p>
            <a:pPr>
              <a:buFont typeface="Arial" pitchFamily="34" charset="0"/>
              <a:buChar char="•"/>
            </a:pPr>
            <a:r>
              <a:rPr lang="en-US" sz="1600" b="1" dirty="0" smtClean="0">
                <a:latin typeface="Comic Sans MS" pitchFamily="66" charset="0"/>
              </a:rPr>
              <a:t>Opposite sides are congruent.</a:t>
            </a:r>
          </a:p>
          <a:p>
            <a:pPr>
              <a:buFont typeface="Arial" pitchFamily="34" charset="0"/>
              <a:buChar char="•"/>
            </a:pPr>
            <a:r>
              <a:rPr lang="en-US" sz="1600" b="1" dirty="0" smtClean="0">
                <a:latin typeface="Comic Sans MS" pitchFamily="66" charset="0"/>
              </a:rPr>
              <a:t>Opposite angles are congruent.</a:t>
            </a:r>
          </a:p>
          <a:p>
            <a:pPr>
              <a:buFont typeface="Arial" pitchFamily="34" charset="0"/>
              <a:buChar char="•"/>
            </a:pPr>
            <a:r>
              <a:rPr lang="en-US" sz="1600" b="1" dirty="0" smtClean="0">
                <a:latin typeface="Comic Sans MS" pitchFamily="66" charset="0"/>
              </a:rPr>
              <a:t>Consecutive angles are supplements.</a:t>
            </a:r>
          </a:p>
          <a:p>
            <a:pPr>
              <a:buFont typeface="Arial" pitchFamily="34" charset="0"/>
              <a:buChar char="•"/>
            </a:pPr>
            <a:r>
              <a:rPr lang="en-US" sz="1600" b="1" dirty="0" smtClean="0">
                <a:latin typeface="Comic Sans MS" pitchFamily="66" charset="0"/>
              </a:rPr>
              <a:t>Diagonals bisect each other.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0" y="4724400"/>
            <a:ext cx="2819400" cy="584775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600" b="1" dirty="0" smtClean="0">
                <a:latin typeface="Comic Sans MS" pitchFamily="66" charset="0"/>
              </a:rPr>
              <a:t>4 right angles.</a:t>
            </a:r>
          </a:p>
          <a:p>
            <a:pPr>
              <a:buFont typeface="Arial" pitchFamily="34" charset="0"/>
              <a:buChar char="•"/>
            </a:pPr>
            <a:r>
              <a:rPr lang="en-US" sz="1600" b="1" dirty="0" smtClean="0">
                <a:latin typeface="Comic Sans MS" pitchFamily="66" charset="0"/>
              </a:rPr>
              <a:t>Diagonals are congruent.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867400" y="4648200"/>
            <a:ext cx="3276600" cy="584775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600" b="1" dirty="0" smtClean="0">
                <a:latin typeface="Comic Sans MS" pitchFamily="66" charset="0"/>
              </a:rPr>
              <a:t>All 4 sides are congruent.</a:t>
            </a:r>
          </a:p>
          <a:p>
            <a:pPr>
              <a:buFont typeface="Arial" pitchFamily="34" charset="0"/>
              <a:buChar char="•"/>
            </a:pPr>
            <a:r>
              <a:rPr lang="en-US" sz="1600" b="1" dirty="0" smtClean="0">
                <a:latin typeface="Comic Sans MS" pitchFamily="66" charset="0"/>
              </a:rPr>
              <a:t>Diagonals make right angles.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029200" y="5486400"/>
            <a:ext cx="3276600" cy="830997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600" b="1" dirty="0" smtClean="0">
                <a:latin typeface="Comic Sans MS" pitchFamily="66" charset="0"/>
              </a:rPr>
              <a:t>4 right angles.</a:t>
            </a:r>
          </a:p>
          <a:p>
            <a:pPr>
              <a:buFont typeface="Arial" pitchFamily="34" charset="0"/>
              <a:buChar char="•"/>
            </a:pPr>
            <a:r>
              <a:rPr lang="en-US" sz="1600" b="1" dirty="0" smtClean="0">
                <a:latin typeface="Comic Sans MS" pitchFamily="66" charset="0"/>
              </a:rPr>
              <a:t>4 congruent sides.</a:t>
            </a:r>
          </a:p>
          <a:p>
            <a:pPr>
              <a:buFont typeface="Arial" pitchFamily="34" charset="0"/>
              <a:buChar char="•"/>
            </a:pPr>
            <a:r>
              <a:rPr lang="en-US" sz="1600" b="1" dirty="0" smtClean="0">
                <a:latin typeface="Comic Sans MS" pitchFamily="66" charset="0"/>
              </a:rPr>
              <a:t>All of the above.</a:t>
            </a:r>
            <a:endParaRPr lang="en-US" sz="1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Rhombuses, Rectangles and Squares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44475" y="817563"/>
            <a:ext cx="8607425" cy="5378450"/>
          </a:xfrm>
          <a:prstGeom prst="rect">
            <a:avLst/>
          </a:prstGeom>
          <a:solidFill>
            <a:srgbClr val="FFFF66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334963" y="2886075"/>
            <a:ext cx="5481637" cy="3021013"/>
          </a:xfrm>
          <a:prstGeom prst="ellipse">
            <a:avLst/>
          </a:prstGeom>
          <a:solidFill>
            <a:srgbClr val="99CC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3478213" y="2698750"/>
            <a:ext cx="5264150" cy="3360738"/>
          </a:xfrm>
          <a:prstGeom prst="ellipse">
            <a:avLst/>
          </a:prstGeom>
          <a:solidFill>
            <a:srgbClr val="FF5050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auto">
          <a:xfrm>
            <a:off x="3997325" y="3576638"/>
            <a:ext cx="1101725" cy="1101725"/>
          </a:xfrm>
          <a:prstGeom prst="parallelogram">
            <a:avLst>
              <a:gd name="adj" fmla="val 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 rot="575611">
            <a:off x="552450" y="3635375"/>
            <a:ext cx="1473200" cy="1039813"/>
          </a:xfrm>
          <a:prstGeom prst="parallelogram">
            <a:avLst>
              <a:gd name="adj" fmla="val 40831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 rot="846918">
            <a:off x="5930900" y="4433888"/>
            <a:ext cx="1643063" cy="958850"/>
          </a:xfrm>
          <a:prstGeom prst="parallelogram">
            <a:avLst>
              <a:gd name="adj" fmla="val 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auto">
          <a:xfrm rot="-2662798">
            <a:off x="2089150" y="4478338"/>
            <a:ext cx="1289050" cy="911225"/>
          </a:xfrm>
          <a:prstGeom prst="parallelogram">
            <a:avLst>
              <a:gd name="adj" fmla="val 40769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AutoShape 14"/>
          <p:cNvSpPr>
            <a:spLocks noChangeArrowheads="1"/>
          </p:cNvSpPr>
          <p:nvPr/>
        </p:nvSpPr>
        <p:spPr bwMode="auto">
          <a:xfrm rot="-1435606">
            <a:off x="7785100" y="3417888"/>
            <a:ext cx="495300" cy="1454150"/>
          </a:xfrm>
          <a:prstGeom prst="parallelogram">
            <a:avLst>
              <a:gd name="adj" fmla="val 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AutoShape 15"/>
          <p:cNvSpPr>
            <a:spLocks noChangeArrowheads="1"/>
          </p:cNvSpPr>
          <p:nvPr/>
        </p:nvSpPr>
        <p:spPr bwMode="auto">
          <a:xfrm rot="2216335">
            <a:off x="1316038" y="1635125"/>
            <a:ext cx="2435225" cy="696913"/>
          </a:xfrm>
          <a:prstGeom prst="parallelogram">
            <a:avLst>
              <a:gd name="adj" fmla="val 92081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 rot="-1532369">
            <a:off x="5549900" y="1387475"/>
            <a:ext cx="2435225" cy="696913"/>
          </a:xfrm>
          <a:prstGeom prst="parallelogram">
            <a:avLst>
              <a:gd name="adj" fmla="val 92081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AutoShape 17"/>
          <p:cNvSpPr>
            <a:spLocks noChangeArrowheads="1"/>
          </p:cNvSpPr>
          <p:nvPr/>
        </p:nvSpPr>
        <p:spPr bwMode="auto">
          <a:xfrm>
            <a:off x="3348038" y="1181100"/>
            <a:ext cx="2400300" cy="498475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FF9900"/>
                </a:solidFill>
                <a:latin typeface="Helvetica" charset="0"/>
              </a:rPr>
              <a:t>parallelograms</a:t>
            </a:r>
          </a:p>
        </p:txBody>
      </p:sp>
      <p:sp>
        <p:nvSpPr>
          <p:cNvPr id="18" name="AutoShape 18"/>
          <p:cNvSpPr>
            <a:spLocks noChangeArrowheads="1"/>
          </p:cNvSpPr>
          <p:nvPr/>
        </p:nvSpPr>
        <p:spPr bwMode="auto">
          <a:xfrm>
            <a:off x="2012950" y="3048000"/>
            <a:ext cx="1871663" cy="498475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000099"/>
                </a:solidFill>
                <a:latin typeface="Helvetica" charset="0"/>
              </a:rPr>
              <a:t>rhombuses</a:t>
            </a:r>
          </a:p>
        </p:txBody>
      </p:sp>
      <p:sp>
        <p:nvSpPr>
          <p:cNvPr id="19" name="AutoShape 19"/>
          <p:cNvSpPr>
            <a:spLocks noChangeArrowheads="1"/>
          </p:cNvSpPr>
          <p:nvPr/>
        </p:nvSpPr>
        <p:spPr bwMode="auto">
          <a:xfrm>
            <a:off x="5589588" y="3048000"/>
            <a:ext cx="1754187" cy="498475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CC0000"/>
                </a:solidFill>
                <a:latin typeface="Helvetica" charset="0"/>
              </a:rPr>
              <a:t>rectangles</a:t>
            </a:r>
          </a:p>
        </p:txBody>
      </p:sp>
      <p:sp>
        <p:nvSpPr>
          <p:cNvPr id="20" name="AutoShape 20"/>
          <p:cNvSpPr>
            <a:spLocks noChangeArrowheads="1"/>
          </p:cNvSpPr>
          <p:nvPr/>
        </p:nvSpPr>
        <p:spPr bwMode="auto">
          <a:xfrm>
            <a:off x="3870325" y="4770438"/>
            <a:ext cx="1354138" cy="457200"/>
          </a:xfrm>
          <a:prstGeom prst="roundRect">
            <a:avLst>
              <a:gd name="adj" fmla="val 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660066"/>
                </a:solidFill>
                <a:latin typeface="Helvetica" charset="0"/>
              </a:rPr>
              <a:t>squares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7" grpId="0" animBg="1" autoUpdateAnimBg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utoUpdateAnimBg="0"/>
      <p:bldP spid="18" grpId="0" autoUpdateAnimBg="0"/>
      <p:bldP spid="19" grpId="0" autoUpdateAnimBg="0"/>
      <p:bldP spid="20" grpId="0" autoUpdateAnimBg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01"/>
          <p:cNvSpPr/>
          <p:nvPr/>
        </p:nvSpPr>
        <p:spPr>
          <a:xfrm>
            <a:off x="609600" y="5334000"/>
            <a:ext cx="228600" cy="304800"/>
          </a:xfrm>
          <a:prstGeom prst="rect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Rhombuses, Rectangles and Squares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2400" y="838200"/>
            <a:ext cx="8686800" cy="76944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Identify each shape as a quadrilateral, parallelogram, rectangle, rhombus or square.</a:t>
            </a:r>
            <a:endParaRPr lang="en-US" sz="2200" dirty="0"/>
          </a:p>
        </p:txBody>
      </p:sp>
      <p:sp>
        <p:nvSpPr>
          <p:cNvPr id="30" name="Rectangle 29"/>
          <p:cNvSpPr/>
          <p:nvPr/>
        </p:nvSpPr>
        <p:spPr>
          <a:xfrm>
            <a:off x="609600" y="1905000"/>
            <a:ext cx="1295400" cy="1295400"/>
          </a:xfrm>
          <a:prstGeom prst="rect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2590800" y="1905000"/>
            <a:ext cx="1295400" cy="1295400"/>
          </a:xfrm>
          <a:prstGeom prst="rect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6934200" y="1905000"/>
            <a:ext cx="1295400" cy="1295400"/>
          </a:xfrm>
          <a:prstGeom prst="rect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609600" y="4343400"/>
            <a:ext cx="1295400" cy="1295400"/>
          </a:xfrm>
          <a:prstGeom prst="rect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4800600" y="4343400"/>
            <a:ext cx="1295400" cy="1295400"/>
          </a:xfrm>
          <a:prstGeom prst="rect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6934200" y="4343400"/>
            <a:ext cx="1295400" cy="1295400"/>
          </a:xfrm>
          <a:prstGeom prst="rect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Isosceles Triangle 48"/>
          <p:cNvSpPr/>
          <p:nvPr/>
        </p:nvSpPr>
        <p:spPr>
          <a:xfrm rot="5400000">
            <a:off x="3229968" y="1779896"/>
            <a:ext cx="228600" cy="228600"/>
          </a:xfrm>
          <a:prstGeom prst="triangle">
            <a:avLst/>
          </a:prstGeom>
          <a:solidFill>
            <a:srgbClr val="FF0000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Isosceles Triangle 49"/>
          <p:cNvSpPr/>
          <p:nvPr/>
        </p:nvSpPr>
        <p:spPr>
          <a:xfrm rot="5400000">
            <a:off x="2971800" y="1787856"/>
            <a:ext cx="228600" cy="228600"/>
          </a:xfrm>
          <a:prstGeom prst="triangle">
            <a:avLst/>
          </a:prstGeom>
          <a:solidFill>
            <a:srgbClr val="FF0000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Isosceles Triangle 50"/>
          <p:cNvSpPr/>
          <p:nvPr/>
        </p:nvSpPr>
        <p:spPr>
          <a:xfrm rot="5400000">
            <a:off x="3276600" y="3088944"/>
            <a:ext cx="228600" cy="228600"/>
          </a:xfrm>
          <a:prstGeom prst="triangle">
            <a:avLst/>
          </a:prstGeom>
          <a:solidFill>
            <a:srgbClr val="FF0000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Isosceles Triangle 51"/>
          <p:cNvSpPr/>
          <p:nvPr/>
        </p:nvSpPr>
        <p:spPr>
          <a:xfrm rot="5400000">
            <a:off x="3018432" y="3096904"/>
            <a:ext cx="228600" cy="228600"/>
          </a:xfrm>
          <a:prstGeom prst="triangle">
            <a:avLst/>
          </a:prstGeom>
          <a:solidFill>
            <a:srgbClr val="FF0000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Isosceles Triangle 53"/>
          <p:cNvSpPr/>
          <p:nvPr/>
        </p:nvSpPr>
        <p:spPr>
          <a:xfrm>
            <a:off x="3802040" y="2397456"/>
            <a:ext cx="187656" cy="242248"/>
          </a:xfrm>
          <a:prstGeom prst="triangle">
            <a:avLst/>
          </a:prstGeom>
          <a:solidFill>
            <a:srgbClr val="FF0000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Isosceles Triangle 54"/>
          <p:cNvSpPr/>
          <p:nvPr/>
        </p:nvSpPr>
        <p:spPr>
          <a:xfrm>
            <a:off x="2487304" y="2438400"/>
            <a:ext cx="187656" cy="242248"/>
          </a:xfrm>
          <a:prstGeom prst="triangle">
            <a:avLst/>
          </a:prstGeom>
          <a:solidFill>
            <a:srgbClr val="FF0000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7" name="Straight Connector 56"/>
          <p:cNvCxnSpPr/>
          <p:nvPr/>
        </p:nvCxnSpPr>
        <p:spPr>
          <a:xfrm rot="5400000">
            <a:off x="1066800" y="19050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rot="5400000">
            <a:off x="1066800" y="32004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rot="10800000">
            <a:off x="457200" y="25908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rot="10800000">
            <a:off x="1752600" y="25908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62"/>
          <p:cNvSpPr/>
          <p:nvPr/>
        </p:nvSpPr>
        <p:spPr>
          <a:xfrm>
            <a:off x="4800600" y="2895600"/>
            <a:ext cx="228600" cy="304800"/>
          </a:xfrm>
          <a:prstGeom prst="rect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/>
          <p:cNvSpPr/>
          <p:nvPr/>
        </p:nvSpPr>
        <p:spPr>
          <a:xfrm>
            <a:off x="4800600" y="1905000"/>
            <a:ext cx="228600" cy="304800"/>
          </a:xfrm>
          <a:prstGeom prst="rect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5867400" y="1905000"/>
            <a:ext cx="228600" cy="304800"/>
          </a:xfrm>
          <a:prstGeom prst="rect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5867400" y="2895600"/>
            <a:ext cx="228600" cy="304800"/>
          </a:xfrm>
          <a:prstGeom prst="rect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4800600" y="1905000"/>
            <a:ext cx="1295400" cy="1295400"/>
          </a:xfrm>
          <a:prstGeom prst="rect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2590800" y="4343400"/>
            <a:ext cx="228600" cy="304800"/>
          </a:xfrm>
          <a:prstGeom prst="rect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/>
          <p:cNvSpPr/>
          <p:nvPr/>
        </p:nvSpPr>
        <p:spPr>
          <a:xfrm>
            <a:off x="3657600" y="4343400"/>
            <a:ext cx="228600" cy="304800"/>
          </a:xfrm>
          <a:prstGeom prst="rect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/>
          <p:cNvSpPr/>
          <p:nvPr/>
        </p:nvSpPr>
        <p:spPr>
          <a:xfrm>
            <a:off x="3657600" y="5334000"/>
            <a:ext cx="228600" cy="304800"/>
          </a:xfrm>
          <a:prstGeom prst="rect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2590800" y="5334000"/>
            <a:ext cx="228600" cy="304800"/>
          </a:xfrm>
          <a:prstGeom prst="rect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2590800" y="4343400"/>
            <a:ext cx="1295400" cy="1295400"/>
          </a:xfrm>
          <a:prstGeom prst="rect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Straight Connector 70"/>
          <p:cNvCxnSpPr/>
          <p:nvPr/>
        </p:nvCxnSpPr>
        <p:spPr>
          <a:xfrm rot="5400000">
            <a:off x="3048000" y="43434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5400000">
            <a:off x="3048000" y="56388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rot="10800000">
            <a:off x="2438400" y="50292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rot="10800000">
            <a:off x="3733800" y="50292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Isosceles Triangle 74"/>
          <p:cNvSpPr/>
          <p:nvPr/>
        </p:nvSpPr>
        <p:spPr>
          <a:xfrm>
            <a:off x="8153400" y="4800600"/>
            <a:ext cx="187656" cy="242248"/>
          </a:xfrm>
          <a:prstGeom prst="triangle">
            <a:avLst/>
          </a:prstGeom>
          <a:solidFill>
            <a:srgbClr val="FF0000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Isosceles Triangle 75"/>
          <p:cNvSpPr/>
          <p:nvPr/>
        </p:nvSpPr>
        <p:spPr>
          <a:xfrm>
            <a:off x="6838664" y="4841544"/>
            <a:ext cx="187656" cy="242248"/>
          </a:xfrm>
          <a:prstGeom prst="triangle">
            <a:avLst/>
          </a:prstGeom>
          <a:solidFill>
            <a:srgbClr val="FF0000"/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8" name="Straight Connector 77"/>
          <p:cNvCxnSpPr/>
          <p:nvPr/>
        </p:nvCxnSpPr>
        <p:spPr>
          <a:xfrm rot="5400000" flipH="1" flipV="1">
            <a:off x="4800600" y="4343400"/>
            <a:ext cx="1295400" cy="129540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rot="16200000" flipH="1">
            <a:off x="4800600" y="4343400"/>
            <a:ext cx="1295400" cy="129540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rot="10800000" flipV="1">
            <a:off x="5029200" y="4572000"/>
            <a:ext cx="304800" cy="2286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10800000" flipV="1">
            <a:off x="5562600" y="5181600"/>
            <a:ext cx="304800" cy="2286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rot="16200000" flipV="1">
            <a:off x="5029200" y="5181600"/>
            <a:ext cx="228600" cy="2286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rot="16200000" flipV="1">
            <a:off x="5105400" y="5105400"/>
            <a:ext cx="228600" cy="2286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rot="16200000" flipV="1">
            <a:off x="5638800" y="4648200"/>
            <a:ext cx="228600" cy="2286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rot="16200000" flipV="1">
            <a:off x="5715000" y="4572000"/>
            <a:ext cx="228600" cy="22860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rot="5400000">
            <a:off x="7315200" y="19050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rot="5400000">
            <a:off x="7315200" y="32004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rot="10800000">
            <a:off x="6781800" y="25908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rot="10800000">
            <a:off x="8077200" y="25908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rot="5400000">
            <a:off x="7467600" y="19050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 rot="5400000">
            <a:off x="7467600" y="32004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 rot="5400000">
            <a:off x="990600" y="43434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 rot="5400000">
            <a:off x="990600" y="56388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 rot="10800000">
            <a:off x="457200" y="50292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 rot="10800000">
            <a:off x="1752600" y="50292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rot="5400000">
            <a:off x="1143000" y="43434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 rot="5400000">
            <a:off x="1143000" y="5638800"/>
            <a:ext cx="3048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609600" y="3429000"/>
            <a:ext cx="1295400" cy="369332"/>
          </a:xfrm>
          <a:prstGeom prst="rect">
            <a:avLst/>
          </a:prstGeom>
          <a:solidFill>
            <a:srgbClr val="FF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en-US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Rhombus</a:t>
            </a:r>
            <a:endParaRPr lang="en-US" dirty="0">
              <a:solidFill>
                <a:schemeClr val="tx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2590800" y="3429000"/>
            <a:ext cx="1295400" cy="307777"/>
          </a:xfrm>
          <a:prstGeom prst="rect">
            <a:avLst/>
          </a:prstGeom>
          <a:solidFill>
            <a:srgbClr val="FF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en-US" sz="1400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Parallelogram</a:t>
            </a:r>
            <a:endParaRPr lang="en-US" sz="1400" dirty="0">
              <a:solidFill>
                <a:schemeClr val="tx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4800600" y="3429000"/>
            <a:ext cx="1295400" cy="369332"/>
          </a:xfrm>
          <a:prstGeom prst="rect">
            <a:avLst/>
          </a:prstGeom>
          <a:solidFill>
            <a:srgbClr val="FF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en-US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Rectangle</a:t>
            </a:r>
            <a:endParaRPr lang="en-US" dirty="0">
              <a:solidFill>
                <a:schemeClr val="tx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934200" y="3429000"/>
            <a:ext cx="1295400" cy="307777"/>
          </a:xfrm>
          <a:prstGeom prst="rect">
            <a:avLst/>
          </a:prstGeom>
          <a:solidFill>
            <a:srgbClr val="FF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en-US" sz="1400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Parallelogram</a:t>
            </a:r>
            <a:endParaRPr lang="en-US" sz="1400" dirty="0">
              <a:solidFill>
                <a:schemeClr val="tx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09600" y="5867400"/>
            <a:ext cx="1295400" cy="369332"/>
          </a:xfrm>
          <a:prstGeom prst="rect">
            <a:avLst/>
          </a:prstGeom>
          <a:solidFill>
            <a:srgbClr val="FF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en-US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Rectangle</a:t>
            </a:r>
            <a:endParaRPr lang="en-US" dirty="0">
              <a:solidFill>
                <a:schemeClr val="tx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2590800" y="5867400"/>
            <a:ext cx="1295400" cy="369332"/>
          </a:xfrm>
          <a:prstGeom prst="rect">
            <a:avLst/>
          </a:prstGeom>
          <a:solidFill>
            <a:srgbClr val="FF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en-US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Square</a:t>
            </a:r>
            <a:endParaRPr lang="en-US" dirty="0">
              <a:solidFill>
                <a:schemeClr val="tx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4800600" y="5867400"/>
            <a:ext cx="1295400" cy="307777"/>
          </a:xfrm>
          <a:prstGeom prst="rect">
            <a:avLst/>
          </a:prstGeom>
          <a:solidFill>
            <a:srgbClr val="FF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en-US" sz="1400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Parallelogram</a:t>
            </a:r>
            <a:endParaRPr lang="en-US" sz="1400" dirty="0">
              <a:solidFill>
                <a:schemeClr val="tx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6934200" y="5867400"/>
            <a:ext cx="1371600" cy="307777"/>
          </a:xfrm>
          <a:prstGeom prst="rect">
            <a:avLst/>
          </a:prstGeom>
          <a:solidFill>
            <a:srgbClr val="FF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en-US" sz="1400" dirty="0" smtClean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Quadrilateral</a:t>
            </a:r>
            <a:endParaRPr lang="en-US" sz="1400" dirty="0">
              <a:solidFill>
                <a:schemeClr val="tx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0" y="1828800"/>
            <a:ext cx="9144000" cy="313932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marL="457200" indent="-457200">
              <a:buAutoNum type="arabicPlain"/>
            </a:pPr>
            <a:r>
              <a:rPr lang="en-US" sz="2200" dirty="0" smtClean="0"/>
              <a:t>                          2 		         3			4</a:t>
            </a:r>
          </a:p>
          <a:p>
            <a:pPr marL="457200" indent="-457200">
              <a:buAutoNum type="arabicPlain"/>
            </a:pPr>
            <a:endParaRPr lang="en-US" sz="2200" dirty="0" smtClean="0"/>
          </a:p>
          <a:p>
            <a:pPr marL="457200" indent="-457200">
              <a:buAutoNum type="arabicPlain"/>
            </a:pPr>
            <a:endParaRPr lang="en-US" sz="2200" dirty="0" smtClean="0"/>
          </a:p>
          <a:p>
            <a:pPr marL="457200" indent="-457200">
              <a:buAutoNum type="arabicPlain"/>
            </a:pPr>
            <a:endParaRPr lang="en-US" sz="2200" dirty="0" smtClean="0"/>
          </a:p>
          <a:p>
            <a:pPr marL="457200" indent="-457200">
              <a:buAutoNum type="arabicPlain"/>
            </a:pPr>
            <a:endParaRPr lang="en-US" sz="2200" dirty="0" smtClean="0"/>
          </a:p>
          <a:p>
            <a:pPr marL="457200" indent="-457200"/>
            <a:endParaRPr lang="en-US" sz="2200" dirty="0" smtClean="0"/>
          </a:p>
          <a:p>
            <a:pPr marL="457200" indent="-457200"/>
            <a:endParaRPr lang="en-US" sz="2200" dirty="0" smtClean="0"/>
          </a:p>
          <a:p>
            <a:pPr marL="457200" indent="-457200"/>
            <a:r>
              <a:rPr lang="en-US" sz="2200" dirty="0" smtClean="0"/>
              <a:t>5			    6		          7			8</a:t>
            </a:r>
          </a:p>
          <a:p>
            <a:pPr marL="457200" indent="-457200">
              <a:buAutoNum type="arabicPlain"/>
            </a:pP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Rhombuses, Rectangles and Squares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21" name="Group 21"/>
          <p:cNvGrpSpPr>
            <a:grpSpLocks/>
          </p:cNvGrpSpPr>
          <p:nvPr/>
        </p:nvGrpSpPr>
        <p:grpSpPr bwMode="auto">
          <a:xfrm>
            <a:off x="381000" y="876300"/>
            <a:ext cx="8458200" cy="4235450"/>
            <a:chOff x="240" y="480"/>
            <a:chExt cx="5328" cy="2668"/>
          </a:xfrm>
        </p:grpSpPr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240" y="480"/>
              <a:ext cx="5328" cy="266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7612194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/>
              <a:endParaRPr lang="en-US" altLang="en-US" sz="2000">
                <a:latin typeface="Helvetica" charset="0"/>
              </a:endParaRPr>
            </a:p>
          </p:txBody>
        </p:sp>
        <p:sp>
          <p:nvSpPr>
            <p:cNvPr id="23" name="Rectangle 13"/>
            <p:cNvSpPr>
              <a:spLocks noChangeArrowheads="1"/>
            </p:cNvSpPr>
            <p:nvPr/>
          </p:nvSpPr>
          <p:spPr bwMode="auto">
            <a:xfrm>
              <a:off x="240" y="480"/>
              <a:ext cx="5328" cy="240"/>
            </a:xfrm>
            <a:prstGeom prst="rect">
              <a:avLst/>
            </a:prstGeom>
            <a:solidFill>
              <a:srgbClr val="00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altLang="en-US" dirty="0"/>
            </a:p>
          </p:txBody>
        </p:sp>
        <p:sp>
          <p:nvSpPr>
            <p:cNvPr id="24" name="Text Box 14"/>
            <p:cNvSpPr txBox="1">
              <a:spLocks noChangeArrowheads="1"/>
            </p:cNvSpPr>
            <p:nvPr/>
          </p:nvSpPr>
          <p:spPr bwMode="auto">
            <a:xfrm>
              <a:off x="336" y="491"/>
              <a:ext cx="416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2000" b="1" dirty="0">
                  <a:latin typeface="Helvetica" charset="0"/>
                </a:rPr>
                <a:t>COROLLARIES ABOUT SPECIAL QUADRILATERALS</a:t>
              </a:r>
              <a:endParaRPr lang="en-US" altLang="en-US" sz="2000" dirty="0"/>
            </a:p>
          </p:txBody>
        </p:sp>
      </p:grp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584200" y="1435100"/>
            <a:ext cx="8013700" cy="8382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520700" y="1358900"/>
            <a:ext cx="8267700" cy="1028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533400" y="1430338"/>
            <a:ext cx="287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1800" b="1">
                <a:latin typeface="Helvetica" charset="0"/>
              </a:rPr>
              <a:t>RHOMBUS COROLLARY</a:t>
            </a:r>
            <a:endParaRPr lang="en-US" altLang="en-US" sz="1600" b="1">
              <a:latin typeface="Helvetica" charset="0"/>
            </a:endParaRPr>
          </a:p>
        </p:txBody>
      </p:sp>
      <p:sp>
        <p:nvSpPr>
          <p:cNvPr id="28" name="Rectangle 16"/>
          <p:cNvSpPr>
            <a:spLocks noChangeArrowheads="1"/>
          </p:cNvSpPr>
          <p:nvPr/>
        </p:nvSpPr>
        <p:spPr bwMode="auto">
          <a:xfrm>
            <a:off x="533400" y="1851025"/>
            <a:ext cx="7883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000">
                <a:latin typeface="Helvetica" charset="0"/>
              </a:rPr>
              <a:t>A quadrilateral is a rhombus if and only if it has four congruent sides.</a:t>
            </a:r>
          </a:p>
        </p:txBody>
      </p:sp>
      <p:sp>
        <p:nvSpPr>
          <p:cNvPr id="29" name="Rectangle 23"/>
          <p:cNvSpPr>
            <a:spLocks noChangeArrowheads="1"/>
          </p:cNvSpPr>
          <p:nvPr/>
        </p:nvSpPr>
        <p:spPr bwMode="auto">
          <a:xfrm>
            <a:off x="584200" y="2590800"/>
            <a:ext cx="8013700" cy="8382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Rectangle 26"/>
          <p:cNvSpPr>
            <a:spLocks noChangeArrowheads="1"/>
          </p:cNvSpPr>
          <p:nvPr/>
        </p:nvSpPr>
        <p:spPr bwMode="auto">
          <a:xfrm>
            <a:off x="520700" y="2540000"/>
            <a:ext cx="8267700" cy="1028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Text Box 17"/>
          <p:cNvSpPr txBox="1">
            <a:spLocks noChangeArrowheads="1"/>
          </p:cNvSpPr>
          <p:nvPr/>
        </p:nvSpPr>
        <p:spPr bwMode="auto">
          <a:xfrm>
            <a:off x="533400" y="2586038"/>
            <a:ext cx="3117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1800" b="1">
                <a:latin typeface="Helvetica" charset="0"/>
              </a:rPr>
              <a:t>RECTANGLE COROLLARY</a:t>
            </a:r>
            <a:endParaRPr lang="en-US" altLang="en-US" sz="1600" b="1">
              <a:latin typeface="Helvetica" charset="0"/>
            </a:endParaRPr>
          </a:p>
        </p:txBody>
      </p:sp>
      <p:sp>
        <p:nvSpPr>
          <p:cNvPr id="32" name="Rectangle 18"/>
          <p:cNvSpPr>
            <a:spLocks noChangeArrowheads="1"/>
          </p:cNvSpPr>
          <p:nvPr/>
        </p:nvSpPr>
        <p:spPr bwMode="auto">
          <a:xfrm>
            <a:off x="533400" y="3006725"/>
            <a:ext cx="7461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000">
                <a:latin typeface="Helvetica" charset="0"/>
              </a:rPr>
              <a:t>A quadrilateral is a rectangle if and only if it has four right angles.</a:t>
            </a:r>
          </a:p>
        </p:txBody>
      </p:sp>
      <p:sp>
        <p:nvSpPr>
          <p:cNvPr id="33" name="Rectangle 24"/>
          <p:cNvSpPr>
            <a:spLocks noChangeArrowheads="1"/>
          </p:cNvSpPr>
          <p:nvPr/>
        </p:nvSpPr>
        <p:spPr bwMode="auto">
          <a:xfrm>
            <a:off x="584200" y="3733800"/>
            <a:ext cx="8013700" cy="8382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Rectangle 28"/>
          <p:cNvSpPr>
            <a:spLocks noChangeArrowheads="1"/>
          </p:cNvSpPr>
          <p:nvPr/>
        </p:nvSpPr>
        <p:spPr bwMode="auto">
          <a:xfrm>
            <a:off x="520700" y="3657600"/>
            <a:ext cx="8267700" cy="1028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Text Box 19"/>
          <p:cNvSpPr txBox="1">
            <a:spLocks noChangeArrowheads="1"/>
          </p:cNvSpPr>
          <p:nvPr/>
        </p:nvSpPr>
        <p:spPr bwMode="auto">
          <a:xfrm>
            <a:off x="533400" y="3786188"/>
            <a:ext cx="2673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1800" b="1">
                <a:latin typeface="Helvetica" charset="0"/>
              </a:rPr>
              <a:t>SQUARE COROLLARY</a:t>
            </a:r>
            <a:endParaRPr lang="en-US" altLang="en-US" sz="1600" b="1">
              <a:latin typeface="Helvetica" charset="0"/>
            </a:endParaRPr>
          </a:p>
        </p:txBody>
      </p:sp>
      <p:sp>
        <p:nvSpPr>
          <p:cNvPr id="36" name="Rectangle 20"/>
          <p:cNvSpPr>
            <a:spLocks noChangeArrowheads="1"/>
          </p:cNvSpPr>
          <p:nvPr/>
        </p:nvSpPr>
        <p:spPr bwMode="auto">
          <a:xfrm>
            <a:off x="533400" y="4206875"/>
            <a:ext cx="81661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 sz="2000">
                <a:latin typeface="Helvetica" charset="0"/>
              </a:rPr>
              <a:t>A quadrilateral is a square if and only if it is a rhombus and a rectangle.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utoUpdateAnimBg="0"/>
      <p:bldP spid="28" grpId="0" autoUpdateAnimBg="0"/>
      <p:bldP spid="29" grpId="0" animBg="1"/>
      <p:bldP spid="30" grpId="0" animBg="1"/>
      <p:bldP spid="31" grpId="0" autoUpdateAnimBg="0"/>
      <p:bldP spid="32" grpId="0" autoUpdateAnimBg="0"/>
      <p:bldP spid="33" grpId="0" animBg="1"/>
      <p:bldP spid="34" grpId="0" animBg="1"/>
      <p:bldP spid="35" grpId="0" autoUpdateAnimBg="0"/>
      <p:bldP spid="36" grpId="0" autoUpdateAnimBg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457200" y="939800"/>
            <a:ext cx="8458200" cy="4235450"/>
            <a:chOff x="240" y="480"/>
            <a:chExt cx="5328" cy="2668"/>
          </a:xfrm>
        </p:grpSpPr>
        <p:sp>
          <p:nvSpPr>
            <p:cNvPr id="16399" name="Rectangle 15"/>
            <p:cNvSpPr>
              <a:spLocks noChangeArrowheads="1"/>
            </p:cNvSpPr>
            <p:nvPr/>
          </p:nvSpPr>
          <p:spPr bwMode="auto">
            <a:xfrm>
              <a:off x="240" y="480"/>
              <a:ext cx="5328" cy="266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7612194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/>
              <a:endParaRPr lang="en-US" altLang="en-US" sz="2000">
                <a:latin typeface="Helvetica" charset="0"/>
              </a:endParaRPr>
            </a:p>
          </p:txBody>
        </p:sp>
        <p:sp>
          <p:nvSpPr>
            <p:cNvPr id="16400" name="Rectangle 16"/>
            <p:cNvSpPr>
              <a:spLocks noChangeArrowheads="1"/>
            </p:cNvSpPr>
            <p:nvPr/>
          </p:nvSpPr>
          <p:spPr bwMode="auto">
            <a:xfrm>
              <a:off x="240" y="480"/>
              <a:ext cx="5328" cy="240"/>
            </a:xfrm>
            <a:prstGeom prst="rect">
              <a:avLst/>
            </a:prstGeom>
            <a:solidFill>
              <a:srgbClr val="00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altLang="en-US"/>
            </a:p>
          </p:txBody>
        </p:sp>
        <p:sp>
          <p:nvSpPr>
            <p:cNvPr id="16401" name="Text Box 17"/>
            <p:cNvSpPr txBox="1">
              <a:spLocks noChangeArrowheads="1"/>
            </p:cNvSpPr>
            <p:nvPr/>
          </p:nvSpPr>
          <p:spPr bwMode="auto">
            <a:xfrm>
              <a:off x="336" y="491"/>
              <a:ext cx="102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2000" b="1" dirty="0">
                  <a:latin typeface="Helvetica" charset="0"/>
                </a:rPr>
                <a:t>THEOREMS</a:t>
              </a:r>
              <a:endParaRPr lang="en-US" altLang="en-US" sz="2000" dirty="0"/>
            </a:p>
          </p:txBody>
        </p:sp>
      </p:grpSp>
      <p:pic>
        <p:nvPicPr>
          <p:cNvPr id="16452" name="Picture 68" descr="G6.4image1.gif                                                 000146BA Ben's Mac                      B4360510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3688" y="2008188"/>
            <a:ext cx="3276600" cy="2019300"/>
          </a:xfrm>
          <a:prstGeom prst="rect">
            <a:avLst/>
          </a:prstGeom>
          <a:noFill/>
        </p:spPr>
      </p:pic>
      <p:sp>
        <p:nvSpPr>
          <p:cNvPr id="16405" name="Rectangle 21"/>
          <p:cNvSpPr>
            <a:spLocks noChangeArrowheads="1"/>
          </p:cNvSpPr>
          <p:nvPr/>
        </p:nvSpPr>
        <p:spPr bwMode="auto">
          <a:xfrm>
            <a:off x="622300" y="1914525"/>
            <a:ext cx="6273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en-US" sz="2000">
                <a:latin typeface="Helvetica" charset="0"/>
              </a:rPr>
              <a:t>A parallelogram is a rhombus if and only if its diagonals are perpendicular.</a:t>
            </a:r>
          </a:p>
        </p:txBody>
      </p:sp>
      <p:sp>
        <p:nvSpPr>
          <p:cNvPr id="16450" name="Rectangle 66"/>
          <p:cNvSpPr>
            <a:spLocks noChangeArrowheads="1"/>
          </p:cNvSpPr>
          <p:nvPr/>
        </p:nvSpPr>
        <p:spPr bwMode="auto">
          <a:xfrm>
            <a:off x="469900" y="4470400"/>
            <a:ext cx="8445500" cy="4445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67"/>
          <p:cNvGrpSpPr>
            <a:grpSpLocks/>
          </p:cNvGrpSpPr>
          <p:nvPr/>
        </p:nvGrpSpPr>
        <p:grpSpPr bwMode="auto">
          <a:xfrm>
            <a:off x="2133600" y="4519613"/>
            <a:ext cx="5092700" cy="396875"/>
            <a:chOff x="392" y="2639"/>
            <a:chExt cx="3208" cy="250"/>
          </a:xfrm>
        </p:grpSpPr>
        <p:sp>
          <p:nvSpPr>
            <p:cNvPr id="16417" name="Text Box 33"/>
            <p:cNvSpPr txBox="1">
              <a:spLocks noChangeArrowheads="1"/>
            </p:cNvSpPr>
            <p:nvPr/>
          </p:nvSpPr>
          <p:spPr bwMode="auto">
            <a:xfrm>
              <a:off x="392" y="2639"/>
              <a:ext cx="32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2000" b="1" i="1">
                  <a:latin typeface="Helvetica" charset="0"/>
                </a:rPr>
                <a:t>ABCD</a:t>
              </a:r>
              <a:r>
                <a:rPr lang="en-US" altLang="en-US" sz="2000">
                  <a:latin typeface="Helvetica" charset="0"/>
                </a:rPr>
                <a:t>  is a rhombus if and only if </a:t>
              </a:r>
              <a:r>
                <a:rPr lang="en-US" altLang="en-US" sz="2000" b="1" i="1">
                  <a:latin typeface="Helvetica" charset="0"/>
                </a:rPr>
                <a:t>AC     BD</a:t>
              </a:r>
            </a:p>
          </p:txBody>
        </p:sp>
        <p:grpSp>
          <p:nvGrpSpPr>
            <p:cNvPr id="4" name="Group 53"/>
            <p:cNvGrpSpPr>
              <a:grpSpLocks/>
            </p:cNvGrpSpPr>
            <p:nvPr/>
          </p:nvGrpSpPr>
          <p:grpSpPr bwMode="auto">
            <a:xfrm>
              <a:off x="3163" y="2679"/>
              <a:ext cx="110" cy="122"/>
              <a:chOff x="183" y="975"/>
              <a:chExt cx="110" cy="122"/>
            </a:xfrm>
          </p:grpSpPr>
          <p:sp>
            <p:nvSpPr>
              <p:cNvPr id="16438" name="Line 54"/>
              <p:cNvSpPr>
                <a:spLocks noChangeShapeType="1"/>
              </p:cNvSpPr>
              <p:nvPr/>
            </p:nvSpPr>
            <p:spPr bwMode="auto">
              <a:xfrm>
                <a:off x="183" y="1097"/>
                <a:ext cx="11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439" name="Line 55"/>
              <p:cNvSpPr>
                <a:spLocks noChangeShapeType="1"/>
              </p:cNvSpPr>
              <p:nvPr/>
            </p:nvSpPr>
            <p:spPr bwMode="auto">
              <a:xfrm>
                <a:off x="243" y="975"/>
                <a:ext cx="0" cy="12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6440" name="Line 56"/>
            <p:cNvSpPr>
              <a:spLocks noChangeShapeType="1"/>
            </p:cNvSpPr>
            <p:nvPr/>
          </p:nvSpPr>
          <p:spPr bwMode="auto">
            <a:xfrm>
              <a:off x="2912" y="2656"/>
              <a:ext cx="20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41" name="Line 57"/>
            <p:cNvSpPr>
              <a:spLocks noChangeShapeType="1"/>
            </p:cNvSpPr>
            <p:nvPr/>
          </p:nvSpPr>
          <p:spPr bwMode="auto">
            <a:xfrm>
              <a:off x="3336" y="2656"/>
              <a:ext cx="20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Rhombuses, Rectangles and Squares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6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6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" presetClass="emph" presetSubtype="2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5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5" grpId="0" autoUpdateAnimBg="0"/>
      <p:bldP spid="16450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0"/>
          <p:cNvGrpSpPr>
            <a:grpSpLocks/>
          </p:cNvGrpSpPr>
          <p:nvPr/>
        </p:nvGrpSpPr>
        <p:grpSpPr bwMode="auto">
          <a:xfrm>
            <a:off x="457200" y="939800"/>
            <a:ext cx="8458200" cy="4235450"/>
            <a:chOff x="240" y="480"/>
            <a:chExt cx="5328" cy="2668"/>
          </a:xfrm>
        </p:grpSpPr>
        <p:sp>
          <p:nvSpPr>
            <p:cNvPr id="29797" name="Rectangle 101"/>
            <p:cNvSpPr>
              <a:spLocks noChangeArrowheads="1"/>
            </p:cNvSpPr>
            <p:nvPr/>
          </p:nvSpPr>
          <p:spPr bwMode="auto">
            <a:xfrm>
              <a:off x="240" y="480"/>
              <a:ext cx="5328" cy="266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7612194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/>
              <a:endParaRPr lang="en-US" altLang="en-US" sz="2000">
                <a:latin typeface="Helvetica" charset="0"/>
              </a:endParaRPr>
            </a:p>
          </p:txBody>
        </p:sp>
        <p:sp>
          <p:nvSpPr>
            <p:cNvPr id="29798" name="Rectangle 102"/>
            <p:cNvSpPr>
              <a:spLocks noChangeArrowheads="1"/>
            </p:cNvSpPr>
            <p:nvPr/>
          </p:nvSpPr>
          <p:spPr bwMode="auto">
            <a:xfrm>
              <a:off x="240" y="480"/>
              <a:ext cx="5328" cy="240"/>
            </a:xfrm>
            <a:prstGeom prst="rect">
              <a:avLst/>
            </a:prstGeom>
            <a:solidFill>
              <a:srgbClr val="00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altLang="en-US"/>
            </a:p>
          </p:txBody>
        </p:sp>
        <p:sp>
          <p:nvSpPr>
            <p:cNvPr id="29799" name="Text Box 103"/>
            <p:cNvSpPr txBox="1">
              <a:spLocks noChangeArrowheads="1"/>
            </p:cNvSpPr>
            <p:nvPr/>
          </p:nvSpPr>
          <p:spPr bwMode="auto">
            <a:xfrm>
              <a:off x="336" y="491"/>
              <a:ext cx="102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2000" b="1" dirty="0">
                  <a:latin typeface="Helvetica" charset="0"/>
                </a:rPr>
                <a:t>THEOREMS</a:t>
              </a:r>
              <a:endParaRPr lang="en-US" altLang="en-US" sz="2000" dirty="0"/>
            </a:p>
          </p:txBody>
        </p:sp>
      </p:grp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622300" y="1914525"/>
            <a:ext cx="6273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en-US" sz="2000">
                <a:latin typeface="Helvetica" charset="0"/>
              </a:rPr>
              <a:t>A parallelogram is a rhombus if and only if each diagonal bisects a pair of opposite angles.</a:t>
            </a:r>
          </a:p>
        </p:txBody>
      </p: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5724525" y="1698625"/>
            <a:ext cx="2914650" cy="2208213"/>
            <a:chOff x="3606" y="1030"/>
            <a:chExt cx="1836" cy="1391"/>
          </a:xfrm>
        </p:grpSpPr>
        <p:sp>
          <p:nvSpPr>
            <p:cNvPr id="29720" name="AutoShape 24"/>
            <p:cNvSpPr>
              <a:spLocks noChangeArrowheads="1"/>
            </p:cNvSpPr>
            <p:nvPr/>
          </p:nvSpPr>
          <p:spPr bwMode="auto">
            <a:xfrm>
              <a:off x="3816" y="1208"/>
              <a:ext cx="1464" cy="1102"/>
            </a:xfrm>
            <a:prstGeom prst="parallelogram">
              <a:avLst>
                <a:gd name="adj" fmla="val 33212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21" name="Text Box 25"/>
            <p:cNvSpPr txBox="1">
              <a:spLocks noChangeArrowheads="1"/>
            </p:cNvSpPr>
            <p:nvPr/>
          </p:nvSpPr>
          <p:spPr bwMode="auto">
            <a:xfrm>
              <a:off x="3990" y="1030"/>
              <a:ext cx="2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 i="1">
                  <a:latin typeface="Helvetica" charset="0"/>
                </a:rPr>
                <a:t>B</a:t>
              </a:r>
            </a:p>
          </p:txBody>
        </p:sp>
        <p:sp>
          <p:nvSpPr>
            <p:cNvPr id="29722" name="Text Box 26"/>
            <p:cNvSpPr txBox="1">
              <a:spLocks noChangeArrowheads="1"/>
            </p:cNvSpPr>
            <p:nvPr/>
          </p:nvSpPr>
          <p:spPr bwMode="auto">
            <a:xfrm>
              <a:off x="5222" y="1030"/>
              <a:ext cx="2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 i="1">
                  <a:latin typeface="Helvetica" charset="0"/>
                </a:rPr>
                <a:t>C</a:t>
              </a:r>
            </a:p>
          </p:txBody>
        </p:sp>
        <p:sp>
          <p:nvSpPr>
            <p:cNvPr id="29723" name="Text Box 27"/>
            <p:cNvSpPr txBox="1">
              <a:spLocks noChangeArrowheads="1"/>
            </p:cNvSpPr>
            <p:nvPr/>
          </p:nvSpPr>
          <p:spPr bwMode="auto">
            <a:xfrm>
              <a:off x="4902" y="2190"/>
              <a:ext cx="2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 i="1">
                  <a:latin typeface="Helvetica" charset="0"/>
                </a:rPr>
                <a:t>D</a:t>
              </a:r>
            </a:p>
          </p:txBody>
        </p:sp>
        <p:sp>
          <p:nvSpPr>
            <p:cNvPr id="29724" name="Text Box 28"/>
            <p:cNvSpPr txBox="1">
              <a:spLocks noChangeArrowheads="1"/>
            </p:cNvSpPr>
            <p:nvPr/>
          </p:nvSpPr>
          <p:spPr bwMode="auto">
            <a:xfrm>
              <a:off x="3606" y="2190"/>
              <a:ext cx="2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 i="1">
                  <a:latin typeface="Helvetica" charset="0"/>
                </a:rPr>
                <a:t>A</a:t>
              </a:r>
            </a:p>
          </p:txBody>
        </p:sp>
      </p:grpSp>
      <p:sp>
        <p:nvSpPr>
          <p:cNvPr id="29725" name="Line 29"/>
          <p:cNvSpPr>
            <a:spLocks noChangeShapeType="1"/>
          </p:cNvSpPr>
          <p:nvPr/>
        </p:nvSpPr>
        <p:spPr bwMode="auto">
          <a:xfrm>
            <a:off x="6629400" y="1981200"/>
            <a:ext cx="1181100" cy="175260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26" name="Line 30"/>
          <p:cNvSpPr>
            <a:spLocks noChangeShapeType="1"/>
          </p:cNvSpPr>
          <p:nvPr/>
        </p:nvSpPr>
        <p:spPr bwMode="auto">
          <a:xfrm flipH="1">
            <a:off x="6054725" y="1985963"/>
            <a:ext cx="2327275" cy="1743075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42" name="Rectangle 46"/>
          <p:cNvSpPr>
            <a:spLocks noChangeArrowheads="1"/>
          </p:cNvSpPr>
          <p:nvPr/>
        </p:nvSpPr>
        <p:spPr bwMode="auto">
          <a:xfrm>
            <a:off x="469900" y="4140200"/>
            <a:ext cx="8445500" cy="7747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106"/>
          <p:cNvGrpSpPr>
            <a:grpSpLocks/>
          </p:cNvGrpSpPr>
          <p:nvPr/>
        </p:nvGrpSpPr>
        <p:grpSpPr bwMode="auto">
          <a:xfrm>
            <a:off x="558800" y="4138613"/>
            <a:ext cx="8261350" cy="822325"/>
            <a:chOff x="352" y="2607"/>
            <a:chExt cx="5204" cy="518"/>
          </a:xfrm>
        </p:grpSpPr>
        <p:sp>
          <p:nvSpPr>
            <p:cNvPr id="29709" name="Text Box 13"/>
            <p:cNvSpPr txBox="1">
              <a:spLocks noChangeArrowheads="1"/>
            </p:cNvSpPr>
            <p:nvPr/>
          </p:nvSpPr>
          <p:spPr bwMode="auto">
            <a:xfrm>
              <a:off x="352" y="2607"/>
              <a:ext cx="5204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tabLst>
                  <a:tab pos="3771900" algn="l"/>
                </a:tabLst>
              </a:pPr>
              <a:r>
                <a:rPr lang="en-US" altLang="en-US" sz="2000" b="1" i="1">
                  <a:latin typeface="Helvetica" charset="0"/>
                </a:rPr>
                <a:t>ABCD</a:t>
              </a:r>
              <a:r>
                <a:rPr lang="en-US" altLang="en-US" sz="2000">
                  <a:latin typeface="Helvetica" charset="0"/>
                </a:rPr>
                <a:t> is a rhombus if and only if </a:t>
              </a:r>
              <a:r>
                <a:rPr lang="en-US" altLang="en-US" sz="2000" b="1" i="1">
                  <a:latin typeface="Helvetica" charset="0"/>
                </a:rPr>
                <a:t>AC  </a:t>
              </a:r>
              <a:r>
                <a:rPr lang="en-US" altLang="en-US" sz="2000">
                  <a:latin typeface="Helvetica" charset="0"/>
                </a:rPr>
                <a:t>bisects     </a:t>
              </a:r>
              <a:r>
                <a:rPr lang="en-US" altLang="en-US" sz="2000" b="1" i="1">
                  <a:latin typeface="Helvetica" charset="0"/>
                </a:rPr>
                <a:t>DAB</a:t>
              </a:r>
              <a:r>
                <a:rPr lang="en-US" altLang="en-US" sz="2000">
                  <a:latin typeface="Helvetica" charset="0"/>
                </a:rPr>
                <a:t>  and     </a:t>
              </a:r>
              <a:r>
                <a:rPr lang="en-US" altLang="en-US" sz="2000" b="1" i="1">
                  <a:latin typeface="Helvetica" charset="0"/>
                </a:rPr>
                <a:t>BCD</a:t>
              </a:r>
              <a:r>
                <a:rPr lang="en-US" altLang="en-US" sz="2000">
                  <a:latin typeface="Helvetica" charset="0"/>
                </a:rPr>
                <a:t>  and</a:t>
              </a:r>
              <a:br>
                <a:rPr lang="en-US" altLang="en-US" sz="2000">
                  <a:latin typeface="Helvetica" charset="0"/>
                </a:rPr>
              </a:br>
              <a:r>
                <a:rPr lang="en-US" altLang="en-US" sz="2000">
                  <a:latin typeface="Helvetica" charset="0"/>
                </a:rPr>
                <a:t>	</a:t>
              </a:r>
              <a:r>
                <a:rPr lang="en-US" altLang="en-US" sz="2000" b="1" i="1">
                  <a:latin typeface="Helvetica" charset="0"/>
                </a:rPr>
                <a:t>BD</a:t>
              </a:r>
              <a:r>
                <a:rPr lang="en-US" altLang="en-US" sz="2000">
                  <a:latin typeface="Helvetica" charset="0"/>
                </a:rPr>
                <a:t>  bisects     </a:t>
              </a:r>
              <a:r>
                <a:rPr lang="en-US" altLang="en-US" sz="2000" b="1" i="1">
                  <a:latin typeface="Helvetica" charset="0"/>
                </a:rPr>
                <a:t>ADC  </a:t>
              </a:r>
              <a:r>
                <a:rPr lang="en-US" altLang="en-US" sz="2000">
                  <a:latin typeface="Helvetica" charset="0"/>
                </a:rPr>
                <a:t>and</a:t>
              </a:r>
              <a:r>
                <a:rPr lang="en-US" altLang="en-US" sz="2000" b="1" i="1">
                  <a:latin typeface="Helvetica" charset="0"/>
                </a:rPr>
                <a:t>    </a:t>
              </a:r>
              <a:r>
                <a:rPr lang="en-US" altLang="en-US" sz="800" b="1" i="1">
                  <a:latin typeface="Helvetica" charset="0"/>
                </a:rPr>
                <a:t> </a:t>
              </a:r>
              <a:r>
                <a:rPr lang="en-US" altLang="en-US" sz="2000" b="1" i="1">
                  <a:latin typeface="Helvetica" charset="0"/>
                </a:rPr>
                <a:t>CBA</a:t>
              </a:r>
            </a:p>
          </p:txBody>
        </p:sp>
        <p:sp>
          <p:nvSpPr>
            <p:cNvPr id="29730" name="Freeform 34"/>
            <p:cNvSpPr>
              <a:spLocks/>
            </p:cNvSpPr>
            <p:nvPr/>
          </p:nvSpPr>
          <p:spPr bwMode="auto">
            <a:xfrm>
              <a:off x="3650" y="2686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36" name="Freeform 40"/>
            <p:cNvSpPr>
              <a:spLocks/>
            </p:cNvSpPr>
            <p:nvPr/>
          </p:nvSpPr>
          <p:spPr bwMode="auto">
            <a:xfrm>
              <a:off x="4586" y="2686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37" name="Line 41"/>
            <p:cNvSpPr>
              <a:spLocks noChangeShapeType="1"/>
            </p:cNvSpPr>
            <p:nvPr/>
          </p:nvSpPr>
          <p:spPr bwMode="auto">
            <a:xfrm>
              <a:off x="2800" y="2664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38" name="Line 42"/>
            <p:cNvSpPr>
              <a:spLocks noChangeShapeType="1"/>
            </p:cNvSpPr>
            <p:nvPr/>
          </p:nvSpPr>
          <p:spPr bwMode="auto">
            <a:xfrm>
              <a:off x="2800" y="2880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39" name="Freeform 43"/>
            <p:cNvSpPr>
              <a:spLocks/>
            </p:cNvSpPr>
            <p:nvPr/>
          </p:nvSpPr>
          <p:spPr bwMode="auto">
            <a:xfrm>
              <a:off x="3650" y="2910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40" name="Freeform 44"/>
            <p:cNvSpPr>
              <a:spLocks/>
            </p:cNvSpPr>
            <p:nvPr/>
          </p:nvSpPr>
          <p:spPr bwMode="auto">
            <a:xfrm>
              <a:off x="4586" y="2910"/>
              <a:ext cx="125" cy="1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0" y="96"/>
                </a:cxn>
                <a:cxn ang="0">
                  <a:pos x="96" y="96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lnTo>
                    <a:pt x="0" y="96"/>
                  </a:lnTo>
                  <a:lnTo>
                    <a:pt x="96" y="9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105"/>
          <p:cNvGrpSpPr>
            <a:grpSpLocks/>
          </p:cNvGrpSpPr>
          <p:nvPr/>
        </p:nvGrpSpPr>
        <p:grpSpPr bwMode="auto">
          <a:xfrm>
            <a:off x="5626100" y="3178175"/>
            <a:ext cx="957263" cy="958850"/>
            <a:chOff x="3544" y="2002"/>
            <a:chExt cx="603" cy="604"/>
          </a:xfrm>
        </p:grpSpPr>
        <p:grpSp>
          <p:nvGrpSpPr>
            <p:cNvPr id="6" name="Group 98"/>
            <p:cNvGrpSpPr>
              <a:grpSpLocks/>
            </p:cNvGrpSpPr>
            <p:nvPr/>
          </p:nvGrpSpPr>
          <p:grpSpPr bwMode="auto">
            <a:xfrm>
              <a:off x="3544" y="2099"/>
              <a:ext cx="553" cy="507"/>
              <a:chOff x="3544" y="2099"/>
              <a:chExt cx="553" cy="507"/>
            </a:xfrm>
          </p:grpSpPr>
          <p:sp>
            <p:nvSpPr>
              <p:cNvPr id="29774" name="AutoShape 78"/>
              <p:cNvSpPr>
                <a:spLocks noChangeArrowheads="1"/>
              </p:cNvSpPr>
              <p:nvPr/>
            </p:nvSpPr>
            <p:spPr bwMode="auto">
              <a:xfrm rot="14987693" flipV="1">
                <a:off x="3544" y="2122"/>
                <a:ext cx="484" cy="484"/>
              </a:xfrm>
              <a:custGeom>
                <a:avLst/>
                <a:gdLst>
                  <a:gd name="G0" fmla="+- 9803 0 0"/>
                  <a:gd name="G1" fmla="+- -6894673 0 0"/>
                  <a:gd name="G2" fmla="+- 0 0 -6894673"/>
                  <a:gd name="T0" fmla="*/ 0 256 1"/>
                  <a:gd name="T1" fmla="*/ 180 256 1"/>
                  <a:gd name="G3" fmla="+- -6894673 T0 T1"/>
                  <a:gd name="T2" fmla="*/ 0 256 1"/>
                  <a:gd name="T3" fmla="*/ 90 256 1"/>
                  <a:gd name="G4" fmla="+- -6894673 T2 T3"/>
                  <a:gd name="G5" fmla="*/ G4 2 1"/>
                  <a:gd name="T4" fmla="*/ 90 256 1"/>
                  <a:gd name="T5" fmla="*/ 0 256 1"/>
                  <a:gd name="G6" fmla="+- -6894673 T4 T5"/>
                  <a:gd name="G7" fmla="*/ G6 2 1"/>
                  <a:gd name="G8" fmla="abs -6894673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9803"/>
                  <a:gd name="G18" fmla="*/ 9803 1 2"/>
                  <a:gd name="G19" fmla="+- G18 5400 0"/>
                  <a:gd name="G20" fmla="cos G19 -6894673"/>
                  <a:gd name="G21" fmla="sin G19 -6894673"/>
                  <a:gd name="G22" fmla="+- G20 10800 0"/>
                  <a:gd name="G23" fmla="+- G21 10800 0"/>
                  <a:gd name="G24" fmla="+- 10800 0 G20"/>
                  <a:gd name="G25" fmla="+- 9803 10800 0"/>
                  <a:gd name="G26" fmla="?: G9 G17 G25"/>
                  <a:gd name="G27" fmla="?: G9 0 21600"/>
                  <a:gd name="G28" fmla="cos 10800 -6894673"/>
                  <a:gd name="G29" fmla="sin 10800 -6894673"/>
                  <a:gd name="G30" fmla="sin 9803 -6894673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-6894673 G34 0"/>
                  <a:gd name="G36" fmla="?: G6 G35 G31"/>
                  <a:gd name="G37" fmla="+- 21600 0 G36"/>
                  <a:gd name="G38" fmla="?: G4 0 G33"/>
                  <a:gd name="G39" fmla="?: -6894673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8098 w 21600"/>
                  <a:gd name="T15" fmla="*/ 858 h 21600"/>
                  <a:gd name="T16" fmla="*/ 10800 w 21600"/>
                  <a:gd name="T17" fmla="*/ 997 h 21600"/>
                  <a:gd name="T18" fmla="*/ 13502 w 21600"/>
                  <a:gd name="T19" fmla="*/ 858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8229" y="1340"/>
                    </a:moveTo>
                    <a:cubicBezTo>
                      <a:pt x="9067" y="1112"/>
                      <a:pt x="9931" y="996"/>
                      <a:pt x="10800" y="997"/>
                    </a:cubicBezTo>
                    <a:cubicBezTo>
                      <a:pt x="11668" y="997"/>
                      <a:pt x="12532" y="1112"/>
                      <a:pt x="13370" y="1340"/>
                    </a:cubicBezTo>
                    <a:lnTo>
                      <a:pt x="13632" y="378"/>
                    </a:lnTo>
                    <a:cubicBezTo>
                      <a:pt x="12709" y="127"/>
                      <a:pt x="11756" y="-1"/>
                      <a:pt x="10799" y="0"/>
                    </a:cubicBezTo>
                    <a:cubicBezTo>
                      <a:pt x="9843" y="0"/>
                      <a:pt x="8890" y="127"/>
                      <a:pt x="7967" y="378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75" name="AutoShape 79"/>
              <p:cNvSpPr>
                <a:spLocks noChangeArrowheads="1"/>
              </p:cNvSpPr>
              <p:nvPr/>
            </p:nvSpPr>
            <p:spPr bwMode="auto">
              <a:xfrm rot="14987693" flipV="1">
                <a:off x="3612" y="2099"/>
                <a:ext cx="485" cy="485"/>
              </a:xfrm>
              <a:custGeom>
                <a:avLst/>
                <a:gdLst>
                  <a:gd name="G0" fmla="+- 9744 0 0"/>
                  <a:gd name="G1" fmla="+- -7304261 0 0"/>
                  <a:gd name="G2" fmla="+- 0 0 -7304261"/>
                  <a:gd name="T0" fmla="*/ 0 256 1"/>
                  <a:gd name="T1" fmla="*/ 180 256 1"/>
                  <a:gd name="G3" fmla="+- -7304261 T0 T1"/>
                  <a:gd name="T2" fmla="*/ 0 256 1"/>
                  <a:gd name="T3" fmla="*/ 90 256 1"/>
                  <a:gd name="G4" fmla="+- -7304261 T2 T3"/>
                  <a:gd name="G5" fmla="*/ G4 2 1"/>
                  <a:gd name="T4" fmla="*/ 90 256 1"/>
                  <a:gd name="T5" fmla="*/ 0 256 1"/>
                  <a:gd name="G6" fmla="+- -7304261 T4 T5"/>
                  <a:gd name="G7" fmla="*/ G6 2 1"/>
                  <a:gd name="G8" fmla="abs -7304261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9744"/>
                  <a:gd name="G18" fmla="*/ 9744 1 2"/>
                  <a:gd name="G19" fmla="+- G18 5400 0"/>
                  <a:gd name="G20" fmla="cos G19 -7304261"/>
                  <a:gd name="G21" fmla="sin G19 -7304261"/>
                  <a:gd name="G22" fmla="+- G20 10800 0"/>
                  <a:gd name="G23" fmla="+- G21 10800 0"/>
                  <a:gd name="G24" fmla="+- 10800 0 G20"/>
                  <a:gd name="G25" fmla="+- 9744 10800 0"/>
                  <a:gd name="G26" fmla="?: G9 G17 G25"/>
                  <a:gd name="G27" fmla="?: G9 0 21600"/>
                  <a:gd name="G28" fmla="cos 10800 -7304261"/>
                  <a:gd name="G29" fmla="sin 10800 -7304261"/>
                  <a:gd name="G30" fmla="sin 9744 -7304261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-7304261 G34 0"/>
                  <a:gd name="G36" fmla="?: G6 G35 G31"/>
                  <a:gd name="G37" fmla="+- 21600 0 G36"/>
                  <a:gd name="G38" fmla="?: G4 0 G33"/>
                  <a:gd name="G39" fmla="?: -7304261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7042 w 21600"/>
                  <a:gd name="T15" fmla="*/ 1239 h 21600"/>
                  <a:gd name="T16" fmla="*/ 10800 w 21600"/>
                  <a:gd name="T17" fmla="*/ 1056 h 21600"/>
                  <a:gd name="T18" fmla="*/ 14558 w 21600"/>
                  <a:gd name="T19" fmla="*/ 1239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7236" y="1731"/>
                    </a:moveTo>
                    <a:cubicBezTo>
                      <a:pt x="8371" y="1285"/>
                      <a:pt x="9580" y="1055"/>
                      <a:pt x="10800" y="1056"/>
                    </a:cubicBezTo>
                    <a:cubicBezTo>
                      <a:pt x="12019" y="1056"/>
                      <a:pt x="13228" y="1285"/>
                      <a:pt x="14363" y="1731"/>
                    </a:cubicBezTo>
                    <a:lnTo>
                      <a:pt x="14750" y="748"/>
                    </a:lnTo>
                    <a:cubicBezTo>
                      <a:pt x="13491" y="253"/>
                      <a:pt x="12151" y="-1"/>
                      <a:pt x="10799" y="0"/>
                    </a:cubicBezTo>
                    <a:cubicBezTo>
                      <a:pt x="9448" y="0"/>
                      <a:pt x="8108" y="253"/>
                      <a:pt x="6849" y="748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7" name="Group 99"/>
            <p:cNvGrpSpPr>
              <a:grpSpLocks/>
            </p:cNvGrpSpPr>
            <p:nvPr/>
          </p:nvGrpSpPr>
          <p:grpSpPr bwMode="auto">
            <a:xfrm>
              <a:off x="3621" y="2002"/>
              <a:ext cx="526" cy="542"/>
              <a:chOff x="3621" y="2002"/>
              <a:chExt cx="526" cy="542"/>
            </a:xfrm>
          </p:grpSpPr>
          <p:sp>
            <p:nvSpPr>
              <p:cNvPr id="29779" name="AutoShape 83"/>
              <p:cNvSpPr>
                <a:spLocks noChangeArrowheads="1"/>
              </p:cNvSpPr>
              <p:nvPr/>
            </p:nvSpPr>
            <p:spPr bwMode="auto">
              <a:xfrm rot="12692064" flipV="1">
                <a:off x="3621" y="2060"/>
                <a:ext cx="484" cy="484"/>
              </a:xfrm>
              <a:custGeom>
                <a:avLst/>
                <a:gdLst>
                  <a:gd name="G0" fmla="+- 9767 0 0"/>
                  <a:gd name="G1" fmla="+- -7382843 0 0"/>
                  <a:gd name="G2" fmla="+- 0 0 -7382843"/>
                  <a:gd name="T0" fmla="*/ 0 256 1"/>
                  <a:gd name="T1" fmla="*/ 180 256 1"/>
                  <a:gd name="G3" fmla="+- -7382843 T0 T1"/>
                  <a:gd name="T2" fmla="*/ 0 256 1"/>
                  <a:gd name="T3" fmla="*/ 90 256 1"/>
                  <a:gd name="G4" fmla="+- -7382843 T2 T3"/>
                  <a:gd name="G5" fmla="*/ G4 2 1"/>
                  <a:gd name="T4" fmla="*/ 90 256 1"/>
                  <a:gd name="T5" fmla="*/ 0 256 1"/>
                  <a:gd name="G6" fmla="+- -7382843 T4 T5"/>
                  <a:gd name="G7" fmla="*/ G6 2 1"/>
                  <a:gd name="G8" fmla="abs -7382843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9767"/>
                  <a:gd name="G18" fmla="*/ 9767 1 2"/>
                  <a:gd name="G19" fmla="+- G18 5400 0"/>
                  <a:gd name="G20" fmla="cos G19 -7382843"/>
                  <a:gd name="G21" fmla="sin G19 -7382843"/>
                  <a:gd name="G22" fmla="+- G20 10800 0"/>
                  <a:gd name="G23" fmla="+- G21 10800 0"/>
                  <a:gd name="G24" fmla="+- 10800 0 G20"/>
                  <a:gd name="G25" fmla="+- 9767 10800 0"/>
                  <a:gd name="G26" fmla="?: G9 G17 G25"/>
                  <a:gd name="G27" fmla="?: G9 0 21600"/>
                  <a:gd name="G28" fmla="cos 10800 -7382843"/>
                  <a:gd name="G29" fmla="sin 10800 -7382843"/>
                  <a:gd name="G30" fmla="sin 9767 -7382843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-7382843 G34 0"/>
                  <a:gd name="G36" fmla="?: G6 G35 G31"/>
                  <a:gd name="G37" fmla="+- 21600 0 G36"/>
                  <a:gd name="G38" fmla="?: G4 0 G33"/>
                  <a:gd name="G39" fmla="?: -7382843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6839 w 21600"/>
                  <a:gd name="T15" fmla="*/ 1309 h 21600"/>
                  <a:gd name="T16" fmla="*/ 10800 w 21600"/>
                  <a:gd name="T17" fmla="*/ 1033 h 21600"/>
                  <a:gd name="T18" fmla="*/ 14761 w 21600"/>
                  <a:gd name="T19" fmla="*/ 1309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7038" y="1786"/>
                    </a:moveTo>
                    <a:cubicBezTo>
                      <a:pt x="8229" y="1289"/>
                      <a:pt x="9508" y="1032"/>
                      <a:pt x="10800" y="1033"/>
                    </a:cubicBezTo>
                    <a:cubicBezTo>
                      <a:pt x="12091" y="1033"/>
                      <a:pt x="13370" y="1289"/>
                      <a:pt x="14561" y="1786"/>
                    </a:cubicBezTo>
                    <a:lnTo>
                      <a:pt x="14959" y="833"/>
                    </a:lnTo>
                    <a:cubicBezTo>
                      <a:pt x="13641" y="283"/>
                      <a:pt x="12227" y="-1"/>
                      <a:pt x="10799" y="0"/>
                    </a:cubicBezTo>
                    <a:cubicBezTo>
                      <a:pt x="9372" y="0"/>
                      <a:pt x="7958" y="283"/>
                      <a:pt x="6640" y="833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80" name="AutoShape 84"/>
              <p:cNvSpPr>
                <a:spLocks noChangeArrowheads="1"/>
              </p:cNvSpPr>
              <p:nvPr/>
            </p:nvSpPr>
            <p:spPr bwMode="auto">
              <a:xfrm rot="12692064" flipV="1">
                <a:off x="3662" y="2002"/>
                <a:ext cx="485" cy="485"/>
              </a:xfrm>
              <a:custGeom>
                <a:avLst/>
                <a:gdLst>
                  <a:gd name="G0" fmla="+- 9800 0 0"/>
                  <a:gd name="G1" fmla="+- -7694725 0 0"/>
                  <a:gd name="G2" fmla="+- 0 0 -7694725"/>
                  <a:gd name="T0" fmla="*/ 0 256 1"/>
                  <a:gd name="T1" fmla="*/ 180 256 1"/>
                  <a:gd name="G3" fmla="+- -7694725 T0 T1"/>
                  <a:gd name="T2" fmla="*/ 0 256 1"/>
                  <a:gd name="T3" fmla="*/ 90 256 1"/>
                  <a:gd name="G4" fmla="+- -7694725 T2 T3"/>
                  <a:gd name="G5" fmla="*/ G4 2 1"/>
                  <a:gd name="T4" fmla="*/ 90 256 1"/>
                  <a:gd name="T5" fmla="*/ 0 256 1"/>
                  <a:gd name="G6" fmla="+- -7694725 T4 T5"/>
                  <a:gd name="G7" fmla="*/ G6 2 1"/>
                  <a:gd name="G8" fmla="abs -7694725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9800"/>
                  <a:gd name="G18" fmla="*/ 9800 1 2"/>
                  <a:gd name="G19" fmla="+- G18 5400 0"/>
                  <a:gd name="G20" fmla="cos G19 -7694725"/>
                  <a:gd name="G21" fmla="sin G19 -7694725"/>
                  <a:gd name="G22" fmla="+- G20 10800 0"/>
                  <a:gd name="G23" fmla="+- G21 10800 0"/>
                  <a:gd name="G24" fmla="+- 10800 0 G20"/>
                  <a:gd name="G25" fmla="+- 9800 10800 0"/>
                  <a:gd name="G26" fmla="?: G9 G17 G25"/>
                  <a:gd name="G27" fmla="?: G9 0 21600"/>
                  <a:gd name="G28" fmla="cos 10800 -7694725"/>
                  <a:gd name="G29" fmla="sin 10800 -7694725"/>
                  <a:gd name="G30" fmla="sin 9800 -7694725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-7694725 G34 0"/>
                  <a:gd name="G36" fmla="?: G6 G35 G31"/>
                  <a:gd name="G37" fmla="+- 21600 0 G36"/>
                  <a:gd name="G38" fmla="?: G4 0 G33"/>
                  <a:gd name="G39" fmla="?: -7694725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6057 w 21600"/>
                  <a:gd name="T15" fmla="*/ 1656 h 21600"/>
                  <a:gd name="T16" fmla="*/ 10800 w 21600"/>
                  <a:gd name="T17" fmla="*/ 1000 h 21600"/>
                  <a:gd name="T18" fmla="*/ 15543 w 21600"/>
                  <a:gd name="T19" fmla="*/ 1656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6288" y="2100"/>
                    </a:moveTo>
                    <a:cubicBezTo>
                      <a:pt x="7682" y="1377"/>
                      <a:pt x="9229" y="999"/>
                      <a:pt x="10800" y="1000"/>
                    </a:cubicBezTo>
                    <a:cubicBezTo>
                      <a:pt x="12370" y="1000"/>
                      <a:pt x="13917" y="1377"/>
                      <a:pt x="15311" y="2100"/>
                    </a:cubicBezTo>
                    <a:lnTo>
                      <a:pt x="15772" y="1212"/>
                    </a:lnTo>
                    <a:cubicBezTo>
                      <a:pt x="14235" y="415"/>
                      <a:pt x="12530" y="-1"/>
                      <a:pt x="10799" y="0"/>
                    </a:cubicBezTo>
                    <a:cubicBezTo>
                      <a:pt x="9069" y="0"/>
                      <a:pt x="7364" y="415"/>
                      <a:pt x="5827" y="1212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8" name="Group 104"/>
          <p:cNvGrpSpPr>
            <a:grpSpLocks/>
          </p:cNvGrpSpPr>
          <p:nvPr/>
        </p:nvGrpSpPr>
        <p:grpSpPr bwMode="auto">
          <a:xfrm>
            <a:off x="7851775" y="1562100"/>
            <a:ext cx="987425" cy="966788"/>
            <a:chOff x="4946" y="984"/>
            <a:chExt cx="622" cy="609"/>
          </a:xfrm>
        </p:grpSpPr>
        <p:grpSp>
          <p:nvGrpSpPr>
            <p:cNvPr id="9" name="Group 80"/>
            <p:cNvGrpSpPr>
              <a:grpSpLocks/>
            </p:cNvGrpSpPr>
            <p:nvPr/>
          </p:nvGrpSpPr>
          <p:grpSpPr bwMode="auto">
            <a:xfrm>
              <a:off x="5019" y="984"/>
              <a:ext cx="549" cy="504"/>
              <a:chOff x="5019" y="984"/>
              <a:chExt cx="549" cy="504"/>
            </a:xfrm>
          </p:grpSpPr>
          <p:sp>
            <p:nvSpPr>
              <p:cNvPr id="29770" name="AutoShape 74"/>
              <p:cNvSpPr>
                <a:spLocks noChangeArrowheads="1"/>
              </p:cNvSpPr>
              <p:nvPr/>
            </p:nvSpPr>
            <p:spPr bwMode="auto">
              <a:xfrm rot="4187693" flipV="1">
                <a:off x="5088" y="984"/>
                <a:ext cx="480" cy="480"/>
              </a:xfrm>
              <a:custGeom>
                <a:avLst/>
                <a:gdLst>
                  <a:gd name="G0" fmla="+- 9860 0 0"/>
                  <a:gd name="G1" fmla="+- -6844995 0 0"/>
                  <a:gd name="G2" fmla="+- 0 0 -6844995"/>
                  <a:gd name="T0" fmla="*/ 0 256 1"/>
                  <a:gd name="T1" fmla="*/ 180 256 1"/>
                  <a:gd name="G3" fmla="+- -6844995 T0 T1"/>
                  <a:gd name="T2" fmla="*/ 0 256 1"/>
                  <a:gd name="T3" fmla="*/ 90 256 1"/>
                  <a:gd name="G4" fmla="+- -6844995 T2 T3"/>
                  <a:gd name="G5" fmla="*/ G4 2 1"/>
                  <a:gd name="T4" fmla="*/ 90 256 1"/>
                  <a:gd name="T5" fmla="*/ 0 256 1"/>
                  <a:gd name="G6" fmla="+- -6844995 T4 T5"/>
                  <a:gd name="G7" fmla="*/ G6 2 1"/>
                  <a:gd name="G8" fmla="abs -6844995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9860"/>
                  <a:gd name="G18" fmla="*/ 9860 1 2"/>
                  <a:gd name="G19" fmla="+- G18 5400 0"/>
                  <a:gd name="G20" fmla="cos G19 -6844995"/>
                  <a:gd name="G21" fmla="sin G19 -6844995"/>
                  <a:gd name="G22" fmla="+- G20 10800 0"/>
                  <a:gd name="G23" fmla="+- G21 10800 0"/>
                  <a:gd name="G24" fmla="+- 10800 0 G20"/>
                  <a:gd name="G25" fmla="+- 9860 10800 0"/>
                  <a:gd name="G26" fmla="?: G9 G17 G25"/>
                  <a:gd name="G27" fmla="?: G9 0 21600"/>
                  <a:gd name="G28" fmla="cos 10800 -6844995"/>
                  <a:gd name="G29" fmla="sin 10800 -6844995"/>
                  <a:gd name="G30" fmla="sin 9860 -6844995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-6844995 G34 0"/>
                  <a:gd name="G36" fmla="?: G6 G35 G31"/>
                  <a:gd name="G37" fmla="+- 21600 0 G36"/>
                  <a:gd name="G38" fmla="?: G4 0 G33"/>
                  <a:gd name="G39" fmla="?: -6844995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8222 w 21600"/>
                  <a:gd name="T15" fmla="*/ 796 h 21600"/>
                  <a:gd name="T16" fmla="*/ 10800 w 21600"/>
                  <a:gd name="T17" fmla="*/ 940 h 21600"/>
                  <a:gd name="T18" fmla="*/ 13378 w 21600"/>
                  <a:gd name="T19" fmla="*/ 796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8340" y="1251"/>
                    </a:moveTo>
                    <a:cubicBezTo>
                      <a:pt x="9143" y="1044"/>
                      <a:pt x="9970" y="939"/>
                      <a:pt x="10800" y="940"/>
                    </a:cubicBezTo>
                    <a:cubicBezTo>
                      <a:pt x="11629" y="940"/>
                      <a:pt x="12456" y="1044"/>
                      <a:pt x="13259" y="1251"/>
                    </a:cubicBezTo>
                    <a:lnTo>
                      <a:pt x="13494" y="341"/>
                    </a:lnTo>
                    <a:cubicBezTo>
                      <a:pt x="12614" y="114"/>
                      <a:pt x="11708" y="-1"/>
                      <a:pt x="10799" y="0"/>
                    </a:cubicBezTo>
                    <a:cubicBezTo>
                      <a:pt x="9891" y="0"/>
                      <a:pt x="8985" y="114"/>
                      <a:pt x="8105" y="341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71" name="AutoShape 75"/>
              <p:cNvSpPr>
                <a:spLocks noChangeArrowheads="1"/>
              </p:cNvSpPr>
              <p:nvPr/>
            </p:nvSpPr>
            <p:spPr bwMode="auto">
              <a:xfrm rot="4187693" flipV="1">
                <a:off x="5019" y="1003"/>
                <a:ext cx="485" cy="485"/>
              </a:xfrm>
              <a:custGeom>
                <a:avLst/>
                <a:gdLst>
                  <a:gd name="G0" fmla="+- 9744 0 0"/>
                  <a:gd name="G1" fmla="+- -7304261 0 0"/>
                  <a:gd name="G2" fmla="+- 0 0 -7304261"/>
                  <a:gd name="T0" fmla="*/ 0 256 1"/>
                  <a:gd name="T1" fmla="*/ 180 256 1"/>
                  <a:gd name="G3" fmla="+- -7304261 T0 T1"/>
                  <a:gd name="T2" fmla="*/ 0 256 1"/>
                  <a:gd name="T3" fmla="*/ 90 256 1"/>
                  <a:gd name="G4" fmla="+- -7304261 T2 T3"/>
                  <a:gd name="G5" fmla="*/ G4 2 1"/>
                  <a:gd name="T4" fmla="*/ 90 256 1"/>
                  <a:gd name="T5" fmla="*/ 0 256 1"/>
                  <a:gd name="G6" fmla="+- -7304261 T4 T5"/>
                  <a:gd name="G7" fmla="*/ G6 2 1"/>
                  <a:gd name="G8" fmla="abs -7304261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9744"/>
                  <a:gd name="G18" fmla="*/ 9744 1 2"/>
                  <a:gd name="G19" fmla="+- G18 5400 0"/>
                  <a:gd name="G20" fmla="cos G19 -7304261"/>
                  <a:gd name="G21" fmla="sin G19 -7304261"/>
                  <a:gd name="G22" fmla="+- G20 10800 0"/>
                  <a:gd name="G23" fmla="+- G21 10800 0"/>
                  <a:gd name="G24" fmla="+- 10800 0 G20"/>
                  <a:gd name="G25" fmla="+- 9744 10800 0"/>
                  <a:gd name="G26" fmla="?: G9 G17 G25"/>
                  <a:gd name="G27" fmla="?: G9 0 21600"/>
                  <a:gd name="G28" fmla="cos 10800 -7304261"/>
                  <a:gd name="G29" fmla="sin 10800 -7304261"/>
                  <a:gd name="G30" fmla="sin 9744 -7304261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-7304261 G34 0"/>
                  <a:gd name="G36" fmla="?: G6 G35 G31"/>
                  <a:gd name="G37" fmla="+- 21600 0 G36"/>
                  <a:gd name="G38" fmla="?: G4 0 G33"/>
                  <a:gd name="G39" fmla="?: -7304261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7042 w 21600"/>
                  <a:gd name="T15" fmla="*/ 1239 h 21600"/>
                  <a:gd name="T16" fmla="*/ 10800 w 21600"/>
                  <a:gd name="T17" fmla="*/ 1056 h 21600"/>
                  <a:gd name="T18" fmla="*/ 14558 w 21600"/>
                  <a:gd name="T19" fmla="*/ 1239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7236" y="1731"/>
                    </a:moveTo>
                    <a:cubicBezTo>
                      <a:pt x="8371" y="1285"/>
                      <a:pt x="9580" y="1055"/>
                      <a:pt x="10800" y="1056"/>
                    </a:cubicBezTo>
                    <a:cubicBezTo>
                      <a:pt x="12019" y="1056"/>
                      <a:pt x="13228" y="1285"/>
                      <a:pt x="14363" y="1731"/>
                    </a:cubicBezTo>
                    <a:lnTo>
                      <a:pt x="14750" y="748"/>
                    </a:lnTo>
                    <a:cubicBezTo>
                      <a:pt x="13491" y="253"/>
                      <a:pt x="12151" y="-1"/>
                      <a:pt x="10799" y="0"/>
                    </a:cubicBezTo>
                    <a:cubicBezTo>
                      <a:pt x="9448" y="0"/>
                      <a:pt x="8108" y="253"/>
                      <a:pt x="6849" y="748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0" name="Group 87"/>
            <p:cNvGrpSpPr>
              <a:grpSpLocks/>
            </p:cNvGrpSpPr>
            <p:nvPr/>
          </p:nvGrpSpPr>
          <p:grpSpPr bwMode="auto">
            <a:xfrm rot="10800000">
              <a:off x="4946" y="1052"/>
              <a:ext cx="520" cy="541"/>
              <a:chOff x="3627" y="2002"/>
              <a:chExt cx="520" cy="541"/>
            </a:xfrm>
          </p:grpSpPr>
          <p:sp>
            <p:nvSpPr>
              <p:cNvPr id="29784" name="AutoShape 88"/>
              <p:cNvSpPr>
                <a:spLocks noChangeArrowheads="1"/>
              </p:cNvSpPr>
              <p:nvPr/>
            </p:nvSpPr>
            <p:spPr bwMode="auto">
              <a:xfrm rot="12692064" flipV="1">
                <a:off x="3627" y="2063"/>
                <a:ext cx="480" cy="480"/>
              </a:xfrm>
              <a:custGeom>
                <a:avLst/>
                <a:gdLst>
                  <a:gd name="G0" fmla="+- 9767 0 0"/>
                  <a:gd name="G1" fmla="+- -7382843 0 0"/>
                  <a:gd name="G2" fmla="+- 0 0 -7382843"/>
                  <a:gd name="T0" fmla="*/ 0 256 1"/>
                  <a:gd name="T1" fmla="*/ 180 256 1"/>
                  <a:gd name="G3" fmla="+- -7382843 T0 T1"/>
                  <a:gd name="T2" fmla="*/ 0 256 1"/>
                  <a:gd name="T3" fmla="*/ 90 256 1"/>
                  <a:gd name="G4" fmla="+- -7382843 T2 T3"/>
                  <a:gd name="G5" fmla="*/ G4 2 1"/>
                  <a:gd name="T4" fmla="*/ 90 256 1"/>
                  <a:gd name="T5" fmla="*/ 0 256 1"/>
                  <a:gd name="G6" fmla="+- -7382843 T4 T5"/>
                  <a:gd name="G7" fmla="*/ G6 2 1"/>
                  <a:gd name="G8" fmla="abs -7382843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9767"/>
                  <a:gd name="G18" fmla="*/ 9767 1 2"/>
                  <a:gd name="G19" fmla="+- G18 5400 0"/>
                  <a:gd name="G20" fmla="cos G19 -7382843"/>
                  <a:gd name="G21" fmla="sin G19 -7382843"/>
                  <a:gd name="G22" fmla="+- G20 10800 0"/>
                  <a:gd name="G23" fmla="+- G21 10800 0"/>
                  <a:gd name="G24" fmla="+- 10800 0 G20"/>
                  <a:gd name="G25" fmla="+- 9767 10800 0"/>
                  <a:gd name="G26" fmla="?: G9 G17 G25"/>
                  <a:gd name="G27" fmla="?: G9 0 21600"/>
                  <a:gd name="G28" fmla="cos 10800 -7382843"/>
                  <a:gd name="G29" fmla="sin 10800 -7382843"/>
                  <a:gd name="G30" fmla="sin 9767 -7382843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-7382843 G34 0"/>
                  <a:gd name="G36" fmla="?: G6 G35 G31"/>
                  <a:gd name="G37" fmla="+- 21600 0 G36"/>
                  <a:gd name="G38" fmla="?: G4 0 G33"/>
                  <a:gd name="G39" fmla="?: -7382843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6839 w 21600"/>
                  <a:gd name="T15" fmla="*/ 1309 h 21600"/>
                  <a:gd name="T16" fmla="*/ 10800 w 21600"/>
                  <a:gd name="T17" fmla="*/ 1033 h 21600"/>
                  <a:gd name="T18" fmla="*/ 14761 w 21600"/>
                  <a:gd name="T19" fmla="*/ 1309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7038" y="1786"/>
                    </a:moveTo>
                    <a:cubicBezTo>
                      <a:pt x="8229" y="1289"/>
                      <a:pt x="9508" y="1032"/>
                      <a:pt x="10800" y="1033"/>
                    </a:cubicBezTo>
                    <a:cubicBezTo>
                      <a:pt x="12091" y="1033"/>
                      <a:pt x="13370" y="1289"/>
                      <a:pt x="14561" y="1786"/>
                    </a:cubicBezTo>
                    <a:lnTo>
                      <a:pt x="14959" y="833"/>
                    </a:lnTo>
                    <a:cubicBezTo>
                      <a:pt x="13641" y="283"/>
                      <a:pt x="12227" y="-1"/>
                      <a:pt x="10799" y="0"/>
                    </a:cubicBezTo>
                    <a:cubicBezTo>
                      <a:pt x="9372" y="0"/>
                      <a:pt x="7958" y="283"/>
                      <a:pt x="6640" y="833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85" name="AutoShape 89"/>
              <p:cNvSpPr>
                <a:spLocks noChangeArrowheads="1"/>
              </p:cNvSpPr>
              <p:nvPr/>
            </p:nvSpPr>
            <p:spPr bwMode="auto">
              <a:xfrm rot="12692064" flipV="1">
                <a:off x="3662" y="2002"/>
                <a:ext cx="485" cy="485"/>
              </a:xfrm>
              <a:custGeom>
                <a:avLst/>
                <a:gdLst>
                  <a:gd name="G0" fmla="+- 9800 0 0"/>
                  <a:gd name="G1" fmla="+- -7694725 0 0"/>
                  <a:gd name="G2" fmla="+- 0 0 -7694725"/>
                  <a:gd name="T0" fmla="*/ 0 256 1"/>
                  <a:gd name="T1" fmla="*/ 180 256 1"/>
                  <a:gd name="G3" fmla="+- -7694725 T0 T1"/>
                  <a:gd name="T2" fmla="*/ 0 256 1"/>
                  <a:gd name="T3" fmla="*/ 90 256 1"/>
                  <a:gd name="G4" fmla="+- -7694725 T2 T3"/>
                  <a:gd name="G5" fmla="*/ G4 2 1"/>
                  <a:gd name="T4" fmla="*/ 90 256 1"/>
                  <a:gd name="T5" fmla="*/ 0 256 1"/>
                  <a:gd name="G6" fmla="+- -7694725 T4 T5"/>
                  <a:gd name="G7" fmla="*/ G6 2 1"/>
                  <a:gd name="G8" fmla="abs -7694725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9800"/>
                  <a:gd name="G18" fmla="*/ 9800 1 2"/>
                  <a:gd name="G19" fmla="+- G18 5400 0"/>
                  <a:gd name="G20" fmla="cos G19 -7694725"/>
                  <a:gd name="G21" fmla="sin G19 -7694725"/>
                  <a:gd name="G22" fmla="+- G20 10800 0"/>
                  <a:gd name="G23" fmla="+- G21 10800 0"/>
                  <a:gd name="G24" fmla="+- 10800 0 G20"/>
                  <a:gd name="G25" fmla="+- 9800 10800 0"/>
                  <a:gd name="G26" fmla="?: G9 G17 G25"/>
                  <a:gd name="G27" fmla="?: G9 0 21600"/>
                  <a:gd name="G28" fmla="cos 10800 -7694725"/>
                  <a:gd name="G29" fmla="sin 10800 -7694725"/>
                  <a:gd name="G30" fmla="sin 9800 -7694725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-7694725 G34 0"/>
                  <a:gd name="G36" fmla="?: G6 G35 G31"/>
                  <a:gd name="G37" fmla="+- 21600 0 G36"/>
                  <a:gd name="G38" fmla="?: G4 0 G33"/>
                  <a:gd name="G39" fmla="?: -7694725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6057 w 21600"/>
                  <a:gd name="T15" fmla="*/ 1656 h 21600"/>
                  <a:gd name="T16" fmla="*/ 10800 w 21600"/>
                  <a:gd name="T17" fmla="*/ 1000 h 21600"/>
                  <a:gd name="T18" fmla="*/ 15543 w 21600"/>
                  <a:gd name="T19" fmla="*/ 1656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6288" y="2100"/>
                    </a:moveTo>
                    <a:cubicBezTo>
                      <a:pt x="7682" y="1377"/>
                      <a:pt x="9229" y="999"/>
                      <a:pt x="10800" y="1000"/>
                    </a:cubicBezTo>
                    <a:cubicBezTo>
                      <a:pt x="12370" y="1000"/>
                      <a:pt x="13917" y="1377"/>
                      <a:pt x="15311" y="2100"/>
                    </a:cubicBezTo>
                    <a:lnTo>
                      <a:pt x="15772" y="1212"/>
                    </a:lnTo>
                    <a:cubicBezTo>
                      <a:pt x="14235" y="415"/>
                      <a:pt x="12530" y="-1"/>
                      <a:pt x="10799" y="0"/>
                    </a:cubicBezTo>
                    <a:cubicBezTo>
                      <a:pt x="9069" y="0"/>
                      <a:pt x="7364" y="415"/>
                      <a:pt x="5827" y="1212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1" name="Group 94"/>
          <p:cNvGrpSpPr>
            <a:grpSpLocks/>
          </p:cNvGrpSpPr>
          <p:nvPr/>
        </p:nvGrpSpPr>
        <p:grpSpPr bwMode="auto">
          <a:xfrm>
            <a:off x="7356475" y="3290888"/>
            <a:ext cx="895350" cy="898525"/>
            <a:chOff x="4634" y="2073"/>
            <a:chExt cx="564" cy="566"/>
          </a:xfrm>
        </p:grpSpPr>
        <p:sp>
          <p:nvSpPr>
            <p:cNvPr id="29788" name="AutoShape 92"/>
            <p:cNvSpPr>
              <a:spLocks noChangeArrowheads="1"/>
            </p:cNvSpPr>
            <p:nvPr/>
          </p:nvSpPr>
          <p:spPr bwMode="auto">
            <a:xfrm rot="7180620" flipV="1">
              <a:off x="4710" y="2132"/>
              <a:ext cx="485" cy="485"/>
            </a:xfrm>
            <a:custGeom>
              <a:avLst/>
              <a:gdLst>
                <a:gd name="G0" fmla="+- 9769 0 0"/>
                <a:gd name="G1" fmla="+- -7357920 0 0"/>
                <a:gd name="G2" fmla="+- 0 0 -7357920"/>
                <a:gd name="T0" fmla="*/ 0 256 1"/>
                <a:gd name="T1" fmla="*/ 180 256 1"/>
                <a:gd name="G3" fmla="+- -7357920 T0 T1"/>
                <a:gd name="T2" fmla="*/ 0 256 1"/>
                <a:gd name="T3" fmla="*/ 90 256 1"/>
                <a:gd name="G4" fmla="+- -7357920 T2 T3"/>
                <a:gd name="G5" fmla="*/ G4 2 1"/>
                <a:gd name="T4" fmla="*/ 90 256 1"/>
                <a:gd name="T5" fmla="*/ 0 256 1"/>
                <a:gd name="G6" fmla="+- -7357920 T4 T5"/>
                <a:gd name="G7" fmla="*/ G6 2 1"/>
                <a:gd name="G8" fmla="abs -735792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769"/>
                <a:gd name="G18" fmla="*/ 9769 1 2"/>
                <a:gd name="G19" fmla="+- G18 5400 0"/>
                <a:gd name="G20" fmla="cos G19 -7357920"/>
                <a:gd name="G21" fmla="sin G19 -7357920"/>
                <a:gd name="G22" fmla="+- G20 10800 0"/>
                <a:gd name="G23" fmla="+- G21 10800 0"/>
                <a:gd name="G24" fmla="+- 10800 0 G20"/>
                <a:gd name="G25" fmla="+- 9769 10800 0"/>
                <a:gd name="G26" fmla="?: G9 G17 G25"/>
                <a:gd name="G27" fmla="?: G9 0 21600"/>
                <a:gd name="G28" fmla="cos 10800 -7357920"/>
                <a:gd name="G29" fmla="sin 10800 -7357920"/>
                <a:gd name="G30" fmla="sin 9769 -7357920"/>
                <a:gd name="G31" fmla="+- G28 10800 0"/>
                <a:gd name="G32" fmla="+- G29 10800 0"/>
                <a:gd name="G33" fmla="+- G30 10800 0"/>
                <a:gd name="G34" fmla="?: G4 0 G31"/>
                <a:gd name="G35" fmla="?: -7357920 G34 0"/>
                <a:gd name="G36" fmla="?: G6 G35 G31"/>
                <a:gd name="G37" fmla="+- 21600 0 G36"/>
                <a:gd name="G38" fmla="?: G4 0 G33"/>
                <a:gd name="G39" fmla="?: -735792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6901 w 21600"/>
                <a:gd name="T15" fmla="*/ 1282 h 21600"/>
                <a:gd name="T16" fmla="*/ 10800 w 21600"/>
                <a:gd name="T17" fmla="*/ 1031 h 21600"/>
                <a:gd name="T18" fmla="*/ 14699 w 21600"/>
                <a:gd name="T19" fmla="*/ 1282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7097" y="1759"/>
                  </a:moveTo>
                  <a:cubicBezTo>
                    <a:pt x="8272" y="1278"/>
                    <a:pt x="9530" y="1030"/>
                    <a:pt x="10800" y="1031"/>
                  </a:cubicBezTo>
                  <a:cubicBezTo>
                    <a:pt x="12069" y="1031"/>
                    <a:pt x="13327" y="1278"/>
                    <a:pt x="14502" y="1759"/>
                  </a:cubicBezTo>
                  <a:lnTo>
                    <a:pt x="14893" y="805"/>
                  </a:lnTo>
                  <a:cubicBezTo>
                    <a:pt x="13594" y="273"/>
                    <a:pt x="12203" y="-1"/>
                    <a:pt x="10799" y="0"/>
                  </a:cubicBezTo>
                  <a:cubicBezTo>
                    <a:pt x="9396" y="0"/>
                    <a:pt x="8005" y="273"/>
                    <a:pt x="6706" y="805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89" name="AutoShape 93"/>
            <p:cNvSpPr>
              <a:spLocks noChangeArrowheads="1"/>
            </p:cNvSpPr>
            <p:nvPr/>
          </p:nvSpPr>
          <p:spPr bwMode="auto">
            <a:xfrm rot="10338428" flipV="1">
              <a:off x="4634" y="2073"/>
              <a:ext cx="564" cy="566"/>
            </a:xfrm>
            <a:custGeom>
              <a:avLst/>
              <a:gdLst>
                <a:gd name="G0" fmla="+- 9822 0 0"/>
                <a:gd name="G1" fmla="+- -7496940 0 0"/>
                <a:gd name="G2" fmla="+- 0 0 -7496940"/>
                <a:gd name="T0" fmla="*/ 0 256 1"/>
                <a:gd name="T1" fmla="*/ 180 256 1"/>
                <a:gd name="G3" fmla="+- -7496940 T0 T1"/>
                <a:gd name="T2" fmla="*/ 0 256 1"/>
                <a:gd name="T3" fmla="*/ 90 256 1"/>
                <a:gd name="G4" fmla="+- -7496940 T2 T3"/>
                <a:gd name="G5" fmla="*/ G4 2 1"/>
                <a:gd name="T4" fmla="*/ 90 256 1"/>
                <a:gd name="T5" fmla="*/ 0 256 1"/>
                <a:gd name="G6" fmla="+- -7496940 T4 T5"/>
                <a:gd name="G7" fmla="*/ G6 2 1"/>
                <a:gd name="G8" fmla="abs -749694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822"/>
                <a:gd name="G18" fmla="*/ 9822 1 2"/>
                <a:gd name="G19" fmla="+- G18 5400 0"/>
                <a:gd name="G20" fmla="cos G19 -7496940"/>
                <a:gd name="G21" fmla="sin G19 -7496940"/>
                <a:gd name="G22" fmla="+- G20 10800 0"/>
                <a:gd name="G23" fmla="+- G21 10800 0"/>
                <a:gd name="G24" fmla="+- 10800 0 G20"/>
                <a:gd name="G25" fmla="+- 9822 10800 0"/>
                <a:gd name="G26" fmla="?: G9 G17 G25"/>
                <a:gd name="G27" fmla="?: G9 0 21600"/>
                <a:gd name="G28" fmla="cos 10800 -7496940"/>
                <a:gd name="G29" fmla="sin 10800 -7496940"/>
                <a:gd name="G30" fmla="sin 9822 -7496940"/>
                <a:gd name="G31" fmla="+- G28 10800 0"/>
                <a:gd name="G32" fmla="+- G29 10800 0"/>
                <a:gd name="G33" fmla="+- G30 10800 0"/>
                <a:gd name="G34" fmla="?: G4 0 G31"/>
                <a:gd name="G35" fmla="?: -7496940 G34 0"/>
                <a:gd name="G36" fmla="?: G6 G35 G31"/>
                <a:gd name="G37" fmla="+- 21600 0 G36"/>
                <a:gd name="G38" fmla="?: G4 0 G33"/>
                <a:gd name="G39" fmla="?: -749694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6541 w 21600"/>
                <a:gd name="T15" fmla="*/ 1409 h 21600"/>
                <a:gd name="T16" fmla="*/ 10800 w 21600"/>
                <a:gd name="T17" fmla="*/ 978 h 21600"/>
                <a:gd name="T18" fmla="*/ 15059 w 21600"/>
                <a:gd name="T19" fmla="*/ 1409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6743" y="1854"/>
                  </a:moveTo>
                  <a:cubicBezTo>
                    <a:pt x="8017" y="1276"/>
                    <a:pt x="9400" y="977"/>
                    <a:pt x="10800" y="978"/>
                  </a:cubicBezTo>
                  <a:cubicBezTo>
                    <a:pt x="12199" y="978"/>
                    <a:pt x="13582" y="1276"/>
                    <a:pt x="14856" y="1854"/>
                  </a:cubicBezTo>
                  <a:lnTo>
                    <a:pt x="15260" y="964"/>
                  </a:lnTo>
                  <a:cubicBezTo>
                    <a:pt x="13859" y="328"/>
                    <a:pt x="12338" y="-1"/>
                    <a:pt x="10799" y="0"/>
                  </a:cubicBezTo>
                  <a:cubicBezTo>
                    <a:pt x="9261" y="0"/>
                    <a:pt x="7740" y="328"/>
                    <a:pt x="6339" y="964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2" name="Group 95"/>
          <p:cNvGrpSpPr>
            <a:grpSpLocks/>
          </p:cNvGrpSpPr>
          <p:nvPr/>
        </p:nvGrpSpPr>
        <p:grpSpPr bwMode="auto">
          <a:xfrm rot="-10800000">
            <a:off x="6189663" y="1527175"/>
            <a:ext cx="895350" cy="898525"/>
            <a:chOff x="4634" y="2073"/>
            <a:chExt cx="564" cy="566"/>
          </a:xfrm>
        </p:grpSpPr>
        <p:sp>
          <p:nvSpPr>
            <p:cNvPr id="29792" name="AutoShape 96"/>
            <p:cNvSpPr>
              <a:spLocks noChangeArrowheads="1"/>
            </p:cNvSpPr>
            <p:nvPr/>
          </p:nvSpPr>
          <p:spPr bwMode="auto">
            <a:xfrm rot="7180620" flipV="1">
              <a:off x="4710" y="2132"/>
              <a:ext cx="485" cy="485"/>
            </a:xfrm>
            <a:custGeom>
              <a:avLst/>
              <a:gdLst>
                <a:gd name="G0" fmla="+- 9769 0 0"/>
                <a:gd name="G1" fmla="+- -7357920 0 0"/>
                <a:gd name="G2" fmla="+- 0 0 -7357920"/>
                <a:gd name="T0" fmla="*/ 0 256 1"/>
                <a:gd name="T1" fmla="*/ 180 256 1"/>
                <a:gd name="G3" fmla="+- -7357920 T0 T1"/>
                <a:gd name="T2" fmla="*/ 0 256 1"/>
                <a:gd name="T3" fmla="*/ 90 256 1"/>
                <a:gd name="G4" fmla="+- -7357920 T2 T3"/>
                <a:gd name="G5" fmla="*/ G4 2 1"/>
                <a:gd name="T4" fmla="*/ 90 256 1"/>
                <a:gd name="T5" fmla="*/ 0 256 1"/>
                <a:gd name="G6" fmla="+- -7357920 T4 T5"/>
                <a:gd name="G7" fmla="*/ G6 2 1"/>
                <a:gd name="G8" fmla="abs -735792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769"/>
                <a:gd name="G18" fmla="*/ 9769 1 2"/>
                <a:gd name="G19" fmla="+- G18 5400 0"/>
                <a:gd name="G20" fmla="cos G19 -7357920"/>
                <a:gd name="G21" fmla="sin G19 -7357920"/>
                <a:gd name="G22" fmla="+- G20 10800 0"/>
                <a:gd name="G23" fmla="+- G21 10800 0"/>
                <a:gd name="G24" fmla="+- 10800 0 G20"/>
                <a:gd name="G25" fmla="+- 9769 10800 0"/>
                <a:gd name="G26" fmla="?: G9 G17 G25"/>
                <a:gd name="G27" fmla="?: G9 0 21600"/>
                <a:gd name="G28" fmla="cos 10800 -7357920"/>
                <a:gd name="G29" fmla="sin 10800 -7357920"/>
                <a:gd name="G30" fmla="sin 9769 -7357920"/>
                <a:gd name="G31" fmla="+- G28 10800 0"/>
                <a:gd name="G32" fmla="+- G29 10800 0"/>
                <a:gd name="G33" fmla="+- G30 10800 0"/>
                <a:gd name="G34" fmla="?: G4 0 G31"/>
                <a:gd name="G35" fmla="?: -7357920 G34 0"/>
                <a:gd name="G36" fmla="?: G6 G35 G31"/>
                <a:gd name="G37" fmla="+- 21600 0 G36"/>
                <a:gd name="G38" fmla="?: G4 0 G33"/>
                <a:gd name="G39" fmla="?: -735792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6901 w 21600"/>
                <a:gd name="T15" fmla="*/ 1282 h 21600"/>
                <a:gd name="T16" fmla="*/ 10800 w 21600"/>
                <a:gd name="T17" fmla="*/ 1031 h 21600"/>
                <a:gd name="T18" fmla="*/ 14699 w 21600"/>
                <a:gd name="T19" fmla="*/ 1282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7097" y="1759"/>
                  </a:moveTo>
                  <a:cubicBezTo>
                    <a:pt x="8272" y="1278"/>
                    <a:pt x="9530" y="1030"/>
                    <a:pt x="10800" y="1031"/>
                  </a:cubicBezTo>
                  <a:cubicBezTo>
                    <a:pt x="12069" y="1031"/>
                    <a:pt x="13327" y="1278"/>
                    <a:pt x="14502" y="1759"/>
                  </a:cubicBezTo>
                  <a:lnTo>
                    <a:pt x="14893" y="805"/>
                  </a:lnTo>
                  <a:cubicBezTo>
                    <a:pt x="13594" y="273"/>
                    <a:pt x="12203" y="-1"/>
                    <a:pt x="10799" y="0"/>
                  </a:cubicBezTo>
                  <a:cubicBezTo>
                    <a:pt x="9396" y="0"/>
                    <a:pt x="8005" y="273"/>
                    <a:pt x="6706" y="805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93" name="AutoShape 97"/>
            <p:cNvSpPr>
              <a:spLocks noChangeArrowheads="1"/>
            </p:cNvSpPr>
            <p:nvPr/>
          </p:nvSpPr>
          <p:spPr bwMode="auto">
            <a:xfrm rot="10338428" flipV="1">
              <a:off x="4634" y="2073"/>
              <a:ext cx="564" cy="566"/>
            </a:xfrm>
            <a:custGeom>
              <a:avLst/>
              <a:gdLst>
                <a:gd name="G0" fmla="+- 9822 0 0"/>
                <a:gd name="G1" fmla="+- -7496940 0 0"/>
                <a:gd name="G2" fmla="+- 0 0 -7496940"/>
                <a:gd name="T0" fmla="*/ 0 256 1"/>
                <a:gd name="T1" fmla="*/ 180 256 1"/>
                <a:gd name="G3" fmla="+- -7496940 T0 T1"/>
                <a:gd name="T2" fmla="*/ 0 256 1"/>
                <a:gd name="T3" fmla="*/ 90 256 1"/>
                <a:gd name="G4" fmla="+- -7496940 T2 T3"/>
                <a:gd name="G5" fmla="*/ G4 2 1"/>
                <a:gd name="T4" fmla="*/ 90 256 1"/>
                <a:gd name="T5" fmla="*/ 0 256 1"/>
                <a:gd name="G6" fmla="+- -7496940 T4 T5"/>
                <a:gd name="G7" fmla="*/ G6 2 1"/>
                <a:gd name="G8" fmla="abs -749694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822"/>
                <a:gd name="G18" fmla="*/ 9822 1 2"/>
                <a:gd name="G19" fmla="+- G18 5400 0"/>
                <a:gd name="G20" fmla="cos G19 -7496940"/>
                <a:gd name="G21" fmla="sin G19 -7496940"/>
                <a:gd name="G22" fmla="+- G20 10800 0"/>
                <a:gd name="G23" fmla="+- G21 10800 0"/>
                <a:gd name="G24" fmla="+- 10800 0 G20"/>
                <a:gd name="G25" fmla="+- 9822 10800 0"/>
                <a:gd name="G26" fmla="?: G9 G17 G25"/>
                <a:gd name="G27" fmla="?: G9 0 21600"/>
                <a:gd name="G28" fmla="cos 10800 -7496940"/>
                <a:gd name="G29" fmla="sin 10800 -7496940"/>
                <a:gd name="G30" fmla="sin 9822 -7496940"/>
                <a:gd name="G31" fmla="+- G28 10800 0"/>
                <a:gd name="G32" fmla="+- G29 10800 0"/>
                <a:gd name="G33" fmla="+- G30 10800 0"/>
                <a:gd name="G34" fmla="?: G4 0 G31"/>
                <a:gd name="G35" fmla="?: -7496940 G34 0"/>
                <a:gd name="G36" fmla="?: G6 G35 G31"/>
                <a:gd name="G37" fmla="+- 21600 0 G36"/>
                <a:gd name="G38" fmla="?: G4 0 G33"/>
                <a:gd name="G39" fmla="?: -749694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6541 w 21600"/>
                <a:gd name="T15" fmla="*/ 1409 h 21600"/>
                <a:gd name="T16" fmla="*/ 10800 w 21600"/>
                <a:gd name="T17" fmla="*/ 978 h 21600"/>
                <a:gd name="T18" fmla="*/ 15059 w 21600"/>
                <a:gd name="T19" fmla="*/ 1409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6743" y="1854"/>
                  </a:moveTo>
                  <a:cubicBezTo>
                    <a:pt x="8017" y="1276"/>
                    <a:pt x="9400" y="977"/>
                    <a:pt x="10800" y="978"/>
                  </a:cubicBezTo>
                  <a:cubicBezTo>
                    <a:pt x="12199" y="978"/>
                    <a:pt x="13582" y="1276"/>
                    <a:pt x="14856" y="1854"/>
                  </a:cubicBezTo>
                  <a:lnTo>
                    <a:pt x="15260" y="964"/>
                  </a:lnTo>
                  <a:cubicBezTo>
                    <a:pt x="13859" y="328"/>
                    <a:pt x="12338" y="-1"/>
                    <a:pt x="10799" y="0"/>
                  </a:cubicBezTo>
                  <a:cubicBezTo>
                    <a:pt x="9261" y="0"/>
                    <a:pt x="7740" y="328"/>
                    <a:pt x="6339" y="964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9" name="Rectangle 4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0" name="Rectangle 49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Rhombuses, Rectangles and Squares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9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" presetClass="emph" presetSubtype="2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8" dur="5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6" grpId="0" autoUpdateAnimBg="0"/>
      <p:bldP spid="29725" grpId="0" animBg="1"/>
      <p:bldP spid="29726" grpId="0" animBg="1"/>
      <p:bldP spid="29742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57200" y="939800"/>
            <a:ext cx="8458200" cy="4235450"/>
            <a:chOff x="240" y="480"/>
            <a:chExt cx="5328" cy="2668"/>
          </a:xfrm>
        </p:grpSpPr>
        <p:sp>
          <p:nvSpPr>
            <p:cNvPr id="30726" name="Rectangle 6"/>
            <p:cNvSpPr>
              <a:spLocks noChangeArrowheads="1"/>
            </p:cNvSpPr>
            <p:nvPr/>
          </p:nvSpPr>
          <p:spPr bwMode="auto">
            <a:xfrm>
              <a:off x="240" y="480"/>
              <a:ext cx="5328" cy="266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7612194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/>
              <a:endParaRPr lang="en-US" altLang="en-US" sz="2000">
                <a:latin typeface="Helvetica" charset="0"/>
              </a:endParaRPr>
            </a:p>
          </p:txBody>
        </p:sp>
        <p:sp>
          <p:nvSpPr>
            <p:cNvPr id="30727" name="Rectangle 7"/>
            <p:cNvSpPr>
              <a:spLocks noChangeArrowheads="1"/>
            </p:cNvSpPr>
            <p:nvPr/>
          </p:nvSpPr>
          <p:spPr bwMode="auto">
            <a:xfrm>
              <a:off x="240" y="480"/>
              <a:ext cx="5328" cy="240"/>
            </a:xfrm>
            <a:prstGeom prst="rect">
              <a:avLst/>
            </a:prstGeom>
            <a:solidFill>
              <a:srgbClr val="00FF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altLang="en-US"/>
            </a:p>
          </p:txBody>
        </p:sp>
        <p:sp>
          <p:nvSpPr>
            <p:cNvPr id="30728" name="Text Box 8"/>
            <p:cNvSpPr txBox="1">
              <a:spLocks noChangeArrowheads="1"/>
            </p:cNvSpPr>
            <p:nvPr/>
          </p:nvSpPr>
          <p:spPr bwMode="auto">
            <a:xfrm>
              <a:off x="336" y="491"/>
              <a:ext cx="104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2000" b="1" dirty="0">
                  <a:latin typeface="Helvetica" charset="0"/>
                </a:rPr>
                <a:t>THEOREM</a:t>
              </a:r>
              <a:r>
                <a:rPr lang="en-US" altLang="en-US" sz="800" b="1" dirty="0">
                  <a:latin typeface="Helvetica" charset="0"/>
                </a:rPr>
                <a:t> </a:t>
              </a:r>
              <a:r>
                <a:rPr lang="en-US" altLang="en-US" sz="2000" b="1" dirty="0">
                  <a:latin typeface="Helvetica" charset="0"/>
                </a:rPr>
                <a:t>S</a:t>
              </a:r>
              <a:endParaRPr lang="en-US" altLang="en-US" sz="2000" dirty="0"/>
            </a:p>
          </p:txBody>
        </p:sp>
      </p:grp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609600" y="1914525"/>
            <a:ext cx="6273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en-US" sz="2000">
                <a:latin typeface="Helvetica" charset="0"/>
              </a:rPr>
              <a:t>A parallelogram is a rectangle if and </a:t>
            </a:r>
            <a:br>
              <a:rPr lang="en-US" altLang="en-US" sz="2000">
                <a:latin typeface="Helvetica" charset="0"/>
              </a:rPr>
            </a:br>
            <a:r>
              <a:rPr lang="en-US" altLang="en-US" sz="2000">
                <a:latin typeface="Helvetica" charset="0"/>
              </a:rPr>
              <a:t>only if its diagonals are congruent.</a:t>
            </a:r>
          </a:p>
        </p:txBody>
      </p: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4899025" y="1703388"/>
            <a:ext cx="3778250" cy="1649412"/>
            <a:chOff x="3086" y="1073"/>
            <a:chExt cx="2380" cy="1039"/>
          </a:xfrm>
        </p:grpSpPr>
        <p:sp>
          <p:nvSpPr>
            <p:cNvPr id="30734" name="Rectangle 14"/>
            <p:cNvSpPr>
              <a:spLocks noChangeArrowheads="1"/>
            </p:cNvSpPr>
            <p:nvPr/>
          </p:nvSpPr>
          <p:spPr bwMode="auto">
            <a:xfrm>
              <a:off x="3328" y="1144"/>
              <a:ext cx="1920" cy="84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5" name="Text Box 15"/>
            <p:cNvSpPr txBox="1">
              <a:spLocks noChangeArrowheads="1"/>
            </p:cNvSpPr>
            <p:nvPr/>
          </p:nvSpPr>
          <p:spPr bwMode="auto">
            <a:xfrm>
              <a:off x="3086" y="1073"/>
              <a:ext cx="2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 i="1">
                  <a:latin typeface="Helvetica" charset="0"/>
                </a:rPr>
                <a:t>A</a:t>
              </a:r>
              <a:endParaRPr lang="en-US" altLang="en-US"/>
            </a:p>
          </p:txBody>
        </p:sp>
        <p:sp>
          <p:nvSpPr>
            <p:cNvPr id="30736" name="Text Box 16"/>
            <p:cNvSpPr txBox="1">
              <a:spLocks noChangeArrowheads="1"/>
            </p:cNvSpPr>
            <p:nvPr/>
          </p:nvSpPr>
          <p:spPr bwMode="auto">
            <a:xfrm>
              <a:off x="5246" y="1073"/>
              <a:ext cx="2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 i="1">
                  <a:latin typeface="Helvetica" charset="0"/>
                </a:rPr>
                <a:t>B</a:t>
              </a:r>
              <a:endParaRPr lang="en-US" altLang="en-US"/>
            </a:p>
          </p:txBody>
        </p:sp>
        <p:sp>
          <p:nvSpPr>
            <p:cNvPr id="30737" name="Text Box 17"/>
            <p:cNvSpPr txBox="1">
              <a:spLocks noChangeArrowheads="1"/>
            </p:cNvSpPr>
            <p:nvPr/>
          </p:nvSpPr>
          <p:spPr bwMode="auto">
            <a:xfrm>
              <a:off x="3086" y="1881"/>
              <a:ext cx="2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 i="1">
                  <a:latin typeface="Helvetica" charset="0"/>
                </a:rPr>
                <a:t>D</a:t>
              </a:r>
              <a:endParaRPr lang="en-US" altLang="en-US"/>
            </a:p>
          </p:txBody>
        </p:sp>
        <p:sp>
          <p:nvSpPr>
            <p:cNvPr id="30738" name="Text Box 18"/>
            <p:cNvSpPr txBox="1">
              <a:spLocks noChangeArrowheads="1"/>
            </p:cNvSpPr>
            <p:nvPr/>
          </p:nvSpPr>
          <p:spPr bwMode="auto">
            <a:xfrm>
              <a:off x="5246" y="1881"/>
              <a:ext cx="2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1800" b="1" i="1">
                  <a:latin typeface="Helvetica" charset="0"/>
                </a:rPr>
                <a:t>C</a:t>
              </a:r>
              <a:endParaRPr lang="en-US" altLang="en-US"/>
            </a:p>
          </p:txBody>
        </p:sp>
      </p:grpSp>
      <p:sp>
        <p:nvSpPr>
          <p:cNvPr id="30739" name="Line 19"/>
          <p:cNvSpPr>
            <a:spLocks noChangeShapeType="1"/>
          </p:cNvSpPr>
          <p:nvPr/>
        </p:nvSpPr>
        <p:spPr bwMode="auto">
          <a:xfrm>
            <a:off x="5283200" y="1816100"/>
            <a:ext cx="3048000" cy="13335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40" name="Line 20"/>
          <p:cNvSpPr>
            <a:spLocks noChangeShapeType="1"/>
          </p:cNvSpPr>
          <p:nvPr/>
        </p:nvSpPr>
        <p:spPr bwMode="auto">
          <a:xfrm flipH="1">
            <a:off x="5283200" y="1803400"/>
            <a:ext cx="3048000" cy="13462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27"/>
          <p:cNvGrpSpPr>
            <a:grpSpLocks/>
          </p:cNvGrpSpPr>
          <p:nvPr/>
        </p:nvGrpSpPr>
        <p:grpSpPr bwMode="auto">
          <a:xfrm>
            <a:off x="6030913" y="2082800"/>
            <a:ext cx="1503362" cy="790575"/>
            <a:chOff x="3799" y="1312"/>
            <a:chExt cx="947" cy="498"/>
          </a:xfrm>
        </p:grpSpPr>
        <p:sp>
          <p:nvSpPr>
            <p:cNvPr id="30741" name="Line 21"/>
            <p:cNvSpPr>
              <a:spLocks noChangeShapeType="1"/>
            </p:cNvSpPr>
            <p:nvPr/>
          </p:nvSpPr>
          <p:spPr bwMode="auto">
            <a:xfrm flipH="1">
              <a:off x="3799" y="1312"/>
              <a:ext cx="61" cy="11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2" name="Line 22"/>
            <p:cNvSpPr>
              <a:spLocks noChangeShapeType="1"/>
            </p:cNvSpPr>
            <p:nvPr/>
          </p:nvSpPr>
          <p:spPr bwMode="auto">
            <a:xfrm flipH="1">
              <a:off x="4685" y="1699"/>
              <a:ext cx="61" cy="11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28"/>
          <p:cNvGrpSpPr>
            <a:grpSpLocks/>
          </p:cNvGrpSpPr>
          <p:nvPr/>
        </p:nvGrpSpPr>
        <p:grpSpPr bwMode="auto">
          <a:xfrm>
            <a:off x="6030913" y="2089150"/>
            <a:ext cx="1479550" cy="784225"/>
            <a:chOff x="3799" y="1316"/>
            <a:chExt cx="932" cy="494"/>
          </a:xfrm>
        </p:grpSpPr>
        <p:sp>
          <p:nvSpPr>
            <p:cNvPr id="30743" name="Line 23"/>
            <p:cNvSpPr>
              <a:spLocks noChangeShapeType="1"/>
            </p:cNvSpPr>
            <p:nvPr/>
          </p:nvSpPr>
          <p:spPr bwMode="auto">
            <a:xfrm>
              <a:off x="3799" y="1707"/>
              <a:ext cx="54" cy="10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4" name="Line 24"/>
            <p:cNvSpPr>
              <a:spLocks noChangeShapeType="1"/>
            </p:cNvSpPr>
            <p:nvPr/>
          </p:nvSpPr>
          <p:spPr bwMode="auto">
            <a:xfrm>
              <a:off x="4677" y="1316"/>
              <a:ext cx="54" cy="10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754" name="Rectangle 34"/>
          <p:cNvSpPr>
            <a:spLocks noChangeArrowheads="1"/>
          </p:cNvSpPr>
          <p:nvPr/>
        </p:nvSpPr>
        <p:spPr bwMode="auto">
          <a:xfrm>
            <a:off x="469900" y="4470400"/>
            <a:ext cx="8445500" cy="4445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2019300" y="4454525"/>
            <a:ext cx="5176838" cy="457200"/>
            <a:chOff x="1272" y="2806"/>
            <a:chExt cx="3261" cy="288"/>
          </a:xfrm>
        </p:grpSpPr>
        <p:sp>
          <p:nvSpPr>
            <p:cNvPr id="30733" name="Text Box 13"/>
            <p:cNvSpPr txBox="1">
              <a:spLocks noChangeArrowheads="1"/>
            </p:cNvSpPr>
            <p:nvPr/>
          </p:nvSpPr>
          <p:spPr bwMode="auto">
            <a:xfrm>
              <a:off x="1272" y="2806"/>
              <a:ext cx="32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en-US" sz="2000" b="1" i="1">
                  <a:latin typeface="Helvetica" charset="0"/>
                </a:rPr>
                <a:t>ABCD</a:t>
              </a:r>
              <a:r>
                <a:rPr lang="en-US" altLang="en-US" sz="2000">
                  <a:latin typeface="Helvetica" charset="0"/>
                </a:rPr>
                <a:t> is a rectangle if and only if </a:t>
              </a:r>
              <a:r>
                <a:rPr lang="en-US" altLang="en-US" sz="2000" b="1" i="1">
                  <a:latin typeface="Helvetica" charset="0"/>
                </a:rPr>
                <a:t>AC  </a:t>
              </a:r>
              <a:r>
                <a:rPr lang="en-US" altLang="en-US" b="1">
                  <a:latin typeface="Helvetica" charset="0"/>
                  <a:sym typeface="Symbol" pitchFamily="18" charset="2"/>
                </a:rPr>
                <a:t></a:t>
              </a:r>
              <a:r>
                <a:rPr lang="en-US" altLang="en-US" sz="2000" b="1" i="1">
                  <a:latin typeface="Helvetica" charset="0"/>
                </a:rPr>
                <a:t>  BD</a:t>
              </a:r>
            </a:p>
          </p:txBody>
        </p:sp>
        <p:sp>
          <p:nvSpPr>
            <p:cNvPr id="30751" name="Line 31"/>
            <p:cNvSpPr>
              <a:spLocks noChangeShapeType="1"/>
            </p:cNvSpPr>
            <p:nvPr/>
          </p:nvSpPr>
          <p:spPr bwMode="auto">
            <a:xfrm>
              <a:off x="3768" y="2864"/>
              <a:ext cx="21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2" name="Line 32"/>
            <p:cNvSpPr>
              <a:spLocks noChangeShapeType="1"/>
            </p:cNvSpPr>
            <p:nvPr/>
          </p:nvSpPr>
          <p:spPr bwMode="auto">
            <a:xfrm>
              <a:off x="4232" y="2864"/>
              <a:ext cx="21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1" name="Rectangle 3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Rhombuses, Rectangles and Squares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" presetClass="emph" presetSubtype="2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5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0" grpId="0" autoUpdateAnimBg="0"/>
      <p:bldP spid="30739" grpId="0" animBg="1"/>
      <p:bldP spid="30740" grpId="0" animBg="1"/>
      <p:bldP spid="307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8" descr="http://img142.imageshack.us/img142/5323/dogmodeling2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863"/>
            <a:ext cx="4572000" cy="2134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30" descr="http://img15.imageshack.us/img15/3636/dogmodeling3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4977" y="838200"/>
            <a:ext cx="3392423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24" descr="click to zoo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657600"/>
            <a:ext cx="3409950" cy="25608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4276" name="Picture 4" descr="http://blog.cleveland.com/ent_impact_movies/2008/11/large_bolt-disne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267200" y="3657600"/>
            <a:ext cx="4648200" cy="2514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22" descr="click to zoo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42839" y="838200"/>
            <a:ext cx="3101161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7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Rhombuses, Rectangles and Squares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14400" y="914400"/>
            <a:ext cx="6852004" cy="44935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smtClean="0"/>
              <a:t>In a quadrilateral …</a:t>
            </a:r>
          </a:p>
          <a:p>
            <a:endParaRPr lang="en-US" sz="1200" dirty="0" smtClean="0"/>
          </a:p>
          <a:p>
            <a:r>
              <a:rPr lang="en-US" sz="2500" dirty="0" smtClean="0"/>
              <a:t>	both pairs of opposite sides are parallel.</a:t>
            </a:r>
          </a:p>
          <a:p>
            <a:r>
              <a:rPr lang="en-US" sz="2500" dirty="0" smtClean="0"/>
              <a:t>	both pairs of opposite sides are congruent.</a:t>
            </a:r>
          </a:p>
          <a:p>
            <a:r>
              <a:rPr lang="en-US" sz="2500" dirty="0" smtClean="0"/>
              <a:t>	both pairs of opposite angles are congruent.</a:t>
            </a:r>
          </a:p>
          <a:p>
            <a:r>
              <a:rPr lang="en-US" sz="2500" dirty="0" smtClean="0"/>
              <a:t>	Consecutive angles are supplementary.</a:t>
            </a:r>
          </a:p>
          <a:p>
            <a:r>
              <a:rPr lang="en-US" sz="2500" dirty="0" smtClean="0"/>
              <a:t>	Diagonals bisect each other.</a:t>
            </a:r>
          </a:p>
          <a:p>
            <a:endParaRPr lang="en-US" sz="1200" dirty="0" smtClean="0"/>
          </a:p>
          <a:p>
            <a:r>
              <a:rPr lang="en-US" sz="2500" dirty="0" smtClean="0"/>
              <a:t>	4 right angles.</a:t>
            </a:r>
          </a:p>
          <a:p>
            <a:r>
              <a:rPr lang="en-US" sz="2500" dirty="0" smtClean="0"/>
              <a:t>	Diagonals are congruent.</a:t>
            </a:r>
          </a:p>
          <a:p>
            <a:endParaRPr lang="en-US" sz="1200" dirty="0" smtClean="0"/>
          </a:p>
          <a:p>
            <a:r>
              <a:rPr lang="en-US" sz="2500" dirty="0" smtClean="0"/>
              <a:t>	4 congruent sides.</a:t>
            </a:r>
          </a:p>
          <a:p>
            <a:r>
              <a:rPr lang="en-US" sz="2500" dirty="0" smtClean="0"/>
              <a:t>	diagonals are perpendicular.</a:t>
            </a:r>
            <a:endParaRPr lang="en-US" sz="25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1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3400"/>
            <a:ext cx="9229859" cy="739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Rectangle 3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Coordinate Geometry 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(Identifying Quadrilaterals)</a:t>
            </a:r>
            <a:endParaRPr lang="en-US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28800" y="2209800"/>
            <a:ext cx="4343400" cy="160020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04800" y="990600"/>
            <a:ext cx="6781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Find the slope and the length of this segment.</a:t>
            </a:r>
            <a:endParaRPr lang="en-US" sz="2400" dirty="0">
              <a:latin typeface="Comic Sans MS" pitchFamily="66" charset="0"/>
            </a:endParaRP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572000"/>
            <a:ext cx="1981200" cy="8788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1" y="5867401"/>
            <a:ext cx="4800600" cy="5735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1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3429000"/>
            <a:ext cx="3962400" cy="4734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195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457200" y="0"/>
            <a:ext cx="5317588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Rectangle 3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Coordinate Geometry 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(Identifying Quadrilaterals)</a:t>
            </a:r>
            <a:endParaRPr lang="en-US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3000" y="838200"/>
            <a:ext cx="1981200" cy="8788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619523" name="Object 2"/>
          <p:cNvGraphicFramePr>
            <a:graphicFrameLocks noChangeAspect="1"/>
          </p:cNvGraphicFramePr>
          <p:nvPr/>
        </p:nvGraphicFramePr>
        <p:xfrm>
          <a:off x="6980238" y="890588"/>
          <a:ext cx="1227137" cy="811212"/>
        </p:xfrm>
        <a:graphic>
          <a:graphicData uri="http://schemas.openxmlformats.org/presentationml/2006/ole">
            <p:oleObj spid="_x0000_s619523" name="Equation" r:id="rId7" imgW="634680" imgH="419040" progId="">
              <p:embed/>
            </p:oleObj>
          </a:graphicData>
        </a:graphic>
      </p:graphicFrame>
      <p:graphicFrame>
        <p:nvGraphicFramePr>
          <p:cNvPr id="619524" name="Object 2"/>
          <p:cNvGraphicFramePr>
            <a:graphicFrameLocks noChangeAspect="1"/>
          </p:cNvGraphicFramePr>
          <p:nvPr/>
        </p:nvGraphicFramePr>
        <p:xfrm>
          <a:off x="7015163" y="1905000"/>
          <a:ext cx="833437" cy="811213"/>
        </p:xfrm>
        <a:graphic>
          <a:graphicData uri="http://schemas.openxmlformats.org/presentationml/2006/ole">
            <p:oleObj spid="_x0000_s619524" name="Equation" r:id="rId8" imgW="431640" imgH="419040" progId="">
              <p:embed/>
            </p:oleObj>
          </a:graphicData>
        </a:graphic>
      </p:graphicFrame>
      <p:graphicFrame>
        <p:nvGraphicFramePr>
          <p:cNvPr id="619525" name="Object 5"/>
          <p:cNvGraphicFramePr>
            <a:graphicFrameLocks noChangeAspect="1"/>
          </p:cNvGraphicFramePr>
          <p:nvPr/>
        </p:nvGraphicFramePr>
        <p:xfrm>
          <a:off x="6096000" y="4038600"/>
          <a:ext cx="2606675" cy="568325"/>
        </p:xfrm>
        <a:graphic>
          <a:graphicData uri="http://schemas.openxmlformats.org/presentationml/2006/ole">
            <p:oleObj spid="_x0000_s619525" name="Equation" r:id="rId9" imgW="1638000" imgH="291960" progId="">
              <p:embed/>
            </p:oleObj>
          </a:graphicData>
        </a:graphic>
      </p:graphicFrame>
      <p:graphicFrame>
        <p:nvGraphicFramePr>
          <p:cNvPr id="619526" name="Object 6"/>
          <p:cNvGraphicFramePr>
            <a:graphicFrameLocks noChangeAspect="1"/>
          </p:cNvGraphicFramePr>
          <p:nvPr/>
        </p:nvGraphicFramePr>
        <p:xfrm>
          <a:off x="6096000" y="4613275"/>
          <a:ext cx="1757362" cy="568325"/>
        </p:xfrm>
        <a:graphic>
          <a:graphicData uri="http://schemas.openxmlformats.org/presentationml/2006/ole">
            <p:oleObj spid="_x0000_s619526" name="Equation" r:id="rId10" imgW="1104840" imgH="291960" progId="">
              <p:embed/>
            </p:oleObj>
          </a:graphicData>
        </a:graphic>
      </p:graphicFrame>
      <p:graphicFrame>
        <p:nvGraphicFramePr>
          <p:cNvPr id="619527" name="Object 7"/>
          <p:cNvGraphicFramePr>
            <a:graphicFrameLocks noChangeAspect="1"/>
          </p:cNvGraphicFramePr>
          <p:nvPr/>
        </p:nvGraphicFramePr>
        <p:xfrm>
          <a:off x="6134100" y="5218113"/>
          <a:ext cx="1333500" cy="495300"/>
        </p:xfrm>
        <a:graphic>
          <a:graphicData uri="http://schemas.openxmlformats.org/presentationml/2006/ole">
            <p:oleObj spid="_x0000_s619527" name="Equation" r:id="rId11" imgW="838080" imgH="253800" progId="">
              <p:embed/>
            </p:oleObj>
          </a:graphicData>
        </a:graphic>
      </p:graphicFrame>
      <p:graphicFrame>
        <p:nvGraphicFramePr>
          <p:cNvPr id="619528" name="Object 8"/>
          <p:cNvGraphicFramePr>
            <a:graphicFrameLocks noChangeAspect="1"/>
          </p:cNvGraphicFramePr>
          <p:nvPr/>
        </p:nvGraphicFramePr>
        <p:xfrm>
          <a:off x="6172200" y="5753100"/>
          <a:ext cx="847725" cy="495300"/>
        </p:xfrm>
        <a:graphic>
          <a:graphicData uri="http://schemas.openxmlformats.org/presentationml/2006/ole">
            <p:oleObj spid="_x0000_s619528" name="Equation" r:id="rId12" imgW="533160" imgH="253800" progId="">
              <p:embed/>
            </p:oleObj>
          </a:graphicData>
        </a:graphic>
      </p:graphicFrame>
      <p:graphicFrame>
        <p:nvGraphicFramePr>
          <p:cNvPr id="619529" name="Object 9"/>
          <p:cNvGraphicFramePr>
            <a:graphicFrameLocks noChangeAspect="1"/>
          </p:cNvGraphicFramePr>
          <p:nvPr/>
        </p:nvGraphicFramePr>
        <p:xfrm>
          <a:off x="7318375" y="5827713"/>
          <a:ext cx="687388" cy="346075"/>
        </p:xfrm>
        <a:graphic>
          <a:graphicData uri="http://schemas.openxmlformats.org/presentationml/2006/ole">
            <p:oleObj spid="_x0000_s619529" name="Equation" r:id="rId13" imgW="431640" imgH="177480" progId="">
              <p:embed/>
            </p:oleObj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9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9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19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19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19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19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19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Bolan\Desktop\junk\24-Soldier_Field-028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invGray">
          <a:xfrm rot="567820">
            <a:off x="-476340" y="-761403"/>
            <a:ext cx="11828644" cy="8442109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 rot="642726">
            <a:off x="3234907" y="2441116"/>
            <a:ext cx="3899405" cy="1867749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219200" y="4800600"/>
            <a:ext cx="2743200" cy="1334349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arallelogram 7"/>
          <p:cNvSpPr/>
          <p:nvPr/>
        </p:nvSpPr>
        <p:spPr>
          <a:xfrm>
            <a:off x="4724400" y="4800600"/>
            <a:ext cx="3352800" cy="1371600"/>
          </a:xfrm>
          <a:prstGeom prst="parallelogram">
            <a:avLst>
              <a:gd name="adj" fmla="val 16579"/>
            </a:avLst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310640" y="4861560"/>
            <a:ext cx="2032929" cy="430887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  <a:latin typeface="Comic Sans MS" pitchFamily="66" charset="0"/>
              </a:rPr>
              <a:t>RECTANGLE?</a:t>
            </a:r>
            <a:endParaRPr lang="en-US" sz="2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44440" y="4861560"/>
            <a:ext cx="2787943" cy="430887"/>
          </a:xfrm>
          <a:prstGeom prst="rect">
            <a:avLst/>
          </a:prstGeom>
          <a:solidFill>
            <a:schemeClr val="tx1">
              <a:alpha val="47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  <a:latin typeface="Comic Sans MS" pitchFamily="66" charset="0"/>
              </a:rPr>
              <a:t>PARALLELOGRAM?</a:t>
            </a:r>
            <a:endParaRPr lang="en-US" sz="2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Coordinate Geometry 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(Identifying Quadrilaterals)</a:t>
            </a:r>
            <a:endParaRPr lang="en-US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Picture 2" descr="C:\Users\Bolan\Desktop\junk\24-Soldier_Field-028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invGray">
          <a:xfrm rot="567820">
            <a:off x="-476340" y="-761403"/>
            <a:ext cx="11828644" cy="8442109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-304800" y="-152400"/>
            <a:ext cx="10744200" cy="7086600"/>
          </a:xfrm>
          <a:prstGeom prst="rect">
            <a:avLst/>
          </a:prstGeom>
          <a:solidFill>
            <a:schemeClr val="bg2">
              <a:alpha val="64000"/>
            </a:schemeClr>
          </a:solidFill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53"/>
          <p:cNvGrpSpPr/>
          <p:nvPr/>
        </p:nvGrpSpPr>
        <p:grpSpPr>
          <a:xfrm>
            <a:off x="-6853986" y="-914400"/>
            <a:ext cx="23778408" cy="8153400"/>
            <a:chOff x="-6853986" y="-914400"/>
            <a:chExt cx="23778408" cy="8153400"/>
          </a:xfrm>
        </p:grpSpPr>
        <p:grpSp>
          <p:nvGrpSpPr>
            <p:cNvPr id="4" name="Group 184"/>
            <p:cNvGrpSpPr/>
            <p:nvPr/>
          </p:nvGrpSpPr>
          <p:grpSpPr>
            <a:xfrm>
              <a:off x="-6853986" y="-899160"/>
              <a:ext cx="23778408" cy="7932018"/>
              <a:chOff x="-6853986" y="-899160"/>
              <a:chExt cx="23778408" cy="7932018"/>
            </a:xfrm>
          </p:grpSpPr>
          <p:grpSp>
            <p:nvGrpSpPr>
              <p:cNvPr id="5" name="Group 96"/>
              <p:cNvGrpSpPr/>
              <p:nvPr/>
            </p:nvGrpSpPr>
            <p:grpSpPr>
              <a:xfrm>
                <a:off x="1066800" y="-838200"/>
                <a:ext cx="7924800" cy="7696200"/>
                <a:chOff x="1066800" y="-838200"/>
                <a:chExt cx="7924800" cy="7696200"/>
              </a:xfrm>
            </p:grpSpPr>
            <p:cxnSp>
              <p:nvCxnSpPr>
                <p:cNvPr id="275" name="Straight Connector 9"/>
                <p:cNvCxnSpPr/>
                <p:nvPr/>
              </p:nvCxnSpPr>
              <p:spPr>
                <a:xfrm rot="5400000" flipH="1" flipV="1">
                  <a:off x="-342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6" name="Straight Connector 275"/>
                <p:cNvCxnSpPr/>
                <p:nvPr/>
              </p:nvCxnSpPr>
              <p:spPr>
                <a:xfrm rot="5400000" flipH="1" flipV="1">
                  <a:off x="-2781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7" name="Straight Connector 276"/>
                <p:cNvCxnSpPr/>
                <p:nvPr/>
              </p:nvCxnSpPr>
              <p:spPr>
                <a:xfrm rot="5400000" flipH="1" flipV="1">
                  <a:off x="-38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8" name="Straight Connector 277"/>
                <p:cNvCxnSpPr/>
                <p:nvPr/>
              </p:nvCxnSpPr>
              <p:spPr>
                <a:xfrm rot="5400000" flipH="1" flipV="1">
                  <a:off x="-2476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9" name="Straight Connector 278"/>
                <p:cNvCxnSpPr/>
                <p:nvPr/>
              </p:nvCxnSpPr>
              <p:spPr>
                <a:xfrm rot="5400000" flipH="1" flipV="1">
                  <a:off x="266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0" name="Straight Connector 279"/>
                <p:cNvCxnSpPr/>
                <p:nvPr/>
              </p:nvCxnSpPr>
              <p:spPr>
                <a:xfrm rot="5400000" flipH="1" flipV="1">
                  <a:off x="-2171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1" name="Straight Connector 280"/>
                <p:cNvCxnSpPr/>
                <p:nvPr/>
              </p:nvCxnSpPr>
              <p:spPr>
                <a:xfrm rot="5400000" flipH="1" flipV="1">
                  <a:off x="571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2" name="Straight Connector 281"/>
                <p:cNvCxnSpPr/>
                <p:nvPr/>
              </p:nvCxnSpPr>
              <p:spPr>
                <a:xfrm rot="5400000" flipH="1" flipV="1">
                  <a:off x="-1866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3" name="Straight Connector 282"/>
                <p:cNvCxnSpPr/>
                <p:nvPr/>
              </p:nvCxnSpPr>
              <p:spPr>
                <a:xfrm rot="5400000" flipH="1" flipV="1">
                  <a:off x="876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4" name="Straight Connector 283"/>
                <p:cNvCxnSpPr/>
                <p:nvPr/>
              </p:nvCxnSpPr>
              <p:spPr>
                <a:xfrm rot="5400000" flipH="1" flipV="1">
                  <a:off x="-1562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5" name="Straight Connector 284"/>
                <p:cNvCxnSpPr/>
                <p:nvPr/>
              </p:nvCxnSpPr>
              <p:spPr>
                <a:xfrm rot="5400000" flipH="1" flipV="1">
                  <a:off x="1181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6" name="Straight Connector 285"/>
                <p:cNvCxnSpPr/>
                <p:nvPr/>
              </p:nvCxnSpPr>
              <p:spPr>
                <a:xfrm rot="5400000" flipH="1" flipV="1">
                  <a:off x="-1257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7" name="Straight Connector 286"/>
                <p:cNvCxnSpPr/>
                <p:nvPr/>
              </p:nvCxnSpPr>
              <p:spPr>
                <a:xfrm rot="5400000" flipH="1" flipV="1">
                  <a:off x="1485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8" name="Straight Connector 287"/>
                <p:cNvCxnSpPr/>
                <p:nvPr/>
              </p:nvCxnSpPr>
              <p:spPr>
                <a:xfrm rot="5400000" flipH="1" flipV="1">
                  <a:off x="-952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9" name="Straight Connector 288"/>
                <p:cNvCxnSpPr/>
                <p:nvPr/>
              </p:nvCxnSpPr>
              <p:spPr>
                <a:xfrm rot="5400000" flipH="1" flipV="1">
                  <a:off x="1790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0" name="Straight Connector 289"/>
                <p:cNvCxnSpPr/>
                <p:nvPr/>
              </p:nvCxnSpPr>
              <p:spPr>
                <a:xfrm rot="5400000" flipH="1" flipV="1">
                  <a:off x="-647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1" name="Straight Connector 290"/>
                <p:cNvCxnSpPr/>
                <p:nvPr/>
              </p:nvCxnSpPr>
              <p:spPr>
                <a:xfrm rot="5400000" flipH="1" flipV="1">
                  <a:off x="2095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2" name="Straight Connector 291"/>
                <p:cNvCxnSpPr/>
                <p:nvPr/>
              </p:nvCxnSpPr>
              <p:spPr>
                <a:xfrm rot="5400000" flipH="1" flipV="1">
                  <a:off x="2400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3" name="Straight Connector 292"/>
                <p:cNvCxnSpPr/>
                <p:nvPr/>
              </p:nvCxnSpPr>
              <p:spPr>
                <a:xfrm rot="5400000" flipH="1" flipV="1">
                  <a:off x="2400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4" name="Straight Connector 293"/>
                <p:cNvCxnSpPr/>
                <p:nvPr/>
              </p:nvCxnSpPr>
              <p:spPr>
                <a:xfrm rot="5400000" flipH="1" flipV="1">
                  <a:off x="2705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5" name="Straight Connector 294"/>
                <p:cNvCxnSpPr/>
                <p:nvPr/>
              </p:nvCxnSpPr>
              <p:spPr>
                <a:xfrm rot="5400000" flipH="1" flipV="1">
                  <a:off x="3009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6" name="Straight Connector 295"/>
                <p:cNvCxnSpPr/>
                <p:nvPr/>
              </p:nvCxnSpPr>
              <p:spPr>
                <a:xfrm rot="5400000" flipH="1" flipV="1">
                  <a:off x="3314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7" name="Straight Connector 296"/>
                <p:cNvCxnSpPr/>
                <p:nvPr/>
              </p:nvCxnSpPr>
              <p:spPr>
                <a:xfrm rot="5400000" flipH="1" flipV="1">
                  <a:off x="3619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8" name="Straight Connector 297"/>
                <p:cNvCxnSpPr/>
                <p:nvPr/>
              </p:nvCxnSpPr>
              <p:spPr>
                <a:xfrm rot="5400000" flipH="1" flipV="1">
                  <a:off x="3924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9" name="Straight Connector 298"/>
                <p:cNvCxnSpPr/>
                <p:nvPr/>
              </p:nvCxnSpPr>
              <p:spPr>
                <a:xfrm rot="5400000" flipH="1" flipV="1">
                  <a:off x="4229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0" name="Straight Connector 299"/>
                <p:cNvCxnSpPr/>
                <p:nvPr/>
              </p:nvCxnSpPr>
              <p:spPr>
                <a:xfrm rot="5400000" flipH="1" flipV="1">
                  <a:off x="4533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1" name="Straight Connector 300"/>
                <p:cNvCxnSpPr/>
                <p:nvPr/>
              </p:nvCxnSpPr>
              <p:spPr>
                <a:xfrm rot="5400000" flipH="1" flipV="1">
                  <a:off x="4838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2" name="Straight Connector 301"/>
                <p:cNvCxnSpPr/>
                <p:nvPr/>
              </p:nvCxnSpPr>
              <p:spPr>
                <a:xfrm rot="5400000" flipH="1" flipV="1">
                  <a:off x="5143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" name="Group 67"/>
              <p:cNvGrpSpPr/>
              <p:nvPr/>
            </p:nvGrpSpPr>
            <p:grpSpPr>
              <a:xfrm rot="16200000">
                <a:off x="1333500" y="-784860"/>
                <a:ext cx="7924800" cy="7696200"/>
                <a:chOff x="13106400" y="0"/>
                <a:chExt cx="7924800" cy="7696200"/>
              </a:xfrm>
            </p:grpSpPr>
            <p:cxnSp>
              <p:nvCxnSpPr>
                <p:cNvPr id="247" name="Straight Connector 246"/>
                <p:cNvCxnSpPr/>
                <p:nvPr/>
              </p:nvCxnSpPr>
              <p:spPr>
                <a:xfrm rot="5400000" flipH="1" flipV="1">
                  <a:off x="116967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8" name="Straight Connector 247"/>
                <p:cNvCxnSpPr/>
                <p:nvPr/>
              </p:nvCxnSpPr>
              <p:spPr>
                <a:xfrm rot="5400000" flipH="1" flipV="1">
                  <a:off x="9258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9" name="Straight Connector 248"/>
                <p:cNvCxnSpPr/>
                <p:nvPr/>
              </p:nvCxnSpPr>
              <p:spPr>
                <a:xfrm rot="5400000" flipH="1" flipV="1">
                  <a:off x="120015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0" name="Straight Connector 249"/>
                <p:cNvCxnSpPr/>
                <p:nvPr/>
              </p:nvCxnSpPr>
              <p:spPr>
                <a:xfrm rot="5400000" flipH="1" flipV="1">
                  <a:off x="9563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1" name="Straight Connector 250"/>
                <p:cNvCxnSpPr/>
                <p:nvPr/>
              </p:nvCxnSpPr>
              <p:spPr>
                <a:xfrm rot="5400000" flipH="1" flipV="1">
                  <a:off x="12306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2" name="Straight Connector 251"/>
                <p:cNvCxnSpPr/>
                <p:nvPr/>
              </p:nvCxnSpPr>
              <p:spPr>
                <a:xfrm rot="5400000" flipH="1" flipV="1">
                  <a:off x="9867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3" name="Straight Connector 252"/>
                <p:cNvCxnSpPr/>
                <p:nvPr/>
              </p:nvCxnSpPr>
              <p:spPr>
                <a:xfrm rot="5400000" flipH="1" flipV="1">
                  <a:off x="12611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4" name="Straight Connector 253"/>
                <p:cNvCxnSpPr/>
                <p:nvPr/>
              </p:nvCxnSpPr>
              <p:spPr>
                <a:xfrm rot="5400000" flipH="1" flipV="1">
                  <a:off x="101727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5" name="Straight Connector 254"/>
                <p:cNvCxnSpPr/>
                <p:nvPr/>
              </p:nvCxnSpPr>
              <p:spPr>
                <a:xfrm rot="5400000" flipH="1" flipV="1">
                  <a:off x="12915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6" name="Straight Connector 255"/>
                <p:cNvCxnSpPr/>
                <p:nvPr/>
              </p:nvCxnSpPr>
              <p:spPr>
                <a:xfrm rot="5400000" flipH="1" flipV="1">
                  <a:off x="104775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7" name="Straight Connector 256"/>
                <p:cNvCxnSpPr/>
                <p:nvPr/>
              </p:nvCxnSpPr>
              <p:spPr>
                <a:xfrm rot="5400000" flipH="1" flipV="1">
                  <a:off x="132207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8" name="Straight Connector 257"/>
                <p:cNvCxnSpPr/>
                <p:nvPr/>
              </p:nvCxnSpPr>
              <p:spPr>
                <a:xfrm rot="5400000" flipH="1" flipV="1">
                  <a:off x="10782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9" name="Straight Connector 258"/>
                <p:cNvCxnSpPr/>
                <p:nvPr/>
              </p:nvCxnSpPr>
              <p:spPr>
                <a:xfrm rot="5400000" flipH="1" flipV="1">
                  <a:off x="135255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0" name="Straight Connector 259"/>
                <p:cNvCxnSpPr/>
                <p:nvPr/>
              </p:nvCxnSpPr>
              <p:spPr>
                <a:xfrm rot="5400000" flipH="1" flipV="1">
                  <a:off x="11087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1" name="Straight Connector 260"/>
                <p:cNvCxnSpPr/>
                <p:nvPr/>
              </p:nvCxnSpPr>
              <p:spPr>
                <a:xfrm rot="5400000" flipH="1" flipV="1">
                  <a:off x="13830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2" name="Straight Connector 261"/>
                <p:cNvCxnSpPr/>
                <p:nvPr/>
              </p:nvCxnSpPr>
              <p:spPr>
                <a:xfrm rot="5400000" flipH="1" flipV="1">
                  <a:off x="11391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3" name="Straight Connector 262"/>
                <p:cNvCxnSpPr/>
                <p:nvPr/>
              </p:nvCxnSpPr>
              <p:spPr>
                <a:xfrm rot="5400000" flipH="1" flipV="1">
                  <a:off x="14135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4" name="Straight Connector 263"/>
                <p:cNvCxnSpPr/>
                <p:nvPr/>
              </p:nvCxnSpPr>
              <p:spPr>
                <a:xfrm rot="5400000" flipH="1" flipV="1">
                  <a:off x="14439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5" name="Straight Connector 264"/>
                <p:cNvCxnSpPr/>
                <p:nvPr/>
              </p:nvCxnSpPr>
              <p:spPr>
                <a:xfrm rot="5400000" flipH="1" flipV="1">
                  <a:off x="14439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6" name="Straight Connector 265"/>
                <p:cNvCxnSpPr/>
                <p:nvPr/>
              </p:nvCxnSpPr>
              <p:spPr>
                <a:xfrm rot="5400000" flipH="1" flipV="1">
                  <a:off x="147447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7" name="Straight Connector 266"/>
                <p:cNvCxnSpPr/>
                <p:nvPr/>
              </p:nvCxnSpPr>
              <p:spPr>
                <a:xfrm rot="5400000" flipH="1" flipV="1">
                  <a:off x="150495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8" name="Straight Connector 267"/>
                <p:cNvCxnSpPr/>
                <p:nvPr/>
              </p:nvCxnSpPr>
              <p:spPr>
                <a:xfrm rot="5400000" flipH="1" flipV="1">
                  <a:off x="15354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9" name="Straight Connector 268"/>
                <p:cNvCxnSpPr/>
                <p:nvPr/>
              </p:nvCxnSpPr>
              <p:spPr>
                <a:xfrm rot="5400000" flipH="1" flipV="1">
                  <a:off x="15659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0" name="Straight Connector 269"/>
                <p:cNvCxnSpPr/>
                <p:nvPr/>
              </p:nvCxnSpPr>
              <p:spPr>
                <a:xfrm rot="5400000" flipH="1" flipV="1">
                  <a:off x="15963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1" name="Straight Connector 270"/>
                <p:cNvCxnSpPr/>
                <p:nvPr/>
              </p:nvCxnSpPr>
              <p:spPr>
                <a:xfrm rot="5400000" flipH="1" flipV="1">
                  <a:off x="162687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2" name="Straight Connector 271"/>
                <p:cNvCxnSpPr/>
                <p:nvPr/>
              </p:nvCxnSpPr>
              <p:spPr>
                <a:xfrm rot="5400000" flipH="1" flipV="1">
                  <a:off x="165735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3" name="Straight Connector 272"/>
                <p:cNvCxnSpPr/>
                <p:nvPr/>
              </p:nvCxnSpPr>
              <p:spPr>
                <a:xfrm rot="5400000" flipH="1" flipV="1">
                  <a:off x="16878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4" name="Straight Connector 273"/>
                <p:cNvCxnSpPr/>
                <p:nvPr/>
              </p:nvCxnSpPr>
              <p:spPr>
                <a:xfrm rot="5400000" flipH="1" flipV="1">
                  <a:off x="17183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" name="Group 97"/>
              <p:cNvGrpSpPr/>
              <p:nvPr/>
            </p:nvGrpSpPr>
            <p:grpSpPr>
              <a:xfrm>
                <a:off x="-6853986" y="-838200"/>
                <a:ext cx="7924800" cy="7696200"/>
                <a:chOff x="1066800" y="-838200"/>
                <a:chExt cx="7924800" cy="7696200"/>
              </a:xfrm>
            </p:grpSpPr>
            <p:cxnSp>
              <p:nvCxnSpPr>
                <p:cNvPr id="219" name="Straight Connector 218"/>
                <p:cNvCxnSpPr/>
                <p:nvPr/>
              </p:nvCxnSpPr>
              <p:spPr>
                <a:xfrm rot="5400000" flipH="1" flipV="1">
                  <a:off x="-342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0" name="Straight Connector 219"/>
                <p:cNvCxnSpPr/>
                <p:nvPr/>
              </p:nvCxnSpPr>
              <p:spPr>
                <a:xfrm rot="5400000" flipH="1" flipV="1">
                  <a:off x="-2781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1" name="Straight Connector 220"/>
                <p:cNvCxnSpPr/>
                <p:nvPr/>
              </p:nvCxnSpPr>
              <p:spPr>
                <a:xfrm rot="5400000" flipH="1" flipV="1">
                  <a:off x="-38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2" name="Straight Connector 221"/>
                <p:cNvCxnSpPr/>
                <p:nvPr/>
              </p:nvCxnSpPr>
              <p:spPr>
                <a:xfrm rot="5400000" flipH="1" flipV="1">
                  <a:off x="-2476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3" name="Straight Connector 222"/>
                <p:cNvCxnSpPr/>
                <p:nvPr/>
              </p:nvCxnSpPr>
              <p:spPr>
                <a:xfrm rot="5400000" flipH="1" flipV="1">
                  <a:off x="266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4" name="Straight Connector 223"/>
                <p:cNvCxnSpPr/>
                <p:nvPr/>
              </p:nvCxnSpPr>
              <p:spPr>
                <a:xfrm rot="5400000" flipH="1" flipV="1">
                  <a:off x="-2171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5" name="Straight Connector 224"/>
                <p:cNvCxnSpPr/>
                <p:nvPr/>
              </p:nvCxnSpPr>
              <p:spPr>
                <a:xfrm rot="5400000" flipH="1" flipV="1">
                  <a:off x="571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6" name="Straight Connector 225"/>
                <p:cNvCxnSpPr/>
                <p:nvPr/>
              </p:nvCxnSpPr>
              <p:spPr>
                <a:xfrm rot="5400000" flipH="1" flipV="1">
                  <a:off x="-1866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7" name="Straight Connector 226"/>
                <p:cNvCxnSpPr/>
                <p:nvPr/>
              </p:nvCxnSpPr>
              <p:spPr>
                <a:xfrm rot="5400000" flipH="1" flipV="1">
                  <a:off x="876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8" name="Straight Connector 227"/>
                <p:cNvCxnSpPr/>
                <p:nvPr/>
              </p:nvCxnSpPr>
              <p:spPr>
                <a:xfrm rot="5400000" flipH="1" flipV="1">
                  <a:off x="-1562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9" name="Straight Connector 228"/>
                <p:cNvCxnSpPr/>
                <p:nvPr/>
              </p:nvCxnSpPr>
              <p:spPr>
                <a:xfrm rot="5400000" flipH="1" flipV="1">
                  <a:off x="1181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0" name="Straight Connector 229"/>
                <p:cNvCxnSpPr/>
                <p:nvPr/>
              </p:nvCxnSpPr>
              <p:spPr>
                <a:xfrm rot="5400000" flipH="1" flipV="1">
                  <a:off x="-1257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1" name="Straight Connector 230"/>
                <p:cNvCxnSpPr/>
                <p:nvPr/>
              </p:nvCxnSpPr>
              <p:spPr>
                <a:xfrm rot="5400000" flipH="1" flipV="1">
                  <a:off x="1485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2" name="Straight Connector 231"/>
                <p:cNvCxnSpPr/>
                <p:nvPr/>
              </p:nvCxnSpPr>
              <p:spPr>
                <a:xfrm rot="5400000" flipH="1" flipV="1">
                  <a:off x="-952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Straight Connector 232"/>
                <p:cNvCxnSpPr/>
                <p:nvPr/>
              </p:nvCxnSpPr>
              <p:spPr>
                <a:xfrm rot="5400000" flipH="1" flipV="1">
                  <a:off x="1790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4" name="Straight Connector 233"/>
                <p:cNvCxnSpPr/>
                <p:nvPr/>
              </p:nvCxnSpPr>
              <p:spPr>
                <a:xfrm rot="5400000" flipH="1" flipV="1">
                  <a:off x="-647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5" name="Straight Connector 234"/>
                <p:cNvCxnSpPr/>
                <p:nvPr/>
              </p:nvCxnSpPr>
              <p:spPr>
                <a:xfrm rot="5400000" flipH="1" flipV="1">
                  <a:off x="2095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6" name="Straight Connector 235"/>
                <p:cNvCxnSpPr/>
                <p:nvPr/>
              </p:nvCxnSpPr>
              <p:spPr>
                <a:xfrm rot="5400000" flipH="1" flipV="1">
                  <a:off x="2400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7" name="Straight Connector 236"/>
                <p:cNvCxnSpPr/>
                <p:nvPr/>
              </p:nvCxnSpPr>
              <p:spPr>
                <a:xfrm rot="5400000" flipH="1" flipV="1">
                  <a:off x="2400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8" name="Straight Connector 237"/>
                <p:cNvCxnSpPr/>
                <p:nvPr/>
              </p:nvCxnSpPr>
              <p:spPr>
                <a:xfrm rot="5400000" flipH="1" flipV="1">
                  <a:off x="2705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9" name="Straight Connector 238"/>
                <p:cNvCxnSpPr/>
                <p:nvPr/>
              </p:nvCxnSpPr>
              <p:spPr>
                <a:xfrm rot="5400000" flipH="1" flipV="1">
                  <a:off x="3009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0" name="Straight Connector 239"/>
                <p:cNvCxnSpPr/>
                <p:nvPr/>
              </p:nvCxnSpPr>
              <p:spPr>
                <a:xfrm rot="5400000" flipH="1" flipV="1">
                  <a:off x="3314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1" name="Straight Connector 240"/>
                <p:cNvCxnSpPr/>
                <p:nvPr/>
              </p:nvCxnSpPr>
              <p:spPr>
                <a:xfrm rot="5400000" flipH="1" flipV="1">
                  <a:off x="3619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2" name="Straight Connector 241"/>
                <p:cNvCxnSpPr/>
                <p:nvPr/>
              </p:nvCxnSpPr>
              <p:spPr>
                <a:xfrm rot="5400000" flipH="1" flipV="1">
                  <a:off x="3924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3" name="Straight Connector 242"/>
                <p:cNvCxnSpPr/>
                <p:nvPr/>
              </p:nvCxnSpPr>
              <p:spPr>
                <a:xfrm rot="5400000" flipH="1" flipV="1">
                  <a:off x="4229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4" name="Straight Connector 243"/>
                <p:cNvCxnSpPr/>
                <p:nvPr/>
              </p:nvCxnSpPr>
              <p:spPr>
                <a:xfrm rot="5400000" flipH="1" flipV="1">
                  <a:off x="4533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5" name="Straight Connector 244"/>
                <p:cNvCxnSpPr/>
                <p:nvPr/>
              </p:nvCxnSpPr>
              <p:spPr>
                <a:xfrm rot="5400000" flipH="1" flipV="1">
                  <a:off x="4838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6" name="Straight Connector 245"/>
                <p:cNvCxnSpPr/>
                <p:nvPr/>
              </p:nvCxnSpPr>
              <p:spPr>
                <a:xfrm rot="5400000" flipH="1" flipV="1">
                  <a:off x="5143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" name="Group 126"/>
              <p:cNvGrpSpPr/>
              <p:nvPr/>
            </p:nvGrpSpPr>
            <p:grpSpPr>
              <a:xfrm>
                <a:off x="8999622" y="-838200"/>
                <a:ext cx="7924800" cy="7696200"/>
                <a:chOff x="1066800" y="-838200"/>
                <a:chExt cx="7924800" cy="7696200"/>
              </a:xfrm>
            </p:grpSpPr>
            <p:cxnSp>
              <p:nvCxnSpPr>
                <p:cNvPr id="191" name="Straight Connector 190"/>
                <p:cNvCxnSpPr/>
                <p:nvPr/>
              </p:nvCxnSpPr>
              <p:spPr>
                <a:xfrm rot="5400000" flipH="1" flipV="1">
                  <a:off x="-342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Straight Connector 191"/>
                <p:cNvCxnSpPr/>
                <p:nvPr/>
              </p:nvCxnSpPr>
              <p:spPr>
                <a:xfrm rot="5400000" flipH="1" flipV="1">
                  <a:off x="-2781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Straight Connector 192"/>
                <p:cNvCxnSpPr/>
                <p:nvPr/>
              </p:nvCxnSpPr>
              <p:spPr>
                <a:xfrm rot="5400000" flipH="1" flipV="1">
                  <a:off x="-38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4" name="Straight Connector 193"/>
                <p:cNvCxnSpPr/>
                <p:nvPr/>
              </p:nvCxnSpPr>
              <p:spPr>
                <a:xfrm rot="5400000" flipH="1" flipV="1">
                  <a:off x="-2476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Straight Connector 194"/>
                <p:cNvCxnSpPr/>
                <p:nvPr/>
              </p:nvCxnSpPr>
              <p:spPr>
                <a:xfrm rot="5400000" flipH="1" flipV="1">
                  <a:off x="266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Straight Connector 195"/>
                <p:cNvCxnSpPr/>
                <p:nvPr/>
              </p:nvCxnSpPr>
              <p:spPr>
                <a:xfrm rot="5400000" flipH="1" flipV="1">
                  <a:off x="-2171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7" name="Straight Connector 196"/>
                <p:cNvCxnSpPr/>
                <p:nvPr/>
              </p:nvCxnSpPr>
              <p:spPr>
                <a:xfrm rot="5400000" flipH="1" flipV="1">
                  <a:off x="571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Straight Connector 197"/>
                <p:cNvCxnSpPr/>
                <p:nvPr/>
              </p:nvCxnSpPr>
              <p:spPr>
                <a:xfrm rot="5400000" flipH="1" flipV="1">
                  <a:off x="-1866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Straight Connector 198"/>
                <p:cNvCxnSpPr/>
                <p:nvPr/>
              </p:nvCxnSpPr>
              <p:spPr>
                <a:xfrm rot="5400000" flipH="1" flipV="1">
                  <a:off x="876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0" name="Straight Connector 199"/>
                <p:cNvCxnSpPr/>
                <p:nvPr/>
              </p:nvCxnSpPr>
              <p:spPr>
                <a:xfrm rot="5400000" flipH="1" flipV="1">
                  <a:off x="-1562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1" name="Straight Connector 200"/>
                <p:cNvCxnSpPr/>
                <p:nvPr/>
              </p:nvCxnSpPr>
              <p:spPr>
                <a:xfrm rot="5400000" flipH="1" flipV="1">
                  <a:off x="1181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2" name="Straight Connector 201"/>
                <p:cNvCxnSpPr/>
                <p:nvPr/>
              </p:nvCxnSpPr>
              <p:spPr>
                <a:xfrm rot="5400000" flipH="1" flipV="1">
                  <a:off x="-1257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Straight Connector 202"/>
                <p:cNvCxnSpPr/>
                <p:nvPr/>
              </p:nvCxnSpPr>
              <p:spPr>
                <a:xfrm rot="5400000" flipH="1" flipV="1">
                  <a:off x="1485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4" name="Straight Connector 203"/>
                <p:cNvCxnSpPr/>
                <p:nvPr/>
              </p:nvCxnSpPr>
              <p:spPr>
                <a:xfrm rot="5400000" flipH="1" flipV="1">
                  <a:off x="-952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5" name="Straight Connector 204"/>
                <p:cNvCxnSpPr/>
                <p:nvPr/>
              </p:nvCxnSpPr>
              <p:spPr>
                <a:xfrm rot="5400000" flipH="1" flipV="1">
                  <a:off x="1790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" name="Straight Connector 205"/>
                <p:cNvCxnSpPr/>
                <p:nvPr/>
              </p:nvCxnSpPr>
              <p:spPr>
                <a:xfrm rot="5400000" flipH="1" flipV="1">
                  <a:off x="-647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Straight Connector 206"/>
                <p:cNvCxnSpPr/>
                <p:nvPr/>
              </p:nvCxnSpPr>
              <p:spPr>
                <a:xfrm rot="5400000" flipH="1" flipV="1">
                  <a:off x="2095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Straight Connector 207"/>
                <p:cNvCxnSpPr/>
                <p:nvPr/>
              </p:nvCxnSpPr>
              <p:spPr>
                <a:xfrm rot="5400000" flipH="1" flipV="1">
                  <a:off x="2400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Straight Connector 208"/>
                <p:cNvCxnSpPr/>
                <p:nvPr/>
              </p:nvCxnSpPr>
              <p:spPr>
                <a:xfrm rot="5400000" flipH="1" flipV="1">
                  <a:off x="2400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Straight Connector 209"/>
                <p:cNvCxnSpPr/>
                <p:nvPr/>
              </p:nvCxnSpPr>
              <p:spPr>
                <a:xfrm rot="5400000" flipH="1" flipV="1">
                  <a:off x="2705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Straight Connector 210"/>
                <p:cNvCxnSpPr/>
                <p:nvPr/>
              </p:nvCxnSpPr>
              <p:spPr>
                <a:xfrm rot="5400000" flipH="1" flipV="1">
                  <a:off x="3009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2" name="Straight Connector 211"/>
                <p:cNvCxnSpPr/>
                <p:nvPr/>
              </p:nvCxnSpPr>
              <p:spPr>
                <a:xfrm rot="5400000" flipH="1" flipV="1">
                  <a:off x="3314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3" name="Straight Connector 212"/>
                <p:cNvCxnSpPr/>
                <p:nvPr/>
              </p:nvCxnSpPr>
              <p:spPr>
                <a:xfrm rot="5400000" flipH="1" flipV="1">
                  <a:off x="3619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4" name="Straight Connector 213"/>
                <p:cNvCxnSpPr/>
                <p:nvPr/>
              </p:nvCxnSpPr>
              <p:spPr>
                <a:xfrm rot="5400000" flipH="1" flipV="1">
                  <a:off x="3924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5" name="Straight Connector 214"/>
                <p:cNvCxnSpPr/>
                <p:nvPr/>
              </p:nvCxnSpPr>
              <p:spPr>
                <a:xfrm rot="5400000" flipH="1" flipV="1">
                  <a:off x="4229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6" name="Straight Connector 215"/>
                <p:cNvCxnSpPr/>
                <p:nvPr/>
              </p:nvCxnSpPr>
              <p:spPr>
                <a:xfrm rot="5400000" flipH="1" flipV="1">
                  <a:off x="4533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7" name="Straight Connector 216"/>
                <p:cNvCxnSpPr/>
                <p:nvPr/>
              </p:nvCxnSpPr>
              <p:spPr>
                <a:xfrm rot="5400000" flipH="1" flipV="1">
                  <a:off x="4838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8" name="Straight Connector 217"/>
                <p:cNvCxnSpPr/>
                <p:nvPr/>
              </p:nvCxnSpPr>
              <p:spPr>
                <a:xfrm rot="5400000" flipH="1" flipV="1">
                  <a:off x="5143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" name="Group 155"/>
              <p:cNvGrpSpPr/>
              <p:nvPr/>
            </p:nvGrpSpPr>
            <p:grpSpPr>
              <a:xfrm rot="16200000">
                <a:off x="-6314574" y="-777642"/>
                <a:ext cx="7924800" cy="7696200"/>
                <a:chOff x="13106400" y="0"/>
                <a:chExt cx="7924800" cy="7696200"/>
              </a:xfrm>
            </p:grpSpPr>
            <p:cxnSp>
              <p:nvCxnSpPr>
                <p:cNvPr id="163" name="Straight Connector 162"/>
                <p:cNvCxnSpPr/>
                <p:nvPr/>
              </p:nvCxnSpPr>
              <p:spPr>
                <a:xfrm rot="5400000" flipH="1" flipV="1">
                  <a:off x="116967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Straight Connector 163"/>
                <p:cNvCxnSpPr/>
                <p:nvPr/>
              </p:nvCxnSpPr>
              <p:spPr>
                <a:xfrm rot="5400000" flipH="1" flipV="1">
                  <a:off x="9258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Straight Connector 164"/>
                <p:cNvCxnSpPr/>
                <p:nvPr/>
              </p:nvCxnSpPr>
              <p:spPr>
                <a:xfrm rot="5400000" flipH="1" flipV="1">
                  <a:off x="120015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Straight Connector 165"/>
                <p:cNvCxnSpPr/>
                <p:nvPr/>
              </p:nvCxnSpPr>
              <p:spPr>
                <a:xfrm rot="5400000" flipH="1" flipV="1">
                  <a:off x="9563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Straight Connector 166"/>
                <p:cNvCxnSpPr/>
                <p:nvPr/>
              </p:nvCxnSpPr>
              <p:spPr>
                <a:xfrm rot="5400000" flipH="1" flipV="1">
                  <a:off x="12306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Straight Connector 167"/>
                <p:cNvCxnSpPr/>
                <p:nvPr/>
              </p:nvCxnSpPr>
              <p:spPr>
                <a:xfrm rot="5400000" flipH="1" flipV="1">
                  <a:off x="9867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Straight Connector 168"/>
                <p:cNvCxnSpPr/>
                <p:nvPr/>
              </p:nvCxnSpPr>
              <p:spPr>
                <a:xfrm rot="5400000" flipH="1" flipV="1">
                  <a:off x="12611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" name="Straight Connector 169"/>
                <p:cNvCxnSpPr/>
                <p:nvPr/>
              </p:nvCxnSpPr>
              <p:spPr>
                <a:xfrm rot="5400000" flipH="1" flipV="1">
                  <a:off x="101727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Straight Connector 170"/>
                <p:cNvCxnSpPr/>
                <p:nvPr/>
              </p:nvCxnSpPr>
              <p:spPr>
                <a:xfrm rot="5400000" flipH="1" flipV="1">
                  <a:off x="12915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Straight Connector 171"/>
                <p:cNvCxnSpPr/>
                <p:nvPr/>
              </p:nvCxnSpPr>
              <p:spPr>
                <a:xfrm rot="5400000" flipH="1" flipV="1">
                  <a:off x="104775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" name="Straight Connector 172"/>
                <p:cNvCxnSpPr/>
                <p:nvPr/>
              </p:nvCxnSpPr>
              <p:spPr>
                <a:xfrm rot="5400000" flipH="1" flipV="1">
                  <a:off x="132207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Straight Connector 173"/>
                <p:cNvCxnSpPr/>
                <p:nvPr/>
              </p:nvCxnSpPr>
              <p:spPr>
                <a:xfrm rot="5400000" flipH="1" flipV="1">
                  <a:off x="10782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Straight Connector 174"/>
                <p:cNvCxnSpPr/>
                <p:nvPr/>
              </p:nvCxnSpPr>
              <p:spPr>
                <a:xfrm rot="5400000" flipH="1" flipV="1">
                  <a:off x="135255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Straight Connector 175"/>
                <p:cNvCxnSpPr/>
                <p:nvPr/>
              </p:nvCxnSpPr>
              <p:spPr>
                <a:xfrm rot="5400000" flipH="1" flipV="1">
                  <a:off x="11087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Straight Connector 176"/>
                <p:cNvCxnSpPr/>
                <p:nvPr/>
              </p:nvCxnSpPr>
              <p:spPr>
                <a:xfrm rot="5400000" flipH="1" flipV="1">
                  <a:off x="13830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Straight Connector 177"/>
                <p:cNvCxnSpPr/>
                <p:nvPr/>
              </p:nvCxnSpPr>
              <p:spPr>
                <a:xfrm rot="5400000" flipH="1" flipV="1">
                  <a:off x="11391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Straight Connector 178"/>
                <p:cNvCxnSpPr/>
                <p:nvPr/>
              </p:nvCxnSpPr>
              <p:spPr>
                <a:xfrm rot="5400000" flipH="1" flipV="1">
                  <a:off x="14135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Straight Connector 179"/>
                <p:cNvCxnSpPr/>
                <p:nvPr/>
              </p:nvCxnSpPr>
              <p:spPr>
                <a:xfrm rot="5400000" flipH="1" flipV="1">
                  <a:off x="14439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" name="Straight Connector 180"/>
                <p:cNvCxnSpPr/>
                <p:nvPr/>
              </p:nvCxnSpPr>
              <p:spPr>
                <a:xfrm rot="5400000" flipH="1" flipV="1">
                  <a:off x="14439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" name="Straight Connector 181"/>
                <p:cNvCxnSpPr/>
                <p:nvPr/>
              </p:nvCxnSpPr>
              <p:spPr>
                <a:xfrm rot="5400000" flipH="1" flipV="1">
                  <a:off x="147447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Straight Connector 182"/>
                <p:cNvCxnSpPr/>
                <p:nvPr/>
              </p:nvCxnSpPr>
              <p:spPr>
                <a:xfrm rot="5400000" flipH="1" flipV="1">
                  <a:off x="150495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Straight Connector 183"/>
                <p:cNvCxnSpPr/>
                <p:nvPr/>
              </p:nvCxnSpPr>
              <p:spPr>
                <a:xfrm rot="5400000" flipH="1" flipV="1">
                  <a:off x="15354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Straight Connector 184"/>
                <p:cNvCxnSpPr/>
                <p:nvPr/>
              </p:nvCxnSpPr>
              <p:spPr>
                <a:xfrm rot="5400000" flipH="1" flipV="1">
                  <a:off x="15659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6" name="Straight Connector 185"/>
                <p:cNvCxnSpPr/>
                <p:nvPr/>
              </p:nvCxnSpPr>
              <p:spPr>
                <a:xfrm rot="5400000" flipH="1" flipV="1">
                  <a:off x="15963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Straight Connector 186"/>
                <p:cNvCxnSpPr/>
                <p:nvPr/>
              </p:nvCxnSpPr>
              <p:spPr>
                <a:xfrm rot="5400000" flipH="1" flipV="1">
                  <a:off x="162687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8" name="Straight Connector 187"/>
                <p:cNvCxnSpPr/>
                <p:nvPr/>
              </p:nvCxnSpPr>
              <p:spPr>
                <a:xfrm rot="5400000" flipH="1" flipV="1">
                  <a:off x="165735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9" name="Straight Connector 188"/>
                <p:cNvCxnSpPr/>
                <p:nvPr/>
              </p:nvCxnSpPr>
              <p:spPr>
                <a:xfrm rot="5400000" flipH="1" flipV="1">
                  <a:off x="16878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0" name="Straight Connector 189"/>
                <p:cNvCxnSpPr/>
                <p:nvPr/>
              </p:nvCxnSpPr>
              <p:spPr>
                <a:xfrm rot="5400000" flipH="1" flipV="1">
                  <a:off x="17183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56" name="Straight Connector 155"/>
            <p:cNvCxnSpPr/>
            <p:nvPr/>
          </p:nvCxnSpPr>
          <p:spPr>
            <a:xfrm rot="5400000">
              <a:off x="952500" y="3162300"/>
              <a:ext cx="81534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/>
            <p:cNvCxnSpPr/>
            <p:nvPr/>
          </p:nvCxnSpPr>
          <p:spPr>
            <a:xfrm>
              <a:off x="-762000" y="3352800"/>
              <a:ext cx="105918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3" name="Rectangle 15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54" name="Rectangle 153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Coordinate Geometry 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(Identifying Quadrilaterals)</a:t>
            </a:r>
            <a:endParaRPr lang="en-US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Picture 2" descr="C:\Users\Bolan\Desktop\junk\24-Soldier_Field-028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invGray">
          <a:xfrm rot="567820">
            <a:off x="-476340" y="-761403"/>
            <a:ext cx="11828644" cy="8442109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-304800" y="-152400"/>
            <a:ext cx="10744200" cy="7086600"/>
          </a:xfrm>
          <a:prstGeom prst="rect">
            <a:avLst/>
          </a:prstGeom>
          <a:solidFill>
            <a:schemeClr val="bg2">
              <a:alpha val="64000"/>
            </a:schemeClr>
          </a:solidFill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53"/>
          <p:cNvGrpSpPr/>
          <p:nvPr/>
        </p:nvGrpSpPr>
        <p:grpSpPr>
          <a:xfrm>
            <a:off x="-6853986" y="-914400"/>
            <a:ext cx="23778408" cy="8153400"/>
            <a:chOff x="-6853986" y="-914400"/>
            <a:chExt cx="23778408" cy="8153400"/>
          </a:xfrm>
        </p:grpSpPr>
        <p:grpSp>
          <p:nvGrpSpPr>
            <p:cNvPr id="4" name="Group 184"/>
            <p:cNvGrpSpPr/>
            <p:nvPr/>
          </p:nvGrpSpPr>
          <p:grpSpPr>
            <a:xfrm>
              <a:off x="-6853986" y="-899160"/>
              <a:ext cx="23778408" cy="7932018"/>
              <a:chOff x="-6853986" y="-899160"/>
              <a:chExt cx="23778408" cy="7932018"/>
            </a:xfrm>
          </p:grpSpPr>
          <p:grpSp>
            <p:nvGrpSpPr>
              <p:cNvPr id="5" name="Group 96"/>
              <p:cNvGrpSpPr/>
              <p:nvPr/>
            </p:nvGrpSpPr>
            <p:grpSpPr>
              <a:xfrm>
                <a:off x="1066800" y="-838200"/>
                <a:ext cx="7924800" cy="7696200"/>
                <a:chOff x="1066800" y="-838200"/>
                <a:chExt cx="7924800" cy="7696200"/>
              </a:xfrm>
            </p:grpSpPr>
            <p:cxnSp>
              <p:nvCxnSpPr>
                <p:cNvPr id="275" name="Straight Connector 9"/>
                <p:cNvCxnSpPr/>
                <p:nvPr/>
              </p:nvCxnSpPr>
              <p:spPr>
                <a:xfrm rot="5400000" flipH="1" flipV="1">
                  <a:off x="-342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6" name="Straight Connector 275"/>
                <p:cNvCxnSpPr/>
                <p:nvPr/>
              </p:nvCxnSpPr>
              <p:spPr>
                <a:xfrm rot="5400000" flipH="1" flipV="1">
                  <a:off x="-2781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7" name="Straight Connector 276"/>
                <p:cNvCxnSpPr/>
                <p:nvPr/>
              </p:nvCxnSpPr>
              <p:spPr>
                <a:xfrm rot="5400000" flipH="1" flipV="1">
                  <a:off x="-38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8" name="Straight Connector 277"/>
                <p:cNvCxnSpPr/>
                <p:nvPr/>
              </p:nvCxnSpPr>
              <p:spPr>
                <a:xfrm rot="5400000" flipH="1" flipV="1">
                  <a:off x="-2476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9" name="Straight Connector 278"/>
                <p:cNvCxnSpPr/>
                <p:nvPr/>
              </p:nvCxnSpPr>
              <p:spPr>
                <a:xfrm rot="5400000" flipH="1" flipV="1">
                  <a:off x="266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0" name="Straight Connector 279"/>
                <p:cNvCxnSpPr/>
                <p:nvPr/>
              </p:nvCxnSpPr>
              <p:spPr>
                <a:xfrm rot="5400000" flipH="1" flipV="1">
                  <a:off x="-2171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1" name="Straight Connector 280"/>
                <p:cNvCxnSpPr/>
                <p:nvPr/>
              </p:nvCxnSpPr>
              <p:spPr>
                <a:xfrm rot="5400000" flipH="1" flipV="1">
                  <a:off x="571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2" name="Straight Connector 281"/>
                <p:cNvCxnSpPr/>
                <p:nvPr/>
              </p:nvCxnSpPr>
              <p:spPr>
                <a:xfrm rot="5400000" flipH="1" flipV="1">
                  <a:off x="-1866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3" name="Straight Connector 282"/>
                <p:cNvCxnSpPr/>
                <p:nvPr/>
              </p:nvCxnSpPr>
              <p:spPr>
                <a:xfrm rot="5400000" flipH="1" flipV="1">
                  <a:off x="876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4" name="Straight Connector 283"/>
                <p:cNvCxnSpPr/>
                <p:nvPr/>
              </p:nvCxnSpPr>
              <p:spPr>
                <a:xfrm rot="5400000" flipH="1" flipV="1">
                  <a:off x="-1562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5" name="Straight Connector 284"/>
                <p:cNvCxnSpPr/>
                <p:nvPr/>
              </p:nvCxnSpPr>
              <p:spPr>
                <a:xfrm rot="5400000" flipH="1" flipV="1">
                  <a:off x="1181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6" name="Straight Connector 285"/>
                <p:cNvCxnSpPr/>
                <p:nvPr/>
              </p:nvCxnSpPr>
              <p:spPr>
                <a:xfrm rot="5400000" flipH="1" flipV="1">
                  <a:off x="-1257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7" name="Straight Connector 286"/>
                <p:cNvCxnSpPr/>
                <p:nvPr/>
              </p:nvCxnSpPr>
              <p:spPr>
                <a:xfrm rot="5400000" flipH="1" flipV="1">
                  <a:off x="1485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8" name="Straight Connector 287"/>
                <p:cNvCxnSpPr/>
                <p:nvPr/>
              </p:nvCxnSpPr>
              <p:spPr>
                <a:xfrm rot="5400000" flipH="1" flipV="1">
                  <a:off x="-952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9" name="Straight Connector 288"/>
                <p:cNvCxnSpPr/>
                <p:nvPr/>
              </p:nvCxnSpPr>
              <p:spPr>
                <a:xfrm rot="5400000" flipH="1" flipV="1">
                  <a:off x="1790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0" name="Straight Connector 289"/>
                <p:cNvCxnSpPr/>
                <p:nvPr/>
              </p:nvCxnSpPr>
              <p:spPr>
                <a:xfrm rot="5400000" flipH="1" flipV="1">
                  <a:off x="-647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1" name="Straight Connector 290"/>
                <p:cNvCxnSpPr/>
                <p:nvPr/>
              </p:nvCxnSpPr>
              <p:spPr>
                <a:xfrm rot="5400000" flipH="1" flipV="1">
                  <a:off x="2095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2" name="Straight Connector 291"/>
                <p:cNvCxnSpPr/>
                <p:nvPr/>
              </p:nvCxnSpPr>
              <p:spPr>
                <a:xfrm rot="5400000" flipH="1" flipV="1">
                  <a:off x="2400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3" name="Straight Connector 292"/>
                <p:cNvCxnSpPr/>
                <p:nvPr/>
              </p:nvCxnSpPr>
              <p:spPr>
                <a:xfrm rot="5400000" flipH="1" flipV="1">
                  <a:off x="2400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4" name="Straight Connector 293"/>
                <p:cNvCxnSpPr/>
                <p:nvPr/>
              </p:nvCxnSpPr>
              <p:spPr>
                <a:xfrm rot="5400000" flipH="1" flipV="1">
                  <a:off x="2705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5" name="Straight Connector 294"/>
                <p:cNvCxnSpPr/>
                <p:nvPr/>
              </p:nvCxnSpPr>
              <p:spPr>
                <a:xfrm rot="5400000" flipH="1" flipV="1">
                  <a:off x="3009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6" name="Straight Connector 295"/>
                <p:cNvCxnSpPr/>
                <p:nvPr/>
              </p:nvCxnSpPr>
              <p:spPr>
                <a:xfrm rot="5400000" flipH="1" flipV="1">
                  <a:off x="3314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7" name="Straight Connector 296"/>
                <p:cNvCxnSpPr/>
                <p:nvPr/>
              </p:nvCxnSpPr>
              <p:spPr>
                <a:xfrm rot="5400000" flipH="1" flipV="1">
                  <a:off x="3619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8" name="Straight Connector 297"/>
                <p:cNvCxnSpPr/>
                <p:nvPr/>
              </p:nvCxnSpPr>
              <p:spPr>
                <a:xfrm rot="5400000" flipH="1" flipV="1">
                  <a:off x="3924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9" name="Straight Connector 298"/>
                <p:cNvCxnSpPr/>
                <p:nvPr/>
              </p:nvCxnSpPr>
              <p:spPr>
                <a:xfrm rot="5400000" flipH="1" flipV="1">
                  <a:off x="4229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0" name="Straight Connector 299"/>
                <p:cNvCxnSpPr/>
                <p:nvPr/>
              </p:nvCxnSpPr>
              <p:spPr>
                <a:xfrm rot="5400000" flipH="1" flipV="1">
                  <a:off x="4533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1" name="Straight Connector 300"/>
                <p:cNvCxnSpPr/>
                <p:nvPr/>
              </p:nvCxnSpPr>
              <p:spPr>
                <a:xfrm rot="5400000" flipH="1" flipV="1">
                  <a:off x="4838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2" name="Straight Connector 301"/>
                <p:cNvCxnSpPr/>
                <p:nvPr/>
              </p:nvCxnSpPr>
              <p:spPr>
                <a:xfrm rot="5400000" flipH="1" flipV="1">
                  <a:off x="5143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" name="Group 67"/>
              <p:cNvGrpSpPr/>
              <p:nvPr/>
            </p:nvGrpSpPr>
            <p:grpSpPr>
              <a:xfrm rot="16200000">
                <a:off x="1333500" y="-784860"/>
                <a:ext cx="7924800" cy="7696200"/>
                <a:chOff x="13106400" y="0"/>
                <a:chExt cx="7924800" cy="7696200"/>
              </a:xfrm>
            </p:grpSpPr>
            <p:cxnSp>
              <p:nvCxnSpPr>
                <p:cNvPr id="247" name="Straight Connector 246"/>
                <p:cNvCxnSpPr/>
                <p:nvPr/>
              </p:nvCxnSpPr>
              <p:spPr>
                <a:xfrm rot="5400000" flipH="1" flipV="1">
                  <a:off x="116967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8" name="Straight Connector 247"/>
                <p:cNvCxnSpPr/>
                <p:nvPr/>
              </p:nvCxnSpPr>
              <p:spPr>
                <a:xfrm rot="5400000" flipH="1" flipV="1">
                  <a:off x="9258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9" name="Straight Connector 248"/>
                <p:cNvCxnSpPr/>
                <p:nvPr/>
              </p:nvCxnSpPr>
              <p:spPr>
                <a:xfrm rot="5400000" flipH="1" flipV="1">
                  <a:off x="120015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0" name="Straight Connector 249"/>
                <p:cNvCxnSpPr/>
                <p:nvPr/>
              </p:nvCxnSpPr>
              <p:spPr>
                <a:xfrm rot="5400000" flipH="1" flipV="1">
                  <a:off x="9563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1" name="Straight Connector 250"/>
                <p:cNvCxnSpPr/>
                <p:nvPr/>
              </p:nvCxnSpPr>
              <p:spPr>
                <a:xfrm rot="5400000" flipH="1" flipV="1">
                  <a:off x="12306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2" name="Straight Connector 251"/>
                <p:cNvCxnSpPr/>
                <p:nvPr/>
              </p:nvCxnSpPr>
              <p:spPr>
                <a:xfrm rot="5400000" flipH="1" flipV="1">
                  <a:off x="9867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3" name="Straight Connector 252"/>
                <p:cNvCxnSpPr/>
                <p:nvPr/>
              </p:nvCxnSpPr>
              <p:spPr>
                <a:xfrm rot="5400000" flipH="1" flipV="1">
                  <a:off x="12611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4" name="Straight Connector 253"/>
                <p:cNvCxnSpPr/>
                <p:nvPr/>
              </p:nvCxnSpPr>
              <p:spPr>
                <a:xfrm rot="5400000" flipH="1" flipV="1">
                  <a:off x="101727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5" name="Straight Connector 254"/>
                <p:cNvCxnSpPr/>
                <p:nvPr/>
              </p:nvCxnSpPr>
              <p:spPr>
                <a:xfrm rot="5400000" flipH="1" flipV="1">
                  <a:off x="12915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6" name="Straight Connector 255"/>
                <p:cNvCxnSpPr/>
                <p:nvPr/>
              </p:nvCxnSpPr>
              <p:spPr>
                <a:xfrm rot="5400000" flipH="1" flipV="1">
                  <a:off x="104775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7" name="Straight Connector 256"/>
                <p:cNvCxnSpPr/>
                <p:nvPr/>
              </p:nvCxnSpPr>
              <p:spPr>
                <a:xfrm rot="5400000" flipH="1" flipV="1">
                  <a:off x="132207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8" name="Straight Connector 257"/>
                <p:cNvCxnSpPr/>
                <p:nvPr/>
              </p:nvCxnSpPr>
              <p:spPr>
                <a:xfrm rot="5400000" flipH="1" flipV="1">
                  <a:off x="10782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9" name="Straight Connector 258"/>
                <p:cNvCxnSpPr/>
                <p:nvPr/>
              </p:nvCxnSpPr>
              <p:spPr>
                <a:xfrm rot="5400000" flipH="1" flipV="1">
                  <a:off x="135255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0" name="Straight Connector 259"/>
                <p:cNvCxnSpPr/>
                <p:nvPr/>
              </p:nvCxnSpPr>
              <p:spPr>
                <a:xfrm rot="5400000" flipH="1" flipV="1">
                  <a:off x="11087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1" name="Straight Connector 260"/>
                <p:cNvCxnSpPr/>
                <p:nvPr/>
              </p:nvCxnSpPr>
              <p:spPr>
                <a:xfrm rot="5400000" flipH="1" flipV="1">
                  <a:off x="13830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2" name="Straight Connector 261"/>
                <p:cNvCxnSpPr/>
                <p:nvPr/>
              </p:nvCxnSpPr>
              <p:spPr>
                <a:xfrm rot="5400000" flipH="1" flipV="1">
                  <a:off x="11391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3" name="Straight Connector 262"/>
                <p:cNvCxnSpPr/>
                <p:nvPr/>
              </p:nvCxnSpPr>
              <p:spPr>
                <a:xfrm rot="5400000" flipH="1" flipV="1">
                  <a:off x="14135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4" name="Straight Connector 263"/>
                <p:cNvCxnSpPr/>
                <p:nvPr/>
              </p:nvCxnSpPr>
              <p:spPr>
                <a:xfrm rot="5400000" flipH="1" flipV="1">
                  <a:off x="14439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5" name="Straight Connector 264"/>
                <p:cNvCxnSpPr/>
                <p:nvPr/>
              </p:nvCxnSpPr>
              <p:spPr>
                <a:xfrm rot="5400000" flipH="1" flipV="1">
                  <a:off x="14439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6" name="Straight Connector 265"/>
                <p:cNvCxnSpPr/>
                <p:nvPr/>
              </p:nvCxnSpPr>
              <p:spPr>
                <a:xfrm rot="5400000" flipH="1" flipV="1">
                  <a:off x="147447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7" name="Straight Connector 266"/>
                <p:cNvCxnSpPr/>
                <p:nvPr/>
              </p:nvCxnSpPr>
              <p:spPr>
                <a:xfrm rot="5400000" flipH="1" flipV="1">
                  <a:off x="150495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8" name="Straight Connector 267"/>
                <p:cNvCxnSpPr/>
                <p:nvPr/>
              </p:nvCxnSpPr>
              <p:spPr>
                <a:xfrm rot="5400000" flipH="1" flipV="1">
                  <a:off x="15354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9" name="Straight Connector 268"/>
                <p:cNvCxnSpPr/>
                <p:nvPr/>
              </p:nvCxnSpPr>
              <p:spPr>
                <a:xfrm rot="5400000" flipH="1" flipV="1">
                  <a:off x="15659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0" name="Straight Connector 269"/>
                <p:cNvCxnSpPr/>
                <p:nvPr/>
              </p:nvCxnSpPr>
              <p:spPr>
                <a:xfrm rot="5400000" flipH="1" flipV="1">
                  <a:off x="15963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1" name="Straight Connector 270"/>
                <p:cNvCxnSpPr/>
                <p:nvPr/>
              </p:nvCxnSpPr>
              <p:spPr>
                <a:xfrm rot="5400000" flipH="1" flipV="1">
                  <a:off x="162687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2" name="Straight Connector 271"/>
                <p:cNvCxnSpPr/>
                <p:nvPr/>
              </p:nvCxnSpPr>
              <p:spPr>
                <a:xfrm rot="5400000" flipH="1" flipV="1">
                  <a:off x="165735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3" name="Straight Connector 272"/>
                <p:cNvCxnSpPr/>
                <p:nvPr/>
              </p:nvCxnSpPr>
              <p:spPr>
                <a:xfrm rot="5400000" flipH="1" flipV="1">
                  <a:off x="16878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4" name="Straight Connector 273"/>
                <p:cNvCxnSpPr/>
                <p:nvPr/>
              </p:nvCxnSpPr>
              <p:spPr>
                <a:xfrm rot="5400000" flipH="1" flipV="1">
                  <a:off x="17183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" name="Group 97"/>
              <p:cNvGrpSpPr/>
              <p:nvPr/>
            </p:nvGrpSpPr>
            <p:grpSpPr>
              <a:xfrm>
                <a:off x="-6853986" y="-838200"/>
                <a:ext cx="7924800" cy="7696200"/>
                <a:chOff x="1066800" y="-838200"/>
                <a:chExt cx="7924800" cy="7696200"/>
              </a:xfrm>
            </p:grpSpPr>
            <p:cxnSp>
              <p:nvCxnSpPr>
                <p:cNvPr id="219" name="Straight Connector 218"/>
                <p:cNvCxnSpPr/>
                <p:nvPr/>
              </p:nvCxnSpPr>
              <p:spPr>
                <a:xfrm rot="5400000" flipH="1" flipV="1">
                  <a:off x="-342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0" name="Straight Connector 219"/>
                <p:cNvCxnSpPr/>
                <p:nvPr/>
              </p:nvCxnSpPr>
              <p:spPr>
                <a:xfrm rot="5400000" flipH="1" flipV="1">
                  <a:off x="-2781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1" name="Straight Connector 220"/>
                <p:cNvCxnSpPr/>
                <p:nvPr/>
              </p:nvCxnSpPr>
              <p:spPr>
                <a:xfrm rot="5400000" flipH="1" flipV="1">
                  <a:off x="-38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2" name="Straight Connector 221"/>
                <p:cNvCxnSpPr/>
                <p:nvPr/>
              </p:nvCxnSpPr>
              <p:spPr>
                <a:xfrm rot="5400000" flipH="1" flipV="1">
                  <a:off x="-2476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3" name="Straight Connector 222"/>
                <p:cNvCxnSpPr/>
                <p:nvPr/>
              </p:nvCxnSpPr>
              <p:spPr>
                <a:xfrm rot="5400000" flipH="1" flipV="1">
                  <a:off x="266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4" name="Straight Connector 223"/>
                <p:cNvCxnSpPr/>
                <p:nvPr/>
              </p:nvCxnSpPr>
              <p:spPr>
                <a:xfrm rot="5400000" flipH="1" flipV="1">
                  <a:off x="-2171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5" name="Straight Connector 224"/>
                <p:cNvCxnSpPr/>
                <p:nvPr/>
              </p:nvCxnSpPr>
              <p:spPr>
                <a:xfrm rot="5400000" flipH="1" flipV="1">
                  <a:off x="571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6" name="Straight Connector 225"/>
                <p:cNvCxnSpPr/>
                <p:nvPr/>
              </p:nvCxnSpPr>
              <p:spPr>
                <a:xfrm rot="5400000" flipH="1" flipV="1">
                  <a:off x="-1866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7" name="Straight Connector 226"/>
                <p:cNvCxnSpPr/>
                <p:nvPr/>
              </p:nvCxnSpPr>
              <p:spPr>
                <a:xfrm rot="5400000" flipH="1" flipV="1">
                  <a:off x="876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8" name="Straight Connector 227"/>
                <p:cNvCxnSpPr/>
                <p:nvPr/>
              </p:nvCxnSpPr>
              <p:spPr>
                <a:xfrm rot="5400000" flipH="1" flipV="1">
                  <a:off x="-1562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9" name="Straight Connector 228"/>
                <p:cNvCxnSpPr/>
                <p:nvPr/>
              </p:nvCxnSpPr>
              <p:spPr>
                <a:xfrm rot="5400000" flipH="1" flipV="1">
                  <a:off x="1181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0" name="Straight Connector 229"/>
                <p:cNvCxnSpPr/>
                <p:nvPr/>
              </p:nvCxnSpPr>
              <p:spPr>
                <a:xfrm rot="5400000" flipH="1" flipV="1">
                  <a:off x="-1257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1" name="Straight Connector 230"/>
                <p:cNvCxnSpPr/>
                <p:nvPr/>
              </p:nvCxnSpPr>
              <p:spPr>
                <a:xfrm rot="5400000" flipH="1" flipV="1">
                  <a:off x="1485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2" name="Straight Connector 231"/>
                <p:cNvCxnSpPr/>
                <p:nvPr/>
              </p:nvCxnSpPr>
              <p:spPr>
                <a:xfrm rot="5400000" flipH="1" flipV="1">
                  <a:off x="-952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Straight Connector 232"/>
                <p:cNvCxnSpPr/>
                <p:nvPr/>
              </p:nvCxnSpPr>
              <p:spPr>
                <a:xfrm rot="5400000" flipH="1" flipV="1">
                  <a:off x="1790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4" name="Straight Connector 233"/>
                <p:cNvCxnSpPr/>
                <p:nvPr/>
              </p:nvCxnSpPr>
              <p:spPr>
                <a:xfrm rot="5400000" flipH="1" flipV="1">
                  <a:off x="-647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5" name="Straight Connector 234"/>
                <p:cNvCxnSpPr/>
                <p:nvPr/>
              </p:nvCxnSpPr>
              <p:spPr>
                <a:xfrm rot="5400000" flipH="1" flipV="1">
                  <a:off x="2095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6" name="Straight Connector 235"/>
                <p:cNvCxnSpPr/>
                <p:nvPr/>
              </p:nvCxnSpPr>
              <p:spPr>
                <a:xfrm rot="5400000" flipH="1" flipV="1">
                  <a:off x="2400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7" name="Straight Connector 236"/>
                <p:cNvCxnSpPr/>
                <p:nvPr/>
              </p:nvCxnSpPr>
              <p:spPr>
                <a:xfrm rot="5400000" flipH="1" flipV="1">
                  <a:off x="2400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8" name="Straight Connector 237"/>
                <p:cNvCxnSpPr/>
                <p:nvPr/>
              </p:nvCxnSpPr>
              <p:spPr>
                <a:xfrm rot="5400000" flipH="1" flipV="1">
                  <a:off x="2705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9" name="Straight Connector 238"/>
                <p:cNvCxnSpPr/>
                <p:nvPr/>
              </p:nvCxnSpPr>
              <p:spPr>
                <a:xfrm rot="5400000" flipH="1" flipV="1">
                  <a:off x="3009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0" name="Straight Connector 239"/>
                <p:cNvCxnSpPr/>
                <p:nvPr/>
              </p:nvCxnSpPr>
              <p:spPr>
                <a:xfrm rot="5400000" flipH="1" flipV="1">
                  <a:off x="3314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1" name="Straight Connector 240"/>
                <p:cNvCxnSpPr/>
                <p:nvPr/>
              </p:nvCxnSpPr>
              <p:spPr>
                <a:xfrm rot="5400000" flipH="1" flipV="1">
                  <a:off x="3619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2" name="Straight Connector 241"/>
                <p:cNvCxnSpPr/>
                <p:nvPr/>
              </p:nvCxnSpPr>
              <p:spPr>
                <a:xfrm rot="5400000" flipH="1" flipV="1">
                  <a:off x="3924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3" name="Straight Connector 242"/>
                <p:cNvCxnSpPr/>
                <p:nvPr/>
              </p:nvCxnSpPr>
              <p:spPr>
                <a:xfrm rot="5400000" flipH="1" flipV="1">
                  <a:off x="4229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4" name="Straight Connector 243"/>
                <p:cNvCxnSpPr/>
                <p:nvPr/>
              </p:nvCxnSpPr>
              <p:spPr>
                <a:xfrm rot="5400000" flipH="1" flipV="1">
                  <a:off x="4533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5" name="Straight Connector 244"/>
                <p:cNvCxnSpPr/>
                <p:nvPr/>
              </p:nvCxnSpPr>
              <p:spPr>
                <a:xfrm rot="5400000" flipH="1" flipV="1">
                  <a:off x="4838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6" name="Straight Connector 245"/>
                <p:cNvCxnSpPr/>
                <p:nvPr/>
              </p:nvCxnSpPr>
              <p:spPr>
                <a:xfrm rot="5400000" flipH="1" flipV="1">
                  <a:off x="5143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" name="Group 126"/>
              <p:cNvGrpSpPr/>
              <p:nvPr/>
            </p:nvGrpSpPr>
            <p:grpSpPr>
              <a:xfrm>
                <a:off x="8999622" y="-838200"/>
                <a:ext cx="7924800" cy="7696200"/>
                <a:chOff x="1066800" y="-838200"/>
                <a:chExt cx="7924800" cy="7696200"/>
              </a:xfrm>
            </p:grpSpPr>
            <p:cxnSp>
              <p:nvCxnSpPr>
                <p:cNvPr id="191" name="Straight Connector 190"/>
                <p:cNvCxnSpPr/>
                <p:nvPr/>
              </p:nvCxnSpPr>
              <p:spPr>
                <a:xfrm rot="5400000" flipH="1" flipV="1">
                  <a:off x="-342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Straight Connector 191"/>
                <p:cNvCxnSpPr/>
                <p:nvPr/>
              </p:nvCxnSpPr>
              <p:spPr>
                <a:xfrm rot="5400000" flipH="1" flipV="1">
                  <a:off x="-2781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Straight Connector 192"/>
                <p:cNvCxnSpPr/>
                <p:nvPr/>
              </p:nvCxnSpPr>
              <p:spPr>
                <a:xfrm rot="5400000" flipH="1" flipV="1">
                  <a:off x="-38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4" name="Straight Connector 193"/>
                <p:cNvCxnSpPr/>
                <p:nvPr/>
              </p:nvCxnSpPr>
              <p:spPr>
                <a:xfrm rot="5400000" flipH="1" flipV="1">
                  <a:off x="-2476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Straight Connector 194"/>
                <p:cNvCxnSpPr/>
                <p:nvPr/>
              </p:nvCxnSpPr>
              <p:spPr>
                <a:xfrm rot="5400000" flipH="1" flipV="1">
                  <a:off x="266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Straight Connector 195"/>
                <p:cNvCxnSpPr/>
                <p:nvPr/>
              </p:nvCxnSpPr>
              <p:spPr>
                <a:xfrm rot="5400000" flipH="1" flipV="1">
                  <a:off x="-2171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7" name="Straight Connector 196"/>
                <p:cNvCxnSpPr/>
                <p:nvPr/>
              </p:nvCxnSpPr>
              <p:spPr>
                <a:xfrm rot="5400000" flipH="1" flipV="1">
                  <a:off x="571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Straight Connector 197"/>
                <p:cNvCxnSpPr/>
                <p:nvPr/>
              </p:nvCxnSpPr>
              <p:spPr>
                <a:xfrm rot="5400000" flipH="1" flipV="1">
                  <a:off x="-1866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Straight Connector 198"/>
                <p:cNvCxnSpPr/>
                <p:nvPr/>
              </p:nvCxnSpPr>
              <p:spPr>
                <a:xfrm rot="5400000" flipH="1" flipV="1">
                  <a:off x="876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0" name="Straight Connector 199"/>
                <p:cNvCxnSpPr/>
                <p:nvPr/>
              </p:nvCxnSpPr>
              <p:spPr>
                <a:xfrm rot="5400000" flipH="1" flipV="1">
                  <a:off x="-1562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1" name="Straight Connector 200"/>
                <p:cNvCxnSpPr/>
                <p:nvPr/>
              </p:nvCxnSpPr>
              <p:spPr>
                <a:xfrm rot="5400000" flipH="1" flipV="1">
                  <a:off x="1181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2" name="Straight Connector 201"/>
                <p:cNvCxnSpPr/>
                <p:nvPr/>
              </p:nvCxnSpPr>
              <p:spPr>
                <a:xfrm rot="5400000" flipH="1" flipV="1">
                  <a:off x="-1257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Straight Connector 202"/>
                <p:cNvCxnSpPr/>
                <p:nvPr/>
              </p:nvCxnSpPr>
              <p:spPr>
                <a:xfrm rot="5400000" flipH="1" flipV="1">
                  <a:off x="1485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4" name="Straight Connector 203"/>
                <p:cNvCxnSpPr/>
                <p:nvPr/>
              </p:nvCxnSpPr>
              <p:spPr>
                <a:xfrm rot="5400000" flipH="1" flipV="1">
                  <a:off x="-952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5" name="Straight Connector 204"/>
                <p:cNvCxnSpPr/>
                <p:nvPr/>
              </p:nvCxnSpPr>
              <p:spPr>
                <a:xfrm rot="5400000" flipH="1" flipV="1">
                  <a:off x="1790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" name="Straight Connector 205"/>
                <p:cNvCxnSpPr/>
                <p:nvPr/>
              </p:nvCxnSpPr>
              <p:spPr>
                <a:xfrm rot="5400000" flipH="1" flipV="1">
                  <a:off x="-647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Straight Connector 206"/>
                <p:cNvCxnSpPr/>
                <p:nvPr/>
              </p:nvCxnSpPr>
              <p:spPr>
                <a:xfrm rot="5400000" flipH="1" flipV="1">
                  <a:off x="2095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Straight Connector 207"/>
                <p:cNvCxnSpPr/>
                <p:nvPr/>
              </p:nvCxnSpPr>
              <p:spPr>
                <a:xfrm rot="5400000" flipH="1" flipV="1">
                  <a:off x="2400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Straight Connector 208"/>
                <p:cNvCxnSpPr/>
                <p:nvPr/>
              </p:nvCxnSpPr>
              <p:spPr>
                <a:xfrm rot="5400000" flipH="1" flipV="1">
                  <a:off x="2400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Straight Connector 209"/>
                <p:cNvCxnSpPr/>
                <p:nvPr/>
              </p:nvCxnSpPr>
              <p:spPr>
                <a:xfrm rot="5400000" flipH="1" flipV="1">
                  <a:off x="2705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Straight Connector 210"/>
                <p:cNvCxnSpPr/>
                <p:nvPr/>
              </p:nvCxnSpPr>
              <p:spPr>
                <a:xfrm rot="5400000" flipH="1" flipV="1">
                  <a:off x="3009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2" name="Straight Connector 211"/>
                <p:cNvCxnSpPr/>
                <p:nvPr/>
              </p:nvCxnSpPr>
              <p:spPr>
                <a:xfrm rot="5400000" flipH="1" flipV="1">
                  <a:off x="3314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3" name="Straight Connector 212"/>
                <p:cNvCxnSpPr/>
                <p:nvPr/>
              </p:nvCxnSpPr>
              <p:spPr>
                <a:xfrm rot="5400000" flipH="1" flipV="1">
                  <a:off x="3619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4" name="Straight Connector 213"/>
                <p:cNvCxnSpPr/>
                <p:nvPr/>
              </p:nvCxnSpPr>
              <p:spPr>
                <a:xfrm rot="5400000" flipH="1" flipV="1">
                  <a:off x="39243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5" name="Straight Connector 214"/>
                <p:cNvCxnSpPr/>
                <p:nvPr/>
              </p:nvCxnSpPr>
              <p:spPr>
                <a:xfrm rot="5400000" flipH="1" flipV="1">
                  <a:off x="42291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6" name="Straight Connector 215"/>
                <p:cNvCxnSpPr/>
                <p:nvPr/>
              </p:nvCxnSpPr>
              <p:spPr>
                <a:xfrm rot="5400000" flipH="1" flipV="1">
                  <a:off x="45339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7" name="Straight Connector 216"/>
                <p:cNvCxnSpPr/>
                <p:nvPr/>
              </p:nvCxnSpPr>
              <p:spPr>
                <a:xfrm rot="5400000" flipH="1" flipV="1">
                  <a:off x="48387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8" name="Straight Connector 217"/>
                <p:cNvCxnSpPr/>
                <p:nvPr/>
              </p:nvCxnSpPr>
              <p:spPr>
                <a:xfrm rot="5400000" flipH="1" flipV="1">
                  <a:off x="5143500" y="30099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" name="Group 155"/>
              <p:cNvGrpSpPr/>
              <p:nvPr/>
            </p:nvGrpSpPr>
            <p:grpSpPr>
              <a:xfrm rot="16200000">
                <a:off x="-6314574" y="-777642"/>
                <a:ext cx="7924800" cy="7696200"/>
                <a:chOff x="13106400" y="0"/>
                <a:chExt cx="7924800" cy="7696200"/>
              </a:xfrm>
            </p:grpSpPr>
            <p:cxnSp>
              <p:nvCxnSpPr>
                <p:cNvPr id="163" name="Straight Connector 162"/>
                <p:cNvCxnSpPr/>
                <p:nvPr/>
              </p:nvCxnSpPr>
              <p:spPr>
                <a:xfrm rot="5400000" flipH="1" flipV="1">
                  <a:off x="116967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Straight Connector 163"/>
                <p:cNvCxnSpPr/>
                <p:nvPr/>
              </p:nvCxnSpPr>
              <p:spPr>
                <a:xfrm rot="5400000" flipH="1" flipV="1">
                  <a:off x="9258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Straight Connector 164"/>
                <p:cNvCxnSpPr/>
                <p:nvPr/>
              </p:nvCxnSpPr>
              <p:spPr>
                <a:xfrm rot="5400000" flipH="1" flipV="1">
                  <a:off x="120015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Straight Connector 165"/>
                <p:cNvCxnSpPr/>
                <p:nvPr/>
              </p:nvCxnSpPr>
              <p:spPr>
                <a:xfrm rot="5400000" flipH="1" flipV="1">
                  <a:off x="9563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Straight Connector 166"/>
                <p:cNvCxnSpPr/>
                <p:nvPr/>
              </p:nvCxnSpPr>
              <p:spPr>
                <a:xfrm rot="5400000" flipH="1" flipV="1">
                  <a:off x="12306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Straight Connector 167"/>
                <p:cNvCxnSpPr/>
                <p:nvPr/>
              </p:nvCxnSpPr>
              <p:spPr>
                <a:xfrm rot="5400000" flipH="1" flipV="1">
                  <a:off x="9867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Straight Connector 168"/>
                <p:cNvCxnSpPr/>
                <p:nvPr/>
              </p:nvCxnSpPr>
              <p:spPr>
                <a:xfrm rot="5400000" flipH="1" flipV="1">
                  <a:off x="12611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" name="Straight Connector 169"/>
                <p:cNvCxnSpPr/>
                <p:nvPr/>
              </p:nvCxnSpPr>
              <p:spPr>
                <a:xfrm rot="5400000" flipH="1" flipV="1">
                  <a:off x="101727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Straight Connector 170"/>
                <p:cNvCxnSpPr/>
                <p:nvPr/>
              </p:nvCxnSpPr>
              <p:spPr>
                <a:xfrm rot="5400000" flipH="1" flipV="1">
                  <a:off x="12915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Straight Connector 171"/>
                <p:cNvCxnSpPr/>
                <p:nvPr/>
              </p:nvCxnSpPr>
              <p:spPr>
                <a:xfrm rot="5400000" flipH="1" flipV="1">
                  <a:off x="104775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" name="Straight Connector 172"/>
                <p:cNvCxnSpPr/>
                <p:nvPr/>
              </p:nvCxnSpPr>
              <p:spPr>
                <a:xfrm rot="5400000" flipH="1" flipV="1">
                  <a:off x="132207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Straight Connector 173"/>
                <p:cNvCxnSpPr/>
                <p:nvPr/>
              </p:nvCxnSpPr>
              <p:spPr>
                <a:xfrm rot="5400000" flipH="1" flipV="1">
                  <a:off x="10782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Straight Connector 174"/>
                <p:cNvCxnSpPr/>
                <p:nvPr/>
              </p:nvCxnSpPr>
              <p:spPr>
                <a:xfrm rot="5400000" flipH="1" flipV="1">
                  <a:off x="135255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Straight Connector 175"/>
                <p:cNvCxnSpPr/>
                <p:nvPr/>
              </p:nvCxnSpPr>
              <p:spPr>
                <a:xfrm rot="5400000" flipH="1" flipV="1">
                  <a:off x="11087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Straight Connector 176"/>
                <p:cNvCxnSpPr/>
                <p:nvPr/>
              </p:nvCxnSpPr>
              <p:spPr>
                <a:xfrm rot="5400000" flipH="1" flipV="1">
                  <a:off x="13830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Straight Connector 177"/>
                <p:cNvCxnSpPr/>
                <p:nvPr/>
              </p:nvCxnSpPr>
              <p:spPr>
                <a:xfrm rot="5400000" flipH="1" flipV="1">
                  <a:off x="11391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Straight Connector 178"/>
                <p:cNvCxnSpPr/>
                <p:nvPr/>
              </p:nvCxnSpPr>
              <p:spPr>
                <a:xfrm rot="5400000" flipH="1" flipV="1">
                  <a:off x="14135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Straight Connector 179"/>
                <p:cNvCxnSpPr/>
                <p:nvPr/>
              </p:nvCxnSpPr>
              <p:spPr>
                <a:xfrm rot="5400000" flipH="1" flipV="1">
                  <a:off x="14439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" name="Straight Connector 180"/>
                <p:cNvCxnSpPr/>
                <p:nvPr/>
              </p:nvCxnSpPr>
              <p:spPr>
                <a:xfrm rot="5400000" flipH="1" flipV="1">
                  <a:off x="14439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" name="Straight Connector 181"/>
                <p:cNvCxnSpPr/>
                <p:nvPr/>
              </p:nvCxnSpPr>
              <p:spPr>
                <a:xfrm rot="5400000" flipH="1" flipV="1">
                  <a:off x="147447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Straight Connector 182"/>
                <p:cNvCxnSpPr/>
                <p:nvPr/>
              </p:nvCxnSpPr>
              <p:spPr>
                <a:xfrm rot="5400000" flipH="1" flipV="1">
                  <a:off x="150495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Straight Connector 183"/>
                <p:cNvCxnSpPr/>
                <p:nvPr/>
              </p:nvCxnSpPr>
              <p:spPr>
                <a:xfrm rot="5400000" flipH="1" flipV="1">
                  <a:off x="15354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Straight Connector 184"/>
                <p:cNvCxnSpPr/>
                <p:nvPr/>
              </p:nvCxnSpPr>
              <p:spPr>
                <a:xfrm rot="5400000" flipH="1" flipV="1">
                  <a:off x="15659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6" name="Straight Connector 185"/>
                <p:cNvCxnSpPr/>
                <p:nvPr/>
              </p:nvCxnSpPr>
              <p:spPr>
                <a:xfrm rot="5400000" flipH="1" flipV="1">
                  <a:off x="159639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Straight Connector 186"/>
                <p:cNvCxnSpPr/>
                <p:nvPr/>
              </p:nvCxnSpPr>
              <p:spPr>
                <a:xfrm rot="5400000" flipH="1" flipV="1">
                  <a:off x="162687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8" name="Straight Connector 187"/>
                <p:cNvCxnSpPr/>
                <p:nvPr/>
              </p:nvCxnSpPr>
              <p:spPr>
                <a:xfrm rot="5400000" flipH="1" flipV="1">
                  <a:off x="165735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9" name="Straight Connector 188"/>
                <p:cNvCxnSpPr/>
                <p:nvPr/>
              </p:nvCxnSpPr>
              <p:spPr>
                <a:xfrm rot="5400000" flipH="1" flipV="1">
                  <a:off x="168783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0" name="Straight Connector 189"/>
                <p:cNvCxnSpPr/>
                <p:nvPr/>
              </p:nvCxnSpPr>
              <p:spPr>
                <a:xfrm rot="5400000" flipH="1" flipV="1">
                  <a:off x="17183100" y="3848100"/>
                  <a:ext cx="7696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56" name="Straight Connector 155"/>
            <p:cNvCxnSpPr/>
            <p:nvPr/>
          </p:nvCxnSpPr>
          <p:spPr>
            <a:xfrm rot="5400000">
              <a:off x="952500" y="3162300"/>
              <a:ext cx="81534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/>
            <p:cNvCxnSpPr/>
            <p:nvPr/>
          </p:nvCxnSpPr>
          <p:spPr>
            <a:xfrm>
              <a:off x="-762000" y="3352800"/>
              <a:ext cx="105918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4" name="Oval 153"/>
          <p:cNvSpPr/>
          <p:nvPr/>
        </p:nvSpPr>
        <p:spPr>
          <a:xfrm>
            <a:off x="3429000" y="2057400"/>
            <a:ext cx="152400" cy="152400"/>
          </a:xfrm>
          <a:prstGeom prst="ellipse">
            <a:avLst/>
          </a:prstGeom>
          <a:solidFill>
            <a:srgbClr val="FF0000"/>
          </a:solidFill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Oval 154"/>
          <p:cNvSpPr/>
          <p:nvPr/>
        </p:nvSpPr>
        <p:spPr>
          <a:xfrm>
            <a:off x="7086600" y="2667000"/>
            <a:ext cx="152400" cy="152400"/>
          </a:xfrm>
          <a:prstGeom prst="ellipse">
            <a:avLst/>
          </a:prstGeom>
          <a:solidFill>
            <a:srgbClr val="FF0000"/>
          </a:solidFill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Oval 157"/>
          <p:cNvSpPr/>
          <p:nvPr/>
        </p:nvSpPr>
        <p:spPr>
          <a:xfrm>
            <a:off x="6781800" y="4511040"/>
            <a:ext cx="152400" cy="152400"/>
          </a:xfrm>
          <a:prstGeom prst="ellipse">
            <a:avLst/>
          </a:prstGeom>
          <a:solidFill>
            <a:srgbClr val="FF0000"/>
          </a:solidFill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Oval 158"/>
          <p:cNvSpPr/>
          <p:nvPr/>
        </p:nvSpPr>
        <p:spPr>
          <a:xfrm>
            <a:off x="3105150" y="3848100"/>
            <a:ext cx="152400" cy="152400"/>
          </a:xfrm>
          <a:prstGeom prst="ellipse">
            <a:avLst/>
          </a:prstGeom>
          <a:solidFill>
            <a:srgbClr val="FF0000"/>
          </a:solidFill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TextBox 159"/>
          <p:cNvSpPr txBox="1"/>
          <p:nvPr/>
        </p:nvSpPr>
        <p:spPr>
          <a:xfrm>
            <a:off x="3429000" y="1676400"/>
            <a:ext cx="39145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  <a:latin typeface="Comic Sans MS" pitchFamily="66" charset="0"/>
              </a:rPr>
              <a:t>A</a:t>
            </a:r>
            <a:endParaRPr lang="en-US" sz="2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7239000" y="2362200"/>
            <a:ext cx="3626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  <a:latin typeface="Comic Sans MS" pitchFamily="66" charset="0"/>
              </a:rPr>
              <a:t>B</a:t>
            </a:r>
            <a:endParaRPr lang="en-US" sz="2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6934200" y="4572000"/>
            <a:ext cx="3593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  <a:latin typeface="Comic Sans MS" pitchFamily="66" charset="0"/>
              </a:rPr>
              <a:t>C</a:t>
            </a:r>
            <a:endParaRPr lang="en-US" sz="2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03" name="TextBox 302"/>
          <p:cNvSpPr txBox="1"/>
          <p:nvPr/>
        </p:nvSpPr>
        <p:spPr>
          <a:xfrm>
            <a:off x="2800350" y="4000500"/>
            <a:ext cx="39145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  <a:latin typeface="Comic Sans MS" pitchFamily="66" charset="0"/>
              </a:rPr>
              <a:t>D</a:t>
            </a:r>
            <a:endParaRPr lang="en-US" sz="2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cxnSp>
        <p:nvCxnSpPr>
          <p:cNvPr id="305" name="Straight Connector 304"/>
          <p:cNvCxnSpPr/>
          <p:nvPr/>
        </p:nvCxnSpPr>
        <p:spPr>
          <a:xfrm rot="5400000" flipH="1" flipV="1">
            <a:off x="2476500" y="2857500"/>
            <a:ext cx="1752600" cy="3048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Straight Connector 307"/>
          <p:cNvCxnSpPr/>
          <p:nvPr/>
        </p:nvCxnSpPr>
        <p:spPr>
          <a:xfrm rot="5400000" flipH="1" flipV="1">
            <a:off x="6134100" y="3467100"/>
            <a:ext cx="1752600" cy="3048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Straight Connector 308"/>
          <p:cNvCxnSpPr>
            <a:endCxn id="155" idx="6"/>
          </p:cNvCxnSpPr>
          <p:nvPr/>
        </p:nvCxnSpPr>
        <p:spPr>
          <a:xfrm>
            <a:off x="3505200" y="2133600"/>
            <a:ext cx="3733800" cy="6096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Straight Connector 310"/>
          <p:cNvCxnSpPr/>
          <p:nvPr/>
        </p:nvCxnSpPr>
        <p:spPr>
          <a:xfrm>
            <a:off x="3276600" y="3962400"/>
            <a:ext cx="3657600" cy="60960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2" name="TextBox 311"/>
          <p:cNvSpPr txBox="1"/>
          <p:nvPr/>
        </p:nvSpPr>
        <p:spPr>
          <a:xfrm>
            <a:off x="2514600" y="1371600"/>
            <a:ext cx="11480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  <a:latin typeface="Comic Sans MS" pitchFamily="66" charset="0"/>
              </a:rPr>
              <a:t>(-5, 4)</a:t>
            </a:r>
            <a:endParaRPr lang="en-US" sz="2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13" name="TextBox 312"/>
          <p:cNvSpPr txBox="1"/>
          <p:nvPr/>
        </p:nvSpPr>
        <p:spPr>
          <a:xfrm>
            <a:off x="6781800" y="2057400"/>
            <a:ext cx="97654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  <a:latin typeface="Comic Sans MS" pitchFamily="66" charset="0"/>
              </a:rPr>
              <a:t>(7, </a:t>
            </a:r>
            <a:r>
              <a:rPr lang="en-US" sz="2200" b="1" dirty="0">
                <a:solidFill>
                  <a:srgbClr val="FF0000"/>
                </a:solidFill>
                <a:latin typeface="Comic Sans MS" pitchFamily="66" charset="0"/>
              </a:rPr>
              <a:t>2</a:t>
            </a:r>
            <a:r>
              <a:rPr lang="en-US" sz="2200" b="1" dirty="0" smtClean="0">
                <a:solidFill>
                  <a:srgbClr val="FF0000"/>
                </a:solidFill>
                <a:latin typeface="Comic Sans MS" pitchFamily="66" charset="0"/>
              </a:rPr>
              <a:t>)</a:t>
            </a:r>
            <a:endParaRPr lang="en-US" sz="2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14" name="TextBox 313"/>
          <p:cNvSpPr txBox="1"/>
          <p:nvPr/>
        </p:nvSpPr>
        <p:spPr>
          <a:xfrm>
            <a:off x="6781800" y="4953000"/>
            <a:ext cx="11480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  <a:latin typeface="Comic Sans MS" pitchFamily="66" charset="0"/>
              </a:rPr>
              <a:t>(6, -4)</a:t>
            </a:r>
            <a:endParaRPr lang="en-US" sz="2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15" name="TextBox 314"/>
          <p:cNvSpPr txBox="1"/>
          <p:nvPr/>
        </p:nvSpPr>
        <p:spPr>
          <a:xfrm>
            <a:off x="2362200" y="4343400"/>
            <a:ext cx="131959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  <a:latin typeface="Comic Sans MS" pitchFamily="66" charset="0"/>
              </a:rPr>
              <a:t>(-6, -2)</a:t>
            </a:r>
            <a:endParaRPr lang="en-US" sz="2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04" name="Rectangle 30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306" name="Rectangle 305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Coordinate Geometry 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(Identifying Quadrilaterals)</a:t>
            </a:r>
            <a:endParaRPr lang="en-US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07" name="TextBox 306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3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3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3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3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3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3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3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3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 animBg="1"/>
      <p:bldP spid="155" grpId="0" animBg="1"/>
      <p:bldP spid="158" grpId="0" animBg="1"/>
      <p:bldP spid="159" grpId="0" animBg="1"/>
      <p:bldP spid="160" grpId="0"/>
      <p:bldP spid="161" grpId="0"/>
      <p:bldP spid="162" grpId="0"/>
      <p:bldP spid="303" grpId="0"/>
      <p:bldP spid="312" grpId="0"/>
      <p:bldP spid="313" grpId="0"/>
      <p:bldP spid="314" grpId="0"/>
      <p:bldP spid="315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867399" y="838200"/>
            <a:ext cx="32766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Find the slope and distance for each of the sides of the quadrilateral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613473">
            <a:off x="4596290" y="3155571"/>
            <a:ext cx="381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  <a:latin typeface="Comic Sans MS" pitchFamily="66" charset="0"/>
              </a:rPr>
              <a:t>-</a:t>
            </a:r>
            <a:endParaRPr lang="en-US" sz="1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892800" cy="441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572000"/>
            <a:ext cx="1981200" cy="8788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1" y="5867401"/>
            <a:ext cx="4800600" cy="5735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Coordinate Geometry 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(Identifying Quadrilaterals)</a:t>
            </a:r>
            <a:endParaRPr lang="en-US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5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892800" cy="441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867399" y="685799"/>
            <a:ext cx="3276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Slope of AB:</a:t>
            </a:r>
            <a:endParaRPr lang="en-US" sz="2400" dirty="0">
              <a:latin typeface="Comic Sans MS" pitchFamily="66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6019800" y="1219200"/>
          <a:ext cx="860396" cy="762000"/>
        </p:xfrm>
        <a:graphic>
          <a:graphicData uri="http://schemas.openxmlformats.org/presentationml/2006/ole">
            <p:oleObj spid="_x0000_s526338" name="Equation" r:id="rId4" imgW="444240" imgH="393480" progId="Equation.3">
              <p:embed/>
            </p:oleObj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7010400" y="1219199"/>
          <a:ext cx="835225" cy="762000"/>
        </p:xfrm>
        <a:graphic>
          <a:graphicData uri="http://schemas.openxmlformats.org/presentationml/2006/ole">
            <p:oleObj spid="_x0000_s526339" name="Equation" r:id="rId5" imgW="431640" imgH="393480" progId="Equation.3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867399" y="2743200"/>
            <a:ext cx="3276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Length of AB:</a:t>
            </a:r>
            <a:endParaRPr lang="en-US" sz="2400" dirty="0">
              <a:latin typeface="Comic Sans MS" pitchFamily="66" charset="0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5943600" y="3200400"/>
          <a:ext cx="2713038" cy="585967"/>
        </p:xfrm>
        <a:graphic>
          <a:graphicData uri="http://schemas.openxmlformats.org/presentationml/2006/ole">
            <p:oleObj spid="_x0000_s526340" name="Equation" r:id="rId6" imgW="1295280" imgH="279360" progId="Equation.3">
              <p:embed/>
            </p:oleObj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5943600" y="3886200"/>
          <a:ext cx="1782762" cy="585788"/>
        </p:xfrm>
        <a:graphic>
          <a:graphicData uri="http://schemas.openxmlformats.org/presentationml/2006/ole">
            <p:oleObj spid="_x0000_s526341" name="Equation" r:id="rId7" imgW="850680" imgH="279360" progId="Equation.3">
              <p:embed/>
            </p:oleObj>
          </a:graphicData>
        </a:graphic>
      </p:graphicFrame>
      <p:graphicFrame>
        <p:nvGraphicFramePr>
          <p:cNvPr id="17416" name="Object 3"/>
          <p:cNvGraphicFramePr>
            <a:graphicFrameLocks noChangeAspect="1"/>
          </p:cNvGraphicFramePr>
          <p:nvPr/>
        </p:nvGraphicFramePr>
        <p:xfrm>
          <a:off x="6019800" y="4648200"/>
          <a:ext cx="771525" cy="479425"/>
        </p:xfrm>
        <a:graphic>
          <a:graphicData uri="http://schemas.openxmlformats.org/presentationml/2006/ole">
            <p:oleObj spid="_x0000_s526342" name="Equation" r:id="rId8" imgW="368280" imgH="228600" progId="Equation.3">
              <p:embed/>
            </p:oleObj>
          </a:graphicData>
        </a:graphic>
      </p:graphicFrame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6880225" y="4700588"/>
          <a:ext cx="879475" cy="373062"/>
        </p:xfrm>
        <a:graphic>
          <a:graphicData uri="http://schemas.openxmlformats.org/presentationml/2006/ole">
            <p:oleObj spid="_x0000_s526343" name="Equation" r:id="rId9" imgW="419040" imgH="177480" progId="Equation.3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 rot="594168">
            <a:off x="2437132" y="1095060"/>
            <a:ext cx="1943161" cy="36933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S:  -1/6       D:  12.2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 rot="594168">
            <a:off x="2322821" y="2879501"/>
            <a:ext cx="1943161" cy="36933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S:  -1/6       D:  12.2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 rot="594168">
            <a:off x="4619424" y="2070499"/>
            <a:ext cx="1094490" cy="646331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en-US" dirty="0" smtClean="0"/>
              <a:t>S:  6/1       D:  6.1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 rot="594168">
            <a:off x="809424" y="1384699"/>
            <a:ext cx="1094490" cy="646331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en-US" dirty="0" smtClean="0"/>
              <a:t>S:  6/1       D:  6.1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 rot="613473">
            <a:off x="4596290" y="3155571"/>
            <a:ext cx="3810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  <a:latin typeface="Comic Sans MS" pitchFamily="66" charset="0"/>
              </a:rPr>
              <a:t>-</a:t>
            </a:r>
            <a:endParaRPr lang="en-US" sz="1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8139113" y="1219199"/>
          <a:ext cx="711200" cy="762000"/>
        </p:xfrm>
        <a:graphic>
          <a:graphicData uri="http://schemas.openxmlformats.org/presentationml/2006/ole">
            <p:oleObj spid="_x0000_s526344" name="Equation" r:id="rId10" imgW="368280" imgH="393480" progId="Equation.3">
              <p:embed/>
            </p:oleObj>
          </a:graphicData>
        </a:graphic>
      </p:graphicFrame>
      <p:sp>
        <p:nvSpPr>
          <p:cNvPr id="23" name="Rectangle 2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Coordinate Geometry 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(Identifying Quadrilaterals)</a:t>
            </a:r>
            <a:endParaRPr lang="en-US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11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8600" y="4572000"/>
            <a:ext cx="1981200" cy="8788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28601" y="5867401"/>
            <a:ext cx="4800600" cy="5735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4" grpId="0" animBg="1"/>
      <p:bldP spid="15" grpId="0" animBg="1"/>
      <p:bldP spid="16" grpId="0" animBg="1"/>
      <p:bldP spid="17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 rot="594168">
            <a:off x="4360682" y="1993137"/>
            <a:ext cx="1943161" cy="36933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S:  -1/6       D:  12.2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594168">
            <a:off x="3827282" y="4279138"/>
            <a:ext cx="1943161" cy="36933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S:  -1/6       D:  12.2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 rot="594168">
            <a:off x="7134023" y="3442098"/>
            <a:ext cx="1094490" cy="646331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en-US" dirty="0" smtClean="0"/>
              <a:t>S:  6/1       D:  6.1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 rot="594168">
            <a:off x="2181023" y="2603899"/>
            <a:ext cx="1094490" cy="646331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en-US" dirty="0" smtClean="0"/>
              <a:t>S:  6/1       D:  6.1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28600" y="757535"/>
            <a:ext cx="6553200" cy="457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Both pairs of opposite sides are congruent …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67200" y="1290935"/>
            <a:ext cx="4800600" cy="46166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omic Sans MS" pitchFamily="66" charset="0"/>
              </a:rPr>
              <a:t>So it is at least a parallelogram.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4953000"/>
            <a:ext cx="5943600" cy="46166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To be a rectangle it needs right angles.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5486400"/>
            <a:ext cx="5105400" cy="83099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Which it has since the slopes are </a:t>
            </a:r>
            <a:r>
              <a:rPr lang="en-US" sz="2400" b="1" dirty="0" smtClean="0">
                <a:latin typeface="Comic Sans MS" pitchFamily="66" charset="0"/>
              </a:rPr>
              <a:t>OPPOSITE   RECIPROCALS</a:t>
            </a:r>
            <a:endParaRPr lang="en-US" sz="2400" b="1" dirty="0">
              <a:latin typeface="Comic Sans MS" pitchFamily="66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Coordinate Geometry 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(Identifying Quadrilaterals)</a:t>
            </a:r>
            <a:endParaRPr lang="en-US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Coordinate Geometry 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(Identifying Quadrilaterals)</a:t>
            </a:r>
            <a:endParaRPr lang="en-US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81" name="Freeform 5"/>
          <p:cNvSpPr>
            <a:spLocks/>
          </p:cNvSpPr>
          <p:nvPr/>
        </p:nvSpPr>
        <p:spPr bwMode="auto">
          <a:xfrm>
            <a:off x="3810000" y="838200"/>
            <a:ext cx="1143000" cy="1066800"/>
          </a:xfrm>
          <a:custGeom>
            <a:avLst/>
            <a:gdLst/>
            <a:ahLst/>
            <a:cxnLst>
              <a:cxn ang="0">
                <a:pos x="240" y="0"/>
              </a:cxn>
              <a:cxn ang="0">
                <a:pos x="0" y="816"/>
              </a:cxn>
              <a:cxn ang="0">
                <a:pos x="816" y="1152"/>
              </a:cxn>
              <a:cxn ang="0">
                <a:pos x="1248" y="912"/>
              </a:cxn>
              <a:cxn ang="0">
                <a:pos x="240" y="0"/>
              </a:cxn>
            </a:cxnLst>
            <a:rect l="0" t="0" r="r" b="b"/>
            <a:pathLst>
              <a:path w="1248" h="1152">
                <a:moveTo>
                  <a:pt x="240" y="0"/>
                </a:moveTo>
                <a:lnTo>
                  <a:pt x="0" y="816"/>
                </a:lnTo>
                <a:lnTo>
                  <a:pt x="816" y="1152"/>
                </a:lnTo>
                <a:lnTo>
                  <a:pt x="1248" y="912"/>
                </a:lnTo>
                <a:lnTo>
                  <a:pt x="240" y="0"/>
                </a:lnTo>
                <a:close/>
              </a:path>
            </a:pathLst>
          </a:custGeom>
          <a:solidFill>
            <a:srgbClr val="5873AE"/>
          </a:solidFill>
          <a:ln w="38100">
            <a:noFill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83" name="Parallelogram 82"/>
          <p:cNvSpPr/>
          <p:nvPr/>
        </p:nvSpPr>
        <p:spPr>
          <a:xfrm>
            <a:off x="3810000" y="2895600"/>
            <a:ext cx="1447800" cy="533400"/>
          </a:xfrm>
          <a:prstGeom prst="parallelogram">
            <a:avLst>
              <a:gd name="adj" fmla="val 61667"/>
            </a:avLst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2209800" y="4038600"/>
            <a:ext cx="1295400" cy="609600"/>
          </a:xfrm>
          <a:prstGeom prst="rect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Trapezoid 111"/>
          <p:cNvSpPr/>
          <p:nvPr/>
        </p:nvSpPr>
        <p:spPr>
          <a:xfrm>
            <a:off x="7620000" y="3886200"/>
            <a:ext cx="1295400" cy="533400"/>
          </a:xfrm>
          <a:prstGeom prst="trapezoid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Diamond 112"/>
          <p:cNvSpPr/>
          <p:nvPr/>
        </p:nvSpPr>
        <p:spPr>
          <a:xfrm>
            <a:off x="4800600" y="4114800"/>
            <a:ext cx="1752600" cy="533400"/>
          </a:xfrm>
          <a:prstGeom prst="diamond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 113"/>
          <p:cNvSpPr/>
          <p:nvPr/>
        </p:nvSpPr>
        <p:spPr>
          <a:xfrm>
            <a:off x="3886200" y="5486400"/>
            <a:ext cx="990600" cy="914400"/>
          </a:xfrm>
          <a:prstGeom prst="rect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Diagonal Stripe 114"/>
          <p:cNvSpPr/>
          <p:nvPr/>
        </p:nvSpPr>
        <p:spPr>
          <a:xfrm rot="2127546">
            <a:off x="7350413" y="2032811"/>
            <a:ext cx="1602829" cy="1170084"/>
          </a:xfrm>
          <a:prstGeom prst="diagStripe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16" name="Straight Arrow Connector 115"/>
          <p:cNvCxnSpPr/>
          <p:nvPr/>
        </p:nvCxnSpPr>
        <p:spPr>
          <a:xfrm rot="10800000" flipV="1">
            <a:off x="1905000" y="1676400"/>
            <a:ext cx="1676400" cy="5334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 rot="5400000">
            <a:off x="4266009" y="2210197"/>
            <a:ext cx="458788" cy="794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117"/>
          <p:cNvCxnSpPr/>
          <p:nvPr/>
        </p:nvCxnSpPr>
        <p:spPr>
          <a:xfrm>
            <a:off x="5334000" y="1676400"/>
            <a:ext cx="1905000" cy="5334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/>
          <p:cNvCxnSpPr/>
          <p:nvPr/>
        </p:nvCxnSpPr>
        <p:spPr>
          <a:xfrm rot="5400000">
            <a:off x="7962900" y="3086100"/>
            <a:ext cx="685800" cy="1588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119"/>
          <p:cNvCxnSpPr/>
          <p:nvPr/>
        </p:nvCxnSpPr>
        <p:spPr>
          <a:xfrm rot="10800000" flipV="1">
            <a:off x="3581400" y="3505200"/>
            <a:ext cx="7620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/>
          <p:cNvCxnSpPr/>
          <p:nvPr/>
        </p:nvCxnSpPr>
        <p:spPr>
          <a:xfrm>
            <a:off x="4495800" y="3505200"/>
            <a:ext cx="6858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/>
          <p:cNvCxnSpPr/>
          <p:nvPr/>
        </p:nvCxnSpPr>
        <p:spPr>
          <a:xfrm rot="16200000" flipH="1">
            <a:off x="3048000" y="4724400"/>
            <a:ext cx="4572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>
            <a:stCxn id="113" idx="2"/>
          </p:cNvCxnSpPr>
          <p:nvPr/>
        </p:nvCxnSpPr>
        <p:spPr>
          <a:xfrm rot="5400000">
            <a:off x="5124450" y="4705350"/>
            <a:ext cx="609600" cy="4953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Freeform 123"/>
          <p:cNvSpPr/>
          <p:nvPr/>
        </p:nvSpPr>
        <p:spPr>
          <a:xfrm>
            <a:off x="228600" y="1981200"/>
            <a:ext cx="1661160" cy="838200"/>
          </a:xfrm>
          <a:custGeom>
            <a:avLst/>
            <a:gdLst>
              <a:gd name="connsiteX0" fmla="*/ 0 w 1661160"/>
              <a:gd name="connsiteY0" fmla="*/ 381000 h 838200"/>
              <a:gd name="connsiteX1" fmla="*/ 640080 w 1661160"/>
              <a:gd name="connsiteY1" fmla="*/ 0 h 838200"/>
              <a:gd name="connsiteX2" fmla="*/ 1661160 w 1661160"/>
              <a:gd name="connsiteY2" fmla="*/ 457200 h 838200"/>
              <a:gd name="connsiteX3" fmla="*/ 579120 w 1661160"/>
              <a:gd name="connsiteY3" fmla="*/ 838200 h 838200"/>
              <a:gd name="connsiteX4" fmla="*/ 0 w 1661160"/>
              <a:gd name="connsiteY4" fmla="*/ 38100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1160" h="838200">
                <a:moveTo>
                  <a:pt x="0" y="381000"/>
                </a:moveTo>
                <a:lnTo>
                  <a:pt x="640080" y="0"/>
                </a:lnTo>
                <a:lnTo>
                  <a:pt x="1661160" y="457200"/>
                </a:lnTo>
                <a:lnTo>
                  <a:pt x="579120" y="838200"/>
                </a:lnTo>
                <a:lnTo>
                  <a:pt x="0" y="381000"/>
                </a:lnTo>
                <a:close/>
              </a:path>
            </a:pathLst>
          </a:cu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TextBox 124"/>
          <p:cNvSpPr txBox="1"/>
          <p:nvPr/>
        </p:nvSpPr>
        <p:spPr>
          <a:xfrm>
            <a:off x="4648200" y="990600"/>
            <a:ext cx="1417632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Quadrilateral</a:t>
            </a:r>
            <a:endParaRPr lang="en-US" dirty="0"/>
          </a:p>
        </p:txBody>
      </p:sp>
      <p:sp>
        <p:nvSpPr>
          <p:cNvPr id="126" name="TextBox 125"/>
          <p:cNvSpPr txBox="1"/>
          <p:nvPr/>
        </p:nvSpPr>
        <p:spPr>
          <a:xfrm>
            <a:off x="595350" y="1535668"/>
            <a:ext cx="547650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Kite</a:t>
            </a:r>
            <a:endParaRPr lang="en-US" dirty="0"/>
          </a:p>
        </p:txBody>
      </p:sp>
      <p:sp>
        <p:nvSpPr>
          <p:cNvPr id="127" name="TextBox 126"/>
          <p:cNvSpPr txBox="1"/>
          <p:nvPr/>
        </p:nvSpPr>
        <p:spPr>
          <a:xfrm>
            <a:off x="7447949" y="1676400"/>
            <a:ext cx="1086451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Trapezoid</a:t>
            </a:r>
            <a:endParaRPr lang="en-US" dirty="0"/>
          </a:p>
        </p:txBody>
      </p:sp>
      <p:sp>
        <p:nvSpPr>
          <p:cNvPr id="128" name="TextBox 127"/>
          <p:cNvSpPr txBox="1"/>
          <p:nvPr/>
        </p:nvSpPr>
        <p:spPr>
          <a:xfrm>
            <a:off x="7162800" y="3429000"/>
            <a:ext cx="1969706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Isosceles Trapezoid</a:t>
            </a:r>
            <a:endParaRPr lang="en-US" dirty="0"/>
          </a:p>
        </p:txBody>
      </p:sp>
      <p:sp>
        <p:nvSpPr>
          <p:cNvPr id="129" name="TextBox 128"/>
          <p:cNvSpPr txBox="1"/>
          <p:nvPr/>
        </p:nvSpPr>
        <p:spPr>
          <a:xfrm>
            <a:off x="3886200" y="2438400"/>
            <a:ext cx="1470274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Parallelogram</a:t>
            </a:r>
            <a:endParaRPr lang="en-US" dirty="0"/>
          </a:p>
        </p:txBody>
      </p:sp>
      <p:sp>
        <p:nvSpPr>
          <p:cNvPr id="130" name="TextBox 129"/>
          <p:cNvSpPr txBox="1"/>
          <p:nvPr/>
        </p:nvSpPr>
        <p:spPr>
          <a:xfrm>
            <a:off x="2133600" y="3581400"/>
            <a:ext cx="1102738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Rectangle</a:t>
            </a:r>
            <a:endParaRPr lang="en-US" dirty="0"/>
          </a:p>
        </p:txBody>
      </p:sp>
      <p:sp>
        <p:nvSpPr>
          <p:cNvPr id="131" name="TextBox 130"/>
          <p:cNvSpPr txBox="1"/>
          <p:nvPr/>
        </p:nvSpPr>
        <p:spPr>
          <a:xfrm>
            <a:off x="5181600" y="3657600"/>
            <a:ext cx="1071127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Rhombus</a:t>
            </a:r>
            <a:endParaRPr lang="en-US" dirty="0"/>
          </a:p>
        </p:txBody>
      </p:sp>
      <p:sp>
        <p:nvSpPr>
          <p:cNvPr id="132" name="TextBox 131"/>
          <p:cNvSpPr txBox="1"/>
          <p:nvPr/>
        </p:nvSpPr>
        <p:spPr>
          <a:xfrm>
            <a:off x="3886200" y="5029200"/>
            <a:ext cx="837280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Square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" dur="1"/>
                                        <p:tgtEl>
                                          <p:spTgt spid="1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" dur="1"/>
                                        <p:tgtEl>
                                          <p:spTgt spid="1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2" dur="1"/>
                                        <p:tgtEl>
                                          <p:spTgt spid="1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5" dur="1"/>
                                        <p:tgtEl>
                                          <p:spTgt spid="1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8" dur="1"/>
                                        <p:tgtEl>
                                          <p:spTgt spid="1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1" dur="1"/>
                                        <p:tgtEl>
                                          <p:spTgt spid="1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4" dur="1"/>
                                        <p:tgtEl>
                                          <p:spTgt spid="1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7" dur="1"/>
                                        <p:tgtEl>
                                          <p:spTgt spid="1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0" dur="1"/>
                                        <p:tgtEl>
                                          <p:spTgt spid="1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5" grpId="0" animBg="1"/>
      <p:bldP spid="124" grpId="0" animBg="1"/>
      <p:bldP spid="126" grpId="0"/>
      <p:bldP spid="127" grpId="0"/>
      <p:bldP spid="1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14" descr="http://www.3drender.com/sunday/images2/bw_wireanim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0"/>
            <a:ext cx="5025376" cy="7010400"/>
          </a:xfrm>
          <a:prstGeom prst="rect">
            <a:avLst/>
          </a:prstGeom>
          <a:noFill/>
        </p:spPr>
      </p:pic>
      <p:pic>
        <p:nvPicPr>
          <p:cNvPr id="49160" name="Picture 8" descr="tablecover08 Realistic Table Cloth Cover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1828800"/>
            <a:ext cx="4857750" cy="3276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POLYGONS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85800"/>
            <a:ext cx="9144000" cy="43088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2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POLYGONS are the basis of most computer imaging.  </a:t>
            </a:r>
            <a:endParaRPr lang="en-US" sz="22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9156" name="Picture 4" descr="http://www.webreference.com/3d/lesson52/52-1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676400"/>
            <a:ext cx="2819400" cy="2139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158" name="Picture 6" descr="http://www.3dlinks.com/oldsite/tutorials/GENERAL/head_240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24200" y="1676400"/>
            <a:ext cx="3429000" cy="21288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164" name="Picture 12" descr="click to zoom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4600" y="1219200"/>
            <a:ext cx="3505200" cy="3796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68" name="Picture 16" descr="click to zoom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86500" y="914400"/>
            <a:ext cx="2857500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84" name="Picture 32" descr="http://www.henrykorol.com/Scripts/SubdToggle/images/SubdConvertorSelection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29000" y="3886200"/>
            <a:ext cx="3657600" cy="27164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3" name="TextBox 22"/>
          <p:cNvSpPr txBox="1"/>
          <p:nvPr/>
        </p:nvSpPr>
        <p:spPr>
          <a:xfrm>
            <a:off x="0" y="1143000"/>
            <a:ext cx="9144000" cy="430887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/>
            <a:r>
              <a:rPr lang="en-US" sz="22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The more POLYGONS and image has, the higher the quality</a:t>
            </a:r>
            <a:endParaRPr lang="en-US" sz="22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8" dur="1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91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6" dur="1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9" dur="1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2" dur="1"/>
                                        <p:tgtEl>
                                          <p:spTgt spid="491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491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/>
        </p:nvSpPr>
        <p:spPr>
          <a:xfrm>
            <a:off x="3276600" y="5105400"/>
            <a:ext cx="2362200" cy="1371600"/>
          </a:xfrm>
          <a:prstGeom prst="rect">
            <a:avLst/>
          </a:prstGeom>
          <a:solidFill>
            <a:srgbClr val="FF0000">
              <a:alpha val="50000"/>
            </a:srgbClr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4724400" y="3581400"/>
            <a:ext cx="2362200" cy="1371600"/>
          </a:xfrm>
          <a:prstGeom prst="rect">
            <a:avLst/>
          </a:prstGeom>
          <a:solidFill>
            <a:srgbClr val="FF0000">
              <a:alpha val="50000"/>
            </a:srgbClr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1828800" y="3429000"/>
            <a:ext cx="2362200" cy="1371600"/>
          </a:xfrm>
          <a:prstGeom prst="rect">
            <a:avLst/>
          </a:prstGeom>
          <a:solidFill>
            <a:srgbClr val="FF0000">
              <a:alpha val="50000"/>
            </a:srgbClr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3505200" y="2286000"/>
            <a:ext cx="2362200" cy="1371600"/>
          </a:xfrm>
          <a:prstGeom prst="rect">
            <a:avLst/>
          </a:prstGeom>
          <a:solidFill>
            <a:srgbClr val="FF0000">
              <a:alpha val="50000"/>
            </a:srgbClr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Coordinate Geometry 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(Identifying Quadrilaterals)</a:t>
            </a:r>
            <a:endParaRPr lang="en-US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3733800" y="762000"/>
            <a:ext cx="2362200" cy="1371600"/>
          </a:xfrm>
          <a:prstGeom prst="rect">
            <a:avLst/>
          </a:prstGeom>
          <a:solidFill>
            <a:srgbClr val="FF0000">
              <a:alpha val="50000"/>
            </a:srgbClr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5"/>
          <p:cNvSpPr>
            <a:spLocks/>
          </p:cNvSpPr>
          <p:nvPr/>
        </p:nvSpPr>
        <p:spPr bwMode="auto">
          <a:xfrm>
            <a:off x="3810000" y="838200"/>
            <a:ext cx="1143000" cy="1066800"/>
          </a:xfrm>
          <a:custGeom>
            <a:avLst/>
            <a:gdLst/>
            <a:ahLst/>
            <a:cxnLst>
              <a:cxn ang="0">
                <a:pos x="240" y="0"/>
              </a:cxn>
              <a:cxn ang="0">
                <a:pos x="0" y="816"/>
              </a:cxn>
              <a:cxn ang="0">
                <a:pos x="816" y="1152"/>
              </a:cxn>
              <a:cxn ang="0">
                <a:pos x="1248" y="912"/>
              </a:cxn>
              <a:cxn ang="0">
                <a:pos x="240" y="0"/>
              </a:cxn>
            </a:cxnLst>
            <a:rect l="0" t="0" r="r" b="b"/>
            <a:pathLst>
              <a:path w="1248" h="1152">
                <a:moveTo>
                  <a:pt x="240" y="0"/>
                </a:moveTo>
                <a:lnTo>
                  <a:pt x="0" y="816"/>
                </a:lnTo>
                <a:lnTo>
                  <a:pt x="816" y="1152"/>
                </a:lnTo>
                <a:lnTo>
                  <a:pt x="1248" y="912"/>
                </a:lnTo>
                <a:lnTo>
                  <a:pt x="240" y="0"/>
                </a:lnTo>
                <a:close/>
              </a:path>
            </a:pathLst>
          </a:custGeom>
          <a:solidFill>
            <a:srgbClr val="5873AE"/>
          </a:solidFill>
          <a:ln w="38100">
            <a:noFill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83" name="Parallelogram 82"/>
          <p:cNvSpPr/>
          <p:nvPr/>
        </p:nvSpPr>
        <p:spPr>
          <a:xfrm>
            <a:off x="3810000" y="2895600"/>
            <a:ext cx="1447800" cy="533400"/>
          </a:xfrm>
          <a:prstGeom prst="parallelogram">
            <a:avLst>
              <a:gd name="adj" fmla="val 61667"/>
            </a:avLst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2209800" y="4038600"/>
            <a:ext cx="1295400" cy="609600"/>
          </a:xfrm>
          <a:prstGeom prst="rect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Diamond 112"/>
          <p:cNvSpPr/>
          <p:nvPr/>
        </p:nvSpPr>
        <p:spPr>
          <a:xfrm>
            <a:off x="4800600" y="4114800"/>
            <a:ext cx="1752600" cy="533400"/>
          </a:xfrm>
          <a:prstGeom prst="diamond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 113"/>
          <p:cNvSpPr/>
          <p:nvPr/>
        </p:nvSpPr>
        <p:spPr>
          <a:xfrm>
            <a:off x="3886200" y="5486400"/>
            <a:ext cx="990600" cy="914400"/>
          </a:xfrm>
          <a:prstGeom prst="rect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7" name="Straight Arrow Connector 116"/>
          <p:cNvCxnSpPr/>
          <p:nvPr/>
        </p:nvCxnSpPr>
        <p:spPr>
          <a:xfrm rot="5400000">
            <a:off x="4266009" y="2210197"/>
            <a:ext cx="458788" cy="794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119"/>
          <p:cNvCxnSpPr/>
          <p:nvPr/>
        </p:nvCxnSpPr>
        <p:spPr>
          <a:xfrm rot="10800000" flipV="1">
            <a:off x="3581400" y="3505200"/>
            <a:ext cx="7620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/>
          <p:cNvCxnSpPr/>
          <p:nvPr/>
        </p:nvCxnSpPr>
        <p:spPr>
          <a:xfrm>
            <a:off x="4495800" y="3505200"/>
            <a:ext cx="6858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/>
          <p:cNvCxnSpPr/>
          <p:nvPr/>
        </p:nvCxnSpPr>
        <p:spPr>
          <a:xfrm rot="16200000" flipH="1">
            <a:off x="3048000" y="4724400"/>
            <a:ext cx="4572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>
            <a:stCxn id="113" idx="2"/>
          </p:cNvCxnSpPr>
          <p:nvPr/>
        </p:nvCxnSpPr>
        <p:spPr>
          <a:xfrm rot="5400000">
            <a:off x="5124450" y="4705350"/>
            <a:ext cx="609600" cy="4953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4648200" y="990600"/>
            <a:ext cx="1417632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Quadrilateral</a:t>
            </a:r>
            <a:endParaRPr lang="en-US" dirty="0"/>
          </a:p>
        </p:txBody>
      </p:sp>
      <p:sp>
        <p:nvSpPr>
          <p:cNvPr id="129" name="TextBox 128"/>
          <p:cNvSpPr txBox="1"/>
          <p:nvPr/>
        </p:nvSpPr>
        <p:spPr>
          <a:xfrm>
            <a:off x="3886200" y="2438400"/>
            <a:ext cx="1470274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Parallelogram</a:t>
            </a:r>
            <a:endParaRPr lang="en-US" dirty="0"/>
          </a:p>
        </p:txBody>
      </p:sp>
      <p:sp>
        <p:nvSpPr>
          <p:cNvPr id="130" name="TextBox 129"/>
          <p:cNvSpPr txBox="1"/>
          <p:nvPr/>
        </p:nvSpPr>
        <p:spPr>
          <a:xfrm>
            <a:off x="2133600" y="3581400"/>
            <a:ext cx="1102738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Rectangle</a:t>
            </a:r>
            <a:endParaRPr lang="en-US" dirty="0"/>
          </a:p>
        </p:txBody>
      </p:sp>
      <p:sp>
        <p:nvSpPr>
          <p:cNvPr id="131" name="TextBox 130"/>
          <p:cNvSpPr txBox="1"/>
          <p:nvPr/>
        </p:nvSpPr>
        <p:spPr>
          <a:xfrm>
            <a:off x="5181600" y="3657600"/>
            <a:ext cx="1071127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Rhombus</a:t>
            </a:r>
            <a:endParaRPr lang="en-US" dirty="0"/>
          </a:p>
        </p:txBody>
      </p:sp>
      <p:sp>
        <p:nvSpPr>
          <p:cNvPr id="132" name="TextBox 131"/>
          <p:cNvSpPr txBox="1"/>
          <p:nvPr/>
        </p:nvSpPr>
        <p:spPr>
          <a:xfrm>
            <a:off x="3886200" y="5029200"/>
            <a:ext cx="837280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Square</a:t>
            </a:r>
            <a:endParaRPr lang="en-US" dirty="0"/>
          </a:p>
        </p:txBody>
      </p:sp>
      <p:sp>
        <p:nvSpPr>
          <p:cNvPr id="134" name="TextBox 133"/>
          <p:cNvSpPr txBox="1"/>
          <p:nvPr/>
        </p:nvSpPr>
        <p:spPr>
          <a:xfrm>
            <a:off x="6172200" y="1219200"/>
            <a:ext cx="2590800" cy="338554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omic Sans MS" pitchFamily="66" charset="0"/>
              </a:rPr>
              <a:t>A Polygon with 4 sides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2401" y="762000"/>
            <a:ext cx="3200399" cy="646331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How do we recognize what shape we have?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943600" y="2286000"/>
            <a:ext cx="3200400" cy="338554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omic Sans MS" pitchFamily="66" charset="0"/>
              </a:rPr>
              <a:t>Opposite sides are congruent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43600" y="2895600"/>
            <a:ext cx="3200400" cy="338554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omic Sans MS" pitchFamily="66" charset="0"/>
              </a:rPr>
              <a:t>Opposite sides are parallel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086600" y="2590800"/>
            <a:ext cx="609600" cy="36933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OR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28600" y="2971800"/>
            <a:ext cx="2057400" cy="338554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omic Sans MS" pitchFamily="66" charset="0"/>
              </a:rPr>
              <a:t>4 right angles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162800" y="3886200"/>
            <a:ext cx="1828800" cy="584775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omic Sans MS" pitchFamily="66" charset="0"/>
              </a:rPr>
              <a:t>4 congruent sides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67400" y="5257800"/>
            <a:ext cx="2590800" cy="338554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omic Sans MS" pitchFamily="66" charset="0"/>
              </a:rPr>
              <a:t>4 congruent sides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58000" y="5562600"/>
            <a:ext cx="838200" cy="36933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AND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867400" y="5867400"/>
            <a:ext cx="2590800" cy="338554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omic Sans MS" pitchFamily="66" charset="0"/>
              </a:rPr>
              <a:t>4 right angles</a:t>
            </a:r>
            <a:endParaRPr lang="en-US" sz="1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3" dur="1"/>
                                        <p:tgtEl>
                                          <p:spTgt spid="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6" dur="1"/>
                                        <p:tgtEl>
                                          <p:spTgt spid="1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7" dur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60" dur="1"/>
                                        <p:tgtEl>
                                          <p:spTgt spid="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63" dur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66" dur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1" dur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4" dur="1"/>
                                        <p:tgtEl>
                                          <p:spTgt spid="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0" dur="1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5" dur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9" dur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2" dur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8" dur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3" dur="1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8" dur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3" dur="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27" dur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0" dur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3" dur="1"/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6" dur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4" grpId="1" animBg="1"/>
      <p:bldP spid="41" grpId="0" animBg="1"/>
      <p:bldP spid="41" grpId="1" animBg="1"/>
      <p:bldP spid="39" grpId="0" animBg="1"/>
      <p:bldP spid="39" grpId="1" animBg="1"/>
      <p:bldP spid="35" grpId="0" animBg="1"/>
      <p:bldP spid="35" grpId="1" animBg="1"/>
      <p:bldP spid="77" grpId="0" animBg="1"/>
      <p:bldP spid="77" grpId="1" animBg="1"/>
      <p:bldP spid="134" grpId="0" animBg="1"/>
      <p:bldP spid="134" grpId="1" animBg="1"/>
      <p:bldP spid="34" grpId="0"/>
      <p:bldP spid="36" grpId="0" animBg="1"/>
      <p:bldP spid="36" grpId="1" animBg="1"/>
      <p:bldP spid="37" grpId="0" animBg="1"/>
      <p:bldP spid="37" grpId="1" animBg="1"/>
      <p:bldP spid="38" grpId="0"/>
      <p:bldP spid="38" grpId="1"/>
      <p:bldP spid="40" grpId="0" animBg="1"/>
      <p:bldP spid="40" grpId="1" animBg="1"/>
      <p:bldP spid="42" grpId="0" animBg="1"/>
      <p:bldP spid="42" grpId="1" animBg="1"/>
      <p:bldP spid="43" grpId="0" animBg="1"/>
      <p:bldP spid="43" grpId="1" animBg="1"/>
      <p:bldP spid="45" grpId="0"/>
      <p:bldP spid="45" grpId="1"/>
      <p:bldP spid="46" grpId="0" animBg="1"/>
      <p:bldP spid="46" grpId="1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Coordinate Geometry 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(Identifying Quadrilaterals)</a:t>
            </a:r>
            <a:endParaRPr lang="en-US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81" name="Freeform 5"/>
          <p:cNvSpPr>
            <a:spLocks/>
          </p:cNvSpPr>
          <p:nvPr/>
        </p:nvSpPr>
        <p:spPr bwMode="auto">
          <a:xfrm>
            <a:off x="3810000" y="838200"/>
            <a:ext cx="1143000" cy="1066800"/>
          </a:xfrm>
          <a:custGeom>
            <a:avLst/>
            <a:gdLst/>
            <a:ahLst/>
            <a:cxnLst>
              <a:cxn ang="0">
                <a:pos x="240" y="0"/>
              </a:cxn>
              <a:cxn ang="0">
                <a:pos x="0" y="816"/>
              </a:cxn>
              <a:cxn ang="0">
                <a:pos x="816" y="1152"/>
              </a:cxn>
              <a:cxn ang="0">
                <a:pos x="1248" y="912"/>
              </a:cxn>
              <a:cxn ang="0">
                <a:pos x="240" y="0"/>
              </a:cxn>
            </a:cxnLst>
            <a:rect l="0" t="0" r="r" b="b"/>
            <a:pathLst>
              <a:path w="1248" h="1152">
                <a:moveTo>
                  <a:pt x="240" y="0"/>
                </a:moveTo>
                <a:lnTo>
                  <a:pt x="0" y="816"/>
                </a:lnTo>
                <a:lnTo>
                  <a:pt x="816" y="1152"/>
                </a:lnTo>
                <a:lnTo>
                  <a:pt x="1248" y="912"/>
                </a:lnTo>
                <a:lnTo>
                  <a:pt x="240" y="0"/>
                </a:lnTo>
                <a:close/>
              </a:path>
            </a:pathLst>
          </a:custGeom>
          <a:solidFill>
            <a:srgbClr val="5873AE"/>
          </a:solidFill>
          <a:ln w="38100">
            <a:noFill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83" name="Parallelogram 82"/>
          <p:cNvSpPr/>
          <p:nvPr/>
        </p:nvSpPr>
        <p:spPr>
          <a:xfrm>
            <a:off x="3810000" y="2895600"/>
            <a:ext cx="1447800" cy="533400"/>
          </a:xfrm>
          <a:prstGeom prst="parallelogram">
            <a:avLst>
              <a:gd name="adj" fmla="val 61667"/>
            </a:avLst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2209800" y="4038600"/>
            <a:ext cx="1295400" cy="609600"/>
          </a:xfrm>
          <a:prstGeom prst="rect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Diamond 112"/>
          <p:cNvSpPr/>
          <p:nvPr/>
        </p:nvSpPr>
        <p:spPr>
          <a:xfrm>
            <a:off x="4800600" y="4114800"/>
            <a:ext cx="1752600" cy="533400"/>
          </a:xfrm>
          <a:prstGeom prst="diamond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 113"/>
          <p:cNvSpPr/>
          <p:nvPr/>
        </p:nvSpPr>
        <p:spPr>
          <a:xfrm>
            <a:off x="3886200" y="5486400"/>
            <a:ext cx="990600" cy="914400"/>
          </a:xfrm>
          <a:prstGeom prst="rect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7" name="Straight Arrow Connector 116"/>
          <p:cNvCxnSpPr/>
          <p:nvPr/>
        </p:nvCxnSpPr>
        <p:spPr>
          <a:xfrm rot="5400000">
            <a:off x="4266009" y="2210197"/>
            <a:ext cx="458788" cy="794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119"/>
          <p:cNvCxnSpPr/>
          <p:nvPr/>
        </p:nvCxnSpPr>
        <p:spPr>
          <a:xfrm rot="10800000" flipV="1">
            <a:off x="3581400" y="3505200"/>
            <a:ext cx="7620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/>
          <p:cNvCxnSpPr/>
          <p:nvPr/>
        </p:nvCxnSpPr>
        <p:spPr>
          <a:xfrm>
            <a:off x="4495800" y="3505200"/>
            <a:ext cx="6858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/>
          <p:cNvCxnSpPr/>
          <p:nvPr/>
        </p:nvCxnSpPr>
        <p:spPr>
          <a:xfrm rot="16200000" flipH="1">
            <a:off x="3048000" y="4724400"/>
            <a:ext cx="4572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>
            <a:stCxn id="113" idx="2"/>
          </p:cNvCxnSpPr>
          <p:nvPr/>
        </p:nvCxnSpPr>
        <p:spPr>
          <a:xfrm rot="5400000">
            <a:off x="5124450" y="4705350"/>
            <a:ext cx="609600" cy="4953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4648200" y="990600"/>
            <a:ext cx="1417632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Quadrilateral</a:t>
            </a:r>
            <a:endParaRPr lang="en-US" dirty="0"/>
          </a:p>
        </p:txBody>
      </p:sp>
      <p:sp>
        <p:nvSpPr>
          <p:cNvPr id="129" name="TextBox 128"/>
          <p:cNvSpPr txBox="1"/>
          <p:nvPr/>
        </p:nvSpPr>
        <p:spPr>
          <a:xfrm>
            <a:off x="3886200" y="2438400"/>
            <a:ext cx="1470274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Parallelogram</a:t>
            </a:r>
            <a:endParaRPr lang="en-US" dirty="0"/>
          </a:p>
        </p:txBody>
      </p:sp>
      <p:sp>
        <p:nvSpPr>
          <p:cNvPr id="130" name="TextBox 129"/>
          <p:cNvSpPr txBox="1"/>
          <p:nvPr/>
        </p:nvSpPr>
        <p:spPr>
          <a:xfrm>
            <a:off x="2133600" y="3581400"/>
            <a:ext cx="1102738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Rectangle</a:t>
            </a:r>
            <a:endParaRPr lang="en-US" dirty="0"/>
          </a:p>
        </p:txBody>
      </p:sp>
      <p:sp>
        <p:nvSpPr>
          <p:cNvPr id="131" name="TextBox 130"/>
          <p:cNvSpPr txBox="1"/>
          <p:nvPr/>
        </p:nvSpPr>
        <p:spPr>
          <a:xfrm>
            <a:off x="5181600" y="3657600"/>
            <a:ext cx="1071127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Rhombus</a:t>
            </a:r>
            <a:endParaRPr lang="en-US" dirty="0"/>
          </a:p>
        </p:txBody>
      </p:sp>
      <p:sp>
        <p:nvSpPr>
          <p:cNvPr id="132" name="TextBox 131"/>
          <p:cNvSpPr txBox="1"/>
          <p:nvPr/>
        </p:nvSpPr>
        <p:spPr>
          <a:xfrm>
            <a:off x="3886200" y="5029200"/>
            <a:ext cx="837280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Square</a:t>
            </a:r>
            <a:endParaRPr lang="en-US" dirty="0"/>
          </a:p>
        </p:txBody>
      </p:sp>
      <p:sp>
        <p:nvSpPr>
          <p:cNvPr id="134" name="TextBox 133"/>
          <p:cNvSpPr txBox="1"/>
          <p:nvPr/>
        </p:nvSpPr>
        <p:spPr>
          <a:xfrm>
            <a:off x="6172200" y="1066800"/>
            <a:ext cx="990600" cy="338554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omic Sans MS" pitchFamily="66" charset="0"/>
              </a:rPr>
              <a:t>4 sides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2401" y="762000"/>
            <a:ext cx="3200399" cy="646331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mic Sans MS" pitchFamily="66" charset="0"/>
              </a:rPr>
              <a:t>How do we recognize what shape we have?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334000" y="2514600"/>
            <a:ext cx="3200400" cy="338554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omic Sans MS" pitchFamily="66" charset="0"/>
              </a:rPr>
              <a:t>Opposite sides are congruent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334000" y="3014246"/>
            <a:ext cx="3200400" cy="338554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omic Sans MS" pitchFamily="66" charset="0"/>
              </a:rPr>
              <a:t>Opposite sides are parallel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477000" y="2819400"/>
            <a:ext cx="609600" cy="27699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 pitchFamily="66" charset="0"/>
              </a:rPr>
              <a:t>OR</a:t>
            </a:r>
            <a:endParaRPr lang="en-US" sz="1200" dirty="0">
              <a:latin typeface="Comic Sans MS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04800" y="3733800"/>
            <a:ext cx="1676400" cy="1077218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omic Sans MS" pitchFamily="66" charset="0"/>
              </a:rPr>
              <a:t>4 right angles.</a:t>
            </a:r>
          </a:p>
          <a:p>
            <a:pPr algn="ctr"/>
            <a:r>
              <a:rPr lang="en-US" sz="1600" b="1" dirty="0" smtClean="0">
                <a:latin typeface="Comic Sans MS" pitchFamily="66" charset="0"/>
              </a:rPr>
              <a:t>Slopes are opposite reciprocals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553200" y="4157246"/>
            <a:ext cx="2286000" cy="338554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omic Sans MS" pitchFamily="66" charset="0"/>
              </a:rPr>
              <a:t>4 congruent sides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029200" y="5486400"/>
            <a:ext cx="2590800" cy="338554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omic Sans MS" pitchFamily="66" charset="0"/>
              </a:rPr>
              <a:t>4 congruent sides</a:t>
            </a:r>
            <a:endParaRPr lang="en-US" sz="1600" b="1" dirty="0">
              <a:latin typeface="Comic Sans MS" pitchFamily="66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019800" y="5791200"/>
            <a:ext cx="838200" cy="27699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omic Sans MS" pitchFamily="66" charset="0"/>
              </a:rPr>
              <a:t>AND</a:t>
            </a:r>
            <a:endParaRPr lang="en-US" sz="1200" dirty="0">
              <a:latin typeface="Comic Sans MS" pitchFamily="6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029200" y="6019800"/>
            <a:ext cx="2590800" cy="338554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omic Sans MS" pitchFamily="66" charset="0"/>
              </a:rPr>
              <a:t>4 right angles</a:t>
            </a:r>
            <a:endParaRPr lang="en-US" sz="1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1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049" y="1171575"/>
            <a:ext cx="8799351" cy="545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Rectangle 3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Coordinate Geometry 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(Identifying Quadrilaterals)</a:t>
            </a:r>
            <a:endParaRPr lang="en-US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62948" y="3473244"/>
            <a:ext cx="1619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FF"/>
                </a:solidFill>
                <a:latin typeface="Comic Sans MS" pitchFamily="66" charset="0"/>
              </a:rPr>
              <a:t>Parallelogram</a:t>
            </a:r>
            <a:endParaRPr lang="en-US" dirty="0">
              <a:solidFill>
                <a:srgbClr val="FF00FF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3930444"/>
            <a:ext cx="1233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FF"/>
                </a:solidFill>
                <a:latin typeface="Comic Sans MS" pitchFamily="66" charset="0"/>
              </a:rPr>
              <a:t>Rectangle</a:t>
            </a:r>
            <a:endParaRPr lang="en-US" dirty="0">
              <a:solidFill>
                <a:srgbClr val="FF00FF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0" y="4844844"/>
            <a:ext cx="1132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FF"/>
                </a:solidFill>
                <a:latin typeface="Comic Sans MS" pitchFamily="66" charset="0"/>
              </a:rPr>
              <a:t>Rhombus</a:t>
            </a:r>
            <a:endParaRPr lang="en-US" dirty="0">
              <a:solidFill>
                <a:srgbClr val="FF00FF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8200" y="4419600"/>
            <a:ext cx="1619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FF"/>
                </a:solidFill>
                <a:latin typeface="Comic Sans MS" pitchFamily="66" charset="0"/>
              </a:rPr>
              <a:t>Parallelogram</a:t>
            </a:r>
            <a:endParaRPr lang="en-US" dirty="0">
              <a:solidFill>
                <a:srgbClr val="FF00FF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10400" y="5316792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FF"/>
                </a:solidFill>
                <a:latin typeface="Comic Sans MS" pitchFamily="66" charset="0"/>
              </a:rPr>
              <a:t>Square</a:t>
            </a:r>
            <a:endParaRPr lang="en-US" dirty="0">
              <a:solidFill>
                <a:srgbClr val="FF00FF"/>
              </a:solidFill>
              <a:latin typeface="Comic Sans MS" pitchFamily="66" charset="0"/>
            </a:endParaRPr>
          </a:p>
        </p:txBody>
      </p:sp>
      <p:graphicFrame>
        <p:nvGraphicFramePr>
          <p:cNvPr id="521221" name="Object 5"/>
          <p:cNvGraphicFramePr>
            <a:graphicFrameLocks noChangeAspect="1"/>
          </p:cNvGraphicFramePr>
          <p:nvPr/>
        </p:nvGraphicFramePr>
        <p:xfrm>
          <a:off x="2819400" y="1981200"/>
          <a:ext cx="1103688" cy="990600"/>
        </p:xfrm>
        <a:graphic>
          <a:graphicData uri="http://schemas.openxmlformats.org/presentationml/2006/ole">
            <p:oleObj spid="_x0000_s521221" name="Equation" r:id="rId5" imgW="482400" imgH="431640" progId="Equation.3">
              <p:embed/>
            </p:oleObj>
          </a:graphicData>
        </a:graphic>
      </p:graphicFrame>
      <p:graphicFrame>
        <p:nvGraphicFramePr>
          <p:cNvPr id="521224" name="Object 8"/>
          <p:cNvGraphicFramePr>
            <a:graphicFrameLocks noChangeAspect="1"/>
          </p:cNvGraphicFramePr>
          <p:nvPr/>
        </p:nvGraphicFramePr>
        <p:xfrm>
          <a:off x="5105400" y="2286000"/>
          <a:ext cx="3308350" cy="639763"/>
        </p:xfrm>
        <a:graphic>
          <a:graphicData uri="http://schemas.openxmlformats.org/presentationml/2006/ole">
            <p:oleObj spid="_x0000_s521224" name="Equation" r:id="rId6" imgW="1447560" imgH="2793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1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2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85800"/>
            <a:ext cx="8966251" cy="571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Rectangle 3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Coordinate Geometry 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(Identifying Quadrilaterals)</a:t>
            </a:r>
            <a:endParaRPr lang="en-US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4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00" y="5002164"/>
            <a:ext cx="176522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rgbClr val="FF00FF"/>
                </a:solidFill>
                <a:latin typeface="Comic Sans MS" pitchFamily="66" charset="0"/>
              </a:rPr>
              <a:t>Rhombus</a:t>
            </a:r>
            <a:endParaRPr lang="en-US" sz="3000" dirty="0">
              <a:solidFill>
                <a:srgbClr val="FF00FF"/>
              </a:solidFill>
              <a:latin typeface="Comic Sans MS" pitchFamily="66" charset="0"/>
            </a:endParaRPr>
          </a:p>
        </p:txBody>
      </p:sp>
      <p:graphicFrame>
        <p:nvGraphicFramePr>
          <p:cNvPr id="522244" name="Object 4"/>
          <p:cNvGraphicFramePr>
            <a:graphicFrameLocks noChangeAspect="1"/>
          </p:cNvGraphicFramePr>
          <p:nvPr/>
        </p:nvGraphicFramePr>
        <p:xfrm>
          <a:off x="4267200" y="2713704"/>
          <a:ext cx="432804" cy="347662"/>
        </p:xfrm>
        <a:graphic>
          <a:graphicData uri="http://schemas.openxmlformats.org/presentationml/2006/ole">
            <p:oleObj spid="_x0000_s522244" name="Equation" r:id="rId5" imgW="253800" imgH="203040" progId="Equation.3">
              <p:embed/>
            </p:oleObj>
          </a:graphicData>
        </a:graphic>
      </p:graphicFrame>
      <p:graphicFrame>
        <p:nvGraphicFramePr>
          <p:cNvPr id="522245" name="Object 5"/>
          <p:cNvGraphicFramePr>
            <a:graphicFrameLocks noChangeAspect="1"/>
          </p:cNvGraphicFramePr>
          <p:nvPr/>
        </p:nvGraphicFramePr>
        <p:xfrm>
          <a:off x="4267200" y="2994025"/>
          <a:ext cx="433388" cy="369888"/>
        </p:xfrm>
        <a:graphic>
          <a:graphicData uri="http://schemas.openxmlformats.org/presentationml/2006/ole">
            <p:oleObj spid="_x0000_s522245" name="Equation" r:id="rId6" imgW="253800" imgH="215640" progId="Equation.3">
              <p:embed/>
            </p:oleObj>
          </a:graphicData>
        </a:graphic>
      </p:graphicFrame>
      <p:graphicFrame>
        <p:nvGraphicFramePr>
          <p:cNvPr id="522246" name="Object 6"/>
          <p:cNvGraphicFramePr>
            <a:graphicFrameLocks noChangeAspect="1"/>
          </p:cNvGraphicFramePr>
          <p:nvPr/>
        </p:nvGraphicFramePr>
        <p:xfrm>
          <a:off x="4267200" y="3311525"/>
          <a:ext cx="433388" cy="369888"/>
        </p:xfrm>
        <a:graphic>
          <a:graphicData uri="http://schemas.openxmlformats.org/presentationml/2006/ole">
            <p:oleObj spid="_x0000_s522246" name="Equation" r:id="rId7" imgW="253800" imgH="215640" progId="Equation.3">
              <p:embed/>
            </p:oleObj>
          </a:graphicData>
        </a:graphic>
      </p:graphicFrame>
      <p:graphicFrame>
        <p:nvGraphicFramePr>
          <p:cNvPr id="522247" name="Object 7"/>
          <p:cNvGraphicFramePr>
            <a:graphicFrameLocks noChangeAspect="1"/>
          </p:cNvGraphicFramePr>
          <p:nvPr/>
        </p:nvGraphicFramePr>
        <p:xfrm>
          <a:off x="4267200" y="3614738"/>
          <a:ext cx="433388" cy="347662"/>
        </p:xfrm>
        <a:graphic>
          <a:graphicData uri="http://schemas.openxmlformats.org/presentationml/2006/ole">
            <p:oleObj spid="_x0000_s522247" name="Equation" r:id="rId8" imgW="253800" imgH="203040" progId="Equation.3">
              <p:embed/>
            </p:oleObj>
          </a:graphicData>
        </a:graphic>
      </p:graphicFrame>
      <p:graphicFrame>
        <p:nvGraphicFramePr>
          <p:cNvPr id="522248" name="Object 8"/>
          <p:cNvGraphicFramePr>
            <a:graphicFrameLocks noChangeAspect="1"/>
          </p:cNvGraphicFramePr>
          <p:nvPr/>
        </p:nvGraphicFramePr>
        <p:xfrm>
          <a:off x="5196348" y="2696496"/>
          <a:ext cx="302375" cy="404813"/>
        </p:xfrm>
        <a:graphic>
          <a:graphicData uri="http://schemas.openxmlformats.org/presentationml/2006/ole">
            <p:oleObj spid="_x0000_s522248" name="Equation" r:id="rId9" imgW="228600" imgH="304560" progId="Equation.3">
              <p:embed/>
            </p:oleObj>
          </a:graphicData>
        </a:graphic>
      </p:graphicFrame>
      <p:graphicFrame>
        <p:nvGraphicFramePr>
          <p:cNvPr id="522249" name="Object 9"/>
          <p:cNvGraphicFramePr>
            <a:graphicFrameLocks noChangeAspect="1"/>
          </p:cNvGraphicFramePr>
          <p:nvPr/>
        </p:nvGraphicFramePr>
        <p:xfrm>
          <a:off x="5486400" y="2971800"/>
          <a:ext cx="291998" cy="392113"/>
        </p:xfrm>
        <a:graphic>
          <a:graphicData uri="http://schemas.openxmlformats.org/presentationml/2006/ole">
            <p:oleObj spid="_x0000_s522249" name="Equation" r:id="rId10" imgW="228600" imgH="304560" progId="Equation.3">
              <p:embed/>
            </p:oleObj>
          </a:graphicData>
        </a:graphic>
      </p:graphicFrame>
      <p:graphicFrame>
        <p:nvGraphicFramePr>
          <p:cNvPr id="522250" name="Object 10"/>
          <p:cNvGraphicFramePr>
            <a:graphicFrameLocks noChangeAspect="1"/>
          </p:cNvGraphicFramePr>
          <p:nvPr/>
        </p:nvGraphicFramePr>
        <p:xfrm>
          <a:off x="5105400" y="3276600"/>
          <a:ext cx="301456" cy="404813"/>
        </p:xfrm>
        <a:graphic>
          <a:graphicData uri="http://schemas.openxmlformats.org/presentationml/2006/ole">
            <p:oleObj spid="_x0000_s522250" name="Equation" r:id="rId11" imgW="228600" imgH="304560" progId="Equation.3">
              <p:embed/>
            </p:oleObj>
          </a:graphicData>
        </a:graphic>
      </p:graphicFrame>
      <p:graphicFrame>
        <p:nvGraphicFramePr>
          <p:cNvPr id="522251" name="Object 11"/>
          <p:cNvGraphicFramePr>
            <a:graphicFrameLocks noChangeAspect="1"/>
          </p:cNvGraphicFramePr>
          <p:nvPr/>
        </p:nvGraphicFramePr>
        <p:xfrm>
          <a:off x="5486400" y="3657600"/>
          <a:ext cx="238914" cy="319853"/>
        </p:xfrm>
        <a:graphic>
          <a:graphicData uri="http://schemas.openxmlformats.org/presentationml/2006/ole">
            <p:oleObj spid="_x0000_s522251" name="Equation" r:id="rId12" imgW="228600" imgH="304560" progId="Equation.3">
              <p:embed/>
            </p:oleObj>
          </a:graphicData>
        </a:graphic>
      </p:graphicFrame>
      <p:graphicFrame>
        <p:nvGraphicFramePr>
          <p:cNvPr id="522252" name="Object 12"/>
          <p:cNvGraphicFramePr>
            <a:graphicFrameLocks noChangeAspect="1"/>
          </p:cNvGraphicFramePr>
          <p:nvPr/>
        </p:nvGraphicFramePr>
        <p:xfrm>
          <a:off x="6369050" y="2746375"/>
          <a:ext cx="390525" cy="304800"/>
        </p:xfrm>
        <a:graphic>
          <a:graphicData uri="http://schemas.openxmlformats.org/presentationml/2006/ole">
            <p:oleObj spid="_x0000_s522252" name="Equation" r:id="rId13" imgW="228600" imgH="177480" progId="Equation.3">
              <p:embed/>
            </p:oleObj>
          </a:graphicData>
        </a:graphic>
      </p:graphicFrame>
      <p:graphicFrame>
        <p:nvGraphicFramePr>
          <p:cNvPr id="522253" name="Object 13"/>
          <p:cNvGraphicFramePr>
            <a:graphicFrameLocks noChangeAspect="1"/>
          </p:cNvGraphicFramePr>
          <p:nvPr/>
        </p:nvGraphicFramePr>
        <p:xfrm>
          <a:off x="6369050" y="3038475"/>
          <a:ext cx="390525" cy="304800"/>
        </p:xfrm>
        <a:graphic>
          <a:graphicData uri="http://schemas.openxmlformats.org/presentationml/2006/ole">
            <p:oleObj spid="_x0000_s522253" name="Equation" r:id="rId14" imgW="228600" imgH="177480" progId="Equation.3">
              <p:embed/>
            </p:oleObj>
          </a:graphicData>
        </a:graphic>
      </p:graphicFrame>
      <p:graphicFrame>
        <p:nvGraphicFramePr>
          <p:cNvPr id="522254" name="Object 14"/>
          <p:cNvGraphicFramePr>
            <a:graphicFrameLocks noChangeAspect="1"/>
          </p:cNvGraphicFramePr>
          <p:nvPr/>
        </p:nvGraphicFramePr>
        <p:xfrm>
          <a:off x="6369050" y="3355975"/>
          <a:ext cx="390525" cy="304800"/>
        </p:xfrm>
        <a:graphic>
          <a:graphicData uri="http://schemas.openxmlformats.org/presentationml/2006/ole">
            <p:oleObj spid="_x0000_s522254" name="Equation" r:id="rId15" imgW="228600" imgH="177480" progId="Equation.3">
              <p:embed/>
            </p:oleObj>
          </a:graphicData>
        </a:graphic>
      </p:graphicFrame>
      <p:graphicFrame>
        <p:nvGraphicFramePr>
          <p:cNvPr id="522255" name="Object 15"/>
          <p:cNvGraphicFramePr>
            <a:graphicFrameLocks noChangeAspect="1"/>
          </p:cNvGraphicFramePr>
          <p:nvPr/>
        </p:nvGraphicFramePr>
        <p:xfrm>
          <a:off x="6369050" y="3648075"/>
          <a:ext cx="390525" cy="304800"/>
        </p:xfrm>
        <a:graphic>
          <a:graphicData uri="http://schemas.openxmlformats.org/presentationml/2006/ole">
            <p:oleObj spid="_x0000_s522255" name="Equation" r:id="rId16" imgW="228600" imgH="177480" progId="Equation.3">
              <p:embed/>
            </p:oleObj>
          </a:graphicData>
        </a:graphic>
      </p:graphicFrame>
      <p:sp>
        <p:nvSpPr>
          <p:cNvPr id="20" name="Rectangle 19"/>
          <p:cNvSpPr/>
          <p:nvPr/>
        </p:nvSpPr>
        <p:spPr>
          <a:xfrm>
            <a:off x="5867400" y="2775156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872320" y="3060288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867400" y="3352800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872320" y="3684636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934200" y="2743200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939120" y="3028332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934200" y="3320844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939120" y="3652680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8001000" y="5181600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2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22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22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5222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5222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22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2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22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22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22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22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Coordinate Geometry 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(Identifying Quadrilaterals)</a:t>
            </a:r>
            <a:endParaRPr lang="en-US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232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1143000"/>
            <a:ext cx="8763001" cy="3842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181600" y="4267200"/>
            <a:ext cx="261802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rgbClr val="FF00FF"/>
                </a:solidFill>
                <a:latin typeface="Comic Sans MS" pitchFamily="66" charset="0"/>
              </a:rPr>
              <a:t>Quadrilateral</a:t>
            </a:r>
            <a:endParaRPr lang="en-US" sz="3000" dirty="0">
              <a:solidFill>
                <a:srgbClr val="FF00FF"/>
              </a:solidFill>
              <a:latin typeface="Comic Sans MS" pitchFamily="66" charset="0"/>
            </a:endParaRPr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4114800" y="1983660"/>
          <a:ext cx="432804" cy="347662"/>
        </p:xfrm>
        <a:graphic>
          <a:graphicData uri="http://schemas.openxmlformats.org/presentationml/2006/ole">
            <p:oleObj spid="_x0000_s523267" name="Equation" r:id="rId5" imgW="253800" imgH="203040" progId="Equation.3">
              <p:embed/>
            </p:oleObj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4114800" y="2278729"/>
          <a:ext cx="433388" cy="369888"/>
        </p:xfrm>
        <a:graphic>
          <a:graphicData uri="http://schemas.openxmlformats.org/presentationml/2006/ole">
            <p:oleObj spid="_x0000_s523268" name="Equation" r:id="rId6" imgW="253800" imgH="215640" progId="Equation.3">
              <p:embed/>
            </p:oleObj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/>
        </p:nvGraphicFramePr>
        <p:xfrm>
          <a:off x="4114800" y="2596229"/>
          <a:ext cx="433388" cy="369888"/>
        </p:xfrm>
        <a:graphic>
          <a:graphicData uri="http://schemas.openxmlformats.org/presentationml/2006/ole">
            <p:oleObj spid="_x0000_s523269" name="Equation" r:id="rId7" imgW="253800" imgH="215640" progId="Equation.3">
              <p:embed/>
            </p:oleObj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4114800" y="2899442"/>
          <a:ext cx="433388" cy="347662"/>
        </p:xfrm>
        <a:graphic>
          <a:graphicData uri="http://schemas.openxmlformats.org/presentationml/2006/ole">
            <p:oleObj spid="_x0000_s523270" name="Equation" r:id="rId8" imgW="253800" imgH="203040" progId="Equation.3">
              <p:embed/>
            </p:oleObj>
          </a:graphicData>
        </a:graphic>
      </p:graphicFrame>
      <p:graphicFrame>
        <p:nvGraphicFramePr>
          <p:cNvPr id="11" name="Object 8"/>
          <p:cNvGraphicFramePr>
            <a:graphicFrameLocks noChangeAspect="1"/>
          </p:cNvGraphicFramePr>
          <p:nvPr/>
        </p:nvGraphicFramePr>
        <p:xfrm>
          <a:off x="5002213" y="1981200"/>
          <a:ext cx="387350" cy="404813"/>
        </p:xfrm>
        <a:graphic>
          <a:graphicData uri="http://schemas.openxmlformats.org/presentationml/2006/ole">
            <p:oleObj spid="_x0000_s523271" name="Equation" r:id="rId9" imgW="291960" imgH="304560" progId="Equation.3">
              <p:embed/>
            </p:oleObj>
          </a:graphicData>
        </a:graphic>
      </p:graphicFrame>
      <p:graphicFrame>
        <p:nvGraphicFramePr>
          <p:cNvPr id="12" name="Object 9"/>
          <p:cNvGraphicFramePr>
            <a:graphicFrameLocks noChangeAspect="1"/>
          </p:cNvGraphicFramePr>
          <p:nvPr/>
        </p:nvGraphicFramePr>
        <p:xfrm>
          <a:off x="5260975" y="2255838"/>
          <a:ext cx="438150" cy="392112"/>
        </p:xfrm>
        <a:graphic>
          <a:graphicData uri="http://schemas.openxmlformats.org/presentationml/2006/ole">
            <p:oleObj spid="_x0000_s523272" name="Equation" r:id="rId10" imgW="342720" imgH="304560" progId="Equation.3">
              <p:embed/>
            </p:oleObj>
          </a:graphicData>
        </a:graphic>
      </p:graphicFrame>
      <p:graphicFrame>
        <p:nvGraphicFramePr>
          <p:cNvPr id="13" name="Object 10"/>
          <p:cNvGraphicFramePr>
            <a:graphicFrameLocks noChangeAspect="1"/>
          </p:cNvGraphicFramePr>
          <p:nvPr/>
        </p:nvGraphicFramePr>
        <p:xfrm>
          <a:off x="4953000" y="2561304"/>
          <a:ext cx="301456" cy="404813"/>
        </p:xfrm>
        <a:graphic>
          <a:graphicData uri="http://schemas.openxmlformats.org/presentationml/2006/ole">
            <p:oleObj spid="_x0000_s523273" name="Equation" r:id="rId11" imgW="228600" imgH="304560" progId="Equation.3">
              <p:embed/>
            </p:oleObj>
          </a:graphicData>
        </a:graphic>
      </p:graphicFrame>
      <p:graphicFrame>
        <p:nvGraphicFramePr>
          <p:cNvPr id="14" name="Object 11"/>
          <p:cNvGraphicFramePr>
            <a:graphicFrameLocks noChangeAspect="1"/>
          </p:cNvGraphicFramePr>
          <p:nvPr/>
        </p:nvGraphicFramePr>
        <p:xfrm>
          <a:off x="5275263" y="2941638"/>
          <a:ext cx="357187" cy="320675"/>
        </p:xfrm>
        <a:graphic>
          <a:graphicData uri="http://schemas.openxmlformats.org/presentationml/2006/ole">
            <p:oleObj spid="_x0000_s523274" name="Equation" r:id="rId12" imgW="342720" imgH="304560" progId="Equation.3">
              <p:embed/>
            </p:oleObj>
          </a:graphicData>
        </a:graphic>
      </p:graphicFrame>
      <p:graphicFrame>
        <p:nvGraphicFramePr>
          <p:cNvPr id="15" name="Object 12"/>
          <p:cNvGraphicFramePr>
            <a:graphicFrameLocks noChangeAspect="1"/>
          </p:cNvGraphicFramePr>
          <p:nvPr/>
        </p:nvGraphicFramePr>
        <p:xfrm>
          <a:off x="6162675" y="2030413"/>
          <a:ext cx="498475" cy="304800"/>
        </p:xfrm>
        <a:graphic>
          <a:graphicData uri="http://schemas.openxmlformats.org/presentationml/2006/ole">
            <p:oleObj spid="_x0000_s523275" name="Equation" r:id="rId13" imgW="291960" imgH="177480" progId="Equation.3">
              <p:embed/>
            </p:oleObj>
          </a:graphicData>
        </a:graphic>
      </p:graphicFrame>
      <p:graphicFrame>
        <p:nvGraphicFramePr>
          <p:cNvPr id="16" name="Object 13"/>
          <p:cNvGraphicFramePr>
            <a:graphicFrameLocks noChangeAspect="1"/>
          </p:cNvGraphicFramePr>
          <p:nvPr/>
        </p:nvGraphicFramePr>
        <p:xfrm>
          <a:off x="6216650" y="2323179"/>
          <a:ext cx="390525" cy="304800"/>
        </p:xfrm>
        <a:graphic>
          <a:graphicData uri="http://schemas.openxmlformats.org/presentationml/2006/ole">
            <p:oleObj spid="_x0000_s523276" name="Equation" r:id="rId14" imgW="228600" imgH="177480" progId="Equation.3">
              <p:embed/>
            </p:oleObj>
          </a:graphicData>
        </a:graphic>
      </p:graphicFrame>
      <p:graphicFrame>
        <p:nvGraphicFramePr>
          <p:cNvPr id="17" name="Object 14"/>
          <p:cNvGraphicFramePr>
            <a:graphicFrameLocks noChangeAspect="1"/>
          </p:cNvGraphicFramePr>
          <p:nvPr/>
        </p:nvGraphicFramePr>
        <p:xfrm>
          <a:off x="6216650" y="2640679"/>
          <a:ext cx="390525" cy="304800"/>
        </p:xfrm>
        <a:graphic>
          <a:graphicData uri="http://schemas.openxmlformats.org/presentationml/2006/ole">
            <p:oleObj spid="_x0000_s523277" name="Equation" r:id="rId15" imgW="228600" imgH="177480" progId="Equation.3">
              <p:embed/>
            </p:oleObj>
          </a:graphicData>
        </a:graphic>
      </p:graphicFrame>
      <p:graphicFrame>
        <p:nvGraphicFramePr>
          <p:cNvPr id="18" name="Object 15"/>
          <p:cNvGraphicFramePr>
            <a:graphicFrameLocks noChangeAspect="1"/>
          </p:cNvGraphicFramePr>
          <p:nvPr/>
        </p:nvGraphicFramePr>
        <p:xfrm>
          <a:off x="6216650" y="2932779"/>
          <a:ext cx="390525" cy="304800"/>
        </p:xfrm>
        <a:graphic>
          <a:graphicData uri="http://schemas.openxmlformats.org/presentationml/2006/ole">
            <p:oleObj spid="_x0000_s523278" name="Equation" r:id="rId16" imgW="228600" imgH="177480" progId="Equation.3">
              <p:embed/>
            </p:oleObj>
          </a:graphicData>
        </a:graphic>
      </p:graphicFrame>
      <p:sp>
        <p:nvSpPr>
          <p:cNvPr id="19" name="Rectangle 18"/>
          <p:cNvSpPr/>
          <p:nvPr/>
        </p:nvSpPr>
        <p:spPr>
          <a:xfrm>
            <a:off x="5715000" y="2059860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719920" y="2344992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715000" y="2637504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719920" y="2969340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781800" y="2027904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786720" y="2313036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781800" y="2605548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786720" y="2937384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7848600" y="4466304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Coordinate Geometry 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(Identifying Quadrilaterals)</a:t>
            </a:r>
            <a:endParaRPr lang="en-US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24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90600"/>
            <a:ext cx="8845624" cy="388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715000" y="4144296"/>
            <a:ext cx="144302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rgbClr val="FF00FF"/>
                </a:solidFill>
                <a:latin typeface="Comic Sans MS" pitchFamily="66" charset="0"/>
              </a:rPr>
              <a:t>Square</a:t>
            </a:r>
            <a:endParaRPr lang="en-US" sz="3000" dirty="0">
              <a:solidFill>
                <a:srgbClr val="FF00FF"/>
              </a:solidFill>
              <a:latin typeface="Comic Sans MS" pitchFamily="66" charset="0"/>
            </a:endParaRPr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4267200" y="1855836"/>
          <a:ext cx="432804" cy="347662"/>
        </p:xfrm>
        <a:graphic>
          <a:graphicData uri="http://schemas.openxmlformats.org/presentationml/2006/ole">
            <p:oleObj spid="_x0000_s524291" name="Equation" r:id="rId5" imgW="253800" imgH="203040" progId="Equation.3">
              <p:embed/>
            </p:oleObj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4267200" y="2136157"/>
          <a:ext cx="433388" cy="369888"/>
        </p:xfrm>
        <a:graphic>
          <a:graphicData uri="http://schemas.openxmlformats.org/presentationml/2006/ole">
            <p:oleObj spid="_x0000_s524292" name="Equation" r:id="rId6" imgW="253800" imgH="215640" progId="Equation.3">
              <p:embed/>
            </p:oleObj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/>
        </p:nvGraphicFramePr>
        <p:xfrm>
          <a:off x="4267200" y="2453657"/>
          <a:ext cx="433388" cy="369888"/>
        </p:xfrm>
        <a:graphic>
          <a:graphicData uri="http://schemas.openxmlformats.org/presentationml/2006/ole">
            <p:oleObj spid="_x0000_s524293" name="Equation" r:id="rId7" imgW="253800" imgH="215640" progId="Equation.3">
              <p:embed/>
            </p:oleObj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4267200" y="2756870"/>
          <a:ext cx="433388" cy="347662"/>
        </p:xfrm>
        <a:graphic>
          <a:graphicData uri="http://schemas.openxmlformats.org/presentationml/2006/ole">
            <p:oleObj spid="_x0000_s524294" name="Equation" r:id="rId8" imgW="253800" imgH="203040" progId="Equation.3">
              <p:embed/>
            </p:oleObj>
          </a:graphicData>
        </a:graphic>
      </p:graphicFrame>
      <p:graphicFrame>
        <p:nvGraphicFramePr>
          <p:cNvPr id="11" name="Object 8"/>
          <p:cNvGraphicFramePr>
            <a:graphicFrameLocks noChangeAspect="1"/>
          </p:cNvGraphicFramePr>
          <p:nvPr/>
        </p:nvGraphicFramePr>
        <p:xfrm>
          <a:off x="5121275" y="1838325"/>
          <a:ext cx="454025" cy="404813"/>
        </p:xfrm>
        <a:graphic>
          <a:graphicData uri="http://schemas.openxmlformats.org/presentationml/2006/ole">
            <p:oleObj spid="_x0000_s524295" name="Equation" r:id="rId9" imgW="342720" imgH="304560" progId="Equation.3">
              <p:embed/>
            </p:oleObj>
          </a:graphicData>
        </a:graphic>
      </p:graphicFrame>
      <p:graphicFrame>
        <p:nvGraphicFramePr>
          <p:cNvPr id="12" name="Object 9"/>
          <p:cNvGraphicFramePr>
            <a:graphicFrameLocks noChangeAspect="1"/>
          </p:cNvGraphicFramePr>
          <p:nvPr/>
        </p:nvGraphicFramePr>
        <p:xfrm>
          <a:off x="5486400" y="2113932"/>
          <a:ext cx="291998" cy="392113"/>
        </p:xfrm>
        <a:graphic>
          <a:graphicData uri="http://schemas.openxmlformats.org/presentationml/2006/ole">
            <p:oleObj spid="_x0000_s524296" name="Equation" r:id="rId10" imgW="228600" imgH="304560" progId="Equation.3">
              <p:embed/>
            </p:oleObj>
          </a:graphicData>
        </a:graphic>
      </p:graphicFrame>
      <p:graphicFrame>
        <p:nvGraphicFramePr>
          <p:cNvPr id="13" name="Object 10"/>
          <p:cNvGraphicFramePr>
            <a:graphicFrameLocks noChangeAspect="1"/>
          </p:cNvGraphicFramePr>
          <p:nvPr/>
        </p:nvGraphicFramePr>
        <p:xfrm>
          <a:off x="5030788" y="2419350"/>
          <a:ext cx="452437" cy="404813"/>
        </p:xfrm>
        <a:graphic>
          <a:graphicData uri="http://schemas.openxmlformats.org/presentationml/2006/ole">
            <p:oleObj spid="_x0000_s524297" name="Equation" r:id="rId11" imgW="342720" imgH="304560" progId="Equation.3">
              <p:embed/>
            </p:oleObj>
          </a:graphicData>
        </a:graphic>
      </p:graphicFrame>
      <p:graphicFrame>
        <p:nvGraphicFramePr>
          <p:cNvPr id="14" name="Object 11"/>
          <p:cNvGraphicFramePr>
            <a:graphicFrameLocks noChangeAspect="1"/>
          </p:cNvGraphicFramePr>
          <p:nvPr/>
        </p:nvGraphicFramePr>
        <p:xfrm>
          <a:off x="5486400" y="2799732"/>
          <a:ext cx="238914" cy="319853"/>
        </p:xfrm>
        <a:graphic>
          <a:graphicData uri="http://schemas.openxmlformats.org/presentationml/2006/ole">
            <p:oleObj spid="_x0000_s524298" name="Equation" r:id="rId12" imgW="228600" imgH="304560" progId="Equation.3">
              <p:embed/>
            </p:oleObj>
          </a:graphicData>
        </a:graphic>
      </p:graphicFrame>
      <p:graphicFrame>
        <p:nvGraphicFramePr>
          <p:cNvPr id="15" name="Object 12"/>
          <p:cNvGraphicFramePr>
            <a:graphicFrameLocks noChangeAspect="1"/>
          </p:cNvGraphicFramePr>
          <p:nvPr/>
        </p:nvGraphicFramePr>
        <p:xfrm>
          <a:off x="6465888" y="1889125"/>
          <a:ext cx="195262" cy="304800"/>
        </p:xfrm>
        <a:graphic>
          <a:graphicData uri="http://schemas.openxmlformats.org/presentationml/2006/ole">
            <p:oleObj spid="_x0000_s524299" name="Equation" r:id="rId13" imgW="114120" imgH="177480" progId="Equation.3">
              <p:embed/>
            </p:oleObj>
          </a:graphicData>
        </a:graphic>
      </p:graphicFrame>
      <p:graphicFrame>
        <p:nvGraphicFramePr>
          <p:cNvPr id="16" name="Object 13"/>
          <p:cNvGraphicFramePr>
            <a:graphicFrameLocks noChangeAspect="1"/>
          </p:cNvGraphicFramePr>
          <p:nvPr/>
        </p:nvGraphicFramePr>
        <p:xfrm>
          <a:off x="6465888" y="2181225"/>
          <a:ext cx="195262" cy="304800"/>
        </p:xfrm>
        <a:graphic>
          <a:graphicData uri="http://schemas.openxmlformats.org/presentationml/2006/ole">
            <p:oleObj spid="_x0000_s524300" name="Equation" r:id="rId14" imgW="114120" imgH="177480" progId="Equation.3">
              <p:embed/>
            </p:oleObj>
          </a:graphicData>
        </a:graphic>
      </p:graphicFrame>
      <p:graphicFrame>
        <p:nvGraphicFramePr>
          <p:cNvPr id="17" name="Object 14"/>
          <p:cNvGraphicFramePr>
            <a:graphicFrameLocks noChangeAspect="1"/>
          </p:cNvGraphicFramePr>
          <p:nvPr/>
        </p:nvGraphicFramePr>
        <p:xfrm>
          <a:off x="6465888" y="2498725"/>
          <a:ext cx="195262" cy="304800"/>
        </p:xfrm>
        <a:graphic>
          <a:graphicData uri="http://schemas.openxmlformats.org/presentationml/2006/ole">
            <p:oleObj spid="_x0000_s524301" name="Equation" r:id="rId15" imgW="114120" imgH="177480" progId="Equation.3">
              <p:embed/>
            </p:oleObj>
          </a:graphicData>
        </a:graphic>
      </p:graphicFrame>
      <p:graphicFrame>
        <p:nvGraphicFramePr>
          <p:cNvPr id="18" name="Object 15"/>
          <p:cNvGraphicFramePr>
            <a:graphicFrameLocks noChangeAspect="1"/>
          </p:cNvGraphicFramePr>
          <p:nvPr/>
        </p:nvGraphicFramePr>
        <p:xfrm>
          <a:off x="6465888" y="2790825"/>
          <a:ext cx="195262" cy="304800"/>
        </p:xfrm>
        <a:graphic>
          <a:graphicData uri="http://schemas.openxmlformats.org/presentationml/2006/ole">
            <p:oleObj spid="_x0000_s524302" name="Equation" r:id="rId16" imgW="114120" imgH="177480" progId="Equation.3">
              <p:embed/>
            </p:oleObj>
          </a:graphicData>
        </a:graphic>
      </p:graphicFrame>
      <p:sp>
        <p:nvSpPr>
          <p:cNvPr id="19" name="Rectangle 18"/>
          <p:cNvSpPr/>
          <p:nvPr/>
        </p:nvSpPr>
        <p:spPr>
          <a:xfrm>
            <a:off x="5867400" y="1917288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872320" y="2202420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867400" y="2494932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872320" y="2826768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934200" y="1885332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939120" y="2170464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934200" y="2462976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939120" y="2794812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8001000" y="4323732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0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Coordinate Geometry </a:t>
            </a:r>
            <a:r>
              <a:rPr lang="en-US" sz="2000" b="1" dirty="0" smtClean="0">
                <a:solidFill>
                  <a:schemeClr val="tx1"/>
                </a:solidFill>
                <a:latin typeface="Comic Sans MS" pitchFamily="66" charset="0"/>
              </a:rPr>
              <a:t>(Identifying Quadrilaterals)</a:t>
            </a:r>
            <a:endParaRPr lang="en-US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3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253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43000"/>
            <a:ext cx="8855066" cy="388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410200" y="4085304"/>
            <a:ext cx="257634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>
                <a:solidFill>
                  <a:srgbClr val="FF00FF"/>
                </a:solidFill>
                <a:latin typeface="Comic Sans MS" pitchFamily="66" charset="0"/>
              </a:rPr>
              <a:t>Parallelogram</a:t>
            </a:r>
            <a:endParaRPr lang="en-US" sz="3000" dirty="0">
              <a:solidFill>
                <a:srgbClr val="FF00FF"/>
              </a:solidFill>
              <a:latin typeface="Comic Sans MS" pitchFamily="66" charset="0"/>
            </a:endParaRPr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4267200" y="1958142"/>
          <a:ext cx="432804" cy="347662"/>
        </p:xfrm>
        <a:graphic>
          <a:graphicData uri="http://schemas.openxmlformats.org/presentationml/2006/ole">
            <p:oleObj spid="_x0000_s525315" name="Equation" r:id="rId5" imgW="253800" imgH="203040" progId="Equation.3">
              <p:embed/>
            </p:oleObj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4267200" y="2299423"/>
          <a:ext cx="433388" cy="369888"/>
        </p:xfrm>
        <a:graphic>
          <a:graphicData uri="http://schemas.openxmlformats.org/presentationml/2006/ole">
            <p:oleObj spid="_x0000_s525316" name="Equation" r:id="rId6" imgW="253800" imgH="215640" progId="Equation.3">
              <p:embed/>
            </p:oleObj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/>
        </p:nvGraphicFramePr>
        <p:xfrm>
          <a:off x="4267200" y="2586443"/>
          <a:ext cx="433388" cy="369888"/>
        </p:xfrm>
        <a:graphic>
          <a:graphicData uri="http://schemas.openxmlformats.org/presentationml/2006/ole">
            <p:oleObj spid="_x0000_s525317" name="Equation" r:id="rId7" imgW="253800" imgH="215640" progId="Equation.3">
              <p:embed/>
            </p:oleObj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4267200" y="2920136"/>
          <a:ext cx="433388" cy="347662"/>
        </p:xfrm>
        <a:graphic>
          <a:graphicData uri="http://schemas.openxmlformats.org/presentationml/2006/ole">
            <p:oleObj spid="_x0000_s525318" name="Equation" r:id="rId8" imgW="253800" imgH="203040" progId="Equation.3">
              <p:embed/>
            </p:oleObj>
          </a:graphicData>
        </a:graphic>
      </p:graphicFrame>
      <p:graphicFrame>
        <p:nvGraphicFramePr>
          <p:cNvPr id="11" name="Object 8"/>
          <p:cNvGraphicFramePr>
            <a:graphicFrameLocks noChangeAspect="1"/>
          </p:cNvGraphicFramePr>
          <p:nvPr/>
        </p:nvGraphicFramePr>
        <p:xfrm>
          <a:off x="5086350" y="1970088"/>
          <a:ext cx="505902" cy="392112"/>
        </p:xfrm>
        <a:graphic>
          <a:graphicData uri="http://schemas.openxmlformats.org/presentationml/2006/ole">
            <p:oleObj spid="_x0000_s525319" name="Equation" r:id="rId9" imgW="393480" imgH="304560" progId="Equation.3">
              <p:embed/>
            </p:oleObj>
          </a:graphicData>
        </a:graphic>
      </p:graphicFrame>
      <p:graphicFrame>
        <p:nvGraphicFramePr>
          <p:cNvPr id="12" name="Object 9"/>
          <p:cNvGraphicFramePr>
            <a:graphicFrameLocks noChangeAspect="1"/>
          </p:cNvGraphicFramePr>
          <p:nvPr/>
        </p:nvGraphicFramePr>
        <p:xfrm>
          <a:off x="5413375" y="2274888"/>
          <a:ext cx="438150" cy="392112"/>
        </p:xfrm>
        <a:graphic>
          <a:graphicData uri="http://schemas.openxmlformats.org/presentationml/2006/ole">
            <p:oleObj spid="_x0000_s525320" name="Equation" r:id="rId10" imgW="342720" imgH="304560" progId="Equation.3">
              <p:embed/>
            </p:oleObj>
          </a:graphicData>
        </a:graphic>
      </p:graphicFrame>
      <p:graphicFrame>
        <p:nvGraphicFramePr>
          <p:cNvPr id="13" name="Object 10"/>
          <p:cNvGraphicFramePr>
            <a:graphicFrameLocks noChangeAspect="1"/>
          </p:cNvGraphicFramePr>
          <p:nvPr/>
        </p:nvGraphicFramePr>
        <p:xfrm>
          <a:off x="4997450" y="2590800"/>
          <a:ext cx="519113" cy="404813"/>
        </p:xfrm>
        <a:graphic>
          <a:graphicData uri="http://schemas.openxmlformats.org/presentationml/2006/ole">
            <p:oleObj spid="_x0000_s525321" name="Equation" r:id="rId11" imgW="393480" imgH="304560" progId="Equation.3">
              <p:embed/>
            </p:oleObj>
          </a:graphicData>
        </a:graphic>
      </p:graphicFrame>
      <p:graphicFrame>
        <p:nvGraphicFramePr>
          <p:cNvPr id="14" name="Object 11"/>
          <p:cNvGraphicFramePr>
            <a:graphicFrameLocks noChangeAspect="1"/>
          </p:cNvGraphicFramePr>
          <p:nvPr/>
        </p:nvGraphicFramePr>
        <p:xfrm>
          <a:off x="5427663" y="2901950"/>
          <a:ext cx="357187" cy="320675"/>
        </p:xfrm>
        <a:graphic>
          <a:graphicData uri="http://schemas.openxmlformats.org/presentationml/2006/ole">
            <p:oleObj spid="_x0000_s525322" name="Equation" r:id="rId12" imgW="342720" imgH="304560" progId="Equation.3">
              <p:embed/>
            </p:oleObj>
          </a:graphicData>
        </a:graphic>
      </p:graphicFrame>
      <p:graphicFrame>
        <p:nvGraphicFramePr>
          <p:cNvPr id="15" name="Object 12"/>
          <p:cNvGraphicFramePr>
            <a:graphicFrameLocks noChangeAspect="1"/>
          </p:cNvGraphicFramePr>
          <p:nvPr/>
        </p:nvGraphicFramePr>
        <p:xfrm>
          <a:off x="6411913" y="2057400"/>
          <a:ext cx="304800" cy="304800"/>
        </p:xfrm>
        <a:graphic>
          <a:graphicData uri="http://schemas.openxmlformats.org/presentationml/2006/ole">
            <p:oleObj spid="_x0000_s525323" name="Equation" r:id="rId13" imgW="177480" imgH="177480" progId="Equation.3">
              <p:embed/>
            </p:oleObj>
          </a:graphicData>
        </a:graphic>
      </p:graphicFrame>
      <p:graphicFrame>
        <p:nvGraphicFramePr>
          <p:cNvPr id="16" name="Object 13"/>
          <p:cNvGraphicFramePr>
            <a:graphicFrameLocks noChangeAspect="1"/>
          </p:cNvGraphicFramePr>
          <p:nvPr/>
        </p:nvGraphicFramePr>
        <p:xfrm>
          <a:off x="6380163" y="2362200"/>
          <a:ext cx="368300" cy="304800"/>
        </p:xfrm>
        <a:graphic>
          <a:graphicData uri="http://schemas.openxmlformats.org/presentationml/2006/ole">
            <p:oleObj spid="_x0000_s525324" name="Equation" r:id="rId14" imgW="215640" imgH="177480" progId="Equation.3">
              <p:embed/>
            </p:oleObj>
          </a:graphicData>
        </a:graphic>
      </p:graphicFrame>
      <p:graphicFrame>
        <p:nvGraphicFramePr>
          <p:cNvPr id="17" name="Object 14"/>
          <p:cNvGraphicFramePr>
            <a:graphicFrameLocks noChangeAspect="1"/>
          </p:cNvGraphicFramePr>
          <p:nvPr/>
        </p:nvGraphicFramePr>
        <p:xfrm>
          <a:off x="6411913" y="2667000"/>
          <a:ext cx="304800" cy="304800"/>
        </p:xfrm>
        <a:graphic>
          <a:graphicData uri="http://schemas.openxmlformats.org/presentationml/2006/ole">
            <p:oleObj spid="_x0000_s525325" name="Equation" r:id="rId15" imgW="177480" imgH="177480" progId="Equation.3">
              <p:embed/>
            </p:oleObj>
          </a:graphicData>
        </a:graphic>
      </p:graphicFrame>
      <p:graphicFrame>
        <p:nvGraphicFramePr>
          <p:cNvPr id="18" name="Object 15"/>
          <p:cNvGraphicFramePr>
            <a:graphicFrameLocks noChangeAspect="1"/>
          </p:cNvGraphicFramePr>
          <p:nvPr/>
        </p:nvGraphicFramePr>
        <p:xfrm>
          <a:off x="6380163" y="2971800"/>
          <a:ext cx="368300" cy="304800"/>
        </p:xfrm>
        <a:graphic>
          <a:graphicData uri="http://schemas.openxmlformats.org/presentationml/2006/ole">
            <p:oleObj spid="_x0000_s525326" name="Equation" r:id="rId16" imgW="215640" imgH="177480" progId="Equation.3">
              <p:embed/>
            </p:oleObj>
          </a:graphicData>
        </a:graphic>
      </p:graphicFrame>
      <p:sp>
        <p:nvSpPr>
          <p:cNvPr id="19" name="Rectangle 18"/>
          <p:cNvSpPr/>
          <p:nvPr/>
        </p:nvSpPr>
        <p:spPr>
          <a:xfrm>
            <a:off x="5867400" y="2019594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872320" y="2304726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867400" y="2597238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872320" y="2929074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934200" y="1987638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939120" y="2272770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934200" y="2565282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939120" y="2897118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8001000" y="4264740"/>
            <a:ext cx="152400" cy="228600"/>
          </a:xfrm>
          <a:prstGeom prst="rect">
            <a:avLst/>
          </a:prstGeom>
          <a:solidFill>
            <a:schemeClr val="bg1">
              <a:lumMod val="85000"/>
              <a:alpha val="52000"/>
            </a:schemeClr>
          </a:solidFill>
          <a:ln w="5080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Trapezoids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010400" y="1600200"/>
            <a:ext cx="2133600" cy="1371600"/>
          </a:xfrm>
          <a:prstGeom prst="rect">
            <a:avLst/>
          </a:prstGeom>
          <a:solidFill>
            <a:srgbClr val="FF0000">
              <a:alpha val="50000"/>
            </a:srgbClr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352800" y="5029200"/>
            <a:ext cx="2057400" cy="1524000"/>
          </a:xfrm>
          <a:prstGeom prst="rect">
            <a:avLst/>
          </a:prstGeom>
          <a:solidFill>
            <a:srgbClr val="FF0000">
              <a:alpha val="50000"/>
            </a:srgbClr>
          </a:solidFill>
          <a:ln w="381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3810000" y="838200"/>
            <a:ext cx="1143000" cy="1066800"/>
          </a:xfrm>
          <a:custGeom>
            <a:avLst/>
            <a:gdLst/>
            <a:ahLst/>
            <a:cxnLst>
              <a:cxn ang="0">
                <a:pos x="240" y="0"/>
              </a:cxn>
              <a:cxn ang="0">
                <a:pos x="0" y="816"/>
              </a:cxn>
              <a:cxn ang="0">
                <a:pos x="816" y="1152"/>
              </a:cxn>
              <a:cxn ang="0">
                <a:pos x="1248" y="912"/>
              </a:cxn>
              <a:cxn ang="0">
                <a:pos x="240" y="0"/>
              </a:cxn>
            </a:cxnLst>
            <a:rect l="0" t="0" r="r" b="b"/>
            <a:pathLst>
              <a:path w="1248" h="1152">
                <a:moveTo>
                  <a:pt x="240" y="0"/>
                </a:moveTo>
                <a:lnTo>
                  <a:pt x="0" y="816"/>
                </a:lnTo>
                <a:lnTo>
                  <a:pt x="816" y="1152"/>
                </a:lnTo>
                <a:lnTo>
                  <a:pt x="1248" y="912"/>
                </a:lnTo>
                <a:lnTo>
                  <a:pt x="240" y="0"/>
                </a:lnTo>
                <a:close/>
              </a:path>
            </a:pathLst>
          </a:custGeom>
          <a:solidFill>
            <a:srgbClr val="5873AE"/>
          </a:solidFill>
          <a:ln w="38100">
            <a:noFill/>
            <a:round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endParaRPr lang="en-US"/>
          </a:p>
        </p:txBody>
      </p:sp>
      <p:sp>
        <p:nvSpPr>
          <p:cNvPr id="11" name="Parallelogram 10"/>
          <p:cNvSpPr/>
          <p:nvPr/>
        </p:nvSpPr>
        <p:spPr>
          <a:xfrm>
            <a:off x="3810000" y="2895600"/>
            <a:ext cx="1447800" cy="533400"/>
          </a:xfrm>
          <a:prstGeom prst="parallelogram">
            <a:avLst>
              <a:gd name="adj" fmla="val 61667"/>
            </a:avLst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209800" y="4038600"/>
            <a:ext cx="1295400" cy="609600"/>
          </a:xfrm>
          <a:prstGeom prst="rect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rapezoid 12"/>
          <p:cNvSpPr/>
          <p:nvPr/>
        </p:nvSpPr>
        <p:spPr>
          <a:xfrm>
            <a:off x="7620000" y="3886200"/>
            <a:ext cx="1295400" cy="533400"/>
          </a:xfrm>
          <a:prstGeom prst="trapezoid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iamond 13"/>
          <p:cNvSpPr/>
          <p:nvPr/>
        </p:nvSpPr>
        <p:spPr>
          <a:xfrm>
            <a:off x="4800600" y="4114800"/>
            <a:ext cx="1752600" cy="533400"/>
          </a:xfrm>
          <a:prstGeom prst="diamond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886200" y="5486400"/>
            <a:ext cx="990600" cy="914400"/>
          </a:xfrm>
          <a:prstGeom prst="rect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iagonal Stripe 15"/>
          <p:cNvSpPr/>
          <p:nvPr/>
        </p:nvSpPr>
        <p:spPr>
          <a:xfrm rot="2127546">
            <a:off x="7350413" y="2032811"/>
            <a:ext cx="1602829" cy="1170084"/>
          </a:xfrm>
          <a:prstGeom prst="diagStripe">
            <a:avLst/>
          </a:pr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rot="10800000" flipV="1">
            <a:off x="1905000" y="1676400"/>
            <a:ext cx="1676400" cy="5334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>
            <a:off x="4266009" y="2210197"/>
            <a:ext cx="458788" cy="794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334000" y="1676400"/>
            <a:ext cx="1905000" cy="5334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>
            <a:off x="7962900" y="3086100"/>
            <a:ext cx="685800" cy="1588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0800000" flipV="1">
            <a:off x="3581400" y="3505200"/>
            <a:ext cx="7620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4495800" y="3505200"/>
            <a:ext cx="6858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H="1">
            <a:off x="3048000" y="4724400"/>
            <a:ext cx="457200" cy="4572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4" idx="2"/>
          </p:cNvCxnSpPr>
          <p:nvPr/>
        </p:nvCxnSpPr>
        <p:spPr>
          <a:xfrm rot="5400000">
            <a:off x="5124450" y="4705350"/>
            <a:ext cx="609600" cy="49530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 24"/>
          <p:cNvSpPr/>
          <p:nvPr/>
        </p:nvSpPr>
        <p:spPr>
          <a:xfrm>
            <a:off x="228600" y="1981200"/>
            <a:ext cx="1661160" cy="838200"/>
          </a:xfrm>
          <a:custGeom>
            <a:avLst/>
            <a:gdLst>
              <a:gd name="connsiteX0" fmla="*/ 0 w 1661160"/>
              <a:gd name="connsiteY0" fmla="*/ 381000 h 838200"/>
              <a:gd name="connsiteX1" fmla="*/ 640080 w 1661160"/>
              <a:gd name="connsiteY1" fmla="*/ 0 h 838200"/>
              <a:gd name="connsiteX2" fmla="*/ 1661160 w 1661160"/>
              <a:gd name="connsiteY2" fmla="*/ 457200 h 838200"/>
              <a:gd name="connsiteX3" fmla="*/ 579120 w 1661160"/>
              <a:gd name="connsiteY3" fmla="*/ 838200 h 838200"/>
              <a:gd name="connsiteX4" fmla="*/ 0 w 1661160"/>
              <a:gd name="connsiteY4" fmla="*/ 38100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1160" h="838200">
                <a:moveTo>
                  <a:pt x="0" y="381000"/>
                </a:moveTo>
                <a:lnTo>
                  <a:pt x="640080" y="0"/>
                </a:lnTo>
                <a:lnTo>
                  <a:pt x="1661160" y="457200"/>
                </a:lnTo>
                <a:lnTo>
                  <a:pt x="579120" y="838200"/>
                </a:lnTo>
                <a:lnTo>
                  <a:pt x="0" y="381000"/>
                </a:lnTo>
                <a:close/>
              </a:path>
            </a:pathLst>
          </a:custGeom>
          <a:solidFill>
            <a:srgbClr val="5873AE"/>
          </a:soli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4648200" y="990600"/>
            <a:ext cx="1417632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Quadrilateral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95350" y="1535668"/>
            <a:ext cx="547650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Kite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7447949" y="1676400"/>
            <a:ext cx="1086451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Trapezoid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7162800" y="3429000"/>
            <a:ext cx="1969706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Isosceles Trapezoid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3886200" y="2438400"/>
            <a:ext cx="1470274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Parallelogram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2133600" y="3581400"/>
            <a:ext cx="1102738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Rectangle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5181600" y="3657600"/>
            <a:ext cx="1071127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Rhombus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886200" y="5029200"/>
            <a:ext cx="837280" cy="3693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dirty="0" smtClean="0"/>
              <a:t>Square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7239000" y="685800"/>
            <a:ext cx="1676400" cy="830997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Comic Sans MS" pitchFamily="66" charset="0"/>
              </a:rPr>
              <a:t>This is NOT a parallelogram.  New rules.</a:t>
            </a:r>
            <a:endParaRPr lang="en-US" sz="1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3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Trapezoids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838200"/>
            <a:ext cx="1600200" cy="381000"/>
          </a:xfrm>
          <a:prstGeom prst="rect">
            <a:avLst/>
          </a:prstGeom>
          <a:solidFill>
            <a:srgbClr val="FFFF00"/>
          </a:solidFill>
          <a:ln w="50800">
            <a:noFill/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52377" y="838200"/>
            <a:ext cx="7441461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A TRAPEZOID is a quadrilateral with 1 pair of parallel sides.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962400"/>
            <a:ext cx="22733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1828800"/>
            <a:ext cx="3109913" cy="172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Group 26"/>
          <p:cNvGrpSpPr>
            <a:grpSpLocks/>
          </p:cNvGrpSpPr>
          <p:nvPr/>
        </p:nvGrpSpPr>
        <p:grpSpPr bwMode="auto">
          <a:xfrm>
            <a:off x="1143000" y="4419600"/>
            <a:ext cx="2701925" cy="1539875"/>
            <a:chOff x="3744" y="1807"/>
            <a:chExt cx="1702" cy="970"/>
          </a:xfrm>
        </p:grpSpPr>
        <p:sp>
          <p:nvSpPr>
            <p:cNvPr id="15" name="Line 27"/>
            <p:cNvSpPr>
              <a:spLocks noChangeShapeType="1"/>
            </p:cNvSpPr>
            <p:nvPr/>
          </p:nvSpPr>
          <p:spPr bwMode="auto">
            <a:xfrm>
              <a:off x="3984" y="2016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28"/>
            <p:cNvSpPr>
              <a:spLocks noChangeShapeType="1"/>
            </p:cNvSpPr>
            <p:nvPr/>
          </p:nvSpPr>
          <p:spPr bwMode="auto">
            <a:xfrm>
              <a:off x="3984" y="2016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29"/>
            <p:cNvSpPr>
              <a:spLocks noChangeShapeType="1"/>
            </p:cNvSpPr>
            <p:nvPr/>
          </p:nvSpPr>
          <p:spPr bwMode="auto">
            <a:xfrm>
              <a:off x="3984" y="2640"/>
              <a:ext cx="12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30"/>
            <p:cNvSpPr>
              <a:spLocks noChangeShapeType="1"/>
            </p:cNvSpPr>
            <p:nvPr/>
          </p:nvSpPr>
          <p:spPr bwMode="auto">
            <a:xfrm>
              <a:off x="4992" y="2016"/>
              <a:ext cx="24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 Box 31"/>
            <p:cNvSpPr txBox="1">
              <a:spLocks noChangeArrowheads="1"/>
            </p:cNvSpPr>
            <p:nvPr/>
          </p:nvSpPr>
          <p:spPr bwMode="auto">
            <a:xfrm>
              <a:off x="3744" y="1807"/>
              <a:ext cx="17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000" dirty="0">
                  <a:latin typeface="Times New Roman" pitchFamily="18" charset="0"/>
                </a:rPr>
                <a:t>J</a:t>
              </a:r>
            </a:p>
          </p:txBody>
        </p:sp>
        <p:sp>
          <p:nvSpPr>
            <p:cNvPr id="20" name="Text Box 32"/>
            <p:cNvSpPr txBox="1">
              <a:spLocks noChangeArrowheads="1"/>
            </p:cNvSpPr>
            <p:nvPr/>
          </p:nvSpPr>
          <p:spPr bwMode="auto">
            <a:xfrm>
              <a:off x="5232" y="2527"/>
              <a:ext cx="21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000">
                  <a:latin typeface="Times New Roman" pitchFamily="18" charset="0"/>
                </a:rPr>
                <a:t>L</a:t>
              </a:r>
            </a:p>
          </p:txBody>
        </p:sp>
        <p:sp>
          <p:nvSpPr>
            <p:cNvPr id="21" name="Text Box 33"/>
            <p:cNvSpPr txBox="1">
              <a:spLocks noChangeArrowheads="1"/>
            </p:cNvSpPr>
            <p:nvPr/>
          </p:nvSpPr>
          <p:spPr bwMode="auto">
            <a:xfrm>
              <a:off x="4944" y="1807"/>
              <a:ext cx="23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000">
                  <a:latin typeface="Times New Roman" pitchFamily="18" charset="0"/>
                </a:rPr>
                <a:t>K</a:t>
              </a:r>
            </a:p>
          </p:txBody>
        </p:sp>
        <p:sp>
          <p:nvSpPr>
            <p:cNvPr id="22" name="Text Box 34"/>
            <p:cNvSpPr txBox="1">
              <a:spLocks noChangeArrowheads="1"/>
            </p:cNvSpPr>
            <p:nvPr/>
          </p:nvSpPr>
          <p:spPr bwMode="auto">
            <a:xfrm>
              <a:off x="3744" y="2527"/>
              <a:ext cx="25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000">
                  <a:latin typeface="Times New Roman" pitchFamily="18" charset="0"/>
                </a:rPr>
                <a:t>M</a:t>
              </a:r>
            </a:p>
          </p:txBody>
        </p:sp>
        <p:sp>
          <p:nvSpPr>
            <p:cNvPr id="23" name="Rectangle 35"/>
            <p:cNvSpPr>
              <a:spLocks noChangeArrowheads="1"/>
            </p:cNvSpPr>
            <p:nvPr/>
          </p:nvSpPr>
          <p:spPr bwMode="auto">
            <a:xfrm>
              <a:off x="3984" y="2016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Rectangle 36"/>
            <p:cNvSpPr>
              <a:spLocks noChangeArrowheads="1"/>
            </p:cNvSpPr>
            <p:nvPr/>
          </p:nvSpPr>
          <p:spPr bwMode="auto">
            <a:xfrm>
              <a:off x="3984" y="2544"/>
              <a:ext cx="96" cy="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Text Box 37"/>
            <p:cNvSpPr txBox="1">
              <a:spLocks noChangeArrowheads="1"/>
            </p:cNvSpPr>
            <p:nvPr/>
          </p:nvSpPr>
          <p:spPr bwMode="auto">
            <a:xfrm>
              <a:off x="4272" y="1814"/>
              <a:ext cx="43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000" dirty="0">
                  <a:latin typeface="Times New Roman" pitchFamily="18" charset="0"/>
                </a:rPr>
                <a:t>9 cm</a:t>
              </a:r>
            </a:p>
          </p:txBody>
        </p:sp>
        <p:sp>
          <p:nvSpPr>
            <p:cNvPr id="26" name="Line 38"/>
            <p:cNvSpPr>
              <a:spLocks noChangeShapeType="1"/>
            </p:cNvSpPr>
            <p:nvPr/>
          </p:nvSpPr>
          <p:spPr bwMode="auto">
            <a:xfrm>
              <a:off x="3984" y="2304"/>
              <a:ext cx="11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Text Box 39"/>
            <p:cNvSpPr txBox="1">
              <a:spLocks noChangeArrowheads="1"/>
            </p:cNvSpPr>
            <p:nvPr/>
          </p:nvSpPr>
          <p:spPr bwMode="auto">
            <a:xfrm>
              <a:off x="4320" y="2102"/>
              <a:ext cx="51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000" dirty="0">
                  <a:latin typeface="Times New Roman" pitchFamily="18" charset="0"/>
                </a:rPr>
                <a:t>12 cm</a:t>
              </a:r>
            </a:p>
          </p:txBody>
        </p:sp>
        <p:sp>
          <p:nvSpPr>
            <p:cNvPr id="28" name="Text Box 40"/>
            <p:cNvSpPr txBox="1">
              <a:spLocks noChangeArrowheads="1"/>
            </p:cNvSpPr>
            <p:nvPr/>
          </p:nvSpPr>
          <p:spPr bwMode="auto">
            <a:xfrm>
              <a:off x="4320" y="2438"/>
              <a:ext cx="42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000" i="1" dirty="0">
                  <a:latin typeface="Times New Roman" pitchFamily="18" charset="0"/>
                </a:rPr>
                <a:t>x</a:t>
              </a:r>
              <a:r>
                <a:rPr lang="en-US" sz="2000" dirty="0">
                  <a:latin typeface="Times New Roman" pitchFamily="18" charset="0"/>
                </a:rPr>
                <a:t> cm</a:t>
              </a:r>
            </a:p>
          </p:txBody>
        </p:sp>
        <p:sp>
          <p:nvSpPr>
            <p:cNvPr id="29" name="Text Box 41"/>
            <p:cNvSpPr txBox="1">
              <a:spLocks noChangeArrowheads="1"/>
            </p:cNvSpPr>
            <p:nvPr/>
          </p:nvSpPr>
          <p:spPr bwMode="auto">
            <a:xfrm>
              <a:off x="3744" y="2160"/>
              <a:ext cx="23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000">
                  <a:latin typeface="Times New Roman" pitchFamily="18" charset="0"/>
                </a:rPr>
                <a:t>N</a:t>
              </a:r>
            </a:p>
          </p:txBody>
        </p:sp>
        <p:sp>
          <p:nvSpPr>
            <p:cNvPr id="30" name="Text Box 42"/>
            <p:cNvSpPr txBox="1">
              <a:spLocks noChangeArrowheads="1"/>
            </p:cNvSpPr>
            <p:nvPr/>
          </p:nvSpPr>
          <p:spPr bwMode="auto">
            <a:xfrm>
              <a:off x="5088" y="2143"/>
              <a:ext cx="20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2000">
                  <a:latin typeface="Times New Roman" pitchFamily="18" charset="0"/>
                </a:rPr>
                <a:t>P</a:t>
              </a:r>
            </a:p>
          </p:txBody>
        </p:sp>
      </p:grpSp>
      <p:sp>
        <p:nvSpPr>
          <p:cNvPr id="49" name="Flowchart: Manual Input 48"/>
          <p:cNvSpPr/>
          <p:nvPr/>
        </p:nvSpPr>
        <p:spPr>
          <a:xfrm>
            <a:off x="6400800" y="1676400"/>
            <a:ext cx="1143000" cy="1828800"/>
          </a:xfrm>
          <a:prstGeom prst="flowChartManualInput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 rot="16200000">
            <a:off x="6248400" y="2667000"/>
            <a:ext cx="304800" cy="304800"/>
            <a:chOff x="5867400" y="2362200"/>
            <a:chExt cx="304800" cy="457200"/>
          </a:xfrm>
        </p:grpSpPr>
        <p:sp>
          <p:nvSpPr>
            <p:cNvPr id="50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 rot="16200000">
            <a:off x="7391400" y="2667000"/>
            <a:ext cx="304800" cy="304800"/>
            <a:chOff x="5867400" y="2362200"/>
            <a:chExt cx="304800" cy="457200"/>
          </a:xfrm>
        </p:grpSpPr>
        <p:sp>
          <p:nvSpPr>
            <p:cNvPr id="57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33" name="Picture 2" descr="http://www.learningwave.com/lwonline/geometry_section2/trapezoid/trapezoid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600200"/>
            <a:ext cx="3352800" cy="2266951"/>
          </a:xfrm>
          <a:prstGeom prst="rect">
            <a:avLst/>
          </a:prstGeom>
          <a:noFill/>
        </p:spPr>
      </p:pic>
      <p:pic>
        <p:nvPicPr>
          <p:cNvPr id="34" name="Picture 4" descr="http://www.grafco.com/product_images/548_wide/ps_X-trapezoid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19400" y="4114800"/>
            <a:ext cx="2798970" cy="2114550"/>
          </a:xfrm>
          <a:prstGeom prst="rect">
            <a:avLst/>
          </a:prstGeom>
          <a:noFill/>
        </p:spPr>
      </p:pic>
      <p:pic>
        <p:nvPicPr>
          <p:cNvPr id="35" name="Picture 6" descr="http://www.reforestteak.com/thumbnail.asp?file=assets/images/products/new_images/trapezoid_planter_s.jpg&amp;maxx=300&amp;maxy=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29300" y="1752600"/>
            <a:ext cx="2095500" cy="199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" dur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9" dur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2" dur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49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/>
          <p:cNvSpPr/>
          <p:nvPr/>
        </p:nvSpPr>
        <p:spPr>
          <a:xfrm>
            <a:off x="5257800" y="4705290"/>
            <a:ext cx="990600" cy="381000"/>
          </a:xfrm>
          <a:prstGeom prst="rect">
            <a:avLst/>
          </a:prstGeom>
          <a:solidFill>
            <a:srgbClr val="FF0000"/>
          </a:solidFill>
          <a:ln w="50800">
            <a:noFill/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1"/>
                </a:solidFill>
              </a:rPr>
              <a:t>GEOMETRY </a:t>
            </a:r>
            <a:r>
              <a:rPr lang="en-US" b="1" dirty="0" err="1" smtClean="0">
                <a:solidFill>
                  <a:schemeClr val="tx1"/>
                </a:solidFill>
              </a:rPr>
              <a:t>ch</a:t>
            </a:r>
            <a:r>
              <a:rPr lang="en-US" b="1" dirty="0" smtClean="0">
                <a:solidFill>
                  <a:schemeClr val="tx1"/>
                </a:solidFill>
              </a:rPr>
              <a:t> 6: QUADRILATERALS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FF00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Trapezoids</a:t>
            </a:r>
            <a:endParaRPr lang="en-US" sz="4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4800" y="6534090"/>
            <a:ext cx="965329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hlinkClick r:id="rId2" action="ppaction://hlinksldjump"/>
              </a:rPr>
              <a:t>MENU</a:t>
            </a:r>
            <a:endParaRPr lang="en-US" sz="20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838200"/>
            <a:ext cx="1600200" cy="381000"/>
          </a:xfrm>
          <a:prstGeom prst="rect">
            <a:avLst/>
          </a:prstGeom>
          <a:solidFill>
            <a:srgbClr val="FFFF00"/>
          </a:solidFill>
          <a:ln w="50800">
            <a:noFill/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52377" y="838200"/>
            <a:ext cx="7441461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A TRAPEZOID is a quadrilateral with 1 pair of parallel sides.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1752600" y="4191000"/>
            <a:ext cx="4572000" cy="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 flipH="1" flipV="1">
            <a:off x="1447800" y="2743200"/>
            <a:ext cx="1752600" cy="114300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16200000" flipV="1">
            <a:off x="5257800" y="3124200"/>
            <a:ext cx="1752600" cy="38100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10800000">
            <a:off x="2895600" y="2438400"/>
            <a:ext cx="3048000" cy="0"/>
          </a:xfrm>
          <a:prstGeom prst="line">
            <a:avLst/>
          </a:prstGeom>
          <a:ln w="508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41"/>
          <p:cNvGrpSpPr/>
          <p:nvPr/>
        </p:nvGrpSpPr>
        <p:grpSpPr>
          <a:xfrm>
            <a:off x="4191000" y="2362200"/>
            <a:ext cx="190500" cy="190500"/>
            <a:chOff x="5867400" y="2362200"/>
            <a:chExt cx="304800" cy="457200"/>
          </a:xfrm>
        </p:grpSpPr>
        <p:sp>
          <p:nvSpPr>
            <p:cNvPr id="43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191000" y="4114800"/>
            <a:ext cx="190500" cy="190500"/>
            <a:chOff x="5867400" y="2362200"/>
            <a:chExt cx="304800" cy="457200"/>
          </a:xfrm>
        </p:grpSpPr>
        <p:sp>
          <p:nvSpPr>
            <p:cNvPr id="52" name="Line 8"/>
            <p:cNvSpPr>
              <a:spLocks noChangeShapeType="1"/>
            </p:cNvSpPr>
            <p:nvPr/>
          </p:nvSpPr>
          <p:spPr bwMode="auto">
            <a:xfrm flipH="1" flipV="1">
              <a:off x="5867400" y="23622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Line 9"/>
            <p:cNvSpPr>
              <a:spLocks noChangeShapeType="1"/>
            </p:cNvSpPr>
            <p:nvPr/>
          </p:nvSpPr>
          <p:spPr bwMode="auto">
            <a:xfrm flipH="1">
              <a:off x="5867400" y="2590800"/>
              <a:ext cx="304800" cy="22860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1828800" y="4705290"/>
            <a:ext cx="4544834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The parallel sides are called BASES.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895600" y="2438400"/>
            <a:ext cx="30480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1752600" y="4191000"/>
            <a:ext cx="4572000" cy="0"/>
          </a:xfrm>
          <a:prstGeom prst="line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5791200" y="5334000"/>
            <a:ext cx="762000" cy="381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50800">
            <a:noFill/>
            <a:tailEnd type="none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1828800" y="5334000"/>
            <a:ext cx="4844596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none" rtlCol="0">
            <a:spAutoFit/>
          </a:bodyPr>
          <a:lstStyle/>
          <a:p>
            <a:pPr lvl="0"/>
            <a:r>
              <a:rPr lang="en-US" sz="20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The non-parallel sides are called LEGS.</a:t>
            </a:r>
            <a:endParaRPr lang="en-US" sz="2000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 rot="16200000" flipH="1">
            <a:off x="5257800" y="3124200"/>
            <a:ext cx="1752600" cy="381000"/>
          </a:xfrm>
          <a:prstGeom prst="line">
            <a:avLst/>
          </a:prstGeom>
          <a:ln w="50800">
            <a:solidFill>
              <a:schemeClr val="tx2">
                <a:lumMod val="60000"/>
                <a:lumOff val="4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5400000">
            <a:off x="1447800" y="2743200"/>
            <a:ext cx="1752600" cy="1143000"/>
          </a:xfrm>
          <a:prstGeom prst="line">
            <a:avLst/>
          </a:prstGeom>
          <a:ln w="50800">
            <a:solidFill>
              <a:schemeClr val="tx2">
                <a:lumMod val="60000"/>
                <a:lumOff val="4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5" grpId="1" animBg="1"/>
      <p:bldP spid="54" grpId="0"/>
      <p:bldP spid="54" grpId="1"/>
      <p:bldP spid="62" grpId="0" animBg="1"/>
      <p:bldP spid="6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50800">
          <a:solidFill>
            <a:schemeClr val="tx1"/>
          </a:solidFill>
          <a:tailEnd type="none"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 w="5080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14478</TotalTime>
  <Words>6177</Words>
  <Application>Microsoft Office PowerPoint</Application>
  <PresentationFormat>On-screen Show (4:3)</PresentationFormat>
  <Paragraphs>1730</Paragraphs>
  <Slides>178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6</vt:i4>
      </vt:variant>
      <vt:variant>
        <vt:lpstr>Slide Titles</vt:lpstr>
      </vt:variant>
      <vt:variant>
        <vt:i4>178</vt:i4>
      </vt:variant>
    </vt:vector>
  </HeadingPairs>
  <TitlesOfParts>
    <vt:vector size="185" baseType="lpstr">
      <vt:lpstr>Office Theme</vt:lpstr>
      <vt:lpstr>Presentation</vt:lpstr>
      <vt:lpstr>Package</vt:lpstr>
      <vt:lpstr>Equation</vt:lpstr>
      <vt:lpstr>Równanie</vt:lpstr>
      <vt:lpstr>Document</vt:lpstr>
      <vt:lpstr>Bitmap Image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INTERIOR ANGLES</vt:lpstr>
      <vt:lpstr>EXTERIOR ANGLES</vt:lpstr>
      <vt:lpstr>EXTERIOR ANGLES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  <vt:lpstr>Slide 108</vt:lpstr>
      <vt:lpstr>Slide 109</vt:lpstr>
      <vt:lpstr>Slide 110</vt:lpstr>
      <vt:lpstr>Slide 111</vt:lpstr>
      <vt:lpstr>Slide 112</vt:lpstr>
      <vt:lpstr>Slide 113</vt:lpstr>
      <vt:lpstr>Slide 114</vt:lpstr>
      <vt:lpstr>Slide 115</vt:lpstr>
      <vt:lpstr>Slide 116</vt:lpstr>
      <vt:lpstr>Slide 117</vt:lpstr>
      <vt:lpstr>Slide 118</vt:lpstr>
      <vt:lpstr>Slide 119</vt:lpstr>
      <vt:lpstr>Slide 120</vt:lpstr>
      <vt:lpstr>Slide 121</vt:lpstr>
      <vt:lpstr>Slide 122</vt:lpstr>
      <vt:lpstr>Slide 123</vt:lpstr>
      <vt:lpstr>Slide 124</vt:lpstr>
      <vt:lpstr>Slide 125</vt:lpstr>
      <vt:lpstr>Slide 126</vt:lpstr>
      <vt:lpstr>Slide 127</vt:lpstr>
      <vt:lpstr>Slide 128</vt:lpstr>
      <vt:lpstr>Slide 129</vt:lpstr>
      <vt:lpstr>Slide 130</vt:lpstr>
      <vt:lpstr>Slide 131</vt:lpstr>
      <vt:lpstr>Slide 132</vt:lpstr>
      <vt:lpstr>Slide 133</vt:lpstr>
      <vt:lpstr>Slide 134</vt:lpstr>
      <vt:lpstr>Slide 135</vt:lpstr>
      <vt:lpstr>Slide 136</vt:lpstr>
      <vt:lpstr>Slide 137</vt:lpstr>
      <vt:lpstr>Slide 138</vt:lpstr>
      <vt:lpstr>Slide 139</vt:lpstr>
      <vt:lpstr>Slide 140</vt:lpstr>
      <vt:lpstr>Slide 141</vt:lpstr>
      <vt:lpstr>Slide 142</vt:lpstr>
      <vt:lpstr>Slide 143</vt:lpstr>
      <vt:lpstr>Slide 144</vt:lpstr>
      <vt:lpstr>Slide 145</vt:lpstr>
      <vt:lpstr>Slide 146</vt:lpstr>
      <vt:lpstr>Slide 147</vt:lpstr>
      <vt:lpstr>Slide 148</vt:lpstr>
      <vt:lpstr>What value of x and y will make the polygon a parallelogram?</vt:lpstr>
      <vt:lpstr>Slide 150</vt:lpstr>
      <vt:lpstr>Slide 151</vt:lpstr>
      <vt:lpstr>Slide 152</vt:lpstr>
      <vt:lpstr>Slide 153</vt:lpstr>
      <vt:lpstr>Slide 154</vt:lpstr>
      <vt:lpstr>Examples ……</vt:lpstr>
      <vt:lpstr>Slide 156</vt:lpstr>
      <vt:lpstr>Slide 157</vt:lpstr>
      <vt:lpstr>Slide 158</vt:lpstr>
      <vt:lpstr>Slide 159</vt:lpstr>
      <vt:lpstr>Theorems</vt:lpstr>
      <vt:lpstr>Slide 161</vt:lpstr>
      <vt:lpstr>Slide 162</vt:lpstr>
      <vt:lpstr>Slide 163</vt:lpstr>
      <vt:lpstr>Slide 164</vt:lpstr>
      <vt:lpstr>Slide 165</vt:lpstr>
      <vt:lpstr>Slide 166</vt:lpstr>
      <vt:lpstr>Slide 167</vt:lpstr>
      <vt:lpstr>Slide 168</vt:lpstr>
      <vt:lpstr>Slide 169</vt:lpstr>
      <vt:lpstr>Slide 170</vt:lpstr>
      <vt:lpstr>Slide 171</vt:lpstr>
      <vt:lpstr>Slide 172</vt:lpstr>
      <vt:lpstr>Slide 173</vt:lpstr>
      <vt:lpstr>Slide 174</vt:lpstr>
      <vt:lpstr>Slide 175</vt:lpstr>
      <vt:lpstr>Slide 176</vt:lpstr>
      <vt:lpstr>Slide 177</vt:lpstr>
      <vt:lpstr>Slide 178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Bolan</dc:creator>
  <cp:lastModifiedBy>Bolan</cp:lastModifiedBy>
  <cp:revision>375</cp:revision>
  <dcterms:created xsi:type="dcterms:W3CDTF">2006-08-16T00:00:00Z</dcterms:created>
  <dcterms:modified xsi:type="dcterms:W3CDTF">2012-07-06T01:16:17Z</dcterms:modified>
</cp:coreProperties>
</file>