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5" r:id="rId4"/>
    <p:sldId id="266" r:id="rId5"/>
    <p:sldId id="257" r:id="rId6"/>
    <p:sldId id="258" r:id="rId7"/>
    <p:sldId id="259" r:id="rId8"/>
    <p:sldId id="260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4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12" Type="http://schemas.openxmlformats.org/officeDocument/2006/relationships/image" Target="../media/image23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6" Type="http://schemas.openxmlformats.org/officeDocument/2006/relationships/image" Target="../media/image17.emf"/><Relationship Id="rId11" Type="http://schemas.openxmlformats.org/officeDocument/2006/relationships/image" Target="../media/image22.emf"/><Relationship Id="rId5" Type="http://schemas.openxmlformats.org/officeDocument/2006/relationships/image" Target="../media/image16.emf"/><Relationship Id="rId10" Type="http://schemas.openxmlformats.org/officeDocument/2006/relationships/image" Target="../media/image21.emf"/><Relationship Id="rId4" Type="http://schemas.openxmlformats.org/officeDocument/2006/relationships/image" Target="../media/image15.emf"/><Relationship Id="rId9" Type="http://schemas.openxmlformats.org/officeDocument/2006/relationships/image" Target="../media/image20.e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7994B-8D16-4235-A11C-CDC857C25C6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68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02C8-0F00-40A1-B997-0FEDB3974C1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60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77E40-15B4-4AF2-87F5-FB62817BA8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75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B6B83-904E-4D6A-AB8C-5F4C376AA00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446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CB6C6-E643-463D-AA9A-696BC5A81E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490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7547E-5EA4-4AAE-B19C-583188B4D0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66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93E0-8A6A-403E-9CFE-1ECCFB4FC10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675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44EE-F360-471A-886C-E0ECA82577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39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A4DC7-1843-40AB-B2B0-335DD864DB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865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3FE79-7887-4B89-B36D-5EC3AF2557E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6659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D094B-E98F-4C9D-9F3F-F818AD05B42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812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8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341C-9B9B-40C4-BB5A-705A1C28A0B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59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4572000"/>
            <a:ext cx="9144000" cy="2286000"/>
            <a:chOff x="0" y="2880"/>
            <a:chExt cx="5760" cy="1440"/>
          </a:xfrm>
        </p:grpSpPr>
        <p:sp>
          <p:nvSpPr>
            <p:cNvPr id="4099" name="AutoShape 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7" name="AutoShape 1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3" name="AutoShape 1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4" name="AutoShape 1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5" name="AutoShape 1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6" name="AutoShape 2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7" name="AutoShape 2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8" name="AutoShape 2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9" name="AutoShape 2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0" name="AutoShape 2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1" name="AutoShape 2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2" name="AutoShape 2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3" name="AutoShape 2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4" name="AutoShape 2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5" name="AutoShape 2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6" name="AutoShape 3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7" name="AutoShape 3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8" name="AutoShape 3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9" name="AutoShape 3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0" name="AutoShape 3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1" name="AutoShape 3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2" name="AutoShape 3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3" name="AutoShape 3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4" name="AutoShape 3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5" name="AutoShape 3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6" name="AutoShape 4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7" name="AutoShape 4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8" name="AutoShape 4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39" name="AutoShape 4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0" name="AutoShape 4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1" name="AutoShape 4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2" name="AutoShape 4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3" name="AutoShape 4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4" name="AutoShape 4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5" name="AutoShape 4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6" name="AutoShape 5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7" name="AutoShape 5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8" name="AutoShape 5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49" name="AutoShape 5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0" name="AutoShape 5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1" name="AutoShape 5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2" name="AutoShape 5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3" name="AutoShape 5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4" name="AutoShape 5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5" name="AutoShape 5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6" name="AutoShape 6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7" name="AutoShape 6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8" name="AutoShape 6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59" name="AutoShape 6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0" name="AutoShape 6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1" name="AutoShape 6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2" name="AutoShape 6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3" name="AutoShape 6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4" name="AutoShape 6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5" name="AutoShape 6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6" name="AutoShape 7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7" name="AutoShape 7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8" name="AutoShape 7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69" name="AutoShape 7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0" name="AutoShape 7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1" name="AutoShape 7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2" name="AutoShape 7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3" name="AutoShape 7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4" name="AutoShape 7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5" name="AutoShape 7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6" name="AutoShape 8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7" name="AutoShape 8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8" name="AutoShape 8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79" name="AutoShape 8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0" name="AutoShape 8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1" name="AutoShape 8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2" name="AutoShape 8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3" name="AutoShape 8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4" name="AutoShape 8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5" name="AutoShape 8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6" name="AutoShape 9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7" name="AutoShape 9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8" name="AutoShape 9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89" name="AutoShape 9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0" name="AutoShape 9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1" name="AutoShape 9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2" name="AutoShape 9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5" name="Group 97"/>
          <p:cNvGrpSpPr>
            <a:grpSpLocks/>
          </p:cNvGrpSpPr>
          <p:nvPr/>
        </p:nvGrpSpPr>
        <p:grpSpPr bwMode="auto">
          <a:xfrm>
            <a:off x="0" y="2209800"/>
            <a:ext cx="9144000" cy="2286000"/>
            <a:chOff x="0" y="2880"/>
            <a:chExt cx="5760" cy="1440"/>
          </a:xfrm>
        </p:grpSpPr>
        <p:sp>
          <p:nvSpPr>
            <p:cNvPr id="4194" name="AutoShape 98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5" name="AutoShape 99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6" name="AutoShape 100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7" name="AutoShape 101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8" name="AutoShape 102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99" name="AutoShape 103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0" name="AutoShape 104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1" name="AutoShape 105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2" name="AutoShape 106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3" name="AutoShape 107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4" name="AutoShape 108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5" name="AutoShape 109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6" name="AutoShape 110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7" name="AutoShape 111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8" name="AutoShape 112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09" name="AutoShape 113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0" name="AutoShape 114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1" name="AutoShape 115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2" name="AutoShape 116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3" name="AutoShape 117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4" name="AutoShape 118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5" name="AutoShape 119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6" name="AutoShape 120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7" name="AutoShape 121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8" name="AutoShape 122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19" name="AutoShape 123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0" name="AutoShape 124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1" name="AutoShape 125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2" name="AutoShape 126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3" name="AutoShape 127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4" name="AutoShape 128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" name="AutoShape 129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" name="AutoShape 130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" name="AutoShape 131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" name="AutoShape 132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" name="AutoShape 133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" name="AutoShape 134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" name="AutoShape 135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" name="AutoShape 136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3" name="AutoShape 137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4" name="AutoShape 138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5" name="AutoShape 139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6" name="AutoShape 140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7" name="AutoShape 141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8" name="AutoShape 142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9" name="AutoShape 143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0" name="AutoShape 144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1" name="AutoShape 145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2" name="AutoShape 146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3" name="AutoShape 147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4" name="AutoShape 148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5" name="AutoShape 149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6" name="AutoShape 150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7" name="AutoShape 151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8" name="AutoShape 152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49" name="AutoShape 153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0" name="AutoShape 154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1" name="AutoShape 155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2" name="AutoShape 156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3" name="AutoShape 157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4" name="AutoShape 158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5" name="AutoShape 159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6" name="AutoShape 160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7" name="AutoShape 161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8" name="AutoShape 162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59" name="AutoShape 163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0" name="AutoShape 164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1" name="AutoShape 165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2" name="AutoShape 166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3" name="AutoShape 167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4" name="AutoShape 168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5" name="AutoShape 169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6" name="AutoShape 170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7" name="AutoShape 171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8" name="AutoShape 172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69" name="AutoShape 173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0" name="AutoShape 174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1" name="AutoShape 175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2" name="AutoShape 176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3" name="AutoShape 177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4" name="AutoShape 178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5" name="AutoShape 179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6" name="AutoShape 180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7" name="AutoShape 181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8" name="AutoShape 182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79" name="AutoShape 183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0" name="AutoShape 184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1" name="AutoShape 185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" name="AutoShape 186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" name="AutoShape 187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" name="AutoShape 188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" name="AutoShape 189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" name="AutoShape 190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" name="AutoShape 191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6" name="Group 192"/>
          <p:cNvGrpSpPr>
            <a:grpSpLocks/>
          </p:cNvGrpSpPr>
          <p:nvPr/>
        </p:nvGrpSpPr>
        <p:grpSpPr bwMode="auto">
          <a:xfrm>
            <a:off x="0" y="228600"/>
            <a:ext cx="9144000" cy="2286000"/>
            <a:chOff x="0" y="2880"/>
            <a:chExt cx="5760" cy="1440"/>
          </a:xfrm>
        </p:grpSpPr>
        <p:sp>
          <p:nvSpPr>
            <p:cNvPr id="4289" name="AutoShape 193"/>
            <p:cNvSpPr>
              <a:spLocks noChangeArrowheads="1"/>
            </p:cNvSpPr>
            <p:nvPr userDrawn="1"/>
          </p:nvSpPr>
          <p:spPr bwMode="auto">
            <a:xfrm>
              <a:off x="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0" name="AutoShape 194"/>
            <p:cNvSpPr>
              <a:spLocks noChangeArrowheads="1"/>
            </p:cNvSpPr>
            <p:nvPr userDrawn="1"/>
          </p:nvSpPr>
          <p:spPr bwMode="auto">
            <a:xfrm>
              <a:off x="28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1" name="AutoShape 195"/>
            <p:cNvSpPr>
              <a:spLocks noChangeArrowheads="1"/>
            </p:cNvSpPr>
            <p:nvPr userDrawn="1"/>
          </p:nvSpPr>
          <p:spPr bwMode="auto">
            <a:xfrm>
              <a:off x="57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2" name="AutoShape 196"/>
            <p:cNvSpPr>
              <a:spLocks noChangeArrowheads="1"/>
            </p:cNvSpPr>
            <p:nvPr userDrawn="1"/>
          </p:nvSpPr>
          <p:spPr bwMode="auto">
            <a:xfrm>
              <a:off x="86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3" name="AutoShape 197"/>
            <p:cNvSpPr>
              <a:spLocks noChangeArrowheads="1"/>
            </p:cNvSpPr>
            <p:nvPr userDrawn="1"/>
          </p:nvSpPr>
          <p:spPr bwMode="auto">
            <a:xfrm>
              <a:off x="115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4" name="AutoShape 198"/>
            <p:cNvSpPr>
              <a:spLocks noChangeArrowheads="1"/>
            </p:cNvSpPr>
            <p:nvPr userDrawn="1"/>
          </p:nvSpPr>
          <p:spPr bwMode="auto">
            <a:xfrm>
              <a:off x="144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5" name="AutoShape 199"/>
            <p:cNvSpPr>
              <a:spLocks noChangeArrowheads="1"/>
            </p:cNvSpPr>
            <p:nvPr userDrawn="1"/>
          </p:nvSpPr>
          <p:spPr bwMode="auto">
            <a:xfrm>
              <a:off x="172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6" name="AutoShape 200"/>
            <p:cNvSpPr>
              <a:spLocks noChangeArrowheads="1"/>
            </p:cNvSpPr>
            <p:nvPr userDrawn="1"/>
          </p:nvSpPr>
          <p:spPr bwMode="auto">
            <a:xfrm>
              <a:off x="201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7" name="AutoShape 201"/>
            <p:cNvSpPr>
              <a:spLocks noChangeArrowheads="1"/>
            </p:cNvSpPr>
            <p:nvPr userDrawn="1"/>
          </p:nvSpPr>
          <p:spPr bwMode="auto">
            <a:xfrm>
              <a:off x="230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8" name="AutoShape 202"/>
            <p:cNvSpPr>
              <a:spLocks noChangeArrowheads="1"/>
            </p:cNvSpPr>
            <p:nvPr userDrawn="1"/>
          </p:nvSpPr>
          <p:spPr bwMode="auto">
            <a:xfrm>
              <a:off x="259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99" name="AutoShape 203"/>
            <p:cNvSpPr>
              <a:spLocks noChangeArrowheads="1"/>
            </p:cNvSpPr>
            <p:nvPr userDrawn="1"/>
          </p:nvSpPr>
          <p:spPr bwMode="auto">
            <a:xfrm>
              <a:off x="288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0" name="AutoShape 204"/>
            <p:cNvSpPr>
              <a:spLocks noChangeArrowheads="1"/>
            </p:cNvSpPr>
            <p:nvPr userDrawn="1"/>
          </p:nvSpPr>
          <p:spPr bwMode="auto">
            <a:xfrm>
              <a:off x="316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1" name="AutoShape 205"/>
            <p:cNvSpPr>
              <a:spLocks noChangeArrowheads="1"/>
            </p:cNvSpPr>
            <p:nvPr userDrawn="1"/>
          </p:nvSpPr>
          <p:spPr bwMode="auto">
            <a:xfrm>
              <a:off x="345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2" name="AutoShape 206"/>
            <p:cNvSpPr>
              <a:spLocks noChangeArrowheads="1"/>
            </p:cNvSpPr>
            <p:nvPr userDrawn="1"/>
          </p:nvSpPr>
          <p:spPr bwMode="auto">
            <a:xfrm>
              <a:off x="374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3" name="AutoShape 207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4" name="AutoShape 208"/>
            <p:cNvSpPr>
              <a:spLocks noChangeArrowheads="1"/>
            </p:cNvSpPr>
            <p:nvPr userDrawn="1"/>
          </p:nvSpPr>
          <p:spPr bwMode="auto">
            <a:xfrm>
              <a:off x="403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5" name="AutoShape 209"/>
            <p:cNvSpPr>
              <a:spLocks noChangeArrowheads="1"/>
            </p:cNvSpPr>
            <p:nvPr userDrawn="1"/>
          </p:nvSpPr>
          <p:spPr bwMode="auto">
            <a:xfrm>
              <a:off x="4320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6" name="AutoShape 210"/>
            <p:cNvSpPr>
              <a:spLocks noChangeArrowheads="1"/>
            </p:cNvSpPr>
            <p:nvPr userDrawn="1"/>
          </p:nvSpPr>
          <p:spPr bwMode="auto">
            <a:xfrm>
              <a:off x="4608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7" name="AutoShape 211"/>
            <p:cNvSpPr>
              <a:spLocks noChangeArrowheads="1"/>
            </p:cNvSpPr>
            <p:nvPr userDrawn="1"/>
          </p:nvSpPr>
          <p:spPr bwMode="auto">
            <a:xfrm>
              <a:off x="4896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8" name="AutoShape 212"/>
            <p:cNvSpPr>
              <a:spLocks noChangeArrowheads="1"/>
            </p:cNvSpPr>
            <p:nvPr userDrawn="1"/>
          </p:nvSpPr>
          <p:spPr bwMode="auto">
            <a:xfrm>
              <a:off x="5184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09" name="AutoShape 213"/>
            <p:cNvSpPr>
              <a:spLocks noChangeArrowheads="1"/>
            </p:cNvSpPr>
            <p:nvPr userDrawn="1"/>
          </p:nvSpPr>
          <p:spPr bwMode="auto">
            <a:xfrm>
              <a:off x="5472" y="40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0" name="AutoShape 214"/>
            <p:cNvSpPr>
              <a:spLocks noChangeArrowheads="1"/>
            </p:cNvSpPr>
            <p:nvPr userDrawn="1"/>
          </p:nvSpPr>
          <p:spPr bwMode="auto">
            <a:xfrm>
              <a:off x="14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1" name="AutoShape 215"/>
            <p:cNvSpPr>
              <a:spLocks noChangeArrowheads="1"/>
            </p:cNvSpPr>
            <p:nvPr userDrawn="1"/>
          </p:nvSpPr>
          <p:spPr bwMode="auto">
            <a:xfrm>
              <a:off x="43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2" name="AutoShape 216"/>
            <p:cNvSpPr>
              <a:spLocks noChangeArrowheads="1"/>
            </p:cNvSpPr>
            <p:nvPr userDrawn="1"/>
          </p:nvSpPr>
          <p:spPr bwMode="auto">
            <a:xfrm>
              <a:off x="100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3" name="AutoShape 217"/>
            <p:cNvSpPr>
              <a:spLocks noChangeArrowheads="1"/>
            </p:cNvSpPr>
            <p:nvPr userDrawn="1"/>
          </p:nvSpPr>
          <p:spPr bwMode="auto">
            <a:xfrm>
              <a:off x="158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4" name="AutoShape 218"/>
            <p:cNvSpPr>
              <a:spLocks noChangeArrowheads="1"/>
            </p:cNvSpPr>
            <p:nvPr userDrawn="1"/>
          </p:nvSpPr>
          <p:spPr bwMode="auto">
            <a:xfrm>
              <a:off x="216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5" name="AutoShape 219"/>
            <p:cNvSpPr>
              <a:spLocks noChangeArrowheads="1"/>
            </p:cNvSpPr>
            <p:nvPr userDrawn="1"/>
          </p:nvSpPr>
          <p:spPr bwMode="auto">
            <a:xfrm>
              <a:off x="2736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6" name="AutoShape 220"/>
            <p:cNvSpPr>
              <a:spLocks noChangeArrowheads="1"/>
            </p:cNvSpPr>
            <p:nvPr userDrawn="1"/>
          </p:nvSpPr>
          <p:spPr bwMode="auto">
            <a:xfrm>
              <a:off x="3312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7" name="AutoShape 221"/>
            <p:cNvSpPr>
              <a:spLocks noChangeArrowheads="1"/>
            </p:cNvSpPr>
            <p:nvPr userDrawn="1"/>
          </p:nvSpPr>
          <p:spPr bwMode="auto">
            <a:xfrm>
              <a:off x="3888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8" name="AutoShape 222"/>
            <p:cNvSpPr>
              <a:spLocks noChangeArrowheads="1"/>
            </p:cNvSpPr>
            <p:nvPr userDrawn="1"/>
          </p:nvSpPr>
          <p:spPr bwMode="auto">
            <a:xfrm>
              <a:off x="4464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19" name="AutoShape 223"/>
            <p:cNvSpPr>
              <a:spLocks noChangeArrowheads="1"/>
            </p:cNvSpPr>
            <p:nvPr userDrawn="1"/>
          </p:nvSpPr>
          <p:spPr bwMode="auto">
            <a:xfrm>
              <a:off x="5040" y="384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0" name="AutoShape 224"/>
            <p:cNvSpPr>
              <a:spLocks noChangeArrowheads="1"/>
            </p:cNvSpPr>
            <p:nvPr userDrawn="1"/>
          </p:nvSpPr>
          <p:spPr bwMode="auto">
            <a:xfrm>
              <a:off x="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1" name="AutoShape 225"/>
            <p:cNvSpPr>
              <a:spLocks noChangeArrowheads="1"/>
            </p:cNvSpPr>
            <p:nvPr userDrawn="1"/>
          </p:nvSpPr>
          <p:spPr bwMode="auto">
            <a:xfrm>
              <a:off x="28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2" name="AutoShape 226"/>
            <p:cNvSpPr>
              <a:spLocks noChangeArrowheads="1"/>
            </p:cNvSpPr>
            <p:nvPr userDrawn="1"/>
          </p:nvSpPr>
          <p:spPr bwMode="auto">
            <a:xfrm>
              <a:off x="57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3" name="AutoShape 227"/>
            <p:cNvSpPr>
              <a:spLocks noChangeArrowheads="1"/>
            </p:cNvSpPr>
            <p:nvPr userDrawn="1"/>
          </p:nvSpPr>
          <p:spPr bwMode="auto">
            <a:xfrm>
              <a:off x="86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4" name="AutoShape 228"/>
            <p:cNvSpPr>
              <a:spLocks noChangeArrowheads="1"/>
            </p:cNvSpPr>
            <p:nvPr userDrawn="1"/>
          </p:nvSpPr>
          <p:spPr bwMode="auto">
            <a:xfrm>
              <a:off x="115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5" name="AutoShape 229"/>
            <p:cNvSpPr>
              <a:spLocks noChangeArrowheads="1"/>
            </p:cNvSpPr>
            <p:nvPr userDrawn="1"/>
          </p:nvSpPr>
          <p:spPr bwMode="auto">
            <a:xfrm>
              <a:off x="144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6" name="AutoShape 230"/>
            <p:cNvSpPr>
              <a:spLocks noChangeArrowheads="1"/>
            </p:cNvSpPr>
            <p:nvPr userDrawn="1"/>
          </p:nvSpPr>
          <p:spPr bwMode="auto">
            <a:xfrm>
              <a:off x="172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7" name="AutoShape 231"/>
            <p:cNvSpPr>
              <a:spLocks noChangeArrowheads="1"/>
            </p:cNvSpPr>
            <p:nvPr userDrawn="1"/>
          </p:nvSpPr>
          <p:spPr bwMode="auto">
            <a:xfrm>
              <a:off x="201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8" name="AutoShape 232"/>
            <p:cNvSpPr>
              <a:spLocks noChangeArrowheads="1"/>
            </p:cNvSpPr>
            <p:nvPr userDrawn="1"/>
          </p:nvSpPr>
          <p:spPr bwMode="auto">
            <a:xfrm>
              <a:off x="230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29" name="AutoShape 233"/>
            <p:cNvSpPr>
              <a:spLocks noChangeArrowheads="1"/>
            </p:cNvSpPr>
            <p:nvPr userDrawn="1"/>
          </p:nvSpPr>
          <p:spPr bwMode="auto">
            <a:xfrm>
              <a:off x="259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0" name="AutoShape 234"/>
            <p:cNvSpPr>
              <a:spLocks noChangeArrowheads="1"/>
            </p:cNvSpPr>
            <p:nvPr userDrawn="1"/>
          </p:nvSpPr>
          <p:spPr bwMode="auto">
            <a:xfrm>
              <a:off x="288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1" name="AutoShape 235"/>
            <p:cNvSpPr>
              <a:spLocks noChangeArrowheads="1"/>
            </p:cNvSpPr>
            <p:nvPr userDrawn="1"/>
          </p:nvSpPr>
          <p:spPr bwMode="auto">
            <a:xfrm>
              <a:off x="316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2" name="AutoShape 236"/>
            <p:cNvSpPr>
              <a:spLocks noChangeArrowheads="1"/>
            </p:cNvSpPr>
            <p:nvPr userDrawn="1"/>
          </p:nvSpPr>
          <p:spPr bwMode="auto">
            <a:xfrm>
              <a:off x="345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3" name="AutoShape 237"/>
            <p:cNvSpPr>
              <a:spLocks noChangeArrowheads="1"/>
            </p:cNvSpPr>
            <p:nvPr userDrawn="1"/>
          </p:nvSpPr>
          <p:spPr bwMode="auto">
            <a:xfrm>
              <a:off x="374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4" name="AutoShape 238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5" name="AutoShape 239"/>
            <p:cNvSpPr>
              <a:spLocks noChangeArrowheads="1"/>
            </p:cNvSpPr>
            <p:nvPr userDrawn="1"/>
          </p:nvSpPr>
          <p:spPr bwMode="auto">
            <a:xfrm>
              <a:off x="403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6" name="AutoShape 240"/>
            <p:cNvSpPr>
              <a:spLocks noChangeArrowheads="1"/>
            </p:cNvSpPr>
            <p:nvPr userDrawn="1"/>
          </p:nvSpPr>
          <p:spPr bwMode="auto">
            <a:xfrm>
              <a:off x="4320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7" name="AutoShape 241"/>
            <p:cNvSpPr>
              <a:spLocks noChangeArrowheads="1"/>
            </p:cNvSpPr>
            <p:nvPr userDrawn="1"/>
          </p:nvSpPr>
          <p:spPr bwMode="auto">
            <a:xfrm>
              <a:off x="4608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8" name="AutoShape 242"/>
            <p:cNvSpPr>
              <a:spLocks noChangeArrowheads="1"/>
            </p:cNvSpPr>
            <p:nvPr userDrawn="1"/>
          </p:nvSpPr>
          <p:spPr bwMode="auto">
            <a:xfrm>
              <a:off x="4896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39" name="AutoShape 243"/>
            <p:cNvSpPr>
              <a:spLocks noChangeArrowheads="1"/>
            </p:cNvSpPr>
            <p:nvPr userDrawn="1"/>
          </p:nvSpPr>
          <p:spPr bwMode="auto">
            <a:xfrm>
              <a:off x="5184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0" name="AutoShape 244"/>
            <p:cNvSpPr>
              <a:spLocks noChangeArrowheads="1"/>
            </p:cNvSpPr>
            <p:nvPr userDrawn="1"/>
          </p:nvSpPr>
          <p:spPr bwMode="auto">
            <a:xfrm>
              <a:off x="5472" y="360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1" name="AutoShape 245"/>
            <p:cNvSpPr>
              <a:spLocks noChangeArrowheads="1"/>
            </p:cNvSpPr>
            <p:nvPr userDrawn="1"/>
          </p:nvSpPr>
          <p:spPr bwMode="auto">
            <a:xfrm>
              <a:off x="14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2" name="AutoShape 246"/>
            <p:cNvSpPr>
              <a:spLocks noChangeArrowheads="1"/>
            </p:cNvSpPr>
            <p:nvPr userDrawn="1"/>
          </p:nvSpPr>
          <p:spPr bwMode="auto">
            <a:xfrm>
              <a:off x="72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3" name="AutoShape 247"/>
            <p:cNvSpPr>
              <a:spLocks noChangeArrowheads="1"/>
            </p:cNvSpPr>
            <p:nvPr userDrawn="1"/>
          </p:nvSpPr>
          <p:spPr bwMode="auto">
            <a:xfrm>
              <a:off x="129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4" name="AutoShape 248"/>
            <p:cNvSpPr>
              <a:spLocks noChangeArrowheads="1"/>
            </p:cNvSpPr>
            <p:nvPr userDrawn="1"/>
          </p:nvSpPr>
          <p:spPr bwMode="auto">
            <a:xfrm>
              <a:off x="187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5" name="AutoShape 249"/>
            <p:cNvSpPr>
              <a:spLocks noChangeArrowheads="1"/>
            </p:cNvSpPr>
            <p:nvPr userDrawn="1"/>
          </p:nvSpPr>
          <p:spPr bwMode="auto">
            <a:xfrm>
              <a:off x="244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6" name="AutoShape 250"/>
            <p:cNvSpPr>
              <a:spLocks noChangeArrowheads="1"/>
            </p:cNvSpPr>
            <p:nvPr userDrawn="1"/>
          </p:nvSpPr>
          <p:spPr bwMode="auto">
            <a:xfrm>
              <a:off x="3024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7" name="AutoShape 251"/>
            <p:cNvSpPr>
              <a:spLocks noChangeArrowheads="1"/>
            </p:cNvSpPr>
            <p:nvPr userDrawn="1"/>
          </p:nvSpPr>
          <p:spPr bwMode="auto">
            <a:xfrm>
              <a:off x="3600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8" name="AutoShape 252"/>
            <p:cNvSpPr>
              <a:spLocks noChangeArrowheads="1"/>
            </p:cNvSpPr>
            <p:nvPr userDrawn="1"/>
          </p:nvSpPr>
          <p:spPr bwMode="auto">
            <a:xfrm>
              <a:off x="4176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49" name="AutoShape 253"/>
            <p:cNvSpPr>
              <a:spLocks noChangeArrowheads="1"/>
            </p:cNvSpPr>
            <p:nvPr userDrawn="1"/>
          </p:nvSpPr>
          <p:spPr bwMode="auto">
            <a:xfrm>
              <a:off x="4752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0" name="AutoShape 254"/>
            <p:cNvSpPr>
              <a:spLocks noChangeArrowheads="1"/>
            </p:cNvSpPr>
            <p:nvPr userDrawn="1"/>
          </p:nvSpPr>
          <p:spPr bwMode="auto">
            <a:xfrm>
              <a:off x="5328" y="336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1" name="AutoShape 255"/>
            <p:cNvSpPr>
              <a:spLocks noChangeArrowheads="1"/>
            </p:cNvSpPr>
            <p:nvPr userDrawn="1"/>
          </p:nvSpPr>
          <p:spPr bwMode="auto">
            <a:xfrm>
              <a:off x="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2" name="AutoShape 256"/>
            <p:cNvSpPr>
              <a:spLocks noChangeArrowheads="1"/>
            </p:cNvSpPr>
            <p:nvPr userDrawn="1"/>
          </p:nvSpPr>
          <p:spPr bwMode="auto">
            <a:xfrm>
              <a:off x="28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3" name="AutoShape 257"/>
            <p:cNvSpPr>
              <a:spLocks noChangeArrowheads="1"/>
            </p:cNvSpPr>
            <p:nvPr userDrawn="1"/>
          </p:nvSpPr>
          <p:spPr bwMode="auto">
            <a:xfrm>
              <a:off x="57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4" name="AutoShape 258"/>
            <p:cNvSpPr>
              <a:spLocks noChangeArrowheads="1"/>
            </p:cNvSpPr>
            <p:nvPr userDrawn="1"/>
          </p:nvSpPr>
          <p:spPr bwMode="auto">
            <a:xfrm>
              <a:off x="86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5" name="AutoShape 259"/>
            <p:cNvSpPr>
              <a:spLocks noChangeArrowheads="1"/>
            </p:cNvSpPr>
            <p:nvPr userDrawn="1"/>
          </p:nvSpPr>
          <p:spPr bwMode="auto">
            <a:xfrm>
              <a:off x="115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6" name="AutoShape 260"/>
            <p:cNvSpPr>
              <a:spLocks noChangeArrowheads="1"/>
            </p:cNvSpPr>
            <p:nvPr userDrawn="1"/>
          </p:nvSpPr>
          <p:spPr bwMode="auto">
            <a:xfrm>
              <a:off x="144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7" name="AutoShape 261"/>
            <p:cNvSpPr>
              <a:spLocks noChangeArrowheads="1"/>
            </p:cNvSpPr>
            <p:nvPr userDrawn="1"/>
          </p:nvSpPr>
          <p:spPr bwMode="auto">
            <a:xfrm>
              <a:off x="172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8" name="AutoShape 262"/>
            <p:cNvSpPr>
              <a:spLocks noChangeArrowheads="1"/>
            </p:cNvSpPr>
            <p:nvPr userDrawn="1"/>
          </p:nvSpPr>
          <p:spPr bwMode="auto">
            <a:xfrm>
              <a:off x="201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59" name="AutoShape 263"/>
            <p:cNvSpPr>
              <a:spLocks noChangeArrowheads="1"/>
            </p:cNvSpPr>
            <p:nvPr userDrawn="1"/>
          </p:nvSpPr>
          <p:spPr bwMode="auto">
            <a:xfrm>
              <a:off x="230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0" name="AutoShape 264"/>
            <p:cNvSpPr>
              <a:spLocks noChangeArrowheads="1"/>
            </p:cNvSpPr>
            <p:nvPr userDrawn="1"/>
          </p:nvSpPr>
          <p:spPr bwMode="auto">
            <a:xfrm>
              <a:off x="259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1" name="AutoShape 265"/>
            <p:cNvSpPr>
              <a:spLocks noChangeArrowheads="1"/>
            </p:cNvSpPr>
            <p:nvPr userDrawn="1"/>
          </p:nvSpPr>
          <p:spPr bwMode="auto">
            <a:xfrm>
              <a:off x="288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2" name="AutoShape 266"/>
            <p:cNvSpPr>
              <a:spLocks noChangeArrowheads="1"/>
            </p:cNvSpPr>
            <p:nvPr userDrawn="1"/>
          </p:nvSpPr>
          <p:spPr bwMode="auto">
            <a:xfrm>
              <a:off x="316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3" name="AutoShape 267"/>
            <p:cNvSpPr>
              <a:spLocks noChangeArrowheads="1"/>
            </p:cNvSpPr>
            <p:nvPr userDrawn="1"/>
          </p:nvSpPr>
          <p:spPr bwMode="auto">
            <a:xfrm>
              <a:off x="345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4" name="AutoShape 268"/>
            <p:cNvSpPr>
              <a:spLocks noChangeArrowheads="1"/>
            </p:cNvSpPr>
            <p:nvPr userDrawn="1"/>
          </p:nvSpPr>
          <p:spPr bwMode="auto">
            <a:xfrm>
              <a:off x="374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5" name="AutoShape 269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6" name="AutoShape 270"/>
            <p:cNvSpPr>
              <a:spLocks noChangeArrowheads="1"/>
            </p:cNvSpPr>
            <p:nvPr userDrawn="1"/>
          </p:nvSpPr>
          <p:spPr bwMode="auto">
            <a:xfrm>
              <a:off x="403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7" name="AutoShape 271"/>
            <p:cNvSpPr>
              <a:spLocks noChangeArrowheads="1"/>
            </p:cNvSpPr>
            <p:nvPr userDrawn="1"/>
          </p:nvSpPr>
          <p:spPr bwMode="auto">
            <a:xfrm>
              <a:off x="4320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8" name="AutoShape 272"/>
            <p:cNvSpPr>
              <a:spLocks noChangeArrowheads="1"/>
            </p:cNvSpPr>
            <p:nvPr userDrawn="1"/>
          </p:nvSpPr>
          <p:spPr bwMode="auto">
            <a:xfrm>
              <a:off x="4608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69" name="AutoShape 273"/>
            <p:cNvSpPr>
              <a:spLocks noChangeArrowheads="1"/>
            </p:cNvSpPr>
            <p:nvPr userDrawn="1"/>
          </p:nvSpPr>
          <p:spPr bwMode="auto">
            <a:xfrm>
              <a:off x="4896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0" name="AutoShape 274"/>
            <p:cNvSpPr>
              <a:spLocks noChangeArrowheads="1"/>
            </p:cNvSpPr>
            <p:nvPr userDrawn="1"/>
          </p:nvSpPr>
          <p:spPr bwMode="auto">
            <a:xfrm>
              <a:off x="5184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1" name="AutoShape 275"/>
            <p:cNvSpPr>
              <a:spLocks noChangeArrowheads="1"/>
            </p:cNvSpPr>
            <p:nvPr userDrawn="1"/>
          </p:nvSpPr>
          <p:spPr bwMode="auto">
            <a:xfrm>
              <a:off x="5472" y="312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2" name="AutoShape 276"/>
            <p:cNvSpPr>
              <a:spLocks noChangeArrowheads="1"/>
            </p:cNvSpPr>
            <p:nvPr userDrawn="1"/>
          </p:nvSpPr>
          <p:spPr bwMode="auto">
            <a:xfrm>
              <a:off x="14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3" name="AutoShape 277"/>
            <p:cNvSpPr>
              <a:spLocks noChangeArrowheads="1"/>
            </p:cNvSpPr>
            <p:nvPr userDrawn="1"/>
          </p:nvSpPr>
          <p:spPr bwMode="auto">
            <a:xfrm>
              <a:off x="72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4" name="AutoShape 278"/>
            <p:cNvSpPr>
              <a:spLocks noChangeArrowheads="1"/>
            </p:cNvSpPr>
            <p:nvPr userDrawn="1"/>
          </p:nvSpPr>
          <p:spPr bwMode="auto">
            <a:xfrm>
              <a:off x="129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5" name="AutoShape 279"/>
            <p:cNvSpPr>
              <a:spLocks noChangeArrowheads="1"/>
            </p:cNvSpPr>
            <p:nvPr userDrawn="1"/>
          </p:nvSpPr>
          <p:spPr bwMode="auto">
            <a:xfrm>
              <a:off x="187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6" name="AutoShape 280"/>
            <p:cNvSpPr>
              <a:spLocks noChangeArrowheads="1"/>
            </p:cNvSpPr>
            <p:nvPr userDrawn="1"/>
          </p:nvSpPr>
          <p:spPr bwMode="auto">
            <a:xfrm>
              <a:off x="244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7" name="AutoShape 281"/>
            <p:cNvSpPr>
              <a:spLocks noChangeArrowheads="1"/>
            </p:cNvSpPr>
            <p:nvPr userDrawn="1"/>
          </p:nvSpPr>
          <p:spPr bwMode="auto">
            <a:xfrm>
              <a:off x="3024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8" name="AutoShape 282"/>
            <p:cNvSpPr>
              <a:spLocks noChangeArrowheads="1"/>
            </p:cNvSpPr>
            <p:nvPr userDrawn="1"/>
          </p:nvSpPr>
          <p:spPr bwMode="auto">
            <a:xfrm>
              <a:off x="3600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79" name="AutoShape 283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0" name="AutoShape 284"/>
            <p:cNvSpPr>
              <a:spLocks noChangeArrowheads="1"/>
            </p:cNvSpPr>
            <p:nvPr userDrawn="1"/>
          </p:nvSpPr>
          <p:spPr bwMode="auto">
            <a:xfrm>
              <a:off x="4176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1" name="AutoShape 285"/>
            <p:cNvSpPr>
              <a:spLocks noChangeArrowheads="1"/>
            </p:cNvSpPr>
            <p:nvPr userDrawn="1"/>
          </p:nvSpPr>
          <p:spPr bwMode="auto">
            <a:xfrm>
              <a:off x="4752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82" name="AutoShape 286"/>
            <p:cNvSpPr>
              <a:spLocks noChangeArrowheads="1"/>
            </p:cNvSpPr>
            <p:nvPr userDrawn="1"/>
          </p:nvSpPr>
          <p:spPr bwMode="auto">
            <a:xfrm>
              <a:off x="5328" y="2880"/>
              <a:ext cx="288" cy="24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9157" name="Rectangle 28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84" name="Rectangle 28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1752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85" name="Rectangle 2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661112-A336-4542-9171-DE5C148F5A3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597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oleObject" Target="../embeddings/oleObject30.bin"/><Relationship Id="rId18" Type="http://schemas.openxmlformats.org/officeDocument/2006/relationships/image" Target="../media/image31.e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28.emf"/><Relationship Id="rId17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30.e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e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1.bin"/><Relationship Id="rId10" Type="http://schemas.openxmlformats.org/officeDocument/2006/relationships/image" Target="../media/image27.emf"/><Relationship Id="rId4" Type="http://schemas.openxmlformats.org/officeDocument/2006/relationships/image" Target="../media/image24.emf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5.emf"/><Relationship Id="rId4" Type="http://schemas.openxmlformats.org/officeDocument/2006/relationships/image" Target="../media/image2.emf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19.emf"/><Relationship Id="rId26" Type="http://schemas.openxmlformats.org/officeDocument/2006/relationships/image" Target="../media/image23.emf"/><Relationship Id="rId3" Type="http://schemas.openxmlformats.org/officeDocument/2006/relationships/oleObject" Target="../embeddings/oleObject13.bin"/><Relationship Id="rId21" Type="http://schemas.openxmlformats.org/officeDocument/2006/relationships/oleObject" Target="../embeddings/oleObject22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6.emf"/><Relationship Id="rId17" Type="http://schemas.openxmlformats.org/officeDocument/2006/relationships/oleObject" Target="../embeddings/oleObject20.bin"/><Relationship Id="rId25" Type="http://schemas.openxmlformats.org/officeDocument/2006/relationships/oleObject" Target="../embeddings/oleObject24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8.emf"/><Relationship Id="rId20" Type="http://schemas.openxmlformats.org/officeDocument/2006/relationships/image" Target="../media/image20.e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emf"/><Relationship Id="rId11" Type="http://schemas.openxmlformats.org/officeDocument/2006/relationships/oleObject" Target="../embeddings/oleObject17.bin"/><Relationship Id="rId24" Type="http://schemas.openxmlformats.org/officeDocument/2006/relationships/image" Target="../media/image22.emf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23" Type="http://schemas.openxmlformats.org/officeDocument/2006/relationships/oleObject" Target="../embeddings/oleObject23.bin"/><Relationship Id="rId10" Type="http://schemas.openxmlformats.org/officeDocument/2006/relationships/image" Target="../media/image15.emf"/><Relationship Id="rId19" Type="http://schemas.openxmlformats.org/officeDocument/2006/relationships/oleObject" Target="../embeddings/oleObject21.bin"/><Relationship Id="rId4" Type="http://schemas.openxmlformats.org/officeDocument/2006/relationships/image" Target="../media/image12.e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7.emf"/><Relationship Id="rId22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152400" y="152400"/>
            <a:ext cx="8839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0" b="1" u="sng" dirty="0" smtClean="0">
                <a:latin typeface="Comic Sans MS" panose="030F0702030302020204" pitchFamily="66" charset="0"/>
              </a:rPr>
              <a:t>CONVERSE</a:t>
            </a:r>
            <a:r>
              <a:rPr lang="en-US" sz="8000" b="1" dirty="0" smtClean="0">
                <a:latin typeface="Comic Sans MS" panose="030F0702030302020204" pitchFamily="66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0" b="1" dirty="0" smtClean="0">
                <a:latin typeface="Comic Sans MS" panose="030F0702030302020204" pitchFamily="66" charset="0"/>
              </a:rPr>
              <a:t>of the Pythagorean Theorem</a:t>
            </a:r>
            <a:endParaRPr lang="en-US" sz="8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01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</a:rPr>
              <a:t>Decide if the lengths of the sides give an acute, obtuse or right triangle: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1676400" y="11430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#4    7, 11, 16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1600200" y="3733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FF"/>
                </a:solidFill>
              </a:rPr>
              <a:t>#5</a:t>
            </a:r>
            <a:endParaRPr lang="en-US" b="1" dirty="0">
              <a:solidFill>
                <a:srgbClr val="FFFFFF"/>
              </a:solidFill>
            </a:endParaRPr>
          </a:p>
        </p:txBody>
      </p:sp>
      <p:graphicFrame>
        <p:nvGraphicFramePr>
          <p:cNvPr id="201728" name="Object 0"/>
          <p:cNvGraphicFramePr>
            <a:graphicFrameLocks noChangeAspect="1"/>
          </p:cNvGraphicFramePr>
          <p:nvPr/>
        </p:nvGraphicFramePr>
        <p:xfrm>
          <a:off x="2286000" y="1752600"/>
          <a:ext cx="2590800" cy="512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Equation" r:id="rId3" imgW="1002960" imgH="228600" progId="">
                  <p:embed/>
                </p:oleObj>
              </mc:Choice>
              <mc:Fallback>
                <p:oleObj name="Equation" r:id="rId3" imgW="1002960" imgH="228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752600"/>
                        <a:ext cx="2590800" cy="512899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0"/>
          <p:cNvGraphicFramePr>
            <a:graphicFrameLocks noChangeAspect="1"/>
          </p:cNvGraphicFramePr>
          <p:nvPr/>
        </p:nvGraphicFramePr>
        <p:xfrm>
          <a:off x="2995613" y="2347913"/>
          <a:ext cx="200025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5" imgW="774360" imgH="203040" progId="">
                  <p:embed/>
                </p:oleObj>
              </mc:Choice>
              <mc:Fallback>
                <p:oleObj name="Equation" r:id="rId5" imgW="774360" imgH="2030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2347913"/>
                        <a:ext cx="2000250" cy="455612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588" name="Object 4"/>
          <p:cNvGraphicFramePr>
            <a:graphicFrameLocks noChangeAspect="1"/>
          </p:cNvGraphicFramePr>
          <p:nvPr/>
        </p:nvGraphicFramePr>
        <p:xfrm>
          <a:off x="2259013" y="3744913"/>
          <a:ext cx="1631950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Equation" r:id="rId7" imgW="799920" imgH="279360" progId="">
                  <p:embed/>
                </p:oleObj>
              </mc:Choice>
              <mc:Fallback>
                <p:oleObj name="Equation" r:id="rId7" imgW="799920" imgH="279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9013" y="3744913"/>
                        <a:ext cx="1631950" cy="573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5165725" y="2319338"/>
          <a:ext cx="156210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Equation" r:id="rId9" imgW="596880" imgH="190440" progId="">
                  <p:embed/>
                </p:oleObj>
              </mc:Choice>
              <mc:Fallback>
                <p:oleObj name="Equation" r:id="rId9" imgW="596880" imgH="1904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5725" y="2319338"/>
                        <a:ext cx="1562100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3352800" y="3581400"/>
          <a:ext cx="340634" cy="21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Equation" r:id="rId11" imgW="304560" imgH="190440" progId="">
                  <p:embed/>
                </p:oleObj>
              </mc:Choice>
              <mc:Fallback>
                <p:oleObj name="Equation" r:id="rId11" imgW="304560" imgH="1904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581400"/>
                        <a:ext cx="340634" cy="214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0"/>
          <p:cNvGraphicFramePr>
            <a:graphicFrameLocks noChangeAspect="1"/>
          </p:cNvGraphicFramePr>
          <p:nvPr/>
        </p:nvGraphicFramePr>
        <p:xfrm>
          <a:off x="2209800" y="4267200"/>
          <a:ext cx="3017838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Equation" r:id="rId13" imgW="1168200" imgH="291960" progId="">
                  <p:embed/>
                </p:oleObj>
              </mc:Choice>
              <mc:Fallback>
                <p:oleObj name="Equation" r:id="rId13" imgW="1168200" imgH="2919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4267200"/>
                        <a:ext cx="3017838" cy="655637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0"/>
          <p:cNvGraphicFramePr>
            <a:graphicFrameLocks noChangeAspect="1"/>
          </p:cNvGraphicFramePr>
          <p:nvPr/>
        </p:nvGraphicFramePr>
        <p:xfrm>
          <a:off x="2819400" y="5105400"/>
          <a:ext cx="19685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Equation" r:id="rId15" imgW="761760" imgH="190440" progId="">
                  <p:embed/>
                </p:oleObj>
              </mc:Choice>
              <mc:Fallback>
                <p:oleObj name="Equation" r:id="rId15" imgW="761760" imgH="1904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105400"/>
                        <a:ext cx="1968500" cy="4286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4876800" y="5029200"/>
          <a:ext cx="182880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Equation" r:id="rId17" imgW="698400" imgH="190440" progId="">
                  <p:embed/>
                </p:oleObj>
              </mc:Choice>
              <mc:Fallback>
                <p:oleObj name="Equation" r:id="rId17" imgW="698400" imgH="1904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029200"/>
                        <a:ext cx="1828800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526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1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9144000" cy="2133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Pythagorean Theorem:</a:t>
            </a:r>
            <a:endParaRPr lang="en-US" sz="8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855" y="2819400"/>
            <a:ext cx="763382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If a triangle is a right triangle,</a:t>
            </a:r>
          </a:p>
          <a:p>
            <a:r>
              <a:rPr lang="en-US" sz="4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4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Then </a:t>
            </a:r>
            <a:endParaRPr lang="en-US" sz="4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3387189"/>
              </p:ext>
            </p:extLst>
          </p:nvPr>
        </p:nvGraphicFramePr>
        <p:xfrm>
          <a:off x="1676400" y="3875523"/>
          <a:ext cx="3200400" cy="882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3" imgW="736560" imgH="203040" progId="Equation.DSMT4">
                  <p:embed/>
                </p:oleObj>
              </mc:Choice>
              <mc:Fallback>
                <p:oleObj name="Equation" r:id="rId3" imgW="736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6400" y="3875523"/>
                        <a:ext cx="3200400" cy="882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832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9144000" cy="2133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CONVERSE: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6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Pythagorean Theorem:</a:t>
            </a:r>
            <a:endParaRPr lang="en-US" sz="6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855" y="2819400"/>
            <a:ext cx="884408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If 				    works, </a:t>
            </a:r>
          </a:p>
          <a:p>
            <a:endParaRPr lang="en-US" sz="4000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en-US" sz="4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Then the </a:t>
            </a:r>
            <a:r>
              <a:rPr lang="en-US" sz="4000" dirty="0">
                <a:solidFill>
                  <a:srgbClr val="0070C0"/>
                </a:solidFill>
                <a:latin typeface="Comic Sans MS" panose="030F0702030302020204" pitchFamily="66" charset="0"/>
              </a:rPr>
              <a:t>triangle is a right triangle,</a:t>
            </a:r>
          </a:p>
          <a:p>
            <a:r>
              <a:rPr lang="en-US" sz="4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endParaRPr lang="en-US" sz="4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14619"/>
              </p:ext>
            </p:extLst>
          </p:nvPr>
        </p:nvGraphicFramePr>
        <p:xfrm>
          <a:off x="957378" y="2667000"/>
          <a:ext cx="3200400" cy="882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3" imgW="736560" imgH="203040" progId="Equation.DSMT4">
                  <p:embed/>
                </p:oleObj>
              </mc:Choice>
              <mc:Fallback>
                <p:oleObj name="Equation" r:id="rId3" imgW="736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7378" y="2667000"/>
                        <a:ext cx="3200400" cy="882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186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5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6600"/>
                </a:solidFill>
              </a:rPr>
              <a:t>We can also use the Pythagorean Theorem to determine if a triangle is </a:t>
            </a:r>
            <a:r>
              <a:rPr lang="en-US" sz="2400" b="1" dirty="0" smtClean="0">
                <a:solidFill>
                  <a:srgbClr val="FF6600"/>
                </a:solidFill>
              </a:rPr>
              <a:t>  ACUTE</a:t>
            </a:r>
            <a:r>
              <a:rPr lang="en-US" sz="2400" b="1" dirty="0">
                <a:solidFill>
                  <a:srgbClr val="FF6600"/>
                </a:solidFill>
              </a:rPr>
              <a:t>, OBTUSE or RIGHT</a:t>
            </a:r>
          </a:p>
        </p:txBody>
      </p:sp>
      <p:sp>
        <p:nvSpPr>
          <p:cNvPr id="109574" name="AutoShape 6"/>
          <p:cNvSpPr>
            <a:spLocks noChangeArrowheads="1"/>
          </p:cNvSpPr>
          <p:nvPr/>
        </p:nvSpPr>
        <p:spPr bwMode="auto">
          <a:xfrm>
            <a:off x="1447800" y="1752600"/>
            <a:ext cx="2286000" cy="15240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2057400" y="3200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7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09576" name="Rectangle 8"/>
          <p:cNvSpPr>
            <a:spLocks noChangeArrowheads="1"/>
          </p:cNvSpPr>
          <p:nvPr/>
        </p:nvSpPr>
        <p:spPr bwMode="auto">
          <a:xfrm>
            <a:off x="838200" y="2286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9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09577" name="Rectangle 9"/>
          <p:cNvSpPr>
            <a:spLocks noChangeArrowheads="1"/>
          </p:cNvSpPr>
          <p:nvPr/>
        </p:nvSpPr>
        <p:spPr bwMode="auto">
          <a:xfrm>
            <a:off x="2362200" y="2057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11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3429000" y="1295400"/>
            <a:ext cx="571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FFFF"/>
                </a:solidFill>
              </a:rPr>
              <a:t>Is this triangle acute, obtuse or right?</a:t>
            </a:r>
          </a:p>
        </p:txBody>
      </p:sp>
      <p:sp>
        <p:nvSpPr>
          <p:cNvPr id="109579" name="Rectangle 11"/>
          <p:cNvSpPr>
            <a:spLocks noChangeArrowheads="1"/>
          </p:cNvSpPr>
          <p:nvPr/>
        </p:nvSpPr>
        <p:spPr bwMode="auto">
          <a:xfrm>
            <a:off x="3429000" y="2057400"/>
            <a:ext cx="5715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If it is a right triangle, the Pythagorean Theorem should be true</a:t>
            </a:r>
          </a:p>
        </p:txBody>
      </p:sp>
      <p:graphicFrame>
        <p:nvGraphicFramePr>
          <p:cNvPr id="201728" name="Object 0"/>
          <p:cNvGraphicFramePr>
            <a:graphicFrameLocks noChangeAspect="1"/>
          </p:cNvGraphicFramePr>
          <p:nvPr/>
        </p:nvGraphicFramePr>
        <p:xfrm>
          <a:off x="5510213" y="3124200"/>
          <a:ext cx="3182937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3" imgW="850680" imgH="228600" progId="Equation.3">
                  <p:embed/>
                </p:oleObj>
              </mc:Choice>
              <mc:Fallback>
                <p:oleObj name="Equation" r:id="rId3" imgW="8506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213" y="3124200"/>
                        <a:ext cx="3182937" cy="7429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1729" name="Object 1"/>
          <p:cNvGraphicFramePr>
            <a:graphicFrameLocks noChangeAspect="1"/>
          </p:cNvGraphicFramePr>
          <p:nvPr/>
        </p:nvGraphicFramePr>
        <p:xfrm>
          <a:off x="5462588" y="3851275"/>
          <a:ext cx="3278187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5" imgW="876240" imgH="203040" progId="Equation.3">
                  <p:embed/>
                </p:oleObj>
              </mc:Choice>
              <mc:Fallback>
                <p:oleObj name="Equation" r:id="rId5" imgW="876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2588" y="3851275"/>
                        <a:ext cx="3278187" cy="660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1730" name="Object 2"/>
          <p:cNvGraphicFramePr>
            <a:graphicFrameLocks noChangeAspect="1"/>
          </p:cNvGraphicFramePr>
          <p:nvPr/>
        </p:nvGraphicFramePr>
        <p:xfrm>
          <a:off x="6272213" y="4495800"/>
          <a:ext cx="2471737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7" imgW="660240" imgH="203040" progId="Equation.3">
                  <p:embed/>
                </p:oleObj>
              </mc:Choice>
              <mc:Fallback>
                <p:oleObj name="Equation" r:id="rId7" imgW="660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2213" y="4495800"/>
                        <a:ext cx="2471737" cy="660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83" name="Rectangle 15"/>
          <p:cNvSpPr>
            <a:spLocks noChangeArrowheads="1"/>
          </p:cNvSpPr>
          <p:nvPr/>
        </p:nvSpPr>
        <p:spPr bwMode="auto">
          <a:xfrm>
            <a:off x="2438400" y="45720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Are they equal?</a:t>
            </a:r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2438400" y="49530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NO.</a:t>
            </a:r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1828800" y="56388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So is it a right triangle?</a:t>
            </a:r>
          </a:p>
        </p:txBody>
      </p:sp>
      <p:sp>
        <p:nvSpPr>
          <p:cNvPr id="109586" name="Rectangle 18"/>
          <p:cNvSpPr>
            <a:spLocks noChangeArrowheads="1"/>
          </p:cNvSpPr>
          <p:nvPr/>
        </p:nvSpPr>
        <p:spPr bwMode="auto">
          <a:xfrm>
            <a:off x="2438400" y="59436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NO.</a:t>
            </a:r>
          </a:p>
        </p:txBody>
      </p:sp>
      <p:graphicFrame>
        <p:nvGraphicFramePr>
          <p:cNvPr id="201731" name="Object 3"/>
          <p:cNvGraphicFramePr>
            <a:graphicFrameLocks noChangeAspect="1"/>
          </p:cNvGraphicFramePr>
          <p:nvPr/>
        </p:nvGraphicFramePr>
        <p:xfrm>
          <a:off x="7239000" y="4572000"/>
          <a:ext cx="52387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9" imgW="139680" imgH="139680" progId="Equation.3">
                  <p:embed/>
                </p:oleObj>
              </mc:Choice>
              <mc:Fallback>
                <p:oleObj name="Equation" r:id="rId9" imgW="13968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572000"/>
                        <a:ext cx="523875" cy="45402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816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9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1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01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01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9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9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09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4" grpId="0" animBg="1"/>
      <p:bldP spid="109575" grpId="0"/>
      <p:bldP spid="109576" grpId="0"/>
      <p:bldP spid="109577" grpId="0"/>
      <p:bldP spid="109578" grpId="0"/>
      <p:bldP spid="109579" grpId="0"/>
      <p:bldP spid="109583" grpId="0"/>
      <p:bldP spid="109584" grpId="0"/>
      <p:bldP spid="109585" grpId="0"/>
      <p:bldP spid="1095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Rectangle 20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6600"/>
                </a:solidFill>
              </a:rPr>
              <a:t>Let’s look at what just happened.</a:t>
            </a:r>
          </a:p>
        </p:txBody>
      </p:sp>
      <p:sp>
        <p:nvSpPr>
          <p:cNvPr id="31753" name="AutoShape 21"/>
          <p:cNvSpPr>
            <a:spLocks noChangeArrowheads="1"/>
          </p:cNvSpPr>
          <p:nvPr/>
        </p:nvSpPr>
        <p:spPr bwMode="auto">
          <a:xfrm>
            <a:off x="1447800" y="1752600"/>
            <a:ext cx="2286000" cy="1524000"/>
          </a:xfrm>
          <a:prstGeom prst="rtTriangl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1754" name="Rectangle 22"/>
          <p:cNvSpPr>
            <a:spLocks noChangeArrowheads="1"/>
          </p:cNvSpPr>
          <p:nvPr/>
        </p:nvSpPr>
        <p:spPr bwMode="auto">
          <a:xfrm>
            <a:off x="2057400" y="3200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7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1755" name="Rectangle 23"/>
          <p:cNvSpPr>
            <a:spLocks noChangeArrowheads="1"/>
          </p:cNvSpPr>
          <p:nvPr/>
        </p:nvSpPr>
        <p:spPr bwMode="auto">
          <a:xfrm>
            <a:off x="838200" y="2286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9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1756" name="Rectangle 24"/>
          <p:cNvSpPr>
            <a:spLocks noChangeArrowheads="1"/>
          </p:cNvSpPr>
          <p:nvPr/>
        </p:nvSpPr>
        <p:spPr bwMode="auto">
          <a:xfrm>
            <a:off x="2362200" y="2057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11</a:t>
            </a:r>
            <a:endParaRPr lang="en-US" b="1">
              <a:solidFill>
                <a:srgbClr val="FFFFFF"/>
              </a:solidFill>
            </a:endParaRPr>
          </a:p>
        </p:txBody>
      </p:sp>
      <p:graphicFrame>
        <p:nvGraphicFramePr>
          <p:cNvPr id="20275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7339850"/>
              </p:ext>
            </p:extLst>
          </p:nvPr>
        </p:nvGraphicFramePr>
        <p:xfrm>
          <a:off x="5785644" y="2524125"/>
          <a:ext cx="2471737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3" imgW="660240" imgH="203040" progId="Equation.3">
                  <p:embed/>
                </p:oleObj>
              </mc:Choice>
              <mc:Fallback>
                <p:oleObj name="Equation" r:id="rId3" imgW="660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5644" y="2524125"/>
                        <a:ext cx="2471737" cy="660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75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113710"/>
              </p:ext>
            </p:extLst>
          </p:nvPr>
        </p:nvGraphicFramePr>
        <p:xfrm>
          <a:off x="4999831" y="1685925"/>
          <a:ext cx="3182938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5" imgW="850680" imgH="228600" progId="Equation.3">
                  <p:embed/>
                </p:oleObj>
              </mc:Choice>
              <mc:Fallback>
                <p:oleObj name="Equation" r:id="rId5" imgW="8506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9831" y="1685925"/>
                        <a:ext cx="3182938" cy="7429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7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476488"/>
              </p:ext>
            </p:extLst>
          </p:nvPr>
        </p:nvGraphicFramePr>
        <p:xfrm>
          <a:off x="6752431" y="2600325"/>
          <a:ext cx="47625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7" imgW="126720" imgH="126720" progId="Equation.3">
                  <p:embed/>
                </p:oleObj>
              </mc:Choice>
              <mc:Fallback>
                <p:oleObj name="Equation" r:id="rId7" imgW="126720" imgH="126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2431" y="2600325"/>
                        <a:ext cx="476250" cy="4127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98" name="Rectangle 38"/>
          <p:cNvSpPr>
            <a:spLocks noChangeArrowheads="1"/>
          </p:cNvSpPr>
          <p:nvPr/>
        </p:nvSpPr>
        <p:spPr bwMode="auto">
          <a:xfrm>
            <a:off x="4237831" y="3895725"/>
            <a:ext cx="4495800" cy="7620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6600"/>
                </a:solidFill>
              </a:rPr>
              <a:t>The HYPOTENUSE isn’t big enough to be a right triangle.</a:t>
            </a:r>
          </a:p>
        </p:txBody>
      </p:sp>
    </p:spTree>
    <p:extLst>
      <p:ext uri="{BB962C8B-B14F-4D97-AF65-F5344CB8AC3E}">
        <p14:creationId xmlns:p14="http://schemas.microsoft.com/office/powerpoint/2010/main" val="50021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2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2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2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3" name="Rectangle 22"/>
          <p:cNvSpPr>
            <a:spLocks noChangeArrowheads="1"/>
          </p:cNvSpPr>
          <p:nvPr/>
        </p:nvSpPr>
        <p:spPr bwMode="auto">
          <a:xfrm>
            <a:off x="2667000" y="228600"/>
            <a:ext cx="3505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6600"/>
                </a:solidFill>
              </a:rPr>
              <a:t>Here’s a right triangle:</a:t>
            </a:r>
          </a:p>
        </p:txBody>
      </p:sp>
      <p:grpSp>
        <p:nvGrpSpPr>
          <p:cNvPr id="99334" name="Group 24"/>
          <p:cNvGrpSpPr>
            <a:grpSpLocks/>
          </p:cNvGrpSpPr>
          <p:nvPr/>
        </p:nvGrpSpPr>
        <p:grpSpPr bwMode="auto">
          <a:xfrm>
            <a:off x="1524000" y="1676400"/>
            <a:ext cx="3429000" cy="3886200"/>
            <a:chOff x="960" y="1056"/>
            <a:chExt cx="2160" cy="2448"/>
          </a:xfrm>
        </p:grpSpPr>
        <p:sp>
          <p:nvSpPr>
            <p:cNvPr id="99345" name="AutoShape 21"/>
            <p:cNvSpPr>
              <a:spLocks noChangeArrowheads="1"/>
            </p:cNvSpPr>
            <p:nvPr/>
          </p:nvSpPr>
          <p:spPr bwMode="auto">
            <a:xfrm>
              <a:off x="960" y="1056"/>
              <a:ext cx="2160" cy="2448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9346" name="Rectangle 23"/>
            <p:cNvSpPr>
              <a:spLocks noChangeArrowheads="1"/>
            </p:cNvSpPr>
            <p:nvPr/>
          </p:nvSpPr>
          <p:spPr bwMode="auto">
            <a:xfrm>
              <a:off x="960" y="3312"/>
              <a:ext cx="192" cy="192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8569" name="Rectangle 25"/>
          <p:cNvSpPr>
            <a:spLocks noChangeArrowheads="1"/>
          </p:cNvSpPr>
          <p:nvPr/>
        </p:nvSpPr>
        <p:spPr bwMode="auto">
          <a:xfrm>
            <a:off x="2667000" y="990600"/>
            <a:ext cx="6019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6600"/>
                </a:solidFill>
              </a:rPr>
              <a:t>If we make the Hypotenuse smaller . . .</a:t>
            </a:r>
          </a:p>
        </p:txBody>
      </p:sp>
      <p:sp>
        <p:nvSpPr>
          <p:cNvPr id="108570" name="Line 26"/>
          <p:cNvSpPr>
            <a:spLocks noChangeShapeType="1"/>
          </p:cNvSpPr>
          <p:nvPr/>
        </p:nvSpPr>
        <p:spPr bwMode="auto">
          <a:xfrm flipH="1" flipV="1">
            <a:off x="1600200" y="1752600"/>
            <a:ext cx="3352800" cy="38100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8571" name="AutoShape 27"/>
          <p:cNvSpPr>
            <a:spLocks noChangeArrowheads="1"/>
          </p:cNvSpPr>
          <p:nvPr/>
        </p:nvSpPr>
        <p:spPr bwMode="auto">
          <a:xfrm flipV="1">
            <a:off x="1524000" y="1524000"/>
            <a:ext cx="1143000" cy="838200"/>
          </a:xfrm>
          <a:prstGeom prst="rtTriangle">
            <a:avLst/>
          </a:prstGeom>
          <a:solidFill>
            <a:schemeClr val="tx1"/>
          </a:solidFill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8572" name="Line 28"/>
          <p:cNvSpPr>
            <a:spLocks noChangeShapeType="1"/>
          </p:cNvSpPr>
          <p:nvPr/>
        </p:nvSpPr>
        <p:spPr bwMode="auto">
          <a:xfrm>
            <a:off x="1524000" y="1676400"/>
            <a:ext cx="0" cy="838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8573" name="Rectangle 29"/>
          <p:cNvSpPr>
            <a:spLocks noChangeArrowheads="1"/>
          </p:cNvSpPr>
          <p:nvPr/>
        </p:nvSpPr>
        <p:spPr bwMode="auto">
          <a:xfrm>
            <a:off x="2667000" y="1752600"/>
            <a:ext cx="6019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6600"/>
                </a:solidFill>
              </a:rPr>
              <a:t>Then to complete the triangle we have to draw in a new leg.</a:t>
            </a:r>
          </a:p>
        </p:txBody>
      </p:sp>
      <p:sp>
        <p:nvSpPr>
          <p:cNvPr id="108574" name="Line 30"/>
          <p:cNvSpPr>
            <a:spLocks noChangeShapeType="1"/>
          </p:cNvSpPr>
          <p:nvPr/>
        </p:nvSpPr>
        <p:spPr bwMode="auto">
          <a:xfrm flipV="1">
            <a:off x="1524000" y="2133600"/>
            <a:ext cx="381000" cy="3429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8575" name="Rectangle 31"/>
          <p:cNvSpPr>
            <a:spLocks noChangeArrowheads="1"/>
          </p:cNvSpPr>
          <p:nvPr/>
        </p:nvSpPr>
        <p:spPr bwMode="auto">
          <a:xfrm>
            <a:off x="4343400" y="2819400"/>
            <a:ext cx="441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FFFF"/>
                </a:solidFill>
              </a:rPr>
              <a:t>But what happens to this angle???</a:t>
            </a:r>
          </a:p>
        </p:txBody>
      </p:sp>
      <p:sp>
        <p:nvSpPr>
          <p:cNvPr id="108576" name="AutoShape 32"/>
          <p:cNvSpPr>
            <a:spLocks noChangeArrowheads="1"/>
          </p:cNvSpPr>
          <p:nvPr/>
        </p:nvSpPr>
        <p:spPr bwMode="auto">
          <a:xfrm rot="-2117872">
            <a:off x="1654175" y="4106863"/>
            <a:ext cx="3048000" cy="315912"/>
          </a:xfrm>
          <a:prstGeom prst="leftArrow">
            <a:avLst>
              <a:gd name="adj1" fmla="val 50000"/>
              <a:gd name="adj2" fmla="val 241206"/>
            </a:avLst>
          </a:prstGeom>
          <a:solidFill>
            <a:schemeClr val="bg1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8577" name="Rectangle 33"/>
          <p:cNvSpPr>
            <a:spLocks noChangeArrowheads="1"/>
          </p:cNvSpPr>
          <p:nvPr/>
        </p:nvSpPr>
        <p:spPr bwMode="auto">
          <a:xfrm>
            <a:off x="4343400" y="3581400"/>
            <a:ext cx="441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FFFF"/>
                </a:solidFill>
              </a:rPr>
              <a:t>It gets smaller</a:t>
            </a:r>
          </a:p>
        </p:txBody>
      </p:sp>
      <p:sp>
        <p:nvSpPr>
          <p:cNvPr id="108578" name="Rectangle 34"/>
          <p:cNvSpPr>
            <a:spLocks noChangeArrowheads="1"/>
          </p:cNvSpPr>
          <p:nvPr/>
        </p:nvSpPr>
        <p:spPr bwMode="auto">
          <a:xfrm>
            <a:off x="4343400" y="4267200"/>
            <a:ext cx="441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FFFF"/>
                </a:solidFill>
              </a:rPr>
              <a:t>So now it is less than 90! </a:t>
            </a:r>
            <a:br>
              <a:rPr lang="en-US" sz="2200" b="1">
                <a:solidFill>
                  <a:srgbClr val="FFFFFF"/>
                </a:solidFill>
              </a:rPr>
            </a:br>
            <a:r>
              <a:rPr lang="en-US" sz="2200" b="1">
                <a:solidFill>
                  <a:srgbClr val="FFFFFF"/>
                </a:solidFill>
              </a:rPr>
              <a:t>(ACUTE)</a:t>
            </a:r>
          </a:p>
        </p:txBody>
      </p:sp>
    </p:spTree>
    <p:extLst>
      <p:ext uri="{BB962C8B-B14F-4D97-AF65-F5344CB8AC3E}">
        <p14:creationId xmlns:p14="http://schemas.microsoft.com/office/powerpoint/2010/main" val="107202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8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8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8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8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8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8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69" grpId="0"/>
      <p:bldP spid="108570" grpId="0" animBg="1"/>
      <p:bldP spid="108571" grpId="0" animBg="1"/>
      <p:bldP spid="108572" grpId="0" animBg="1"/>
      <p:bldP spid="108573" grpId="0"/>
      <p:bldP spid="108574" grpId="0" animBg="1"/>
      <p:bldP spid="108575" grpId="0"/>
      <p:bldP spid="108576" grpId="0" animBg="1"/>
      <p:bldP spid="108577" grpId="0"/>
      <p:bldP spid="1085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0" y="103909"/>
            <a:ext cx="3505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srgbClr val="FF6600"/>
                </a:solidFill>
              </a:rPr>
              <a:t>Likewise…</a:t>
            </a:r>
          </a:p>
        </p:txBody>
      </p:sp>
      <p:grpSp>
        <p:nvGrpSpPr>
          <p:cNvPr id="100358" name="Group 6"/>
          <p:cNvGrpSpPr>
            <a:grpSpLocks/>
          </p:cNvGrpSpPr>
          <p:nvPr/>
        </p:nvGrpSpPr>
        <p:grpSpPr bwMode="auto">
          <a:xfrm>
            <a:off x="3733800" y="2133600"/>
            <a:ext cx="3429000" cy="3886200"/>
            <a:chOff x="960" y="1056"/>
            <a:chExt cx="2160" cy="2448"/>
          </a:xfrm>
        </p:grpSpPr>
        <p:sp>
          <p:nvSpPr>
            <p:cNvPr id="100365" name="AutoShape 7"/>
            <p:cNvSpPr>
              <a:spLocks noChangeArrowheads="1"/>
            </p:cNvSpPr>
            <p:nvPr/>
          </p:nvSpPr>
          <p:spPr bwMode="auto">
            <a:xfrm>
              <a:off x="960" y="1056"/>
              <a:ext cx="2160" cy="2448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366" name="Rectangle 8"/>
            <p:cNvSpPr>
              <a:spLocks noChangeArrowheads="1"/>
            </p:cNvSpPr>
            <p:nvPr/>
          </p:nvSpPr>
          <p:spPr bwMode="auto">
            <a:xfrm>
              <a:off x="960" y="3312"/>
              <a:ext cx="192" cy="192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0" y="865909"/>
            <a:ext cx="6019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6600"/>
                </a:solidFill>
              </a:rPr>
              <a:t>If the hypotenuse is too big…</a:t>
            </a:r>
          </a:p>
        </p:txBody>
      </p:sp>
      <p:sp>
        <p:nvSpPr>
          <p:cNvPr id="111628" name="Line 12"/>
          <p:cNvSpPr>
            <a:spLocks noChangeShapeType="1"/>
          </p:cNvSpPr>
          <p:nvPr/>
        </p:nvSpPr>
        <p:spPr bwMode="auto">
          <a:xfrm>
            <a:off x="3200400" y="1524000"/>
            <a:ext cx="533400" cy="4495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1635" name="Line 19"/>
          <p:cNvSpPr>
            <a:spLocks noChangeShapeType="1"/>
          </p:cNvSpPr>
          <p:nvPr/>
        </p:nvSpPr>
        <p:spPr bwMode="auto">
          <a:xfrm flipH="1" flipV="1">
            <a:off x="3200400" y="1524000"/>
            <a:ext cx="3962400" cy="4495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1636" name="Arc 20"/>
          <p:cNvSpPr>
            <a:spLocks/>
          </p:cNvSpPr>
          <p:nvPr/>
        </p:nvSpPr>
        <p:spPr bwMode="auto">
          <a:xfrm>
            <a:off x="3581400" y="4648200"/>
            <a:ext cx="1219200" cy="1371600"/>
          </a:xfrm>
          <a:custGeom>
            <a:avLst/>
            <a:gdLst>
              <a:gd name="T0" fmla="*/ 0 w 21600"/>
              <a:gd name="T1" fmla="*/ 0 h 21600"/>
              <a:gd name="T2" fmla="*/ 1219200 w 21600"/>
              <a:gd name="T3" fmla="*/ 1371600 h 21600"/>
              <a:gd name="T4" fmla="*/ 0 w 21600"/>
              <a:gd name="T5" fmla="*/ 1371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hlink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1637" name="Rectangle 21"/>
          <p:cNvSpPr>
            <a:spLocks noChangeArrowheads="1"/>
          </p:cNvSpPr>
          <p:nvPr/>
        </p:nvSpPr>
        <p:spPr bwMode="auto">
          <a:xfrm>
            <a:off x="4724400" y="1752600"/>
            <a:ext cx="441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FFFF"/>
                </a:solidFill>
              </a:rPr>
              <a:t>Then the angle must get bigger than 90 (obtuse)</a:t>
            </a:r>
          </a:p>
        </p:txBody>
      </p:sp>
    </p:spTree>
    <p:extLst>
      <p:ext uri="{BB962C8B-B14F-4D97-AF65-F5344CB8AC3E}">
        <p14:creationId xmlns:p14="http://schemas.microsoft.com/office/powerpoint/2010/main" val="105093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5" grpId="0"/>
      <p:bldP spid="111628" grpId="0" animBg="1"/>
      <p:bldP spid="111635" grpId="0" animBg="1"/>
      <p:bldP spid="111636" grpId="0" animBg="1"/>
      <p:bldP spid="1116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Rectangle 5"/>
          <p:cNvSpPr>
            <a:spLocks noChangeArrowheads="1"/>
          </p:cNvSpPr>
          <p:nvPr/>
        </p:nvSpPr>
        <p:spPr bwMode="auto">
          <a:xfrm>
            <a:off x="1676400" y="304800"/>
            <a:ext cx="6629400" cy="6096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000000"/>
                </a:solidFill>
                <a:latin typeface="Arial Black" pitchFamily="34" charset="0"/>
              </a:rPr>
              <a:t>THE PYTHAGOREAN CONVERSE</a:t>
            </a:r>
          </a:p>
        </p:txBody>
      </p:sp>
      <p:sp>
        <p:nvSpPr>
          <p:cNvPr id="32777" name="Line 6"/>
          <p:cNvSpPr>
            <a:spLocks noChangeShapeType="1"/>
          </p:cNvSpPr>
          <p:nvPr/>
        </p:nvSpPr>
        <p:spPr bwMode="auto">
          <a:xfrm>
            <a:off x="2895600" y="1219200"/>
            <a:ext cx="0" cy="43434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2778" name="Line 7"/>
          <p:cNvSpPr>
            <a:spLocks noChangeShapeType="1"/>
          </p:cNvSpPr>
          <p:nvPr/>
        </p:nvSpPr>
        <p:spPr bwMode="auto">
          <a:xfrm>
            <a:off x="6248400" y="1219200"/>
            <a:ext cx="0" cy="43434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152400" y="1524000"/>
            <a:ext cx="2438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6600"/>
                </a:solidFill>
              </a:rPr>
              <a:t>The hypotenuse is TOO BIG!</a:t>
            </a:r>
          </a:p>
        </p:txBody>
      </p:sp>
      <p:sp>
        <p:nvSpPr>
          <p:cNvPr id="110601" name="Rectangle 9"/>
          <p:cNvSpPr>
            <a:spLocks noChangeArrowheads="1"/>
          </p:cNvSpPr>
          <p:nvPr/>
        </p:nvSpPr>
        <p:spPr bwMode="auto">
          <a:xfrm>
            <a:off x="3276600" y="1524000"/>
            <a:ext cx="2438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6600"/>
                </a:solidFill>
              </a:rPr>
              <a:t>The hypotenuse is just right</a:t>
            </a:r>
          </a:p>
        </p:txBody>
      </p:sp>
      <p:sp>
        <p:nvSpPr>
          <p:cNvPr id="110602" name="Rectangle 10"/>
          <p:cNvSpPr>
            <a:spLocks noChangeArrowheads="1"/>
          </p:cNvSpPr>
          <p:nvPr/>
        </p:nvSpPr>
        <p:spPr bwMode="auto">
          <a:xfrm>
            <a:off x="6477000" y="1447800"/>
            <a:ext cx="2438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6600"/>
                </a:solidFill>
              </a:rPr>
              <a:t>The hypotenuse is TOO SMALL!</a:t>
            </a:r>
          </a:p>
        </p:txBody>
      </p:sp>
      <p:graphicFrame>
        <p:nvGraphicFramePr>
          <p:cNvPr id="11060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3256708"/>
              </p:ext>
            </p:extLst>
          </p:nvPr>
        </p:nvGraphicFramePr>
        <p:xfrm>
          <a:off x="381000" y="2362200"/>
          <a:ext cx="2012950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3" imgW="749160" imgH="203040" progId="Equation.3">
                  <p:embed/>
                </p:oleObj>
              </mc:Choice>
              <mc:Fallback>
                <p:oleObj name="Equation" r:id="rId3" imgW="749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362200"/>
                        <a:ext cx="2012950" cy="4730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0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631572"/>
              </p:ext>
            </p:extLst>
          </p:nvPr>
        </p:nvGraphicFramePr>
        <p:xfrm>
          <a:off x="3352800" y="2362200"/>
          <a:ext cx="2012950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Equation" r:id="rId5" imgW="749160" imgH="203040" progId="Equation.3">
                  <p:embed/>
                </p:oleObj>
              </mc:Choice>
              <mc:Fallback>
                <p:oleObj name="Equation" r:id="rId5" imgW="749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362200"/>
                        <a:ext cx="2012950" cy="4730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0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7981652"/>
              </p:ext>
            </p:extLst>
          </p:nvPr>
        </p:nvGraphicFramePr>
        <p:xfrm>
          <a:off x="6553200" y="2362200"/>
          <a:ext cx="2012950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Equation" r:id="rId7" imgW="749160" imgH="203040" progId="Equation.3">
                  <p:embed/>
                </p:oleObj>
              </mc:Choice>
              <mc:Fallback>
                <p:oleObj name="Equation" r:id="rId7" imgW="749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2362200"/>
                        <a:ext cx="2012950" cy="473075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06" name="Rectangle 14"/>
          <p:cNvSpPr>
            <a:spLocks noChangeArrowheads="1"/>
          </p:cNvSpPr>
          <p:nvPr/>
        </p:nvSpPr>
        <p:spPr bwMode="auto">
          <a:xfrm>
            <a:off x="228600" y="3124200"/>
            <a:ext cx="2438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6600"/>
                </a:solidFill>
              </a:rPr>
              <a:t>OBTUSE</a:t>
            </a:r>
            <a:br>
              <a:rPr lang="en-US" sz="2200" b="1">
                <a:solidFill>
                  <a:srgbClr val="FF6600"/>
                </a:solidFill>
              </a:rPr>
            </a:br>
            <a:r>
              <a:rPr lang="en-US" sz="2200" b="1">
                <a:solidFill>
                  <a:srgbClr val="FF6600"/>
                </a:solidFill>
              </a:rPr>
              <a:t>TRIANGLE</a:t>
            </a:r>
          </a:p>
        </p:txBody>
      </p:sp>
      <p:sp>
        <p:nvSpPr>
          <p:cNvPr id="110607" name="Rectangle 15"/>
          <p:cNvSpPr>
            <a:spLocks noChangeArrowheads="1"/>
          </p:cNvSpPr>
          <p:nvPr/>
        </p:nvSpPr>
        <p:spPr bwMode="auto">
          <a:xfrm>
            <a:off x="3276600" y="3124200"/>
            <a:ext cx="2438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6600"/>
                </a:solidFill>
              </a:rPr>
              <a:t>RIGHT TRIANGLE</a:t>
            </a:r>
          </a:p>
        </p:txBody>
      </p:sp>
      <p:sp>
        <p:nvSpPr>
          <p:cNvPr id="110608" name="Rectangle 16"/>
          <p:cNvSpPr>
            <a:spLocks noChangeArrowheads="1"/>
          </p:cNvSpPr>
          <p:nvPr/>
        </p:nvSpPr>
        <p:spPr bwMode="auto">
          <a:xfrm>
            <a:off x="6477000" y="3124200"/>
            <a:ext cx="2438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6600"/>
                </a:solidFill>
              </a:rPr>
              <a:t>ACUTE</a:t>
            </a:r>
            <a:br>
              <a:rPr lang="en-US" sz="2200" b="1">
                <a:solidFill>
                  <a:srgbClr val="FF6600"/>
                </a:solidFill>
              </a:rPr>
            </a:br>
            <a:r>
              <a:rPr lang="en-US" sz="2200" b="1">
                <a:solidFill>
                  <a:srgbClr val="FF6600"/>
                </a:solidFill>
              </a:rPr>
              <a:t>TRIANGLE</a:t>
            </a:r>
          </a:p>
        </p:txBody>
      </p:sp>
    </p:spTree>
    <p:extLst>
      <p:ext uri="{BB962C8B-B14F-4D97-AF65-F5344CB8AC3E}">
        <p14:creationId xmlns:p14="http://schemas.microsoft.com/office/powerpoint/2010/main" val="121615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0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0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0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0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0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0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0" grpId="0"/>
      <p:bldP spid="110601" grpId="0"/>
      <p:bldP spid="110602" grpId="0"/>
      <p:bldP spid="110606" grpId="0"/>
      <p:bldP spid="1106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9" name="AutoShape 5"/>
          <p:cNvSpPr>
            <a:spLocks noChangeArrowheads="1"/>
          </p:cNvSpPr>
          <p:nvPr/>
        </p:nvSpPr>
        <p:spPr bwMode="auto">
          <a:xfrm>
            <a:off x="1295400" y="1524000"/>
            <a:ext cx="914400" cy="1676400"/>
          </a:xfrm>
          <a:prstGeom prst="rtTriangle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3810" name="Rectangle 6"/>
          <p:cNvSpPr>
            <a:spLocks noChangeArrowheads="1"/>
          </p:cNvSpPr>
          <p:nvPr/>
        </p:nvSpPr>
        <p:spPr bwMode="auto">
          <a:xfrm>
            <a:off x="685800" y="2057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1" name="Rectangle 7"/>
          <p:cNvSpPr>
            <a:spLocks noChangeArrowheads="1"/>
          </p:cNvSpPr>
          <p:nvPr/>
        </p:nvSpPr>
        <p:spPr bwMode="auto">
          <a:xfrm>
            <a:off x="1447800" y="3200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2" name="Rectangle 8"/>
          <p:cNvSpPr>
            <a:spLocks noChangeArrowheads="1"/>
          </p:cNvSpPr>
          <p:nvPr/>
        </p:nvSpPr>
        <p:spPr bwMode="auto">
          <a:xfrm>
            <a:off x="1676400" y="1981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17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3" name="AutoShape 9"/>
          <p:cNvSpPr>
            <a:spLocks noChangeArrowheads="1"/>
          </p:cNvSpPr>
          <p:nvPr/>
        </p:nvSpPr>
        <p:spPr bwMode="auto">
          <a:xfrm>
            <a:off x="4191000" y="1447800"/>
            <a:ext cx="914400" cy="1676400"/>
          </a:xfrm>
          <a:prstGeom prst="rtTriangle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3814" name="Rectangle 10"/>
          <p:cNvSpPr>
            <a:spLocks noChangeArrowheads="1"/>
          </p:cNvSpPr>
          <p:nvPr/>
        </p:nvSpPr>
        <p:spPr bwMode="auto">
          <a:xfrm>
            <a:off x="3581400" y="1981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5" name="Rectangle 11"/>
          <p:cNvSpPr>
            <a:spLocks noChangeArrowheads="1"/>
          </p:cNvSpPr>
          <p:nvPr/>
        </p:nvSpPr>
        <p:spPr bwMode="auto">
          <a:xfrm>
            <a:off x="4343400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6" name="Rectangle 12"/>
          <p:cNvSpPr>
            <a:spLocks noChangeArrowheads="1"/>
          </p:cNvSpPr>
          <p:nvPr/>
        </p:nvSpPr>
        <p:spPr bwMode="auto">
          <a:xfrm>
            <a:off x="4572000" y="1905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18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7" name="AutoShape 13"/>
          <p:cNvSpPr>
            <a:spLocks noChangeArrowheads="1"/>
          </p:cNvSpPr>
          <p:nvPr/>
        </p:nvSpPr>
        <p:spPr bwMode="auto">
          <a:xfrm>
            <a:off x="7086600" y="1447800"/>
            <a:ext cx="914400" cy="1676400"/>
          </a:xfrm>
          <a:prstGeom prst="rtTriangle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3818" name="Rectangle 14"/>
          <p:cNvSpPr>
            <a:spLocks noChangeArrowheads="1"/>
          </p:cNvSpPr>
          <p:nvPr/>
        </p:nvSpPr>
        <p:spPr bwMode="auto">
          <a:xfrm>
            <a:off x="6477000" y="1981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15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19" name="Rectangle 15"/>
          <p:cNvSpPr>
            <a:spLocks noChangeArrowheads="1"/>
          </p:cNvSpPr>
          <p:nvPr/>
        </p:nvSpPr>
        <p:spPr bwMode="auto">
          <a:xfrm>
            <a:off x="7239000" y="3124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8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20" name="Rectangle 16"/>
          <p:cNvSpPr>
            <a:spLocks noChangeArrowheads="1"/>
          </p:cNvSpPr>
          <p:nvPr/>
        </p:nvSpPr>
        <p:spPr bwMode="auto">
          <a:xfrm>
            <a:off x="7467600" y="1905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16</a:t>
            </a:r>
            <a:endParaRPr lang="en-US" b="1">
              <a:solidFill>
                <a:srgbClr val="FFFFFF"/>
              </a:solidFill>
            </a:endParaRPr>
          </a:p>
        </p:txBody>
      </p:sp>
      <p:graphicFrame>
        <p:nvGraphicFramePr>
          <p:cNvPr id="203776" name="Object 1024"/>
          <p:cNvGraphicFramePr>
            <a:graphicFrameLocks noChangeAspect="1"/>
          </p:cNvGraphicFramePr>
          <p:nvPr/>
        </p:nvGraphicFramePr>
        <p:xfrm>
          <a:off x="152400" y="3581400"/>
          <a:ext cx="24384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Equation" r:id="rId3" imgW="927000" imgH="228600" progId="Equation.3">
                  <p:embed/>
                </p:oleObj>
              </mc:Choice>
              <mc:Fallback>
                <p:oleObj name="Equation" r:id="rId3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581400"/>
                        <a:ext cx="2438400" cy="7429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77" name="Object 1025"/>
          <p:cNvGraphicFramePr>
            <a:graphicFrameLocks noChangeAspect="1"/>
          </p:cNvGraphicFramePr>
          <p:nvPr/>
        </p:nvGraphicFramePr>
        <p:xfrm>
          <a:off x="228600" y="4191000"/>
          <a:ext cx="257175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Equation" r:id="rId5" imgW="977760" imgH="215640" progId="Equation.3">
                  <p:embed/>
                </p:oleObj>
              </mc:Choice>
              <mc:Fallback>
                <p:oleObj name="Equation" r:id="rId5" imgW="977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191000"/>
                        <a:ext cx="2571750" cy="6969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78" name="Object 1026"/>
          <p:cNvGraphicFramePr>
            <a:graphicFrameLocks noChangeAspect="1"/>
          </p:cNvGraphicFramePr>
          <p:nvPr/>
        </p:nvGraphicFramePr>
        <p:xfrm>
          <a:off x="685800" y="4953000"/>
          <a:ext cx="2214563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Equation" r:id="rId7" imgW="749160" imgH="177480" progId="Equation.3">
                  <p:embed/>
                </p:oleObj>
              </mc:Choice>
              <mc:Fallback>
                <p:oleObj name="Equation" r:id="rId7" imgW="749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953000"/>
                        <a:ext cx="2214563" cy="5730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79" name="Object 1027"/>
          <p:cNvGraphicFramePr>
            <a:graphicFrameLocks noChangeAspect="1"/>
          </p:cNvGraphicFramePr>
          <p:nvPr/>
        </p:nvGraphicFramePr>
        <p:xfrm>
          <a:off x="1676400" y="5029200"/>
          <a:ext cx="371475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Equation" r:id="rId9" imgW="126720" imgH="101520" progId="Equation.3">
                  <p:embed/>
                </p:oleObj>
              </mc:Choice>
              <mc:Fallback>
                <p:oleObj name="Equation" r:id="rId9" imgW="126720" imgH="101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5029200"/>
                        <a:ext cx="371475" cy="32543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61" name="Rectangle 21"/>
          <p:cNvSpPr>
            <a:spLocks noChangeArrowheads="1"/>
          </p:cNvSpPr>
          <p:nvPr/>
        </p:nvSpPr>
        <p:spPr bwMode="auto">
          <a:xfrm>
            <a:off x="1371600" y="54864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RIGHT </a:t>
            </a:r>
          </a:p>
        </p:txBody>
      </p:sp>
      <p:graphicFrame>
        <p:nvGraphicFramePr>
          <p:cNvPr id="203780" name="Object 1028"/>
          <p:cNvGraphicFramePr>
            <a:graphicFrameLocks noChangeAspect="1"/>
          </p:cNvGraphicFramePr>
          <p:nvPr/>
        </p:nvGraphicFramePr>
        <p:xfrm>
          <a:off x="3276600" y="3657600"/>
          <a:ext cx="24384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Equation" r:id="rId11" imgW="927000" imgH="228600" progId="Equation.3">
                  <p:embed/>
                </p:oleObj>
              </mc:Choice>
              <mc:Fallback>
                <p:oleObj name="Equation" r:id="rId11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657600"/>
                        <a:ext cx="2438400" cy="7429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1" name="Object 1029"/>
          <p:cNvGraphicFramePr>
            <a:graphicFrameLocks noChangeAspect="1"/>
          </p:cNvGraphicFramePr>
          <p:nvPr/>
        </p:nvGraphicFramePr>
        <p:xfrm>
          <a:off x="3352800" y="4267200"/>
          <a:ext cx="257175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Equation" r:id="rId13" imgW="977760" imgH="215640" progId="Equation.3">
                  <p:embed/>
                </p:oleObj>
              </mc:Choice>
              <mc:Fallback>
                <p:oleObj name="Equation" r:id="rId13" imgW="977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267200"/>
                        <a:ext cx="2571750" cy="6969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2" name="Object 1030"/>
          <p:cNvGraphicFramePr>
            <a:graphicFrameLocks noChangeAspect="1"/>
          </p:cNvGraphicFramePr>
          <p:nvPr/>
        </p:nvGraphicFramePr>
        <p:xfrm>
          <a:off x="3810000" y="4953000"/>
          <a:ext cx="2252663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Equation" r:id="rId15" imgW="761760" imgH="177480" progId="Equation.3">
                  <p:embed/>
                </p:oleObj>
              </mc:Choice>
              <mc:Fallback>
                <p:oleObj name="Equation" r:id="rId15" imgW="7617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953000"/>
                        <a:ext cx="2252663" cy="5730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3" name="Object 1031"/>
          <p:cNvGraphicFramePr>
            <a:graphicFrameLocks noChangeAspect="1"/>
          </p:cNvGraphicFramePr>
          <p:nvPr/>
        </p:nvGraphicFramePr>
        <p:xfrm>
          <a:off x="4800600" y="4953000"/>
          <a:ext cx="371475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Equation" r:id="rId17" imgW="126720" imgH="126720" progId="Equation.3">
                  <p:embed/>
                </p:oleObj>
              </mc:Choice>
              <mc:Fallback>
                <p:oleObj name="Equation" r:id="rId17" imgW="126720" imgH="126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953000"/>
                        <a:ext cx="371475" cy="4079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66" name="Rectangle 26"/>
          <p:cNvSpPr>
            <a:spLocks noChangeArrowheads="1"/>
          </p:cNvSpPr>
          <p:nvPr/>
        </p:nvSpPr>
        <p:spPr bwMode="auto">
          <a:xfrm>
            <a:off x="4114800" y="5486400"/>
            <a:ext cx="1600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OBTUSE </a:t>
            </a:r>
          </a:p>
        </p:txBody>
      </p:sp>
      <p:graphicFrame>
        <p:nvGraphicFramePr>
          <p:cNvPr id="203784" name="Object 1032"/>
          <p:cNvGraphicFramePr>
            <a:graphicFrameLocks noChangeAspect="1"/>
          </p:cNvGraphicFramePr>
          <p:nvPr/>
        </p:nvGraphicFramePr>
        <p:xfrm>
          <a:off x="6324600" y="3657600"/>
          <a:ext cx="24384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Equation" r:id="rId19" imgW="927000" imgH="228600" progId="Equation.3">
                  <p:embed/>
                </p:oleObj>
              </mc:Choice>
              <mc:Fallback>
                <p:oleObj name="Equation" r:id="rId19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657600"/>
                        <a:ext cx="2438400" cy="742950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5" name="Object 1033"/>
          <p:cNvGraphicFramePr>
            <a:graphicFrameLocks noChangeAspect="1"/>
          </p:cNvGraphicFramePr>
          <p:nvPr/>
        </p:nvGraphicFramePr>
        <p:xfrm>
          <a:off x="6400800" y="4267200"/>
          <a:ext cx="257175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Equation" r:id="rId21" imgW="977760" imgH="215640" progId="Equation.3">
                  <p:embed/>
                </p:oleObj>
              </mc:Choice>
              <mc:Fallback>
                <p:oleObj name="Equation" r:id="rId21" imgW="977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267200"/>
                        <a:ext cx="2571750" cy="696913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6" name="Object 1034"/>
          <p:cNvGraphicFramePr>
            <a:graphicFrameLocks noChangeAspect="1"/>
          </p:cNvGraphicFramePr>
          <p:nvPr/>
        </p:nvGraphicFramePr>
        <p:xfrm>
          <a:off x="6910388" y="4953000"/>
          <a:ext cx="2214562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Equation" r:id="rId23" imgW="749160" imgH="177480" progId="Equation.3">
                  <p:embed/>
                </p:oleObj>
              </mc:Choice>
              <mc:Fallback>
                <p:oleObj name="Equation" r:id="rId23" imgW="749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0388" y="4953000"/>
                        <a:ext cx="2214562" cy="5730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7" name="Object 1035"/>
          <p:cNvGraphicFramePr>
            <a:graphicFrameLocks noChangeAspect="1"/>
          </p:cNvGraphicFramePr>
          <p:nvPr/>
        </p:nvGraphicFramePr>
        <p:xfrm>
          <a:off x="7848600" y="4953000"/>
          <a:ext cx="371475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Equation" r:id="rId25" imgW="126720" imgH="126720" progId="Equation.3">
                  <p:embed/>
                </p:oleObj>
              </mc:Choice>
              <mc:Fallback>
                <p:oleObj name="Equation" r:id="rId25" imgW="126720" imgH="126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4953000"/>
                        <a:ext cx="371475" cy="407988"/>
                      </a:xfrm>
                      <a:prstGeom prst="rect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1" name="Rectangle 31"/>
          <p:cNvSpPr>
            <a:spLocks noChangeArrowheads="1"/>
          </p:cNvSpPr>
          <p:nvPr/>
        </p:nvSpPr>
        <p:spPr bwMode="auto">
          <a:xfrm>
            <a:off x="7239000" y="5486400"/>
            <a:ext cx="152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chemeClr val="bg1"/>
                </a:solidFill>
              </a:rPr>
              <a:t>ACUTE </a:t>
            </a:r>
          </a:p>
        </p:txBody>
      </p: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0" y="0"/>
            <a:ext cx="3581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chemeClr val="bg1"/>
                </a:solidFill>
              </a:rPr>
              <a:t>Problems:</a:t>
            </a:r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1676400" y="1143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#1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4419600" y="1066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#2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7315200" y="1066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#3</a:t>
            </a:r>
            <a:endParaRPr lang="en-US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58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2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2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12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1" grpId="0"/>
      <p:bldP spid="112666" grpId="0"/>
      <p:bldP spid="11267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iangles 1">
  <a:themeElements>
    <a:clrScheme name="triangles 1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660066"/>
      </a:folHlink>
    </a:clrScheme>
    <a:fontScheme name="triangles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riangles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angles 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angles 1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238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Office Theme</vt:lpstr>
      <vt:lpstr>triangles 1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Bolan</dc:creator>
  <cp:lastModifiedBy>USER</cp:lastModifiedBy>
  <cp:revision>2</cp:revision>
  <dcterms:created xsi:type="dcterms:W3CDTF">2006-08-16T00:00:00Z</dcterms:created>
  <dcterms:modified xsi:type="dcterms:W3CDTF">2016-01-07T01:16:38Z</dcterms:modified>
</cp:coreProperties>
</file>