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Default Extension="ppt" ContentType="application/vnd.ms-powerpoint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Default Extension="pptx" ContentType="application/vnd.openxmlformats-officedocument.presentationml.presentation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diagrams/quickStyle1.xml" ContentType="application/vnd.openxmlformats-officedocument.drawingml.diagramStyl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diagrams/data1.xml" ContentType="application/vnd.openxmlformats-officedocument.drawingml.diagramData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29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6"/>
  </p:notesMasterIdLst>
  <p:sldIdLst>
    <p:sldId id="256" r:id="rId2"/>
    <p:sldId id="257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  <p:sldId id="324" r:id="rId32"/>
    <p:sldId id="325" r:id="rId33"/>
    <p:sldId id="326" r:id="rId34"/>
    <p:sldId id="323" r:id="rId35"/>
    <p:sldId id="258" r:id="rId36"/>
    <p:sldId id="331" r:id="rId37"/>
    <p:sldId id="327" r:id="rId38"/>
    <p:sldId id="328" r:id="rId39"/>
    <p:sldId id="429" r:id="rId40"/>
    <p:sldId id="431" r:id="rId41"/>
    <p:sldId id="430" r:id="rId42"/>
    <p:sldId id="436" r:id="rId43"/>
    <p:sldId id="329" r:id="rId44"/>
    <p:sldId id="330" r:id="rId45"/>
    <p:sldId id="332" r:id="rId46"/>
    <p:sldId id="334" r:id="rId47"/>
    <p:sldId id="333" r:id="rId48"/>
    <p:sldId id="336" r:id="rId49"/>
    <p:sldId id="428" r:id="rId50"/>
    <p:sldId id="259" r:id="rId51"/>
    <p:sldId id="335" r:id="rId52"/>
    <p:sldId id="337" r:id="rId53"/>
    <p:sldId id="339" r:id="rId54"/>
    <p:sldId id="338" r:id="rId55"/>
    <p:sldId id="346" r:id="rId56"/>
    <p:sldId id="340" r:id="rId57"/>
    <p:sldId id="345" r:id="rId58"/>
    <p:sldId id="344" r:id="rId59"/>
    <p:sldId id="343" r:id="rId60"/>
    <p:sldId id="347" r:id="rId61"/>
    <p:sldId id="348" r:id="rId62"/>
    <p:sldId id="349" r:id="rId63"/>
    <p:sldId id="350" r:id="rId64"/>
    <p:sldId id="354" r:id="rId65"/>
    <p:sldId id="356" r:id="rId66"/>
    <p:sldId id="355" r:id="rId67"/>
    <p:sldId id="353" r:id="rId68"/>
    <p:sldId id="367" r:id="rId69"/>
    <p:sldId id="369" r:id="rId70"/>
    <p:sldId id="366" r:id="rId71"/>
    <p:sldId id="361" r:id="rId72"/>
    <p:sldId id="374" r:id="rId73"/>
    <p:sldId id="370" r:id="rId74"/>
    <p:sldId id="357" r:id="rId75"/>
    <p:sldId id="371" r:id="rId76"/>
    <p:sldId id="358" r:id="rId77"/>
    <p:sldId id="363" r:id="rId78"/>
    <p:sldId id="364" r:id="rId79"/>
    <p:sldId id="365" r:id="rId80"/>
    <p:sldId id="372" r:id="rId81"/>
    <p:sldId id="359" r:id="rId82"/>
    <p:sldId id="375" r:id="rId83"/>
    <p:sldId id="373" r:id="rId84"/>
    <p:sldId id="261" r:id="rId85"/>
    <p:sldId id="376" r:id="rId86"/>
    <p:sldId id="381" r:id="rId87"/>
    <p:sldId id="377" r:id="rId88"/>
    <p:sldId id="382" r:id="rId89"/>
    <p:sldId id="378" r:id="rId90"/>
    <p:sldId id="379" r:id="rId91"/>
    <p:sldId id="383" r:id="rId92"/>
    <p:sldId id="262" r:id="rId93"/>
    <p:sldId id="384" r:id="rId94"/>
    <p:sldId id="385" r:id="rId95"/>
    <p:sldId id="386" r:id="rId96"/>
    <p:sldId id="387" r:id="rId97"/>
    <p:sldId id="388" r:id="rId98"/>
    <p:sldId id="458" r:id="rId99"/>
    <p:sldId id="473" r:id="rId100"/>
    <p:sldId id="474" r:id="rId101"/>
    <p:sldId id="475" r:id="rId102"/>
    <p:sldId id="476" r:id="rId103"/>
    <p:sldId id="477" r:id="rId104"/>
    <p:sldId id="468" r:id="rId105"/>
    <p:sldId id="469" r:id="rId106"/>
    <p:sldId id="470" r:id="rId107"/>
    <p:sldId id="471" r:id="rId108"/>
    <p:sldId id="472" r:id="rId109"/>
    <p:sldId id="463" r:id="rId110"/>
    <p:sldId id="464" r:id="rId111"/>
    <p:sldId id="465" r:id="rId112"/>
    <p:sldId id="466" r:id="rId113"/>
    <p:sldId id="263" r:id="rId114"/>
    <p:sldId id="389" r:id="rId115"/>
    <p:sldId id="390" r:id="rId116"/>
    <p:sldId id="391" r:id="rId117"/>
    <p:sldId id="392" r:id="rId118"/>
    <p:sldId id="393" r:id="rId119"/>
    <p:sldId id="394" r:id="rId120"/>
    <p:sldId id="395" r:id="rId121"/>
    <p:sldId id="396" r:id="rId122"/>
    <p:sldId id="286" r:id="rId123"/>
    <p:sldId id="287" r:id="rId124"/>
    <p:sldId id="288" r:id="rId125"/>
    <p:sldId id="289" r:id="rId126"/>
    <p:sldId id="290" r:id="rId127"/>
    <p:sldId id="291" r:id="rId128"/>
    <p:sldId id="292" r:id="rId129"/>
    <p:sldId id="293" r:id="rId130"/>
    <p:sldId id="294" r:id="rId131"/>
    <p:sldId id="495" r:id="rId132"/>
    <p:sldId id="496" r:id="rId133"/>
    <p:sldId id="264" r:id="rId134"/>
    <p:sldId id="401" r:id="rId135"/>
    <p:sldId id="400" r:id="rId136"/>
    <p:sldId id="399" r:id="rId137"/>
    <p:sldId id="398" r:id="rId138"/>
    <p:sldId id="397" r:id="rId139"/>
    <p:sldId id="407" r:id="rId140"/>
    <p:sldId id="408" r:id="rId141"/>
    <p:sldId id="409" r:id="rId142"/>
    <p:sldId id="410" r:id="rId143"/>
    <p:sldId id="411" r:id="rId144"/>
    <p:sldId id="402" r:id="rId145"/>
    <p:sldId id="403" r:id="rId146"/>
    <p:sldId id="404" r:id="rId147"/>
    <p:sldId id="405" r:id="rId148"/>
    <p:sldId id="406" r:id="rId149"/>
    <p:sldId id="413" r:id="rId150"/>
    <p:sldId id="415" r:id="rId151"/>
    <p:sldId id="414" r:id="rId152"/>
    <p:sldId id="412" r:id="rId153"/>
    <p:sldId id="266" r:id="rId154"/>
    <p:sldId id="438" r:id="rId155"/>
    <p:sldId id="437" r:id="rId156"/>
    <p:sldId id="443" r:id="rId157"/>
    <p:sldId id="444" r:id="rId158"/>
    <p:sldId id="445" r:id="rId159"/>
    <p:sldId id="446" r:id="rId160"/>
    <p:sldId id="447" r:id="rId161"/>
    <p:sldId id="449" r:id="rId162"/>
    <p:sldId id="448" r:id="rId163"/>
    <p:sldId id="454" r:id="rId164"/>
    <p:sldId id="457" r:id="rId165"/>
    <p:sldId id="456" r:id="rId166"/>
    <p:sldId id="455" r:id="rId167"/>
    <p:sldId id="501" r:id="rId168"/>
    <p:sldId id="500" r:id="rId169"/>
    <p:sldId id="499" r:id="rId170"/>
    <p:sldId id="503" r:id="rId171"/>
    <p:sldId id="504" r:id="rId172"/>
    <p:sldId id="505" r:id="rId173"/>
    <p:sldId id="506" r:id="rId174"/>
    <p:sldId id="507" r:id="rId17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00"/>
    <a:srgbClr val="FF6600"/>
    <a:srgbClr val="00FFFF"/>
    <a:srgbClr val="9900FF"/>
    <a:srgbClr val="CC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12" autoAdjust="0"/>
    <p:restoredTop sz="94118" autoAdjust="0"/>
  </p:normalViewPr>
  <p:slideViewPr>
    <p:cSldViewPr>
      <p:cViewPr varScale="1">
        <p:scale>
          <a:sx n="83" d="100"/>
          <a:sy n="83" d="100"/>
        </p:scale>
        <p:origin x="-1810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notesMaster" Target="notesMasters/notesMaster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77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slide" Target="slides/slide171.xml"/><Relationship Id="rId180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84.xml"/><Relationship Id="rId3" Type="http://schemas.openxmlformats.org/officeDocument/2006/relationships/slide" Target="../slides/slide160.xml"/><Relationship Id="rId7" Type="http://schemas.openxmlformats.org/officeDocument/2006/relationships/slide" Target="../slides/slide62.xml"/><Relationship Id="rId2" Type="http://schemas.openxmlformats.org/officeDocument/2006/relationships/slide" Target="../slides/slide133.xml"/><Relationship Id="rId1" Type="http://schemas.openxmlformats.org/officeDocument/2006/relationships/slide" Target="../slides/slide2.xml"/><Relationship Id="rId6" Type="http://schemas.openxmlformats.org/officeDocument/2006/relationships/slide" Target="../slides/slide50.xml"/><Relationship Id="rId5" Type="http://schemas.openxmlformats.org/officeDocument/2006/relationships/slide" Target="../slides/slide35.xml"/><Relationship Id="rId10" Type="http://schemas.openxmlformats.org/officeDocument/2006/relationships/slide" Target="../slides/slide113.xml"/><Relationship Id="rId4" Type="http://schemas.openxmlformats.org/officeDocument/2006/relationships/slide" Target="../slides/slide153.xml"/><Relationship Id="rId9" Type="http://schemas.openxmlformats.org/officeDocument/2006/relationships/slide" Target="../slides/slide9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F9DD5D-96A8-407A-B3A8-E8207D2136AD}" type="doc">
      <dgm:prSet loTypeId="urn:microsoft.com/office/officeart/2005/8/layout/vList3" loCatId="list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EBC477CB-48C3-4CE5-B91B-AB5A5620F82B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1" action="ppaction://hlinksldjump"/>
            </a:rPr>
            <a:t>Classifying Polygons</a:t>
          </a:r>
          <a:endParaRPr lang="en-US" sz="2400" b="1" dirty="0"/>
        </a:p>
      </dgm:t>
    </dgm:pt>
    <dgm:pt modelId="{9AD38F54-FC8A-462E-8168-CE3FF7F91629}" type="parTrans" cxnId="{49ACCF16-717A-446A-98B7-FD737685C7D7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06052BE6-D9E9-4D92-8A82-BF6028CDE009}" type="sibTrans" cxnId="{49ACCF16-717A-446A-98B7-FD737685C7D7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79B72DE3-9D63-4AAA-842E-D328B1876ECC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2" action="ppaction://hlinksldjump"/>
            </a:rPr>
            <a:t>OPENERS</a:t>
          </a:r>
          <a:endParaRPr lang="en-US" sz="2400" b="1" dirty="0"/>
        </a:p>
      </dgm:t>
    </dgm:pt>
    <dgm:pt modelId="{28A983DC-6406-401E-A718-2E805C1005BF}" type="parTrans" cxnId="{5827EF7C-1F7E-48E6-A62D-94F576FBB54C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875EE7DD-D570-400D-BE73-6B632F04DF71}" type="sibTrans" cxnId="{5827EF7C-1F7E-48E6-A62D-94F576FBB54C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A0C80E5A-6705-475E-B288-D80DA031A6F4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3" action="ppaction://hlinksldjump"/>
            </a:rPr>
            <a:t>Assignments</a:t>
          </a:r>
          <a:endParaRPr lang="en-US" sz="2400" b="1" dirty="0"/>
        </a:p>
      </dgm:t>
    </dgm:pt>
    <dgm:pt modelId="{43260DEC-7F96-470F-9F74-B3D60726E37C}" type="parTrans" cxnId="{55F1BDE1-0EDF-480A-8F5E-B9D475EBA722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E412E3A4-D663-4C6D-98BE-D811B01B9876}" type="sibTrans" cxnId="{55F1BDE1-0EDF-480A-8F5E-B9D475EBA722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31543604-82C3-4308-94DF-F8326640D8C7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4" action="ppaction://hlinksldjump"/>
            </a:rPr>
            <a:t>Reviews</a:t>
          </a:r>
          <a:endParaRPr lang="en-US" sz="2400" b="1" dirty="0"/>
        </a:p>
      </dgm:t>
    </dgm:pt>
    <dgm:pt modelId="{CA55A185-A81E-477E-AD57-6E6070A8D0F5}" type="parTrans" cxnId="{641B2FD2-C0D2-4414-9871-33B11C87B8ED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D13A840D-18E9-481B-8E2A-3FDC9714558A}" type="sibTrans" cxnId="{641B2FD2-C0D2-4414-9871-33B11C87B8ED}">
      <dgm:prSet/>
      <dgm:spPr/>
      <dgm:t>
        <a:bodyPr/>
        <a:lstStyle/>
        <a:p>
          <a:pPr algn="l"/>
          <a:endParaRPr lang="en-US" sz="2400" b="1">
            <a:solidFill>
              <a:schemeClr val="tx1"/>
            </a:solidFill>
          </a:endParaRPr>
        </a:p>
      </dgm:t>
    </dgm:pt>
    <dgm:pt modelId="{A74A5672-F175-4786-B9A2-79AF84189EF1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5" action="ppaction://hlinksldjump"/>
            </a:rPr>
            <a:t>Angles in Polygons</a:t>
          </a:r>
          <a:endParaRPr lang="en-US" sz="2400" b="1" dirty="0"/>
        </a:p>
      </dgm:t>
    </dgm:pt>
    <dgm:pt modelId="{16EC0561-42F8-4ABC-8A17-08CF882FCBB4}" type="parTrans" cxnId="{F7194E1E-A240-4691-B738-2473D03BD813}">
      <dgm:prSet/>
      <dgm:spPr/>
      <dgm:t>
        <a:bodyPr/>
        <a:lstStyle/>
        <a:p>
          <a:endParaRPr lang="en-US"/>
        </a:p>
      </dgm:t>
    </dgm:pt>
    <dgm:pt modelId="{2AA85A7F-4D6C-47AC-99B9-E6C5BAA96F63}" type="sibTrans" cxnId="{F7194E1E-A240-4691-B738-2473D03BD813}">
      <dgm:prSet/>
      <dgm:spPr/>
      <dgm:t>
        <a:bodyPr/>
        <a:lstStyle/>
        <a:p>
          <a:endParaRPr lang="en-US"/>
        </a:p>
      </dgm:t>
    </dgm:pt>
    <dgm:pt modelId="{E458BBAF-57E9-44FF-9882-02533266A9C1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6" action="ppaction://hlinksldjump"/>
            </a:rPr>
            <a:t>Area of Squares and Rectangles</a:t>
          </a:r>
          <a:endParaRPr lang="en-US" sz="2400" b="1" dirty="0"/>
        </a:p>
      </dgm:t>
    </dgm:pt>
    <dgm:pt modelId="{BC01D415-EDE5-4FD1-9593-87F6C7A3AA60}" type="parTrans" cxnId="{7FDAD54C-5594-4769-8309-13BD8DEEBB7E}">
      <dgm:prSet/>
      <dgm:spPr/>
      <dgm:t>
        <a:bodyPr/>
        <a:lstStyle/>
        <a:p>
          <a:endParaRPr lang="en-US"/>
        </a:p>
      </dgm:t>
    </dgm:pt>
    <dgm:pt modelId="{B557A94E-F2F3-4A4B-B4FE-87C90F884AC7}" type="sibTrans" cxnId="{7FDAD54C-5594-4769-8309-13BD8DEEBB7E}">
      <dgm:prSet/>
      <dgm:spPr/>
      <dgm:t>
        <a:bodyPr/>
        <a:lstStyle/>
        <a:p>
          <a:endParaRPr lang="en-US"/>
        </a:p>
      </dgm:t>
    </dgm:pt>
    <dgm:pt modelId="{DC51799E-5562-4F42-91D1-6348D97BCDCC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7" action="ppaction://hlinksldjump"/>
            </a:rPr>
            <a:t>Area of Triangles</a:t>
          </a:r>
          <a:endParaRPr lang="en-US" sz="2400" b="1" dirty="0"/>
        </a:p>
      </dgm:t>
    </dgm:pt>
    <dgm:pt modelId="{1EDEBF35-7B94-4151-A32E-D1CCA866EE42}" type="parTrans" cxnId="{531B6AC2-DC49-4507-8F62-C7E5B09039ED}">
      <dgm:prSet/>
      <dgm:spPr/>
      <dgm:t>
        <a:bodyPr/>
        <a:lstStyle/>
        <a:p>
          <a:endParaRPr lang="en-US"/>
        </a:p>
      </dgm:t>
    </dgm:pt>
    <dgm:pt modelId="{CFE3E9ED-D657-4577-84B8-65D44D413E5A}" type="sibTrans" cxnId="{531B6AC2-DC49-4507-8F62-C7E5B09039ED}">
      <dgm:prSet/>
      <dgm:spPr/>
      <dgm:t>
        <a:bodyPr/>
        <a:lstStyle/>
        <a:p>
          <a:endParaRPr lang="en-US"/>
        </a:p>
      </dgm:t>
    </dgm:pt>
    <dgm:pt modelId="{10FE902C-4718-4C79-BD50-5C38817BD27A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8" action="ppaction://hlinksldjump"/>
            </a:rPr>
            <a:t>Area of Parallelograms</a:t>
          </a:r>
          <a:endParaRPr lang="en-US" sz="2400" b="1" dirty="0"/>
        </a:p>
      </dgm:t>
    </dgm:pt>
    <dgm:pt modelId="{1628A8D8-72B6-4BC6-B6C7-FA61378EA2A0}" type="parTrans" cxnId="{163534EC-C248-4E7F-9EFB-CD596B5C5649}">
      <dgm:prSet/>
      <dgm:spPr/>
      <dgm:t>
        <a:bodyPr/>
        <a:lstStyle/>
        <a:p>
          <a:endParaRPr lang="en-US"/>
        </a:p>
      </dgm:t>
    </dgm:pt>
    <dgm:pt modelId="{390C096E-C4B4-4602-98C1-6430535EB7F3}" type="sibTrans" cxnId="{163534EC-C248-4E7F-9EFB-CD596B5C5649}">
      <dgm:prSet/>
      <dgm:spPr/>
      <dgm:t>
        <a:bodyPr/>
        <a:lstStyle/>
        <a:p>
          <a:endParaRPr lang="en-US"/>
        </a:p>
      </dgm:t>
    </dgm:pt>
    <dgm:pt modelId="{8BE2E54B-1536-4BC6-9BD1-138FBC1EEF8A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9" action="ppaction://hlinksldjump"/>
            </a:rPr>
            <a:t>Area of Trapezoids</a:t>
          </a:r>
          <a:endParaRPr lang="en-US" sz="2400" b="1" dirty="0"/>
        </a:p>
      </dgm:t>
    </dgm:pt>
    <dgm:pt modelId="{FE325873-0990-4BED-8212-596F09827A17}" type="parTrans" cxnId="{74AFB9BB-B7F0-456F-8956-51C607A29E2D}">
      <dgm:prSet/>
      <dgm:spPr/>
      <dgm:t>
        <a:bodyPr/>
        <a:lstStyle/>
        <a:p>
          <a:endParaRPr lang="en-US"/>
        </a:p>
      </dgm:t>
    </dgm:pt>
    <dgm:pt modelId="{62DB52A8-E53A-4023-B90D-545363B1778B}" type="sibTrans" cxnId="{74AFB9BB-B7F0-456F-8956-51C607A29E2D}">
      <dgm:prSet/>
      <dgm:spPr/>
      <dgm:t>
        <a:bodyPr/>
        <a:lstStyle/>
        <a:p>
          <a:endParaRPr lang="en-US"/>
        </a:p>
      </dgm:t>
    </dgm:pt>
    <dgm:pt modelId="{312BCC2C-175C-4A9E-8220-D158141C5DDE}">
      <dgm:prSet phldrT="[Text]" custT="1"/>
      <dgm:spPr/>
      <dgm:t>
        <a:bodyPr/>
        <a:lstStyle/>
        <a:p>
          <a:pPr algn="l"/>
          <a:r>
            <a:rPr lang="en-US" sz="2400" b="1" dirty="0" smtClean="0">
              <a:hlinkClick xmlns:r="http://schemas.openxmlformats.org/officeDocument/2006/relationships" r:id="rId10" action="ppaction://hlinksldjump"/>
            </a:rPr>
            <a:t>Circumference and Area of Circles</a:t>
          </a:r>
          <a:endParaRPr lang="en-US" sz="2400" b="1" dirty="0"/>
        </a:p>
      </dgm:t>
    </dgm:pt>
    <dgm:pt modelId="{0AB9A10A-176D-442E-95AF-53E0BB96DC67}" type="parTrans" cxnId="{B584DB16-5DCF-401A-BACD-8E1CEFB8F68B}">
      <dgm:prSet/>
      <dgm:spPr/>
      <dgm:t>
        <a:bodyPr/>
        <a:lstStyle/>
        <a:p>
          <a:endParaRPr lang="en-US"/>
        </a:p>
      </dgm:t>
    </dgm:pt>
    <dgm:pt modelId="{2F734329-0938-477D-80CC-72BAAD9EAC3E}" type="sibTrans" cxnId="{B584DB16-5DCF-401A-BACD-8E1CEFB8F68B}">
      <dgm:prSet/>
      <dgm:spPr/>
      <dgm:t>
        <a:bodyPr/>
        <a:lstStyle/>
        <a:p>
          <a:endParaRPr lang="en-US"/>
        </a:p>
      </dgm:t>
    </dgm:pt>
    <dgm:pt modelId="{210911F4-6837-4F56-8625-DD4BF0CEB7BC}" type="pres">
      <dgm:prSet presAssocID="{F9F9DD5D-96A8-407A-B3A8-E8207D2136A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45AA65D-CAC5-47E1-8A8F-46902708CEAB}" type="pres">
      <dgm:prSet presAssocID="{EBC477CB-48C3-4CE5-B91B-AB5A5620F82B}" presName="composite" presStyleCnt="0"/>
      <dgm:spPr/>
      <dgm:t>
        <a:bodyPr/>
        <a:lstStyle/>
        <a:p>
          <a:endParaRPr lang="en-US"/>
        </a:p>
      </dgm:t>
    </dgm:pt>
    <dgm:pt modelId="{06980DD3-9B4A-47D6-8543-ECC98B6569FB}" type="pres">
      <dgm:prSet presAssocID="{EBC477CB-48C3-4CE5-B91B-AB5A5620F82B}" presName="imgShp" presStyleLbl="fgImgPlace1" presStyleIdx="0" presStyleCnt="10" custLinFactX="-200000" custLinFactNeighborX="-282247" custLinFactNeighborY="-833"/>
      <dgm:spPr/>
      <dgm:t>
        <a:bodyPr/>
        <a:lstStyle/>
        <a:p>
          <a:endParaRPr lang="en-US"/>
        </a:p>
      </dgm:t>
    </dgm:pt>
    <dgm:pt modelId="{18D8D0B5-A7D8-473C-9BC9-77F97D07823A}" type="pres">
      <dgm:prSet presAssocID="{EBC477CB-48C3-4CE5-B91B-AB5A5620F82B}" presName="txShp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30E00C-57C6-42AB-9875-05112F9527AE}" type="pres">
      <dgm:prSet presAssocID="{06052BE6-D9E9-4D92-8A82-BF6028CDE009}" presName="spacing" presStyleCnt="0"/>
      <dgm:spPr/>
      <dgm:t>
        <a:bodyPr/>
        <a:lstStyle/>
        <a:p>
          <a:endParaRPr lang="en-US"/>
        </a:p>
      </dgm:t>
    </dgm:pt>
    <dgm:pt modelId="{5A704E65-D695-457F-83C7-E4C0B838DA6D}" type="pres">
      <dgm:prSet presAssocID="{A74A5672-F175-4786-B9A2-79AF84189EF1}" presName="composite" presStyleCnt="0"/>
      <dgm:spPr/>
      <dgm:t>
        <a:bodyPr/>
        <a:lstStyle/>
        <a:p>
          <a:endParaRPr lang="en-US"/>
        </a:p>
      </dgm:t>
    </dgm:pt>
    <dgm:pt modelId="{30DEA03B-3EF5-4D86-9064-3DC644D20111}" type="pres">
      <dgm:prSet presAssocID="{A74A5672-F175-4786-B9A2-79AF84189EF1}" presName="imgShp" presStyleLbl="fgImgPlace1" presStyleIdx="1" presStyleCnt="10" custLinFactX="-200000" custLinFactNeighborX="-264604" custLinFactNeighborY="-24824"/>
      <dgm:spPr/>
      <dgm:t>
        <a:bodyPr/>
        <a:lstStyle/>
        <a:p>
          <a:endParaRPr lang="en-US"/>
        </a:p>
      </dgm:t>
    </dgm:pt>
    <dgm:pt modelId="{8A7A0043-3220-4FBF-9912-242946DBDE37}" type="pres">
      <dgm:prSet presAssocID="{A74A5672-F175-4786-B9A2-79AF84189EF1}" presName="txShp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7C4FE6-444B-4455-8809-EF892D276064}" type="pres">
      <dgm:prSet presAssocID="{2AA85A7F-4D6C-47AC-99B9-E6C5BAA96F63}" presName="spacing" presStyleCnt="0"/>
      <dgm:spPr/>
      <dgm:t>
        <a:bodyPr/>
        <a:lstStyle/>
        <a:p>
          <a:endParaRPr lang="en-US"/>
        </a:p>
      </dgm:t>
    </dgm:pt>
    <dgm:pt modelId="{C17A1862-A31F-479A-8ABE-9E51FF9FCAC1}" type="pres">
      <dgm:prSet presAssocID="{E458BBAF-57E9-44FF-9882-02533266A9C1}" presName="composite" presStyleCnt="0"/>
      <dgm:spPr/>
      <dgm:t>
        <a:bodyPr/>
        <a:lstStyle/>
        <a:p>
          <a:endParaRPr lang="en-US"/>
        </a:p>
      </dgm:t>
    </dgm:pt>
    <dgm:pt modelId="{F0754D38-A332-42F9-814F-709FE2972108}" type="pres">
      <dgm:prSet presAssocID="{E458BBAF-57E9-44FF-9882-02533266A9C1}" presName="imgShp" presStyleLbl="fgImgPlace1" presStyleIdx="2" presStyleCnt="10" custScaleY="64727" custLinFactX="-141129" custLinFactNeighborX="-200000" custLinFactNeighborY="-13371"/>
      <dgm:spPr/>
      <dgm:t>
        <a:bodyPr/>
        <a:lstStyle/>
        <a:p>
          <a:endParaRPr lang="en-US"/>
        </a:p>
      </dgm:t>
    </dgm:pt>
    <dgm:pt modelId="{7B7160E1-EFB1-4C8B-BFE4-C3DCC5DF9442}" type="pres">
      <dgm:prSet presAssocID="{E458BBAF-57E9-44FF-9882-02533266A9C1}" presName="txShp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AE8020-E878-4EDF-98D3-A0C0C2B4F42F}" type="pres">
      <dgm:prSet presAssocID="{B557A94E-F2F3-4A4B-B4FE-87C90F884AC7}" presName="spacing" presStyleCnt="0"/>
      <dgm:spPr/>
      <dgm:t>
        <a:bodyPr/>
        <a:lstStyle/>
        <a:p>
          <a:endParaRPr lang="en-US"/>
        </a:p>
      </dgm:t>
    </dgm:pt>
    <dgm:pt modelId="{1BBAAE3E-00E1-4691-9189-C284021A2624}" type="pres">
      <dgm:prSet presAssocID="{DC51799E-5562-4F42-91D1-6348D97BCDCC}" presName="composite" presStyleCnt="0"/>
      <dgm:spPr/>
      <dgm:t>
        <a:bodyPr/>
        <a:lstStyle/>
        <a:p>
          <a:endParaRPr lang="en-US"/>
        </a:p>
      </dgm:t>
    </dgm:pt>
    <dgm:pt modelId="{A2C6EEAF-5120-4E9A-ABF2-3C3EEDF1005A}" type="pres">
      <dgm:prSet presAssocID="{DC51799E-5562-4F42-91D1-6348D97BCDCC}" presName="imgShp" presStyleLbl="fgImgPlace1" presStyleIdx="3" presStyleCnt="10" custLinFactX="-123492" custLinFactNeighborX="-200000" custLinFactNeighborY="-19768"/>
      <dgm:spPr/>
      <dgm:t>
        <a:bodyPr/>
        <a:lstStyle/>
        <a:p>
          <a:endParaRPr lang="en-US"/>
        </a:p>
      </dgm:t>
    </dgm:pt>
    <dgm:pt modelId="{D891FDDF-4453-46EB-B738-6BF48EBD3599}" type="pres">
      <dgm:prSet presAssocID="{DC51799E-5562-4F42-91D1-6348D97BCDCC}" presName="txShp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1D857F-BCB0-4CF2-AA71-81F4AC6A977F}" type="pres">
      <dgm:prSet presAssocID="{CFE3E9ED-D657-4577-84B8-65D44D413E5A}" presName="spacing" presStyleCnt="0"/>
      <dgm:spPr/>
      <dgm:t>
        <a:bodyPr/>
        <a:lstStyle/>
        <a:p>
          <a:endParaRPr lang="en-US"/>
        </a:p>
      </dgm:t>
    </dgm:pt>
    <dgm:pt modelId="{A0B6E2C7-E903-48DA-B4A4-3F7D56CC2A43}" type="pres">
      <dgm:prSet presAssocID="{10FE902C-4718-4C79-BD50-5C38817BD27A}" presName="composite" presStyleCnt="0"/>
      <dgm:spPr/>
      <dgm:t>
        <a:bodyPr/>
        <a:lstStyle/>
        <a:p>
          <a:endParaRPr lang="en-US"/>
        </a:p>
      </dgm:t>
    </dgm:pt>
    <dgm:pt modelId="{D1FAB0BE-180C-4D3C-9F57-A92074BE4A66}" type="pres">
      <dgm:prSet presAssocID="{10FE902C-4718-4C79-BD50-5C38817BD27A}" presName="imgShp" presStyleLbl="fgImgPlace1" presStyleIdx="4" presStyleCnt="10" custLinFactX="-105856" custLinFactNeighborX="-200000" custLinFactNeighborY="-8528"/>
      <dgm:spPr/>
      <dgm:t>
        <a:bodyPr/>
        <a:lstStyle/>
        <a:p>
          <a:endParaRPr lang="en-US"/>
        </a:p>
      </dgm:t>
    </dgm:pt>
    <dgm:pt modelId="{9FAB23FD-3EF0-4BFA-A13A-1FCBF9E3E52A}" type="pres">
      <dgm:prSet presAssocID="{10FE902C-4718-4C79-BD50-5C38817BD27A}" presName="txShp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7E07FE-B9F2-40A7-A2F7-9D7EDFB774CF}" type="pres">
      <dgm:prSet presAssocID="{390C096E-C4B4-4602-98C1-6430535EB7F3}" presName="spacing" presStyleCnt="0"/>
      <dgm:spPr/>
      <dgm:t>
        <a:bodyPr/>
        <a:lstStyle/>
        <a:p>
          <a:endParaRPr lang="en-US"/>
        </a:p>
      </dgm:t>
    </dgm:pt>
    <dgm:pt modelId="{0192624F-711C-45D3-A757-B27564F4F392}" type="pres">
      <dgm:prSet presAssocID="{8BE2E54B-1536-4BC6-9BD1-138FBC1EEF8A}" presName="composite" presStyleCnt="0"/>
      <dgm:spPr/>
      <dgm:t>
        <a:bodyPr/>
        <a:lstStyle/>
        <a:p>
          <a:endParaRPr lang="en-US"/>
        </a:p>
      </dgm:t>
    </dgm:pt>
    <dgm:pt modelId="{92DCF2CE-64CF-42F7-B693-D81B7CD14660}" type="pres">
      <dgm:prSet presAssocID="{8BE2E54B-1536-4BC6-9BD1-138FBC1EEF8A}" presName="imgShp" presStyleLbl="fgImgPlace1" presStyleIdx="5" presStyleCnt="10" custLinFactX="-105856" custLinFactNeighborX="-200000" custLinFactNeighborY="-32562"/>
      <dgm:spPr/>
      <dgm:t>
        <a:bodyPr/>
        <a:lstStyle/>
        <a:p>
          <a:endParaRPr lang="en-US"/>
        </a:p>
      </dgm:t>
    </dgm:pt>
    <dgm:pt modelId="{A777E844-3E32-4FC9-ACA1-80EBDBEC19F2}" type="pres">
      <dgm:prSet presAssocID="{8BE2E54B-1536-4BC6-9BD1-138FBC1EEF8A}" presName="txShp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4813E3-4B70-4674-9804-38B0C29739F0}" type="pres">
      <dgm:prSet presAssocID="{62DB52A8-E53A-4023-B90D-545363B1778B}" presName="spacing" presStyleCnt="0"/>
      <dgm:spPr/>
      <dgm:t>
        <a:bodyPr/>
        <a:lstStyle/>
        <a:p>
          <a:endParaRPr lang="en-US"/>
        </a:p>
      </dgm:t>
    </dgm:pt>
    <dgm:pt modelId="{0F602394-7887-4592-9C01-CC4341ABB51A}" type="pres">
      <dgm:prSet presAssocID="{312BCC2C-175C-4A9E-8220-D158141C5DDE}" presName="composite" presStyleCnt="0"/>
      <dgm:spPr/>
      <dgm:t>
        <a:bodyPr/>
        <a:lstStyle/>
        <a:p>
          <a:endParaRPr lang="en-US"/>
        </a:p>
      </dgm:t>
    </dgm:pt>
    <dgm:pt modelId="{EE062545-78E6-499B-935A-7374D7792D78}" type="pres">
      <dgm:prSet presAssocID="{312BCC2C-175C-4A9E-8220-D158141C5DDE}" presName="imgShp" presStyleLbl="fgImgPlace1" presStyleIdx="6" presStyleCnt="10" custLinFactX="-105856" custLinFactNeighborX="-200000" custLinFactNeighborY="-21322"/>
      <dgm:spPr/>
      <dgm:t>
        <a:bodyPr/>
        <a:lstStyle/>
        <a:p>
          <a:endParaRPr lang="en-US"/>
        </a:p>
      </dgm:t>
    </dgm:pt>
    <dgm:pt modelId="{5CF6B89E-5765-4BDC-9AF5-10B6B17DB788}" type="pres">
      <dgm:prSet presAssocID="{312BCC2C-175C-4A9E-8220-D158141C5DDE}" presName="txShp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66C69C-970F-41BE-8FC1-9B5198791F8B}" type="pres">
      <dgm:prSet presAssocID="{2F734329-0938-477D-80CC-72BAAD9EAC3E}" presName="spacing" presStyleCnt="0"/>
      <dgm:spPr/>
      <dgm:t>
        <a:bodyPr/>
        <a:lstStyle/>
        <a:p>
          <a:endParaRPr lang="en-US"/>
        </a:p>
      </dgm:t>
    </dgm:pt>
    <dgm:pt modelId="{620D1D7F-37CB-4C79-BA06-610C992BC69D}" type="pres">
      <dgm:prSet presAssocID="{79B72DE3-9D63-4AAA-842E-D328B1876ECC}" presName="composite" presStyleCnt="0"/>
      <dgm:spPr/>
      <dgm:t>
        <a:bodyPr/>
        <a:lstStyle/>
        <a:p>
          <a:endParaRPr lang="en-US"/>
        </a:p>
      </dgm:t>
    </dgm:pt>
    <dgm:pt modelId="{3F507266-F88F-456B-95B8-4B1A0D867524}" type="pres">
      <dgm:prSet presAssocID="{79B72DE3-9D63-4AAA-842E-D328B1876ECC}" presName="imgShp" presStyleLbl="fgImgPlace1" presStyleIdx="7" presStyleCnt="10" custLinFactX="-105856" custLinFactNeighborX="-200000" custLinFactNeighborY="-45355"/>
      <dgm:spPr/>
      <dgm:t>
        <a:bodyPr/>
        <a:lstStyle/>
        <a:p>
          <a:endParaRPr lang="en-US"/>
        </a:p>
      </dgm:t>
    </dgm:pt>
    <dgm:pt modelId="{36AC5FBD-D853-483F-9725-D5F868AAC1B1}" type="pres">
      <dgm:prSet presAssocID="{79B72DE3-9D63-4AAA-842E-D328B1876ECC}" presName="txShp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3ED05A-8289-4A9A-A19F-16CCCB2F7AED}" type="pres">
      <dgm:prSet presAssocID="{875EE7DD-D570-400D-BE73-6B632F04DF71}" presName="spacing" presStyleCnt="0"/>
      <dgm:spPr/>
      <dgm:t>
        <a:bodyPr/>
        <a:lstStyle/>
        <a:p>
          <a:endParaRPr lang="en-US"/>
        </a:p>
      </dgm:t>
    </dgm:pt>
    <dgm:pt modelId="{577B812E-B810-486B-ADB2-9EB0D16FAA40}" type="pres">
      <dgm:prSet presAssocID="{A0C80E5A-6705-475E-B288-D80DA031A6F4}" presName="composite" presStyleCnt="0"/>
      <dgm:spPr/>
      <dgm:t>
        <a:bodyPr/>
        <a:lstStyle/>
        <a:p>
          <a:endParaRPr lang="en-US"/>
        </a:p>
      </dgm:t>
    </dgm:pt>
    <dgm:pt modelId="{58A2CDC6-460A-4DAB-9CC6-1C833B533B24}" type="pres">
      <dgm:prSet presAssocID="{A0C80E5A-6705-475E-B288-D80DA031A6F4}" presName="imgShp" presStyleLbl="fgImgPlace1" presStyleIdx="8" presStyleCnt="10" custLinFactX="-123492" custLinFactNeighborX="-200000" custLinFactNeighborY="-34116"/>
      <dgm:spPr/>
      <dgm:t>
        <a:bodyPr/>
        <a:lstStyle/>
        <a:p>
          <a:endParaRPr lang="en-US"/>
        </a:p>
      </dgm:t>
    </dgm:pt>
    <dgm:pt modelId="{99014614-4146-43C6-B6D0-E92C28CE4C3F}" type="pres">
      <dgm:prSet presAssocID="{A0C80E5A-6705-475E-B288-D80DA031A6F4}" presName="txShp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1814D4-60BF-40D4-9870-96BF943F8537}" type="pres">
      <dgm:prSet presAssocID="{E412E3A4-D663-4C6D-98BE-D811B01B9876}" presName="spacing" presStyleCnt="0"/>
      <dgm:spPr/>
      <dgm:t>
        <a:bodyPr/>
        <a:lstStyle/>
        <a:p>
          <a:endParaRPr lang="en-US"/>
        </a:p>
      </dgm:t>
    </dgm:pt>
    <dgm:pt modelId="{E821FD64-A550-4619-8557-923139E05A4A}" type="pres">
      <dgm:prSet presAssocID="{31543604-82C3-4308-94DF-F8326640D8C7}" presName="composite" presStyleCnt="0"/>
      <dgm:spPr/>
      <dgm:t>
        <a:bodyPr/>
        <a:lstStyle/>
        <a:p>
          <a:endParaRPr lang="en-US"/>
        </a:p>
      </dgm:t>
    </dgm:pt>
    <dgm:pt modelId="{7C50CA05-45A5-49F0-BC28-A28604E50137}" type="pres">
      <dgm:prSet presAssocID="{31543604-82C3-4308-94DF-F8326640D8C7}" presName="imgShp" presStyleLbl="fgImgPlace1" presStyleIdx="9" presStyleCnt="10" custLinFactX="-105856" custLinFactNeighborX="-200000" custLinFactNeighborY="-40513"/>
      <dgm:spPr/>
      <dgm:t>
        <a:bodyPr/>
        <a:lstStyle/>
        <a:p>
          <a:endParaRPr lang="en-US"/>
        </a:p>
      </dgm:t>
    </dgm:pt>
    <dgm:pt modelId="{4515C0D7-57D6-469E-8923-5751315C736D}" type="pres">
      <dgm:prSet presAssocID="{31543604-82C3-4308-94DF-F8326640D8C7}" presName="txShp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63534EC-C248-4E7F-9EFB-CD596B5C5649}" srcId="{F9F9DD5D-96A8-407A-B3A8-E8207D2136AD}" destId="{10FE902C-4718-4C79-BD50-5C38817BD27A}" srcOrd="4" destOrd="0" parTransId="{1628A8D8-72B6-4BC6-B6C7-FA61378EA2A0}" sibTransId="{390C096E-C4B4-4602-98C1-6430535EB7F3}"/>
    <dgm:cxn modelId="{8FFCD8D1-5580-4DE7-94E2-5DAF281993E8}" type="presOf" srcId="{E458BBAF-57E9-44FF-9882-02533266A9C1}" destId="{7B7160E1-EFB1-4C8B-BFE4-C3DCC5DF9442}" srcOrd="0" destOrd="0" presId="urn:microsoft.com/office/officeart/2005/8/layout/vList3"/>
    <dgm:cxn modelId="{74AFB9BB-B7F0-456F-8956-51C607A29E2D}" srcId="{F9F9DD5D-96A8-407A-B3A8-E8207D2136AD}" destId="{8BE2E54B-1536-4BC6-9BD1-138FBC1EEF8A}" srcOrd="5" destOrd="0" parTransId="{FE325873-0990-4BED-8212-596F09827A17}" sibTransId="{62DB52A8-E53A-4023-B90D-545363B1778B}"/>
    <dgm:cxn modelId="{C8ACE8DD-8618-44A2-8BDA-954447CED042}" type="presOf" srcId="{F9F9DD5D-96A8-407A-B3A8-E8207D2136AD}" destId="{210911F4-6837-4F56-8625-DD4BF0CEB7BC}" srcOrd="0" destOrd="0" presId="urn:microsoft.com/office/officeart/2005/8/layout/vList3"/>
    <dgm:cxn modelId="{51DBD792-7173-4AE4-BED8-3E2373BCE8F1}" type="presOf" srcId="{10FE902C-4718-4C79-BD50-5C38817BD27A}" destId="{9FAB23FD-3EF0-4BFA-A13A-1FCBF9E3E52A}" srcOrd="0" destOrd="0" presId="urn:microsoft.com/office/officeart/2005/8/layout/vList3"/>
    <dgm:cxn modelId="{8EBEF22E-F141-445E-B303-2BA4A3F73384}" type="presOf" srcId="{79B72DE3-9D63-4AAA-842E-D328B1876ECC}" destId="{36AC5FBD-D853-483F-9725-D5F868AAC1B1}" srcOrd="0" destOrd="0" presId="urn:microsoft.com/office/officeart/2005/8/layout/vList3"/>
    <dgm:cxn modelId="{55F1BDE1-0EDF-480A-8F5E-B9D475EBA722}" srcId="{F9F9DD5D-96A8-407A-B3A8-E8207D2136AD}" destId="{A0C80E5A-6705-475E-B288-D80DA031A6F4}" srcOrd="8" destOrd="0" parTransId="{43260DEC-7F96-470F-9F74-B3D60726E37C}" sibTransId="{E412E3A4-D663-4C6D-98BE-D811B01B9876}"/>
    <dgm:cxn modelId="{BD7459D8-F440-49AC-ABDD-B8FBDBB6D9FD}" type="presOf" srcId="{A0C80E5A-6705-475E-B288-D80DA031A6F4}" destId="{99014614-4146-43C6-B6D0-E92C28CE4C3F}" srcOrd="0" destOrd="0" presId="urn:microsoft.com/office/officeart/2005/8/layout/vList3"/>
    <dgm:cxn modelId="{531B6AC2-DC49-4507-8F62-C7E5B09039ED}" srcId="{F9F9DD5D-96A8-407A-B3A8-E8207D2136AD}" destId="{DC51799E-5562-4F42-91D1-6348D97BCDCC}" srcOrd="3" destOrd="0" parTransId="{1EDEBF35-7B94-4151-A32E-D1CCA866EE42}" sibTransId="{CFE3E9ED-D657-4577-84B8-65D44D413E5A}"/>
    <dgm:cxn modelId="{BFD72453-1932-49E8-9FE6-15D1F7C26ED8}" type="presOf" srcId="{DC51799E-5562-4F42-91D1-6348D97BCDCC}" destId="{D891FDDF-4453-46EB-B738-6BF48EBD3599}" srcOrd="0" destOrd="0" presId="urn:microsoft.com/office/officeart/2005/8/layout/vList3"/>
    <dgm:cxn modelId="{5F735D3E-5A4F-4055-9AAF-D637BCE3C282}" type="presOf" srcId="{8BE2E54B-1536-4BC6-9BD1-138FBC1EEF8A}" destId="{A777E844-3E32-4FC9-ACA1-80EBDBEC19F2}" srcOrd="0" destOrd="0" presId="urn:microsoft.com/office/officeart/2005/8/layout/vList3"/>
    <dgm:cxn modelId="{9DAAE975-6A69-434B-876C-B9036249724E}" type="presOf" srcId="{312BCC2C-175C-4A9E-8220-D158141C5DDE}" destId="{5CF6B89E-5765-4BDC-9AF5-10B6B17DB788}" srcOrd="0" destOrd="0" presId="urn:microsoft.com/office/officeart/2005/8/layout/vList3"/>
    <dgm:cxn modelId="{4E483DD4-F72E-48A2-A606-75B1AEAD1747}" type="presOf" srcId="{31543604-82C3-4308-94DF-F8326640D8C7}" destId="{4515C0D7-57D6-469E-8923-5751315C736D}" srcOrd="0" destOrd="0" presId="urn:microsoft.com/office/officeart/2005/8/layout/vList3"/>
    <dgm:cxn modelId="{5827EF7C-1F7E-48E6-A62D-94F576FBB54C}" srcId="{F9F9DD5D-96A8-407A-B3A8-E8207D2136AD}" destId="{79B72DE3-9D63-4AAA-842E-D328B1876ECC}" srcOrd="7" destOrd="0" parTransId="{28A983DC-6406-401E-A718-2E805C1005BF}" sibTransId="{875EE7DD-D570-400D-BE73-6B632F04DF71}"/>
    <dgm:cxn modelId="{7FDAD54C-5594-4769-8309-13BD8DEEBB7E}" srcId="{F9F9DD5D-96A8-407A-B3A8-E8207D2136AD}" destId="{E458BBAF-57E9-44FF-9882-02533266A9C1}" srcOrd="2" destOrd="0" parTransId="{BC01D415-EDE5-4FD1-9593-87F6C7A3AA60}" sibTransId="{B557A94E-F2F3-4A4B-B4FE-87C90F884AC7}"/>
    <dgm:cxn modelId="{7B7ED12F-FDB1-40D6-9794-1DC1F90DA95B}" type="presOf" srcId="{EBC477CB-48C3-4CE5-B91B-AB5A5620F82B}" destId="{18D8D0B5-A7D8-473C-9BC9-77F97D07823A}" srcOrd="0" destOrd="0" presId="urn:microsoft.com/office/officeart/2005/8/layout/vList3"/>
    <dgm:cxn modelId="{641B2FD2-C0D2-4414-9871-33B11C87B8ED}" srcId="{F9F9DD5D-96A8-407A-B3A8-E8207D2136AD}" destId="{31543604-82C3-4308-94DF-F8326640D8C7}" srcOrd="9" destOrd="0" parTransId="{CA55A185-A81E-477E-AD57-6E6070A8D0F5}" sibTransId="{D13A840D-18E9-481B-8E2A-3FDC9714558A}"/>
    <dgm:cxn modelId="{B584DB16-5DCF-401A-BACD-8E1CEFB8F68B}" srcId="{F9F9DD5D-96A8-407A-B3A8-E8207D2136AD}" destId="{312BCC2C-175C-4A9E-8220-D158141C5DDE}" srcOrd="6" destOrd="0" parTransId="{0AB9A10A-176D-442E-95AF-53E0BB96DC67}" sibTransId="{2F734329-0938-477D-80CC-72BAAD9EAC3E}"/>
    <dgm:cxn modelId="{1D7FEB79-1BD9-4215-B746-4275769A7851}" type="presOf" srcId="{A74A5672-F175-4786-B9A2-79AF84189EF1}" destId="{8A7A0043-3220-4FBF-9912-242946DBDE37}" srcOrd="0" destOrd="0" presId="urn:microsoft.com/office/officeart/2005/8/layout/vList3"/>
    <dgm:cxn modelId="{49ACCF16-717A-446A-98B7-FD737685C7D7}" srcId="{F9F9DD5D-96A8-407A-B3A8-E8207D2136AD}" destId="{EBC477CB-48C3-4CE5-B91B-AB5A5620F82B}" srcOrd="0" destOrd="0" parTransId="{9AD38F54-FC8A-462E-8168-CE3FF7F91629}" sibTransId="{06052BE6-D9E9-4D92-8A82-BF6028CDE009}"/>
    <dgm:cxn modelId="{F7194E1E-A240-4691-B738-2473D03BD813}" srcId="{F9F9DD5D-96A8-407A-B3A8-E8207D2136AD}" destId="{A74A5672-F175-4786-B9A2-79AF84189EF1}" srcOrd="1" destOrd="0" parTransId="{16EC0561-42F8-4ABC-8A17-08CF882FCBB4}" sibTransId="{2AA85A7F-4D6C-47AC-99B9-E6C5BAA96F63}"/>
    <dgm:cxn modelId="{0F9AC010-F3E3-4F2F-ADBB-8C964CB13265}" type="presParOf" srcId="{210911F4-6837-4F56-8625-DD4BF0CEB7BC}" destId="{045AA65D-CAC5-47E1-8A8F-46902708CEAB}" srcOrd="0" destOrd="0" presId="urn:microsoft.com/office/officeart/2005/8/layout/vList3"/>
    <dgm:cxn modelId="{0CC77EE0-9030-4719-9B0E-C55D065758AF}" type="presParOf" srcId="{045AA65D-CAC5-47E1-8A8F-46902708CEAB}" destId="{06980DD3-9B4A-47D6-8543-ECC98B6569FB}" srcOrd="0" destOrd="0" presId="urn:microsoft.com/office/officeart/2005/8/layout/vList3"/>
    <dgm:cxn modelId="{8758D98D-32BE-4528-A968-1CD2042076F7}" type="presParOf" srcId="{045AA65D-CAC5-47E1-8A8F-46902708CEAB}" destId="{18D8D0B5-A7D8-473C-9BC9-77F97D07823A}" srcOrd="1" destOrd="0" presId="urn:microsoft.com/office/officeart/2005/8/layout/vList3"/>
    <dgm:cxn modelId="{B1F159C5-323A-40D1-8CC6-D2D22255C118}" type="presParOf" srcId="{210911F4-6837-4F56-8625-DD4BF0CEB7BC}" destId="{5430E00C-57C6-42AB-9875-05112F9527AE}" srcOrd="1" destOrd="0" presId="urn:microsoft.com/office/officeart/2005/8/layout/vList3"/>
    <dgm:cxn modelId="{B938A0D8-3A14-426C-9E84-DF6222040411}" type="presParOf" srcId="{210911F4-6837-4F56-8625-DD4BF0CEB7BC}" destId="{5A704E65-D695-457F-83C7-E4C0B838DA6D}" srcOrd="2" destOrd="0" presId="urn:microsoft.com/office/officeart/2005/8/layout/vList3"/>
    <dgm:cxn modelId="{8BD4DAD3-D95D-4FB8-BBEE-A76843BD340F}" type="presParOf" srcId="{5A704E65-D695-457F-83C7-E4C0B838DA6D}" destId="{30DEA03B-3EF5-4D86-9064-3DC644D20111}" srcOrd="0" destOrd="0" presId="urn:microsoft.com/office/officeart/2005/8/layout/vList3"/>
    <dgm:cxn modelId="{0B80AB4E-D571-4DD1-9B86-C03A6B072654}" type="presParOf" srcId="{5A704E65-D695-457F-83C7-E4C0B838DA6D}" destId="{8A7A0043-3220-4FBF-9912-242946DBDE37}" srcOrd="1" destOrd="0" presId="urn:microsoft.com/office/officeart/2005/8/layout/vList3"/>
    <dgm:cxn modelId="{D742FAD8-2BA2-44B5-9C2C-5E13EFEB3446}" type="presParOf" srcId="{210911F4-6837-4F56-8625-DD4BF0CEB7BC}" destId="{517C4FE6-444B-4455-8809-EF892D276064}" srcOrd="3" destOrd="0" presId="urn:microsoft.com/office/officeart/2005/8/layout/vList3"/>
    <dgm:cxn modelId="{91D62E1F-75F4-4FE6-AAE8-6D0A52280161}" type="presParOf" srcId="{210911F4-6837-4F56-8625-DD4BF0CEB7BC}" destId="{C17A1862-A31F-479A-8ABE-9E51FF9FCAC1}" srcOrd="4" destOrd="0" presId="urn:microsoft.com/office/officeart/2005/8/layout/vList3"/>
    <dgm:cxn modelId="{01B6BF17-8A44-4BD4-8D48-2B0B68CB7E8E}" type="presParOf" srcId="{C17A1862-A31F-479A-8ABE-9E51FF9FCAC1}" destId="{F0754D38-A332-42F9-814F-709FE2972108}" srcOrd="0" destOrd="0" presId="urn:microsoft.com/office/officeart/2005/8/layout/vList3"/>
    <dgm:cxn modelId="{C3FBFBA2-8E5F-4214-8E80-FFB876A90C20}" type="presParOf" srcId="{C17A1862-A31F-479A-8ABE-9E51FF9FCAC1}" destId="{7B7160E1-EFB1-4C8B-BFE4-C3DCC5DF9442}" srcOrd="1" destOrd="0" presId="urn:microsoft.com/office/officeart/2005/8/layout/vList3"/>
    <dgm:cxn modelId="{E8D3601B-91C9-423A-9118-B51D204A283E}" type="presParOf" srcId="{210911F4-6837-4F56-8625-DD4BF0CEB7BC}" destId="{78AE8020-E878-4EDF-98D3-A0C0C2B4F42F}" srcOrd="5" destOrd="0" presId="urn:microsoft.com/office/officeart/2005/8/layout/vList3"/>
    <dgm:cxn modelId="{78EE8E4D-AB8E-4AEC-9619-D809372A4BDE}" type="presParOf" srcId="{210911F4-6837-4F56-8625-DD4BF0CEB7BC}" destId="{1BBAAE3E-00E1-4691-9189-C284021A2624}" srcOrd="6" destOrd="0" presId="urn:microsoft.com/office/officeart/2005/8/layout/vList3"/>
    <dgm:cxn modelId="{6332535F-97B7-4AD6-A538-82F821EAF0C7}" type="presParOf" srcId="{1BBAAE3E-00E1-4691-9189-C284021A2624}" destId="{A2C6EEAF-5120-4E9A-ABF2-3C3EEDF1005A}" srcOrd="0" destOrd="0" presId="urn:microsoft.com/office/officeart/2005/8/layout/vList3"/>
    <dgm:cxn modelId="{695BE6A7-4E53-4FBF-B6B3-2958754FB9D5}" type="presParOf" srcId="{1BBAAE3E-00E1-4691-9189-C284021A2624}" destId="{D891FDDF-4453-46EB-B738-6BF48EBD3599}" srcOrd="1" destOrd="0" presId="urn:microsoft.com/office/officeart/2005/8/layout/vList3"/>
    <dgm:cxn modelId="{E4EB9D75-A396-4196-965B-A52CF4A76CE1}" type="presParOf" srcId="{210911F4-6837-4F56-8625-DD4BF0CEB7BC}" destId="{C11D857F-BCB0-4CF2-AA71-81F4AC6A977F}" srcOrd="7" destOrd="0" presId="urn:microsoft.com/office/officeart/2005/8/layout/vList3"/>
    <dgm:cxn modelId="{7608E435-EA4F-403B-A54F-881003A61D8F}" type="presParOf" srcId="{210911F4-6837-4F56-8625-DD4BF0CEB7BC}" destId="{A0B6E2C7-E903-48DA-B4A4-3F7D56CC2A43}" srcOrd="8" destOrd="0" presId="urn:microsoft.com/office/officeart/2005/8/layout/vList3"/>
    <dgm:cxn modelId="{E6D8080E-15CC-4809-853A-BEEB26559B84}" type="presParOf" srcId="{A0B6E2C7-E903-48DA-B4A4-3F7D56CC2A43}" destId="{D1FAB0BE-180C-4D3C-9F57-A92074BE4A66}" srcOrd="0" destOrd="0" presId="urn:microsoft.com/office/officeart/2005/8/layout/vList3"/>
    <dgm:cxn modelId="{D4F8500F-A266-4BC3-8764-4710D7D956D1}" type="presParOf" srcId="{A0B6E2C7-E903-48DA-B4A4-3F7D56CC2A43}" destId="{9FAB23FD-3EF0-4BFA-A13A-1FCBF9E3E52A}" srcOrd="1" destOrd="0" presId="urn:microsoft.com/office/officeart/2005/8/layout/vList3"/>
    <dgm:cxn modelId="{E5A09EF3-3BEE-4130-85CC-4E2FB533F3B8}" type="presParOf" srcId="{210911F4-6837-4F56-8625-DD4BF0CEB7BC}" destId="{0F7E07FE-B9F2-40A7-A2F7-9D7EDFB774CF}" srcOrd="9" destOrd="0" presId="urn:microsoft.com/office/officeart/2005/8/layout/vList3"/>
    <dgm:cxn modelId="{B6423282-48F3-4D50-BBF7-1F979DFF5862}" type="presParOf" srcId="{210911F4-6837-4F56-8625-DD4BF0CEB7BC}" destId="{0192624F-711C-45D3-A757-B27564F4F392}" srcOrd="10" destOrd="0" presId="urn:microsoft.com/office/officeart/2005/8/layout/vList3"/>
    <dgm:cxn modelId="{150F4D9A-8616-4B1E-8482-ED3CEC15DD76}" type="presParOf" srcId="{0192624F-711C-45D3-A757-B27564F4F392}" destId="{92DCF2CE-64CF-42F7-B693-D81B7CD14660}" srcOrd="0" destOrd="0" presId="urn:microsoft.com/office/officeart/2005/8/layout/vList3"/>
    <dgm:cxn modelId="{6AA19099-4B0D-4819-8677-34F0F9AFC6DB}" type="presParOf" srcId="{0192624F-711C-45D3-A757-B27564F4F392}" destId="{A777E844-3E32-4FC9-ACA1-80EBDBEC19F2}" srcOrd="1" destOrd="0" presId="urn:microsoft.com/office/officeart/2005/8/layout/vList3"/>
    <dgm:cxn modelId="{1F563B65-23A7-49EC-9763-BA115BCF7B1A}" type="presParOf" srcId="{210911F4-6837-4F56-8625-DD4BF0CEB7BC}" destId="{4E4813E3-4B70-4674-9804-38B0C29739F0}" srcOrd="11" destOrd="0" presId="urn:microsoft.com/office/officeart/2005/8/layout/vList3"/>
    <dgm:cxn modelId="{27721230-462A-4102-A7CB-630157E41A2B}" type="presParOf" srcId="{210911F4-6837-4F56-8625-DD4BF0CEB7BC}" destId="{0F602394-7887-4592-9C01-CC4341ABB51A}" srcOrd="12" destOrd="0" presId="urn:microsoft.com/office/officeart/2005/8/layout/vList3"/>
    <dgm:cxn modelId="{3ED9777C-4EA0-424E-B665-563DE56F7874}" type="presParOf" srcId="{0F602394-7887-4592-9C01-CC4341ABB51A}" destId="{EE062545-78E6-499B-935A-7374D7792D78}" srcOrd="0" destOrd="0" presId="urn:microsoft.com/office/officeart/2005/8/layout/vList3"/>
    <dgm:cxn modelId="{418A8068-2EC7-4A30-B620-EBB2A8A19A34}" type="presParOf" srcId="{0F602394-7887-4592-9C01-CC4341ABB51A}" destId="{5CF6B89E-5765-4BDC-9AF5-10B6B17DB788}" srcOrd="1" destOrd="0" presId="urn:microsoft.com/office/officeart/2005/8/layout/vList3"/>
    <dgm:cxn modelId="{C130CB4E-857B-4A08-8CCF-7EAD7E9C4EEA}" type="presParOf" srcId="{210911F4-6837-4F56-8625-DD4BF0CEB7BC}" destId="{7666C69C-970F-41BE-8FC1-9B5198791F8B}" srcOrd="13" destOrd="0" presId="urn:microsoft.com/office/officeart/2005/8/layout/vList3"/>
    <dgm:cxn modelId="{7E10DD4F-0EA9-4588-87AA-9819A40A87BE}" type="presParOf" srcId="{210911F4-6837-4F56-8625-DD4BF0CEB7BC}" destId="{620D1D7F-37CB-4C79-BA06-610C992BC69D}" srcOrd="14" destOrd="0" presId="urn:microsoft.com/office/officeart/2005/8/layout/vList3"/>
    <dgm:cxn modelId="{D95384E5-3EB0-4BF5-9DA1-E747D0CCD147}" type="presParOf" srcId="{620D1D7F-37CB-4C79-BA06-610C992BC69D}" destId="{3F507266-F88F-456B-95B8-4B1A0D867524}" srcOrd="0" destOrd="0" presId="urn:microsoft.com/office/officeart/2005/8/layout/vList3"/>
    <dgm:cxn modelId="{9EC215CC-C319-47FF-A978-4E39137B58A9}" type="presParOf" srcId="{620D1D7F-37CB-4C79-BA06-610C992BC69D}" destId="{36AC5FBD-D853-483F-9725-D5F868AAC1B1}" srcOrd="1" destOrd="0" presId="urn:microsoft.com/office/officeart/2005/8/layout/vList3"/>
    <dgm:cxn modelId="{764E7AC7-980D-47BE-844E-AF0CB14C8C70}" type="presParOf" srcId="{210911F4-6837-4F56-8625-DD4BF0CEB7BC}" destId="{A53ED05A-8289-4A9A-A19F-16CCCB2F7AED}" srcOrd="15" destOrd="0" presId="urn:microsoft.com/office/officeart/2005/8/layout/vList3"/>
    <dgm:cxn modelId="{D01890E0-8F95-48DD-91A2-CD9544AE7C0B}" type="presParOf" srcId="{210911F4-6837-4F56-8625-DD4BF0CEB7BC}" destId="{577B812E-B810-486B-ADB2-9EB0D16FAA40}" srcOrd="16" destOrd="0" presId="urn:microsoft.com/office/officeart/2005/8/layout/vList3"/>
    <dgm:cxn modelId="{1A4E280E-FC41-4732-8832-40B5B0B9C02E}" type="presParOf" srcId="{577B812E-B810-486B-ADB2-9EB0D16FAA40}" destId="{58A2CDC6-460A-4DAB-9CC6-1C833B533B24}" srcOrd="0" destOrd="0" presId="urn:microsoft.com/office/officeart/2005/8/layout/vList3"/>
    <dgm:cxn modelId="{233E2388-078D-423D-ADA6-C563549E1624}" type="presParOf" srcId="{577B812E-B810-486B-ADB2-9EB0D16FAA40}" destId="{99014614-4146-43C6-B6D0-E92C28CE4C3F}" srcOrd="1" destOrd="0" presId="urn:microsoft.com/office/officeart/2005/8/layout/vList3"/>
    <dgm:cxn modelId="{58D4BFC2-DF1E-483E-BBA3-96507ACDC2A2}" type="presParOf" srcId="{210911F4-6837-4F56-8625-DD4BF0CEB7BC}" destId="{641814D4-60BF-40D4-9870-96BF943F8537}" srcOrd="17" destOrd="0" presId="urn:microsoft.com/office/officeart/2005/8/layout/vList3"/>
    <dgm:cxn modelId="{49343D3B-2EEA-4483-B6A0-DC43CA90B594}" type="presParOf" srcId="{210911F4-6837-4F56-8625-DD4BF0CEB7BC}" destId="{E821FD64-A550-4619-8557-923139E05A4A}" srcOrd="18" destOrd="0" presId="urn:microsoft.com/office/officeart/2005/8/layout/vList3"/>
    <dgm:cxn modelId="{6385F079-58B5-4A3D-A914-6B4A51922FD1}" type="presParOf" srcId="{E821FD64-A550-4619-8557-923139E05A4A}" destId="{7C50CA05-45A5-49F0-BC28-A28604E50137}" srcOrd="0" destOrd="0" presId="urn:microsoft.com/office/officeart/2005/8/layout/vList3"/>
    <dgm:cxn modelId="{0949AF7E-DC30-4DCB-853E-16356C60C941}" type="presParOf" srcId="{E821FD64-A550-4619-8557-923139E05A4A}" destId="{4515C0D7-57D6-469E-8923-5751315C736D}" srcOrd="1" destOrd="0" presId="urn:microsoft.com/office/officeart/2005/8/layout/vList3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8D8D0B5-A7D8-473C-9BC9-77F97D07823A}">
      <dsp:nvSpPr>
        <dsp:cNvPr id="0" name=""/>
        <dsp:cNvSpPr/>
      </dsp:nvSpPr>
      <dsp:spPr>
        <a:xfrm rot="10800000">
          <a:off x="1703526" y="634"/>
          <a:ext cx="6334125" cy="432357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658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Classifying Polygons</a:t>
          </a:r>
          <a:endParaRPr lang="en-US" sz="2400" b="1" kern="1200" dirty="0"/>
        </a:p>
      </dsp:txBody>
      <dsp:txXfrm rot="10800000">
        <a:off x="1703526" y="634"/>
        <a:ext cx="6334125" cy="432357"/>
      </dsp:txXfrm>
    </dsp:sp>
    <dsp:sp modelId="{06980DD3-9B4A-47D6-8543-ECC98B6569FB}">
      <dsp:nvSpPr>
        <dsp:cNvPr id="0" name=""/>
        <dsp:cNvSpPr/>
      </dsp:nvSpPr>
      <dsp:spPr>
        <a:xfrm>
          <a:off x="0" y="0"/>
          <a:ext cx="432357" cy="432357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7A0043-3220-4FBF-9912-242946DBDE37}">
      <dsp:nvSpPr>
        <dsp:cNvPr id="0" name=""/>
        <dsp:cNvSpPr/>
      </dsp:nvSpPr>
      <dsp:spPr>
        <a:xfrm rot="10800000">
          <a:off x="1703526" y="562054"/>
          <a:ext cx="6334125" cy="432357"/>
        </a:xfrm>
        <a:prstGeom prst="homePlate">
          <a:avLst/>
        </a:prstGeom>
        <a:solidFill>
          <a:schemeClr val="accent4">
            <a:hueOff val="-496086"/>
            <a:satOff val="2989"/>
            <a:lumOff val="24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658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Angles in Polygons</a:t>
          </a:r>
          <a:endParaRPr lang="en-US" sz="2400" b="1" kern="1200" dirty="0"/>
        </a:p>
      </dsp:txBody>
      <dsp:txXfrm rot="10800000">
        <a:off x="1703526" y="562054"/>
        <a:ext cx="6334125" cy="432357"/>
      </dsp:txXfrm>
    </dsp:sp>
    <dsp:sp modelId="{30DEA03B-3EF5-4D86-9064-3DC644D20111}">
      <dsp:nvSpPr>
        <dsp:cNvPr id="0" name=""/>
        <dsp:cNvSpPr/>
      </dsp:nvSpPr>
      <dsp:spPr>
        <a:xfrm>
          <a:off x="0" y="454725"/>
          <a:ext cx="432357" cy="432357"/>
        </a:xfrm>
        <a:prstGeom prst="ellipse">
          <a:avLst/>
        </a:prstGeom>
        <a:solidFill>
          <a:schemeClr val="accent4">
            <a:tint val="50000"/>
            <a:hueOff val="-442364"/>
            <a:satOff val="2512"/>
            <a:lumOff val="19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7160E1-EFB1-4C8B-BFE4-C3DCC5DF9442}">
      <dsp:nvSpPr>
        <dsp:cNvPr id="0" name=""/>
        <dsp:cNvSpPr/>
      </dsp:nvSpPr>
      <dsp:spPr>
        <a:xfrm rot="10800000">
          <a:off x="1703526" y="1123473"/>
          <a:ext cx="6334125" cy="432357"/>
        </a:xfrm>
        <a:prstGeom prst="homePlate">
          <a:avLst/>
        </a:prstGeom>
        <a:solidFill>
          <a:schemeClr val="accent4">
            <a:hueOff val="-992171"/>
            <a:satOff val="5978"/>
            <a:lumOff val="47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658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Area of Squares and Rectangles</a:t>
          </a:r>
          <a:endParaRPr lang="en-US" sz="2400" b="1" kern="1200" dirty="0"/>
        </a:p>
      </dsp:txBody>
      <dsp:txXfrm rot="10800000">
        <a:off x="1703526" y="1123473"/>
        <a:ext cx="6334125" cy="432357"/>
      </dsp:txXfrm>
    </dsp:sp>
    <dsp:sp modelId="{F0754D38-A332-42F9-814F-709FE2972108}">
      <dsp:nvSpPr>
        <dsp:cNvPr id="0" name=""/>
        <dsp:cNvSpPr/>
      </dsp:nvSpPr>
      <dsp:spPr>
        <a:xfrm>
          <a:off x="12451" y="1141915"/>
          <a:ext cx="432357" cy="279851"/>
        </a:xfrm>
        <a:prstGeom prst="ellipse">
          <a:avLst/>
        </a:prstGeom>
        <a:solidFill>
          <a:schemeClr val="accent4">
            <a:tint val="50000"/>
            <a:hueOff val="-884729"/>
            <a:satOff val="5024"/>
            <a:lumOff val="39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91FDDF-4453-46EB-B738-6BF48EBD3599}">
      <dsp:nvSpPr>
        <dsp:cNvPr id="0" name=""/>
        <dsp:cNvSpPr/>
      </dsp:nvSpPr>
      <dsp:spPr>
        <a:xfrm rot="10800000">
          <a:off x="1703526" y="1684892"/>
          <a:ext cx="6334125" cy="432357"/>
        </a:xfrm>
        <a:prstGeom prst="homePlate">
          <a:avLst/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658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Area of Triangles</a:t>
          </a:r>
          <a:endParaRPr lang="en-US" sz="2400" b="1" kern="1200" dirty="0"/>
        </a:p>
      </dsp:txBody>
      <dsp:txXfrm rot="10800000">
        <a:off x="1703526" y="1684892"/>
        <a:ext cx="6334125" cy="432357"/>
      </dsp:txXfrm>
    </dsp:sp>
    <dsp:sp modelId="{A2C6EEAF-5120-4E9A-ABF2-3C3EEDF1005A}">
      <dsp:nvSpPr>
        <dsp:cNvPr id="0" name=""/>
        <dsp:cNvSpPr/>
      </dsp:nvSpPr>
      <dsp:spPr>
        <a:xfrm>
          <a:off x="88706" y="1599424"/>
          <a:ext cx="432357" cy="432357"/>
        </a:xfrm>
        <a:prstGeom prst="ellipse">
          <a:avLst/>
        </a:prstGeom>
        <a:solidFill>
          <a:schemeClr val="accent4">
            <a:tint val="50000"/>
            <a:hueOff val="-1327093"/>
            <a:satOff val="7537"/>
            <a:lumOff val="598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AB23FD-3EF0-4BFA-A13A-1FCBF9E3E52A}">
      <dsp:nvSpPr>
        <dsp:cNvPr id="0" name=""/>
        <dsp:cNvSpPr/>
      </dsp:nvSpPr>
      <dsp:spPr>
        <a:xfrm rot="10800000">
          <a:off x="1703526" y="2246311"/>
          <a:ext cx="6334125" cy="432357"/>
        </a:xfrm>
        <a:prstGeom prst="homePlate">
          <a:avLst/>
        </a:prstGeom>
        <a:solidFill>
          <a:schemeClr val="accent4">
            <a:hueOff val="-1984342"/>
            <a:satOff val="11955"/>
            <a:lumOff val="958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658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Area of Parallelograms</a:t>
          </a:r>
          <a:endParaRPr lang="en-US" sz="2400" b="1" kern="1200" dirty="0"/>
        </a:p>
      </dsp:txBody>
      <dsp:txXfrm rot="10800000">
        <a:off x="1703526" y="2246311"/>
        <a:ext cx="6334125" cy="432357"/>
      </dsp:txXfrm>
    </dsp:sp>
    <dsp:sp modelId="{D1FAB0BE-180C-4D3C-9F57-A92074BE4A66}">
      <dsp:nvSpPr>
        <dsp:cNvPr id="0" name=""/>
        <dsp:cNvSpPr/>
      </dsp:nvSpPr>
      <dsp:spPr>
        <a:xfrm>
          <a:off x="164957" y="2209440"/>
          <a:ext cx="432357" cy="432357"/>
        </a:xfrm>
        <a:prstGeom prst="ellipse">
          <a:avLst/>
        </a:prstGeom>
        <a:solidFill>
          <a:schemeClr val="accent4">
            <a:tint val="50000"/>
            <a:hueOff val="-1769457"/>
            <a:satOff val="10049"/>
            <a:lumOff val="798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77E844-3E32-4FC9-ACA1-80EBDBEC19F2}">
      <dsp:nvSpPr>
        <dsp:cNvPr id="0" name=""/>
        <dsp:cNvSpPr/>
      </dsp:nvSpPr>
      <dsp:spPr>
        <a:xfrm rot="10800000">
          <a:off x="1703526" y="2807730"/>
          <a:ext cx="6334125" cy="432357"/>
        </a:xfrm>
        <a:prstGeom prst="homePlate">
          <a:avLst/>
        </a:prstGeom>
        <a:solidFill>
          <a:schemeClr val="accent4">
            <a:hueOff val="-2480428"/>
            <a:satOff val="14944"/>
            <a:lumOff val="1198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658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Area of Trapezoids</a:t>
          </a:r>
          <a:endParaRPr lang="en-US" sz="2400" b="1" kern="1200" dirty="0"/>
        </a:p>
      </dsp:txBody>
      <dsp:txXfrm rot="10800000">
        <a:off x="1703526" y="2807730"/>
        <a:ext cx="6334125" cy="432357"/>
      </dsp:txXfrm>
    </dsp:sp>
    <dsp:sp modelId="{92DCF2CE-64CF-42F7-B693-D81B7CD14660}">
      <dsp:nvSpPr>
        <dsp:cNvPr id="0" name=""/>
        <dsp:cNvSpPr/>
      </dsp:nvSpPr>
      <dsp:spPr>
        <a:xfrm>
          <a:off x="164957" y="2666946"/>
          <a:ext cx="432357" cy="432357"/>
        </a:xfrm>
        <a:prstGeom prst="ellipse">
          <a:avLst/>
        </a:prstGeom>
        <a:solidFill>
          <a:schemeClr val="accent4">
            <a:tint val="50000"/>
            <a:hueOff val="-2211822"/>
            <a:satOff val="12561"/>
            <a:lumOff val="997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F6B89E-5765-4BDC-9AF5-10B6B17DB788}">
      <dsp:nvSpPr>
        <dsp:cNvPr id="0" name=""/>
        <dsp:cNvSpPr/>
      </dsp:nvSpPr>
      <dsp:spPr>
        <a:xfrm rot="10800000">
          <a:off x="1703526" y="3369150"/>
          <a:ext cx="6334125" cy="432357"/>
        </a:xfrm>
        <a:prstGeom prst="homePlate">
          <a:avLst/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658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Circumference and Area of Circles</a:t>
          </a:r>
          <a:endParaRPr lang="en-US" sz="2400" b="1" kern="1200" dirty="0"/>
        </a:p>
      </dsp:txBody>
      <dsp:txXfrm rot="10800000">
        <a:off x="1703526" y="3369150"/>
        <a:ext cx="6334125" cy="432357"/>
      </dsp:txXfrm>
    </dsp:sp>
    <dsp:sp modelId="{EE062545-78E6-499B-935A-7374D7792D78}">
      <dsp:nvSpPr>
        <dsp:cNvPr id="0" name=""/>
        <dsp:cNvSpPr/>
      </dsp:nvSpPr>
      <dsp:spPr>
        <a:xfrm>
          <a:off x="164957" y="3276962"/>
          <a:ext cx="432357" cy="432357"/>
        </a:xfrm>
        <a:prstGeom prst="ellipse">
          <a:avLst/>
        </a:prstGeom>
        <a:solidFill>
          <a:schemeClr val="accent4">
            <a:tint val="50000"/>
            <a:hueOff val="-2654186"/>
            <a:satOff val="15073"/>
            <a:lumOff val="1197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AC5FBD-D853-483F-9725-D5F868AAC1B1}">
      <dsp:nvSpPr>
        <dsp:cNvPr id="0" name=""/>
        <dsp:cNvSpPr/>
      </dsp:nvSpPr>
      <dsp:spPr>
        <a:xfrm rot="10800000">
          <a:off x="1703526" y="3930569"/>
          <a:ext cx="6334125" cy="432357"/>
        </a:xfrm>
        <a:prstGeom prst="homePlate">
          <a:avLst/>
        </a:prstGeom>
        <a:solidFill>
          <a:schemeClr val="accent4">
            <a:hueOff val="-3472599"/>
            <a:satOff val="20921"/>
            <a:lumOff val="1677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658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OPENERS</a:t>
          </a:r>
          <a:endParaRPr lang="en-US" sz="2400" b="1" kern="1200" dirty="0"/>
        </a:p>
      </dsp:txBody>
      <dsp:txXfrm rot="10800000">
        <a:off x="1703526" y="3930569"/>
        <a:ext cx="6334125" cy="432357"/>
      </dsp:txXfrm>
    </dsp:sp>
    <dsp:sp modelId="{3F507266-F88F-456B-95B8-4B1A0D867524}">
      <dsp:nvSpPr>
        <dsp:cNvPr id="0" name=""/>
        <dsp:cNvSpPr/>
      </dsp:nvSpPr>
      <dsp:spPr>
        <a:xfrm>
          <a:off x="164957" y="3734473"/>
          <a:ext cx="432357" cy="432357"/>
        </a:xfrm>
        <a:prstGeom prst="ellipse">
          <a:avLst/>
        </a:prstGeom>
        <a:solidFill>
          <a:schemeClr val="accent4">
            <a:tint val="50000"/>
            <a:hueOff val="-3096550"/>
            <a:satOff val="17586"/>
            <a:lumOff val="1396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014614-4146-43C6-B6D0-E92C28CE4C3F}">
      <dsp:nvSpPr>
        <dsp:cNvPr id="0" name=""/>
        <dsp:cNvSpPr/>
      </dsp:nvSpPr>
      <dsp:spPr>
        <a:xfrm rot="10800000">
          <a:off x="1703526" y="4491988"/>
          <a:ext cx="6334125" cy="432357"/>
        </a:xfrm>
        <a:prstGeom prst="homePlate">
          <a:avLst/>
        </a:prstGeom>
        <a:solidFill>
          <a:schemeClr val="accent4">
            <a:hueOff val="-3968684"/>
            <a:satOff val="23910"/>
            <a:lumOff val="1916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658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Assignments</a:t>
          </a:r>
          <a:endParaRPr lang="en-US" sz="2400" b="1" kern="1200" dirty="0"/>
        </a:p>
      </dsp:txBody>
      <dsp:txXfrm rot="10800000">
        <a:off x="1703526" y="4491988"/>
        <a:ext cx="6334125" cy="432357"/>
      </dsp:txXfrm>
    </dsp:sp>
    <dsp:sp modelId="{58A2CDC6-460A-4DAB-9CC6-1C833B533B24}">
      <dsp:nvSpPr>
        <dsp:cNvPr id="0" name=""/>
        <dsp:cNvSpPr/>
      </dsp:nvSpPr>
      <dsp:spPr>
        <a:xfrm>
          <a:off x="88706" y="4344485"/>
          <a:ext cx="432357" cy="432357"/>
        </a:xfrm>
        <a:prstGeom prst="ellipse">
          <a:avLst/>
        </a:prstGeom>
        <a:solidFill>
          <a:schemeClr val="accent4">
            <a:tint val="50000"/>
            <a:hueOff val="-3538914"/>
            <a:satOff val="20098"/>
            <a:lumOff val="1596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15C0D7-57D6-469E-8923-5751315C736D}">
      <dsp:nvSpPr>
        <dsp:cNvPr id="0" name=""/>
        <dsp:cNvSpPr/>
      </dsp:nvSpPr>
      <dsp:spPr>
        <a:xfrm rot="10800000">
          <a:off x="1703526" y="5053407"/>
          <a:ext cx="6334125" cy="432357"/>
        </a:xfrm>
        <a:prstGeom prst="homePlate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658" tIns="91440" rIns="170688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" action="ppaction://hlinksldjump"/>
            </a:rPr>
            <a:t>Reviews</a:t>
          </a:r>
          <a:endParaRPr lang="en-US" sz="2400" b="1" kern="1200" dirty="0"/>
        </a:p>
      </dsp:txBody>
      <dsp:txXfrm rot="10800000">
        <a:off x="1703526" y="5053407"/>
        <a:ext cx="6334125" cy="432357"/>
      </dsp:txXfrm>
    </dsp:sp>
    <dsp:sp modelId="{7C50CA05-45A5-49F0-BC28-A28604E50137}">
      <dsp:nvSpPr>
        <dsp:cNvPr id="0" name=""/>
        <dsp:cNvSpPr/>
      </dsp:nvSpPr>
      <dsp:spPr>
        <a:xfrm>
          <a:off x="164957" y="4878246"/>
          <a:ext cx="432357" cy="432357"/>
        </a:xfrm>
        <a:prstGeom prst="ellipse">
          <a:avLst/>
        </a:prstGeom>
        <a:solidFill>
          <a:schemeClr val="accent4">
            <a:tint val="50000"/>
            <a:hueOff val="-3981279"/>
            <a:satOff val="22610"/>
            <a:lumOff val="1795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image" Target="../media/image71.wmf"/><Relationship Id="rId7" Type="http://schemas.openxmlformats.org/officeDocument/2006/relationships/image" Target="../media/image75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Relationship Id="rId6" Type="http://schemas.openxmlformats.org/officeDocument/2006/relationships/image" Target="../media/image74.wmf"/><Relationship Id="rId5" Type="http://schemas.openxmlformats.org/officeDocument/2006/relationships/image" Target="../media/image73.wmf"/><Relationship Id="rId4" Type="http://schemas.openxmlformats.org/officeDocument/2006/relationships/image" Target="../media/image72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3" Type="http://schemas.openxmlformats.org/officeDocument/2006/relationships/image" Target="../media/image79.wmf"/><Relationship Id="rId7" Type="http://schemas.openxmlformats.org/officeDocument/2006/relationships/image" Target="../media/image83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6" Type="http://schemas.openxmlformats.org/officeDocument/2006/relationships/image" Target="../media/image82.wmf"/><Relationship Id="rId5" Type="http://schemas.openxmlformats.org/officeDocument/2006/relationships/image" Target="../media/image81.wmf"/><Relationship Id="rId4" Type="http://schemas.openxmlformats.org/officeDocument/2006/relationships/image" Target="../media/image80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3" Type="http://schemas.openxmlformats.org/officeDocument/2006/relationships/image" Target="../media/image87.wmf"/><Relationship Id="rId7" Type="http://schemas.openxmlformats.org/officeDocument/2006/relationships/image" Target="../media/image91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Relationship Id="rId6" Type="http://schemas.openxmlformats.org/officeDocument/2006/relationships/image" Target="../media/image90.wmf"/><Relationship Id="rId5" Type="http://schemas.openxmlformats.org/officeDocument/2006/relationships/image" Target="../media/image89.wmf"/><Relationship Id="rId10" Type="http://schemas.openxmlformats.org/officeDocument/2006/relationships/image" Target="../media/image94.wmf"/><Relationship Id="rId4" Type="http://schemas.openxmlformats.org/officeDocument/2006/relationships/image" Target="../media/image88.wmf"/><Relationship Id="rId9" Type="http://schemas.openxmlformats.org/officeDocument/2006/relationships/image" Target="../media/image93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97.wmf"/><Relationship Id="rId13" Type="http://schemas.openxmlformats.org/officeDocument/2006/relationships/image" Target="../media/image102.wmf"/><Relationship Id="rId3" Type="http://schemas.openxmlformats.org/officeDocument/2006/relationships/image" Target="../media/image87.wmf"/><Relationship Id="rId7" Type="http://schemas.openxmlformats.org/officeDocument/2006/relationships/image" Target="../media/image91.wmf"/><Relationship Id="rId12" Type="http://schemas.openxmlformats.org/officeDocument/2006/relationships/image" Target="../media/image101.wmf"/><Relationship Id="rId2" Type="http://schemas.openxmlformats.org/officeDocument/2006/relationships/image" Target="../media/image95.wmf"/><Relationship Id="rId1" Type="http://schemas.openxmlformats.org/officeDocument/2006/relationships/image" Target="../media/image85.wmf"/><Relationship Id="rId6" Type="http://schemas.openxmlformats.org/officeDocument/2006/relationships/image" Target="../media/image96.wmf"/><Relationship Id="rId11" Type="http://schemas.openxmlformats.org/officeDocument/2006/relationships/image" Target="../media/image100.wmf"/><Relationship Id="rId5" Type="http://schemas.openxmlformats.org/officeDocument/2006/relationships/image" Target="../media/image89.wmf"/><Relationship Id="rId10" Type="http://schemas.openxmlformats.org/officeDocument/2006/relationships/image" Target="../media/image99.wmf"/><Relationship Id="rId4" Type="http://schemas.openxmlformats.org/officeDocument/2006/relationships/image" Target="../media/image88.wmf"/><Relationship Id="rId9" Type="http://schemas.openxmlformats.org/officeDocument/2006/relationships/image" Target="../media/image98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97.wmf"/><Relationship Id="rId13" Type="http://schemas.openxmlformats.org/officeDocument/2006/relationships/image" Target="../media/image102.wmf"/><Relationship Id="rId3" Type="http://schemas.openxmlformats.org/officeDocument/2006/relationships/image" Target="../media/image87.wmf"/><Relationship Id="rId7" Type="http://schemas.openxmlformats.org/officeDocument/2006/relationships/image" Target="../media/image91.wmf"/><Relationship Id="rId12" Type="http://schemas.openxmlformats.org/officeDocument/2006/relationships/image" Target="../media/image106.wmf"/><Relationship Id="rId2" Type="http://schemas.openxmlformats.org/officeDocument/2006/relationships/image" Target="../media/image95.wmf"/><Relationship Id="rId1" Type="http://schemas.openxmlformats.org/officeDocument/2006/relationships/image" Target="../media/image85.wmf"/><Relationship Id="rId6" Type="http://schemas.openxmlformats.org/officeDocument/2006/relationships/image" Target="../media/image96.wmf"/><Relationship Id="rId11" Type="http://schemas.openxmlformats.org/officeDocument/2006/relationships/image" Target="../media/image105.wmf"/><Relationship Id="rId5" Type="http://schemas.openxmlformats.org/officeDocument/2006/relationships/image" Target="../media/image89.wmf"/><Relationship Id="rId10" Type="http://schemas.openxmlformats.org/officeDocument/2006/relationships/image" Target="../media/image104.wmf"/><Relationship Id="rId4" Type="http://schemas.openxmlformats.org/officeDocument/2006/relationships/image" Target="../media/image88.wmf"/><Relationship Id="rId9" Type="http://schemas.openxmlformats.org/officeDocument/2006/relationships/image" Target="../media/image10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wmf"/><Relationship Id="rId2" Type="http://schemas.openxmlformats.org/officeDocument/2006/relationships/image" Target="../media/image109.wmf"/><Relationship Id="rId1" Type="http://schemas.openxmlformats.org/officeDocument/2006/relationships/image" Target="../media/image108.wmf"/><Relationship Id="rId5" Type="http://schemas.openxmlformats.org/officeDocument/2006/relationships/image" Target="../media/image112.wmf"/><Relationship Id="rId4" Type="http://schemas.openxmlformats.org/officeDocument/2006/relationships/image" Target="../media/image111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wmf"/><Relationship Id="rId7" Type="http://schemas.openxmlformats.org/officeDocument/2006/relationships/image" Target="../media/image118.wmf"/><Relationship Id="rId2" Type="http://schemas.openxmlformats.org/officeDocument/2006/relationships/image" Target="../media/image113.wmf"/><Relationship Id="rId1" Type="http://schemas.openxmlformats.org/officeDocument/2006/relationships/image" Target="../media/image108.wmf"/><Relationship Id="rId6" Type="http://schemas.openxmlformats.org/officeDocument/2006/relationships/image" Target="../media/image117.wmf"/><Relationship Id="rId5" Type="http://schemas.openxmlformats.org/officeDocument/2006/relationships/image" Target="../media/image116.wmf"/><Relationship Id="rId4" Type="http://schemas.openxmlformats.org/officeDocument/2006/relationships/image" Target="../media/image115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wmf"/><Relationship Id="rId2" Type="http://schemas.openxmlformats.org/officeDocument/2006/relationships/image" Target="../media/image119.wmf"/><Relationship Id="rId1" Type="http://schemas.openxmlformats.org/officeDocument/2006/relationships/image" Target="../media/image108.wmf"/><Relationship Id="rId5" Type="http://schemas.openxmlformats.org/officeDocument/2006/relationships/image" Target="../media/image122.wmf"/><Relationship Id="rId4" Type="http://schemas.openxmlformats.org/officeDocument/2006/relationships/image" Target="../media/image12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wmf"/><Relationship Id="rId3" Type="http://schemas.openxmlformats.org/officeDocument/2006/relationships/image" Target="../media/image125.wmf"/><Relationship Id="rId7" Type="http://schemas.openxmlformats.org/officeDocument/2006/relationships/image" Target="../media/image129.wmf"/><Relationship Id="rId2" Type="http://schemas.openxmlformats.org/officeDocument/2006/relationships/image" Target="../media/image124.wmf"/><Relationship Id="rId1" Type="http://schemas.openxmlformats.org/officeDocument/2006/relationships/image" Target="../media/image123.wmf"/><Relationship Id="rId6" Type="http://schemas.openxmlformats.org/officeDocument/2006/relationships/image" Target="../media/image128.wmf"/><Relationship Id="rId11" Type="http://schemas.openxmlformats.org/officeDocument/2006/relationships/image" Target="../media/image133.wmf"/><Relationship Id="rId5" Type="http://schemas.openxmlformats.org/officeDocument/2006/relationships/image" Target="../media/image127.wmf"/><Relationship Id="rId10" Type="http://schemas.openxmlformats.org/officeDocument/2006/relationships/image" Target="../media/image132.wmf"/><Relationship Id="rId4" Type="http://schemas.openxmlformats.org/officeDocument/2006/relationships/image" Target="../media/image126.wmf"/><Relationship Id="rId9" Type="http://schemas.openxmlformats.org/officeDocument/2006/relationships/image" Target="../media/image131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wmf"/><Relationship Id="rId2" Type="http://schemas.openxmlformats.org/officeDocument/2006/relationships/image" Target="../media/image135.wmf"/><Relationship Id="rId1" Type="http://schemas.openxmlformats.org/officeDocument/2006/relationships/image" Target="../media/image108.wmf"/><Relationship Id="rId5" Type="http://schemas.openxmlformats.org/officeDocument/2006/relationships/image" Target="../media/image138.wmf"/><Relationship Id="rId4" Type="http://schemas.openxmlformats.org/officeDocument/2006/relationships/image" Target="../media/image137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wmf"/><Relationship Id="rId2" Type="http://schemas.openxmlformats.org/officeDocument/2006/relationships/image" Target="../media/image140.wmf"/><Relationship Id="rId1" Type="http://schemas.openxmlformats.org/officeDocument/2006/relationships/image" Target="../media/image139.wmf"/><Relationship Id="rId6" Type="http://schemas.openxmlformats.org/officeDocument/2006/relationships/image" Target="../media/image144.wmf"/><Relationship Id="rId5" Type="http://schemas.openxmlformats.org/officeDocument/2006/relationships/image" Target="../media/image143.wmf"/><Relationship Id="rId4" Type="http://schemas.openxmlformats.org/officeDocument/2006/relationships/image" Target="../media/image142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wmf"/><Relationship Id="rId3" Type="http://schemas.openxmlformats.org/officeDocument/2006/relationships/image" Target="../media/image147.wmf"/><Relationship Id="rId7" Type="http://schemas.openxmlformats.org/officeDocument/2006/relationships/image" Target="../media/image151.wmf"/><Relationship Id="rId12" Type="http://schemas.openxmlformats.org/officeDocument/2006/relationships/image" Target="../media/image156.wmf"/><Relationship Id="rId2" Type="http://schemas.openxmlformats.org/officeDocument/2006/relationships/image" Target="../media/image146.wmf"/><Relationship Id="rId1" Type="http://schemas.openxmlformats.org/officeDocument/2006/relationships/image" Target="../media/image145.wmf"/><Relationship Id="rId6" Type="http://schemas.openxmlformats.org/officeDocument/2006/relationships/image" Target="../media/image150.wmf"/><Relationship Id="rId11" Type="http://schemas.openxmlformats.org/officeDocument/2006/relationships/image" Target="../media/image155.wmf"/><Relationship Id="rId5" Type="http://schemas.openxmlformats.org/officeDocument/2006/relationships/image" Target="../media/image149.wmf"/><Relationship Id="rId10" Type="http://schemas.openxmlformats.org/officeDocument/2006/relationships/image" Target="../media/image154.wmf"/><Relationship Id="rId4" Type="http://schemas.openxmlformats.org/officeDocument/2006/relationships/image" Target="../media/image148.wmf"/><Relationship Id="rId9" Type="http://schemas.openxmlformats.org/officeDocument/2006/relationships/image" Target="../media/image153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wmf"/><Relationship Id="rId1" Type="http://schemas.openxmlformats.org/officeDocument/2006/relationships/image" Target="../media/image157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wmf"/><Relationship Id="rId2" Type="http://schemas.openxmlformats.org/officeDocument/2006/relationships/image" Target="../media/image160.wmf"/><Relationship Id="rId1" Type="http://schemas.openxmlformats.org/officeDocument/2006/relationships/image" Target="../media/image159.wmf"/></Relationships>
</file>

<file path=ppt/drawings/_rels/vmlDrawing2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wmf"/><Relationship Id="rId3" Type="http://schemas.openxmlformats.org/officeDocument/2006/relationships/image" Target="../media/image163.wmf"/><Relationship Id="rId7" Type="http://schemas.openxmlformats.org/officeDocument/2006/relationships/image" Target="../media/image167.wmf"/><Relationship Id="rId2" Type="http://schemas.openxmlformats.org/officeDocument/2006/relationships/image" Target="../media/image162.wmf"/><Relationship Id="rId1" Type="http://schemas.openxmlformats.org/officeDocument/2006/relationships/image" Target="../media/image159.wmf"/><Relationship Id="rId6" Type="http://schemas.openxmlformats.org/officeDocument/2006/relationships/image" Target="../media/image166.wmf"/><Relationship Id="rId5" Type="http://schemas.openxmlformats.org/officeDocument/2006/relationships/image" Target="../media/image165.wmf"/><Relationship Id="rId4" Type="http://schemas.openxmlformats.org/officeDocument/2006/relationships/image" Target="../media/image164.wmf"/><Relationship Id="rId9" Type="http://schemas.openxmlformats.org/officeDocument/2006/relationships/image" Target="../media/image169.wmf"/></Relationships>
</file>

<file path=ppt/drawings/_rels/vmlDrawing2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wmf"/><Relationship Id="rId3" Type="http://schemas.openxmlformats.org/officeDocument/2006/relationships/image" Target="../media/image163.wmf"/><Relationship Id="rId7" Type="http://schemas.openxmlformats.org/officeDocument/2006/relationships/image" Target="../media/image167.wmf"/><Relationship Id="rId12" Type="http://schemas.openxmlformats.org/officeDocument/2006/relationships/image" Target="../media/image172.wmf"/><Relationship Id="rId2" Type="http://schemas.openxmlformats.org/officeDocument/2006/relationships/image" Target="../media/image162.wmf"/><Relationship Id="rId1" Type="http://schemas.openxmlformats.org/officeDocument/2006/relationships/image" Target="../media/image159.wmf"/><Relationship Id="rId6" Type="http://schemas.openxmlformats.org/officeDocument/2006/relationships/image" Target="../media/image166.wmf"/><Relationship Id="rId11" Type="http://schemas.openxmlformats.org/officeDocument/2006/relationships/image" Target="../media/image171.wmf"/><Relationship Id="rId5" Type="http://schemas.openxmlformats.org/officeDocument/2006/relationships/image" Target="../media/image165.wmf"/><Relationship Id="rId10" Type="http://schemas.openxmlformats.org/officeDocument/2006/relationships/image" Target="../media/image170.wmf"/><Relationship Id="rId4" Type="http://schemas.openxmlformats.org/officeDocument/2006/relationships/image" Target="../media/image164.wmf"/><Relationship Id="rId9" Type="http://schemas.openxmlformats.org/officeDocument/2006/relationships/image" Target="../media/image169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wmf"/><Relationship Id="rId2" Type="http://schemas.openxmlformats.org/officeDocument/2006/relationships/image" Target="../media/image174.wmf"/><Relationship Id="rId1" Type="http://schemas.openxmlformats.org/officeDocument/2006/relationships/image" Target="../media/image173.wmf"/><Relationship Id="rId4" Type="http://schemas.openxmlformats.org/officeDocument/2006/relationships/image" Target="../media/image176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wmf"/><Relationship Id="rId2" Type="http://schemas.openxmlformats.org/officeDocument/2006/relationships/image" Target="../media/image178.wmf"/><Relationship Id="rId1" Type="http://schemas.openxmlformats.org/officeDocument/2006/relationships/image" Target="../media/image177.wmf"/><Relationship Id="rId5" Type="http://schemas.openxmlformats.org/officeDocument/2006/relationships/image" Target="../media/image181.wmf"/><Relationship Id="rId4" Type="http://schemas.openxmlformats.org/officeDocument/2006/relationships/image" Target="../media/image18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w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wmf"/><Relationship Id="rId2" Type="http://schemas.openxmlformats.org/officeDocument/2006/relationships/image" Target="../media/image186.wmf"/><Relationship Id="rId1" Type="http://schemas.openxmlformats.org/officeDocument/2006/relationships/image" Target="../media/image185.wmf"/><Relationship Id="rId5" Type="http://schemas.openxmlformats.org/officeDocument/2006/relationships/image" Target="../media/image189.wmf"/><Relationship Id="rId4" Type="http://schemas.openxmlformats.org/officeDocument/2006/relationships/image" Target="../media/image188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wmf"/><Relationship Id="rId7" Type="http://schemas.openxmlformats.org/officeDocument/2006/relationships/image" Target="../media/image196.wmf"/><Relationship Id="rId2" Type="http://schemas.openxmlformats.org/officeDocument/2006/relationships/image" Target="../media/image191.wmf"/><Relationship Id="rId1" Type="http://schemas.openxmlformats.org/officeDocument/2006/relationships/image" Target="../media/image190.wmf"/><Relationship Id="rId6" Type="http://schemas.openxmlformats.org/officeDocument/2006/relationships/image" Target="../media/image195.wmf"/><Relationship Id="rId5" Type="http://schemas.openxmlformats.org/officeDocument/2006/relationships/image" Target="../media/image194.wmf"/><Relationship Id="rId4" Type="http://schemas.openxmlformats.org/officeDocument/2006/relationships/image" Target="../media/image193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wmf"/><Relationship Id="rId2" Type="http://schemas.openxmlformats.org/officeDocument/2006/relationships/image" Target="../media/image199.wmf"/><Relationship Id="rId1" Type="http://schemas.openxmlformats.org/officeDocument/2006/relationships/image" Target="../media/image198.wmf"/><Relationship Id="rId5" Type="http://schemas.openxmlformats.org/officeDocument/2006/relationships/image" Target="../media/image202.wmf"/><Relationship Id="rId4" Type="http://schemas.openxmlformats.org/officeDocument/2006/relationships/image" Target="../media/image201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wmf"/><Relationship Id="rId2" Type="http://schemas.openxmlformats.org/officeDocument/2006/relationships/image" Target="../media/image204.wmf"/><Relationship Id="rId1" Type="http://schemas.openxmlformats.org/officeDocument/2006/relationships/image" Target="../media/image203.wmf"/><Relationship Id="rId6" Type="http://schemas.openxmlformats.org/officeDocument/2006/relationships/image" Target="../media/image208.wmf"/><Relationship Id="rId5" Type="http://schemas.openxmlformats.org/officeDocument/2006/relationships/image" Target="../media/image207.wmf"/><Relationship Id="rId4" Type="http://schemas.openxmlformats.org/officeDocument/2006/relationships/image" Target="../media/image206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5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7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8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wmf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wmf"/><Relationship Id="rId2" Type="http://schemas.openxmlformats.org/officeDocument/2006/relationships/image" Target="../media/image231.wmf"/><Relationship Id="rId1" Type="http://schemas.openxmlformats.org/officeDocument/2006/relationships/image" Target="../media/image230.wmf"/><Relationship Id="rId6" Type="http://schemas.openxmlformats.org/officeDocument/2006/relationships/image" Target="../media/image235.wmf"/><Relationship Id="rId5" Type="http://schemas.openxmlformats.org/officeDocument/2006/relationships/image" Target="../media/image234.wmf"/><Relationship Id="rId4" Type="http://schemas.openxmlformats.org/officeDocument/2006/relationships/image" Target="../media/image233.wmf"/></Relationships>
</file>

<file path=ppt/drawings/_rels/vmlDrawing4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wmf"/><Relationship Id="rId2" Type="http://schemas.openxmlformats.org/officeDocument/2006/relationships/image" Target="../media/image237.wmf"/><Relationship Id="rId1" Type="http://schemas.openxmlformats.org/officeDocument/2006/relationships/image" Target="../media/image236.wmf"/><Relationship Id="rId6" Type="http://schemas.openxmlformats.org/officeDocument/2006/relationships/image" Target="../media/image241.wmf"/><Relationship Id="rId5" Type="http://schemas.openxmlformats.org/officeDocument/2006/relationships/image" Target="../media/image240.wmf"/><Relationship Id="rId4" Type="http://schemas.openxmlformats.org/officeDocument/2006/relationships/image" Target="../media/image239.wmf"/></Relationships>
</file>

<file path=ppt/drawings/_rels/vmlDrawing4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wmf"/><Relationship Id="rId7" Type="http://schemas.openxmlformats.org/officeDocument/2006/relationships/image" Target="../media/image246.wmf"/><Relationship Id="rId2" Type="http://schemas.openxmlformats.org/officeDocument/2006/relationships/image" Target="../media/image242.wmf"/><Relationship Id="rId1" Type="http://schemas.openxmlformats.org/officeDocument/2006/relationships/image" Target="../media/image236.wmf"/><Relationship Id="rId6" Type="http://schemas.openxmlformats.org/officeDocument/2006/relationships/image" Target="../media/image245.wmf"/><Relationship Id="rId5" Type="http://schemas.openxmlformats.org/officeDocument/2006/relationships/image" Target="../media/image244.wmf"/><Relationship Id="rId4" Type="http://schemas.openxmlformats.org/officeDocument/2006/relationships/image" Target="../media/image239.wmf"/></Relationships>
</file>

<file path=ppt/drawings/_rels/vmlDrawing4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wmf"/><Relationship Id="rId2" Type="http://schemas.openxmlformats.org/officeDocument/2006/relationships/image" Target="../media/image248.wmf"/><Relationship Id="rId1" Type="http://schemas.openxmlformats.org/officeDocument/2006/relationships/image" Target="../media/image247.wmf"/><Relationship Id="rId6" Type="http://schemas.openxmlformats.org/officeDocument/2006/relationships/image" Target="../media/image252.wmf"/><Relationship Id="rId5" Type="http://schemas.openxmlformats.org/officeDocument/2006/relationships/image" Target="../media/image251.wmf"/><Relationship Id="rId4" Type="http://schemas.openxmlformats.org/officeDocument/2006/relationships/image" Target="../media/image250.wmf"/></Relationships>
</file>

<file path=ppt/drawings/_rels/vmlDrawing4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wmf"/><Relationship Id="rId2" Type="http://schemas.openxmlformats.org/officeDocument/2006/relationships/image" Target="../media/image255.wmf"/><Relationship Id="rId1" Type="http://schemas.openxmlformats.org/officeDocument/2006/relationships/image" Target="../media/image25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5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8.wmf"/><Relationship Id="rId2" Type="http://schemas.openxmlformats.org/officeDocument/2006/relationships/image" Target="../media/image257.wmf"/><Relationship Id="rId1" Type="http://schemas.openxmlformats.org/officeDocument/2006/relationships/image" Target="../media/image254.wmf"/></Relationships>
</file>

<file path=ppt/drawings/_rels/vmlDrawing5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1.wmf"/><Relationship Id="rId2" Type="http://schemas.openxmlformats.org/officeDocument/2006/relationships/image" Target="../media/image260.wmf"/><Relationship Id="rId1" Type="http://schemas.openxmlformats.org/officeDocument/2006/relationships/image" Target="../media/image259.wmf"/><Relationship Id="rId5" Type="http://schemas.openxmlformats.org/officeDocument/2006/relationships/image" Target="../media/image263.wmf"/><Relationship Id="rId4" Type="http://schemas.openxmlformats.org/officeDocument/2006/relationships/image" Target="../media/image262.wmf"/></Relationships>
</file>

<file path=ppt/drawings/_rels/vmlDrawing5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wmf"/><Relationship Id="rId2" Type="http://schemas.openxmlformats.org/officeDocument/2006/relationships/image" Target="../media/image266.wmf"/><Relationship Id="rId1" Type="http://schemas.openxmlformats.org/officeDocument/2006/relationships/image" Target="../media/image265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0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1.e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4" Type="http://schemas.openxmlformats.org/officeDocument/2006/relationships/image" Target="../media/image6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4F3094-82DB-43C0-99BC-22B2952B0523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C807D-F020-4875-A630-706A57000E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570FCA-A573-4894-BD3A-2D0534696968}" type="slidenum">
              <a:rPr lang="en-US"/>
              <a:pPr/>
              <a:t>38</a:t>
            </a:fld>
            <a:endParaRPr 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72E7DE-4AC5-4F2B-A59F-D70CD0BA2F90}" type="slidenum">
              <a:rPr lang="en-US"/>
              <a:pPr/>
              <a:t>47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72E7DE-4AC5-4F2B-A59F-D70CD0BA2F90}" type="slidenum">
              <a:rPr lang="en-US"/>
              <a:pPr/>
              <a:t>48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72E7DE-4AC5-4F2B-A59F-D70CD0BA2F90}" type="slidenum">
              <a:rPr lang="en-US"/>
              <a:pPr/>
              <a:t>49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1B747C-9E2B-47A7-A03E-2663A6033D28}" type="slidenum">
              <a:rPr lang="en-US"/>
              <a:pPr/>
              <a:t>122</a:t>
            </a:fld>
            <a:endParaRPr lang="en-US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4A3554-C052-410A-B6C5-433B598D8FE6}" type="slidenum">
              <a:rPr lang="en-US"/>
              <a:pPr/>
              <a:t>123</a:t>
            </a:fld>
            <a:endParaRPr lang="en-US"/>
          </a:p>
        </p:txBody>
      </p:sp>
      <p:sp>
        <p:nvSpPr>
          <p:cNvPr id="207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645F25-6120-46E3-AEEF-ED0F45F42255}" type="slidenum">
              <a:rPr lang="en-US"/>
              <a:pPr/>
              <a:t>124</a:t>
            </a:fld>
            <a:endParaRPr lang="en-US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21A1CB-614B-4270-94F8-D8ADC73E8360}" type="slidenum">
              <a:rPr lang="en-US"/>
              <a:pPr/>
              <a:t>125</a:t>
            </a:fld>
            <a:endParaRPr lang="en-US"/>
          </a:p>
        </p:txBody>
      </p:sp>
      <p:sp>
        <p:nvSpPr>
          <p:cNvPr id="20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A1210E-3F50-4A16-B76F-04D9C1178BD4}" type="slidenum">
              <a:rPr lang="en-US"/>
              <a:pPr/>
              <a:t>126</a:t>
            </a:fld>
            <a:endParaRPr lang="en-US"/>
          </a:p>
        </p:txBody>
      </p:sp>
      <p:sp>
        <p:nvSpPr>
          <p:cNvPr id="211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4EA55E-0E38-4506-8EE2-0C260F0E82BC}" type="slidenum">
              <a:rPr lang="en-US"/>
              <a:pPr/>
              <a:t>127</a:t>
            </a:fld>
            <a:endParaRPr lang="en-US"/>
          </a:p>
        </p:txBody>
      </p:sp>
      <p:sp>
        <p:nvSpPr>
          <p:cNvPr id="214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570FCA-A573-4894-BD3A-2D0534696968}" type="slidenum">
              <a:rPr lang="en-US"/>
              <a:pPr/>
              <a:t>39</a:t>
            </a:fld>
            <a:endParaRPr 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570FCA-A573-4894-BD3A-2D0534696968}" type="slidenum">
              <a:rPr lang="en-US"/>
              <a:pPr/>
              <a:t>40</a:t>
            </a:fld>
            <a:endParaRPr 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570FCA-A573-4894-BD3A-2D0534696968}" type="slidenum">
              <a:rPr lang="en-US"/>
              <a:pPr/>
              <a:t>41</a:t>
            </a:fld>
            <a:endParaRPr 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570FCA-A573-4894-BD3A-2D0534696968}" type="slidenum">
              <a:rPr lang="en-US"/>
              <a:pPr/>
              <a:t>42</a:t>
            </a:fld>
            <a:endParaRPr 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72E7DE-4AC5-4F2B-A59F-D70CD0BA2F90}" type="slidenum">
              <a:rPr lang="en-US"/>
              <a:pPr/>
              <a:t>43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72E7DE-4AC5-4F2B-A59F-D70CD0BA2F90}" type="slidenum">
              <a:rPr lang="en-US"/>
              <a:pPr/>
              <a:t>44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72E7DE-4AC5-4F2B-A59F-D70CD0BA2F90}" type="slidenum">
              <a:rPr lang="en-US"/>
              <a:pPr/>
              <a:t>45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72E7DE-4AC5-4F2B-A59F-D70CD0BA2F90}" type="slidenum">
              <a:rPr lang="en-US"/>
              <a:pPr/>
              <a:t>46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528D8-4A10-41B8-B324-C00CDC5B3267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9A4C-5584-4503-B2E7-1349C368C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528D8-4A10-41B8-B324-C00CDC5B3267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9A4C-5584-4503-B2E7-1349C368C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528D8-4A10-41B8-B324-C00CDC5B3267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9A4C-5584-4503-B2E7-1349C368C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4A018FF-CDF5-4B96-80D6-3F3C87F6C5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528D8-4A10-41B8-B324-C00CDC5B3267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9A4C-5584-4503-B2E7-1349C368C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528D8-4A10-41B8-B324-C00CDC5B3267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9A4C-5584-4503-B2E7-1349C368C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528D8-4A10-41B8-B324-C00CDC5B3267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9A4C-5584-4503-B2E7-1349C368C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528D8-4A10-41B8-B324-C00CDC5B3267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9A4C-5584-4503-B2E7-1349C368C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528D8-4A10-41B8-B324-C00CDC5B3267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9A4C-5584-4503-B2E7-1349C368C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528D8-4A10-41B8-B324-C00CDC5B3267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9A4C-5584-4503-B2E7-1349C368C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528D8-4A10-41B8-B324-C00CDC5B3267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9A4C-5584-4503-B2E7-1349C368C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528D8-4A10-41B8-B324-C00CDC5B3267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9A4C-5584-4503-B2E7-1349C368C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528D8-4A10-41B8-B324-C00CDC5B3267}" type="datetimeFigureOut">
              <a:rPr lang="en-US" smtClean="0"/>
              <a:pPr/>
              <a:t>7/6/2012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09A4C-5584-4503-B2E7-1349C368C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image" Target="../media/image21.gif"/><Relationship Id="rId7" Type="http://schemas.openxmlformats.org/officeDocument/2006/relationships/image" Target="../media/image25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4" Type="http://schemas.openxmlformats.org/officeDocument/2006/relationships/image" Target="../media/image22.gif"/><Relationship Id="rId9" Type="http://schemas.openxmlformats.org/officeDocument/2006/relationships/slide" Target="slide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.vml"/><Relationship Id="rId4" Type="http://schemas.openxmlformats.org/officeDocument/2006/relationships/slide" Target="slide1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.vml"/><Relationship Id="rId4" Type="http://schemas.openxmlformats.org/officeDocument/2006/relationships/slide" Target="slide1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.vml"/><Relationship Id="rId4" Type="http://schemas.openxmlformats.org/officeDocument/2006/relationships/slide" Target="slide1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.vml"/><Relationship Id="rId4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.vml"/><Relationship Id="rId4" Type="http://schemas.openxmlformats.org/officeDocument/2006/relationships/slide" Target="slide1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.vml"/><Relationship Id="rId4" Type="http://schemas.openxmlformats.org/officeDocument/2006/relationships/slide" Target="slide1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5" Type="http://schemas.openxmlformats.org/officeDocument/2006/relationships/slide" Target="slide1.xml"/><Relationship Id="rId4" Type="http://schemas.openxmlformats.org/officeDocument/2006/relationships/oleObject" Target="../embeddings/oleObject217.bin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2.bin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2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220.bin"/><Relationship Id="rId5" Type="http://schemas.openxmlformats.org/officeDocument/2006/relationships/oleObject" Target="../embeddings/oleObject219.bin"/><Relationship Id="rId10" Type="http://schemas.openxmlformats.org/officeDocument/2006/relationships/slide" Target="slide1.xml"/><Relationship Id="rId4" Type="http://schemas.openxmlformats.org/officeDocument/2006/relationships/oleObject" Target="../embeddings/oleObject218.bin"/><Relationship Id="rId9" Type="http://schemas.openxmlformats.org/officeDocument/2006/relationships/oleObject" Target="../embeddings/oleObject223.bin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8.bin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2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6" Type="http://schemas.openxmlformats.org/officeDocument/2006/relationships/oleObject" Target="../embeddings/oleObject226.bin"/><Relationship Id="rId5" Type="http://schemas.openxmlformats.org/officeDocument/2006/relationships/oleObject" Target="../embeddings/oleObject225.bin"/><Relationship Id="rId10" Type="http://schemas.openxmlformats.org/officeDocument/2006/relationships/slide" Target="slide1.xml"/><Relationship Id="rId4" Type="http://schemas.openxmlformats.org/officeDocument/2006/relationships/oleObject" Target="../embeddings/oleObject224.bin"/><Relationship Id="rId9" Type="http://schemas.openxmlformats.org/officeDocument/2006/relationships/oleObject" Target="../embeddings/oleObject229.bin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4.bin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2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232.bin"/><Relationship Id="rId11" Type="http://schemas.openxmlformats.org/officeDocument/2006/relationships/slide" Target="slide1.xml"/><Relationship Id="rId5" Type="http://schemas.openxmlformats.org/officeDocument/2006/relationships/oleObject" Target="../embeddings/oleObject231.bin"/><Relationship Id="rId10" Type="http://schemas.openxmlformats.org/officeDocument/2006/relationships/oleObject" Target="../embeddings/oleObject236.bin"/><Relationship Id="rId4" Type="http://schemas.openxmlformats.org/officeDocument/2006/relationships/oleObject" Target="../embeddings/oleObject230.bin"/><Relationship Id="rId9" Type="http://schemas.openxmlformats.org/officeDocument/2006/relationships/oleObject" Target="../embeddings/oleObject235.bin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1.bin"/><Relationship Id="rId3" Type="http://schemas.openxmlformats.org/officeDocument/2006/relationships/image" Target="../media/image253.jpeg"/><Relationship Id="rId7" Type="http://schemas.openxmlformats.org/officeDocument/2006/relationships/oleObject" Target="../embeddings/oleObject24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239.bin"/><Relationship Id="rId5" Type="http://schemas.openxmlformats.org/officeDocument/2006/relationships/oleObject" Target="../embeddings/oleObject238.bin"/><Relationship Id="rId10" Type="http://schemas.openxmlformats.org/officeDocument/2006/relationships/slide" Target="slide1.xml"/><Relationship Id="rId4" Type="http://schemas.openxmlformats.org/officeDocument/2006/relationships/oleObject" Target="../embeddings/oleObject237.bin"/><Relationship Id="rId9" Type="http://schemas.openxmlformats.org/officeDocument/2006/relationships/oleObject" Target="../embeddings/oleObject242.bin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9.vml"/><Relationship Id="rId6" Type="http://schemas.openxmlformats.org/officeDocument/2006/relationships/slide" Target="slide1.xml"/><Relationship Id="rId5" Type="http://schemas.openxmlformats.org/officeDocument/2006/relationships/oleObject" Target="../embeddings/oleObject245.bin"/><Relationship Id="rId4" Type="http://schemas.openxmlformats.org/officeDocument/2006/relationships/oleObject" Target="../embeddings/oleObject244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0.vml"/><Relationship Id="rId6" Type="http://schemas.openxmlformats.org/officeDocument/2006/relationships/slide" Target="slide1.xml"/><Relationship Id="rId5" Type="http://schemas.openxmlformats.org/officeDocument/2006/relationships/oleObject" Target="../embeddings/oleObject248.bin"/><Relationship Id="rId4" Type="http://schemas.openxmlformats.org/officeDocument/2006/relationships/oleObject" Target="../embeddings/oleObject247.bin"/></Relationships>
</file>

<file path=ppt/slides/_rels/slide1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1.bin"/><Relationship Id="rId3" Type="http://schemas.openxmlformats.org/officeDocument/2006/relationships/slide" Target="slide1.xml"/><Relationship Id="rId7" Type="http://schemas.openxmlformats.org/officeDocument/2006/relationships/oleObject" Target="../embeddings/oleObject2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1.vml"/><Relationship Id="rId6" Type="http://schemas.openxmlformats.org/officeDocument/2006/relationships/oleObject" Target="../embeddings/oleObject249.bin"/><Relationship Id="rId5" Type="http://schemas.openxmlformats.org/officeDocument/2006/relationships/image" Target="../media/image253.jpeg"/><Relationship Id="rId10" Type="http://schemas.openxmlformats.org/officeDocument/2006/relationships/oleObject" Target="../embeddings/oleObject253.bin"/><Relationship Id="rId4" Type="http://schemas.openxmlformats.org/officeDocument/2006/relationships/image" Target="../media/image264.png"/><Relationship Id="rId9" Type="http://schemas.openxmlformats.org/officeDocument/2006/relationships/oleObject" Target="../embeddings/oleObject252.bin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26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2.vml"/><Relationship Id="rId6" Type="http://schemas.openxmlformats.org/officeDocument/2006/relationships/oleObject" Target="../embeddings/oleObject256.bin"/><Relationship Id="rId5" Type="http://schemas.openxmlformats.org/officeDocument/2006/relationships/oleObject" Target="../embeddings/oleObject255.bin"/><Relationship Id="rId4" Type="http://schemas.openxmlformats.org/officeDocument/2006/relationships/oleObject" Target="../embeddings/oleObject254.bin"/></Relationships>
</file>

<file path=ppt/slides/_rels/slide133.xml.rels><?xml version="1.0" encoding="UTF-8" standalone="yes"?>
<Relationships xmlns="http://schemas.openxmlformats.org/package/2006/relationships"><Relationship Id="rId8" Type="http://schemas.openxmlformats.org/officeDocument/2006/relationships/slide" Target="slide138.xml"/><Relationship Id="rId13" Type="http://schemas.openxmlformats.org/officeDocument/2006/relationships/slide" Target="slide143.xml"/><Relationship Id="rId18" Type="http://schemas.openxmlformats.org/officeDocument/2006/relationships/slide" Target="slide148.xml"/><Relationship Id="rId3" Type="http://schemas.openxmlformats.org/officeDocument/2006/relationships/slide" Target="slide1.xml"/><Relationship Id="rId21" Type="http://schemas.openxmlformats.org/officeDocument/2006/relationships/slide" Target="slide151.xml"/><Relationship Id="rId7" Type="http://schemas.openxmlformats.org/officeDocument/2006/relationships/slide" Target="slide137.xml"/><Relationship Id="rId12" Type="http://schemas.openxmlformats.org/officeDocument/2006/relationships/slide" Target="slide142.xml"/><Relationship Id="rId17" Type="http://schemas.openxmlformats.org/officeDocument/2006/relationships/slide" Target="slide147.xml"/><Relationship Id="rId2" Type="http://schemas.openxmlformats.org/officeDocument/2006/relationships/image" Target="../media/image269.jpeg"/><Relationship Id="rId16" Type="http://schemas.openxmlformats.org/officeDocument/2006/relationships/slide" Target="slide146.xml"/><Relationship Id="rId20" Type="http://schemas.openxmlformats.org/officeDocument/2006/relationships/slide" Target="slide15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36.xml"/><Relationship Id="rId11" Type="http://schemas.openxmlformats.org/officeDocument/2006/relationships/slide" Target="slide141.xml"/><Relationship Id="rId5" Type="http://schemas.openxmlformats.org/officeDocument/2006/relationships/slide" Target="slide135.xml"/><Relationship Id="rId15" Type="http://schemas.openxmlformats.org/officeDocument/2006/relationships/slide" Target="slide145.xml"/><Relationship Id="rId10" Type="http://schemas.openxmlformats.org/officeDocument/2006/relationships/slide" Target="slide140.xml"/><Relationship Id="rId19" Type="http://schemas.openxmlformats.org/officeDocument/2006/relationships/slide" Target="slide149.xml"/><Relationship Id="rId4" Type="http://schemas.openxmlformats.org/officeDocument/2006/relationships/slide" Target="slide134.xml"/><Relationship Id="rId9" Type="http://schemas.openxmlformats.org/officeDocument/2006/relationships/slide" Target="slide139.xml"/><Relationship Id="rId14" Type="http://schemas.openxmlformats.org/officeDocument/2006/relationships/slide" Target="slide144.xml"/><Relationship Id="rId22" Type="http://schemas.openxmlformats.org/officeDocument/2006/relationships/slide" Target="slide15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2.png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3.png"/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6.png"/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7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8.png"/><Relationship Id="rId1" Type="http://schemas.openxmlformats.org/officeDocument/2006/relationships/slideLayout" Target="../slideLayouts/slideLayout1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9.png"/><Relationship Id="rId1" Type="http://schemas.openxmlformats.org/officeDocument/2006/relationships/slideLayout" Target="../slideLayouts/slideLayout1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81.png"/><Relationship Id="rId1" Type="http://schemas.openxmlformats.org/officeDocument/2006/relationships/slideLayout" Target="../slideLayouts/slideLayout1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82.png"/><Relationship Id="rId1" Type="http://schemas.openxmlformats.org/officeDocument/2006/relationships/slideLayout" Target="../slideLayouts/slideLayout1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8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84.png"/><Relationship Id="rId1" Type="http://schemas.openxmlformats.org/officeDocument/2006/relationships/slideLayout" Target="../slideLayouts/slideLayout1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85.png"/><Relationship Id="rId1" Type="http://schemas.openxmlformats.org/officeDocument/2006/relationships/slideLayout" Target="../slideLayouts/slideLayout1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86.png"/><Relationship Id="rId1" Type="http://schemas.openxmlformats.org/officeDocument/2006/relationships/slideLayout" Target="../slideLayouts/slideLayout1.xml"/></Relationships>
</file>

<file path=ppt/slides/_rels/slide153.xml.rels><?xml version="1.0" encoding="UTF-8" standalone="yes"?>
<Relationships xmlns="http://schemas.openxmlformats.org/package/2006/relationships"><Relationship Id="rId8" Type="http://schemas.openxmlformats.org/officeDocument/2006/relationships/slide" Target="slide158.xml"/><Relationship Id="rId3" Type="http://schemas.openxmlformats.org/officeDocument/2006/relationships/image" Target="../media/image288.jpeg"/><Relationship Id="rId7" Type="http://schemas.openxmlformats.org/officeDocument/2006/relationships/slide" Target="slide15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Relationship Id="rId6" Type="http://schemas.openxmlformats.org/officeDocument/2006/relationships/slide" Target="slide156.xml"/><Relationship Id="rId11" Type="http://schemas.openxmlformats.org/officeDocument/2006/relationships/package" Target="../embeddings/Microsoft_Office_Word_Document1.docx"/><Relationship Id="rId5" Type="http://schemas.openxmlformats.org/officeDocument/2006/relationships/slide" Target="slide154.xml"/><Relationship Id="rId10" Type="http://schemas.openxmlformats.org/officeDocument/2006/relationships/slide" Target="slide167.xml"/><Relationship Id="rId4" Type="http://schemas.openxmlformats.org/officeDocument/2006/relationships/slide" Target="slide1.xml"/><Relationship Id="rId9" Type="http://schemas.openxmlformats.org/officeDocument/2006/relationships/slide" Target="slide163.xml"/></Relationships>
</file>

<file path=ppt/slides/_rels/slide1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5.png"/><Relationship Id="rId13" Type="http://schemas.openxmlformats.org/officeDocument/2006/relationships/slide" Target="slide1.xml"/><Relationship Id="rId3" Type="http://schemas.openxmlformats.org/officeDocument/2006/relationships/image" Target="../media/image290.png"/><Relationship Id="rId7" Type="http://schemas.openxmlformats.org/officeDocument/2006/relationships/image" Target="../media/image294.png"/><Relationship Id="rId12" Type="http://schemas.openxmlformats.org/officeDocument/2006/relationships/image" Target="../media/image299.png"/><Relationship Id="rId2" Type="http://schemas.openxmlformats.org/officeDocument/2006/relationships/image" Target="../media/image2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3.png"/><Relationship Id="rId11" Type="http://schemas.openxmlformats.org/officeDocument/2006/relationships/image" Target="../media/image298.png"/><Relationship Id="rId5" Type="http://schemas.openxmlformats.org/officeDocument/2006/relationships/image" Target="../media/image292.png"/><Relationship Id="rId10" Type="http://schemas.openxmlformats.org/officeDocument/2006/relationships/image" Target="../media/image297.png"/><Relationship Id="rId4" Type="http://schemas.openxmlformats.org/officeDocument/2006/relationships/image" Target="../media/image291.png"/><Relationship Id="rId9" Type="http://schemas.openxmlformats.org/officeDocument/2006/relationships/image" Target="../media/image296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Presentation2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4.vml"/><Relationship Id="rId4" Type="http://schemas.openxmlformats.org/officeDocument/2006/relationships/slide" Target="slide1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5.vml"/><Relationship Id="rId4" Type="http://schemas.openxmlformats.org/officeDocument/2006/relationships/slide" Target="slide1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6.vml"/><Relationship Id="rId4" Type="http://schemas.openxmlformats.org/officeDocument/2006/relationships/slide" Target="slide1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02.jpeg"/><Relationship Id="rId1" Type="http://schemas.openxmlformats.org/officeDocument/2006/relationships/slideLayout" Target="../slideLayouts/slideLayout1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02.jpeg"/><Relationship Id="rId1" Type="http://schemas.openxmlformats.org/officeDocument/2006/relationships/slideLayout" Target="../slideLayouts/slideLayout1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02.jpeg"/><Relationship Id="rId1" Type="http://schemas.openxmlformats.org/officeDocument/2006/relationships/slideLayout" Target="../slideLayouts/slideLayout1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03.jpeg"/><Relationship Id="rId1" Type="http://schemas.openxmlformats.org/officeDocument/2006/relationships/slideLayout" Target="../slideLayouts/slideLayout1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0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5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7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0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1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3.pn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Microsoft_Office_PowerPoint_97-2003_Presentation1.ppt"/><Relationship Id="rId4" Type="http://schemas.openxmlformats.org/officeDocument/2006/relationships/slide" Target="slide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6.bin"/><Relationship Id="rId4" Type="http://schemas.openxmlformats.org/officeDocument/2006/relationships/slide" Target="slide1.xml"/><Relationship Id="rId9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slide" Target="slide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8.png"/><Relationship Id="rId11" Type="http://schemas.openxmlformats.org/officeDocument/2006/relationships/oleObject" Target="../embeddings/oleObject15.bin"/><Relationship Id="rId5" Type="http://schemas.openxmlformats.org/officeDocument/2006/relationships/image" Target="../media/image47.png"/><Relationship Id="rId10" Type="http://schemas.openxmlformats.org/officeDocument/2006/relationships/oleObject" Target="../embeddings/oleObject14.bin"/><Relationship Id="rId4" Type="http://schemas.openxmlformats.org/officeDocument/2006/relationships/slide" Target="slide1.xml"/><Relationship Id="rId9" Type="http://schemas.openxmlformats.org/officeDocument/2006/relationships/oleObject" Target="../embeddings/oleObject13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slide" Target="slide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21.bin"/><Relationship Id="rId12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0.bin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19.bin"/><Relationship Id="rId10" Type="http://schemas.openxmlformats.org/officeDocument/2006/relationships/oleObject" Target="../embeddings/oleObject24.bin"/><Relationship Id="rId4" Type="http://schemas.openxmlformats.org/officeDocument/2006/relationships/slide" Target="slide1.xml"/><Relationship Id="rId9" Type="http://schemas.openxmlformats.org/officeDocument/2006/relationships/oleObject" Target="../embeddings/oleObject23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4" Type="http://schemas.openxmlformats.org/officeDocument/2006/relationships/slide" Target="slide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slide" Target="slide1.xml"/><Relationship Id="rId9" Type="http://schemas.openxmlformats.org/officeDocument/2006/relationships/oleObject" Target="../embeddings/oleObject3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34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35.bin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slide" Target="slide1.xml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8.bin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37.bin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6.bin"/><Relationship Id="rId9" Type="http://schemas.openxmlformats.org/officeDocument/2006/relationships/oleObject" Target="../embeddings/oleObject41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slide" Target="slide1.xml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6.bin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5.bin"/><Relationship Id="rId10" Type="http://schemas.openxmlformats.org/officeDocument/2006/relationships/oleObject" Target="../embeddings/oleObject50.bin"/><Relationship Id="rId4" Type="http://schemas.openxmlformats.org/officeDocument/2006/relationships/oleObject" Target="../embeddings/oleObject44.bin"/><Relationship Id="rId9" Type="http://schemas.openxmlformats.org/officeDocument/2006/relationships/oleObject" Target="../embeddings/oleObject49.bin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13" Type="http://schemas.openxmlformats.org/officeDocument/2006/relationships/oleObject" Target="../embeddings/oleObject61.bin"/><Relationship Id="rId3" Type="http://schemas.openxmlformats.org/officeDocument/2006/relationships/slide" Target="slide1.xml"/><Relationship Id="rId7" Type="http://schemas.openxmlformats.org/officeDocument/2006/relationships/oleObject" Target="../embeddings/oleObject55.bin"/><Relationship Id="rId12" Type="http://schemas.openxmlformats.org/officeDocument/2006/relationships/oleObject" Target="../embeddings/oleObject6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4.bin"/><Relationship Id="rId11" Type="http://schemas.openxmlformats.org/officeDocument/2006/relationships/oleObject" Target="../embeddings/oleObject59.bin"/><Relationship Id="rId5" Type="http://schemas.openxmlformats.org/officeDocument/2006/relationships/oleObject" Target="../embeddings/oleObject53.bin"/><Relationship Id="rId10" Type="http://schemas.openxmlformats.org/officeDocument/2006/relationships/oleObject" Target="../embeddings/oleObject58.bin"/><Relationship Id="rId4" Type="http://schemas.openxmlformats.org/officeDocument/2006/relationships/oleObject" Target="../embeddings/oleObject52.bin"/><Relationship Id="rId9" Type="http://schemas.openxmlformats.org/officeDocument/2006/relationships/oleObject" Target="../embeddings/oleObject57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13" Type="http://schemas.openxmlformats.org/officeDocument/2006/relationships/oleObject" Target="../embeddings/oleObject71.bin"/><Relationship Id="rId3" Type="http://schemas.openxmlformats.org/officeDocument/2006/relationships/slide" Target="slide1.xml"/><Relationship Id="rId7" Type="http://schemas.openxmlformats.org/officeDocument/2006/relationships/oleObject" Target="../embeddings/oleObject65.bin"/><Relationship Id="rId12" Type="http://schemas.openxmlformats.org/officeDocument/2006/relationships/oleObject" Target="../embeddings/oleObject70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74.bin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4.bin"/><Relationship Id="rId11" Type="http://schemas.openxmlformats.org/officeDocument/2006/relationships/oleObject" Target="../embeddings/oleObject69.bin"/><Relationship Id="rId5" Type="http://schemas.openxmlformats.org/officeDocument/2006/relationships/oleObject" Target="../embeddings/oleObject63.bin"/><Relationship Id="rId15" Type="http://schemas.openxmlformats.org/officeDocument/2006/relationships/oleObject" Target="../embeddings/oleObject73.bin"/><Relationship Id="rId10" Type="http://schemas.openxmlformats.org/officeDocument/2006/relationships/oleObject" Target="../embeddings/oleObject68.bin"/><Relationship Id="rId4" Type="http://schemas.openxmlformats.org/officeDocument/2006/relationships/oleObject" Target="../embeddings/oleObject62.bin"/><Relationship Id="rId9" Type="http://schemas.openxmlformats.org/officeDocument/2006/relationships/oleObject" Target="../embeddings/oleObject67.bin"/><Relationship Id="rId14" Type="http://schemas.openxmlformats.org/officeDocument/2006/relationships/oleObject" Target="../embeddings/oleObject72.bin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9.bin"/><Relationship Id="rId13" Type="http://schemas.openxmlformats.org/officeDocument/2006/relationships/oleObject" Target="../embeddings/oleObject84.bin"/><Relationship Id="rId3" Type="http://schemas.openxmlformats.org/officeDocument/2006/relationships/slide" Target="slide1.xml"/><Relationship Id="rId7" Type="http://schemas.openxmlformats.org/officeDocument/2006/relationships/oleObject" Target="../embeddings/oleObject78.bin"/><Relationship Id="rId12" Type="http://schemas.openxmlformats.org/officeDocument/2006/relationships/oleObject" Target="../embeddings/oleObject83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87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77.bin"/><Relationship Id="rId11" Type="http://schemas.openxmlformats.org/officeDocument/2006/relationships/oleObject" Target="../embeddings/oleObject82.bin"/><Relationship Id="rId5" Type="http://schemas.openxmlformats.org/officeDocument/2006/relationships/oleObject" Target="../embeddings/oleObject76.bin"/><Relationship Id="rId15" Type="http://schemas.openxmlformats.org/officeDocument/2006/relationships/oleObject" Target="../embeddings/oleObject86.bin"/><Relationship Id="rId10" Type="http://schemas.openxmlformats.org/officeDocument/2006/relationships/oleObject" Target="../embeddings/oleObject81.bin"/><Relationship Id="rId4" Type="http://schemas.openxmlformats.org/officeDocument/2006/relationships/oleObject" Target="../embeddings/oleObject75.bin"/><Relationship Id="rId9" Type="http://schemas.openxmlformats.org/officeDocument/2006/relationships/oleObject" Target="../embeddings/oleObject80.bin"/><Relationship Id="rId14" Type="http://schemas.openxmlformats.org/officeDocument/2006/relationships/oleObject" Target="../embeddings/oleObject85.bin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88.bin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3.bin"/><Relationship Id="rId3" Type="http://schemas.openxmlformats.org/officeDocument/2006/relationships/slide" Target="slide1.xml"/><Relationship Id="rId7" Type="http://schemas.openxmlformats.org/officeDocument/2006/relationships/oleObject" Target="../embeddings/oleObject9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91.bin"/><Relationship Id="rId5" Type="http://schemas.openxmlformats.org/officeDocument/2006/relationships/oleObject" Target="../embeddings/oleObject90.bin"/><Relationship Id="rId4" Type="http://schemas.openxmlformats.org/officeDocument/2006/relationships/oleObject" Target="../embeddings/oleObject89.bin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8.bin"/><Relationship Id="rId3" Type="http://schemas.openxmlformats.org/officeDocument/2006/relationships/slide" Target="slide1.xml"/><Relationship Id="rId7" Type="http://schemas.openxmlformats.org/officeDocument/2006/relationships/oleObject" Target="../embeddings/oleObject9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96.bin"/><Relationship Id="rId5" Type="http://schemas.openxmlformats.org/officeDocument/2006/relationships/oleObject" Target="../embeddings/oleObject95.bin"/><Relationship Id="rId10" Type="http://schemas.openxmlformats.org/officeDocument/2006/relationships/oleObject" Target="../embeddings/oleObject100.bin"/><Relationship Id="rId4" Type="http://schemas.openxmlformats.org/officeDocument/2006/relationships/oleObject" Target="../embeddings/oleObject94.bin"/><Relationship Id="rId9" Type="http://schemas.openxmlformats.org/officeDocument/2006/relationships/oleObject" Target="../embeddings/oleObject99.bin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5.bin"/><Relationship Id="rId3" Type="http://schemas.openxmlformats.org/officeDocument/2006/relationships/slide" Target="slide1.xml"/><Relationship Id="rId7" Type="http://schemas.openxmlformats.org/officeDocument/2006/relationships/oleObject" Target="../embeddings/oleObject10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03.bin"/><Relationship Id="rId5" Type="http://schemas.openxmlformats.org/officeDocument/2006/relationships/oleObject" Target="../embeddings/oleObject102.bin"/><Relationship Id="rId4" Type="http://schemas.openxmlformats.org/officeDocument/2006/relationships/oleObject" Target="../embeddings/oleObject10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www.istockphoto.com/file_thumbview_approve/5627739/2/istockphoto_5627739-ferris-wheel.jpg&amp;imgrefurl=http://www.istockphoto.com/stock-photo-5627739-ferris-wheel.php&amp;usg=__QGa_IS3uvsXSNnoeIEnd-UtWHCA=&amp;h=380&amp;w=380&amp;sz=141&amp;hl=en&amp;start=38&amp;itbs=1&amp;tbnid=-MZ5_ntTIozZ5M:&amp;tbnh=123&amp;tbnw=123&amp;prev=/images?q=ferris+wheel&amp;start=20&amp;hl=en&amp;sa=N&amp;as_st=y&amp;ndsp=20&amp;tbs=isch:1" TargetMode="External"/><Relationship Id="rId13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12" Type="http://schemas.openxmlformats.org/officeDocument/2006/relationships/hyperlink" Target="http://www.google.com/imgres?imgurl=http://www.dregsld.com/tutorials/FloorTile/NewFloorTile1.jpg&amp;imgrefurl=http://www.dregsld.com/tutorials/FloorTile/tiletut01.html&amp;usg=__A8gAqSV9WSkk6lieY2Esd4-bRB4=&amp;h=541&amp;w=600&amp;sz=337&amp;hl=en&amp;start=17&amp;itbs=1&amp;tbnid=IzxpKJVwwq4cyM:&amp;tbnh=122&amp;tbnw=135&amp;prev=/images?q=floor+tile&amp;hl=en&amp;as_st=y&amp;tbs=isch:1" TargetMode="External"/><Relationship Id="rId2" Type="http://schemas.openxmlformats.org/officeDocument/2006/relationships/hyperlink" Target="http://upload.wikimedia.org/wikipedia/commons/7/7f/Giants_causeway_closeup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imgres?imgurl=http://johnochwat.files.wordpress.com/2008/08/stop_sign1.jpg&amp;imgrefurl=http://johnochwat.wordpress.com/2008/08/28/in-praise-of-the-gyratory-circus/&amp;usg=__u18GuVRwaso0oAxm2e3Jwh4gf8I=&amp;h=600&amp;w=400&amp;sz=72&amp;hl=en&amp;start=6&amp;itbs=1&amp;tbnid=BWjzLQihdLCLVM:&amp;tbnh=135&amp;tbnw=90&amp;prev=/images?q=stop+sign&amp;hl=en&amp;sa=G&amp;as_st=y&amp;tbs=isch:1" TargetMode="External"/><Relationship Id="rId11" Type="http://schemas.openxmlformats.org/officeDocument/2006/relationships/image" Target="../media/image8.jpeg"/><Relationship Id="rId5" Type="http://schemas.openxmlformats.org/officeDocument/2006/relationships/image" Target="../media/image5.jpeg"/><Relationship Id="rId15" Type="http://schemas.openxmlformats.org/officeDocument/2006/relationships/slide" Target="slide1.xml"/><Relationship Id="rId10" Type="http://schemas.openxmlformats.org/officeDocument/2006/relationships/hyperlink" Target="http://www.google.com/imgres?imgurl=http://www.highdisplay.com/wp-content/uploads/2008/06/flat-screen-computer-monitor.JPG&amp;imgrefurl=http://www.highdisplay.com/flat-screen-computer-monitor/&amp;usg=__b1bLwe6PwdsRQJ4FX5qnYjmoPVI=&amp;h=500&amp;w=500&amp;sz=182&amp;hl=en&amp;start=5&amp;itbs=1&amp;tbnid=ta0ghAIf70p5fM:&amp;tbnh=130&amp;tbnw=130&amp;prev=/images?q=computer+screen&amp;hl=en&amp;as_st=y&amp;tbs=isch:1" TargetMode="External"/><Relationship Id="rId4" Type="http://schemas.openxmlformats.org/officeDocument/2006/relationships/hyperlink" Target="http://www.google.com/imgres?imgurl=http://itech.dickinson.edu/chemistry/wp-content/uploads/2008/04/heroin-2d-skeletal.png&amp;imgrefurl=http://itech.dickinson.edu/chemistry/?tag=kiril-popov&amp;usg=__OtRg-sm8Q12UomTLft5LY4sHgbg=&amp;h=947&amp;w=1100&amp;sz=61&amp;hl=en&amp;start=12&amp;itbs=1&amp;tbnid=nrV4Tq6VALJJ3M:&amp;tbnh=129&amp;tbnw=150&amp;prev=/images?q=chemical+compound&amp;hl=en&amp;sa=G&amp;as_st=y&amp;tbs=isch:1,itp:clipart" TargetMode="External"/><Relationship Id="rId9" Type="http://schemas.openxmlformats.org/officeDocument/2006/relationships/image" Target="../media/image7.jpeg"/><Relationship Id="rId1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9.bin"/><Relationship Id="rId13" Type="http://schemas.openxmlformats.org/officeDocument/2006/relationships/oleObject" Target="../embeddings/oleObject114.bin"/><Relationship Id="rId3" Type="http://schemas.openxmlformats.org/officeDocument/2006/relationships/image" Target="../media/image134.jpeg"/><Relationship Id="rId7" Type="http://schemas.openxmlformats.org/officeDocument/2006/relationships/oleObject" Target="../embeddings/oleObject108.bin"/><Relationship Id="rId12" Type="http://schemas.openxmlformats.org/officeDocument/2006/relationships/oleObject" Target="../embeddings/oleObject1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07.bin"/><Relationship Id="rId11" Type="http://schemas.openxmlformats.org/officeDocument/2006/relationships/oleObject" Target="../embeddings/oleObject112.bin"/><Relationship Id="rId5" Type="http://schemas.openxmlformats.org/officeDocument/2006/relationships/oleObject" Target="../embeddings/oleObject106.bin"/><Relationship Id="rId15" Type="http://schemas.openxmlformats.org/officeDocument/2006/relationships/oleObject" Target="../embeddings/oleObject116.bin"/><Relationship Id="rId10" Type="http://schemas.openxmlformats.org/officeDocument/2006/relationships/oleObject" Target="../embeddings/oleObject111.bin"/><Relationship Id="rId4" Type="http://schemas.openxmlformats.org/officeDocument/2006/relationships/slide" Target="slide1.xml"/><Relationship Id="rId9" Type="http://schemas.openxmlformats.org/officeDocument/2006/relationships/oleObject" Target="../embeddings/oleObject110.bin"/><Relationship Id="rId14" Type="http://schemas.openxmlformats.org/officeDocument/2006/relationships/oleObject" Target="../embeddings/oleObject115.bin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1.bin"/><Relationship Id="rId3" Type="http://schemas.openxmlformats.org/officeDocument/2006/relationships/slide" Target="slide1.xml"/><Relationship Id="rId7" Type="http://schemas.openxmlformats.org/officeDocument/2006/relationships/oleObject" Target="../embeddings/oleObject12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19.bin"/><Relationship Id="rId5" Type="http://schemas.openxmlformats.org/officeDocument/2006/relationships/oleObject" Target="../embeddings/oleObject118.bin"/><Relationship Id="rId4" Type="http://schemas.openxmlformats.org/officeDocument/2006/relationships/oleObject" Target="../embeddings/oleObject117.bin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6.bin"/><Relationship Id="rId3" Type="http://schemas.openxmlformats.org/officeDocument/2006/relationships/slide" Target="slide1.xml"/><Relationship Id="rId7" Type="http://schemas.openxmlformats.org/officeDocument/2006/relationships/oleObject" Target="../embeddings/oleObject12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24.bin"/><Relationship Id="rId5" Type="http://schemas.openxmlformats.org/officeDocument/2006/relationships/oleObject" Target="../embeddings/oleObject123.bin"/><Relationship Id="rId4" Type="http://schemas.openxmlformats.org/officeDocument/2006/relationships/oleObject" Target="../embeddings/oleObject122.bin"/><Relationship Id="rId9" Type="http://schemas.openxmlformats.org/officeDocument/2006/relationships/oleObject" Target="../embeddings/oleObject127.bin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1.bin"/><Relationship Id="rId13" Type="http://schemas.openxmlformats.org/officeDocument/2006/relationships/oleObject" Target="../embeddings/oleObject136.bin"/><Relationship Id="rId3" Type="http://schemas.openxmlformats.org/officeDocument/2006/relationships/image" Target="../media/image134.jpeg"/><Relationship Id="rId7" Type="http://schemas.openxmlformats.org/officeDocument/2006/relationships/oleObject" Target="../embeddings/oleObject130.bin"/><Relationship Id="rId12" Type="http://schemas.openxmlformats.org/officeDocument/2006/relationships/oleObject" Target="../embeddings/oleObject135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39.bin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29.bin"/><Relationship Id="rId11" Type="http://schemas.openxmlformats.org/officeDocument/2006/relationships/oleObject" Target="../embeddings/oleObject134.bin"/><Relationship Id="rId5" Type="http://schemas.openxmlformats.org/officeDocument/2006/relationships/oleObject" Target="../embeddings/oleObject128.bin"/><Relationship Id="rId15" Type="http://schemas.openxmlformats.org/officeDocument/2006/relationships/oleObject" Target="../embeddings/oleObject138.bin"/><Relationship Id="rId10" Type="http://schemas.openxmlformats.org/officeDocument/2006/relationships/oleObject" Target="../embeddings/oleObject133.bin"/><Relationship Id="rId4" Type="http://schemas.openxmlformats.org/officeDocument/2006/relationships/slide" Target="slide1.xml"/><Relationship Id="rId9" Type="http://schemas.openxmlformats.org/officeDocument/2006/relationships/oleObject" Target="../embeddings/oleObject132.bin"/><Relationship Id="rId14" Type="http://schemas.openxmlformats.org/officeDocument/2006/relationships/oleObject" Target="../embeddings/oleObject137.bin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141.bin"/><Relationship Id="rId5" Type="http://schemas.openxmlformats.org/officeDocument/2006/relationships/oleObject" Target="../embeddings/oleObject140.bin"/><Relationship Id="rId4" Type="http://schemas.openxmlformats.org/officeDocument/2006/relationships/slide" Target="slide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144.bin"/><Relationship Id="rId5" Type="http://schemas.openxmlformats.org/officeDocument/2006/relationships/oleObject" Target="../embeddings/oleObject143.bin"/><Relationship Id="rId4" Type="http://schemas.openxmlformats.org/officeDocument/2006/relationships/oleObject" Target="../embeddings/oleObject142.bin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9.bin"/><Relationship Id="rId13" Type="http://schemas.openxmlformats.org/officeDocument/2006/relationships/oleObject" Target="../embeddings/oleObject154.bin"/><Relationship Id="rId3" Type="http://schemas.openxmlformats.org/officeDocument/2006/relationships/slide" Target="slide1.xml"/><Relationship Id="rId7" Type="http://schemas.openxmlformats.org/officeDocument/2006/relationships/oleObject" Target="../embeddings/oleObject148.bin"/><Relationship Id="rId12" Type="http://schemas.openxmlformats.org/officeDocument/2006/relationships/oleObject" Target="../embeddings/oleObject15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147.bin"/><Relationship Id="rId11" Type="http://schemas.openxmlformats.org/officeDocument/2006/relationships/oleObject" Target="../embeddings/oleObject152.bin"/><Relationship Id="rId5" Type="http://schemas.openxmlformats.org/officeDocument/2006/relationships/oleObject" Target="../embeddings/oleObject146.bin"/><Relationship Id="rId10" Type="http://schemas.openxmlformats.org/officeDocument/2006/relationships/oleObject" Target="../embeddings/oleObject151.bin"/><Relationship Id="rId4" Type="http://schemas.openxmlformats.org/officeDocument/2006/relationships/oleObject" Target="../embeddings/oleObject145.bin"/><Relationship Id="rId9" Type="http://schemas.openxmlformats.org/officeDocument/2006/relationships/oleObject" Target="../embeddings/oleObject150.bin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9.bin"/><Relationship Id="rId13" Type="http://schemas.openxmlformats.org/officeDocument/2006/relationships/oleObject" Target="../embeddings/oleObject164.bin"/><Relationship Id="rId18" Type="http://schemas.openxmlformats.org/officeDocument/2006/relationships/oleObject" Target="../embeddings/oleObject169.bin"/><Relationship Id="rId3" Type="http://schemas.openxmlformats.org/officeDocument/2006/relationships/slide" Target="slide1.xml"/><Relationship Id="rId21" Type="http://schemas.openxmlformats.org/officeDocument/2006/relationships/oleObject" Target="../embeddings/oleObject172.bin"/><Relationship Id="rId7" Type="http://schemas.openxmlformats.org/officeDocument/2006/relationships/oleObject" Target="../embeddings/oleObject158.bin"/><Relationship Id="rId12" Type="http://schemas.openxmlformats.org/officeDocument/2006/relationships/oleObject" Target="../embeddings/oleObject163.bin"/><Relationship Id="rId17" Type="http://schemas.openxmlformats.org/officeDocument/2006/relationships/oleObject" Target="../embeddings/oleObject168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67.bin"/><Relationship Id="rId20" Type="http://schemas.openxmlformats.org/officeDocument/2006/relationships/oleObject" Target="../embeddings/oleObject171.bin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157.bin"/><Relationship Id="rId11" Type="http://schemas.openxmlformats.org/officeDocument/2006/relationships/oleObject" Target="../embeddings/oleObject162.bin"/><Relationship Id="rId5" Type="http://schemas.openxmlformats.org/officeDocument/2006/relationships/oleObject" Target="../embeddings/oleObject156.bin"/><Relationship Id="rId15" Type="http://schemas.openxmlformats.org/officeDocument/2006/relationships/oleObject" Target="../embeddings/oleObject166.bin"/><Relationship Id="rId10" Type="http://schemas.openxmlformats.org/officeDocument/2006/relationships/oleObject" Target="../embeddings/oleObject161.bin"/><Relationship Id="rId19" Type="http://schemas.openxmlformats.org/officeDocument/2006/relationships/oleObject" Target="../embeddings/oleObject170.bin"/><Relationship Id="rId4" Type="http://schemas.openxmlformats.org/officeDocument/2006/relationships/oleObject" Target="../embeddings/oleObject155.bin"/><Relationship Id="rId9" Type="http://schemas.openxmlformats.org/officeDocument/2006/relationships/oleObject" Target="../embeddings/oleObject160.bin"/><Relationship Id="rId14" Type="http://schemas.openxmlformats.org/officeDocument/2006/relationships/oleObject" Target="../embeddings/oleObject165.bin"/><Relationship Id="rId22" Type="http://schemas.openxmlformats.org/officeDocument/2006/relationships/oleObject" Target="../embeddings/oleObject173.bin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oleObject" Target="../embeddings/oleObject17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176.bin"/><Relationship Id="rId5" Type="http://schemas.openxmlformats.org/officeDocument/2006/relationships/oleObject" Target="../embeddings/oleObject175.bin"/><Relationship Id="rId4" Type="http://schemas.openxmlformats.org/officeDocument/2006/relationships/oleObject" Target="../embeddings/oleObject17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slide" Target="slide1.xml"/><Relationship Id="rId2" Type="http://schemas.openxmlformats.org/officeDocument/2006/relationships/hyperlink" Target="http://www.google.com/imgres?imgurl=http://www.kamranweb.com/photos/wp-content/uploads/2008/12/halo-3-video-game.jpg&amp;imgrefurl=http://www.kamranweb.com/photos/video-game-wallpapers/halo-3-wallpaper.html&amp;usg=__FqpCf39dlkjuNCsrZR-SUiPYJFI=&amp;h=1200&amp;w=1600&amp;sz=321&amp;hl=en&amp;start=12&amp;itbs=1&amp;tbnid=mjlwuBRci3p0pM:&amp;tbnh=113&amp;tbnw=150&amp;prev=/images?q=video+game&amp;hl=en&amp;as_st=y&amp;tbs=isch: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1.bin"/><Relationship Id="rId3" Type="http://schemas.openxmlformats.org/officeDocument/2006/relationships/image" Target="../media/image134.jpeg"/><Relationship Id="rId7" Type="http://schemas.openxmlformats.org/officeDocument/2006/relationships/oleObject" Target="../embeddings/oleObject18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179.bin"/><Relationship Id="rId5" Type="http://schemas.openxmlformats.org/officeDocument/2006/relationships/oleObject" Target="../embeddings/oleObject178.bin"/><Relationship Id="rId4" Type="http://schemas.openxmlformats.org/officeDocument/2006/relationships/slide" Target="slide1.xml"/><Relationship Id="rId9" Type="http://schemas.openxmlformats.org/officeDocument/2006/relationships/oleObject" Target="../embeddings/oleObject182.bin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5" Type="http://schemas.openxmlformats.org/officeDocument/2006/relationships/oleObject" Target="../embeddings/oleObject183.bin"/><Relationship Id="rId4" Type="http://schemas.openxmlformats.org/officeDocument/2006/relationships/slide" Target="slide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Relationship Id="rId4" Type="http://schemas.openxmlformats.org/officeDocument/2006/relationships/oleObject" Target="../embeddings/oleObject184.bin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Relationship Id="rId4" Type="http://schemas.openxmlformats.org/officeDocument/2006/relationships/oleObject" Target="../embeddings/oleObject18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7" Type="http://schemas.openxmlformats.org/officeDocument/2006/relationships/slide" Target="slide1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gif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0.bin"/><Relationship Id="rId3" Type="http://schemas.openxmlformats.org/officeDocument/2006/relationships/slide" Target="slide1.xml"/><Relationship Id="rId7" Type="http://schemas.openxmlformats.org/officeDocument/2006/relationships/oleObject" Target="../embeddings/oleObject18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188.bin"/><Relationship Id="rId5" Type="http://schemas.openxmlformats.org/officeDocument/2006/relationships/oleObject" Target="../embeddings/oleObject187.bin"/><Relationship Id="rId4" Type="http://schemas.openxmlformats.org/officeDocument/2006/relationships/oleObject" Target="../embeddings/oleObject186.bin"/><Relationship Id="rId9" Type="http://schemas.openxmlformats.org/officeDocument/2006/relationships/oleObject" Target="../embeddings/oleObject191.bin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6.bin"/><Relationship Id="rId3" Type="http://schemas.openxmlformats.org/officeDocument/2006/relationships/slide" Target="slide1.xml"/><Relationship Id="rId7" Type="http://schemas.openxmlformats.org/officeDocument/2006/relationships/oleObject" Target="../embeddings/oleObject19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194.bin"/><Relationship Id="rId5" Type="http://schemas.openxmlformats.org/officeDocument/2006/relationships/oleObject" Target="../embeddings/oleObject193.bin"/><Relationship Id="rId10" Type="http://schemas.openxmlformats.org/officeDocument/2006/relationships/oleObject" Target="../embeddings/oleObject198.bin"/><Relationship Id="rId4" Type="http://schemas.openxmlformats.org/officeDocument/2006/relationships/oleObject" Target="../embeddings/oleObject192.bin"/><Relationship Id="rId9" Type="http://schemas.openxmlformats.org/officeDocument/2006/relationships/oleObject" Target="../embeddings/oleObject197.bin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Relationship Id="rId4" Type="http://schemas.openxmlformats.org/officeDocument/2006/relationships/oleObject" Target="../embeddings/oleObject199.bin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4.bin"/><Relationship Id="rId3" Type="http://schemas.openxmlformats.org/officeDocument/2006/relationships/slide" Target="slide1.xml"/><Relationship Id="rId7" Type="http://schemas.openxmlformats.org/officeDocument/2006/relationships/oleObject" Target="../embeddings/oleObject20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202.bin"/><Relationship Id="rId5" Type="http://schemas.openxmlformats.org/officeDocument/2006/relationships/oleObject" Target="../embeddings/oleObject201.bin"/><Relationship Id="rId4" Type="http://schemas.openxmlformats.org/officeDocument/2006/relationships/oleObject" Target="../embeddings/oleObject200.bin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9.bin"/><Relationship Id="rId3" Type="http://schemas.openxmlformats.org/officeDocument/2006/relationships/slide" Target="slide1.xml"/><Relationship Id="rId7" Type="http://schemas.openxmlformats.org/officeDocument/2006/relationships/oleObject" Target="../embeddings/oleObject20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207.bin"/><Relationship Id="rId5" Type="http://schemas.openxmlformats.org/officeDocument/2006/relationships/oleObject" Target="../embeddings/oleObject206.bin"/><Relationship Id="rId4" Type="http://schemas.openxmlformats.org/officeDocument/2006/relationships/oleObject" Target="../embeddings/oleObject205.bin"/><Relationship Id="rId9" Type="http://schemas.openxmlformats.org/officeDocument/2006/relationships/oleObject" Target="../embeddings/oleObject210.bin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Aharoni" pitchFamily="2" charset="-79"/>
                <a:cs typeface="Aharoni" pitchFamily="2" charset="-79"/>
              </a:rPr>
              <a:t>POLYGONS and AREA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-990600" y="1143000"/>
          <a:ext cx="95250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4" descr="http://www.3drender.com/sunday/images2/bw_wireani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5025376" cy="7010400"/>
          </a:xfrm>
          <a:prstGeom prst="rect">
            <a:avLst/>
          </a:prstGeom>
          <a:noFill/>
        </p:spPr>
      </p:pic>
      <p:pic>
        <p:nvPicPr>
          <p:cNvPr id="49160" name="Picture 8" descr="tablecover08 Realistic Table Cloth Cover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981200"/>
            <a:ext cx="4857750" cy="3276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0" y="838200"/>
            <a:ext cx="9144000" cy="43088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2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POLYGONS are the basis of most computer imaging.  </a:t>
            </a:r>
            <a:endParaRPr lang="en-US" sz="22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9156" name="Picture 4" descr="http://www.webreference.com/3d/lesson52/52-1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828800"/>
            <a:ext cx="2819400" cy="2139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158" name="Picture 6" descr="http://www.3dlinks.com/oldsite/tutorials/GENERAL/head_24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24200" y="1828800"/>
            <a:ext cx="3429000" cy="21288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164" name="Picture 12" descr="click to zoom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4600" y="1371600"/>
            <a:ext cx="3505200" cy="3796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68" name="Picture 16" descr="click to zoom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00" y="1066800"/>
            <a:ext cx="285750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84" name="Picture 32" descr="http://www.henrykorol.com/Scripts/SubdToggle/images/SubdConvertorSelection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9000" y="4038600"/>
            <a:ext cx="3657600" cy="27164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TextBox 22"/>
          <p:cNvSpPr txBox="1"/>
          <p:nvPr/>
        </p:nvSpPr>
        <p:spPr>
          <a:xfrm>
            <a:off x="0" y="1295400"/>
            <a:ext cx="9144000" cy="43088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2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The more POLYGONS and image has, the higher the quality</a:t>
            </a:r>
            <a:endParaRPr lang="en-US" sz="22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Flowchart: Document 1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9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8" dur="1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91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6" dur="1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9" dur="1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2" dur="1"/>
                                        <p:tgtEl>
                                          <p:spTgt spid="491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491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5529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676400"/>
            <a:ext cx="578136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28600" y="1066800"/>
            <a:ext cx="27029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Find the area:</a:t>
            </a:r>
            <a:endParaRPr lang="en-US" sz="3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5539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676400"/>
            <a:ext cx="4343400" cy="4760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28600" y="1066800"/>
            <a:ext cx="27029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Find the area:</a:t>
            </a:r>
            <a:endParaRPr lang="en-US" sz="3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555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209800"/>
            <a:ext cx="5572549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28600" y="1066800"/>
            <a:ext cx="27029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Find the area:</a:t>
            </a:r>
            <a:endParaRPr lang="en-US" sz="3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5560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514600"/>
            <a:ext cx="5923204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28600" y="1066800"/>
            <a:ext cx="27029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Find the area:</a:t>
            </a:r>
            <a:endParaRPr lang="en-US" sz="3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557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864551"/>
            <a:ext cx="5029200" cy="478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28600" y="1066800"/>
            <a:ext cx="14638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Find X:</a:t>
            </a:r>
            <a:endParaRPr lang="en-US" sz="3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1066800"/>
            <a:ext cx="14638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Find X:</a:t>
            </a:r>
            <a:endParaRPr lang="en-US" sz="3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559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105891"/>
            <a:ext cx="5181600" cy="4752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28600" y="1066800"/>
            <a:ext cx="14638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Find X:</a:t>
            </a:r>
            <a:endParaRPr lang="en-US" sz="3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5601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990599"/>
            <a:ext cx="4572000" cy="4942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19800" y="914400"/>
            <a:ext cx="14638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Find X:</a:t>
            </a:r>
            <a:endParaRPr lang="en-US" sz="3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5611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066800"/>
            <a:ext cx="5486400" cy="4991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19800" y="914400"/>
            <a:ext cx="14638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Find X:</a:t>
            </a:r>
            <a:endParaRPr lang="en-US" sz="3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562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990600"/>
            <a:ext cx="5715000" cy="493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19800" y="914400"/>
            <a:ext cx="14638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Find X:</a:t>
            </a:r>
            <a:endParaRPr lang="en-US" sz="3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838200" y="838200"/>
            <a:ext cx="7467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 dirty="0">
                <a:latin typeface="Comic Sans MS" pitchFamily="66" charset="0"/>
              </a:rPr>
              <a:t>Before we do anything with polygons, you must understand the difference between CONVEX and </a:t>
            </a:r>
            <a:r>
              <a:rPr lang="en-US" sz="2800" b="1" dirty="0" smtClean="0">
                <a:latin typeface="Comic Sans MS" pitchFamily="66" charset="0"/>
              </a:rPr>
              <a:t>CONCAVE.</a:t>
            </a:r>
            <a:endParaRPr lang="en-US" sz="2800" b="1" dirty="0">
              <a:latin typeface="Comic Sans MS" pitchFamily="66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219200" y="3505200"/>
            <a:ext cx="2133600" cy="1447800"/>
            <a:chOff x="912" y="2160"/>
            <a:chExt cx="1344" cy="912"/>
          </a:xfrm>
        </p:grpSpPr>
        <p:sp>
          <p:nvSpPr>
            <p:cNvPr id="29701" name="Line 5"/>
            <p:cNvSpPr>
              <a:spLocks noChangeShapeType="1"/>
            </p:cNvSpPr>
            <p:nvPr/>
          </p:nvSpPr>
          <p:spPr bwMode="auto">
            <a:xfrm>
              <a:off x="912" y="2496"/>
              <a:ext cx="912" cy="5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2" name="Line 6"/>
            <p:cNvSpPr>
              <a:spLocks noChangeShapeType="1"/>
            </p:cNvSpPr>
            <p:nvPr/>
          </p:nvSpPr>
          <p:spPr bwMode="auto">
            <a:xfrm flipV="1">
              <a:off x="912" y="2208"/>
              <a:ext cx="336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3" name="Line 7"/>
            <p:cNvSpPr>
              <a:spLocks noChangeShapeType="1"/>
            </p:cNvSpPr>
            <p:nvPr/>
          </p:nvSpPr>
          <p:spPr bwMode="auto">
            <a:xfrm flipV="1">
              <a:off x="1248" y="2160"/>
              <a:ext cx="816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4" name="Line 8"/>
            <p:cNvSpPr>
              <a:spLocks noChangeShapeType="1"/>
            </p:cNvSpPr>
            <p:nvPr/>
          </p:nvSpPr>
          <p:spPr bwMode="auto">
            <a:xfrm>
              <a:off x="2064" y="2160"/>
              <a:ext cx="192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5" name="Line 9"/>
            <p:cNvSpPr>
              <a:spLocks noChangeShapeType="1"/>
            </p:cNvSpPr>
            <p:nvPr/>
          </p:nvSpPr>
          <p:spPr bwMode="auto">
            <a:xfrm flipH="1">
              <a:off x="1824" y="2976"/>
              <a:ext cx="432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533400" y="2971800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</a:rPr>
              <a:t>Convex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5334000" y="2971800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</a:rPr>
              <a:t>Concave</a:t>
            </a:r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6019800" y="3505200"/>
            <a:ext cx="2133600" cy="1295400"/>
            <a:chOff x="3504" y="2640"/>
            <a:chExt cx="1344" cy="816"/>
          </a:xfrm>
        </p:grpSpPr>
        <p:sp>
          <p:nvSpPr>
            <p:cNvPr id="29709" name="Line 13"/>
            <p:cNvSpPr>
              <a:spLocks noChangeShapeType="1"/>
            </p:cNvSpPr>
            <p:nvPr/>
          </p:nvSpPr>
          <p:spPr bwMode="auto">
            <a:xfrm>
              <a:off x="3504" y="2976"/>
              <a:ext cx="8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10" name="Line 14"/>
            <p:cNvSpPr>
              <a:spLocks noChangeShapeType="1"/>
            </p:cNvSpPr>
            <p:nvPr/>
          </p:nvSpPr>
          <p:spPr bwMode="auto">
            <a:xfrm flipV="1">
              <a:off x="3504" y="2688"/>
              <a:ext cx="336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11" name="Line 15"/>
            <p:cNvSpPr>
              <a:spLocks noChangeShapeType="1"/>
            </p:cNvSpPr>
            <p:nvPr/>
          </p:nvSpPr>
          <p:spPr bwMode="auto">
            <a:xfrm flipV="1">
              <a:off x="3840" y="2640"/>
              <a:ext cx="816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12" name="Line 16"/>
            <p:cNvSpPr>
              <a:spLocks noChangeShapeType="1"/>
            </p:cNvSpPr>
            <p:nvPr/>
          </p:nvSpPr>
          <p:spPr bwMode="auto">
            <a:xfrm>
              <a:off x="4656" y="2640"/>
              <a:ext cx="192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13" name="Line 17"/>
            <p:cNvSpPr>
              <a:spLocks noChangeShapeType="1"/>
            </p:cNvSpPr>
            <p:nvPr/>
          </p:nvSpPr>
          <p:spPr bwMode="auto">
            <a:xfrm flipH="1" flipV="1">
              <a:off x="4368" y="3312"/>
              <a:ext cx="48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14" name="Line 18"/>
            <p:cNvSpPr>
              <a:spLocks noChangeShapeType="1"/>
            </p:cNvSpPr>
            <p:nvPr/>
          </p:nvSpPr>
          <p:spPr bwMode="auto">
            <a:xfrm>
              <a:off x="4368" y="2976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" name="Flowchart: Document 21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6" grpId="0"/>
      <p:bldP spid="29707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563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295399"/>
            <a:ext cx="4572000" cy="4537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19800" y="914400"/>
            <a:ext cx="14638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Find X:</a:t>
            </a:r>
            <a:endParaRPr lang="en-US" sz="3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5642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990600"/>
            <a:ext cx="3657600" cy="462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19800" y="914400"/>
            <a:ext cx="14638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Find X:</a:t>
            </a:r>
            <a:endParaRPr lang="en-US" sz="3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5652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066800"/>
            <a:ext cx="4419600" cy="4314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19800" y="914400"/>
            <a:ext cx="14638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Find X:</a:t>
            </a:r>
            <a:endParaRPr lang="en-US" sz="3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35052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>
                <a:solidFill>
                  <a:schemeClr val="bg1"/>
                </a:solidFill>
              </a:rPr>
              <a:t>Radius</a:t>
            </a:r>
          </a:p>
          <a:p>
            <a:pPr>
              <a:buFontTx/>
              <a:buNone/>
            </a:pPr>
            <a:r>
              <a:rPr lang="en-US">
                <a:solidFill>
                  <a:schemeClr val="bg1"/>
                </a:solidFill>
              </a:rPr>
              <a:t>Diameter</a:t>
            </a:r>
          </a:p>
          <a:p>
            <a:pPr>
              <a:buFontTx/>
              <a:buNone/>
            </a:pPr>
            <a:r>
              <a:rPr lang="en-US">
                <a:solidFill>
                  <a:schemeClr val="bg1"/>
                </a:solidFill>
              </a:rPr>
              <a:t>Chord</a:t>
            </a:r>
          </a:p>
          <a:p>
            <a:pPr>
              <a:buFontTx/>
              <a:buNone/>
            </a:pPr>
            <a:r>
              <a:rPr lang="en-US">
                <a:solidFill>
                  <a:schemeClr val="bg1"/>
                </a:solidFill>
              </a:rPr>
              <a:t>Secant</a:t>
            </a:r>
          </a:p>
          <a:p>
            <a:pPr>
              <a:buFontTx/>
              <a:buNone/>
            </a:pPr>
            <a:r>
              <a:rPr lang="en-US">
                <a:solidFill>
                  <a:schemeClr val="bg1"/>
                </a:solidFill>
              </a:rPr>
              <a:t>Tangent</a:t>
            </a:r>
          </a:p>
          <a:p>
            <a:pPr>
              <a:buFontTx/>
              <a:buNone/>
            </a:pPr>
            <a:r>
              <a:rPr lang="en-US">
                <a:solidFill>
                  <a:schemeClr val="bg1"/>
                </a:solidFill>
              </a:rPr>
              <a:t>Point of Tangency</a:t>
            </a:r>
          </a:p>
          <a:p>
            <a:pPr>
              <a:buFontTx/>
              <a:buNone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752600" y="1371600"/>
            <a:ext cx="678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>
                <a:solidFill>
                  <a:srgbClr val="FF0000"/>
                </a:solidFill>
              </a:rPr>
              <a:t>Distance from center to edge of a circle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057400" y="1828800"/>
            <a:ext cx="678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>
                <a:solidFill>
                  <a:srgbClr val="FF0000"/>
                </a:solidFill>
              </a:rPr>
              <a:t>Distance from edge to edge of a circle </a:t>
            </a:r>
            <a:r>
              <a:rPr lang="en-US" sz="2400" b="1">
                <a:solidFill>
                  <a:srgbClr val="FF0000"/>
                </a:solidFill>
              </a:rPr>
              <a:t>through the center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676400" y="2514600"/>
            <a:ext cx="678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>
                <a:solidFill>
                  <a:srgbClr val="FF0000"/>
                </a:solidFill>
              </a:rPr>
              <a:t>Any </a:t>
            </a:r>
            <a:r>
              <a:rPr lang="en-US" sz="2400" u="sng">
                <a:solidFill>
                  <a:srgbClr val="FF0000"/>
                </a:solidFill>
              </a:rPr>
              <a:t>line segment</a:t>
            </a:r>
            <a:r>
              <a:rPr lang="en-US" sz="2400">
                <a:solidFill>
                  <a:srgbClr val="FF0000"/>
                </a:solidFill>
              </a:rPr>
              <a:t> that goes from edge to edge in a circle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676400" y="3124200"/>
            <a:ext cx="678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>
                <a:solidFill>
                  <a:srgbClr val="FF0000"/>
                </a:solidFill>
              </a:rPr>
              <a:t>Any </a:t>
            </a:r>
            <a:r>
              <a:rPr lang="en-US" sz="2400" u="sng">
                <a:solidFill>
                  <a:srgbClr val="FF0000"/>
                </a:solidFill>
              </a:rPr>
              <a:t>line</a:t>
            </a:r>
            <a:r>
              <a:rPr lang="en-US" sz="2400">
                <a:solidFill>
                  <a:srgbClr val="FF0000"/>
                </a:solidFill>
              </a:rPr>
              <a:t> that passes through a circle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1981200" y="3733800"/>
            <a:ext cx="678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>
                <a:solidFill>
                  <a:srgbClr val="FF0000"/>
                </a:solidFill>
              </a:rPr>
              <a:t>A line that touches the circle at </a:t>
            </a:r>
            <a:r>
              <a:rPr lang="en-US" sz="2400" u="sng">
                <a:solidFill>
                  <a:srgbClr val="FF0000"/>
                </a:solidFill>
              </a:rPr>
              <a:t>exactly</a:t>
            </a:r>
            <a:r>
              <a:rPr lang="en-US" sz="2400">
                <a:solidFill>
                  <a:srgbClr val="FF0000"/>
                </a:solidFill>
              </a:rPr>
              <a:t> 1 point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3810000" y="4267200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>
                <a:solidFill>
                  <a:srgbClr val="FF0000"/>
                </a:solidFill>
              </a:rPr>
              <a:t>The point where a circle an tangent touch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10" name="Flowchart: Document 9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  <p:bldP spid="4102" grpId="0"/>
      <p:bldP spid="4103" grpId="0"/>
      <p:bldP spid="4104" grpId="0"/>
      <p:bldP spid="4105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676400"/>
            <a:ext cx="3505200" cy="41148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>
                <a:solidFill>
                  <a:schemeClr val="bg1"/>
                </a:solidFill>
              </a:rPr>
              <a:t>Radius</a:t>
            </a:r>
          </a:p>
          <a:p>
            <a:pPr>
              <a:buFontTx/>
              <a:buNone/>
            </a:pPr>
            <a:r>
              <a:rPr lang="en-US">
                <a:solidFill>
                  <a:schemeClr val="bg1"/>
                </a:solidFill>
              </a:rPr>
              <a:t>Diameter</a:t>
            </a:r>
          </a:p>
          <a:p>
            <a:pPr>
              <a:buFontTx/>
              <a:buNone/>
            </a:pPr>
            <a:r>
              <a:rPr lang="en-US">
                <a:solidFill>
                  <a:schemeClr val="bg1"/>
                </a:solidFill>
              </a:rPr>
              <a:t>Chord</a:t>
            </a:r>
          </a:p>
          <a:p>
            <a:pPr>
              <a:buFontTx/>
              <a:buNone/>
            </a:pPr>
            <a:r>
              <a:rPr lang="en-US">
                <a:solidFill>
                  <a:schemeClr val="bg1"/>
                </a:solidFill>
              </a:rPr>
              <a:t>Secant</a:t>
            </a:r>
          </a:p>
          <a:p>
            <a:pPr>
              <a:buFontTx/>
              <a:buNone/>
            </a:pPr>
            <a:r>
              <a:rPr lang="en-US">
                <a:solidFill>
                  <a:schemeClr val="bg1"/>
                </a:solidFill>
              </a:rPr>
              <a:t>Tangent</a:t>
            </a:r>
          </a:p>
          <a:p>
            <a:pPr>
              <a:buFontTx/>
              <a:buNone/>
            </a:pPr>
            <a:r>
              <a:rPr lang="en-US">
                <a:solidFill>
                  <a:schemeClr val="bg1"/>
                </a:solidFill>
              </a:rPr>
              <a:t>Point of Tangency</a:t>
            </a:r>
          </a:p>
          <a:p>
            <a:pPr>
              <a:buFontTx/>
              <a:buNone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5123" name="Oval 3"/>
          <p:cNvSpPr>
            <a:spLocks noChangeArrowheads="1"/>
          </p:cNvSpPr>
          <p:nvPr/>
        </p:nvSpPr>
        <p:spPr bwMode="auto">
          <a:xfrm>
            <a:off x="5105400" y="1828800"/>
            <a:ext cx="3581400" cy="3352800"/>
          </a:xfrm>
          <a:prstGeom prst="ellipse">
            <a:avLst/>
          </a:prstGeom>
          <a:noFill/>
          <a:ln w="28575" cap="sq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4" name="Oval 4"/>
          <p:cNvSpPr>
            <a:spLocks noChangeArrowheads="1"/>
          </p:cNvSpPr>
          <p:nvPr/>
        </p:nvSpPr>
        <p:spPr bwMode="auto">
          <a:xfrm>
            <a:off x="6858000" y="3505200"/>
            <a:ext cx="76200" cy="76200"/>
          </a:xfrm>
          <a:prstGeom prst="ellipse">
            <a:avLst/>
          </a:prstGeom>
          <a:solidFill>
            <a:schemeClr val="tx1"/>
          </a:solidFill>
          <a:ln w="28575" cap="sq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781800" y="3124200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H="1" flipV="1">
            <a:off x="5410200" y="2590800"/>
            <a:ext cx="1447800" cy="914400"/>
          </a:xfrm>
          <a:prstGeom prst="line">
            <a:avLst/>
          </a:prstGeom>
          <a:noFill/>
          <a:ln w="28575" cap="sq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4953000" y="2209800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V="1">
            <a:off x="5105400" y="3505200"/>
            <a:ext cx="3581400" cy="76200"/>
          </a:xfrm>
          <a:prstGeom prst="line">
            <a:avLst/>
          </a:prstGeom>
          <a:noFill/>
          <a:ln w="28575" cap="sq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4648200" y="3429000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8794750" y="3200400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H="1">
            <a:off x="6934200" y="3505200"/>
            <a:ext cx="1752600" cy="1676400"/>
          </a:xfrm>
          <a:prstGeom prst="line">
            <a:avLst/>
          </a:prstGeom>
          <a:noFill/>
          <a:ln w="28575" cap="sq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6705600" y="5257800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E</a:t>
            </a:r>
          </a:p>
        </p:txBody>
      </p:sp>
      <p:sp>
        <p:nvSpPr>
          <p:cNvPr id="5133" name="Line 13"/>
          <p:cNvSpPr>
            <a:spLocks noChangeShapeType="1"/>
          </p:cNvSpPr>
          <p:nvPr/>
        </p:nvSpPr>
        <p:spPr bwMode="auto">
          <a:xfrm rot="-10800000">
            <a:off x="3505200" y="1143000"/>
            <a:ext cx="4876800" cy="914400"/>
          </a:xfrm>
          <a:prstGeom prst="line">
            <a:avLst/>
          </a:prstGeom>
          <a:noFill/>
          <a:ln w="28575" cap="sq">
            <a:solidFill>
              <a:schemeClr val="bg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7162800" y="1371600"/>
            <a:ext cx="3238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F</a:t>
            </a:r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 rot="-10800000">
            <a:off x="3810000" y="4267200"/>
            <a:ext cx="4876800" cy="914400"/>
          </a:xfrm>
          <a:prstGeom prst="line">
            <a:avLst/>
          </a:prstGeom>
          <a:noFill/>
          <a:ln w="28575" cap="sq">
            <a:solidFill>
              <a:schemeClr val="bg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5105400" y="4648200"/>
            <a:ext cx="3619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G</a:t>
            </a: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7772400" y="5105400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4648200" y="838200"/>
            <a:ext cx="2984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J</a:t>
            </a:r>
          </a:p>
        </p:txBody>
      </p:sp>
      <p:sp>
        <p:nvSpPr>
          <p:cNvPr id="19" name="Flowchart: Document 1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51037"/>
            <a:ext cx="4038600" cy="4525963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Radius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Diameter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Chord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Secant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Tangent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Point of Tangency</a:t>
            </a:r>
          </a:p>
          <a:p>
            <a:pPr>
              <a:buFontTx/>
              <a:buNone/>
            </a:pP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6148" name="Oval 4"/>
          <p:cNvSpPr>
            <a:spLocks noChangeArrowheads="1"/>
          </p:cNvSpPr>
          <p:nvPr/>
        </p:nvSpPr>
        <p:spPr bwMode="auto">
          <a:xfrm>
            <a:off x="6858000" y="3475037"/>
            <a:ext cx="76200" cy="76200"/>
          </a:xfrm>
          <a:prstGeom prst="ellipse">
            <a:avLst/>
          </a:prstGeom>
          <a:solidFill>
            <a:schemeClr val="tx1"/>
          </a:solidFill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6781800" y="30940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4953000" y="21796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 flipV="1">
            <a:off x="5105400" y="3475037"/>
            <a:ext cx="3581400" cy="762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4648200" y="33988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8794750" y="31702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D</a:t>
            </a:r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 flipH="1">
            <a:off x="6934200" y="3475037"/>
            <a:ext cx="1752600" cy="1676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6705600" y="52276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E</a:t>
            </a:r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>
            <a:off x="4267200" y="12652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 rot="-10800000">
            <a:off x="3505200" y="11128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7162800" y="1341437"/>
            <a:ext cx="3238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F</a:t>
            </a:r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 rot="-10800000">
            <a:off x="3810000" y="42370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>
            <a:off x="4267200" y="43132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5105400" y="4618037"/>
            <a:ext cx="3619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G</a:t>
            </a: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7772400" y="50752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H</a:t>
            </a:r>
          </a:p>
        </p:txBody>
      </p:sp>
      <p:graphicFrame>
        <p:nvGraphicFramePr>
          <p:cNvPr id="6164" name="Object 20"/>
          <p:cNvGraphicFramePr>
            <a:graphicFrameLocks noChangeAspect="1"/>
          </p:cNvGraphicFramePr>
          <p:nvPr>
            <p:ph sz="half" idx="2"/>
          </p:nvPr>
        </p:nvGraphicFramePr>
        <p:xfrm>
          <a:off x="1828800" y="1874837"/>
          <a:ext cx="736600" cy="596900"/>
        </p:xfrm>
        <a:graphic>
          <a:graphicData uri="http://schemas.openxmlformats.org/presentationml/2006/ole">
            <p:oleObj spid="_x0000_s407554" name="Equation" r:id="rId3" imgW="266400" imgH="215640" progId="Equation.3">
              <p:embed/>
            </p:oleObj>
          </a:graphicData>
        </a:graphic>
      </p:graphicFrame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4648200" y="808037"/>
            <a:ext cx="2984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J</a:t>
            </a: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3505200" y="1112837"/>
            <a:ext cx="5181600" cy="4038600"/>
            <a:chOff x="2112" y="576"/>
            <a:chExt cx="3264" cy="2544"/>
          </a:xfrm>
        </p:grpSpPr>
        <p:sp>
          <p:nvSpPr>
            <p:cNvPr id="6166" name="Oval 22"/>
            <p:cNvSpPr>
              <a:spLocks noChangeArrowheads="1"/>
            </p:cNvSpPr>
            <p:nvPr/>
          </p:nvSpPr>
          <p:spPr bwMode="auto">
            <a:xfrm>
              <a:off x="3120" y="1008"/>
              <a:ext cx="2256" cy="2112"/>
            </a:xfrm>
            <a:prstGeom prst="ellips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7" name="Line 23"/>
            <p:cNvSpPr>
              <a:spLocks noChangeShapeType="1"/>
            </p:cNvSpPr>
            <p:nvPr/>
          </p:nvSpPr>
          <p:spPr bwMode="auto">
            <a:xfrm flipH="1" flipV="1">
              <a:off x="3312" y="1488"/>
              <a:ext cx="91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68" name="Line 24"/>
            <p:cNvSpPr>
              <a:spLocks noChangeShapeType="1"/>
            </p:cNvSpPr>
            <p:nvPr/>
          </p:nvSpPr>
          <p:spPr bwMode="auto">
            <a:xfrm flipV="1">
              <a:off x="3120" y="2064"/>
              <a:ext cx="2256" cy="48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69" name="Line 25"/>
            <p:cNvSpPr>
              <a:spLocks noChangeShapeType="1"/>
            </p:cNvSpPr>
            <p:nvPr/>
          </p:nvSpPr>
          <p:spPr bwMode="auto">
            <a:xfrm flipH="1">
              <a:off x="4272" y="2064"/>
              <a:ext cx="1104" cy="105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70" name="Line 26"/>
            <p:cNvSpPr>
              <a:spLocks noChangeShapeType="1"/>
            </p:cNvSpPr>
            <p:nvPr/>
          </p:nvSpPr>
          <p:spPr bwMode="auto">
            <a:xfrm rot="-10800000">
              <a:off x="2112" y="576"/>
              <a:ext cx="307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triangle" w="lg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71" name="Line 27"/>
            <p:cNvSpPr>
              <a:spLocks noChangeShapeType="1"/>
            </p:cNvSpPr>
            <p:nvPr/>
          </p:nvSpPr>
          <p:spPr bwMode="auto">
            <a:xfrm rot="-10800000">
              <a:off x="2304" y="2544"/>
              <a:ext cx="307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triangle" w="lg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50" name="Line 6"/>
          <p:cNvSpPr>
            <a:spLocks noChangeShapeType="1"/>
          </p:cNvSpPr>
          <p:nvPr/>
        </p:nvSpPr>
        <p:spPr bwMode="auto">
          <a:xfrm flipH="1" flipV="1">
            <a:off x="5410200" y="2560637"/>
            <a:ext cx="1447800" cy="914400"/>
          </a:xfrm>
          <a:prstGeom prst="line">
            <a:avLst/>
          </a:prstGeom>
          <a:noFill/>
          <a:ln w="28575" cap="sq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" name="Flowchart: Document 29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51037"/>
            <a:ext cx="4038600" cy="4525963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Radius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Diameter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Chord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Secant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Tangent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Point of Tangency</a:t>
            </a:r>
          </a:p>
          <a:p>
            <a:pPr>
              <a:buFontTx/>
              <a:buNone/>
            </a:pP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7171" name="Oval 3"/>
          <p:cNvSpPr>
            <a:spLocks noChangeArrowheads="1"/>
          </p:cNvSpPr>
          <p:nvPr/>
        </p:nvSpPr>
        <p:spPr bwMode="auto">
          <a:xfrm>
            <a:off x="5105400" y="1798637"/>
            <a:ext cx="3581400" cy="3352800"/>
          </a:xfrm>
          <a:prstGeom prst="ellips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6858000" y="3475037"/>
            <a:ext cx="76200" cy="76200"/>
          </a:xfrm>
          <a:prstGeom prst="ellipse">
            <a:avLst/>
          </a:prstGeom>
          <a:solidFill>
            <a:schemeClr val="tx1"/>
          </a:solidFill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6781800" y="30940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 flipH="1" flipV="1">
            <a:off x="5410200" y="2560637"/>
            <a:ext cx="1447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4953000" y="21796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4648200" y="33988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8794750" y="31702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 flipH="1">
            <a:off x="6934200" y="3475037"/>
            <a:ext cx="1752600" cy="1676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6705600" y="52276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E</a:t>
            </a:r>
          </a:p>
        </p:txBody>
      </p:sp>
      <p:sp>
        <p:nvSpPr>
          <p:cNvPr id="7181" name="Line 13"/>
          <p:cNvSpPr>
            <a:spLocks noChangeShapeType="1"/>
          </p:cNvSpPr>
          <p:nvPr/>
        </p:nvSpPr>
        <p:spPr bwMode="auto">
          <a:xfrm>
            <a:off x="4267200" y="12652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82" name="Line 14"/>
          <p:cNvSpPr>
            <a:spLocks noChangeShapeType="1"/>
          </p:cNvSpPr>
          <p:nvPr/>
        </p:nvSpPr>
        <p:spPr bwMode="auto">
          <a:xfrm rot="-10800000">
            <a:off x="3505200" y="11128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7162800" y="1341437"/>
            <a:ext cx="3238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F</a:t>
            </a:r>
          </a:p>
        </p:txBody>
      </p:sp>
      <p:sp>
        <p:nvSpPr>
          <p:cNvPr id="7184" name="Line 16"/>
          <p:cNvSpPr>
            <a:spLocks noChangeShapeType="1"/>
          </p:cNvSpPr>
          <p:nvPr/>
        </p:nvSpPr>
        <p:spPr bwMode="auto">
          <a:xfrm rot="-10800000">
            <a:off x="3810000" y="42370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85" name="Line 17"/>
          <p:cNvSpPr>
            <a:spLocks noChangeShapeType="1"/>
          </p:cNvSpPr>
          <p:nvPr/>
        </p:nvSpPr>
        <p:spPr bwMode="auto">
          <a:xfrm>
            <a:off x="4267200" y="43132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5105400" y="4618037"/>
            <a:ext cx="3619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G</a:t>
            </a: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7772400" y="50752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H</a:t>
            </a:r>
          </a:p>
        </p:txBody>
      </p:sp>
      <p:graphicFrame>
        <p:nvGraphicFramePr>
          <p:cNvPr id="7188" name="Object 20"/>
          <p:cNvGraphicFramePr>
            <a:graphicFrameLocks noChangeAspect="1"/>
          </p:cNvGraphicFramePr>
          <p:nvPr>
            <p:ph sz="half" idx="2"/>
          </p:nvPr>
        </p:nvGraphicFramePr>
        <p:xfrm>
          <a:off x="2209800" y="2335212"/>
          <a:ext cx="736600" cy="587375"/>
        </p:xfrm>
        <a:graphic>
          <a:graphicData uri="http://schemas.openxmlformats.org/presentationml/2006/ole">
            <p:oleObj spid="_x0000_s408578" name="Equation" r:id="rId3" imgW="253800" imgH="203040" progId="Equation.3">
              <p:embed/>
            </p:oleObj>
          </a:graphicData>
        </a:graphic>
      </p:graphicFrame>
      <p:sp>
        <p:nvSpPr>
          <p:cNvPr id="7189" name="Text Box 21"/>
          <p:cNvSpPr txBox="1">
            <a:spLocks noChangeArrowheads="1"/>
          </p:cNvSpPr>
          <p:nvPr/>
        </p:nvSpPr>
        <p:spPr bwMode="auto">
          <a:xfrm>
            <a:off x="4648200" y="808037"/>
            <a:ext cx="2984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J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505200" y="1112837"/>
            <a:ext cx="5181600" cy="4038600"/>
            <a:chOff x="2112" y="576"/>
            <a:chExt cx="3264" cy="2544"/>
          </a:xfrm>
        </p:grpSpPr>
        <p:sp>
          <p:nvSpPr>
            <p:cNvPr id="7191" name="Oval 23"/>
            <p:cNvSpPr>
              <a:spLocks noChangeArrowheads="1"/>
            </p:cNvSpPr>
            <p:nvPr/>
          </p:nvSpPr>
          <p:spPr bwMode="auto">
            <a:xfrm>
              <a:off x="3120" y="1008"/>
              <a:ext cx="2256" cy="2112"/>
            </a:xfrm>
            <a:prstGeom prst="ellips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2" name="Line 24"/>
            <p:cNvSpPr>
              <a:spLocks noChangeShapeType="1"/>
            </p:cNvSpPr>
            <p:nvPr/>
          </p:nvSpPr>
          <p:spPr bwMode="auto">
            <a:xfrm flipH="1" flipV="1">
              <a:off x="3312" y="1488"/>
              <a:ext cx="91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93" name="Line 25"/>
            <p:cNvSpPr>
              <a:spLocks noChangeShapeType="1"/>
            </p:cNvSpPr>
            <p:nvPr/>
          </p:nvSpPr>
          <p:spPr bwMode="auto">
            <a:xfrm flipV="1">
              <a:off x="3120" y="2064"/>
              <a:ext cx="2256" cy="48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94" name="Line 26"/>
            <p:cNvSpPr>
              <a:spLocks noChangeShapeType="1"/>
            </p:cNvSpPr>
            <p:nvPr/>
          </p:nvSpPr>
          <p:spPr bwMode="auto">
            <a:xfrm flipH="1">
              <a:off x="4272" y="2064"/>
              <a:ext cx="1104" cy="105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95" name="Line 27"/>
            <p:cNvSpPr>
              <a:spLocks noChangeShapeType="1"/>
            </p:cNvSpPr>
            <p:nvPr/>
          </p:nvSpPr>
          <p:spPr bwMode="auto">
            <a:xfrm rot="-10800000">
              <a:off x="2112" y="576"/>
              <a:ext cx="307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triangle" w="lg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96" name="Line 28"/>
            <p:cNvSpPr>
              <a:spLocks noChangeShapeType="1"/>
            </p:cNvSpPr>
            <p:nvPr/>
          </p:nvSpPr>
          <p:spPr bwMode="auto">
            <a:xfrm rot="-10800000">
              <a:off x="2304" y="2544"/>
              <a:ext cx="307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triangle" w="lg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6" name="Line 8"/>
          <p:cNvSpPr>
            <a:spLocks noChangeShapeType="1"/>
          </p:cNvSpPr>
          <p:nvPr/>
        </p:nvSpPr>
        <p:spPr bwMode="auto">
          <a:xfrm flipV="1">
            <a:off x="5105400" y="3475037"/>
            <a:ext cx="3581400" cy="76200"/>
          </a:xfrm>
          <a:prstGeom prst="line">
            <a:avLst/>
          </a:prstGeom>
          <a:noFill/>
          <a:ln w="28575" cap="sq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" name="Flowchart: Document 2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51037"/>
            <a:ext cx="4038600" cy="4525963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Radius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Diameter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Chord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Secant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Tangent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Point of Tangency</a:t>
            </a:r>
          </a:p>
          <a:p>
            <a:pPr>
              <a:buFontTx/>
              <a:buNone/>
            </a:pP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8195" name="Oval 3"/>
          <p:cNvSpPr>
            <a:spLocks noChangeArrowheads="1"/>
          </p:cNvSpPr>
          <p:nvPr/>
        </p:nvSpPr>
        <p:spPr bwMode="auto">
          <a:xfrm>
            <a:off x="5105400" y="1798637"/>
            <a:ext cx="3581400" cy="3352800"/>
          </a:xfrm>
          <a:prstGeom prst="ellips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6" name="Oval 4"/>
          <p:cNvSpPr>
            <a:spLocks noChangeArrowheads="1"/>
          </p:cNvSpPr>
          <p:nvPr/>
        </p:nvSpPr>
        <p:spPr bwMode="auto">
          <a:xfrm>
            <a:off x="6858000" y="3475037"/>
            <a:ext cx="76200" cy="76200"/>
          </a:xfrm>
          <a:prstGeom prst="ellipse">
            <a:avLst/>
          </a:prstGeom>
          <a:solidFill>
            <a:schemeClr val="tx1"/>
          </a:solidFill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6781800" y="30940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 flipH="1" flipV="1">
            <a:off x="5410200" y="2560637"/>
            <a:ext cx="1447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953000" y="21796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 flipV="1">
            <a:off x="5105400" y="3475037"/>
            <a:ext cx="3581400" cy="762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4648200" y="33988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8794750" y="31702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D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6705600" y="52276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E</a:t>
            </a:r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auto">
          <a:xfrm>
            <a:off x="4267200" y="12652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 rot="-10800000">
            <a:off x="3505200" y="11128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7162800" y="1341437"/>
            <a:ext cx="3238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F</a:t>
            </a:r>
          </a:p>
        </p:txBody>
      </p:sp>
      <p:sp>
        <p:nvSpPr>
          <p:cNvPr id="8208" name="Line 16"/>
          <p:cNvSpPr>
            <a:spLocks noChangeShapeType="1"/>
          </p:cNvSpPr>
          <p:nvPr/>
        </p:nvSpPr>
        <p:spPr bwMode="auto">
          <a:xfrm rot="-10800000">
            <a:off x="3810000" y="42370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9" name="Line 17"/>
          <p:cNvSpPr>
            <a:spLocks noChangeShapeType="1"/>
          </p:cNvSpPr>
          <p:nvPr/>
        </p:nvSpPr>
        <p:spPr bwMode="auto">
          <a:xfrm>
            <a:off x="4267200" y="43132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105400" y="4618037"/>
            <a:ext cx="3619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G</a:t>
            </a: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7772400" y="50752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H</a:t>
            </a:r>
          </a:p>
        </p:txBody>
      </p:sp>
      <p:graphicFrame>
        <p:nvGraphicFramePr>
          <p:cNvPr id="8212" name="Object 20"/>
          <p:cNvGraphicFramePr>
            <a:graphicFrameLocks noChangeAspect="1"/>
          </p:cNvGraphicFramePr>
          <p:nvPr>
            <p:ph sz="half" idx="2"/>
          </p:nvPr>
        </p:nvGraphicFramePr>
        <p:xfrm>
          <a:off x="1828800" y="2940050"/>
          <a:ext cx="736600" cy="588962"/>
        </p:xfrm>
        <a:graphic>
          <a:graphicData uri="http://schemas.openxmlformats.org/presentationml/2006/ole">
            <p:oleObj spid="_x0000_s409602" name="Equation" r:id="rId3" imgW="253800" imgH="203040" progId="Equation.3">
              <p:embed/>
            </p:oleObj>
          </a:graphicData>
        </a:graphic>
      </p:graphicFrame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4648200" y="808037"/>
            <a:ext cx="2984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J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505200" y="1112837"/>
            <a:ext cx="5181600" cy="4038600"/>
            <a:chOff x="2112" y="576"/>
            <a:chExt cx="3264" cy="2544"/>
          </a:xfrm>
        </p:grpSpPr>
        <p:sp>
          <p:nvSpPr>
            <p:cNvPr id="8215" name="Oval 23"/>
            <p:cNvSpPr>
              <a:spLocks noChangeArrowheads="1"/>
            </p:cNvSpPr>
            <p:nvPr/>
          </p:nvSpPr>
          <p:spPr bwMode="auto">
            <a:xfrm>
              <a:off x="3120" y="1008"/>
              <a:ext cx="2256" cy="2112"/>
            </a:xfrm>
            <a:prstGeom prst="ellips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6" name="Line 24"/>
            <p:cNvSpPr>
              <a:spLocks noChangeShapeType="1"/>
            </p:cNvSpPr>
            <p:nvPr/>
          </p:nvSpPr>
          <p:spPr bwMode="auto">
            <a:xfrm flipH="1" flipV="1">
              <a:off x="3312" y="1488"/>
              <a:ext cx="91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217" name="Line 25"/>
            <p:cNvSpPr>
              <a:spLocks noChangeShapeType="1"/>
            </p:cNvSpPr>
            <p:nvPr/>
          </p:nvSpPr>
          <p:spPr bwMode="auto">
            <a:xfrm flipV="1">
              <a:off x="3120" y="2064"/>
              <a:ext cx="2256" cy="48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218" name="Line 26"/>
            <p:cNvSpPr>
              <a:spLocks noChangeShapeType="1"/>
            </p:cNvSpPr>
            <p:nvPr/>
          </p:nvSpPr>
          <p:spPr bwMode="auto">
            <a:xfrm flipH="1">
              <a:off x="4272" y="2064"/>
              <a:ext cx="1104" cy="105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219" name="Line 27"/>
            <p:cNvSpPr>
              <a:spLocks noChangeShapeType="1"/>
            </p:cNvSpPr>
            <p:nvPr/>
          </p:nvSpPr>
          <p:spPr bwMode="auto">
            <a:xfrm rot="-10800000">
              <a:off x="2112" y="576"/>
              <a:ext cx="307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triangle" w="lg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220" name="Line 28"/>
            <p:cNvSpPr>
              <a:spLocks noChangeShapeType="1"/>
            </p:cNvSpPr>
            <p:nvPr/>
          </p:nvSpPr>
          <p:spPr bwMode="auto">
            <a:xfrm rot="-10800000">
              <a:off x="2304" y="2544"/>
              <a:ext cx="307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triangle" w="lg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203" name="Line 11"/>
          <p:cNvSpPr>
            <a:spLocks noChangeShapeType="1"/>
          </p:cNvSpPr>
          <p:nvPr/>
        </p:nvSpPr>
        <p:spPr bwMode="auto">
          <a:xfrm flipH="1">
            <a:off x="6934200" y="3475037"/>
            <a:ext cx="1752600" cy="1676400"/>
          </a:xfrm>
          <a:prstGeom prst="line">
            <a:avLst/>
          </a:prstGeom>
          <a:noFill/>
          <a:ln w="28575" cap="sq">
            <a:solidFill>
              <a:srgbClr val="FF00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" name="Flowchart: Document 2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51037"/>
            <a:ext cx="4038600" cy="4525963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Radius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Diameter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Chord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Secant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Tangent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Point of Tangency</a:t>
            </a:r>
          </a:p>
          <a:p>
            <a:pPr>
              <a:buFontTx/>
              <a:buNone/>
            </a:pP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9219" name="Oval 3"/>
          <p:cNvSpPr>
            <a:spLocks noChangeArrowheads="1"/>
          </p:cNvSpPr>
          <p:nvPr/>
        </p:nvSpPr>
        <p:spPr bwMode="auto">
          <a:xfrm>
            <a:off x="5105400" y="1798637"/>
            <a:ext cx="3581400" cy="3352800"/>
          </a:xfrm>
          <a:prstGeom prst="ellips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6858000" y="3475037"/>
            <a:ext cx="76200" cy="76200"/>
          </a:xfrm>
          <a:prstGeom prst="ellipse">
            <a:avLst/>
          </a:prstGeom>
          <a:solidFill>
            <a:schemeClr val="tx1"/>
          </a:solidFill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781800" y="30940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 flipH="1" flipV="1">
            <a:off x="5410200" y="2560637"/>
            <a:ext cx="1447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4953000" y="21796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V="1">
            <a:off x="5105400" y="3475037"/>
            <a:ext cx="3581400" cy="762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4648200" y="33988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8794750" y="31702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 flipH="1">
            <a:off x="6934200" y="3475037"/>
            <a:ext cx="1752600" cy="1676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6705600" y="52276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E</a:t>
            </a:r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4267200" y="12652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rot="-10800000">
            <a:off x="3505200" y="11128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7162800" y="1341437"/>
            <a:ext cx="3238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F</a:t>
            </a:r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 rot="-10800000">
            <a:off x="3810000" y="42370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5105400" y="4618037"/>
            <a:ext cx="3619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G</a:t>
            </a: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7772400" y="50752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H</a:t>
            </a:r>
          </a:p>
        </p:txBody>
      </p:sp>
      <p:graphicFrame>
        <p:nvGraphicFramePr>
          <p:cNvPr id="9236" name="Object 20"/>
          <p:cNvGraphicFramePr>
            <a:graphicFrameLocks noChangeAspect="1"/>
          </p:cNvGraphicFramePr>
          <p:nvPr>
            <p:ph sz="half" idx="2"/>
          </p:nvPr>
        </p:nvGraphicFramePr>
        <p:xfrm>
          <a:off x="1752600" y="3473450"/>
          <a:ext cx="1371600" cy="525462"/>
        </p:xfrm>
        <a:graphic>
          <a:graphicData uri="http://schemas.openxmlformats.org/presentationml/2006/ole">
            <p:oleObj spid="_x0000_s410626" name="Equation" r:id="rId3" imgW="495000" imgH="190440" progId="Equation.3">
              <p:embed/>
            </p:oleObj>
          </a:graphicData>
        </a:graphic>
      </p:graphicFrame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4648200" y="808037"/>
            <a:ext cx="2984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J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505200" y="1112837"/>
            <a:ext cx="5181600" cy="4038600"/>
            <a:chOff x="2112" y="576"/>
            <a:chExt cx="3264" cy="2544"/>
          </a:xfrm>
        </p:grpSpPr>
        <p:sp>
          <p:nvSpPr>
            <p:cNvPr id="9239" name="Oval 23"/>
            <p:cNvSpPr>
              <a:spLocks noChangeArrowheads="1"/>
            </p:cNvSpPr>
            <p:nvPr/>
          </p:nvSpPr>
          <p:spPr bwMode="auto">
            <a:xfrm>
              <a:off x="3120" y="1008"/>
              <a:ext cx="2256" cy="2112"/>
            </a:xfrm>
            <a:prstGeom prst="ellips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0" name="Line 24"/>
            <p:cNvSpPr>
              <a:spLocks noChangeShapeType="1"/>
            </p:cNvSpPr>
            <p:nvPr/>
          </p:nvSpPr>
          <p:spPr bwMode="auto">
            <a:xfrm flipH="1" flipV="1">
              <a:off x="3312" y="1488"/>
              <a:ext cx="91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241" name="Line 25"/>
            <p:cNvSpPr>
              <a:spLocks noChangeShapeType="1"/>
            </p:cNvSpPr>
            <p:nvPr/>
          </p:nvSpPr>
          <p:spPr bwMode="auto">
            <a:xfrm flipV="1">
              <a:off x="3120" y="2064"/>
              <a:ext cx="2256" cy="48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242" name="Line 26"/>
            <p:cNvSpPr>
              <a:spLocks noChangeShapeType="1"/>
            </p:cNvSpPr>
            <p:nvPr/>
          </p:nvSpPr>
          <p:spPr bwMode="auto">
            <a:xfrm flipH="1">
              <a:off x="4272" y="2064"/>
              <a:ext cx="1104" cy="105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243" name="Line 27"/>
            <p:cNvSpPr>
              <a:spLocks noChangeShapeType="1"/>
            </p:cNvSpPr>
            <p:nvPr/>
          </p:nvSpPr>
          <p:spPr bwMode="auto">
            <a:xfrm rot="-10800000">
              <a:off x="2112" y="576"/>
              <a:ext cx="307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triangle" w="lg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244" name="Line 28"/>
            <p:cNvSpPr>
              <a:spLocks noChangeShapeType="1"/>
            </p:cNvSpPr>
            <p:nvPr/>
          </p:nvSpPr>
          <p:spPr bwMode="auto">
            <a:xfrm rot="-10800000">
              <a:off x="2304" y="2544"/>
              <a:ext cx="307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triangle" w="lg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33" name="Line 17"/>
          <p:cNvSpPr>
            <a:spLocks noChangeShapeType="1"/>
          </p:cNvSpPr>
          <p:nvPr/>
        </p:nvSpPr>
        <p:spPr bwMode="auto">
          <a:xfrm>
            <a:off x="3810000" y="4237037"/>
            <a:ext cx="5334000" cy="990600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" name="Flowchart: Document 2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762000" y="806450"/>
            <a:ext cx="746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 dirty="0">
                <a:latin typeface="Comic Sans MS" pitchFamily="66" charset="0"/>
              </a:rPr>
              <a:t>It is easier to explain </a:t>
            </a:r>
            <a:r>
              <a:rPr lang="en-US" sz="2800" b="1" dirty="0" smtClean="0">
                <a:latin typeface="Comic Sans MS" pitchFamily="66" charset="0"/>
              </a:rPr>
              <a:t>CONCAVE </a:t>
            </a:r>
            <a:r>
              <a:rPr lang="en-US" sz="2800" b="1" dirty="0">
                <a:latin typeface="Comic Sans MS" pitchFamily="66" charset="0"/>
              </a:rPr>
              <a:t>than it is to explain </a:t>
            </a:r>
            <a:r>
              <a:rPr lang="en-US" sz="2800" b="1" dirty="0" smtClean="0">
                <a:latin typeface="Comic Sans MS" pitchFamily="66" charset="0"/>
              </a:rPr>
              <a:t>CONVEX</a:t>
            </a:r>
            <a:endParaRPr lang="en-US" sz="2800" b="1" dirty="0">
              <a:latin typeface="Comic Sans MS" pitchFamily="66" charset="0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838200" y="1919287"/>
            <a:ext cx="7467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 dirty="0">
                <a:latin typeface="Comic Sans MS" pitchFamily="66" charset="0"/>
              </a:rPr>
              <a:t>A polygon is </a:t>
            </a:r>
            <a:r>
              <a:rPr lang="en-US" sz="2800" b="1" dirty="0" smtClean="0">
                <a:latin typeface="Comic Sans MS" pitchFamily="66" charset="0"/>
              </a:rPr>
              <a:t>CONCAVE </a:t>
            </a:r>
            <a:r>
              <a:rPr lang="en-US" sz="2800" b="1" dirty="0">
                <a:latin typeface="Comic Sans MS" pitchFamily="66" charset="0"/>
              </a:rPr>
              <a:t>if: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838200" y="2605087"/>
            <a:ext cx="746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</a:rPr>
              <a:t>There are 2 points </a:t>
            </a:r>
            <a:r>
              <a:rPr lang="en-US" sz="2800" b="1" i="1">
                <a:latin typeface="Comic Sans MS" pitchFamily="66" charset="0"/>
              </a:rPr>
              <a:t>somewhere</a:t>
            </a:r>
            <a:r>
              <a:rPr lang="en-US" sz="2800" b="1">
                <a:latin typeface="Comic Sans MS" pitchFamily="66" charset="0"/>
              </a:rPr>
              <a:t> inside the shape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838200" y="3671887"/>
            <a:ext cx="746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</a:rPr>
              <a:t>So that if you connect those 2 points with a line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762000" y="4738687"/>
            <a:ext cx="7467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</a:rPr>
              <a:t>The line goes outside the shape.</a:t>
            </a:r>
          </a:p>
        </p:txBody>
      </p:sp>
      <p:sp>
        <p:nvSpPr>
          <p:cNvPr id="12" name="Flowchart: Document 11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5" grpId="0"/>
      <p:bldP spid="30726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51037"/>
            <a:ext cx="4038600" cy="4525963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Radius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Diameter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Chord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Secant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Tangent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Point of Tangency</a:t>
            </a:r>
          </a:p>
          <a:p>
            <a:pPr>
              <a:buFontTx/>
              <a:buNone/>
            </a:pP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5105400" y="1798637"/>
            <a:ext cx="3581400" cy="3352800"/>
          </a:xfrm>
          <a:prstGeom prst="ellips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6858000" y="3475037"/>
            <a:ext cx="76200" cy="76200"/>
          </a:xfrm>
          <a:prstGeom prst="ellipse">
            <a:avLst/>
          </a:prstGeom>
          <a:solidFill>
            <a:schemeClr val="tx1"/>
          </a:solidFill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781800" y="30940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 flipH="1" flipV="1">
            <a:off x="5410200" y="2560637"/>
            <a:ext cx="1447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4953000" y="21796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 flipV="1">
            <a:off x="5105400" y="3475037"/>
            <a:ext cx="3581400" cy="762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4648200" y="33988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8794750" y="31702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 flipH="1">
            <a:off x="6934200" y="3475037"/>
            <a:ext cx="1752600" cy="1676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705600" y="52276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E</a:t>
            </a:r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 rot="-10800000">
            <a:off x="3505200" y="1112837"/>
            <a:ext cx="4876800" cy="914400"/>
          </a:xfrm>
          <a:prstGeom prst="line">
            <a:avLst/>
          </a:prstGeom>
          <a:noFill/>
          <a:ln w="28575" cap="sq">
            <a:solidFill>
              <a:srgbClr val="FF0000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7162800" y="1341437"/>
            <a:ext cx="3238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F</a:t>
            </a:r>
          </a:p>
        </p:txBody>
      </p:sp>
      <p:sp>
        <p:nvSpPr>
          <p:cNvPr id="10256" name="Line 16"/>
          <p:cNvSpPr>
            <a:spLocks noChangeShapeType="1"/>
          </p:cNvSpPr>
          <p:nvPr/>
        </p:nvSpPr>
        <p:spPr bwMode="auto">
          <a:xfrm rot="-10800000">
            <a:off x="3810000" y="42370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57" name="Line 17"/>
          <p:cNvSpPr>
            <a:spLocks noChangeShapeType="1"/>
          </p:cNvSpPr>
          <p:nvPr/>
        </p:nvSpPr>
        <p:spPr bwMode="auto">
          <a:xfrm>
            <a:off x="4267200" y="43132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5105400" y="4618037"/>
            <a:ext cx="3619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G</a:t>
            </a: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7772400" y="50752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H</a:t>
            </a:r>
          </a:p>
        </p:txBody>
      </p:sp>
      <p:graphicFrame>
        <p:nvGraphicFramePr>
          <p:cNvPr id="10260" name="Object 20"/>
          <p:cNvGraphicFramePr>
            <a:graphicFrameLocks noChangeAspect="1"/>
          </p:cNvGraphicFramePr>
          <p:nvPr>
            <p:ph sz="half" idx="2"/>
          </p:nvPr>
        </p:nvGraphicFramePr>
        <p:xfrm>
          <a:off x="2036763" y="4006850"/>
          <a:ext cx="1260475" cy="523875"/>
        </p:xfrm>
        <a:graphic>
          <a:graphicData uri="http://schemas.openxmlformats.org/presentationml/2006/ole">
            <p:oleObj spid="_x0000_s411650" name="Equation" r:id="rId3" imgW="457200" imgH="190440" progId="Equation.3">
              <p:embed/>
            </p:oleObj>
          </a:graphicData>
        </a:graphic>
      </p:graphicFrame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4648200" y="808037"/>
            <a:ext cx="2984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J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505200" y="1112837"/>
            <a:ext cx="5181600" cy="4038600"/>
            <a:chOff x="2112" y="576"/>
            <a:chExt cx="3264" cy="2544"/>
          </a:xfrm>
        </p:grpSpPr>
        <p:sp>
          <p:nvSpPr>
            <p:cNvPr id="10263" name="Oval 23"/>
            <p:cNvSpPr>
              <a:spLocks noChangeArrowheads="1"/>
            </p:cNvSpPr>
            <p:nvPr/>
          </p:nvSpPr>
          <p:spPr bwMode="auto">
            <a:xfrm>
              <a:off x="3120" y="1008"/>
              <a:ext cx="2256" cy="2112"/>
            </a:xfrm>
            <a:prstGeom prst="ellips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64" name="Line 24"/>
            <p:cNvSpPr>
              <a:spLocks noChangeShapeType="1"/>
            </p:cNvSpPr>
            <p:nvPr/>
          </p:nvSpPr>
          <p:spPr bwMode="auto">
            <a:xfrm flipH="1" flipV="1">
              <a:off x="3312" y="1488"/>
              <a:ext cx="91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265" name="Line 25"/>
            <p:cNvSpPr>
              <a:spLocks noChangeShapeType="1"/>
            </p:cNvSpPr>
            <p:nvPr/>
          </p:nvSpPr>
          <p:spPr bwMode="auto">
            <a:xfrm flipV="1">
              <a:off x="3120" y="2064"/>
              <a:ext cx="2256" cy="48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266" name="Line 26"/>
            <p:cNvSpPr>
              <a:spLocks noChangeShapeType="1"/>
            </p:cNvSpPr>
            <p:nvPr/>
          </p:nvSpPr>
          <p:spPr bwMode="auto">
            <a:xfrm flipH="1">
              <a:off x="4272" y="2064"/>
              <a:ext cx="1104" cy="105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267" name="Line 27"/>
            <p:cNvSpPr>
              <a:spLocks noChangeShapeType="1"/>
            </p:cNvSpPr>
            <p:nvPr/>
          </p:nvSpPr>
          <p:spPr bwMode="auto">
            <a:xfrm rot="-10800000">
              <a:off x="2112" y="576"/>
              <a:ext cx="307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triangle" w="lg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268" name="Line 28"/>
            <p:cNvSpPr>
              <a:spLocks noChangeShapeType="1"/>
            </p:cNvSpPr>
            <p:nvPr/>
          </p:nvSpPr>
          <p:spPr bwMode="auto">
            <a:xfrm rot="-10800000">
              <a:off x="2304" y="2544"/>
              <a:ext cx="307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triangle" w="lg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3581400" y="1113020"/>
            <a:ext cx="5562600" cy="1066800"/>
          </a:xfrm>
          <a:prstGeom prst="line">
            <a:avLst/>
          </a:prstGeom>
          <a:noFill/>
          <a:ln w="50800" cap="sq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9" name="Flowchart: Document 2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51037"/>
            <a:ext cx="4038600" cy="4525963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Radius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Diameter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Chord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Secant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Tangent</a:t>
            </a:r>
          </a:p>
          <a:p>
            <a:pPr>
              <a:buFontTx/>
              <a:buNone/>
            </a:pPr>
            <a:r>
              <a:rPr lang="en-US" sz="2800">
                <a:solidFill>
                  <a:schemeClr val="bg1"/>
                </a:solidFill>
              </a:rPr>
              <a:t>Point of Tangency</a:t>
            </a:r>
          </a:p>
          <a:p>
            <a:pPr>
              <a:buFontTx/>
              <a:buNone/>
            </a:pP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1267" name="Oval 3"/>
          <p:cNvSpPr>
            <a:spLocks noChangeArrowheads="1"/>
          </p:cNvSpPr>
          <p:nvPr/>
        </p:nvSpPr>
        <p:spPr bwMode="auto">
          <a:xfrm>
            <a:off x="5105400" y="1798637"/>
            <a:ext cx="3581400" cy="3352800"/>
          </a:xfrm>
          <a:prstGeom prst="ellips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68" name="Oval 4"/>
          <p:cNvSpPr>
            <a:spLocks noChangeArrowheads="1"/>
          </p:cNvSpPr>
          <p:nvPr/>
        </p:nvSpPr>
        <p:spPr bwMode="auto">
          <a:xfrm>
            <a:off x="6858000" y="3475037"/>
            <a:ext cx="76200" cy="76200"/>
          </a:xfrm>
          <a:prstGeom prst="ellipse">
            <a:avLst/>
          </a:prstGeom>
          <a:solidFill>
            <a:schemeClr val="tx1"/>
          </a:solidFill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6781800" y="30940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 flipH="1" flipV="1">
            <a:off x="5410200" y="2560637"/>
            <a:ext cx="1447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4953000" y="21796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 flipV="1">
            <a:off x="5105400" y="3475037"/>
            <a:ext cx="3581400" cy="762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4648200" y="33988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8794750" y="31702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 flipH="1">
            <a:off x="6934200" y="3475037"/>
            <a:ext cx="1752600" cy="1676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6705600" y="5227637"/>
            <a:ext cx="3365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E</a:t>
            </a:r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>
            <a:off x="4267200" y="12652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8" name="Line 14"/>
          <p:cNvSpPr>
            <a:spLocks noChangeShapeType="1"/>
          </p:cNvSpPr>
          <p:nvPr/>
        </p:nvSpPr>
        <p:spPr bwMode="auto">
          <a:xfrm rot="-10800000">
            <a:off x="3505200" y="11128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7162800" y="1341437"/>
            <a:ext cx="3238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F</a:t>
            </a:r>
          </a:p>
        </p:txBody>
      </p:sp>
      <p:sp>
        <p:nvSpPr>
          <p:cNvPr id="11280" name="Line 16"/>
          <p:cNvSpPr>
            <a:spLocks noChangeShapeType="1"/>
          </p:cNvSpPr>
          <p:nvPr/>
        </p:nvSpPr>
        <p:spPr bwMode="auto">
          <a:xfrm rot="-10800000">
            <a:off x="3810000" y="42370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81" name="Line 17"/>
          <p:cNvSpPr>
            <a:spLocks noChangeShapeType="1"/>
          </p:cNvSpPr>
          <p:nvPr/>
        </p:nvSpPr>
        <p:spPr bwMode="auto">
          <a:xfrm>
            <a:off x="4267200" y="4313237"/>
            <a:ext cx="4876800" cy="914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 type="none" w="sm" len="sm"/>
            <a:tailEnd type="triangle" w="lg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5105400" y="4618037"/>
            <a:ext cx="3619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G</a:t>
            </a: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7772400" y="5075237"/>
            <a:ext cx="3492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H</a:t>
            </a:r>
          </a:p>
        </p:txBody>
      </p:sp>
      <p:graphicFrame>
        <p:nvGraphicFramePr>
          <p:cNvPr id="11284" name="Object 20"/>
          <p:cNvGraphicFramePr>
            <a:graphicFrameLocks noChangeAspect="1"/>
          </p:cNvGraphicFramePr>
          <p:nvPr>
            <p:ph sz="half" idx="2"/>
          </p:nvPr>
        </p:nvGraphicFramePr>
        <p:xfrm>
          <a:off x="3810000" y="4538662"/>
          <a:ext cx="525463" cy="525463"/>
        </p:xfrm>
        <a:graphic>
          <a:graphicData uri="http://schemas.openxmlformats.org/presentationml/2006/ole">
            <p:oleObj spid="_x0000_s412674" name="Equation" r:id="rId3" imgW="164880" imgH="164880" progId="Equation.3">
              <p:embed/>
            </p:oleObj>
          </a:graphicData>
        </a:graphic>
      </p:graphicFrame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4648200" y="808037"/>
            <a:ext cx="298450" cy="366713"/>
          </a:xfrm>
          <a:prstGeom prst="rect">
            <a:avLst/>
          </a:prstGeom>
          <a:noFill/>
          <a:ln w="28575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>
                <a:solidFill>
                  <a:schemeClr val="bg1"/>
                </a:solidFill>
              </a:rPr>
              <a:t>J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3505200" y="1112837"/>
            <a:ext cx="5181600" cy="4038600"/>
            <a:chOff x="2112" y="576"/>
            <a:chExt cx="3264" cy="2544"/>
          </a:xfrm>
        </p:grpSpPr>
        <p:sp>
          <p:nvSpPr>
            <p:cNvPr id="11288" name="Oval 24"/>
            <p:cNvSpPr>
              <a:spLocks noChangeArrowheads="1"/>
            </p:cNvSpPr>
            <p:nvPr/>
          </p:nvSpPr>
          <p:spPr bwMode="auto">
            <a:xfrm>
              <a:off x="3120" y="1008"/>
              <a:ext cx="2256" cy="2112"/>
            </a:xfrm>
            <a:prstGeom prst="ellips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9" name="Line 25"/>
            <p:cNvSpPr>
              <a:spLocks noChangeShapeType="1"/>
            </p:cNvSpPr>
            <p:nvPr/>
          </p:nvSpPr>
          <p:spPr bwMode="auto">
            <a:xfrm flipH="1" flipV="1">
              <a:off x="3312" y="1488"/>
              <a:ext cx="91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290" name="Line 26"/>
            <p:cNvSpPr>
              <a:spLocks noChangeShapeType="1"/>
            </p:cNvSpPr>
            <p:nvPr/>
          </p:nvSpPr>
          <p:spPr bwMode="auto">
            <a:xfrm flipV="1">
              <a:off x="3120" y="2064"/>
              <a:ext cx="2256" cy="48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291" name="Line 27"/>
            <p:cNvSpPr>
              <a:spLocks noChangeShapeType="1"/>
            </p:cNvSpPr>
            <p:nvPr/>
          </p:nvSpPr>
          <p:spPr bwMode="auto">
            <a:xfrm flipH="1">
              <a:off x="4272" y="2064"/>
              <a:ext cx="1104" cy="105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292" name="Line 28"/>
            <p:cNvSpPr>
              <a:spLocks noChangeShapeType="1"/>
            </p:cNvSpPr>
            <p:nvPr/>
          </p:nvSpPr>
          <p:spPr bwMode="auto">
            <a:xfrm rot="-10800000">
              <a:off x="2112" y="576"/>
              <a:ext cx="307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triangle" w="lg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293" name="Line 29"/>
            <p:cNvSpPr>
              <a:spLocks noChangeShapeType="1"/>
            </p:cNvSpPr>
            <p:nvPr/>
          </p:nvSpPr>
          <p:spPr bwMode="auto">
            <a:xfrm rot="-10800000">
              <a:off x="2304" y="2544"/>
              <a:ext cx="3072" cy="576"/>
            </a:xfrm>
            <a:prstGeom prst="line">
              <a:avLst/>
            </a:prstGeom>
            <a:noFill/>
            <a:ln w="28575" cap="sq">
              <a:solidFill>
                <a:schemeClr val="bg1"/>
              </a:solidFill>
              <a:round/>
              <a:headEnd type="none" w="sm" len="sm"/>
              <a:tailEnd type="triangle" w="lg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86" name="Oval 22"/>
          <p:cNvSpPr>
            <a:spLocks noChangeArrowheads="1"/>
          </p:cNvSpPr>
          <p:nvPr/>
        </p:nvSpPr>
        <p:spPr bwMode="auto">
          <a:xfrm>
            <a:off x="7162800" y="1722437"/>
            <a:ext cx="152400" cy="152400"/>
          </a:xfrm>
          <a:prstGeom prst="ellipse">
            <a:avLst/>
          </a:prstGeom>
          <a:solidFill>
            <a:srgbClr val="FF0000"/>
          </a:solidFill>
          <a:ln w="12700" cap="sq">
            <a:noFill/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Flowchart: Document 29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6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91" name="Oval 39"/>
          <p:cNvSpPr>
            <a:spLocks noChangeArrowheads="1"/>
          </p:cNvSpPr>
          <p:nvPr/>
        </p:nvSpPr>
        <p:spPr bwMode="auto">
          <a:xfrm>
            <a:off x="6019800" y="1600200"/>
            <a:ext cx="1981200" cy="1905000"/>
          </a:xfrm>
          <a:prstGeom prst="ellips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2794" name="Text Box 42"/>
          <p:cNvSpPr txBox="1">
            <a:spLocks noChangeArrowheads="1"/>
          </p:cNvSpPr>
          <p:nvPr/>
        </p:nvSpPr>
        <p:spPr bwMode="auto">
          <a:xfrm>
            <a:off x="762000" y="1374775"/>
            <a:ext cx="4876800" cy="15525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For a circle, the formulas for area and perimeter are different, because there are no sides and there is no base or height.</a:t>
            </a:r>
          </a:p>
        </p:txBody>
      </p:sp>
      <p:sp>
        <p:nvSpPr>
          <p:cNvPr id="14" name="Flowchart: Document 13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94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9" name="Oval 11"/>
          <p:cNvSpPr>
            <a:spLocks noChangeArrowheads="1"/>
          </p:cNvSpPr>
          <p:nvPr/>
        </p:nvSpPr>
        <p:spPr bwMode="auto">
          <a:xfrm>
            <a:off x="6019800" y="1600200"/>
            <a:ext cx="1981200" cy="1905000"/>
          </a:xfrm>
          <a:prstGeom prst="ellips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6860" name="Line 12"/>
          <p:cNvSpPr>
            <a:spLocks noChangeShapeType="1"/>
          </p:cNvSpPr>
          <p:nvPr/>
        </p:nvSpPr>
        <p:spPr bwMode="auto">
          <a:xfrm>
            <a:off x="7010400" y="2590800"/>
            <a:ext cx="838200" cy="457200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861" name="Text Box 13"/>
          <p:cNvSpPr txBox="1">
            <a:spLocks noChangeArrowheads="1"/>
          </p:cNvSpPr>
          <p:nvPr/>
        </p:nvSpPr>
        <p:spPr bwMode="auto">
          <a:xfrm>
            <a:off x="7315200" y="2365375"/>
            <a:ext cx="354013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CC00"/>
                </a:solidFill>
              </a:rPr>
              <a:t>5</a:t>
            </a:r>
          </a:p>
        </p:txBody>
      </p:sp>
      <p:sp>
        <p:nvSpPr>
          <p:cNvPr id="206862" name="Text Box 14"/>
          <p:cNvSpPr txBox="1">
            <a:spLocks noChangeArrowheads="1"/>
          </p:cNvSpPr>
          <p:nvPr/>
        </p:nvSpPr>
        <p:spPr bwMode="auto">
          <a:xfrm>
            <a:off x="762000" y="1374775"/>
            <a:ext cx="1219200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Radius:</a:t>
            </a:r>
          </a:p>
        </p:txBody>
      </p:sp>
      <p:sp>
        <p:nvSpPr>
          <p:cNvPr id="206863" name="Text Box 15"/>
          <p:cNvSpPr txBox="1">
            <a:spLocks noChangeArrowheads="1"/>
          </p:cNvSpPr>
          <p:nvPr/>
        </p:nvSpPr>
        <p:spPr bwMode="auto">
          <a:xfrm>
            <a:off x="838200" y="2895600"/>
            <a:ext cx="1752600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Diameter:</a:t>
            </a:r>
          </a:p>
        </p:txBody>
      </p:sp>
      <p:sp>
        <p:nvSpPr>
          <p:cNvPr id="206864" name="Text Box 16"/>
          <p:cNvSpPr txBox="1">
            <a:spLocks noChangeArrowheads="1"/>
          </p:cNvSpPr>
          <p:nvPr/>
        </p:nvSpPr>
        <p:spPr bwMode="auto">
          <a:xfrm>
            <a:off x="914400" y="4724400"/>
            <a:ext cx="2362200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Circumference:</a:t>
            </a:r>
          </a:p>
        </p:txBody>
      </p:sp>
      <p:sp>
        <p:nvSpPr>
          <p:cNvPr id="206865" name="Text Box 17"/>
          <p:cNvSpPr txBox="1">
            <a:spLocks noChangeArrowheads="1"/>
          </p:cNvSpPr>
          <p:nvPr/>
        </p:nvSpPr>
        <p:spPr bwMode="auto">
          <a:xfrm>
            <a:off x="1981200" y="1371600"/>
            <a:ext cx="3657600" cy="11874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The distance from the center of a circle to the edge</a:t>
            </a:r>
          </a:p>
        </p:txBody>
      </p:sp>
      <p:sp>
        <p:nvSpPr>
          <p:cNvPr id="206866" name="Text Box 18"/>
          <p:cNvSpPr txBox="1">
            <a:spLocks noChangeArrowheads="1"/>
          </p:cNvSpPr>
          <p:nvPr/>
        </p:nvSpPr>
        <p:spPr bwMode="auto">
          <a:xfrm>
            <a:off x="2362200" y="2895600"/>
            <a:ext cx="3657600" cy="15525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The distance from edge to edge of a circle, passing through the center</a:t>
            </a:r>
          </a:p>
        </p:txBody>
      </p:sp>
      <p:sp>
        <p:nvSpPr>
          <p:cNvPr id="206867" name="Line 19"/>
          <p:cNvSpPr>
            <a:spLocks noChangeShapeType="1"/>
          </p:cNvSpPr>
          <p:nvPr/>
        </p:nvSpPr>
        <p:spPr bwMode="auto">
          <a:xfrm flipV="1">
            <a:off x="6400800" y="1905000"/>
            <a:ext cx="1295400" cy="1371600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6869" name="Text Box 21"/>
          <p:cNvSpPr txBox="1">
            <a:spLocks noChangeArrowheads="1"/>
          </p:cNvSpPr>
          <p:nvPr/>
        </p:nvSpPr>
        <p:spPr bwMode="auto">
          <a:xfrm>
            <a:off x="6553200" y="2060575"/>
            <a:ext cx="523875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CC00"/>
                </a:solidFill>
              </a:rPr>
              <a:t>10</a:t>
            </a:r>
          </a:p>
        </p:txBody>
      </p:sp>
      <p:sp>
        <p:nvSpPr>
          <p:cNvPr id="206870" name="Text Box 22"/>
          <p:cNvSpPr txBox="1">
            <a:spLocks noChangeArrowheads="1"/>
          </p:cNvSpPr>
          <p:nvPr/>
        </p:nvSpPr>
        <p:spPr bwMode="auto">
          <a:xfrm>
            <a:off x="3200400" y="4724400"/>
            <a:ext cx="3657600" cy="8223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The distance around the outside of a circle</a:t>
            </a:r>
          </a:p>
        </p:txBody>
      </p:sp>
      <p:sp>
        <p:nvSpPr>
          <p:cNvPr id="24" name="Flowchart: Document 23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6" name="Arc 15"/>
          <p:cNvSpPr/>
          <p:nvPr/>
        </p:nvSpPr>
        <p:spPr>
          <a:xfrm>
            <a:off x="5943600" y="1524000"/>
            <a:ext cx="2133600" cy="2057400"/>
          </a:xfrm>
          <a:prstGeom prst="arc">
            <a:avLst>
              <a:gd name="adj1" fmla="val 1439000"/>
              <a:gd name="adj2" fmla="val 0"/>
            </a:avLst>
          </a:prstGeom>
          <a:ln w="508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6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6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2068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06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0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2068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2068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60" grpId="0" animBg="1"/>
      <p:bldP spid="206860" grpId="1" animBg="1"/>
      <p:bldP spid="206861" grpId="0"/>
      <p:bldP spid="206861" grpId="1"/>
      <p:bldP spid="206865" grpId="0"/>
      <p:bldP spid="206866" grpId="0"/>
      <p:bldP spid="206867" grpId="0" animBg="1"/>
      <p:bldP spid="206867" grpId="1" animBg="1"/>
      <p:bldP spid="206869" grpId="0"/>
      <p:bldP spid="206869" grpId="1"/>
      <p:bldP spid="206870" grpId="0"/>
      <p:bldP spid="16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1" name="Oval 11"/>
          <p:cNvSpPr>
            <a:spLocks noChangeArrowheads="1"/>
          </p:cNvSpPr>
          <p:nvPr/>
        </p:nvSpPr>
        <p:spPr bwMode="auto">
          <a:xfrm>
            <a:off x="6019800" y="1600200"/>
            <a:ext cx="1981200" cy="1905000"/>
          </a:xfrm>
          <a:prstGeom prst="ellips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52" name="Line 12"/>
          <p:cNvSpPr>
            <a:spLocks noChangeShapeType="1"/>
          </p:cNvSpPr>
          <p:nvPr/>
        </p:nvSpPr>
        <p:spPr bwMode="auto">
          <a:xfrm>
            <a:off x="6096000" y="2133600"/>
            <a:ext cx="1752600" cy="914400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5053" name="Text Box 13"/>
          <p:cNvSpPr txBox="1">
            <a:spLocks noChangeArrowheads="1"/>
          </p:cNvSpPr>
          <p:nvPr/>
        </p:nvSpPr>
        <p:spPr bwMode="auto">
          <a:xfrm>
            <a:off x="6858000" y="2136775"/>
            <a:ext cx="523875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CC00"/>
                </a:solidFill>
              </a:rPr>
              <a:t>10</a:t>
            </a:r>
          </a:p>
        </p:txBody>
      </p:sp>
      <p:sp>
        <p:nvSpPr>
          <p:cNvPr id="215054" name="Text Box 14"/>
          <p:cNvSpPr txBox="1">
            <a:spLocks noChangeArrowheads="1"/>
          </p:cNvSpPr>
          <p:nvPr/>
        </p:nvSpPr>
        <p:spPr bwMode="auto">
          <a:xfrm>
            <a:off x="762000" y="1374775"/>
            <a:ext cx="4876800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What is pi </a:t>
            </a:r>
          </a:p>
        </p:txBody>
      </p:sp>
      <p:graphicFrame>
        <p:nvGraphicFramePr>
          <p:cNvPr id="215055" name="Object 15"/>
          <p:cNvGraphicFramePr>
            <a:graphicFrameLocks noChangeAspect="1"/>
          </p:cNvGraphicFramePr>
          <p:nvPr>
            <p:ph idx="1"/>
          </p:nvPr>
        </p:nvGraphicFramePr>
        <p:xfrm>
          <a:off x="2362200" y="1447800"/>
          <a:ext cx="393700" cy="393700"/>
        </p:xfrm>
        <a:graphic>
          <a:graphicData uri="http://schemas.openxmlformats.org/presentationml/2006/ole">
            <p:oleObj spid="_x0000_s2050" name="Equation" r:id="rId4" imgW="139680" imgH="139680" progId="Equation.3">
              <p:embed/>
            </p:oleObj>
          </a:graphicData>
        </a:graphic>
      </p:graphicFrame>
      <p:sp>
        <p:nvSpPr>
          <p:cNvPr id="215056" name="Text Box 16"/>
          <p:cNvSpPr txBox="1">
            <a:spLocks noChangeArrowheads="1"/>
          </p:cNvSpPr>
          <p:nvPr/>
        </p:nvSpPr>
        <p:spPr bwMode="auto">
          <a:xfrm>
            <a:off x="762000" y="1981200"/>
            <a:ext cx="4876800" cy="11874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Pi is what you get if you divide the distance around the outside of any circle by that circles diameter </a:t>
            </a:r>
          </a:p>
        </p:txBody>
      </p:sp>
      <p:sp>
        <p:nvSpPr>
          <p:cNvPr id="19" name="Flowchart: Document 1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5" action="ppaction://hlinksldjump"/>
              </a:rPr>
              <a:t>MENU</a:t>
            </a:r>
            <a:endParaRPr lang="en-US" dirty="0"/>
          </a:p>
        </p:txBody>
      </p:sp>
      <p:sp>
        <p:nvSpPr>
          <p:cNvPr id="11" name="Arc 10"/>
          <p:cNvSpPr/>
          <p:nvPr/>
        </p:nvSpPr>
        <p:spPr>
          <a:xfrm>
            <a:off x="5943600" y="1524000"/>
            <a:ext cx="2133600" cy="2057400"/>
          </a:xfrm>
          <a:prstGeom prst="arc">
            <a:avLst>
              <a:gd name="adj1" fmla="val 1439000"/>
              <a:gd name="adj2" fmla="val 0"/>
            </a:avLst>
          </a:prstGeom>
          <a:ln w="508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5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5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4" grpId="0"/>
      <p:bldP spid="215056" grpId="0"/>
      <p:bldP spid="11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07" name="Oval 11"/>
          <p:cNvSpPr>
            <a:spLocks noChangeArrowheads="1"/>
          </p:cNvSpPr>
          <p:nvPr/>
        </p:nvSpPr>
        <p:spPr bwMode="auto">
          <a:xfrm>
            <a:off x="6019800" y="1600200"/>
            <a:ext cx="1981200" cy="1905000"/>
          </a:xfrm>
          <a:prstGeom prst="ellips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08" name="Text Box 12"/>
          <p:cNvSpPr txBox="1">
            <a:spLocks noChangeArrowheads="1"/>
          </p:cNvSpPr>
          <p:nvPr/>
        </p:nvSpPr>
        <p:spPr bwMode="auto">
          <a:xfrm>
            <a:off x="762000" y="1374775"/>
            <a:ext cx="4876800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Area of a circle:</a:t>
            </a:r>
          </a:p>
        </p:txBody>
      </p:sp>
      <p:sp>
        <p:nvSpPr>
          <p:cNvPr id="208909" name="Text Box 13"/>
          <p:cNvSpPr txBox="1">
            <a:spLocks noChangeArrowheads="1"/>
          </p:cNvSpPr>
          <p:nvPr/>
        </p:nvSpPr>
        <p:spPr bwMode="auto">
          <a:xfrm>
            <a:off x="838200" y="3352800"/>
            <a:ext cx="4876800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Circumference of a circle:</a:t>
            </a:r>
          </a:p>
        </p:txBody>
      </p:sp>
      <p:graphicFrame>
        <p:nvGraphicFramePr>
          <p:cNvPr id="208910" name="Object 14"/>
          <p:cNvGraphicFramePr>
            <a:graphicFrameLocks noChangeAspect="1"/>
          </p:cNvGraphicFramePr>
          <p:nvPr>
            <p:ph idx="1"/>
          </p:nvPr>
        </p:nvGraphicFramePr>
        <p:xfrm>
          <a:off x="1676400" y="1752600"/>
          <a:ext cx="1600200" cy="728663"/>
        </p:xfrm>
        <a:graphic>
          <a:graphicData uri="http://schemas.openxmlformats.org/presentationml/2006/ole">
            <p:oleObj spid="_x0000_s3074" name="Equation" r:id="rId4" imgW="558720" imgH="253800" progId="Equation.3">
              <p:embed/>
            </p:oleObj>
          </a:graphicData>
        </a:graphic>
      </p:graphicFrame>
      <p:graphicFrame>
        <p:nvGraphicFramePr>
          <p:cNvPr id="208911" name="Object 15"/>
          <p:cNvGraphicFramePr>
            <a:graphicFrameLocks noChangeAspect="1"/>
          </p:cNvGraphicFramePr>
          <p:nvPr/>
        </p:nvGraphicFramePr>
        <p:xfrm>
          <a:off x="1676400" y="3810000"/>
          <a:ext cx="1709738" cy="692150"/>
        </p:xfrm>
        <a:graphic>
          <a:graphicData uri="http://schemas.openxmlformats.org/presentationml/2006/ole">
            <p:oleObj spid="_x0000_s3075" name="Equation" r:id="rId5" imgW="596880" imgH="241200" progId="Equation.3">
              <p:embed/>
            </p:oleObj>
          </a:graphicData>
        </a:graphic>
      </p:graphicFrame>
      <p:sp>
        <p:nvSpPr>
          <p:cNvPr id="208912" name="Line 16"/>
          <p:cNvSpPr>
            <a:spLocks noChangeShapeType="1"/>
          </p:cNvSpPr>
          <p:nvPr/>
        </p:nvSpPr>
        <p:spPr bwMode="auto">
          <a:xfrm flipH="1">
            <a:off x="6096000" y="2514600"/>
            <a:ext cx="914400" cy="381000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8913" name="Text Box 17"/>
          <p:cNvSpPr txBox="1">
            <a:spLocks noChangeArrowheads="1"/>
          </p:cNvSpPr>
          <p:nvPr/>
        </p:nvSpPr>
        <p:spPr bwMode="auto">
          <a:xfrm>
            <a:off x="6248400" y="2286000"/>
            <a:ext cx="457200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5</a:t>
            </a:r>
          </a:p>
        </p:txBody>
      </p:sp>
      <p:graphicFrame>
        <p:nvGraphicFramePr>
          <p:cNvPr id="208914" name="Object 18"/>
          <p:cNvGraphicFramePr>
            <a:graphicFrameLocks noChangeAspect="1"/>
          </p:cNvGraphicFramePr>
          <p:nvPr/>
        </p:nvGraphicFramePr>
        <p:xfrm>
          <a:off x="3487738" y="1752600"/>
          <a:ext cx="1636712" cy="728663"/>
        </p:xfrm>
        <a:graphic>
          <a:graphicData uri="http://schemas.openxmlformats.org/presentationml/2006/ole">
            <p:oleObj spid="_x0000_s3076" name="Equation" r:id="rId6" imgW="571320" imgH="253800" progId="Equation.3">
              <p:embed/>
            </p:oleObj>
          </a:graphicData>
        </a:graphic>
      </p:graphicFrame>
      <p:graphicFrame>
        <p:nvGraphicFramePr>
          <p:cNvPr id="208915" name="Object 19"/>
          <p:cNvGraphicFramePr>
            <a:graphicFrameLocks noChangeAspect="1"/>
          </p:cNvGraphicFramePr>
          <p:nvPr/>
        </p:nvGraphicFramePr>
        <p:xfrm>
          <a:off x="3886200" y="2514600"/>
          <a:ext cx="1200150" cy="511175"/>
        </p:xfrm>
        <a:graphic>
          <a:graphicData uri="http://schemas.openxmlformats.org/presentationml/2006/ole">
            <p:oleObj spid="_x0000_s3077" name="Equation" r:id="rId7" imgW="419040" imgH="177480" progId="Equation.3">
              <p:embed/>
            </p:oleObj>
          </a:graphicData>
        </a:graphic>
      </p:graphicFrame>
      <p:graphicFrame>
        <p:nvGraphicFramePr>
          <p:cNvPr id="208917" name="Object 21"/>
          <p:cNvGraphicFramePr>
            <a:graphicFrameLocks noChangeAspect="1"/>
          </p:cNvGraphicFramePr>
          <p:nvPr/>
        </p:nvGraphicFramePr>
        <p:xfrm>
          <a:off x="3679825" y="3827463"/>
          <a:ext cx="1746250" cy="692150"/>
        </p:xfrm>
        <a:graphic>
          <a:graphicData uri="http://schemas.openxmlformats.org/presentationml/2006/ole">
            <p:oleObj spid="_x0000_s3078" name="Equation" r:id="rId8" imgW="609480" imgH="241200" progId="Equation.3">
              <p:embed/>
            </p:oleObj>
          </a:graphicData>
        </a:graphic>
      </p:graphicFrame>
      <p:graphicFrame>
        <p:nvGraphicFramePr>
          <p:cNvPr id="208918" name="Object 22"/>
          <p:cNvGraphicFramePr>
            <a:graphicFrameLocks noChangeAspect="1"/>
          </p:cNvGraphicFramePr>
          <p:nvPr/>
        </p:nvGraphicFramePr>
        <p:xfrm>
          <a:off x="4114800" y="4419600"/>
          <a:ext cx="1273175" cy="692150"/>
        </p:xfrm>
        <a:graphic>
          <a:graphicData uri="http://schemas.openxmlformats.org/presentationml/2006/ole">
            <p:oleObj spid="_x0000_s3079" name="Equation" r:id="rId9" imgW="444240" imgH="241200" progId="Equation.3">
              <p:embed/>
            </p:oleObj>
          </a:graphicData>
        </a:graphic>
      </p:graphicFrame>
      <p:sp>
        <p:nvSpPr>
          <p:cNvPr id="23" name="Flowchart: Document 22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0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8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8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55" name="Oval 11"/>
          <p:cNvSpPr>
            <a:spLocks noChangeArrowheads="1"/>
          </p:cNvSpPr>
          <p:nvPr/>
        </p:nvSpPr>
        <p:spPr bwMode="auto">
          <a:xfrm>
            <a:off x="6019800" y="1600200"/>
            <a:ext cx="1981200" cy="1905000"/>
          </a:xfrm>
          <a:prstGeom prst="ellips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956" name="Line 12"/>
          <p:cNvSpPr>
            <a:spLocks noChangeShapeType="1"/>
          </p:cNvSpPr>
          <p:nvPr/>
        </p:nvSpPr>
        <p:spPr bwMode="auto">
          <a:xfrm flipH="1">
            <a:off x="6096000" y="2514600"/>
            <a:ext cx="914400" cy="381000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0957" name="Text Box 13"/>
          <p:cNvSpPr txBox="1">
            <a:spLocks noChangeArrowheads="1"/>
          </p:cNvSpPr>
          <p:nvPr/>
        </p:nvSpPr>
        <p:spPr bwMode="auto">
          <a:xfrm>
            <a:off x="6248400" y="2286000"/>
            <a:ext cx="457200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8</a:t>
            </a:r>
          </a:p>
        </p:txBody>
      </p:sp>
      <p:sp>
        <p:nvSpPr>
          <p:cNvPr id="210958" name="Text Box 14"/>
          <p:cNvSpPr txBox="1">
            <a:spLocks noChangeArrowheads="1"/>
          </p:cNvSpPr>
          <p:nvPr/>
        </p:nvSpPr>
        <p:spPr bwMode="auto">
          <a:xfrm>
            <a:off x="762000" y="1374775"/>
            <a:ext cx="4876800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Find the area and circumference:</a:t>
            </a:r>
          </a:p>
        </p:txBody>
      </p:sp>
      <p:sp>
        <p:nvSpPr>
          <p:cNvPr id="210959" name="Text Box 15"/>
          <p:cNvSpPr txBox="1">
            <a:spLocks noChangeArrowheads="1"/>
          </p:cNvSpPr>
          <p:nvPr/>
        </p:nvSpPr>
        <p:spPr bwMode="auto">
          <a:xfrm>
            <a:off x="762000" y="1981200"/>
            <a:ext cx="525780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rgbClr val="00CC00"/>
                </a:solidFill>
              </a:rPr>
              <a:t>AREA			CIRCUMFERENCE</a:t>
            </a:r>
          </a:p>
        </p:txBody>
      </p:sp>
      <p:sp>
        <p:nvSpPr>
          <p:cNvPr id="210960" name="Line 16"/>
          <p:cNvSpPr>
            <a:spLocks noChangeShapeType="1"/>
          </p:cNvSpPr>
          <p:nvPr/>
        </p:nvSpPr>
        <p:spPr bwMode="auto">
          <a:xfrm>
            <a:off x="3429000" y="1981200"/>
            <a:ext cx="0" cy="3886200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aphicFrame>
        <p:nvGraphicFramePr>
          <p:cNvPr id="210961" name="Object 17"/>
          <p:cNvGraphicFramePr>
            <a:graphicFrameLocks noChangeAspect="1"/>
          </p:cNvGraphicFramePr>
          <p:nvPr>
            <p:ph idx="1"/>
          </p:nvPr>
        </p:nvGraphicFramePr>
        <p:xfrm>
          <a:off x="850900" y="2438400"/>
          <a:ext cx="1268413" cy="576263"/>
        </p:xfrm>
        <a:graphic>
          <a:graphicData uri="http://schemas.openxmlformats.org/presentationml/2006/ole">
            <p:oleObj spid="_x0000_s4098" name="Equation" r:id="rId4" imgW="558720" imgH="253800" progId="Equation.3">
              <p:embed/>
            </p:oleObj>
          </a:graphicData>
        </a:graphic>
      </p:graphicFrame>
      <p:graphicFrame>
        <p:nvGraphicFramePr>
          <p:cNvPr id="210963" name="Object 19"/>
          <p:cNvGraphicFramePr>
            <a:graphicFrameLocks noChangeAspect="1"/>
          </p:cNvGraphicFramePr>
          <p:nvPr/>
        </p:nvGraphicFramePr>
        <p:xfrm>
          <a:off x="823913" y="3048000"/>
          <a:ext cx="1296987" cy="576263"/>
        </p:xfrm>
        <a:graphic>
          <a:graphicData uri="http://schemas.openxmlformats.org/presentationml/2006/ole">
            <p:oleObj spid="_x0000_s4099" name="Equation" r:id="rId5" imgW="571320" imgH="253800" progId="Equation.3">
              <p:embed/>
            </p:oleObj>
          </a:graphicData>
        </a:graphic>
      </p:graphicFrame>
      <p:graphicFrame>
        <p:nvGraphicFramePr>
          <p:cNvPr id="210964" name="Object 20"/>
          <p:cNvGraphicFramePr>
            <a:graphicFrameLocks noChangeAspect="1"/>
          </p:cNvGraphicFramePr>
          <p:nvPr/>
        </p:nvGraphicFramePr>
        <p:xfrm>
          <a:off x="866775" y="3743325"/>
          <a:ext cx="1238250" cy="403225"/>
        </p:xfrm>
        <a:graphic>
          <a:graphicData uri="http://schemas.openxmlformats.org/presentationml/2006/ole">
            <p:oleObj spid="_x0000_s4100" name="Equation" r:id="rId6" imgW="545760" imgH="177480" progId="Equation.3">
              <p:embed/>
            </p:oleObj>
          </a:graphicData>
        </a:graphic>
      </p:graphicFrame>
      <p:graphicFrame>
        <p:nvGraphicFramePr>
          <p:cNvPr id="210965" name="Object 21"/>
          <p:cNvGraphicFramePr>
            <a:graphicFrameLocks noChangeAspect="1"/>
          </p:cNvGraphicFramePr>
          <p:nvPr/>
        </p:nvGraphicFramePr>
        <p:xfrm>
          <a:off x="3614738" y="2443163"/>
          <a:ext cx="1323975" cy="546100"/>
        </p:xfrm>
        <a:graphic>
          <a:graphicData uri="http://schemas.openxmlformats.org/presentationml/2006/ole">
            <p:oleObj spid="_x0000_s4101" name="Equation" r:id="rId7" imgW="583920" imgH="241200" progId="Equation.3">
              <p:embed/>
            </p:oleObj>
          </a:graphicData>
        </a:graphic>
      </p:graphicFrame>
      <p:graphicFrame>
        <p:nvGraphicFramePr>
          <p:cNvPr id="210966" name="Object 22"/>
          <p:cNvGraphicFramePr>
            <a:graphicFrameLocks noChangeAspect="1"/>
          </p:cNvGraphicFramePr>
          <p:nvPr/>
        </p:nvGraphicFramePr>
        <p:xfrm>
          <a:off x="3567113" y="3048000"/>
          <a:ext cx="1352550" cy="546100"/>
        </p:xfrm>
        <a:graphic>
          <a:graphicData uri="http://schemas.openxmlformats.org/presentationml/2006/ole">
            <p:oleObj spid="_x0000_s4102" name="Equation" r:id="rId8" imgW="596880" imgH="241200" progId="Equation.3">
              <p:embed/>
            </p:oleObj>
          </a:graphicData>
        </a:graphic>
      </p:graphicFrame>
      <p:graphicFrame>
        <p:nvGraphicFramePr>
          <p:cNvPr id="210967" name="Object 23"/>
          <p:cNvGraphicFramePr>
            <a:graphicFrameLocks noChangeAspect="1"/>
          </p:cNvGraphicFramePr>
          <p:nvPr/>
        </p:nvGraphicFramePr>
        <p:xfrm>
          <a:off x="3581400" y="3733800"/>
          <a:ext cx="1352550" cy="546100"/>
        </p:xfrm>
        <a:graphic>
          <a:graphicData uri="http://schemas.openxmlformats.org/presentationml/2006/ole">
            <p:oleObj spid="_x0000_s4103" name="Equation" r:id="rId9" imgW="596880" imgH="241200" progId="Equation.3">
              <p:embed/>
            </p:oleObj>
          </a:graphicData>
        </a:graphic>
      </p:graphicFrame>
      <p:sp>
        <p:nvSpPr>
          <p:cNvPr id="24" name="Flowchart: Document 23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0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0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0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1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1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1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1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59" grpId="0"/>
      <p:bldP spid="210960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003" name="Oval 11"/>
          <p:cNvSpPr>
            <a:spLocks noChangeArrowheads="1"/>
          </p:cNvSpPr>
          <p:nvPr/>
        </p:nvSpPr>
        <p:spPr bwMode="auto">
          <a:xfrm>
            <a:off x="6019800" y="1600200"/>
            <a:ext cx="1981200" cy="1905000"/>
          </a:xfrm>
          <a:prstGeom prst="ellips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04" name="Line 12"/>
          <p:cNvSpPr>
            <a:spLocks noChangeShapeType="1"/>
          </p:cNvSpPr>
          <p:nvPr/>
        </p:nvSpPr>
        <p:spPr bwMode="auto">
          <a:xfrm flipH="1">
            <a:off x="6096000" y="2133600"/>
            <a:ext cx="1752600" cy="762000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3005" name="Text Box 13"/>
          <p:cNvSpPr txBox="1">
            <a:spLocks noChangeArrowheads="1"/>
          </p:cNvSpPr>
          <p:nvPr/>
        </p:nvSpPr>
        <p:spPr bwMode="auto">
          <a:xfrm>
            <a:off x="6705600" y="2057400"/>
            <a:ext cx="685800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12</a:t>
            </a:r>
          </a:p>
        </p:txBody>
      </p:sp>
      <p:sp>
        <p:nvSpPr>
          <p:cNvPr id="213006" name="Text Box 14"/>
          <p:cNvSpPr txBox="1">
            <a:spLocks noChangeArrowheads="1"/>
          </p:cNvSpPr>
          <p:nvPr/>
        </p:nvSpPr>
        <p:spPr bwMode="auto">
          <a:xfrm>
            <a:off x="762000" y="1374775"/>
            <a:ext cx="4876800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Find the area and circumference:</a:t>
            </a:r>
          </a:p>
        </p:txBody>
      </p:sp>
      <p:sp>
        <p:nvSpPr>
          <p:cNvPr id="213007" name="Text Box 15"/>
          <p:cNvSpPr txBox="1">
            <a:spLocks noChangeArrowheads="1"/>
          </p:cNvSpPr>
          <p:nvPr/>
        </p:nvSpPr>
        <p:spPr bwMode="auto">
          <a:xfrm>
            <a:off x="762000" y="1981200"/>
            <a:ext cx="525780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rgbClr val="00CC00"/>
                </a:solidFill>
              </a:rPr>
              <a:t>AREA			CIRCUMFERENCE</a:t>
            </a:r>
          </a:p>
        </p:txBody>
      </p:sp>
      <p:sp>
        <p:nvSpPr>
          <p:cNvPr id="213008" name="Line 16"/>
          <p:cNvSpPr>
            <a:spLocks noChangeShapeType="1"/>
          </p:cNvSpPr>
          <p:nvPr/>
        </p:nvSpPr>
        <p:spPr bwMode="auto">
          <a:xfrm>
            <a:off x="3429000" y="1981200"/>
            <a:ext cx="0" cy="3886200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aphicFrame>
        <p:nvGraphicFramePr>
          <p:cNvPr id="213009" name="Object 17"/>
          <p:cNvGraphicFramePr>
            <a:graphicFrameLocks noChangeAspect="1"/>
          </p:cNvGraphicFramePr>
          <p:nvPr>
            <p:ph idx="1"/>
          </p:nvPr>
        </p:nvGraphicFramePr>
        <p:xfrm>
          <a:off x="850900" y="2438400"/>
          <a:ext cx="1268413" cy="576263"/>
        </p:xfrm>
        <a:graphic>
          <a:graphicData uri="http://schemas.openxmlformats.org/presentationml/2006/ole">
            <p:oleObj spid="_x0000_s5122" name="Equation" r:id="rId4" imgW="558720" imgH="253800" progId="Equation.3">
              <p:embed/>
            </p:oleObj>
          </a:graphicData>
        </a:graphic>
      </p:graphicFrame>
      <p:graphicFrame>
        <p:nvGraphicFramePr>
          <p:cNvPr id="213010" name="Object 18"/>
          <p:cNvGraphicFramePr>
            <a:graphicFrameLocks noChangeAspect="1"/>
          </p:cNvGraphicFramePr>
          <p:nvPr/>
        </p:nvGraphicFramePr>
        <p:xfrm>
          <a:off x="809625" y="3048000"/>
          <a:ext cx="1325563" cy="576263"/>
        </p:xfrm>
        <a:graphic>
          <a:graphicData uri="http://schemas.openxmlformats.org/presentationml/2006/ole">
            <p:oleObj spid="_x0000_s5123" name="Equation" r:id="rId5" imgW="583920" imgH="253800" progId="Equation.3">
              <p:embed/>
            </p:oleObj>
          </a:graphicData>
        </a:graphic>
      </p:graphicFrame>
      <p:graphicFrame>
        <p:nvGraphicFramePr>
          <p:cNvPr id="213011" name="Object 19"/>
          <p:cNvGraphicFramePr>
            <a:graphicFrameLocks noChangeAspect="1"/>
          </p:cNvGraphicFramePr>
          <p:nvPr/>
        </p:nvGraphicFramePr>
        <p:xfrm>
          <a:off x="866775" y="3743325"/>
          <a:ext cx="1238250" cy="403225"/>
        </p:xfrm>
        <a:graphic>
          <a:graphicData uri="http://schemas.openxmlformats.org/presentationml/2006/ole">
            <p:oleObj spid="_x0000_s5124" name="Equation" r:id="rId6" imgW="545760" imgH="177480" progId="Equation.3">
              <p:embed/>
            </p:oleObj>
          </a:graphicData>
        </a:graphic>
      </p:graphicFrame>
      <p:graphicFrame>
        <p:nvGraphicFramePr>
          <p:cNvPr id="213012" name="Object 20"/>
          <p:cNvGraphicFramePr>
            <a:graphicFrameLocks noChangeAspect="1"/>
          </p:cNvGraphicFramePr>
          <p:nvPr/>
        </p:nvGraphicFramePr>
        <p:xfrm>
          <a:off x="3614738" y="2443163"/>
          <a:ext cx="1323975" cy="546100"/>
        </p:xfrm>
        <a:graphic>
          <a:graphicData uri="http://schemas.openxmlformats.org/presentationml/2006/ole">
            <p:oleObj spid="_x0000_s5125" name="Equation" r:id="rId7" imgW="583920" imgH="241200" progId="Equation.3">
              <p:embed/>
            </p:oleObj>
          </a:graphicData>
        </a:graphic>
      </p:graphicFrame>
      <p:graphicFrame>
        <p:nvGraphicFramePr>
          <p:cNvPr id="213013" name="Object 21"/>
          <p:cNvGraphicFramePr>
            <a:graphicFrameLocks noChangeAspect="1"/>
          </p:cNvGraphicFramePr>
          <p:nvPr/>
        </p:nvGraphicFramePr>
        <p:xfrm>
          <a:off x="3567113" y="3048000"/>
          <a:ext cx="1352550" cy="546100"/>
        </p:xfrm>
        <a:graphic>
          <a:graphicData uri="http://schemas.openxmlformats.org/presentationml/2006/ole">
            <p:oleObj spid="_x0000_s5126" name="Equation" r:id="rId8" imgW="596880" imgH="241200" progId="Equation.3">
              <p:embed/>
            </p:oleObj>
          </a:graphicData>
        </a:graphic>
      </p:graphicFrame>
      <p:graphicFrame>
        <p:nvGraphicFramePr>
          <p:cNvPr id="213014" name="Object 22"/>
          <p:cNvGraphicFramePr>
            <a:graphicFrameLocks noChangeAspect="1"/>
          </p:cNvGraphicFramePr>
          <p:nvPr/>
        </p:nvGraphicFramePr>
        <p:xfrm>
          <a:off x="3581400" y="3733800"/>
          <a:ext cx="1352550" cy="546100"/>
        </p:xfrm>
        <a:graphic>
          <a:graphicData uri="http://schemas.openxmlformats.org/presentationml/2006/ole">
            <p:oleObj spid="_x0000_s5127" name="Equation" r:id="rId9" imgW="596880" imgH="241200" progId="Equation.3">
              <p:embed/>
            </p:oleObj>
          </a:graphicData>
        </a:graphic>
      </p:graphicFrame>
      <p:sp>
        <p:nvSpPr>
          <p:cNvPr id="213015" name="Line 23"/>
          <p:cNvSpPr>
            <a:spLocks noChangeShapeType="1"/>
          </p:cNvSpPr>
          <p:nvPr/>
        </p:nvSpPr>
        <p:spPr bwMode="auto">
          <a:xfrm>
            <a:off x="7010400" y="2514600"/>
            <a:ext cx="228600" cy="990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3016" name="Text Box 24"/>
          <p:cNvSpPr txBox="1">
            <a:spLocks noChangeArrowheads="1"/>
          </p:cNvSpPr>
          <p:nvPr/>
        </p:nvSpPr>
        <p:spPr bwMode="auto">
          <a:xfrm>
            <a:off x="7086600" y="2667000"/>
            <a:ext cx="685800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13017" name="Oval 25"/>
          <p:cNvSpPr>
            <a:spLocks noChangeArrowheads="1"/>
          </p:cNvSpPr>
          <p:nvPr/>
        </p:nvSpPr>
        <p:spPr bwMode="auto">
          <a:xfrm>
            <a:off x="3505200" y="3581400"/>
            <a:ext cx="1371600" cy="838200"/>
          </a:xfrm>
          <a:prstGeom prst="ellipse">
            <a:avLst/>
          </a:prstGeom>
          <a:solidFill>
            <a:srgbClr val="FF0000">
              <a:alpha val="41000"/>
            </a:srgbClr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018" name="Text Box 26"/>
          <p:cNvSpPr txBox="1">
            <a:spLocks noChangeArrowheads="1"/>
          </p:cNvSpPr>
          <p:nvPr/>
        </p:nvSpPr>
        <p:spPr bwMode="auto">
          <a:xfrm>
            <a:off x="3581400" y="4495800"/>
            <a:ext cx="4876800" cy="8223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>
                <a:solidFill>
                  <a:srgbClr val="00CC00"/>
                </a:solidFill>
              </a:rPr>
              <a:t>Notice that this is just the diameter times pi.</a:t>
            </a:r>
          </a:p>
        </p:txBody>
      </p:sp>
      <p:graphicFrame>
        <p:nvGraphicFramePr>
          <p:cNvPr id="213019" name="Object 27"/>
          <p:cNvGraphicFramePr>
            <a:graphicFrameLocks noChangeAspect="1"/>
          </p:cNvGraphicFramePr>
          <p:nvPr/>
        </p:nvGraphicFramePr>
        <p:xfrm>
          <a:off x="5105400" y="5029200"/>
          <a:ext cx="2301875" cy="574675"/>
        </p:xfrm>
        <a:graphic>
          <a:graphicData uri="http://schemas.openxmlformats.org/presentationml/2006/ole">
            <p:oleObj spid="_x0000_s5128" name="Equation" r:id="rId10" imgW="1015920" imgH="253800" progId="Equation.3">
              <p:embed/>
            </p:oleObj>
          </a:graphicData>
        </a:graphic>
      </p:graphicFrame>
      <p:sp>
        <p:nvSpPr>
          <p:cNvPr id="29" name="Flowchart: Document 2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1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3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3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1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1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1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1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1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1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1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1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1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007" grpId="0"/>
      <p:bldP spid="213008" grpId="0" animBg="1"/>
      <p:bldP spid="213015" grpId="0" animBg="1"/>
      <p:bldP spid="213016" grpId="0"/>
      <p:bldP spid="213017" grpId="0" animBg="1"/>
      <p:bldP spid="213018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28600" y="887412"/>
            <a:ext cx="4038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>
                <a:solidFill>
                  <a:srgbClr val="00FF00"/>
                </a:solidFill>
              </a:rPr>
              <a:t>FINDING ARCLENGTH</a:t>
            </a: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6477000" y="1344612"/>
            <a:ext cx="2667000" cy="2514600"/>
            <a:chOff x="240" y="528"/>
            <a:chExt cx="1680" cy="1584"/>
          </a:xfrm>
        </p:grpSpPr>
        <p:sp>
          <p:nvSpPr>
            <p:cNvPr id="35846" name="Oval 6"/>
            <p:cNvSpPr>
              <a:spLocks noChangeArrowheads="1"/>
            </p:cNvSpPr>
            <p:nvPr/>
          </p:nvSpPr>
          <p:spPr bwMode="auto">
            <a:xfrm>
              <a:off x="1008" y="1296"/>
              <a:ext cx="96" cy="96"/>
            </a:xfrm>
            <a:prstGeom prst="ellipse">
              <a:avLst/>
            </a:prstGeom>
            <a:solidFill>
              <a:schemeClr val="bg1"/>
            </a:solidFill>
            <a:ln w="254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20"/>
            <p:cNvGrpSpPr>
              <a:grpSpLocks/>
            </p:cNvGrpSpPr>
            <p:nvPr/>
          </p:nvGrpSpPr>
          <p:grpSpPr bwMode="auto">
            <a:xfrm>
              <a:off x="240" y="528"/>
              <a:ext cx="1680" cy="1584"/>
              <a:chOff x="240" y="528"/>
              <a:chExt cx="2064" cy="2016"/>
            </a:xfrm>
          </p:grpSpPr>
          <p:sp>
            <p:nvSpPr>
              <p:cNvPr id="35845" name="Oval 5"/>
              <p:cNvSpPr>
                <a:spLocks noChangeArrowheads="1"/>
              </p:cNvSpPr>
              <p:nvPr/>
            </p:nvSpPr>
            <p:spPr bwMode="auto">
              <a:xfrm>
                <a:off x="240" y="528"/>
                <a:ext cx="2064" cy="2016"/>
              </a:xfrm>
              <a:prstGeom prst="ellipse">
                <a:avLst/>
              </a:prstGeom>
              <a:noFill/>
              <a:ln w="38100" cap="sq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847" name="Line 7"/>
              <p:cNvSpPr>
                <a:spLocks noChangeShapeType="1"/>
              </p:cNvSpPr>
              <p:nvPr/>
            </p:nvSpPr>
            <p:spPr bwMode="auto">
              <a:xfrm flipV="1">
                <a:off x="1248" y="816"/>
                <a:ext cx="768" cy="720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848" name="Line 8"/>
              <p:cNvSpPr>
                <a:spLocks noChangeShapeType="1"/>
              </p:cNvSpPr>
              <p:nvPr/>
            </p:nvSpPr>
            <p:spPr bwMode="auto">
              <a:xfrm>
                <a:off x="1248" y="1536"/>
                <a:ext cx="1008" cy="192"/>
              </a:xfrm>
              <a:prstGeom prst="lin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2895600" y="1497012"/>
            <a:ext cx="36703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chemeClr val="bg1"/>
                </a:solidFill>
              </a:rPr>
              <a:t>Here is a slice of pizza.  </a:t>
            </a: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8153400" y="2259012"/>
            <a:ext cx="43815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60</a:t>
            </a:r>
          </a:p>
        </p:txBody>
      </p:sp>
      <p:sp>
        <p:nvSpPr>
          <p:cNvPr id="35859" name="Text Box 19"/>
          <p:cNvSpPr txBox="1">
            <a:spLocks noChangeArrowheads="1"/>
          </p:cNvSpPr>
          <p:nvPr/>
        </p:nvSpPr>
        <p:spPr bwMode="auto">
          <a:xfrm>
            <a:off x="8001000" y="1801812"/>
            <a:ext cx="311150" cy="366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35862" name="Picture 22" descr="113913952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420812"/>
            <a:ext cx="2743200" cy="2552700"/>
          </a:xfrm>
          <a:noFill/>
          <a:ln/>
        </p:spPr>
      </p:pic>
      <p:sp>
        <p:nvSpPr>
          <p:cNvPr id="35864" name="Text Box 24"/>
          <p:cNvSpPr txBox="1">
            <a:spLocks noChangeArrowheads="1"/>
          </p:cNvSpPr>
          <p:nvPr/>
        </p:nvSpPr>
        <p:spPr bwMode="auto">
          <a:xfrm>
            <a:off x="2819400" y="2030412"/>
            <a:ext cx="3570288" cy="11874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chemeClr val="bg1"/>
                </a:solidFill>
              </a:rPr>
              <a:t>It has a 6 inch radius,</a:t>
            </a:r>
          </a:p>
          <a:p>
            <a:pPr eaLnBrk="0" hangingPunct="0"/>
            <a:r>
              <a:rPr lang="en-US" sz="2400" b="1">
                <a:solidFill>
                  <a:schemeClr val="bg1"/>
                </a:solidFill>
              </a:rPr>
              <a:t>And we cut a 60 degree</a:t>
            </a:r>
          </a:p>
          <a:p>
            <a:pPr eaLnBrk="0" hangingPunct="0"/>
            <a:r>
              <a:rPr lang="en-US" sz="2400" b="1">
                <a:solidFill>
                  <a:schemeClr val="bg1"/>
                </a:solidFill>
              </a:rPr>
              <a:t>Slice out of it.  </a:t>
            </a:r>
          </a:p>
        </p:txBody>
      </p:sp>
      <p:sp>
        <p:nvSpPr>
          <p:cNvPr id="35865" name="Text Box 25"/>
          <p:cNvSpPr txBox="1">
            <a:spLocks noChangeArrowheads="1"/>
          </p:cNvSpPr>
          <p:nvPr/>
        </p:nvSpPr>
        <p:spPr bwMode="auto">
          <a:xfrm>
            <a:off x="2819400" y="3249612"/>
            <a:ext cx="3719513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chemeClr val="bg1"/>
                </a:solidFill>
              </a:rPr>
              <a:t>How much crust do you </a:t>
            </a:r>
          </a:p>
          <a:p>
            <a:pPr eaLnBrk="0" hangingPunct="0"/>
            <a:r>
              <a:rPr lang="en-US" sz="2400" b="1">
                <a:solidFill>
                  <a:schemeClr val="bg1"/>
                </a:solidFill>
              </a:rPr>
              <a:t>have  ?</a:t>
            </a:r>
          </a:p>
        </p:txBody>
      </p:sp>
      <p:sp>
        <p:nvSpPr>
          <p:cNvPr id="35866" name="Text Box 26"/>
          <p:cNvSpPr txBox="1">
            <a:spLocks noChangeArrowheads="1"/>
          </p:cNvSpPr>
          <p:nvPr/>
        </p:nvSpPr>
        <p:spPr bwMode="auto">
          <a:xfrm>
            <a:off x="228600" y="4164012"/>
            <a:ext cx="4344988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chemeClr val="bg1"/>
                </a:solidFill>
              </a:rPr>
              <a:t>The crust of the whole pizza:</a:t>
            </a:r>
          </a:p>
          <a:p>
            <a:pPr eaLnBrk="0" hangingPunct="0"/>
            <a:r>
              <a:rPr lang="en-US" sz="2400" b="1">
                <a:solidFill>
                  <a:schemeClr val="bg1"/>
                </a:solidFill>
              </a:rPr>
              <a:t>(circumference)</a:t>
            </a:r>
          </a:p>
        </p:txBody>
      </p:sp>
      <p:graphicFrame>
        <p:nvGraphicFramePr>
          <p:cNvPr id="35867" name="Object 27"/>
          <p:cNvGraphicFramePr>
            <a:graphicFrameLocks noChangeAspect="1"/>
          </p:cNvGraphicFramePr>
          <p:nvPr>
            <p:ph sz="half" idx="2"/>
          </p:nvPr>
        </p:nvGraphicFramePr>
        <p:xfrm>
          <a:off x="381000" y="5173662"/>
          <a:ext cx="1371600" cy="554038"/>
        </p:xfrm>
        <a:graphic>
          <a:graphicData uri="http://schemas.openxmlformats.org/presentationml/2006/ole">
            <p:oleObj spid="_x0000_s6146" name="Equation" r:id="rId4" imgW="596880" imgH="241200" progId="Equation.3">
              <p:embed/>
            </p:oleObj>
          </a:graphicData>
        </a:graphic>
      </p:graphicFrame>
      <p:graphicFrame>
        <p:nvGraphicFramePr>
          <p:cNvPr id="35870" name="Object 30"/>
          <p:cNvGraphicFramePr>
            <a:graphicFrameLocks noChangeAspect="1"/>
          </p:cNvGraphicFramePr>
          <p:nvPr/>
        </p:nvGraphicFramePr>
        <p:xfrm>
          <a:off x="1974850" y="5154612"/>
          <a:ext cx="1079500" cy="554038"/>
        </p:xfrm>
        <a:graphic>
          <a:graphicData uri="http://schemas.openxmlformats.org/presentationml/2006/ole">
            <p:oleObj spid="_x0000_s6147" name="Equation" r:id="rId5" imgW="469800" imgH="241200" progId="Equation.3">
              <p:embed/>
            </p:oleObj>
          </a:graphicData>
        </a:graphic>
      </p:graphicFrame>
      <p:graphicFrame>
        <p:nvGraphicFramePr>
          <p:cNvPr id="35871" name="Object 31"/>
          <p:cNvGraphicFramePr>
            <a:graphicFrameLocks noChangeAspect="1"/>
          </p:cNvGraphicFramePr>
          <p:nvPr/>
        </p:nvGraphicFramePr>
        <p:xfrm>
          <a:off x="3124200" y="5154612"/>
          <a:ext cx="933450" cy="407988"/>
        </p:xfrm>
        <a:graphic>
          <a:graphicData uri="http://schemas.openxmlformats.org/presentationml/2006/ole">
            <p:oleObj spid="_x0000_s6148" name="Equation" r:id="rId6" imgW="406080" imgH="177480" progId="Equation.3">
              <p:embed/>
            </p:oleObj>
          </a:graphicData>
        </a:graphic>
      </p:graphicFrame>
      <p:graphicFrame>
        <p:nvGraphicFramePr>
          <p:cNvPr id="35872" name="Object 32"/>
          <p:cNvGraphicFramePr>
            <a:graphicFrameLocks noChangeAspect="1"/>
          </p:cNvGraphicFramePr>
          <p:nvPr/>
        </p:nvGraphicFramePr>
        <p:xfrm>
          <a:off x="1103313" y="5764212"/>
          <a:ext cx="1166812" cy="407988"/>
        </p:xfrm>
        <a:graphic>
          <a:graphicData uri="http://schemas.openxmlformats.org/presentationml/2006/ole">
            <p:oleObj spid="_x0000_s6149" name="Equation" r:id="rId7" imgW="507960" imgH="177480" progId="Equation.3">
              <p:embed/>
            </p:oleObj>
          </a:graphicData>
        </a:graphic>
      </p:graphicFrame>
      <p:sp>
        <p:nvSpPr>
          <p:cNvPr id="35873" name="Text Box 33"/>
          <p:cNvSpPr txBox="1">
            <a:spLocks noChangeArrowheads="1"/>
          </p:cNvSpPr>
          <p:nvPr/>
        </p:nvSpPr>
        <p:spPr bwMode="auto">
          <a:xfrm>
            <a:off x="4732338" y="4087812"/>
            <a:ext cx="4411662" cy="11874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400" b="1">
                <a:solidFill>
                  <a:schemeClr val="bg1"/>
                </a:solidFill>
              </a:rPr>
              <a:t>But you don’t have the whole</a:t>
            </a:r>
          </a:p>
          <a:p>
            <a:pPr eaLnBrk="0" hangingPunct="0"/>
            <a:r>
              <a:rPr lang="en-US" sz="2400" b="1">
                <a:solidFill>
                  <a:schemeClr val="bg1"/>
                </a:solidFill>
              </a:rPr>
              <a:t>Pizza, you just have </a:t>
            </a:r>
          </a:p>
          <a:p>
            <a:pPr eaLnBrk="0" hangingPunct="0"/>
            <a:r>
              <a:rPr lang="en-US" sz="2400" b="1">
                <a:solidFill>
                  <a:schemeClr val="bg1"/>
                </a:solidFill>
              </a:rPr>
              <a:t>60 degrees</a:t>
            </a:r>
          </a:p>
        </p:txBody>
      </p:sp>
      <p:graphicFrame>
        <p:nvGraphicFramePr>
          <p:cNvPr id="35874" name="Object 34"/>
          <p:cNvGraphicFramePr>
            <a:graphicFrameLocks noChangeAspect="1"/>
          </p:cNvGraphicFramePr>
          <p:nvPr/>
        </p:nvGraphicFramePr>
        <p:xfrm>
          <a:off x="4876800" y="5230812"/>
          <a:ext cx="1720850" cy="903288"/>
        </p:xfrm>
        <a:graphic>
          <a:graphicData uri="http://schemas.openxmlformats.org/presentationml/2006/ole">
            <p:oleObj spid="_x0000_s6150" name="Equation" r:id="rId8" imgW="749160" imgH="393480" progId="Equation.3">
              <p:embed/>
            </p:oleObj>
          </a:graphicData>
        </a:graphic>
      </p:graphicFrame>
      <p:graphicFrame>
        <p:nvGraphicFramePr>
          <p:cNvPr id="35875" name="Object 35"/>
          <p:cNvGraphicFramePr>
            <a:graphicFrameLocks noChangeAspect="1"/>
          </p:cNvGraphicFramePr>
          <p:nvPr/>
        </p:nvGraphicFramePr>
        <p:xfrm>
          <a:off x="6934200" y="5459412"/>
          <a:ext cx="1866900" cy="407988"/>
        </p:xfrm>
        <a:graphic>
          <a:graphicData uri="http://schemas.openxmlformats.org/presentationml/2006/ole">
            <p:oleObj spid="_x0000_s6151" name="Equation" r:id="rId9" imgW="812520" imgH="177480" progId="Equation.3">
              <p:embed/>
            </p:oleObj>
          </a:graphicData>
        </a:graphic>
      </p:graphicFrame>
      <p:sp>
        <p:nvSpPr>
          <p:cNvPr id="35885" name="Arc 45"/>
          <p:cNvSpPr>
            <a:spLocks/>
          </p:cNvSpPr>
          <p:nvPr/>
        </p:nvSpPr>
        <p:spPr bwMode="auto">
          <a:xfrm>
            <a:off x="7810500" y="1725612"/>
            <a:ext cx="1333500" cy="1144588"/>
          </a:xfrm>
          <a:custGeom>
            <a:avLst/>
            <a:gdLst>
              <a:gd name="G0" fmla="+- 0 0 0"/>
              <a:gd name="G1" fmla="+- 15113 0 0"/>
              <a:gd name="G2" fmla="+- 21600 0 0"/>
              <a:gd name="T0" fmla="*/ 15432 w 21600"/>
              <a:gd name="T1" fmla="*/ 0 h 19672"/>
              <a:gd name="T2" fmla="*/ 21113 w 21600"/>
              <a:gd name="T3" fmla="*/ 19672 h 19672"/>
              <a:gd name="T4" fmla="*/ 0 w 21600"/>
              <a:gd name="T5" fmla="*/ 15113 h 19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9672" fill="none" extrusionOk="0">
                <a:moveTo>
                  <a:pt x="15432" y="-1"/>
                </a:moveTo>
                <a:cubicBezTo>
                  <a:pt x="19385" y="4036"/>
                  <a:pt x="21600" y="9462"/>
                  <a:pt x="21600" y="15113"/>
                </a:cubicBezTo>
                <a:cubicBezTo>
                  <a:pt x="21600" y="16645"/>
                  <a:pt x="21436" y="18173"/>
                  <a:pt x="21113" y="19672"/>
                </a:cubicBezTo>
              </a:path>
              <a:path w="21600" h="19672" stroke="0" extrusionOk="0">
                <a:moveTo>
                  <a:pt x="15432" y="-1"/>
                </a:moveTo>
                <a:cubicBezTo>
                  <a:pt x="19385" y="4036"/>
                  <a:pt x="21600" y="9462"/>
                  <a:pt x="21600" y="15113"/>
                </a:cubicBezTo>
                <a:cubicBezTo>
                  <a:pt x="21600" y="16645"/>
                  <a:pt x="21436" y="18173"/>
                  <a:pt x="21113" y="19672"/>
                </a:cubicBezTo>
                <a:lnTo>
                  <a:pt x="0" y="15113"/>
                </a:lnTo>
                <a:close/>
              </a:path>
            </a:pathLst>
          </a:custGeom>
          <a:noFill/>
          <a:ln w="76200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886" name="Line 46"/>
          <p:cNvSpPr>
            <a:spLocks noChangeShapeType="1"/>
          </p:cNvSpPr>
          <p:nvPr/>
        </p:nvSpPr>
        <p:spPr bwMode="auto">
          <a:xfrm>
            <a:off x="4648200" y="4114800"/>
            <a:ext cx="0" cy="2743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Flowchart: Document 2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0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5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5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 autoUpdateAnimBg="0"/>
      <p:bldP spid="35859" grpId="0" autoUpdateAnimBg="0"/>
      <p:bldP spid="35864" grpId="0" autoUpdateAnimBg="0"/>
      <p:bldP spid="35865" grpId="0" autoUpdateAnimBg="0"/>
      <p:bldP spid="35866" grpId="0" autoUpdateAnimBg="0"/>
      <p:bldP spid="35873" grpId="0" autoUpdateAnimBg="0"/>
      <p:bldP spid="35885" grpId="0" animBg="1"/>
      <p:bldP spid="35886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4800600" y="1225550"/>
            <a:ext cx="4038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>
                <a:solidFill>
                  <a:schemeClr val="bg1"/>
                </a:solidFill>
              </a:rPr>
              <a:t>To find ARCLENGTH</a:t>
            </a:r>
            <a:endParaRPr lang="en-US" sz="2800">
              <a:solidFill>
                <a:srgbClr val="00FF00"/>
              </a:solidFill>
            </a:endParaRPr>
          </a:p>
        </p:txBody>
      </p:sp>
      <p:graphicFrame>
        <p:nvGraphicFramePr>
          <p:cNvPr id="76800" name="Object 0"/>
          <p:cNvGraphicFramePr>
            <a:graphicFrameLocks noChangeAspect="1"/>
          </p:cNvGraphicFramePr>
          <p:nvPr/>
        </p:nvGraphicFramePr>
        <p:xfrm>
          <a:off x="4038600" y="1987550"/>
          <a:ext cx="4724400" cy="1384300"/>
        </p:xfrm>
        <a:graphic>
          <a:graphicData uri="http://schemas.openxmlformats.org/presentationml/2006/ole">
            <p:oleObj spid="_x0000_s7170" name="Equation" r:id="rId3" imgW="1473120" imgH="431640" progId="Equation.3">
              <p:embed/>
            </p:oleObj>
          </a:graphicData>
        </a:graphic>
      </p:graphicFrame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455613" y="1835150"/>
            <a:ext cx="2668587" cy="2589213"/>
            <a:chOff x="287" y="528"/>
            <a:chExt cx="1681" cy="1631"/>
          </a:xfrm>
        </p:grpSpPr>
        <p:grpSp>
          <p:nvGrpSpPr>
            <p:cNvPr id="3" name="Group 25"/>
            <p:cNvGrpSpPr>
              <a:grpSpLocks/>
            </p:cNvGrpSpPr>
            <p:nvPr/>
          </p:nvGrpSpPr>
          <p:grpSpPr bwMode="auto">
            <a:xfrm>
              <a:off x="287" y="528"/>
              <a:ext cx="1681" cy="1631"/>
              <a:chOff x="287" y="528"/>
              <a:chExt cx="1681" cy="1631"/>
            </a:xfrm>
          </p:grpSpPr>
          <p:sp>
            <p:nvSpPr>
              <p:cNvPr id="38933" name="Oval 21"/>
              <p:cNvSpPr>
                <a:spLocks noChangeArrowheads="1"/>
              </p:cNvSpPr>
              <p:nvPr/>
            </p:nvSpPr>
            <p:spPr bwMode="auto">
              <a:xfrm>
                <a:off x="287" y="529"/>
                <a:ext cx="1681" cy="1630"/>
              </a:xfrm>
              <a:prstGeom prst="ellipse">
                <a:avLst/>
              </a:prstGeom>
              <a:noFill/>
              <a:ln w="508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4" name="Line 22"/>
              <p:cNvSpPr>
                <a:spLocks noChangeShapeType="1"/>
              </p:cNvSpPr>
              <p:nvPr/>
            </p:nvSpPr>
            <p:spPr bwMode="auto">
              <a:xfrm flipH="1">
                <a:off x="624" y="1344"/>
                <a:ext cx="528" cy="672"/>
              </a:xfrm>
              <a:prstGeom prst="line">
                <a:avLst/>
              </a:prstGeom>
              <a:noFill/>
              <a:ln w="508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5" name="Line 23"/>
              <p:cNvSpPr>
                <a:spLocks noChangeShapeType="1"/>
              </p:cNvSpPr>
              <p:nvPr/>
            </p:nvSpPr>
            <p:spPr bwMode="auto">
              <a:xfrm flipH="1" flipV="1">
                <a:off x="1104" y="528"/>
                <a:ext cx="48" cy="816"/>
              </a:xfrm>
              <a:prstGeom prst="line">
                <a:avLst/>
              </a:prstGeom>
              <a:noFill/>
              <a:ln w="508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8938" name="Arc 26"/>
            <p:cNvSpPr>
              <a:spLocks/>
            </p:cNvSpPr>
            <p:nvPr/>
          </p:nvSpPr>
          <p:spPr bwMode="auto">
            <a:xfrm>
              <a:off x="288" y="531"/>
              <a:ext cx="842" cy="1467"/>
            </a:xfrm>
            <a:custGeom>
              <a:avLst/>
              <a:gdLst>
                <a:gd name="G0" fmla="+- 21600 0 0"/>
                <a:gd name="G1" fmla="+- 21576 0 0"/>
                <a:gd name="G2" fmla="+- 21600 0 0"/>
                <a:gd name="T0" fmla="*/ 8627 w 21600"/>
                <a:gd name="T1" fmla="*/ 38846 h 38846"/>
                <a:gd name="T2" fmla="*/ 20577 w 21600"/>
                <a:gd name="T3" fmla="*/ 0 h 38846"/>
                <a:gd name="T4" fmla="*/ 21600 w 21600"/>
                <a:gd name="T5" fmla="*/ 21576 h 38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8846" fill="none" extrusionOk="0">
                  <a:moveTo>
                    <a:pt x="8626" y="38846"/>
                  </a:moveTo>
                  <a:cubicBezTo>
                    <a:pt x="3195" y="34766"/>
                    <a:pt x="0" y="28368"/>
                    <a:pt x="0" y="21576"/>
                  </a:cubicBezTo>
                  <a:cubicBezTo>
                    <a:pt x="-1" y="10044"/>
                    <a:pt x="9058" y="546"/>
                    <a:pt x="20577" y="0"/>
                  </a:cubicBezTo>
                </a:path>
                <a:path w="21600" h="38846" stroke="0" extrusionOk="0">
                  <a:moveTo>
                    <a:pt x="8626" y="38846"/>
                  </a:moveTo>
                  <a:cubicBezTo>
                    <a:pt x="3195" y="34766"/>
                    <a:pt x="0" y="28368"/>
                    <a:pt x="0" y="21576"/>
                  </a:cubicBezTo>
                  <a:cubicBezTo>
                    <a:pt x="-1" y="10044"/>
                    <a:pt x="9058" y="546"/>
                    <a:pt x="20577" y="0"/>
                  </a:cubicBezTo>
                  <a:lnTo>
                    <a:pt x="21600" y="21576"/>
                  </a:lnTo>
                  <a:close/>
                </a:path>
              </a:pathLst>
            </a:custGeom>
            <a:noFill/>
            <a:ln w="76200">
              <a:solidFill>
                <a:srgbClr val="FF00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9" name="Text Box 27"/>
            <p:cNvSpPr txBox="1">
              <a:spLocks noChangeArrowheads="1"/>
            </p:cNvSpPr>
            <p:nvPr/>
          </p:nvSpPr>
          <p:spPr bwMode="auto">
            <a:xfrm>
              <a:off x="768" y="1200"/>
              <a:ext cx="356" cy="23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b="1">
                  <a:solidFill>
                    <a:schemeClr val="bg1"/>
                  </a:solidFill>
                </a:rPr>
                <a:t>120</a:t>
              </a:r>
            </a:p>
          </p:txBody>
        </p:sp>
        <p:sp>
          <p:nvSpPr>
            <p:cNvPr id="38940" name="Text Box 28"/>
            <p:cNvSpPr txBox="1">
              <a:spLocks noChangeArrowheads="1"/>
            </p:cNvSpPr>
            <p:nvPr/>
          </p:nvSpPr>
          <p:spPr bwMode="auto">
            <a:xfrm>
              <a:off x="1200" y="864"/>
              <a:ext cx="196" cy="23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b="1">
                  <a:solidFill>
                    <a:schemeClr val="bg1"/>
                  </a:solidFill>
                </a:rPr>
                <a:t>8</a:t>
              </a:r>
            </a:p>
          </p:txBody>
        </p:sp>
      </p:grp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5638800" y="3435350"/>
          <a:ext cx="3054350" cy="1384300"/>
        </p:xfrm>
        <a:graphic>
          <a:graphicData uri="http://schemas.openxmlformats.org/presentationml/2006/ole">
            <p:oleObj spid="_x0000_s7171" name="Equation" r:id="rId4" imgW="952200" imgH="431640" progId="Equation.3">
              <p:embed/>
            </p:oleObj>
          </a:graphicData>
        </a:graphic>
      </p:graphicFrame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5638800" y="5111750"/>
          <a:ext cx="1298575" cy="527050"/>
        </p:xfrm>
        <a:graphic>
          <a:graphicData uri="http://schemas.openxmlformats.org/presentationml/2006/ole">
            <p:oleObj spid="_x0000_s7172" name="Equation" r:id="rId5" imgW="406080" imgH="164880" progId="Equation.3">
              <p:embed/>
            </p:oleObj>
          </a:graphicData>
        </a:graphic>
      </p:graphicFrame>
      <p:sp>
        <p:nvSpPr>
          <p:cNvPr id="14" name="Flowchart: Document 13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6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200400" y="2743200"/>
            <a:ext cx="2514600" cy="9556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 dirty="0">
                <a:solidFill>
                  <a:srgbClr val="FF0000"/>
                </a:solidFill>
                <a:latin typeface="Tahoma" pitchFamily="34" charset="0"/>
              </a:rPr>
              <a:t>These are all CONCAVE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57200" y="2438400"/>
            <a:ext cx="2133600" cy="1295400"/>
            <a:chOff x="3504" y="2640"/>
            <a:chExt cx="1344" cy="816"/>
          </a:xfrm>
        </p:grpSpPr>
        <p:sp>
          <p:nvSpPr>
            <p:cNvPr id="31748" name="Line 4"/>
            <p:cNvSpPr>
              <a:spLocks noChangeShapeType="1"/>
            </p:cNvSpPr>
            <p:nvPr/>
          </p:nvSpPr>
          <p:spPr bwMode="auto">
            <a:xfrm>
              <a:off x="3504" y="2976"/>
              <a:ext cx="8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49" name="Line 5"/>
            <p:cNvSpPr>
              <a:spLocks noChangeShapeType="1"/>
            </p:cNvSpPr>
            <p:nvPr/>
          </p:nvSpPr>
          <p:spPr bwMode="auto">
            <a:xfrm flipV="1">
              <a:off x="3504" y="2688"/>
              <a:ext cx="336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50" name="Line 6"/>
            <p:cNvSpPr>
              <a:spLocks noChangeShapeType="1"/>
            </p:cNvSpPr>
            <p:nvPr/>
          </p:nvSpPr>
          <p:spPr bwMode="auto">
            <a:xfrm flipV="1">
              <a:off x="3840" y="2640"/>
              <a:ext cx="816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51" name="Line 7"/>
            <p:cNvSpPr>
              <a:spLocks noChangeShapeType="1"/>
            </p:cNvSpPr>
            <p:nvPr/>
          </p:nvSpPr>
          <p:spPr bwMode="auto">
            <a:xfrm>
              <a:off x="4656" y="2640"/>
              <a:ext cx="192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52" name="Line 8"/>
            <p:cNvSpPr>
              <a:spLocks noChangeShapeType="1"/>
            </p:cNvSpPr>
            <p:nvPr/>
          </p:nvSpPr>
          <p:spPr bwMode="auto">
            <a:xfrm flipH="1" flipV="1">
              <a:off x="4368" y="3312"/>
              <a:ext cx="48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53" name="Line 9"/>
            <p:cNvSpPr>
              <a:spLocks noChangeShapeType="1"/>
            </p:cNvSpPr>
            <p:nvPr/>
          </p:nvSpPr>
          <p:spPr bwMode="auto">
            <a:xfrm>
              <a:off x="4368" y="2976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754" name="AutoShape 10"/>
          <p:cNvSpPr>
            <a:spLocks noChangeArrowheads="1"/>
          </p:cNvSpPr>
          <p:nvPr/>
        </p:nvSpPr>
        <p:spPr bwMode="auto">
          <a:xfrm>
            <a:off x="838200" y="1066800"/>
            <a:ext cx="1755775" cy="987425"/>
          </a:xfrm>
          <a:prstGeom prst="plus">
            <a:avLst>
              <a:gd name="adj" fmla="val 25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5" name="AutoShape 11"/>
          <p:cNvSpPr>
            <a:spLocks noChangeArrowheads="1"/>
          </p:cNvSpPr>
          <p:nvPr/>
        </p:nvSpPr>
        <p:spPr bwMode="auto">
          <a:xfrm>
            <a:off x="3276600" y="1219200"/>
            <a:ext cx="2362200" cy="16002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6" name="AutoShape 12"/>
          <p:cNvSpPr>
            <a:spLocks noChangeArrowheads="1"/>
          </p:cNvSpPr>
          <p:nvPr/>
        </p:nvSpPr>
        <p:spPr bwMode="auto">
          <a:xfrm>
            <a:off x="6629400" y="838200"/>
            <a:ext cx="1828800" cy="19812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7" name="AutoShape 13"/>
          <p:cNvSpPr>
            <a:spLocks noChangeArrowheads="1"/>
          </p:cNvSpPr>
          <p:nvPr/>
        </p:nvSpPr>
        <p:spPr bwMode="auto">
          <a:xfrm>
            <a:off x="1066800" y="4267200"/>
            <a:ext cx="1447800" cy="1676400"/>
          </a:xfrm>
          <a:prstGeom prst="moon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8" name="AutoShape 14"/>
          <p:cNvSpPr>
            <a:spLocks noChangeArrowheads="1"/>
          </p:cNvSpPr>
          <p:nvPr/>
        </p:nvSpPr>
        <p:spPr bwMode="auto">
          <a:xfrm>
            <a:off x="3733800" y="4267200"/>
            <a:ext cx="2057400" cy="1600200"/>
          </a:xfrm>
          <a:prstGeom prst="lightningBol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9" name="AutoShape 15"/>
          <p:cNvSpPr>
            <a:spLocks noChangeArrowheads="1"/>
          </p:cNvSpPr>
          <p:nvPr/>
        </p:nvSpPr>
        <p:spPr bwMode="auto">
          <a:xfrm>
            <a:off x="6477000" y="3048000"/>
            <a:ext cx="2286000" cy="1066800"/>
          </a:xfrm>
          <a:prstGeom prst="rightArrow">
            <a:avLst>
              <a:gd name="adj1" fmla="val 50000"/>
              <a:gd name="adj2" fmla="val 53571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0" name="AutoShape 16"/>
          <p:cNvSpPr>
            <a:spLocks noChangeArrowheads="1"/>
          </p:cNvSpPr>
          <p:nvPr/>
        </p:nvSpPr>
        <p:spPr bwMode="auto">
          <a:xfrm>
            <a:off x="7086600" y="4572000"/>
            <a:ext cx="1752600" cy="14478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1" name="Oval 17"/>
          <p:cNvSpPr>
            <a:spLocks noChangeArrowheads="1"/>
          </p:cNvSpPr>
          <p:nvPr/>
        </p:nvSpPr>
        <p:spPr bwMode="auto">
          <a:xfrm>
            <a:off x="1143000" y="11430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2" name="Oval 18"/>
          <p:cNvSpPr>
            <a:spLocks noChangeArrowheads="1"/>
          </p:cNvSpPr>
          <p:nvPr/>
        </p:nvSpPr>
        <p:spPr bwMode="auto">
          <a:xfrm>
            <a:off x="838200" y="13716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3" name="Oval 19"/>
          <p:cNvSpPr>
            <a:spLocks noChangeArrowheads="1"/>
          </p:cNvSpPr>
          <p:nvPr/>
        </p:nvSpPr>
        <p:spPr bwMode="auto">
          <a:xfrm>
            <a:off x="3657600" y="18288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4" name="Oval 20"/>
          <p:cNvSpPr>
            <a:spLocks noChangeArrowheads="1"/>
          </p:cNvSpPr>
          <p:nvPr/>
        </p:nvSpPr>
        <p:spPr bwMode="auto">
          <a:xfrm>
            <a:off x="5181600" y="18288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5" name="Oval 21"/>
          <p:cNvSpPr>
            <a:spLocks noChangeArrowheads="1"/>
          </p:cNvSpPr>
          <p:nvPr/>
        </p:nvSpPr>
        <p:spPr bwMode="auto">
          <a:xfrm>
            <a:off x="7162800" y="9144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6" name="Oval 22"/>
          <p:cNvSpPr>
            <a:spLocks noChangeArrowheads="1"/>
          </p:cNvSpPr>
          <p:nvPr/>
        </p:nvSpPr>
        <p:spPr bwMode="auto">
          <a:xfrm>
            <a:off x="7848600" y="9144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7" name="Oval 23"/>
          <p:cNvSpPr>
            <a:spLocks noChangeArrowheads="1"/>
          </p:cNvSpPr>
          <p:nvPr/>
        </p:nvSpPr>
        <p:spPr bwMode="auto">
          <a:xfrm>
            <a:off x="1905000" y="34290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8" name="Oval 24"/>
          <p:cNvSpPr>
            <a:spLocks noChangeArrowheads="1"/>
          </p:cNvSpPr>
          <p:nvPr/>
        </p:nvSpPr>
        <p:spPr bwMode="auto">
          <a:xfrm>
            <a:off x="838200" y="28194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9" name="Oval 25"/>
          <p:cNvSpPr>
            <a:spLocks noChangeArrowheads="1"/>
          </p:cNvSpPr>
          <p:nvPr/>
        </p:nvSpPr>
        <p:spPr bwMode="auto">
          <a:xfrm>
            <a:off x="-4114800" y="47244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0" name="Oval 26"/>
          <p:cNvSpPr>
            <a:spLocks noChangeArrowheads="1"/>
          </p:cNvSpPr>
          <p:nvPr/>
        </p:nvSpPr>
        <p:spPr bwMode="auto">
          <a:xfrm>
            <a:off x="8305800" y="32004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1" name="Oval 27"/>
          <p:cNvSpPr>
            <a:spLocks noChangeArrowheads="1"/>
          </p:cNvSpPr>
          <p:nvPr/>
        </p:nvSpPr>
        <p:spPr bwMode="auto">
          <a:xfrm>
            <a:off x="6629400" y="33528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3" name="Oval 29"/>
          <p:cNvSpPr>
            <a:spLocks noChangeArrowheads="1"/>
          </p:cNvSpPr>
          <p:nvPr/>
        </p:nvSpPr>
        <p:spPr bwMode="auto">
          <a:xfrm>
            <a:off x="1981200" y="44196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4" name="Oval 30"/>
          <p:cNvSpPr>
            <a:spLocks noChangeArrowheads="1"/>
          </p:cNvSpPr>
          <p:nvPr/>
        </p:nvSpPr>
        <p:spPr bwMode="auto">
          <a:xfrm>
            <a:off x="1981200" y="57150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6" name="Oval 32"/>
          <p:cNvSpPr>
            <a:spLocks noChangeArrowheads="1"/>
          </p:cNvSpPr>
          <p:nvPr/>
        </p:nvSpPr>
        <p:spPr bwMode="auto">
          <a:xfrm>
            <a:off x="4724400" y="45720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7" name="Oval 33"/>
          <p:cNvSpPr>
            <a:spLocks noChangeArrowheads="1"/>
          </p:cNvSpPr>
          <p:nvPr/>
        </p:nvSpPr>
        <p:spPr bwMode="auto">
          <a:xfrm>
            <a:off x="5334000" y="55626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8" name="Oval 34"/>
          <p:cNvSpPr>
            <a:spLocks noChangeArrowheads="1"/>
          </p:cNvSpPr>
          <p:nvPr/>
        </p:nvSpPr>
        <p:spPr bwMode="auto">
          <a:xfrm>
            <a:off x="7239000" y="51816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9" name="Oval 35"/>
          <p:cNvSpPr>
            <a:spLocks noChangeArrowheads="1"/>
          </p:cNvSpPr>
          <p:nvPr/>
        </p:nvSpPr>
        <p:spPr bwMode="auto">
          <a:xfrm>
            <a:off x="8534400" y="51816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0" name="Line 36"/>
          <p:cNvSpPr>
            <a:spLocks noChangeShapeType="1"/>
          </p:cNvSpPr>
          <p:nvPr/>
        </p:nvSpPr>
        <p:spPr bwMode="auto">
          <a:xfrm flipV="1">
            <a:off x="838200" y="1219200"/>
            <a:ext cx="304800" cy="2286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81" name="Line 37"/>
          <p:cNvSpPr>
            <a:spLocks noChangeShapeType="1"/>
          </p:cNvSpPr>
          <p:nvPr/>
        </p:nvSpPr>
        <p:spPr bwMode="auto">
          <a:xfrm>
            <a:off x="3657600" y="1905000"/>
            <a:ext cx="15240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82" name="Line 38"/>
          <p:cNvSpPr>
            <a:spLocks noChangeShapeType="1"/>
          </p:cNvSpPr>
          <p:nvPr/>
        </p:nvSpPr>
        <p:spPr bwMode="auto">
          <a:xfrm>
            <a:off x="7162800" y="914400"/>
            <a:ext cx="7620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83" name="Line 39"/>
          <p:cNvSpPr>
            <a:spLocks noChangeShapeType="1"/>
          </p:cNvSpPr>
          <p:nvPr/>
        </p:nvSpPr>
        <p:spPr bwMode="auto">
          <a:xfrm>
            <a:off x="914400" y="2819400"/>
            <a:ext cx="1066800" cy="6096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84" name="Line 40"/>
          <p:cNvSpPr>
            <a:spLocks noChangeShapeType="1"/>
          </p:cNvSpPr>
          <p:nvPr/>
        </p:nvSpPr>
        <p:spPr bwMode="auto">
          <a:xfrm flipV="1">
            <a:off x="6705600" y="3276600"/>
            <a:ext cx="1600200" cy="762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85" name="Line 41"/>
          <p:cNvSpPr>
            <a:spLocks noChangeShapeType="1"/>
          </p:cNvSpPr>
          <p:nvPr/>
        </p:nvSpPr>
        <p:spPr bwMode="auto">
          <a:xfrm flipH="1">
            <a:off x="1981200" y="4495800"/>
            <a:ext cx="76200" cy="12954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86" name="Line 42"/>
          <p:cNvSpPr>
            <a:spLocks noChangeShapeType="1"/>
          </p:cNvSpPr>
          <p:nvPr/>
        </p:nvSpPr>
        <p:spPr bwMode="auto">
          <a:xfrm>
            <a:off x="4724400" y="4572000"/>
            <a:ext cx="609600" cy="10668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87" name="Line 43"/>
          <p:cNvSpPr>
            <a:spLocks noChangeShapeType="1"/>
          </p:cNvSpPr>
          <p:nvPr/>
        </p:nvSpPr>
        <p:spPr bwMode="auto">
          <a:xfrm>
            <a:off x="7315200" y="5257800"/>
            <a:ext cx="12192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90" name="Rectangle 4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333333">
              <a:alpha val="81000"/>
            </a:srgbClr>
          </a:solidFill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2400" b="1" dirty="0">
                <a:solidFill>
                  <a:srgbClr val="00FF00"/>
                </a:solidFill>
                <a:latin typeface="Tahoma" pitchFamily="34" charset="0"/>
              </a:rPr>
              <a:t>It may help to think of CONCAVE as having a “cave”</a:t>
            </a:r>
          </a:p>
          <a:p>
            <a:pPr algn="ctr" eaLnBrk="0" hangingPunct="0"/>
            <a:r>
              <a:rPr lang="en-US" sz="2400" b="1" dirty="0">
                <a:solidFill>
                  <a:srgbClr val="00FF00"/>
                </a:solidFill>
                <a:latin typeface="Tahoma" pitchFamily="34" charset="0"/>
              </a:rPr>
              <a:t>or indentation</a:t>
            </a:r>
            <a:endParaRPr lang="en-US" sz="2400" b="1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50" name="Flowchart: Document 49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3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31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31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61" grpId="0" animBg="1"/>
      <p:bldP spid="31762" grpId="0" animBg="1"/>
      <p:bldP spid="31763" grpId="0" animBg="1"/>
      <p:bldP spid="31764" grpId="0" animBg="1"/>
      <p:bldP spid="31765" grpId="0" animBg="1"/>
      <p:bldP spid="31766" grpId="0" animBg="1"/>
      <p:bldP spid="31767" grpId="0" animBg="1"/>
      <p:bldP spid="31768" grpId="0" animBg="1"/>
      <p:bldP spid="31770" grpId="0" animBg="1"/>
      <p:bldP spid="31771" grpId="0" animBg="1"/>
      <p:bldP spid="31773" grpId="0" animBg="1"/>
      <p:bldP spid="31774" grpId="0" animBg="1"/>
      <p:bldP spid="31776" grpId="0" animBg="1"/>
      <p:bldP spid="31777" grpId="0" animBg="1"/>
      <p:bldP spid="31778" grpId="0" animBg="1"/>
      <p:bldP spid="31779" grpId="0" animBg="1"/>
      <p:bldP spid="31780" grpId="0" animBg="1"/>
      <p:bldP spid="31781" grpId="0" animBg="1"/>
      <p:bldP spid="31782" grpId="0" animBg="1"/>
      <p:bldP spid="31783" grpId="0" animBg="1"/>
      <p:bldP spid="31784" grpId="0" animBg="1"/>
      <p:bldP spid="31785" grpId="0" animBg="1"/>
      <p:bldP spid="31786" grpId="0" animBg="1"/>
      <p:bldP spid="31787" grpId="0" animBg="1"/>
      <p:bldP spid="31790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981200" y="1447800"/>
            <a:ext cx="2906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Find the arclength.</a:t>
            </a:r>
          </a:p>
        </p:txBody>
      </p:sp>
      <p:sp>
        <p:nvSpPr>
          <p:cNvPr id="40968" name="Oval 8"/>
          <p:cNvSpPr>
            <a:spLocks noChangeArrowheads="1"/>
          </p:cNvSpPr>
          <p:nvPr/>
        </p:nvSpPr>
        <p:spPr bwMode="auto">
          <a:xfrm>
            <a:off x="3200400" y="1905000"/>
            <a:ext cx="2438400" cy="2286000"/>
          </a:xfrm>
          <a:prstGeom prst="ellipse">
            <a:avLst/>
          </a:prstGeom>
          <a:noFill/>
          <a:ln w="508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77" name="Arc 17"/>
          <p:cNvSpPr>
            <a:spLocks/>
          </p:cNvSpPr>
          <p:nvPr/>
        </p:nvSpPr>
        <p:spPr bwMode="auto">
          <a:xfrm>
            <a:off x="3200400" y="2057400"/>
            <a:ext cx="1219200" cy="1303338"/>
          </a:xfrm>
          <a:custGeom>
            <a:avLst/>
            <a:gdLst>
              <a:gd name="G0" fmla="+- 21600 0 0"/>
              <a:gd name="G1" fmla="+- 19592 0 0"/>
              <a:gd name="G2" fmla="+- 21600 0 0"/>
              <a:gd name="T0" fmla="*/ 996 w 21600"/>
              <a:gd name="T1" fmla="*/ 26076 h 26076"/>
              <a:gd name="T2" fmla="*/ 12506 w 21600"/>
              <a:gd name="T3" fmla="*/ 0 h 26076"/>
              <a:gd name="T4" fmla="*/ 21600 w 21600"/>
              <a:gd name="T5" fmla="*/ 19592 h 26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6076" fill="none" extrusionOk="0">
                <a:moveTo>
                  <a:pt x="996" y="26075"/>
                </a:moveTo>
                <a:cubicBezTo>
                  <a:pt x="335" y="23977"/>
                  <a:pt x="0" y="21791"/>
                  <a:pt x="0" y="19592"/>
                </a:cubicBezTo>
                <a:cubicBezTo>
                  <a:pt x="-1" y="11183"/>
                  <a:pt x="4879" y="3539"/>
                  <a:pt x="12505" y="-1"/>
                </a:cubicBezTo>
              </a:path>
              <a:path w="21600" h="26076" stroke="0" extrusionOk="0">
                <a:moveTo>
                  <a:pt x="996" y="26075"/>
                </a:moveTo>
                <a:cubicBezTo>
                  <a:pt x="335" y="23977"/>
                  <a:pt x="0" y="21791"/>
                  <a:pt x="0" y="19592"/>
                </a:cubicBezTo>
                <a:cubicBezTo>
                  <a:pt x="-1" y="11183"/>
                  <a:pt x="4879" y="3539"/>
                  <a:pt x="12505" y="-1"/>
                </a:cubicBezTo>
                <a:lnTo>
                  <a:pt x="21600" y="19592"/>
                </a:lnTo>
                <a:close/>
              </a:path>
            </a:pathLst>
          </a:custGeom>
          <a:noFill/>
          <a:ln w="76200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00FF"/>
              </a:solidFill>
            </a:endParaRPr>
          </a:p>
        </p:txBody>
      </p:sp>
      <p:sp>
        <p:nvSpPr>
          <p:cNvPr id="40978" name="Line 18"/>
          <p:cNvSpPr>
            <a:spLocks noChangeShapeType="1"/>
          </p:cNvSpPr>
          <p:nvPr/>
        </p:nvSpPr>
        <p:spPr bwMode="auto">
          <a:xfrm flipV="1">
            <a:off x="3276600" y="3124200"/>
            <a:ext cx="1143000" cy="22860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979" name="Line 19"/>
          <p:cNvSpPr>
            <a:spLocks noChangeShapeType="1"/>
          </p:cNvSpPr>
          <p:nvPr/>
        </p:nvSpPr>
        <p:spPr bwMode="auto">
          <a:xfrm flipH="1" flipV="1">
            <a:off x="3886200" y="2057400"/>
            <a:ext cx="533400" cy="1066800"/>
          </a:xfrm>
          <a:prstGeom prst="line">
            <a:avLst/>
          </a:prstGeom>
          <a:noFill/>
          <a:ln w="50800">
            <a:solidFill>
              <a:srgbClr val="FF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980" name="Text Box 20"/>
          <p:cNvSpPr txBox="1">
            <a:spLocks noChangeArrowheads="1"/>
          </p:cNvSpPr>
          <p:nvPr/>
        </p:nvSpPr>
        <p:spPr bwMode="auto">
          <a:xfrm>
            <a:off x="3886200" y="27432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70</a:t>
            </a:r>
          </a:p>
        </p:txBody>
      </p:sp>
      <p:sp>
        <p:nvSpPr>
          <p:cNvPr id="40981" name="Text Box 21"/>
          <p:cNvSpPr txBox="1">
            <a:spLocks noChangeArrowheads="1"/>
          </p:cNvSpPr>
          <p:nvPr/>
        </p:nvSpPr>
        <p:spPr bwMode="auto">
          <a:xfrm>
            <a:off x="4191000" y="2209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5</a:t>
            </a:r>
          </a:p>
        </p:txBody>
      </p:sp>
      <p:graphicFrame>
        <p:nvGraphicFramePr>
          <p:cNvPr id="40982" name="Object 22"/>
          <p:cNvGraphicFramePr>
            <a:graphicFrameLocks noChangeAspect="1"/>
          </p:cNvGraphicFramePr>
          <p:nvPr/>
        </p:nvGraphicFramePr>
        <p:xfrm>
          <a:off x="2514600" y="4267200"/>
          <a:ext cx="3352800" cy="982663"/>
        </p:xfrm>
        <a:graphic>
          <a:graphicData uri="http://schemas.openxmlformats.org/presentationml/2006/ole">
            <p:oleObj spid="_x0000_s8195" name="Equation" r:id="rId3" imgW="1473120" imgH="431640" progId="Equation.3">
              <p:embed/>
            </p:oleObj>
          </a:graphicData>
        </a:graphic>
      </p:graphicFrame>
      <p:graphicFrame>
        <p:nvGraphicFramePr>
          <p:cNvPr id="40983" name="Object 23"/>
          <p:cNvGraphicFramePr>
            <a:graphicFrameLocks noChangeAspect="1"/>
          </p:cNvGraphicFramePr>
          <p:nvPr/>
        </p:nvGraphicFramePr>
        <p:xfrm>
          <a:off x="3643313" y="5257800"/>
          <a:ext cx="2224087" cy="982663"/>
        </p:xfrm>
        <a:graphic>
          <a:graphicData uri="http://schemas.openxmlformats.org/presentationml/2006/ole">
            <p:oleObj spid="_x0000_s8196" name="Equation" r:id="rId4" imgW="977760" imgH="431640" progId="Equation.3">
              <p:embed/>
            </p:oleObj>
          </a:graphicData>
        </a:graphic>
      </p:graphicFrame>
      <p:graphicFrame>
        <p:nvGraphicFramePr>
          <p:cNvPr id="40984" name="Object 24"/>
          <p:cNvGraphicFramePr>
            <a:graphicFrameLocks noChangeAspect="1"/>
          </p:cNvGraphicFramePr>
          <p:nvPr/>
        </p:nvGraphicFramePr>
        <p:xfrm>
          <a:off x="1905000" y="2362200"/>
          <a:ext cx="779463" cy="404813"/>
        </p:xfrm>
        <a:graphic>
          <a:graphicData uri="http://schemas.openxmlformats.org/presentationml/2006/ole">
            <p:oleObj spid="_x0000_s8197" name="Equation" r:id="rId5" imgW="342720" imgH="177480" progId="Equation.3">
              <p:embed/>
            </p:oleObj>
          </a:graphicData>
        </a:graphic>
      </p:graphicFrame>
      <p:sp>
        <p:nvSpPr>
          <p:cNvPr id="26" name="Flowchart: Document 2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6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52400" y="990600"/>
            <a:ext cx="4953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dirty="0" smtClean="0"/>
              <a:t>Find the area of the SECTOR</a:t>
            </a:r>
            <a:endParaRPr lang="en-US" sz="2800" dirty="0"/>
          </a:p>
        </p:txBody>
      </p:sp>
      <p:sp>
        <p:nvSpPr>
          <p:cNvPr id="14" name="Flowchart: Document 13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pic>
        <p:nvPicPr>
          <p:cNvPr id="56115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371600"/>
            <a:ext cx="3429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2" descr="1139139525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28600" y="4267200"/>
            <a:ext cx="3211773" cy="2988733"/>
          </a:xfrm>
          <a:noFill/>
          <a:ln/>
        </p:spPr>
      </p:pic>
      <p:cxnSp>
        <p:nvCxnSpPr>
          <p:cNvPr id="27" name="Straight Connector 26"/>
          <p:cNvCxnSpPr/>
          <p:nvPr/>
        </p:nvCxnSpPr>
        <p:spPr>
          <a:xfrm rot="5400000" flipH="1" flipV="1">
            <a:off x="1382973" y="4800600"/>
            <a:ext cx="1371600" cy="45720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1840173" y="5601789"/>
            <a:ext cx="1524000" cy="126275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/>
        </p:nvGraphicFramePr>
        <p:xfrm>
          <a:off x="4103688" y="1981200"/>
          <a:ext cx="1087437" cy="803275"/>
        </p:xfrm>
        <a:graphic>
          <a:graphicData uri="http://schemas.openxmlformats.org/presentationml/2006/ole">
            <p:oleObj spid="_x0000_s561158" name="Equation" r:id="rId6" imgW="291960" imgH="215640" progId="">
              <p:embed/>
            </p:oleObj>
          </a:graphicData>
        </a:graphic>
      </p:graphicFrame>
      <p:sp>
        <p:nvSpPr>
          <p:cNvPr id="33" name="Rectangle 3"/>
          <p:cNvSpPr>
            <a:spLocks noChangeArrowheads="1"/>
          </p:cNvSpPr>
          <p:nvPr/>
        </p:nvSpPr>
        <p:spPr bwMode="auto">
          <a:xfrm>
            <a:off x="3810000" y="1524000"/>
            <a:ext cx="4953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dirty="0" smtClean="0">
                <a:latin typeface="Comic Sans MS" pitchFamily="66" charset="0"/>
              </a:rPr>
              <a:t>Area of the whole circle: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34" name="Rectangle 3"/>
          <p:cNvSpPr>
            <a:spLocks noChangeArrowheads="1"/>
          </p:cNvSpPr>
          <p:nvPr/>
        </p:nvSpPr>
        <p:spPr bwMode="auto">
          <a:xfrm>
            <a:off x="3810000" y="2971800"/>
            <a:ext cx="4953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dirty="0" smtClean="0">
                <a:latin typeface="Comic Sans MS" pitchFamily="66" charset="0"/>
              </a:rPr>
              <a:t>Area of a sector or “slice”:</a:t>
            </a:r>
            <a:endParaRPr lang="en-US" sz="2800" dirty="0">
              <a:latin typeface="Comic Sans MS" pitchFamily="66" charset="0"/>
            </a:endParaRPr>
          </a:p>
        </p:txBody>
      </p:sp>
      <p:graphicFrame>
        <p:nvGraphicFramePr>
          <p:cNvPr id="561159" name="Object 7"/>
          <p:cNvGraphicFramePr>
            <a:graphicFrameLocks noChangeAspect="1"/>
          </p:cNvGraphicFramePr>
          <p:nvPr/>
        </p:nvGraphicFramePr>
        <p:xfrm>
          <a:off x="4238625" y="3505200"/>
          <a:ext cx="2795588" cy="1355725"/>
        </p:xfrm>
        <a:graphic>
          <a:graphicData uri="http://schemas.openxmlformats.org/presentationml/2006/ole">
            <p:oleObj spid="_x0000_s561159" name="Equation" r:id="rId7" imgW="863280" imgH="419040" progId="">
              <p:embed/>
            </p:oleObj>
          </a:graphicData>
        </a:graphic>
      </p:graphicFrame>
      <p:graphicFrame>
        <p:nvGraphicFramePr>
          <p:cNvPr id="561160" name="Object 8"/>
          <p:cNvGraphicFramePr>
            <a:graphicFrameLocks noChangeAspect="1"/>
          </p:cNvGraphicFramePr>
          <p:nvPr/>
        </p:nvGraphicFramePr>
        <p:xfrm>
          <a:off x="4191000" y="3429000"/>
          <a:ext cx="2806700" cy="1397000"/>
        </p:xfrm>
        <a:graphic>
          <a:graphicData uri="http://schemas.openxmlformats.org/presentationml/2006/ole">
            <p:oleObj spid="_x0000_s561160" name="Equation" r:id="rId8" imgW="787320" imgH="431640" progId="">
              <p:embed/>
            </p:oleObj>
          </a:graphicData>
        </a:graphic>
      </p:graphicFrame>
      <p:graphicFrame>
        <p:nvGraphicFramePr>
          <p:cNvPr id="561161" name="Object 9"/>
          <p:cNvGraphicFramePr>
            <a:graphicFrameLocks noChangeAspect="1"/>
          </p:cNvGraphicFramePr>
          <p:nvPr/>
        </p:nvGraphicFramePr>
        <p:xfrm>
          <a:off x="4229100" y="4953000"/>
          <a:ext cx="2312988" cy="1019175"/>
        </p:xfrm>
        <a:graphic>
          <a:graphicData uri="http://schemas.openxmlformats.org/presentationml/2006/ole">
            <p:oleObj spid="_x0000_s561161" name="Equation" r:id="rId9" imgW="888840" imgH="431640" progId="">
              <p:embed/>
            </p:oleObj>
          </a:graphicData>
        </a:graphic>
      </p:graphicFrame>
      <p:graphicFrame>
        <p:nvGraphicFramePr>
          <p:cNvPr id="561162" name="Object 10"/>
          <p:cNvGraphicFramePr>
            <a:graphicFrameLocks noChangeAspect="1"/>
          </p:cNvGraphicFramePr>
          <p:nvPr/>
        </p:nvGraphicFramePr>
        <p:xfrm>
          <a:off x="6737350" y="5257800"/>
          <a:ext cx="1916113" cy="509588"/>
        </p:xfrm>
        <a:graphic>
          <a:graphicData uri="http://schemas.openxmlformats.org/presentationml/2006/ole">
            <p:oleObj spid="_x0000_s561162" name="Equation" r:id="rId10" imgW="736560" imgH="2156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6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1" dur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44" dur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61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61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61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4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52400" y="990600"/>
            <a:ext cx="4953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dirty="0" smtClean="0"/>
              <a:t>Find the area of the SECTOR</a:t>
            </a:r>
            <a:endParaRPr lang="en-US" sz="2800" dirty="0"/>
          </a:p>
        </p:txBody>
      </p:sp>
      <p:sp>
        <p:nvSpPr>
          <p:cNvPr id="14" name="Flowchart: Document 13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5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Circumference and Area of Circles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graphicFrame>
        <p:nvGraphicFramePr>
          <p:cNvPr id="561160" name="Object 8"/>
          <p:cNvGraphicFramePr>
            <a:graphicFrameLocks noChangeAspect="1"/>
          </p:cNvGraphicFramePr>
          <p:nvPr/>
        </p:nvGraphicFramePr>
        <p:xfrm>
          <a:off x="4424363" y="1524000"/>
          <a:ext cx="2808287" cy="1397000"/>
        </p:xfrm>
        <a:graphic>
          <a:graphicData uri="http://schemas.openxmlformats.org/presentationml/2006/ole">
            <p:oleObj spid="_x0000_s562180" name="Equation" r:id="rId4" imgW="787320" imgH="431640" progId="">
              <p:embed/>
            </p:oleObj>
          </a:graphicData>
        </a:graphic>
      </p:graphicFrame>
      <p:graphicFrame>
        <p:nvGraphicFramePr>
          <p:cNvPr id="561161" name="Object 9"/>
          <p:cNvGraphicFramePr>
            <a:graphicFrameLocks noChangeAspect="1"/>
          </p:cNvGraphicFramePr>
          <p:nvPr/>
        </p:nvGraphicFramePr>
        <p:xfrm>
          <a:off x="4383088" y="3124200"/>
          <a:ext cx="2963862" cy="1219200"/>
        </p:xfrm>
        <a:graphic>
          <a:graphicData uri="http://schemas.openxmlformats.org/presentationml/2006/ole">
            <p:oleObj spid="_x0000_s562181" name="Equation" r:id="rId5" imgW="952200" imgH="431640" progId="">
              <p:embed/>
            </p:oleObj>
          </a:graphicData>
        </a:graphic>
      </p:graphicFrame>
      <p:graphicFrame>
        <p:nvGraphicFramePr>
          <p:cNvPr id="561162" name="Object 10"/>
          <p:cNvGraphicFramePr>
            <a:graphicFrameLocks noChangeAspect="1"/>
          </p:cNvGraphicFramePr>
          <p:nvPr/>
        </p:nvGraphicFramePr>
        <p:xfrm>
          <a:off x="6530975" y="4800600"/>
          <a:ext cx="2212975" cy="609600"/>
        </p:xfrm>
        <a:graphic>
          <a:graphicData uri="http://schemas.openxmlformats.org/presentationml/2006/ole">
            <p:oleObj spid="_x0000_s562182" name="Equation" r:id="rId6" imgW="711000" imgH="215640" progId="">
              <p:embed/>
            </p:oleObj>
          </a:graphicData>
        </a:graphic>
      </p:graphicFrame>
      <p:pic>
        <p:nvPicPr>
          <p:cNvPr id="56218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1447800"/>
            <a:ext cx="3352800" cy="316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1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61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61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701" name="Picture 5" descr="C:\FILES\pictures (fun)\Background\cliff-lr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9144000" cy="6705600"/>
          </a:xfrm>
          <a:prstGeom prst="rect">
            <a:avLst/>
          </a:prstGeom>
          <a:noFill/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467600" y="838200"/>
            <a:ext cx="9144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A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B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6" action="ppaction://hlinksldjump"/>
              </a:rPr>
              <a:t>C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7" action="ppaction://hlinksldjump"/>
              </a:rPr>
              <a:t>D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8" action="ppaction://hlinksldjump"/>
              </a:rPr>
              <a:t>E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9" action="ppaction://hlinksldjump"/>
              </a:rPr>
              <a:t>F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10" action="ppaction://hlinksldjump"/>
              </a:rPr>
              <a:t>G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11" action="ppaction://hlinksldjump"/>
              </a:rPr>
              <a:t>H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12" action="ppaction://hlinksldjump"/>
              </a:rPr>
              <a:t>I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13" action="ppaction://hlinksldjump"/>
              </a:rPr>
              <a:t>J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14" action="ppaction://hlinksldjump"/>
              </a:rPr>
              <a:t>K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15" action="ppaction://hlinksldjump"/>
              </a:rPr>
              <a:t>L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16" action="ppaction://hlinksldjump"/>
              </a:rPr>
              <a:t>M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17" action="ppaction://hlinksldjump"/>
              </a:rPr>
              <a:t>N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18" action="ppaction://hlinksldjump"/>
              </a:rPr>
              <a:t>O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19" action="ppaction://hlinksldjump"/>
              </a:rPr>
              <a:t>P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20" action="ppaction://hlinksldjump"/>
              </a:rPr>
              <a:t>Q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21" action="ppaction://hlinksldjump"/>
              </a:rPr>
              <a:t>R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hlinkClick r:id="rId22" action="ppaction://hlinksldjump"/>
              </a:rPr>
              <a:t>S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48600" y="914400"/>
            <a:ext cx="533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V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W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X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Y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Z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6241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A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10000" contrast="-4000"/>
          </a:blip>
          <a:srcRect/>
          <a:stretch>
            <a:fillRect/>
          </a:stretch>
        </p:blipFill>
        <p:spPr bwMode="auto">
          <a:xfrm>
            <a:off x="0" y="838200"/>
            <a:ext cx="879508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B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10000" contrast="-4000"/>
          </a:blip>
          <a:srcRect/>
          <a:stretch>
            <a:fillRect/>
          </a:stretch>
        </p:blipFill>
        <p:spPr bwMode="auto">
          <a:xfrm>
            <a:off x="0" y="1066800"/>
            <a:ext cx="9095232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C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10000" contrast="-4000"/>
          </a:blip>
          <a:srcRect/>
          <a:stretch>
            <a:fillRect/>
          </a:stretch>
        </p:blipFill>
        <p:spPr bwMode="auto">
          <a:xfrm>
            <a:off x="0" y="762000"/>
            <a:ext cx="7010400" cy="5692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D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E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429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962025"/>
            <a:ext cx="6457950" cy="589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986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7000"/>
          </a:blip>
          <a:srcRect/>
          <a:stretch>
            <a:fillRect/>
          </a:stretch>
        </p:blipFill>
        <p:spPr bwMode="auto">
          <a:xfrm>
            <a:off x="0" y="762000"/>
            <a:ext cx="8747387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F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762000" y="762000"/>
            <a:ext cx="746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Tahoma" pitchFamily="34" charset="0"/>
              </a:rPr>
              <a:t>If you </a:t>
            </a:r>
            <a:r>
              <a:rPr lang="en-US" sz="2800" b="1" u="sng">
                <a:latin typeface="Tahoma" pitchFamily="34" charset="0"/>
              </a:rPr>
              <a:t>cannot</a:t>
            </a:r>
            <a:r>
              <a:rPr lang="en-US" sz="2800" b="1">
                <a:latin typeface="Tahoma" pitchFamily="34" charset="0"/>
              </a:rPr>
              <a:t> find 2 points that make a line that goes outside . . .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838200" y="1905000"/>
            <a:ext cx="7467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Tahoma" pitchFamily="34" charset="0"/>
              </a:rPr>
              <a:t>Then the shape is </a:t>
            </a:r>
            <a:r>
              <a:rPr lang="en-US" sz="2800" b="1" u="sng">
                <a:latin typeface="Tahoma" pitchFamily="34" charset="0"/>
              </a:rPr>
              <a:t>CONVEX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914400" y="2895600"/>
            <a:ext cx="2286000" cy="8382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4419600" y="2971800"/>
            <a:ext cx="1905000" cy="762000"/>
          </a:xfrm>
          <a:prstGeom prst="parallelogram">
            <a:avLst>
              <a:gd name="adj" fmla="val 625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7239000" y="2133600"/>
            <a:ext cx="1524000" cy="15240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auto">
          <a:xfrm>
            <a:off x="1371600" y="4038600"/>
            <a:ext cx="1828800" cy="1524000"/>
          </a:xfrm>
          <a:prstGeom prst="hexagon">
            <a:avLst>
              <a:gd name="adj" fmla="val 30000"/>
              <a:gd name="vf" fmla="val 11547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4876800" y="4038600"/>
            <a:ext cx="2057400" cy="1600200"/>
          </a:xfrm>
          <a:prstGeom prst="pentagon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Flowchart: Document 13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 animBg="1"/>
      <p:bldP spid="33797" grpId="0" animBg="1"/>
      <p:bldP spid="33798" grpId="0" animBg="1"/>
      <p:bldP spid="33799" grpId="0" animBg="1"/>
      <p:bldP spid="33800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8382000" cy="5266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G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 rot="872029">
            <a:off x="5234350" y="299228"/>
            <a:ext cx="5105400" cy="2286000"/>
            <a:chOff x="4038600" y="3581400"/>
            <a:chExt cx="5105400" cy="2286000"/>
          </a:xfrm>
        </p:grpSpPr>
        <p:sp>
          <p:nvSpPr>
            <p:cNvPr id="9" name="Explosion 2 8"/>
            <p:cNvSpPr/>
            <p:nvPr/>
          </p:nvSpPr>
          <p:spPr>
            <a:xfrm>
              <a:off x="4876800" y="3581400"/>
              <a:ext cx="3886200" cy="2286000"/>
            </a:xfrm>
            <a:prstGeom prst="irregularSeal2">
              <a:avLst/>
            </a:prstGeom>
            <a:solidFill>
              <a:srgbClr val="FFC000"/>
            </a:solidFill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Explosion 1 7"/>
            <p:cNvSpPr/>
            <p:nvPr/>
          </p:nvSpPr>
          <p:spPr>
            <a:xfrm>
              <a:off x="4038600" y="4038600"/>
              <a:ext cx="5105400" cy="1600200"/>
            </a:xfrm>
            <a:prstGeom prst="irregularSeal1">
              <a:avLst/>
            </a:prstGeom>
            <a:solidFill>
              <a:srgbClr val="FFFF00"/>
            </a:solidFill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latin typeface="Comic Sans MS" pitchFamily="66" charset="0"/>
                </a:rPr>
                <a:t>Can you do this WITHOUT a CALCULATOR?</a:t>
              </a:r>
              <a:endParaRPr lang="en-US" sz="1600" dirty="0">
                <a:latin typeface="Comic Sans MS" pitchFamily="66" charset="0"/>
              </a:endParaRPr>
            </a:p>
          </p:txBody>
        </p:sp>
      </p:grp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H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295400"/>
            <a:ext cx="8382000" cy="6096000"/>
          </a:xfrm>
        </p:spPr>
        <p:txBody>
          <a:bodyPr/>
          <a:lstStyle/>
          <a:p>
            <a:pPr marL="762000" indent="-762000" algn="l"/>
            <a:r>
              <a:rPr lang="en-US" sz="2800" dirty="0"/>
              <a:t>In your job as a cashier, a customer gives you a $20 bill to pay for a can of coffee that costs $3.84. How much change should you give back? </a:t>
            </a:r>
            <a:br>
              <a:rPr lang="en-US" sz="2800" dirty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a) $15.26 </a:t>
            </a:r>
            <a:br>
              <a:rPr lang="en-US" sz="2800" dirty="0"/>
            </a:br>
            <a:r>
              <a:rPr lang="en-US" sz="2800" dirty="0"/>
              <a:t>b) $16.16 </a:t>
            </a:r>
            <a:br>
              <a:rPr lang="en-US" sz="2800" dirty="0"/>
            </a:br>
            <a:r>
              <a:rPr lang="en-US" sz="2800" dirty="0"/>
              <a:t>c) $16.26 </a:t>
            </a:r>
            <a:br>
              <a:rPr lang="en-US" sz="2800" dirty="0"/>
            </a:br>
            <a:r>
              <a:rPr lang="en-US" sz="2800" dirty="0"/>
              <a:t>d) $16.84 </a:t>
            </a:r>
            <a:br>
              <a:rPr lang="en-US" sz="2800" dirty="0"/>
            </a:br>
            <a:r>
              <a:rPr lang="en-US" sz="2800" dirty="0"/>
              <a:t>e) $17.16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I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381000"/>
            <a:ext cx="8153400" cy="5943600"/>
          </a:xfrm>
        </p:spPr>
        <p:txBody>
          <a:bodyPr/>
          <a:lstStyle/>
          <a:p>
            <a:pPr algn="l"/>
            <a:r>
              <a:rPr lang="en-US" sz="2800" dirty="0"/>
              <a:t>How much time is there between 7:35 a.m. and 5:25 p.m.?</a:t>
            </a:r>
            <a:br>
              <a:rPr lang="en-US" sz="2800" dirty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a) 8 hours and 50 minutes</a:t>
            </a:r>
            <a:br>
              <a:rPr lang="en-US" sz="2800" dirty="0"/>
            </a:br>
            <a:r>
              <a:rPr lang="en-US" sz="2800" dirty="0"/>
              <a:t>b) 9 hours and 10 minutes</a:t>
            </a:r>
            <a:br>
              <a:rPr lang="en-US" sz="2800" dirty="0"/>
            </a:br>
            <a:r>
              <a:rPr lang="en-US" sz="2800" dirty="0"/>
              <a:t>c) 9 hours and 50 minutes</a:t>
            </a:r>
            <a:br>
              <a:rPr lang="en-US" sz="2800" dirty="0"/>
            </a:br>
            <a:r>
              <a:rPr lang="en-US" sz="2800" dirty="0"/>
              <a:t>d) 10 hours</a:t>
            </a:r>
            <a:br>
              <a:rPr lang="en-US" sz="2800" dirty="0"/>
            </a:br>
            <a:r>
              <a:rPr lang="en-US" sz="2800" dirty="0"/>
              <a:t>e) 10 hours and 50 minutes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J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4331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143000"/>
            <a:ext cx="873785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5715000" cy="5802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K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5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762000"/>
            <a:ext cx="891087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L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9311956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M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89154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N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9144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O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P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676400" y="2667000"/>
            <a:ext cx="3276600" cy="2362200"/>
            <a:chOff x="1056" y="1680"/>
            <a:chExt cx="2064" cy="1488"/>
          </a:xfrm>
        </p:grpSpPr>
        <p:sp>
          <p:nvSpPr>
            <p:cNvPr id="34822" name="Line 6"/>
            <p:cNvSpPr>
              <a:spLocks noChangeShapeType="1"/>
            </p:cNvSpPr>
            <p:nvPr/>
          </p:nvSpPr>
          <p:spPr bwMode="auto">
            <a:xfrm flipV="1">
              <a:off x="1440" y="1680"/>
              <a:ext cx="168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23" name="Line 7"/>
            <p:cNvSpPr>
              <a:spLocks noChangeShapeType="1"/>
            </p:cNvSpPr>
            <p:nvPr/>
          </p:nvSpPr>
          <p:spPr bwMode="auto">
            <a:xfrm flipH="1">
              <a:off x="1056" y="1776"/>
              <a:ext cx="384" cy="76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24" name="Line 8"/>
            <p:cNvSpPr>
              <a:spLocks noChangeShapeType="1"/>
            </p:cNvSpPr>
            <p:nvPr/>
          </p:nvSpPr>
          <p:spPr bwMode="auto">
            <a:xfrm>
              <a:off x="1056" y="2544"/>
              <a:ext cx="1488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25" name="Line 9"/>
            <p:cNvSpPr>
              <a:spLocks noChangeShapeType="1"/>
            </p:cNvSpPr>
            <p:nvPr/>
          </p:nvSpPr>
          <p:spPr bwMode="auto">
            <a:xfrm>
              <a:off x="2544" y="2736"/>
              <a:ext cx="480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26" name="Line 10"/>
            <p:cNvSpPr>
              <a:spLocks noChangeShapeType="1"/>
            </p:cNvSpPr>
            <p:nvPr/>
          </p:nvSpPr>
          <p:spPr bwMode="auto">
            <a:xfrm flipV="1">
              <a:off x="3024" y="1680"/>
              <a:ext cx="96" cy="14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827" name="Line 11"/>
          <p:cNvSpPr>
            <a:spLocks noChangeShapeType="1"/>
          </p:cNvSpPr>
          <p:nvPr/>
        </p:nvSpPr>
        <p:spPr bwMode="auto">
          <a:xfrm flipV="1">
            <a:off x="990600" y="2590800"/>
            <a:ext cx="4953000" cy="3048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28" name="Line 12"/>
          <p:cNvSpPr>
            <a:spLocks noChangeShapeType="1"/>
          </p:cNvSpPr>
          <p:nvPr/>
        </p:nvSpPr>
        <p:spPr bwMode="auto">
          <a:xfrm flipV="1">
            <a:off x="1143000" y="1752600"/>
            <a:ext cx="1676400" cy="3352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29" name="Line 13"/>
          <p:cNvSpPr>
            <a:spLocks noChangeShapeType="1"/>
          </p:cNvSpPr>
          <p:nvPr/>
        </p:nvSpPr>
        <p:spPr bwMode="auto">
          <a:xfrm>
            <a:off x="1066800" y="3962400"/>
            <a:ext cx="4267200" cy="533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30" name="Line 14"/>
          <p:cNvSpPr>
            <a:spLocks noChangeShapeType="1"/>
          </p:cNvSpPr>
          <p:nvPr/>
        </p:nvSpPr>
        <p:spPr bwMode="auto">
          <a:xfrm>
            <a:off x="3124200" y="3505200"/>
            <a:ext cx="2514600" cy="2286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31" name="Line 15"/>
          <p:cNvSpPr>
            <a:spLocks noChangeShapeType="1"/>
          </p:cNvSpPr>
          <p:nvPr/>
        </p:nvSpPr>
        <p:spPr bwMode="auto">
          <a:xfrm flipH="1">
            <a:off x="4724400" y="1828800"/>
            <a:ext cx="304800" cy="4114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5638800" y="2667000"/>
            <a:ext cx="35052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200" b="1" dirty="0">
                <a:latin typeface="Comic Sans MS" pitchFamily="66" charset="0"/>
              </a:rPr>
              <a:t>And if any of the lines go </a:t>
            </a:r>
            <a:r>
              <a:rPr lang="en-US" sz="2200" b="1" dirty="0" smtClean="0">
                <a:latin typeface="Comic Sans MS" pitchFamily="66" charset="0"/>
              </a:rPr>
              <a:t>back into </a:t>
            </a:r>
            <a:r>
              <a:rPr lang="en-US" sz="2200" b="1" dirty="0">
                <a:latin typeface="Comic Sans MS" pitchFamily="66" charset="0"/>
              </a:rPr>
              <a:t>the shape, then it is </a:t>
            </a:r>
            <a:r>
              <a:rPr lang="en-US" sz="2200" b="1" dirty="0" smtClean="0">
                <a:latin typeface="Comic Sans MS" pitchFamily="66" charset="0"/>
              </a:rPr>
              <a:t>CONCAVE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34833" name="Oval 17"/>
          <p:cNvSpPr>
            <a:spLocks noChangeArrowheads="1"/>
          </p:cNvSpPr>
          <p:nvPr/>
        </p:nvSpPr>
        <p:spPr bwMode="auto">
          <a:xfrm>
            <a:off x="2819400" y="3200400"/>
            <a:ext cx="1600200" cy="1524000"/>
          </a:xfrm>
          <a:prstGeom prst="ellips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228600" y="906959"/>
            <a:ext cx="8458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Another way to determine if a polygon is CONVEX or CONCAVE is to extend all the sides…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22" name="Flowchart: Document 21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 animBg="1"/>
      <p:bldP spid="34828" grpId="0" animBg="1"/>
      <p:bldP spid="34829" grpId="0" animBg="1"/>
      <p:bldP spid="34830" grpId="0" animBg="1"/>
      <p:bldP spid="34831" grpId="0" animBg="1"/>
      <p:bldP spid="34832" grpId="0"/>
      <p:bldP spid="34833" grpId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2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199"/>
            <a:ext cx="8153400" cy="567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Q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4029">
            <a:off x="-56304" y="483275"/>
            <a:ext cx="9144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R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89916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OPENERS	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746" name="Picture 2" descr="C:\FILES\pictures (fun)\Background\national_geographic_photography_contest_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43750"/>
          </a:xfrm>
          <a:prstGeom prst="rect">
            <a:avLst/>
          </a:prstGeom>
          <a:noFill/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066800"/>
            <a:ext cx="419217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Comic Sans MS" pitchFamily="66" charset="0"/>
                <a:hlinkClick r:id="rId5" action="ppaction://hlinksldjump"/>
              </a:rPr>
              <a:t>Find the Area (assorted)</a:t>
            </a:r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  <a:hlinkClick r:id="rId6" action="ppaction://hlinksldjump"/>
              </a:rPr>
              <a:t>Compound Polygon (5-Questions</a:t>
            </a:r>
            <a:r>
              <a:rPr lang="en-US" sz="2000" b="1" dirty="0" smtClean="0">
                <a:latin typeface="Comic Sans MS" pitchFamily="66" charset="0"/>
                <a:hlinkClick r:id="rId7" action="ppaction://hlinksldjump"/>
              </a:rPr>
              <a:t>)</a:t>
            </a:r>
          </a:p>
          <a:p>
            <a:r>
              <a:rPr lang="en-US" sz="2000" b="1" dirty="0" smtClean="0">
                <a:latin typeface="Comic Sans MS" pitchFamily="66" charset="0"/>
                <a:hlinkClick r:id="rId7" action="ppaction://hlinksldjump"/>
              </a:rPr>
              <a:t>Jeopardy Review</a:t>
            </a:r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  <a:hlinkClick r:id="rId8" action="ppaction://hlinksldjump"/>
              </a:rPr>
              <a:t>Review for Quiz 8.1-8.2</a:t>
            </a:r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  <a:hlinkClick r:id="rId9" action="ppaction://hlinksldjump"/>
              </a:rPr>
              <a:t>Review for Quiz 8.3-8.5</a:t>
            </a:r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  <a:hlinkClick r:id="rId10" action="ppaction://hlinksldjump"/>
              </a:rPr>
              <a:t>Review Harder Problems</a:t>
            </a:r>
            <a:endParaRPr lang="en-US" sz="2000" b="1" dirty="0">
              <a:latin typeface="Comic Sans MS" pitchFamily="66" charset="0"/>
            </a:endParaRPr>
          </a:p>
        </p:txBody>
      </p:sp>
      <p:graphicFrame>
        <p:nvGraphicFramePr>
          <p:cNvPr id="532481" name="Object 1"/>
          <p:cNvGraphicFramePr>
            <a:graphicFrameLocks noChangeAspect="1"/>
          </p:cNvGraphicFramePr>
          <p:nvPr/>
        </p:nvGraphicFramePr>
        <p:xfrm>
          <a:off x="8229600" y="5410200"/>
          <a:ext cx="568325" cy="433388"/>
        </p:xfrm>
        <a:graphic>
          <a:graphicData uri="http://schemas.openxmlformats.org/presentationml/2006/ole">
            <p:oleObj spid="_x0000_s532481" name="Document" r:id="rId11" imgW="9218052" imgH="700908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1750469" cy="11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1" y="1295401"/>
            <a:ext cx="1510678" cy="1084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1" y="1143000"/>
            <a:ext cx="1350818" cy="115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1066800"/>
            <a:ext cx="1313411" cy="142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3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895600"/>
            <a:ext cx="1934308" cy="1365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4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4601" y="2667000"/>
            <a:ext cx="1702510" cy="14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00601" y="2819400"/>
            <a:ext cx="1371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6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10350" y="2895600"/>
            <a:ext cx="2126140" cy="126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0" y="4467225"/>
            <a:ext cx="1374797" cy="195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8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38401" y="4572000"/>
            <a:ext cx="1318846" cy="16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9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76800" y="4724400"/>
            <a:ext cx="2286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3" action="ppaction://hlinksldjump"/>
              </a:rPr>
              <a:t>MENU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54282" y="685800"/>
            <a:ext cx="45897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Find the area of each shape:</a:t>
            </a:r>
            <a:endParaRPr lang="en-US" sz="24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071265"/>
            <a:ext cx="2776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Comic Sans MS" pitchFamily="66" charset="0"/>
              </a:rPr>
              <a:t>1</a:t>
            </a:r>
            <a:endParaRPr lang="en-US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7400" y="1071265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Comic Sans MS" pitchFamily="66" charset="0"/>
              </a:rPr>
              <a:t>2</a:t>
            </a:r>
            <a:endParaRPr lang="en-US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43400" y="1071265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Comic Sans MS" pitchFamily="66" charset="0"/>
              </a:rPr>
              <a:t>3</a:t>
            </a:r>
            <a:endParaRPr lang="en-US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29400" y="1066800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Comic Sans MS" pitchFamily="66" charset="0"/>
              </a:rPr>
              <a:t>4</a:t>
            </a:r>
            <a:endParaRPr lang="en-US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709446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Comic Sans MS" pitchFamily="66" charset="0"/>
              </a:rPr>
              <a:t>5</a:t>
            </a:r>
            <a:endParaRPr lang="en-US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7400" y="2709446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Comic Sans MS" pitchFamily="66" charset="0"/>
              </a:rPr>
              <a:t>6</a:t>
            </a:r>
            <a:endParaRPr lang="en-US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43400" y="2709446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Comic Sans MS" pitchFamily="66" charset="0"/>
              </a:rPr>
              <a:t>7</a:t>
            </a:r>
            <a:endParaRPr lang="en-US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29400" y="2704981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Comic Sans MS" pitchFamily="66" charset="0"/>
              </a:rPr>
              <a:t>8</a:t>
            </a:r>
            <a:endParaRPr lang="en-US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4385846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Comic Sans MS" pitchFamily="66" charset="0"/>
              </a:rPr>
              <a:t>9</a:t>
            </a:r>
            <a:endParaRPr lang="en-US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7400" y="4385846"/>
            <a:ext cx="4026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Comic Sans MS" pitchFamily="66" charset="0"/>
              </a:rPr>
              <a:t>10</a:t>
            </a:r>
            <a:endParaRPr lang="en-US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4385846"/>
            <a:ext cx="3706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Comic Sans MS" pitchFamily="66" charset="0"/>
              </a:rPr>
              <a:t>11</a:t>
            </a:r>
            <a:endParaRPr lang="en-US" sz="1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9600" y="1676400"/>
            <a:ext cx="381000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24</a:t>
            </a:r>
            <a:endParaRPr lang="en-US" sz="1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2667000" y="1752601"/>
            <a:ext cx="304800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6</a:t>
            </a:r>
            <a:endParaRPr lang="en-US" sz="12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5105400" y="1752600"/>
            <a:ext cx="381000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12</a:t>
            </a:r>
            <a:endParaRPr lang="en-US" sz="12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8153400" y="1524000"/>
            <a:ext cx="457200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154</a:t>
            </a:r>
            <a:endParaRPr lang="en-US" sz="12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1066800" y="3276600"/>
            <a:ext cx="381000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69</a:t>
            </a:r>
            <a:endParaRPr lang="en-US" sz="12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2627811" y="3276600"/>
            <a:ext cx="381000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28</a:t>
            </a:r>
            <a:endParaRPr lang="en-US" sz="12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257800" y="3352800"/>
            <a:ext cx="381000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31</a:t>
            </a:r>
            <a:endParaRPr lang="en-US" sz="12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7467600" y="3352800"/>
            <a:ext cx="457200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126</a:t>
            </a:r>
            <a:endParaRPr lang="en-US" sz="12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1143000" y="4724400"/>
            <a:ext cx="381000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12</a:t>
            </a:r>
            <a:endParaRPr lang="en-US" sz="12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2971800" y="5181600"/>
            <a:ext cx="381000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29</a:t>
            </a:r>
            <a:endParaRPr lang="en-US" sz="12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5715000" y="5257800"/>
            <a:ext cx="381000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52</a:t>
            </a:r>
            <a:endParaRPr lang="en-US" sz="12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185159" y="3150326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3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193868" y="5943600"/>
            <a:ext cx="967573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answers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0258" name="Object 2"/>
          <p:cNvGraphicFramePr>
            <a:graphicFrameLocks noChangeAspect="1"/>
          </p:cNvGraphicFramePr>
          <p:nvPr/>
        </p:nvGraphicFramePr>
        <p:xfrm>
          <a:off x="2438400" y="3048000"/>
          <a:ext cx="4570413" cy="3427413"/>
        </p:xfrm>
        <a:graphic>
          <a:graphicData uri="http://schemas.openxmlformats.org/presentationml/2006/ole">
            <p:oleObj spid="_x0000_s480258" name="Presentation" r:id="rId3" imgW="4570388" imgH="3427437" progId="PowerPoint.Show.12">
              <p:embed/>
            </p:oleObj>
          </a:graphicData>
        </a:graphic>
      </p:graphicFrame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02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4802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0258"/>
                  </p:tgtEl>
                </p:cond>
              </p:nextCondLst>
            </p:seq>
          </p:childTnLst>
        </p:cTn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3747" name="Object 3"/>
          <p:cNvGraphicFramePr>
            <a:graphicFrameLocks noChangeAspect="1"/>
          </p:cNvGraphicFramePr>
          <p:nvPr/>
        </p:nvGraphicFramePr>
        <p:xfrm>
          <a:off x="0" y="533400"/>
          <a:ext cx="12237975" cy="9380537"/>
        </p:xfrm>
        <a:graphic>
          <a:graphicData uri="http://schemas.openxmlformats.org/presentationml/2006/ole">
            <p:oleObj spid="_x0000_s543747" name="Document" r:id="rId3" imgW="9141751" imgH="7023512" progId="Word.Document.12">
              <p:embed/>
            </p:oleObj>
          </a:graphicData>
        </a:graphic>
      </p:graphicFrame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3747" name="Object 3"/>
          <p:cNvGraphicFramePr>
            <a:graphicFrameLocks noChangeAspect="1"/>
          </p:cNvGraphicFramePr>
          <p:nvPr/>
        </p:nvGraphicFramePr>
        <p:xfrm>
          <a:off x="1066800" y="-4690269"/>
          <a:ext cx="12237975" cy="9380537"/>
        </p:xfrm>
        <a:graphic>
          <a:graphicData uri="http://schemas.openxmlformats.org/presentationml/2006/ole">
            <p:oleObj spid="_x0000_s544770" name="Document" r:id="rId3" imgW="9141751" imgH="7023512" progId="Word.Document.12">
              <p:embed/>
            </p:oleObj>
          </a:graphicData>
        </a:graphic>
      </p:graphicFrame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990600"/>
            <a:ext cx="2640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Review for quiz 8.1-8.2</a:t>
            </a:r>
            <a:endParaRPr lang="en-US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1524000"/>
            <a:ext cx="845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FFFF00"/>
                </a:solidFill>
                <a:latin typeface="Comic Sans MS" pitchFamily="66" charset="0"/>
              </a:rPr>
              <a:t>VOCABULARY</a:t>
            </a:r>
            <a:r>
              <a:rPr lang="en-US" dirty="0" smtClean="0">
                <a:solidFill>
                  <a:srgbClr val="FFFF00"/>
                </a:solidFill>
                <a:latin typeface="Comic Sans MS" pitchFamily="66" charset="0"/>
              </a:rPr>
              <a:t>:  	Equilateral, Equiangular, Regular, Triangle, Quadrilateral,  			Pentagon, Hexagon, Heptagon, Octagon,  Nonagon, Decagon, 		Convex, Concave, Interior, Exterior</a:t>
            </a:r>
            <a:endParaRPr lang="en-US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AutoShape 5"/>
          <p:cNvSpPr>
            <a:spLocks noChangeArrowheads="1"/>
          </p:cNvSpPr>
          <p:nvPr/>
        </p:nvSpPr>
        <p:spPr bwMode="auto">
          <a:xfrm>
            <a:off x="685800" y="1600200"/>
            <a:ext cx="1527175" cy="1444625"/>
          </a:xfrm>
          <a:prstGeom prst="star4">
            <a:avLst>
              <a:gd name="adj" fmla="val 125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>
            <a:off x="3124200" y="1828800"/>
            <a:ext cx="2209800" cy="990600"/>
          </a:xfrm>
          <a:prstGeom prst="wave">
            <a:avLst>
              <a:gd name="adj1" fmla="val 13005"/>
              <a:gd name="adj2" fmla="val 0"/>
            </a:avLst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auto">
          <a:xfrm>
            <a:off x="6781800" y="1676400"/>
            <a:ext cx="1676400" cy="27432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AutoShape 8"/>
          <p:cNvSpPr>
            <a:spLocks noChangeArrowheads="1"/>
          </p:cNvSpPr>
          <p:nvPr/>
        </p:nvSpPr>
        <p:spPr bwMode="auto">
          <a:xfrm>
            <a:off x="762000" y="3429000"/>
            <a:ext cx="1981200" cy="838200"/>
          </a:xfrm>
          <a:prstGeom prst="homePlate">
            <a:avLst>
              <a:gd name="adj" fmla="val 59091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3" name="AutoShape 9"/>
          <p:cNvSpPr>
            <a:spLocks noChangeArrowheads="1"/>
          </p:cNvSpPr>
          <p:nvPr/>
        </p:nvSpPr>
        <p:spPr bwMode="auto">
          <a:xfrm>
            <a:off x="4038600" y="3429000"/>
            <a:ext cx="1981200" cy="1219200"/>
          </a:xfrm>
          <a:prstGeom prst="hexagon">
            <a:avLst>
              <a:gd name="adj" fmla="val 40625"/>
              <a:gd name="vf" fmla="val 11547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4" name="AutoShape 10"/>
          <p:cNvSpPr>
            <a:spLocks noChangeArrowheads="1"/>
          </p:cNvSpPr>
          <p:nvPr/>
        </p:nvSpPr>
        <p:spPr bwMode="auto">
          <a:xfrm>
            <a:off x="7010400" y="3429000"/>
            <a:ext cx="1600200" cy="1143000"/>
          </a:xfrm>
          <a:prstGeom prst="wedgeRectCallout">
            <a:avLst>
              <a:gd name="adj1" fmla="val -43750"/>
              <a:gd name="adj2" fmla="val 7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36876" name="AutoShape 12"/>
          <p:cNvSpPr>
            <a:spLocks noChangeArrowheads="1"/>
          </p:cNvSpPr>
          <p:nvPr/>
        </p:nvSpPr>
        <p:spPr bwMode="auto">
          <a:xfrm>
            <a:off x="4267200" y="5410200"/>
            <a:ext cx="1676400" cy="1066800"/>
          </a:xfrm>
          <a:prstGeom prst="flowChartMerg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7" name="AutoShape 13"/>
          <p:cNvSpPr>
            <a:spLocks noChangeArrowheads="1"/>
          </p:cNvSpPr>
          <p:nvPr/>
        </p:nvSpPr>
        <p:spPr bwMode="auto">
          <a:xfrm>
            <a:off x="7162800" y="5486400"/>
            <a:ext cx="1447800" cy="990600"/>
          </a:xfrm>
          <a:prstGeom prst="plus">
            <a:avLst>
              <a:gd name="adj" fmla="val 25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Heptagon 24"/>
          <p:cNvSpPr/>
          <p:nvPr/>
        </p:nvSpPr>
        <p:spPr>
          <a:xfrm>
            <a:off x="609600" y="4953000"/>
            <a:ext cx="2209800" cy="1752600"/>
          </a:xfrm>
          <a:prstGeom prst="heptagon">
            <a:avLst/>
          </a:prstGeom>
          <a:noFill/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Document 2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52400" y="990600"/>
            <a:ext cx="3924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Identify as CONVEX or CONCAVE</a:t>
            </a:r>
            <a:endParaRPr lang="en-US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AutoShape 5"/>
          <p:cNvSpPr>
            <a:spLocks noChangeArrowheads="1"/>
          </p:cNvSpPr>
          <p:nvPr/>
        </p:nvSpPr>
        <p:spPr bwMode="auto">
          <a:xfrm>
            <a:off x="685800" y="1143000"/>
            <a:ext cx="1527175" cy="1444625"/>
          </a:xfrm>
          <a:prstGeom prst="star4">
            <a:avLst>
              <a:gd name="adj" fmla="val 125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>
            <a:off x="3124200" y="1371600"/>
            <a:ext cx="2209800" cy="990600"/>
          </a:xfrm>
          <a:prstGeom prst="wave">
            <a:avLst>
              <a:gd name="adj1" fmla="val 13005"/>
              <a:gd name="adj2" fmla="val 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auto">
          <a:xfrm>
            <a:off x="6781800" y="1219200"/>
            <a:ext cx="1676400" cy="27432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AutoShape 8"/>
          <p:cNvSpPr>
            <a:spLocks noChangeArrowheads="1"/>
          </p:cNvSpPr>
          <p:nvPr/>
        </p:nvSpPr>
        <p:spPr bwMode="auto">
          <a:xfrm>
            <a:off x="762000" y="3200400"/>
            <a:ext cx="1981200" cy="838200"/>
          </a:xfrm>
          <a:prstGeom prst="homePlate">
            <a:avLst>
              <a:gd name="adj" fmla="val 59091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3" name="AutoShape 9"/>
          <p:cNvSpPr>
            <a:spLocks noChangeArrowheads="1"/>
          </p:cNvSpPr>
          <p:nvPr/>
        </p:nvSpPr>
        <p:spPr bwMode="auto">
          <a:xfrm>
            <a:off x="4038600" y="3200400"/>
            <a:ext cx="1981200" cy="1219200"/>
          </a:xfrm>
          <a:prstGeom prst="hexagon">
            <a:avLst>
              <a:gd name="adj" fmla="val 40625"/>
              <a:gd name="vf" fmla="val 11547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4" name="AutoShape 10"/>
          <p:cNvSpPr>
            <a:spLocks noChangeArrowheads="1"/>
          </p:cNvSpPr>
          <p:nvPr/>
        </p:nvSpPr>
        <p:spPr bwMode="auto">
          <a:xfrm>
            <a:off x="7010400" y="3200400"/>
            <a:ext cx="1600200" cy="1143000"/>
          </a:xfrm>
          <a:prstGeom prst="wedgeRectCallout">
            <a:avLst>
              <a:gd name="adj1" fmla="val -43750"/>
              <a:gd name="adj2" fmla="val 7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36876" name="AutoShape 12"/>
          <p:cNvSpPr>
            <a:spLocks noChangeArrowheads="1"/>
          </p:cNvSpPr>
          <p:nvPr/>
        </p:nvSpPr>
        <p:spPr bwMode="auto">
          <a:xfrm>
            <a:off x="4267200" y="4876800"/>
            <a:ext cx="1676400" cy="1066800"/>
          </a:xfrm>
          <a:prstGeom prst="flowChartMerge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7" name="AutoShape 13"/>
          <p:cNvSpPr>
            <a:spLocks noChangeArrowheads="1"/>
          </p:cNvSpPr>
          <p:nvPr/>
        </p:nvSpPr>
        <p:spPr bwMode="auto">
          <a:xfrm>
            <a:off x="7162800" y="4953000"/>
            <a:ext cx="1447800" cy="990600"/>
          </a:xfrm>
          <a:prstGeom prst="plus">
            <a:avLst>
              <a:gd name="adj" fmla="val 25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685800" y="1905000"/>
            <a:ext cx="1423403" cy="461665"/>
          </a:xfrm>
          <a:prstGeom prst="rect">
            <a:avLst/>
          </a:prstGeom>
          <a:solidFill>
            <a:srgbClr val="FF000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 dirty="0"/>
              <a:t>CONCAVE</a:t>
            </a: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3352800" y="1676400"/>
            <a:ext cx="1423403" cy="461665"/>
          </a:xfrm>
          <a:prstGeom prst="rect">
            <a:avLst/>
          </a:prstGeom>
          <a:solidFill>
            <a:srgbClr val="FF000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/>
              <a:t>CONCAVE</a:t>
            </a: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6781800" y="1676400"/>
            <a:ext cx="1423403" cy="461665"/>
          </a:xfrm>
          <a:prstGeom prst="rect">
            <a:avLst/>
          </a:prstGeom>
          <a:solidFill>
            <a:srgbClr val="FF000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/>
              <a:t>CONCAVE</a:t>
            </a:r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838200" y="3429000"/>
            <a:ext cx="1259640" cy="461665"/>
          </a:xfrm>
          <a:prstGeom prst="rect">
            <a:avLst/>
          </a:prstGeom>
          <a:solidFill>
            <a:srgbClr val="FF000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/>
              <a:t>CONVEX</a:t>
            </a:r>
          </a:p>
        </p:txBody>
      </p:sp>
      <p:sp>
        <p:nvSpPr>
          <p:cNvPr id="36882" name="Text Box 18"/>
          <p:cNvSpPr txBox="1">
            <a:spLocks noChangeArrowheads="1"/>
          </p:cNvSpPr>
          <p:nvPr/>
        </p:nvSpPr>
        <p:spPr bwMode="auto">
          <a:xfrm>
            <a:off x="4114800" y="3352800"/>
            <a:ext cx="1259640" cy="461665"/>
          </a:xfrm>
          <a:prstGeom prst="rect">
            <a:avLst/>
          </a:prstGeom>
          <a:solidFill>
            <a:srgbClr val="FF000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/>
              <a:t>CONVEX</a:t>
            </a:r>
          </a:p>
        </p:txBody>
      </p:sp>
      <p:sp>
        <p:nvSpPr>
          <p:cNvPr id="36883" name="Text Box 19"/>
          <p:cNvSpPr txBox="1">
            <a:spLocks noChangeArrowheads="1"/>
          </p:cNvSpPr>
          <p:nvPr/>
        </p:nvSpPr>
        <p:spPr bwMode="auto">
          <a:xfrm>
            <a:off x="6934200" y="3505200"/>
            <a:ext cx="1423403" cy="461665"/>
          </a:xfrm>
          <a:prstGeom prst="rect">
            <a:avLst/>
          </a:prstGeom>
          <a:solidFill>
            <a:srgbClr val="FF000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/>
              <a:t>CONCAVE</a:t>
            </a:r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990600" y="5029200"/>
            <a:ext cx="1259640" cy="461665"/>
          </a:xfrm>
          <a:prstGeom prst="rect">
            <a:avLst/>
          </a:prstGeom>
          <a:solidFill>
            <a:srgbClr val="FF0000"/>
          </a:solidFill>
          <a:ln w="381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/>
              <a:t>CONVEX</a:t>
            </a:r>
          </a:p>
        </p:txBody>
      </p:sp>
      <p:sp>
        <p:nvSpPr>
          <p:cNvPr id="36885" name="Text Box 21"/>
          <p:cNvSpPr txBox="1">
            <a:spLocks noChangeArrowheads="1"/>
          </p:cNvSpPr>
          <p:nvPr/>
        </p:nvSpPr>
        <p:spPr bwMode="auto">
          <a:xfrm>
            <a:off x="4191000" y="4953000"/>
            <a:ext cx="1259640" cy="461665"/>
          </a:xfrm>
          <a:prstGeom prst="rect">
            <a:avLst/>
          </a:prstGeom>
          <a:solidFill>
            <a:srgbClr val="FF000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/>
              <a:t>CONVEX</a:t>
            </a:r>
          </a:p>
        </p:txBody>
      </p:sp>
      <p:sp>
        <p:nvSpPr>
          <p:cNvPr id="36886" name="Text Box 22"/>
          <p:cNvSpPr txBox="1">
            <a:spLocks noChangeArrowheads="1"/>
          </p:cNvSpPr>
          <p:nvPr/>
        </p:nvSpPr>
        <p:spPr bwMode="auto">
          <a:xfrm>
            <a:off x="6934200" y="5105400"/>
            <a:ext cx="1423403" cy="461665"/>
          </a:xfrm>
          <a:prstGeom prst="rect">
            <a:avLst/>
          </a:prstGeom>
          <a:solidFill>
            <a:srgbClr val="FF000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/>
              <a:t>CONCAVE</a:t>
            </a:r>
          </a:p>
        </p:txBody>
      </p:sp>
      <p:sp>
        <p:nvSpPr>
          <p:cNvPr id="25" name="Heptagon 24"/>
          <p:cNvSpPr/>
          <p:nvPr/>
        </p:nvSpPr>
        <p:spPr>
          <a:xfrm>
            <a:off x="609600" y="4419600"/>
            <a:ext cx="2209800" cy="1752600"/>
          </a:xfrm>
          <a:prstGeom prst="heptagon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Document 2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590800" y="786825"/>
            <a:ext cx="3267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Chiller" pitchFamily="82" charset="0"/>
              </a:rPr>
              <a:t>CONVEX or CONCAVE?</a:t>
            </a:r>
            <a:endParaRPr lang="en-US" sz="3200" b="1" dirty="0">
              <a:latin typeface="Chiller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8" grpId="0" animBg="1"/>
      <p:bldP spid="36879" grpId="0" animBg="1"/>
      <p:bldP spid="36880" grpId="0" animBg="1"/>
      <p:bldP spid="36881" grpId="0" animBg="1"/>
      <p:bldP spid="36882" grpId="0" animBg="1"/>
      <p:bldP spid="36883" grpId="0" animBg="1"/>
      <p:bldP spid="36884" grpId="0" animBg="1"/>
      <p:bldP spid="36885" grpId="0" animBg="1"/>
      <p:bldP spid="36886" grpId="0" animBg="1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lowchart: Document 2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3400" y="1676400"/>
            <a:ext cx="7762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What is the sum of the interior angles of a decagon?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2971800"/>
            <a:ext cx="7994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What is the sum of the exterior angles of a pentagon?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90643" y="6396335"/>
            <a:ext cx="553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x4</a:t>
            </a:r>
            <a:endParaRPr lang="en-US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lowchart: Document 2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838200"/>
            <a:ext cx="1116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Find X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90643" y="6396335"/>
            <a:ext cx="553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x4</a:t>
            </a:r>
            <a:endParaRPr lang="en-US" sz="2400" dirty="0">
              <a:latin typeface="Comic Sans MS" pitchFamily="66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52400" y="1428690"/>
            <a:ext cx="4419600" cy="3429000"/>
            <a:chOff x="152400" y="990600"/>
            <a:chExt cx="4419600" cy="3429000"/>
          </a:xfrm>
        </p:grpSpPr>
        <p:cxnSp>
          <p:nvCxnSpPr>
            <p:cNvPr id="8" name="Straight Arrow Connector 7"/>
            <p:cNvCxnSpPr/>
            <p:nvPr/>
          </p:nvCxnSpPr>
          <p:spPr>
            <a:xfrm>
              <a:off x="1066800" y="1371600"/>
              <a:ext cx="3505200" cy="68580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rot="16200000" flipH="1">
              <a:off x="2362200" y="2286000"/>
              <a:ext cx="1752600" cy="68580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rot="10800000" flipV="1">
              <a:off x="1600200" y="2895600"/>
              <a:ext cx="1752600" cy="152400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rot="10800000">
              <a:off x="152400" y="2362200"/>
              <a:ext cx="2057400" cy="152400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rot="5400000" flipH="1" flipV="1">
              <a:off x="38100" y="1638300"/>
              <a:ext cx="1752600" cy="45720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1025433" y="1494005"/>
            <a:ext cx="498855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90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30433" y="2188512"/>
            <a:ext cx="498855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68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034937" y="3462142"/>
            <a:ext cx="498855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80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56956" y="4147942"/>
            <a:ext cx="37061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X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1811" y="2697964"/>
            <a:ext cx="498855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63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04800" y="5086290"/>
            <a:ext cx="349326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90 + 68 + 80 + X + 63 = 360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49718" y="5467290"/>
            <a:ext cx="1834156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301 + X = 360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34318" y="5924490"/>
            <a:ext cx="104708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 X = 59</a:t>
            </a:r>
          </a:p>
        </p:txBody>
      </p:sp>
      <p:sp>
        <p:nvSpPr>
          <p:cNvPr id="24" name="Hexagon 23"/>
          <p:cNvSpPr/>
          <p:nvPr/>
        </p:nvSpPr>
        <p:spPr>
          <a:xfrm>
            <a:off x="5562600" y="1828800"/>
            <a:ext cx="2590800" cy="2819400"/>
          </a:xfrm>
          <a:prstGeom prst="hexagon">
            <a:avLst/>
          </a:prstGeom>
          <a:noFill/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5536474" y="2997926"/>
            <a:ext cx="69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130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96000" y="1828800"/>
            <a:ext cx="647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110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10400" y="1828800"/>
            <a:ext cx="647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112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467600" y="2971800"/>
            <a:ext cx="69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138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212516" y="4262735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X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96000" y="4191000"/>
            <a:ext cx="647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113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29200" y="5029200"/>
            <a:ext cx="36134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X+113+130+110+112+138=720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20000" y="5410200"/>
            <a:ext cx="8899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X=117</a:t>
            </a:r>
            <a:endParaRPr lang="en-US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33" grpId="0"/>
      <p:bldP spid="34" grpId="0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lowchart: Document 2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3400" y="1219200"/>
            <a:ext cx="815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What is the measure of each interior angle of a regular 30-gon?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2971800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What is the measure of each exterior angle of a regular hexagon? 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90643" y="6396335"/>
            <a:ext cx="553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x4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4876800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A regular polygon has exterior angles measuring 15</a:t>
            </a:r>
            <a:r>
              <a:rPr lang="en-US" sz="2400" baseline="30000" dirty="0" smtClean="0">
                <a:latin typeface="Comic Sans MS" pitchFamily="66" charset="0"/>
              </a:rPr>
              <a:t>0</a:t>
            </a:r>
            <a:r>
              <a:rPr lang="en-US" sz="2400" dirty="0" smtClean="0">
                <a:latin typeface="Comic Sans MS" pitchFamily="66" charset="0"/>
              </a:rPr>
              <a:t>.  How many sides does it have?</a:t>
            </a:r>
            <a:endParaRPr lang="en-US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8866" name="Picture 2" descr="P:\bolan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33400" y="609600"/>
            <a:ext cx="9677400" cy="13324641"/>
          </a:xfrm>
          <a:prstGeom prst="rect">
            <a:avLst/>
          </a:prstGeom>
          <a:noFill/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 8.3-8.5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:\bolan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33400" y="-2743200"/>
            <a:ext cx="9677400" cy="13324641"/>
          </a:xfrm>
          <a:prstGeom prst="rect">
            <a:avLst/>
          </a:prstGeom>
          <a:noFill/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 8.3-8.5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:\bolan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33400" y="-7391400"/>
            <a:ext cx="9677400" cy="13324641"/>
          </a:xfrm>
          <a:prstGeom prst="rect">
            <a:avLst/>
          </a:prstGeom>
          <a:noFill/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 8.3-8.5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890" name="Picture 2" descr="P:\bolan0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064" y="589617"/>
            <a:ext cx="9229064" cy="6039783"/>
          </a:xfrm>
          <a:prstGeom prst="rect">
            <a:avLst/>
          </a:prstGeom>
          <a:noFill/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 8.3-8.5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5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4191000" cy="4426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 </a:t>
            </a:r>
            <a:r>
              <a:rPr lang="en-US" sz="2500" b="1" dirty="0" smtClean="0">
                <a:solidFill>
                  <a:schemeClr val="tx1"/>
                </a:solidFill>
                <a:latin typeface="Chiller" pitchFamily="82" charset="0"/>
                <a:cs typeface="Aharoni" pitchFamily="2" charset="-79"/>
              </a:rPr>
              <a:t>HARDER PROBLEMS</a:t>
            </a:r>
            <a:endParaRPr lang="en-US" sz="2500" b="1" dirty="0">
              <a:solidFill>
                <a:schemeClr val="tx1"/>
              </a:solidFill>
              <a:latin typeface="Chiller" pitchFamily="82" charset="0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838200"/>
            <a:ext cx="57871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#1  Find the area of the RED region</a:t>
            </a:r>
            <a:endParaRPr lang="en-US" sz="2400" b="1" dirty="0">
              <a:latin typeface="Comic Sans MS" pitchFamily="66" charset="0"/>
            </a:endParaRPr>
          </a:p>
        </p:txBody>
      </p:sp>
      <p:pic>
        <p:nvPicPr>
          <p:cNvPr id="61440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57200" y="-588612"/>
            <a:ext cx="10058399" cy="7446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962400" y="1219200"/>
            <a:ext cx="2362200" cy="6858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400800" y="1066800"/>
            <a:ext cx="838200" cy="4572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315200" y="838200"/>
            <a:ext cx="1828800" cy="762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038600" y="2057400"/>
            <a:ext cx="2133600" cy="762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267448" y="1905000"/>
            <a:ext cx="2133600" cy="762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410200" y="3276600"/>
            <a:ext cx="2971800" cy="19812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 </a:t>
            </a:r>
            <a:r>
              <a:rPr lang="en-US" sz="2500" b="1" dirty="0" smtClean="0">
                <a:solidFill>
                  <a:schemeClr val="tx1"/>
                </a:solidFill>
                <a:latin typeface="Chiller" pitchFamily="82" charset="0"/>
                <a:cs typeface="Aharoni" pitchFamily="2" charset="-79"/>
              </a:rPr>
              <a:t>HARDER PROBLEMS</a:t>
            </a:r>
            <a:endParaRPr lang="en-US" sz="2500" b="1" dirty="0">
              <a:solidFill>
                <a:schemeClr val="tx1"/>
              </a:solidFill>
              <a:latin typeface="Chiller" pitchFamily="82" charset="0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838200"/>
            <a:ext cx="4426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#2  Find the measure of X.</a:t>
            </a:r>
            <a:endParaRPr lang="en-US" sz="2400" b="1" dirty="0">
              <a:latin typeface="Comic Sans MS" pitchFamily="66" charset="0"/>
            </a:endParaRPr>
          </a:p>
        </p:txBody>
      </p:sp>
      <p:pic>
        <p:nvPicPr>
          <p:cNvPr id="6184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438400"/>
            <a:ext cx="385762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57200" y="-609600"/>
            <a:ext cx="10058399" cy="7446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1219200"/>
            <a:ext cx="4572000" cy="6096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876800" y="981072"/>
            <a:ext cx="2286000" cy="6096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800600" y="1600200"/>
            <a:ext cx="3505200" cy="6096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019800" y="2286000"/>
            <a:ext cx="3505200" cy="8382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4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371600"/>
            <a:ext cx="462915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 </a:t>
            </a:r>
            <a:r>
              <a:rPr lang="en-US" sz="2500" b="1" dirty="0" smtClean="0">
                <a:solidFill>
                  <a:schemeClr val="tx1"/>
                </a:solidFill>
                <a:latin typeface="Chiller" pitchFamily="82" charset="0"/>
                <a:cs typeface="Aharoni" pitchFamily="2" charset="-79"/>
              </a:rPr>
              <a:t>HARDER PROBLEMS</a:t>
            </a:r>
            <a:endParaRPr lang="en-US" sz="2500" b="1" dirty="0">
              <a:solidFill>
                <a:schemeClr val="tx1"/>
              </a:solidFill>
              <a:latin typeface="Chiller" pitchFamily="82" charset="0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838200"/>
            <a:ext cx="30700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#3  Find the area:</a:t>
            </a:r>
            <a:endParaRPr lang="en-US" sz="2400" b="1" dirty="0">
              <a:latin typeface="Comic Sans MS" pitchFamily="66" charset="0"/>
            </a:endParaRPr>
          </a:p>
        </p:txBody>
      </p:sp>
      <p:pic>
        <p:nvPicPr>
          <p:cNvPr id="6164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57200" y="-685800"/>
            <a:ext cx="10058400" cy="792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267200" y="3352800"/>
            <a:ext cx="1905000" cy="8382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1000" y="1371600"/>
            <a:ext cx="3200400" cy="1524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81000" y="2971800"/>
            <a:ext cx="3200400" cy="1524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57200" y="4648200"/>
            <a:ext cx="3200400" cy="1524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6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AutoShape 5"/>
          <p:cNvSpPr>
            <a:spLocks noChangeArrowheads="1"/>
          </p:cNvSpPr>
          <p:nvPr/>
        </p:nvSpPr>
        <p:spPr bwMode="auto">
          <a:xfrm>
            <a:off x="3124200" y="1371600"/>
            <a:ext cx="2209800" cy="990600"/>
          </a:xfrm>
          <a:prstGeom prst="wave">
            <a:avLst>
              <a:gd name="adj1" fmla="val 13005"/>
              <a:gd name="adj2" fmla="val 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894" name="AutoShape 6"/>
          <p:cNvSpPr>
            <a:spLocks noChangeArrowheads="1"/>
          </p:cNvSpPr>
          <p:nvPr/>
        </p:nvSpPr>
        <p:spPr bwMode="auto">
          <a:xfrm>
            <a:off x="6781800" y="1219200"/>
            <a:ext cx="1676400" cy="27432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2743200" y="2895600"/>
            <a:ext cx="6324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These two aren’t  even POLYGONS, why?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2819400" y="3733800"/>
            <a:ext cx="6324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They have curves.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12" name="Flowchart: Document 11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4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790659"/>
            <a:ext cx="5867400" cy="4543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 </a:t>
            </a:r>
            <a:r>
              <a:rPr lang="en-US" sz="2500" b="1" dirty="0" smtClean="0">
                <a:solidFill>
                  <a:schemeClr val="tx1"/>
                </a:solidFill>
                <a:latin typeface="Chiller" pitchFamily="82" charset="0"/>
                <a:cs typeface="Aharoni" pitchFamily="2" charset="-79"/>
              </a:rPr>
              <a:t>HARDER PROBLEMS</a:t>
            </a:r>
            <a:endParaRPr lang="en-US" sz="2500" b="1" dirty="0">
              <a:solidFill>
                <a:schemeClr val="tx1"/>
              </a:solidFill>
              <a:latin typeface="Chiller" pitchFamily="82" charset="0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838200"/>
            <a:ext cx="631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#4</a:t>
            </a:r>
            <a:endParaRPr lang="en-US" sz="2400" b="1" dirty="0">
              <a:latin typeface="Comic Sans MS" pitchFamily="66" charset="0"/>
            </a:endParaRPr>
          </a:p>
        </p:txBody>
      </p:sp>
      <p:pic>
        <p:nvPicPr>
          <p:cNvPr id="6174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57188" y="-655320"/>
            <a:ext cx="9958388" cy="7966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743200" y="2971800"/>
            <a:ext cx="1371600" cy="9144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315200" y="1219200"/>
            <a:ext cx="1828800" cy="12192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400800" y="3276600"/>
            <a:ext cx="2743200" cy="3048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7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143000"/>
            <a:ext cx="4528152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 </a:t>
            </a:r>
            <a:r>
              <a:rPr lang="en-US" sz="2500" b="1" dirty="0" smtClean="0">
                <a:solidFill>
                  <a:schemeClr val="tx1"/>
                </a:solidFill>
                <a:latin typeface="Chiller" pitchFamily="82" charset="0"/>
                <a:cs typeface="Aharoni" pitchFamily="2" charset="-79"/>
              </a:rPr>
              <a:t>HARDER PROBLEMS</a:t>
            </a:r>
            <a:endParaRPr lang="en-US" sz="2500" b="1" dirty="0">
              <a:solidFill>
                <a:schemeClr val="tx1"/>
              </a:solidFill>
              <a:latin typeface="Chiller" pitchFamily="82" charset="0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838200"/>
            <a:ext cx="76370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#5  Find the measure of the area of the sector.</a:t>
            </a:r>
            <a:endParaRPr lang="en-US" sz="2400" b="1" dirty="0">
              <a:latin typeface="Comic Sans MS" pitchFamily="66" charset="0"/>
            </a:endParaRPr>
          </a:p>
        </p:txBody>
      </p:sp>
      <p:pic>
        <p:nvPicPr>
          <p:cNvPr id="6184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81000" y="-685800"/>
            <a:ext cx="9982200" cy="7863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181600" y="1219200"/>
            <a:ext cx="2438400" cy="8382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181600" y="2057400"/>
            <a:ext cx="2438400" cy="8382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181600" y="3048000"/>
            <a:ext cx="2590800" cy="9906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 </a:t>
            </a:r>
            <a:r>
              <a:rPr lang="en-US" sz="2500" b="1" dirty="0" smtClean="0">
                <a:solidFill>
                  <a:schemeClr val="tx1"/>
                </a:solidFill>
                <a:latin typeface="Chiller" pitchFamily="82" charset="0"/>
                <a:cs typeface="Aharoni" pitchFamily="2" charset="-79"/>
              </a:rPr>
              <a:t>HARDER PROBLEMS</a:t>
            </a:r>
            <a:endParaRPr lang="en-US" sz="2500" b="1" dirty="0">
              <a:solidFill>
                <a:schemeClr val="tx1"/>
              </a:solidFill>
              <a:latin typeface="Chiller" pitchFamily="82" charset="0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8382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#6 The area of the square shown is 144 in</a:t>
            </a:r>
            <a:r>
              <a:rPr lang="en-US" sz="2400" b="1" baseline="30000" dirty="0" smtClean="0">
                <a:latin typeface="Comic Sans MS" pitchFamily="66" charset="0"/>
              </a:rPr>
              <a:t>2</a:t>
            </a:r>
            <a:r>
              <a:rPr lang="en-US" sz="2400" b="1" dirty="0" smtClean="0">
                <a:latin typeface="Comic Sans MS" pitchFamily="66" charset="0"/>
              </a:rPr>
              <a:t>.  </a:t>
            </a:r>
          </a:p>
          <a:p>
            <a:r>
              <a:rPr lang="en-US" sz="2400" b="1" dirty="0" smtClean="0">
                <a:latin typeface="Comic Sans MS" pitchFamily="66" charset="0"/>
              </a:rPr>
              <a:t>	Find the length of the sides.</a:t>
            </a:r>
            <a:endParaRPr lang="en-US" sz="2400" b="1" dirty="0"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81200" y="2286000"/>
            <a:ext cx="2438400" cy="2362200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981200" y="2286000"/>
            <a:ext cx="304800" cy="304800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981200" y="4343400"/>
            <a:ext cx="304800" cy="304800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114800" y="4343400"/>
            <a:ext cx="304800" cy="304800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114800" y="2286000"/>
            <a:ext cx="304800" cy="304800"/>
          </a:xfrm>
          <a:prstGeom prst="rect">
            <a:avLst/>
          </a:prstGeom>
          <a:noFill/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rot="5400000">
            <a:off x="2933700" y="2324100"/>
            <a:ext cx="381000" cy="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>
            <a:off x="3009900" y="4686300"/>
            <a:ext cx="381000" cy="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828800" y="3429000"/>
            <a:ext cx="381000" cy="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191000" y="3429000"/>
            <a:ext cx="381000" cy="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95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-685800"/>
            <a:ext cx="10058400" cy="798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>
          <a:xfrm>
            <a:off x="4724400" y="3048000"/>
            <a:ext cx="457200" cy="6096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971800" y="4953000"/>
            <a:ext cx="457200" cy="6096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715000" y="1676400"/>
            <a:ext cx="2133600" cy="6096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943600" y="2438400"/>
            <a:ext cx="2133600" cy="762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715000" y="3276600"/>
            <a:ext cx="2362200" cy="13716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 </a:t>
            </a:r>
            <a:r>
              <a:rPr lang="en-US" sz="2500" b="1" dirty="0" smtClean="0">
                <a:solidFill>
                  <a:schemeClr val="tx1"/>
                </a:solidFill>
                <a:latin typeface="Chiller" pitchFamily="82" charset="0"/>
                <a:cs typeface="Aharoni" pitchFamily="2" charset="-79"/>
              </a:rPr>
              <a:t>HARDER PROBLEMS</a:t>
            </a:r>
            <a:endParaRPr lang="en-US" sz="2500" b="1" dirty="0">
              <a:solidFill>
                <a:schemeClr val="tx1"/>
              </a:solidFill>
              <a:latin typeface="Chiller" pitchFamily="82" charset="0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838200"/>
            <a:ext cx="76594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#7  Find X if the area of the trapezoid is 48in</a:t>
            </a:r>
            <a:r>
              <a:rPr lang="en-US" sz="2400" b="1" baseline="30000" dirty="0" smtClean="0">
                <a:latin typeface="Comic Sans MS" pitchFamily="66" charset="0"/>
              </a:rPr>
              <a:t>2</a:t>
            </a:r>
            <a:r>
              <a:rPr lang="en-US" sz="2400" b="1" dirty="0" smtClean="0">
                <a:latin typeface="Comic Sans MS" pitchFamily="66" charset="0"/>
              </a:rPr>
              <a:t>:</a:t>
            </a:r>
            <a:endParaRPr lang="en-US" sz="2400" b="1" dirty="0">
              <a:latin typeface="Comic Sans MS" pitchFamily="66" charset="0"/>
            </a:endParaRPr>
          </a:p>
        </p:txBody>
      </p:sp>
      <p:sp>
        <p:nvSpPr>
          <p:cNvPr id="7" name="Trapezoid 6"/>
          <p:cNvSpPr/>
          <p:nvPr/>
        </p:nvSpPr>
        <p:spPr>
          <a:xfrm>
            <a:off x="838200" y="1828800"/>
            <a:ext cx="4267200" cy="2057400"/>
          </a:xfrm>
          <a:prstGeom prst="trapezoid">
            <a:avLst>
              <a:gd name="adj" fmla="val 38333"/>
            </a:avLst>
          </a:prstGeom>
          <a:noFill/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571500" y="2857500"/>
            <a:ext cx="2057400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600200" y="3657600"/>
            <a:ext cx="304800" cy="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5400000" flipH="1" flipV="1">
            <a:off x="1790700" y="3771900"/>
            <a:ext cx="228600" cy="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547948" y="259080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X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90800" y="1447800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4in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4600" y="3886200"/>
            <a:ext cx="808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12in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205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33400" y="-685800"/>
            <a:ext cx="10134600" cy="8107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4953000" y="1447800"/>
            <a:ext cx="3200400" cy="1524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486400" y="3200400"/>
            <a:ext cx="3200400" cy="27432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0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Review </a:t>
            </a:r>
            <a:r>
              <a:rPr lang="en-US" sz="2500" b="1" dirty="0" smtClean="0">
                <a:solidFill>
                  <a:schemeClr val="tx1"/>
                </a:solidFill>
                <a:latin typeface="Chiller" pitchFamily="82" charset="0"/>
                <a:cs typeface="Aharoni" pitchFamily="2" charset="-79"/>
              </a:rPr>
              <a:t>HARDER PROBLEMS</a:t>
            </a:r>
            <a:endParaRPr lang="en-US" sz="2500" b="1" dirty="0">
              <a:solidFill>
                <a:schemeClr val="tx1"/>
              </a:solidFill>
              <a:latin typeface="Chiller" pitchFamily="82" charset="0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838200"/>
            <a:ext cx="59202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#8  Find the area of the RED region:</a:t>
            </a:r>
            <a:endParaRPr lang="en-US" sz="2400" b="1" dirty="0">
              <a:latin typeface="Comic Sans MS" pitchFamily="66" charset="0"/>
            </a:endParaRPr>
          </a:p>
        </p:txBody>
      </p:sp>
      <p:pic>
        <p:nvPicPr>
          <p:cNvPr id="6144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295400"/>
            <a:ext cx="3886200" cy="3815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5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57200" y="-685800"/>
            <a:ext cx="10058400" cy="8046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838200" y="5181600"/>
            <a:ext cx="4038600" cy="8382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105400" y="1219200"/>
            <a:ext cx="4038600" cy="9906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105400" y="2438400"/>
            <a:ext cx="4038600" cy="12954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105400" y="3886200"/>
            <a:ext cx="4038600" cy="24384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762000" y="806450"/>
            <a:ext cx="746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 dirty="0">
                <a:latin typeface="Comic Sans MS" pitchFamily="66" charset="0"/>
              </a:rPr>
              <a:t>In regular geometry, CONCAVE shapes are like your strange cousin.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838200" y="2178050"/>
            <a:ext cx="7467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</a:rPr>
              <a:t>We just don’t talk about them.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914400" y="3244850"/>
            <a:ext cx="746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</a:rPr>
              <a:t>We will spend almost all of our time on CONVEX shapes</a:t>
            </a:r>
          </a:p>
        </p:txBody>
      </p:sp>
      <p:grpSp>
        <p:nvGrpSpPr>
          <p:cNvPr id="2" name="Group 9"/>
          <p:cNvGrpSpPr/>
          <p:nvPr/>
        </p:nvGrpSpPr>
        <p:grpSpPr>
          <a:xfrm>
            <a:off x="457200" y="838200"/>
            <a:ext cx="8458200" cy="5168646"/>
            <a:chOff x="457200" y="838200"/>
            <a:chExt cx="8458200" cy="5168646"/>
          </a:xfrm>
        </p:grpSpPr>
        <p:pic>
          <p:nvPicPr>
            <p:cNvPr id="8193" name="Picture 1" descr="C:\FILES\pictures (fun)\gags\71%20Old%20Guy%20Says%20BOOOO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" y="838200"/>
              <a:ext cx="8001000" cy="5168646"/>
            </a:xfrm>
            <a:prstGeom prst="rect">
              <a:avLst/>
            </a:prstGeom>
            <a:noFill/>
          </p:spPr>
        </p:pic>
        <p:sp>
          <p:nvSpPr>
            <p:cNvPr id="9" name="Oval Callout 8"/>
            <p:cNvSpPr/>
            <p:nvPr/>
          </p:nvSpPr>
          <p:spPr>
            <a:xfrm>
              <a:off x="5715000" y="1295400"/>
              <a:ext cx="3200400" cy="1524000"/>
            </a:xfrm>
            <a:prstGeom prst="wedgeEllipseCallout">
              <a:avLst>
                <a:gd name="adj1" fmla="val -90833"/>
                <a:gd name="adj2" fmla="val 4650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Comic Sans MS" pitchFamily="66" charset="0"/>
                </a:rPr>
                <a:t>CONCAVE IS BAD!!</a:t>
              </a:r>
              <a:endParaRPr lang="en-US" sz="2800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  <p:sp>
        <p:nvSpPr>
          <p:cNvPr id="12" name="Flowchart: Document 11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28600" y="990600"/>
            <a:ext cx="86868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What do we call </a:t>
            </a:r>
            <a:r>
              <a:rPr lang="en-US" sz="3000" b="1" dirty="0" smtClean="0">
                <a:latin typeface="Comic Sans MS" pitchFamily="66" charset="0"/>
              </a:rPr>
              <a:t>a polygon with </a:t>
            </a:r>
            <a:r>
              <a:rPr lang="en-US" sz="3000" b="1" dirty="0">
                <a:latin typeface="Comic Sans MS" pitchFamily="66" charset="0"/>
              </a:rPr>
              <a:t>three sides?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685800" y="16764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>
                <a:latin typeface="Comic Sans MS" pitchFamily="66" charset="0"/>
              </a:rPr>
              <a:t>A triangle</a:t>
            </a:r>
            <a:endParaRPr lang="en-US" b="1">
              <a:latin typeface="Comic Sans MS" pitchFamily="66" charset="0"/>
            </a:endParaRPr>
          </a:p>
        </p:txBody>
      </p:sp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4040188" y="2357438"/>
            <a:ext cx="3125787" cy="2897187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lowchart: Document 11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474313">
            <a:off x="983226" y="1843339"/>
            <a:ext cx="8229600" cy="378565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0" dirty="0" smtClean="0">
                <a:solidFill>
                  <a:schemeClr val="tx1"/>
                </a:solidFill>
                <a:latin typeface="Forte" pitchFamily="66" charset="0"/>
              </a:rPr>
              <a:t>POLYGON BASICS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685800" y="9906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What do we call a shape with four sides?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85800" y="16764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>
                <a:latin typeface="Comic Sans MS" pitchFamily="66" charset="0"/>
              </a:rPr>
              <a:t>A quadrilateral</a:t>
            </a:r>
            <a:endParaRPr lang="en-US" b="1">
              <a:latin typeface="Comic Sans MS" pitchFamily="66" charset="0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352800" y="2590800"/>
            <a:ext cx="4343400" cy="1676400"/>
            <a:chOff x="1920" y="1440"/>
            <a:chExt cx="2736" cy="1056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7414" name="Line 6"/>
            <p:cNvSpPr>
              <a:spLocks noChangeShapeType="1"/>
            </p:cNvSpPr>
            <p:nvPr/>
          </p:nvSpPr>
          <p:spPr bwMode="auto">
            <a:xfrm>
              <a:off x="3072" y="1440"/>
              <a:ext cx="1584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17415" name="Line 7"/>
            <p:cNvSpPr>
              <a:spLocks noChangeShapeType="1"/>
            </p:cNvSpPr>
            <p:nvPr/>
          </p:nvSpPr>
          <p:spPr bwMode="auto">
            <a:xfrm flipH="1">
              <a:off x="1920" y="1440"/>
              <a:ext cx="1152" cy="10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17416" name="Line 8"/>
            <p:cNvSpPr>
              <a:spLocks noChangeShapeType="1"/>
            </p:cNvSpPr>
            <p:nvPr/>
          </p:nvSpPr>
          <p:spPr bwMode="auto">
            <a:xfrm flipV="1">
              <a:off x="1920" y="2304"/>
              <a:ext cx="1920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17417" name="Line 9"/>
            <p:cNvSpPr>
              <a:spLocks noChangeShapeType="1"/>
            </p:cNvSpPr>
            <p:nvPr/>
          </p:nvSpPr>
          <p:spPr bwMode="auto">
            <a:xfrm flipV="1">
              <a:off x="3840" y="1584"/>
              <a:ext cx="816" cy="72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" name="Flowchart: Document 1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85800" y="9906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What do we call a shape with five sides?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685800" y="16764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>
                <a:latin typeface="Comic Sans MS" pitchFamily="66" charset="0"/>
              </a:rPr>
              <a:t>A pentagon</a:t>
            </a:r>
            <a:endParaRPr lang="en-US" b="1">
              <a:latin typeface="Comic Sans MS" pitchFamily="66" charset="0"/>
            </a:endParaRPr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3657600" y="2819400"/>
            <a:ext cx="2895600" cy="2133600"/>
          </a:xfrm>
          <a:prstGeom prst="pentagon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lowchart: Document 11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>
                                      <p:cBhvr>
                                        <p:cTn id="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685800" y="9906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What do we call a shape with six sides?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685800" y="16764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>
                <a:latin typeface="Comic Sans MS" pitchFamily="66" charset="0"/>
              </a:rPr>
              <a:t>A hexagon</a:t>
            </a:r>
            <a:endParaRPr lang="en-US" b="1">
              <a:latin typeface="Comic Sans MS" pitchFamily="66" charset="0"/>
            </a:endParaRP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4038600" y="2819400"/>
            <a:ext cx="3124200" cy="2362200"/>
          </a:xfrm>
          <a:prstGeom prst="hexagon">
            <a:avLst>
              <a:gd name="adj" fmla="val 33065"/>
              <a:gd name="vf" fmla="val 11547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lowchart: Document 11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85800" y="9906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What do we call a shape with seven sides?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685800" y="1931313"/>
            <a:ext cx="8229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200" b="1" dirty="0">
                <a:latin typeface="Comic Sans MS" pitchFamily="66" charset="0"/>
              </a:rPr>
              <a:t>A heptagon (sometimes also called a </a:t>
            </a:r>
            <a:r>
              <a:rPr lang="en-US" sz="2200" b="1" dirty="0" err="1">
                <a:latin typeface="Comic Sans MS" pitchFamily="66" charset="0"/>
              </a:rPr>
              <a:t>septagon</a:t>
            </a:r>
            <a:r>
              <a:rPr lang="en-US" sz="2200" b="1" dirty="0">
                <a:latin typeface="Comic Sans MS" pitchFamily="66" charset="0"/>
              </a:rPr>
              <a:t>)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3962400" y="2971800"/>
            <a:ext cx="2514600" cy="1905000"/>
            <a:chOff x="2496" y="1872"/>
            <a:chExt cx="1584" cy="12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0486" name="Line 6"/>
            <p:cNvSpPr>
              <a:spLocks noChangeShapeType="1"/>
            </p:cNvSpPr>
            <p:nvPr/>
          </p:nvSpPr>
          <p:spPr bwMode="auto">
            <a:xfrm flipH="1">
              <a:off x="2736" y="1872"/>
              <a:ext cx="62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87" name="Line 7"/>
            <p:cNvSpPr>
              <a:spLocks noChangeShapeType="1"/>
            </p:cNvSpPr>
            <p:nvPr/>
          </p:nvSpPr>
          <p:spPr bwMode="auto">
            <a:xfrm>
              <a:off x="3360" y="1872"/>
              <a:ext cx="48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88" name="Line 8"/>
            <p:cNvSpPr>
              <a:spLocks noChangeShapeType="1"/>
            </p:cNvSpPr>
            <p:nvPr/>
          </p:nvSpPr>
          <p:spPr bwMode="auto">
            <a:xfrm flipH="1">
              <a:off x="2496" y="2112"/>
              <a:ext cx="24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89" name="Line 9"/>
            <p:cNvSpPr>
              <a:spLocks noChangeShapeType="1"/>
            </p:cNvSpPr>
            <p:nvPr/>
          </p:nvSpPr>
          <p:spPr bwMode="auto">
            <a:xfrm>
              <a:off x="3840" y="2112"/>
              <a:ext cx="24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0" name="Line 10"/>
            <p:cNvSpPr>
              <a:spLocks noChangeShapeType="1"/>
            </p:cNvSpPr>
            <p:nvPr/>
          </p:nvSpPr>
          <p:spPr bwMode="auto">
            <a:xfrm>
              <a:off x="2496" y="2592"/>
              <a:ext cx="432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1" name="Line 11"/>
            <p:cNvSpPr>
              <a:spLocks noChangeShapeType="1"/>
            </p:cNvSpPr>
            <p:nvPr/>
          </p:nvSpPr>
          <p:spPr bwMode="auto">
            <a:xfrm flipH="1">
              <a:off x="3600" y="2592"/>
              <a:ext cx="48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2" name="Line 12"/>
            <p:cNvSpPr>
              <a:spLocks noChangeShapeType="1"/>
            </p:cNvSpPr>
            <p:nvPr/>
          </p:nvSpPr>
          <p:spPr bwMode="auto">
            <a:xfrm flipH="1">
              <a:off x="2928" y="3072"/>
              <a:ext cx="6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" name="Flowchart: Document 1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685800" y="9906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dirty="0">
                <a:latin typeface="Comic Sans MS" pitchFamily="66" charset="0"/>
              </a:rPr>
              <a:t>What do we call a shape with eight sides?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85800" y="16764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>
                <a:latin typeface="Comic Sans MS" pitchFamily="66" charset="0"/>
              </a:rPr>
              <a:t>An octagon</a:t>
            </a:r>
            <a:endParaRPr lang="en-US">
              <a:latin typeface="Comic Sans MS" pitchFamily="66" charset="0"/>
            </a:endParaRPr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4343400" y="2743200"/>
            <a:ext cx="2895600" cy="2819400"/>
          </a:xfrm>
          <a:prstGeom prst="octagon">
            <a:avLst>
              <a:gd name="adj" fmla="val 29287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Flowchart: Document 13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85800" y="9906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A nine sided figure is called …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752600" y="1676400"/>
            <a:ext cx="3581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>
                <a:latin typeface="Comic Sans MS" pitchFamily="66" charset="0"/>
              </a:rPr>
              <a:t>A nonagon</a:t>
            </a:r>
            <a:endParaRPr lang="en-US" b="1">
              <a:latin typeface="Comic Sans MS" pitchFamily="66" charset="0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609600" y="24384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A ten sided figure is called …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752600" y="3108325"/>
            <a:ext cx="3581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A decagon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3" name="Flowchart: Document 12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81000" y="990600"/>
            <a:ext cx="82296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While the shapes with more than 10 sides have names, it is acceptable to call them “n-</a:t>
            </a:r>
            <a:r>
              <a:rPr lang="en-US" sz="3000" b="1" dirty="0" err="1" smtClean="0">
                <a:latin typeface="Comic Sans MS" pitchFamily="66" charset="0"/>
              </a:rPr>
              <a:t>gons</a:t>
            </a:r>
            <a:r>
              <a:rPr lang="en-US" sz="3000" b="1" dirty="0" smtClean="0">
                <a:latin typeface="Comic Sans MS" pitchFamily="66" charset="0"/>
              </a:rPr>
              <a:t>”</a:t>
            </a:r>
            <a:endParaRPr lang="en-US" b="1" dirty="0">
              <a:latin typeface="Comic Sans MS" pitchFamily="66" charset="0"/>
            </a:endParaRPr>
          </a:p>
        </p:txBody>
      </p:sp>
      <p:pic>
        <p:nvPicPr>
          <p:cNvPr id="53250" name="Picture 2" descr="C:\FILES\pictures (fun)\CUEs\stickman_question_lg_clr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2438400"/>
            <a:ext cx="742950" cy="1733550"/>
          </a:xfrm>
          <a:prstGeom prst="rect">
            <a:avLst/>
          </a:prstGeom>
          <a:noFill/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4572000" y="2895600"/>
            <a:ext cx="3962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What does </a:t>
            </a:r>
            <a:r>
              <a:rPr lang="en-US" sz="22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THAT</a:t>
            </a:r>
            <a: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 mean?</a:t>
            </a:r>
            <a:endParaRPr lang="en-US" sz="2200" b="1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81000" y="4114800"/>
            <a:ext cx="8534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It means you can call an eleven sided shape an 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“11-gon”</a:t>
            </a:r>
          </a:p>
          <a:p>
            <a:pPr eaLnBrk="0" hangingPunct="0"/>
            <a:endParaRPr lang="en-US" sz="2400" b="1" dirty="0" smtClean="0">
              <a:latin typeface="Comic Sans MS" pitchFamily="66" charset="0"/>
            </a:endParaRP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and a twenty-three sided polygon a 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“23-gon”</a:t>
            </a:r>
            <a:endParaRPr lang="en-US" sz="2400" b="1" dirty="0">
              <a:latin typeface="Comic Sans MS" pitchFamily="66" charset="0"/>
            </a:endParaRPr>
          </a:p>
        </p:txBody>
      </p:sp>
      <p:sp>
        <p:nvSpPr>
          <p:cNvPr id="15" name="Flowchart: Document 1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524000" y="990600"/>
            <a:ext cx="1828800" cy="533400"/>
          </a:xfrm>
          <a:prstGeom prst="rect">
            <a:avLst/>
          </a:prstGeom>
          <a:solidFill>
            <a:srgbClr val="FF00FF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81000" y="990600"/>
            <a:ext cx="55626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In a  REGULAR polygon…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743200" y="1752600"/>
            <a:ext cx="61722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All the sides are congruent,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743200" y="2438400"/>
            <a:ext cx="61722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All the angles are congruent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7239000" y="2971800"/>
            <a:ext cx="1524000" cy="1447800"/>
          </a:xfrm>
          <a:prstGeom prst="octagon">
            <a:avLst>
              <a:gd name="adj" fmla="val 29287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4114800" y="3048000"/>
            <a:ext cx="1447800" cy="1371600"/>
          </a:xfrm>
          <a:prstGeom prst="pentagon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381000" y="3048000"/>
            <a:ext cx="1752600" cy="1371600"/>
          </a:xfrm>
          <a:prstGeom prst="hexagon">
            <a:avLst>
              <a:gd name="adj" fmla="val 33065"/>
              <a:gd name="vf" fmla="val 11547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5562600" y="4648200"/>
            <a:ext cx="1603375" cy="1452562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590800" y="4953000"/>
            <a:ext cx="1295400" cy="121920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457200" y="3276600"/>
            <a:ext cx="304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1143000" y="3048000"/>
            <a:ext cx="3048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1752600" y="3276600"/>
            <a:ext cx="3048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752600" y="3962400"/>
            <a:ext cx="304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1104900" y="4381500"/>
            <a:ext cx="381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457200" y="4038600"/>
            <a:ext cx="3048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7315200" y="3048000"/>
            <a:ext cx="304800" cy="22860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7086600" y="3733800"/>
            <a:ext cx="304800" cy="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7239000" y="4114800"/>
            <a:ext cx="381000" cy="22860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>
            <a:off x="7848600" y="4419600"/>
            <a:ext cx="304800" cy="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8382000" y="4114800"/>
            <a:ext cx="304800" cy="22860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8610600" y="3733800"/>
            <a:ext cx="381000" cy="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8382000" y="3048000"/>
            <a:ext cx="228600" cy="15240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7810500" y="3009900"/>
            <a:ext cx="381000" cy="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5791200" y="5257800"/>
            <a:ext cx="304800" cy="228600"/>
          </a:xfrm>
          <a:prstGeom prst="line">
            <a:avLst/>
          </a:prstGeom>
          <a:ln w="254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6172200" y="6096000"/>
            <a:ext cx="304800" cy="0"/>
          </a:xfrm>
          <a:prstGeom prst="line">
            <a:avLst/>
          </a:prstGeom>
          <a:ln w="254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>
            <a:off x="6705600" y="5257800"/>
            <a:ext cx="228600" cy="228600"/>
          </a:xfrm>
          <a:prstGeom prst="line">
            <a:avLst/>
          </a:prstGeom>
          <a:ln w="254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733800" y="5562600"/>
            <a:ext cx="3810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3086100" y="4991100"/>
            <a:ext cx="3810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2438400" y="5562600"/>
            <a:ext cx="3810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3124200" y="6172200"/>
            <a:ext cx="3048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Freeform 88"/>
          <p:cNvSpPr/>
          <p:nvPr/>
        </p:nvSpPr>
        <p:spPr>
          <a:xfrm>
            <a:off x="716280" y="3093720"/>
            <a:ext cx="344367" cy="167640"/>
          </a:xfrm>
          <a:custGeom>
            <a:avLst/>
            <a:gdLst>
              <a:gd name="connsiteX0" fmla="*/ 0 w 344367"/>
              <a:gd name="connsiteY0" fmla="*/ 152400 h 167640"/>
              <a:gd name="connsiteX1" fmla="*/ 76200 w 344367"/>
              <a:gd name="connsiteY1" fmla="*/ 167640 h 167640"/>
              <a:gd name="connsiteX2" fmla="*/ 259080 w 344367"/>
              <a:gd name="connsiteY2" fmla="*/ 137160 h 167640"/>
              <a:gd name="connsiteX3" fmla="*/ 289560 w 344367"/>
              <a:gd name="connsiteY3" fmla="*/ 91440 h 167640"/>
              <a:gd name="connsiteX4" fmla="*/ 335280 w 344367"/>
              <a:gd name="connsiteY4" fmla="*/ 60960 h 167640"/>
              <a:gd name="connsiteX5" fmla="*/ 335280 w 344367"/>
              <a:gd name="connsiteY5" fmla="*/ 0 h 16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4367" h="167640">
                <a:moveTo>
                  <a:pt x="0" y="152400"/>
                </a:moveTo>
                <a:cubicBezTo>
                  <a:pt x="25400" y="157480"/>
                  <a:pt x="50297" y="167640"/>
                  <a:pt x="76200" y="167640"/>
                </a:cubicBezTo>
                <a:cubicBezTo>
                  <a:pt x="178284" y="167640"/>
                  <a:pt x="187544" y="161005"/>
                  <a:pt x="259080" y="137160"/>
                </a:cubicBezTo>
                <a:cubicBezTo>
                  <a:pt x="269240" y="121920"/>
                  <a:pt x="276608" y="104392"/>
                  <a:pt x="289560" y="91440"/>
                </a:cubicBezTo>
                <a:cubicBezTo>
                  <a:pt x="302512" y="78488"/>
                  <a:pt x="327089" y="77343"/>
                  <a:pt x="335280" y="60960"/>
                </a:cubicBezTo>
                <a:cubicBezTo>
                  <a:pt x="344367" y="42785"/>
                  <a:pt x="335280" y="20320"/>
                  <a:pt x="335280" y="0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1524000" y="3063240"/>
            <a:ext cx="259080" cy="182098"/>
          </a:xfrm>
          <a:custGeom>
            <a:avLst/>
            <a:gdLst>
              <a:gd name="connsiteX0" fmla="*/ 0 w 259080"/>
              <a:gd name="connsiteY0" fmla="*/ 0 h 182098"/>
              <a:gd name="connsiteX1" fmla="*/ 15240 w 259080"/>
              <a:gd name="connsiteY1" fmla="*/ 45720 h 182098"/>
              <a:gd name="connsiteX2" fmla="*/ 30480 w 259080"/>
              <a:gd name="connsiteY2" fmla="*/ 121920 h 182098"/>
              <a:gd name="connsiteX3" fmla="*/ 76200 w 259080"/>
              <a:gd name="connsiteY3" fmla="*/ 152400 h 182098"/>
              <a:gd name="connsiteX4" fmla="*/ 259080 w 259080"/>
              <a:gd name="connsiteY4" fmla="*/ 167640 h 18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" h="182098">
                <a:moveTo>
                  <a:pt x="0" y="0"/>
                </a:moveTo>
                <a:cubicBezTo>
                  <a:pt x="5080" y="15240"/>
                  <a:pt x="11344" y="30135"/>
                  <a:pt x="15240" y="45720"/>
                </a:cubicBezTo>
                <a:cubicBezTo>
                  <a:pt x="21522" y="70850"/>
                  <a:pt x="17629" y="99430"/>
                  <a:pt x="30480" y="121920"/>
                </a:cubicBezTo>
                <a:cubicBezTo>
                  <a:pt x="39567" y="137823"/>
                  <a:pt x="59817" y="144209"/>
                  <a:pt x="76200" y="152400"/>
                </a:cubicBezTo>
                <a:cubicBezTo>
                  <a:pt x="135596" y="182098"/>
                  <a:pt x="190377" y="167640"/>
                  <a:pt x="259080" y="167640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1966535" y="3627120"/>
            <a:ext cx="90865" cy="274320"/>
          </a:xfrm>
          <a:custGeom>
            <a:avLst/>
            <a:gdLst>
              <a:gd name="connsiteX0" fmla="*/ 60385 w 90865"/>
              <a:gd name="connsiteY0" fmla="*/ 0 h 274320"/>
              <a:gd name="connsiteX1" fmla="*/ 29905 w 90865"/>
              <a:gd name="connsiteY1" fmla="*/ 45720 h 274320"/>
              <a:gd name="connsiteX2" fmla="*/ 29905 w 90865"/>
              <a:gd name="connsiteY2" fmla="*/ 243840 h 274320"/>
              <a:gd name="connsiteX3" fmla="*/ 75625 w 90865"/>
              <a:gd name="connsiteY3" fmla="*/ 259080 h 274320"/>
              <a:gd name="connsiteX4" fmla="*/ 90865 w 90865"/>
              <a:gd name="connsiteY4" fmla="*/ 27432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65" h="274320">
                <a:moveTo>
                  <a:pt x="60385" y="0"/>
                </a:moveTo>
                <a:cubicBezTo>
                  <a:pt x="50225" y="15240"/>
                  <a:pt x="38096" y="29337"/>
                  <a:pt x="29905" y="45720"/>
                </a:cubicBezTo>
                <a:cubicBezTo>
                  <a:pt x="0" y="105530"/>
                  <a:pt x="8364" y="184602"/>
                  <a:pt x="29905" y="243840"/>
                </a:cubicBezTo>
                <a:cubicBezTo>
                  <a:pt x="35395" y="258937"/>
                  <a:pt x="61257" y="251896"/>
                  <a:pt x="75625" y="259080"/>
                </a:cubicBezTo>
                <a:cubicBezTo>
                  <a:pt x="82051" y="262293"/>
                  <a:pt x="85785" y="269240"/>
                  <a:pt x="90865" y="274320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1493520" y="4251136"/>
            <a:ext cx="304800" cy="183704"/>
          </a:xfrm>
          <a:custGeom>
            <a:avLst/>
            <a:gdLst>
              <a:gd name="connsiteX0" fmla="*/ 0 w 304800"/>
              <a:gd name="connsiteY0" fmla="*/ 183704 h 183704"/>
              <a:gd name="connsiteX1" fmla="*/ 15240 w 304800"/>
              <a:gd name="connsiteY1" fmla="*/ 92264 h 183704"/>
              <a:gd name="connsiteX2" fmla="*/ 60960 w 304800"/>
              <a:gd name="connsiteY2" fmla="*/ 46544 h 183704"/>
              <a:gd name="connsiteX3" fmla="*/ 304800 w 304800"/>
              <a:gd name="connsiteY3" fmla="*/ 16064 h 183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" h="183704">
                <a:moveTo>
                  <a:pt x="0" y="183704"/>
                </a:moveTo>
                <a:cubicBezTo>
                  <a:pt x="5080" y="153224"/>
                  <a:pt x="2690" y="120501"/>
                  <a:pt x="15240" y="92264"/>
                </a:cubicBezTo>
                <a:cubicBezTo>
                  <a:pt x="23993" y="72569"/>
                  <a:pt x="42120" y="57011"/>
                  <a:pt x="60960" y="46544"/>
                </a:cubicBezTo>
                <a:cubicBezTo>
                  <a:pt x="144740" y="0"/>
                  <a:pt x="208583" y="16064"/>
                  <a:pt x="304800" y="16064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746760" y="4236720"/>
            <a:ext cx="259080" cy="171232"/>
          </a:xfrm>
          <a:custGeom>
            <a:avLst/>
            <a:gdLst>
              <a:gd name="connsiteX0" fmla="*/ 0 w 259080"/>
              <a:gd name="connsiteY0" fmla="*/ 15240 h 171232"/>
              <a:gd name="connsiteX1" fmla="*/ 45720 w 259080"/>
              <a:gd name="connsiteY1" fmla="*/ 0 h 171232"/>
              <a:gd name="connsiteX2" fmla="*/ 106680 w 259080"/>
              <a:gd name="connsiteY2" fmla="*/ 15240 h 171232"/>
              <a:gd name="connsiteX3" fmla="*/ 198120 w 259080"/>
              <a:gd name="connsiteY3" fmla="*/ 60960 h 171232"/>
              <a:gd name="connsiteX4" fmla="*/ 243840 w 259080"/>
              <a:gd name="connsiteY4" fmla="*/ 167640 h 171232"/>
              <a:gd name="connsiteX5" fmla="*/ 259080 w 259080"/>
              <a:gd name="connsiteY5" fmla="*/ 167640 h 171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080" h="171232">
                <a:moveTo>
                  <a:pt x="0" y="15240"/>
                </a:moveTo>
                <a:cubicBezTo>
                  <a:pt x="15240" y="10160"/>
                  <a:pt x="29656" y="0"/>
                  <a:pt x="45720" y="0"/>
                </a:cubicBezTo>
                <a:cubicBezTo>
                  <a:pt x="66665" y="0"/>
                  <a:pt x="86541" y="9486"/>
                  <a:pt x="106680" y="15240"/>
                </a:cubicBezTo>
                <a:cubicBezTo>
                  <a:pt x="161889" y="31014"/>
                  <a:pt x="148026" y="27564"/>
                  <a:pt x="198120" y="60960"/>
                </a:cubicBezTo>
                <a:cubicBezTo>
                  <a:pt x="209779" y="107595"/>
                  <a:pt x="208758" y="132558"/>
                  <a:pt x="243840" y="167640"/>
                </a:cubicBezTo>
                <a:cubicBezTo>
                  <a:pt x="247432" y="171232"/>
                  <a:pt x="254000" y="167640"/>
                  <a:pt x="259080" y="167640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502920" y="3535680"/>
            <a:ext cx="106680" cy="365760"/>
          </a:xfrm>
          <a:custGeom>
            <a:avLst/>
            <a:gdLst>
              <a:gd name="connsiteX0" fmla="*/ 15240 w 106680"/>
              <a:gd name="connsiteY0" fmla="*/ 0 h 365760"/>
              <a:gd name="connsiteX1" fmla="*/ 76200 w 106680"/>
              <a:gd name="connsiteY1" fmla="*/ 91440 h 365760"/>
              <a:gd name="connsiteX2" fmla="*/ 106680 w 106680"/>
              <a:gd name="connsiteY2" fmla="*/ 137160 h 365760"/>
              <a:gd name="connsiteX3" fmla="*/ 60960 w 106680"/>
              <a:gd name="connsiteY3" fmla="*/ 335280 h 365760"/>
              <a:gd name="connsiteX4" fmla="*/ 0 w 106680"/>
              <a:gd name="connsiteY4" fmla="*/ 36576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680" h="365760">
                <a:moveTo>
                  <a:pt x="15240" y="0"/>
                </a:moveTo>
                <a:lnTo>
                  <a:pt x="76200" y="91440"/>
                </a:lnTo>
                <a:lnTo>
                  <a:pt x="106680" y="137160"/>
                </a:lnTo>
                <a:cubicBezTo>
                  <a:pt x="105607" y="144668"/>
                  <a:pt x="86064" y="326912"/>
                  <a:pt x="60960" y="335280"/>
                </a:cubicBezTo>
                <a:cubicBezTo>
                  <a:pt x="8424" y="352792"/>
                  <a:pt x="26599" y="339161"/>
                  <a:pt x="0" y="365760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7513320" y="3002280"/>
            <a:ext cx="306406" cy="183919"/>
          </a:xfrm>
          <a:custGeom>
            <a:avLst/>
            <a:gdLst>
              <a:gd name="connsiteX0" fmla="*/ 0 w 306406"/>
              <a:gd name="connsiteY0" fmla="*/ 152400 h 183919"/>
              <a:gd name="connsiteX1" fmla="*/ 243840 w 306406"/>
              <a:gd name="connsiteY1" fmla="*/ 152400 h 183919"/>
              <a:gd name="connsiteX2" fmla="*/ 274320 w 306406"/>
              <a:gd name="connsiteY2" fmla="*/ 106680 h 183919"/>
              <a:gd name="connsiteX3" fmla="*/ 304800 w 306406"/>
              <a:gd name="connsiteY3" fmla="*/ 0 h 18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406" h="183919">
                <a:moveTo>
                  <a:pt x="0" y="152400"/>
                </a:moveTo>
                <a:cubicBezTo>
                  <a:pt x="84920" y="164531"/>
                  <a:pt x="157163" y="183919"/>
                  <a:pt x="243840" y="152400"/>
                </a:cubicBezTo>
                <a:cubicBezTo>
                  <a:pt x="261053" y="146141"/>
                  <a:pt x="266881" y="123418"/>
                  <a:pt x="274320" y="106680"/>
                </a:cubicBezTo>
                <a:cubicBezTo>
                  <a:pt x="306406" y="34486"/>
                  <a:pt x="304800" y="43564"/>
                  <a:pt x="304800" y="0"/>
                </a:cubicBezTo>
              </a:path>
            </a:pathLst>
          </a:cu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8199120" y="3002280"/>
            <a:ext cx="259080" cy="167640"/>
          </a:xfrm>
          <a:custGeom>
            <a:avLst/>
            <a:gdLst>
              <a:gd name="connsiteX0" fmla="*/ 0 w 259080"/>
              <a:gd name="connsiteY0" fmla="*/ 0 h 167640"/>
              <a:gd name="connsiteX1" fmla="*/ 30480 w 259080"/>
              <a:gd name="connsiteY1" fmla="*/ 121920 h 167640"/>
              <a:gd name="connsiteX2" fmla="*/ 121920 w 259080"/>
              <a:gd name="connsiteY2" fmla="*/ 167640 h 167640"/>
              <a:gd name="connsiteX3" fmla="*/ 198120 w 259080"/>
              <a:gd name="connsiteY3" fmla="*/ 152400 h 167640"/>
              <a:gd name="connsiteX4" fmla="*/ 259080 w 259080"/>
              <a:gd name="connsiteY4" fmla="*/ 106680 h 16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" h="167640">
                <a:moveTo>
                  <a:pt x="0" y="0"/>
                </a:moveTo>
                <a:cubicBezTo>
                  <a:pt x="759" y="3795"/>
                  <a:pt x="17983" y="106299"/>
                  <a:pt x="30480" y="121920"/>
                </a:cubicBezTo>
                <a:cubicBezTo>
                  <a:pt x="51966" y="148777"/>
                  <a:pt x="91801" y="157600"/>
                  <a:pt x="121920" y="167640"/>
                </a:cubicBezTo>
                <a:cubicBezTo>
                  <a:pt x="147320" y="162560"/>
                  <a:pt x="173866" y="161495"/>
                  <a:pt x="198120" y="152400"/>
                </a:cubicBezTo>
                <a:cubicBezTo>
                  <a:pt x="225692" y="142060"/>
                  <a:pt x="240351" y="125409"/>
                  <a:pt x="259080" y="106680"/>
                </a:cubicBezTo>
              </a:path>
            </a:pathLst>
          </a:cu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8612521" y="3337560"/>
            <a:ext cx="135239" cy="202939"/>
          </a:xfrm>
          <a:custGeom>
            <a:avLst/>
            <a:gdLst>
              <a:gd name="connsiteX0" fmla="*/ 28559 w 135239"/>
              <a:gd name="connsiteY0" fmla="*/ 0 h 202939"/>
              <a:gd name="connsiteX1" fmla="*/ 89519 w 135239"/>
              <a:gd name="connsiteY1" fmla="*/ 198120 h 202939"/>
              <a:gd name="connsiteX2" fmla="*/ 135239 w 135239"/>
              <a:gd name="connsiteY2" fmla="*/ 198120 h 202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239" h="202939">
                <a:moveTo>
                  <a:pt x="28559" y="0"/>
                </a:moveTo>
                <a:cubicBezTo>
                  <a:pt x="36611" y="88572"/>
                  <a:pt x="0" y="168280"/>
                  <a:pt x="89519" y="198120"/>
                </a:cubicBezTo>
                <a:cubicBezTo>
                  <a:pt x="103977" y="202939"/>
                  <a:pt x="119999" y="198120"/>
                  <a:pt x="135239" y="198120"/>
                </a:cubicBezTo>
              </a:path>
            </a:pathLst>
          </a:cu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8641080" y="3870960"/>
            <a:ext cx="121920" cy="213360"/>
          </a:xfrm>
          <a:custGeom>
            <a:avLst/>
            <a:gdLst>
              <a:gd name="connsiteX0" fmla="*/ 121920 w 121920"/>
              <a:gd name="connsiteY0" fmla="*/ 0 h 213360"/>
              <a:gd name="connsiteX1" fmla="*/ 30480 w 121920"/>
              <a:gd name="connsiteY1" fmla="*/ 45720 h 213360"/>
              <a:gd name="connsiteX2" fmla="*/ 0 w 121920"/>
              <a:gd name="connsiteY2" fmla="*/ 137160 h 213360"/>
              <a:gd name="connsiteX3" fmla="*/ 15240 w 121920"/>
              <a:gd name="connsiteY3" fmla="*/ 198120 h 213360"/>
              <a:gd name="connsiteX4" fmla="*/ 60960 w 121920"/>
              <a:gd name="connsiteY4" fmla="*/ 213360 h 21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" h="213360">
                <a:moveTo>
                  <a:pt x="121920" y="0"/>
                </a:moveTo>
                <a:cubicBezTo>
                  <a:pt x="97008" y="8304"/>
                  <a:pt x="46029" y="20842"/>
                  <a:pt x="30480" y="45720"/>
                </a:cubicBezTo>
                <a:cubicBezTo>
                  <a:pt x="13452" y="72965"/>
                  <a:pt x="0" y="137160"/>
                  <a:pt x="0" y="137160"/>
                </a:cubicBezTo>
                <a:cubicBezTo>
                  <a:pt x="5080" y="157480"/>
                  <a:pt x="2156" y="181764"/>
                  <a:pt x="15240" y="198120"/>
                </a:cubicBezTo>
                <a:cubicBezTo>
                  <a:pt x="25275" y="210664"/>
                  <a:pt x="60960" y="213360"/>
                  <a:pt x="60960" y="213360"/>
                </a:cubicBezTo>
              </a:path>
            </a:pathLst>
          </a:cu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8190666" y="4249688"/>
            <a:ext cx="237054" cy="154672"/>
          </a:xfrm>
          <a:custGeom>
            <a:avLst/>
            <a:gdLst>
              <a:gd name="connsiteX0" fmla="*/ 237054 w 237054"/>
              <a:gd name="connsiteY0" fmla="*/ 63232 h 154672"/>
              <a:gd name="connsiteX1" fmla="*/ 206574 w 237054"/>
              <a:gd name="connsiteY1" fmla="*/ 17512 h 154672"/>
              <a:gd name="connsiteX2" fmla="*/ 38934 w 237054"/>
              <a:gd name="connsiteY2" fmla="*/ 63232 h 154672"/>
              <a:gd name="connsiteX3" fmla="*/ 8454 w 237054"/>
              <a:gd name="connsiteY3" fmla="*/ 154672 h 15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054" h="154672">
                <a:moveTo>
                  <a:pt x="237054" y="63232"/>
                </a:moveTo>
                <a:cubicBezTo>
                  <a:pt x="226894" y="47992"/>
                  <a:pt x="224535" y="21104"/>
                  <a:pt x="206574" y="17512"/>
                </a:cubicBezTo>
                <a:cubicBezTo>
                  <a:pt x="119015" y="0"/>
                  <a:pt x="95237" y="25697"/>
                  <a:pt x="38934" y="63232"/>
                </a:cubicBezTo>
                <a:cubicBezTo>
                  <a:pt x="0" y="121632"/>
                  <a:pt x="8454" y="90636"/>
                  <a:pt x="8454" y="154672"/>
                </a:cubicBezTo>
              </a:path>
            </a:pathLst>
          </a:cu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7543800" y="4269488"/>
            <a:ext cx="245446" cy="134872"/>
          </a:xfrm>
          <a:custGeom>
            <a:avLst/>
            <a:gdLst>
              <a:gd name="connsiteX0" fmla="*/ 0 w 245446"/>
              <a:gd name="connsiteY0" fmla="*/ 43432 h 134872"/>
              <a:gd name="connsiteX1" fmla="*/ 213360 w 245446"/>
              <a:gd name="connsiteY1" fmla="*/ 28192 h 134872"/>
              <a:gd name="connsiteX2" fmla="*/ 243840 w 245446"/>
              <a:gd name="connsiteY2" fmla="*/ 134872 h 13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5446" h="134872">
                <a:moveTo>
                  <a:pt x="0" y="43432"/>
                </a:moveTo>
                <a:cubicBezTo>
                  <a:pt x="130295" y="0"/>
                  <a:pt x="59559" y="8967"/>
                  <a:pt x="213360" y="28192"/>
                </a:cubicBezTo>
                <a:cubicBezTo>
                  <a:pt x="245446" y="124451"/>
                  <a:pt x="243840" y="87503"/>
                  <a:pt x="243840" y="134872"/>
                </a:cubicBezTo>
              </a:path>
            </a:pathLst>
          </a:cu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7254240" y="3901440"/>
            <a:ext cx="137160" cy="198120"/>
          </a:xfrm>
          <a:custGeom>
            <a:avLst/>
            <a:gdLst>
              <a:gd name="connsiteX0" fmla="*/ 0 w 137160"/>
              <a:gd name="connsiteY0" fmla="*/ 0 h 198120"/>
              <a:gd name="connsiteX1" fmla="*/ 91440 w 137160"/>
              <a:gd name="connsiteY1" fmla="*/ 45720 h 198120"/>
              <a:gd name="connsiteX2" fmla="*/ 121920 w 137160"/>
              <a:gd name="connsiteY2" fmla="*/ 91440 h 198120"/>
              <a:gd name="connsiteX3" fmla="*/ 137160 w 137160"/>
              <a:gd name="connsiteY3" fmla="*/ 137160 h 198120"/>
              <a:gd name="connsiteX4" fmla="*/ 106680 w 137160"/>
              <a:gd name="connsiteY4" fmla="*/ 198120 h 19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" h="198120">
                <a:moveTo>
                  <a:pt x="0" y="0"/>
                </a:moveTo>
                <a:cubicBezTo>
                  <a:pt x="37185" y="12395"/>
                  <a:pt x="61897" y="16177"/>
                  <a:pt x="91440" y="45720"/>
                </a:cubicBezTo>
                <a:cubicBezTo>
                  <a:pt x="104392" y="58672"/>
                  <a:pt x="113729" y="75057"/>
                  <a:pt x="121920" y="91440"/>
                </a:cubicBezTo>
                <a:cubicBezTo>
                  <a:pt x="129104" y="105808"/>
                  <a:pt x="132080" y="121920"/>
                  <a:pt x="137160" y="137160"/>
                </a:cubicBezTo>
                <a:cubicBezTo>
                  <a:pt x="119648" y="189696"/>
                  <a:pt x="133279" y="171521"/>
                  <a:pt x="106680" y="198120"/>
                </a:cubicBezTo>
              </a:path>
            </a:pathLst>
          </a:cu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7254240" y="3307080"/>
            <a:ext cx="167640" cy="259080"/>
          </a:xfrm>
          <a:custGeom>
            <a:avLst/>
            <a:gdLst>
              <a:gd name="connsiteX0" fmla="*/ 91440 w 167640"/>
              <a:gd name="connsiteY0" fmla="*/ 0 h 259080"/>
              <a:gd name="connsiteX1" fmla="*/ 167640 w 167640"/>
              <a:gd name="connsiteY1" fmla="*/ 137160 h 259080"/>
              <a:gd name="connsiteX2" fmla="*/ 121920 w 167640"/>
              <a:gd name="connsiteY2" fmla="*/ 228600 h 259080"/>
              <a:gd name="connsiteX3" fmla="*/ 76200 w 167640"/>
              <a:gd name="connsiteY3" fmla="*/ 243840 h 259080"/>
              <a:gd name="connsiteX4" fmla="*/ 0 w 167640"/>
              <a:gd name="connsiteY4" fmla="*/ 259080 h 25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640" h="259080">
                <a:moveTo>
                  <a:pt x="91440" y="0"/>
                </a:moveTo>
                <a:cubicBezTo>
                  <a:pt x="161311" y="104806"/>
                  <a:pt x="140816" y="56687"/>
                  <a:pt x="167640" y="137160"/>
                </a:cubicBezTo>
                <a:cubicBezTo>
                  <a:pt x="157600" y="167279"/>
                  <a:pt x="148777" y="207114"/>
                  <a:pt x="121920" y="228600"/>
                </a:cubicBezTo>
                <a:cubicBezTo>
                  <a:pt x="109376" y="238635"/>
                  <a:pt x="91785" y="239944"/>
                  <a:pt x="76200" y="243840"/>
                </a:cubicBezTo>
                <a:cubicBezTo>
                  <a:pt x="51070" y="250122"/>
                  <a:pt x="0" y="259080"/>
                  <a:pt x="0" y="259080"/>
                </a:cubicBezTo>
              </a:path>
            </a:pathLst>
          </a:cu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6202680" y="4937760"/>
            <a:ext cx="304800" cy="78407"/>
          </a:xfrm>
          <a:custGeom>
            <a:avLst/>
            <a:gdLst>
              <a:gd name="connsiteX0" fmla="*/ 0 w 304800"/>
              <a:gd name="connsiteY0" fmla="*/ 0 h 78407"/>
              <a:gd name="connsiteX1" fmla="*/ 137160 w 304800"/>
              <a:gd name="connsiteY1" fmla="*/ 76200 h 78407"/>
              <a:gd name="connsiteX2" fmla="*/ 289560 w 304800"/>
              <a:gd name="connsiteY2" fmla="*/ 60960 h 78407"/>
              <a:gd name="connsiteX3" fmla="*/ 304800 w 304800"/>
              <a:gd name="connsiteY3" fmla="*/ 15240 h 7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" h="78407">
                <a:moveTo>
                  <a:pt x="0" y="0"/>
                </a:moveTo>
                <a:cubicBezTo>
                  <a:pt x="104806" y="69871"/>
                  <a:pt x="56687" y="49376"/>
                  <a:pt x="137160" y="76200"/>
                </a:cubicBezTo>
                <a:cubicBezTo>
                  <a:pt x="187960" y="71120"/>
                  <a:pt x="241580" y="78407"/>
                  <a:pt x="289560" y="60960"/>
                </a:cubicBezTo>
                <a:cubicBezTo>
                  <a:pt x="304657" y="55470"/>
                  <a:pt x="304800" y="15240"/>
                  <a:pt x="304800" y="15240"/>
                </a:cubicBezTo>
              </a:path>
            </a:pathLst>
          </a:custGeom>
          <a:ln w="254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6888480" y="5867400"/>
            <a:ext cx="167640" cy="243840"/>
          </a:xfrm>
          <a:custGeom>
            <a:avLst/>
            <a:gdLst>
              <a:gd name="connsiteX0" fmla="*/ 167640 w 167640"/>
              <a:gd name="connsiteY0" fmla="*/ 0 h 243840"/>
              <a:gd name="connsiteX1" fmla="*/ 60960 w 167640"/>
              <a:gd name="connsiteY1" fmla="*/ 60960 h 243840"/>
              <a:gd name="connsiteX2" fmla="*/ 0 w 167640"/>
              <a:gd name="connsiteY2" fmla="*/ 152400 h 243840"/>
              <a:gd name="connsiteX3" fmla="*/ 0 w 167640"/>
              <a:gd name="connsiteY3" fmla="*/ 243840 h 24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640" h="243840">
                <a:moveTo>
                  <a:pt x="167640" y="0"/>
                </a:moveTo>
                <a:cubicBezTo>
                  <a:pt x="149671" y="8984"/>
                  <a:pt x="77714" y="41812"/>
                  <a:pt x="60960" y="60960"/>
                </a:cubicBezTo>
                <a:cubicBezTo>
                  <a:pt x="36837" y="88529"/>
                  <a:pt x="0" y="115768"/>
                  <a:pt x="0" y="152400"/>
                </a:cubicBezTo>
                <a:lnTo>
                  <a:pt x="0" y="243840"/>
                </a:lnTo>
              </a:path>
            </a:pathLst>
          </a:custGeom>
          <a:ln w="254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5684520" y="5821680"/>
            <a:ext cx="222999" cy="289560"/>
          </a:xfrm>
          <a:custGeom>
            <a:avLst/>
            <a:gdLst>
              <a:gd name="connsiteX0" fmla="*/ 0 w 222999"/>
              <a:gd name="connsiteY0" fmla="*/ 0 h 289560"/>
              <a:gd name="connsiteX1" fmla="*/ 45720 w 222999"/>
              <a:gd name="connsiteY1" fmla="*/ 30480 h 289560"/>
              <a:gd name="connsiteX2" fmla="*/ 91440 w 222999"/>
              <a:gd name="connsiteY2" fmla="*/ 45720 h 289560"/>
              <a:gd name="connsiteX3" fmla="*/ 182880 w 222999"/>
              <a:gd name="connsiteY3" fmla="*/ 106680 h 289560"/>
              <a:gd name="connsiteX4" fmla="*/ 213360 w 222999"/>
              <a:gd name="connsiteY4" fmla="*/ 289560 h 28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9" h="289560">
                <a:moveTo>
                  <a:pt x="0" y="0"/>
                </a:moveTo>
                <a:cubicBezTo>
                  <a:pt x="15240" y="10160"/>
                  <a:pt x="29337" y="22289"/>
                  <a:pt x="45720" y="30480"/>
                </a:cubicBezTo>
                <a:cubicBezTo>
                  <a:pt x="60088" y="37664"/>
                  <a:pt x="77397" y="37918"/>
                  <a:pt x="91440" y="45720"/>
                </a:cubicBezTo>
                <a:cubicBezTo>
                  <a:pt x="123462" y="63510"/>
                  <a:pt x="182880" y="106680"/>
                  <a:pt x="182880" y="106680"/>
                </a:cubicBezTo>
                <a:cubicBezTo>
                  <a:pt x="222999" y="227036"/>
                  <a:pt x="213360" y="165991"/>
                  <a:pt x="213360" y="289560"/>
                </a:cubicBezTo>
              </a:path>
            </a:pathLst>
          </a:custGeom>
          <a:ln w="254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2621280" y="4998720"/>
            <a:ext cx="295196" cy="225017"/>
          </a:xfrm>
          <a:custGeom>
            <a:avLst/>
            <a:gdLst>
              <a:gd name="connsiteX0" fmla="*/ 0 w 295196"/>
              <a:gd name="connsiteY0" fmla="*/ 213360 h 225017"/>
              <a:gd name="connsiteX1" fmla="*/ 213360 w 295196"/>
              <a:gd name="connsiteY1" fmla="*/ 167640 h 225017"/>
              <a:gd name="connsiteX2" fmla="*/ 228600 w 295196"/>
              <a:gd name="connsiteY2" fmla="*/ 121920 h 225017"/>
              <a:gd name="connsiteX3" fmla="*/ 289560 w 295196"/>
              <a:gd name="connsiteY3" fmla="*/ 0 h 225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196" h="225017">
                <a:moveTo>
                  <a:pt x="0" y="213360"/>
                </a:moveTo>
                <a:cubicBezTo>
                  <a:pt x="43415" y="209413"/>
                  <a:pt x="167459" y="225017"/>
                  <a:pt x="213360" y="167640"/>
                </a:cubicBezTo>
                <a:cubicBezTo>
                  <a:pt x="223395" y="155096"/>
                  <a:pt x="220798" y="135963"/>
                  <a:pt x="228600" y="121920"/>
                </a:cubicBezTo>
                <a:cubicBezTo>
                  <a:pt x="295196" y="2048"/>
                  <a:pt x="289560" y="72654"/>
                  <a:pt x="289560" y="0"/>
                </a:cubicBezTo>
              </a:path>
            </a:pathLst>
          </a:cu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3621623" y="4983480"/>
            <a:ext cx="295057" cy="280746"/>
          </a:xfrm>
          <a:custGeom>
            <a:avLst/>
            <a:gdLst>
              <a:gd name="connsiteX0" fmla="*/ 5497 w 295057"/>
              <a:gd name="connsiteY0" fmla="*/ 0 h 280746"/>
              <a:gd name="connsiteX1" fmla="*/ 51217 w 295057"/>
              <a:gd name="connsiteY1" fmla="*/ 182880 h 280746"/>
              <a:gd name="connsiteX2" fmla="*/ 96937 w 295057"/>
              <a:gd name="connsiteY2" fmla="*/ 198120 h 280746"/>
              <a:gd name="connsiteX3" fmla="*/ 127417 w 295057"/>
              <a:gd name="connsiteY3" fmla="*/ 243840 h 280746"/>
              <a:gd name="connsiteX4" fmla="*/ 188377 w 295057"/>
              <a:gd name="connsiteY4" fmla="*/ 259080 h 280746"/>
              <a:gd name="connsiteX5" fmla="*/ 295057 w 295057"/>
              <a:gd name="connsiteY5" fmla="*/ 274320 h 280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057" h="280746">
                <a:moveTo>
                  <a:pt x="5497" y="0"/>
                </a:moveTo>
                <a:cubicBezTo>
                  <a:pt x="10754" y="47314"/>
                  <a:pt x="0" y="141907"/>
                  <a:pt x="51217" y="182880"/>
                </a:cubicBezTo>
                <a:cubicBezTo>
                  <a:pt x="63761" y="192915"/>
                  <a:pt x="81697" y="193040"/>
                  <a:pt x="96937" y="198120"/>
                </a:cubicBezTo>
                <a:cubicBezTo>
                  <a:pt x="107097" y="213360"/>
                  <a:pt x="112177" y="233680"/>
                  <a:pt x="127417" y="243840"/>
                </a:cubicBezTo>
                <a:cubicBezTo>
                  <a:pt x="144845" y="255458"/>
                  <a:pt x="168238" y="253326"/>
                  <a:pt x="188377" y="259080"/>
                </a:cubicBezTo>
                <a:cubicBezTo>
                  <a:pt x="264207" y="280746"/>
                  <a:pt x="204330" y="274320"/>
                  <a:pt x="295057" y="274320"/>
                </a:cubicBezTo>
              </a:path>
            </a:pathLst>
          </a:cu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2590800" y="5958840"/>
            <a:ext cx="274320" cy="228600"/>
          </a:xfrm>
          <a:custGeom>
            <a:avLst/>
            <a:gdLst>
              <a:gd name="connsiteX0" fmla="*/ 0 w 274320"/>
              <a:gd name="connsiteY0" fmla="*/ 0 h 228600"/>
              <a:gd name="connsiteX1" fmla="*/ 152400 w 274320"/>
              <a:gd name="connsiteY1" fmla="*/ 30480 h 228600"/>
              <a:gd name="connsiteX2" fmla="*/ 198120 w 274320"/>
              <a:gd name="connsiteY2" fmla="*/ 60960 h 228600"/>
              <a:gd name="connsiteX3" fmla="*/ 228600 w 274320"/>
              <a:gd name="connsiteY3" fmla="*/ 106680 h 228600"/>
              <a:gd name="connsiteX4" fmla="*/ 259080 w 274320"/>
              <a:gd name="connsiteY4" fmla="*/ 198120 h 228600"/>
              <a:gd name="connsiteX5" fmla="*/ 274320 w 274320"/>
              <a:gd name="connsiteY5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320" h="228600">
                <a:moveTo>
                  <a:pt x="0" y="0"/>
                </a:moveTo>
                <a:cubicBezTo>
                  <a:pt x="39314" y="5616"/>
                  <a:pt x="109841" y="9201"/>
                  <a:pt x="152400" y="30480"/>
                </a:cubicBezTo>
                <a:cubicBezTo>
                  <a:pt x="168783" y="38671"/>
                  <a:pt x="182880" y="50800"/>
                  <a:pt x="198120" y="60960"/>
                </a:cubicBezTo>
                <a:cubicBezTo>
                  <a:pt x="208280" y="76200"/>
                  <a:pt x="221161" y="89942"/>
                  <a:pt x="228600" y="106680"/>
                </a:cubicBezTo>
                <a:cubicBezTo>
                  <a:pt x="241649" y="136040"/>
                  <a:pt x="244712" y="169383"/>
                  <a:pt x="259080" y="198120"/>
                </a:cubicBezTo>
                <a:lnTo>
                  <a:pt x="274320" y="228600"/>
                </a:lnTo>
              </a:path>
            </a:pathLst>
          </a:cu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3672840" y="5997044"/>
            <a:ext cx="213360" cy="175156"/>
          </a:xfrm>
          <a:custGeom>
            <a:avLst/>
            <a:gdLst>
              <a:gd name="connsiteX0" fmla="*/ 0 w 213360"/>
              <a:gd name="connsiteY0" fmla="*/ 175156 h 175156"/>
              <a:gd name="connsiteX1" fmla="*/ 15240 w 213360"/>
              <a:gd name="connsiteY1" fmla="*/ 83716 h 175156"/>
              <a:gd name="connsiteX2" fmla="*/ 76200 w 213360"/>
              <a:gd name="connsiteY2" fmla="*/ 7516 h 175156"/>
              <a:gd name="connsiteX3" fmla="*/ 213360 w 213360"/>
              <a:gd name="connsiteY3" fmla="*/ 7516 h 175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360" h="175156">
                <a:moveTo>
                  <a:pt x="0" y="175156"/>
                </a:moveTo>
                <a:cubicBezTo>
                  <a:pt x="5080" y="144676"/>
                  <a:pt x="8537" y="113881"/>
                  <a:pt x="15240" y="83716"/>
                </a:cubicBezTo>
                <a:cubicBezTo>
                  <a:pt x="23012" y="48741"/>
                  <a:pt x="32232" y="14844"/>
                  <a:pt x="76200" y="7516"/>
                </a:cubicBezTo>
                <a:cubicBezTo>
                  <a:pt x="121298" y="0"/>
                  <a:pt x="167640" y="7516"/>
                  <a:pt x="213360" y="7516"/>
                </a:cubicBezTo>
              </a:path>
            </a:pathLst>
          </a:cu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/>
          <p:cNvSpPr txBox="1"/>
          <p:nvPr/>
        </p:nvSpPr>
        <p:spPr>
          <a:xfrm>
            <a:off x="4267200" y="2971800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3</a:t>
            </a:r>
            <a:endParaRPr lang="en-US" sz="1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962400" y="3886200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3</a:t>
            </a:r>
            <a:endParaRPr lang="en-US" sz="1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724400" y="4419600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3</a:t>
            </a:r>
            <a:endParaRPr lang="en-US" sz="1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410200" y="3886200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3</a:t>
            </a:r>
            <a:endParaRPr lang="en-US" sz="1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105400" y="3048000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3</a:t>
            </a:r>
            <a:endParaRPr lang="en-US" sz="1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069080" y="3471743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108</a:t>
            </a:r>
            <a:r>
              <a:rPr lang="en-US" sz="1400" b="1" baseline="30000" dirty="0" smtClean="0">
                <a:solidFill>
                  <a:srgbClr val="0000FF"/>
                </a:solidFill>
                <a:latin typeface="Comic Sans MS" pitchFamily="66" charset="0"/>
              </a:rPr>
              <a:t>0</a:t>
            </a:r>
            <a:endParaRPr lang="en-US" sz="1400" b="1" baseline="300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4267200" y="4114800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108</a:t>
            </a:r>
            <a:r>
              <a:rPr lang="en-US" sz="1400" b="1" baseline="30000" dirty="0" smtClean="0">
                <a:solidFill>
                  <a:srgbClr val="0000FF"/>
                </a:solidFill>
                <a:latin typeface="Comic Sans MS" pitchFamily="66" charset="0"/>
              </a:rPr>
              <a:t>0</a:t>
            </a:r>
            <a:endParaRPr lang="en-US" sz="1400" b="1" baseline="300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800600" y="4114800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108</a:t>
            </a:r>
            <a:r>
              <a:rPr lang="en-US" sz="1400" b="1" baseline="30000" dirty="0" smtClean="0">
                <a:solidFill>
                  <a:srgbClr val="0000FF"/>
                </a:solidFill>
                <a:latin typeface="Comic Sans MS" pitchFamily="66" charset="0"/>
              </a:rPr>
              <a:t>0</a:t>
            </a:r>
            <a:endParaRPr lang="en-US" sz="1400" b="1" baseline="300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029200" y="3505200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108</a:t>
            </a:r>
            <a:r>
              <a:rPr lang="en-US" sz="1400" b="1" baseline="30000" dirty="0" smtClean="0">
                <a:solidFill>
                  <a:srgbClr val="0000FF"/>
                </a:solidFill>
                <a:latin typeface="Comic Sans MS" pitchFamily="66" charset="0"/>
              </a:rPr>
              <a:t>0</a:t>
            </a:r>
            <a:endParaRPr lang="en-US" sz="1400" b="1" baseline="300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495800" y="3124200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108</a:t>
            </a:r>
            <a:r>
              <a:rPr lang="en-US" sz="1400" b="1" baseline="30000" dirty="0" smtClean="0">
                <a:solidFill>
                  <a:srgbClr val="0000FF"/>
                </a:solidFill>
                <a:latin typeface="Comic Sans MS" pitchFamily="66" charset="0"/>
              </a:rPr>
              <a:t>0</a:t>
            </a:r>
            <a:endParaRPr lang="en-US" sz="1400" b="1" baseline="300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743200" y="1752600"/>
            <a:ext cx="5334000" cy="553998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Comic Sans MS" pitchFamily="66" charset="0"/>
              </a:rPr>
              <a:t>EQUILATERAL</a:t>
            </a:r>
            <a:endParaRPr lang="en-US" sz="3000" b="1" dirty="0">
              <a:latin typeface="Comic Sans MS" pitchFamily="66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743200" y="2362200"/>
            <a:ext cx="5334000" cy="553998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Comic Sans MS" pitchFamily="66" charset="0"/>
              </a:rPr>
              <a:t>EQUIANGULAR</a:t>
            </a:r>
            <a:endParaRPr lang="en-US" sz="3000" b="1" dirty="0">
              <a:latin typeface="Comic Sans MS" pitchFamily="66" charset="0"/>
            </a:endParaRPr>
          </a:p>
        </p:txBody>
      </p:sp>
      <p:sp>
        <p:nvSpPr>
          <p:cNvPr id="69" name="Flowchart: Document 6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6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9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5" dur="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1" dur="1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4" dur="1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7" dur="1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0" dur="1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3" dur="1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6" dur="1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9" dur="1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2" dur="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5" dur="1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8" dur="1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1" dur="1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4" dur="1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7" dur="1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0" dur="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3" dur="1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6" dur="1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9" dur="1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2" dur="1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5" dur="1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8" dur="1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1" dur="1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4" dur="1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7" dur="1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0" dur="1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3" dur="1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6" dur="1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9" dur="1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2" dur="1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5" dur="1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0" dur="1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5" dur="1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 animBg="1"/>
      <p:bldP spid="19" grpId="0" animBg="1"/>
      <p:bldP spid="20" grpId="0" animBg="1"/>
      <p:bldP spid="21" grpId="0" animBg="1"/>
      <p:bldP spid="22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67" grpId="0" animBg="1"/>
      <p:bldP spid="6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4800" y="990600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No matter how many sides the polygon has, they all have the same parts.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3886200" y="2667000"/>
            <a:ext cx="2971800" cy="2743200"/>
          </a:xfrm>
          <a:prstGeom prst="pentagon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1" name="Straight Connector 20"/>
          <p:cNvCxnSpPr>
            <a:stCxn id="17" idx="5"/>
            <a:endCxn id="17" idx="4"/>
          </p:cNvCxnSpPr>
          <p:nvPr/>
        </p:nvCxnSpPr>
        <p:spPr>
          <a:xfrm flipH="1">
            <a:off x="6290438" y="3714806"/>
            <a:ext cx="567559" cy="1695385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934200" y="4419600"/>
            <a:ext cx="981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SIDE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3810000" y="3581400"/>
            <a:ext cx="228600" cy="228600"/>
          </a:xfrm>
          <a:prstGeom prst="ellipse">
            <a:avLst/>
          </a:prstGeom>
          <a:solidFill>
            <a:srgbClr val="FF0000"/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343400" y="5334000"/>
            <a:ext cx="228600" cy="228600"/>
          </a:xfrm>
          <a:prstGeom prst="ellipse">
            <a:avLst/>
          </a:prstGeom>
          <a:solidFill>
            <a:srgbClr val="FF0000"/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676400" y="4191000"/>
            <a:ext cx="15872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VERTEX</a:t>
            </a:r>
          </a:p>
          <a:p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(vertices)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257800" y="2590800"/>
            <a:ext cx="228600" cy="228600"/>
          </a:xfrm>
          <a:prstGeom prst="ellipse">
            <a:avLst/>
          </a:prstGeom>
          <a:solidFill>
            <a:srgbClr val="FF0000"/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6781800" y="3581400"/>
            <a:ext cx="228600" cy="228600"/>
          </a:xfrm>
          <a:prstGeom prst="ellipse">
            <a:avLst/>
          </a:prstGeom>
          <a:solidFill>
            <a:srgbClr val="FF0000"/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6172200" y="5334000"/>
            <a:ext cx="228600" cy="228600"/>
          </a:xfrm>
          <a:prstGeom prst="ellipse">
            <a:avLst/>
          </a:prstGeom>
          <a:solidFill>
            <a:srgbClr val="FF0000"/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lowchart: Document 1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7" dur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 animBg="1"/>
      <p:bldP spid="24" grpId="0" animBg="1"/>
      <p:bldP spid="25" grpId="0"/>
      <p:bldP spid="26" grpId="0" animBg="1"/>
      <p:bldP spid="27" grpId="0" animBg="1"/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40"/>
          <p:cNvSpPr/>
          <p:nvPr/>
        </p:nvSpPr>
        <p:spPr>
          <a:xfrm>
            <a:off x="2286000" y="3429000"/>
            <a:ext cx="685800" cy="609600"/>
          </a:xfrm>
          <a:prstGeom prst="ellipse">
            <a:avLst/>
          </a:prstGeom>
          <a:solidFill>
            <a:srgbClr val="FF0000">
              <a:alpha val="45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4800" y="762000"/>
            <a:ext cx="8534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Naming any polygon has 1 simple rule:</a:t>
            </a:r>
            <a:endParaRPr lang="en-US" b="1" dirty="0">
              <a:latin typeface="Comic Sans MS" pitchFamily="66" charset="0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219200" y="3886200"/>
            <a:ext cx="2514600" cy="1905000"/>
            <a:chOff x="2496" y="1872"/>
            <a:chExt cx="1584" cy="12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6" name="Line 6"/>
            <p:cNvSpPr>
              <a:spLocks noChangeShapeType="1"/>
            </p:cNvSpPr>
            <p:nvPr/>
          </p:nvSpPr>
          <p:spPr bwMode="auto">
            <a:xfrm flipH="1">
              <a:off x="2736" y="1872"/>
              <a:ext cx="62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7"/>
            <p:cNvSpPr>
              <a:spLocks noChangeShapeType="1"/>
            </p:cNvSpPr>
            <p:nvPr/>
          </p:nvSpPr>
          <p:spPr bwMode="auto">
            <a:xfrm>
              <a:off x="3360" y="1872"/>
              <a:ext cx="48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8"/>
            <p:cNvSpPr>
              <a:spLocks noChangeShapeType="1"/>
            </p:cNvSpPr>
            <p:nvPr/>
          </p:nvSpPr>
          <p:spPr bwMode="auto">
            <a:xfrm flipH="1">
              <a:off x="2496" y="2112"/>
              <a:ext cx="24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9"/>
            <p:cNvSpPr>
              <a:spLocks noChangeShapeType="1"/>
            </p:cNvSpPr>
            <p:nvPr/>
          </p:nvSpPr>
          <p:spPr bwMode="auto">
            <a:xfrm>
              <a:off x="3840" y="2112"/>
              <a:ext cx="24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Line 10"/>
            <p:cNvSpPr>
              <a:spLocks noChangeShapeType="1"/>
            </p:cNvSpPr>
            <p:nvPr/>
          </p:nvSpPr>
          <p:spPr bwMode="auto">
            <a:xfrm>
              <a:off x="2496" y="2592"/>
              <a:ext cx="432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11"/>
            <p:cNvSpPr>
              <a:spLocks noChangeShapeType="1"/>
            </p:cNvSpPr>
            <p:nvPr/>
          </p:nvSpPr>
          <p:spPr bwMode="auto">
            <a:xfrm flipH="1">
              <a:off x="3600" y="2592"/>
              <a:ext cx="48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12"/>
            <p:cNvSpPr>
              <a:spLocks noChangeShapeType="1"/>
            </p:cNvSpPr>
            <p:nvPr/>
          </p:nvSpPr>
          <p:spPr bwMode="auto">
            <a:xfrm flipH="1">
              <a:off x="2928" y="3072"/>
              <a:ext cx="6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304800" y="1524000"/>
            <a:ext cx="8534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Pick any 1 vertex to start,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3" name="Text Box 3"/>
          <p:cNvSpPr txBox="1">
            <a:spLocks noChangeArrowheads="1"/>
          </p:cNvSpPr>
          <p:nvPr/>
        </p:nvSpPr>
        <p:spPr bwMode="auto">
          <a:xfrm>
            <a:off x="2362200" y="3429000"/>
            <a:ext cx="53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B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3276600" y="3886200"/>
            <a:ext cx="53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C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3733800" y="4648200"/>
            <a:ext cx="53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D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6" name="Text Box 3"/>
          <p:cNvSpPr txBox="1">
            <a:spLocks noChangeArrowheads="1"/>
          </p:cNvSpPr>
          <p:nvPr/>
        </p:nvSpPr>
        <p:spPr bwMode="auto">
          <a:xfrm>
            <a:off x="2895600" y="5791200"/>
            <a:ext cx="53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E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1676400" y="5791200"/>
            <a:ext cx="53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F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8" name="Text Box 3"/>
          <p:cNvSpPr txBox="1">
            <a:spLocks noChangeArrowheads="1"/>
          </p:cNvSpPr>
          <p:nvPr/>
        </p:nvSpPr>
        <p:spPr bwMode="auto">
          <a:xfrm>
            <a:off x="762000" y="4800600"/>
            <a:ext cx="53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G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1219200" y="3886200"/>
            <a:ext cx="53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A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40" name="Text Box 3"/>
          <p:cNvSpPr txBox="1">
            <a:spLocks noChangeArrowheads="1"/>
          </p:cNvSpPr>
          <p:nvPr/>
        </p:nvSpPr>
        <p:spPr bwMode="auto">
          <a:xfrm>
            <a:off x="304800" y="2260937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Then go around the shape, clockwise OR counterclockwise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42" name="Arc 41"/>
          <p:cNvSpPr/>
          <p:nvPr/>
        </p:nvSpPr>
        <p:spPr>
          <a:xfrm>
            <a:off x="838200" y="3810000"/>
            <a:ext cx="3352800" cy="2667000"/>
          </a:xfrm>
          <a:prstGeom prst="arc">
            <a:avLst>
              <a:gd name="adj1" fmla="val 17192941"/>
              <a:gd name="adj2" fmla="val 12889405"/>
            </a:avLst>
          </a:prstGeom>
          <a:ln w="101600">
            <a:solidFill>
              <a:srgbClr val="FF0000">
                <a:alpha val="49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 Box 3"/>
          <p:cNvSpPr txBox="1">
            <a:spLocks noChangeArrowheads="1"/>
          </p:cNvSpPr>
          <p:nvPr/>
        </p:nvSpPr>
        <p:spPr bwMode="auto">
          <a:xfrm>
            <a:off x="4800600" y="3200400"/>
            <a:ext cx="2895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heptagon BCDEFGA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1524000" y="5791200"/>
            <a:ext cx="685800" cy="609600"/>
          </a:xfrm>
          <a:prstGeom prst="ellipse">
            <a:avLst/>
          </a:prstGeom>
          <a:solidFill>
            <a:srgbClr val="FF0000">
              <a:alpha val="45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Arc 45"/>
          <p:cNvSpPr/>
          <p:nvPr/>
        </p:nvSpPr>
        <p:spPr>
          <a:xfrm flipH="1">
            <a:off x="1066800" y="3733800"/>
            <a:ext cx="3124200" cy="2895600"/>
          </a:xfrm>
          <a:prstGeom prst="arc">
            <a:avLst>
              <a:gd name="adj1" fmla="val 3250202"/>
              <a:gd name="adj2" fmla="val 178719"/>
            </a:avLst>
          </a:prstGeom>
          <a:ln w="101600">
            <a:solidFill>
              <a:srgbClr val="FF0000">
                <a:alpha val="49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 Box 3"/>
          <p:cNvSpPr txBox="1">
            <a:spLocks noChangeArrowheads="1"/>
          </p:cNvSpPr>
          <p:nvPr/>
        </p:nvSpPr>
        <p:spPr bwMode="auto">
          <a:xfrm>
            <a:off x="4800600" y="3733800"/>
            <a:ext cx="2895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heptagon FEDCBAG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48" name="Text Box 3"/>
          <p:cNvSpPr txBox="1">
            <a:spLocks noChangeArrowheads="1"/>
          </p:cNvSpPr>
          <p:nvPr/>
        </p:nvSpPr>
        <p:spPr bwMode="auto">
          <a:xfrm>
            <a:off x="4800600" y="4419600"/>
            <a:ext cx="43434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To keep it simple we will try to go as close to alphabetical as we can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49" name="Text Box 3"/>
          <p:cNvSpPr txBox="1">
            <a:spLocks noChangeArrowheads="1"/>
          </p:cNvSpPr>
          <p:nvPr/>
        </p:nvSpPr>
        <p:spPr bwMode="auto">
          <a:xfrm>
            <a:off x="4876800" y="5562600"/>
            <a:ext cx="2895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heptagon ABCDEFG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50" name="Flowchart: Document 49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9" dur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2" dur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5" dur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8" dur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32" grpId="0"/>
      <p:bldP spid="40" grpId="0"/>
      <p:bldP spid="42" grpId="0" animBg="1"/>
      <p:bldP spid="42" grpId="1" animBg="1"/>
      <p:bldP spid="43" grpId="0"/>
      <p:bldP spid="45" grpId="0" animBg="1"/>
      <p:bldP spid="45" grpId="1" animBg="1"/>
      <p:bldP spid="46" grpId="0" animBg="1"/>
      <p:bldP spid="46" grpId="1" animBg="1"/>
      <p:bldP spid="47" grpId="0"/>
      <p:bldP spid="48" grpId="0"/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5715000" y="2438400"/>
            <a:ext cx="1447800" cy="457200"/>
          </a:xfrm>
          <a:prstGeom prst="rect">
            <a:avLst/>
          </a:prstGeom>
          <a:solidFill>
            <a:srgbClr val="FFC000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819400" y="2438400"/>
            <a:ext cx="1219200" cy="457200"/>
          </a:xfrm>
          <a:prstGeom prst="rect">
            <a:avLst/>
          </a:prstGeom>
          <a:solidFill>
            <a:srgbClr val="FFC000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019800" y="1828800"/>
            <a:ext cx="1752600" cy="457200"/>
          </a:xfrm>
          <a:prstGeom prst="rect">
            <a:avLst/>
          </a:prstGeom>
          <a:solidFill>
            <a:srgbClr val="FF99FF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14600" y="1371600"/>
            <a:ext cx="1752600" cy="457200"/>
          </a:xfrm>
          <a:prstGeom prst="rect">
            <a:avLst/>
          </a:prstGeom>
          <a:solidFill>
            <a:srgbClr val="FF99FF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130" name="Picture 2" descr="C:\FILES\pictures (fun)\Math animations\120px-Regular_Polygon_Angle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4038600"/>
            <a:ext cx="2438400" cy="2438400"/>
          </a:xfrm>
          <a:prstGeom prst="rect">
            <a:avLst/>
          </a:prstGeom>
          <a:noFill/>
        </p:spPr>
      </p:pic>
      <p:pic>
        <p:nvPicPr>
          <p:cNvPr id="48131" name="Picture 3" descr="C:\FILES\pictures (fun)\Math animations\nestpo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3750" y="4191000"/>
            <a:ext cx="2228850" cy="2228850"/>
          </a:xfrm>
          <a:prstGeom prst="rect">
            <a:avLst/>
          </a:prstGeom>
          <a:noFill/>
        </p:spPr>
      </p:pic>
      <p:pic>
        <p:nvPicPr>
          <p:cNvPr id="48132" name="Picture 4" descr="C:\FILES\pictures (fun)\Math animations\Von_Koch_curv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5200"/>
            <a:ext cx="2857500" cy="29718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57201" y="990601"/>
            <a:ext cx="8229599" cy="83099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When people use the word “SHAPE” they are usually referring to a POLYGON.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1828800"/>
            <a:ext cx="8229599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				So, what is a POLYGON?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2438400"/>
            <a:ext cx="8229599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Basically, it is a CLOSED shape with “straight” sides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Flowchart: Document 1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5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80"/>
                            </p:stCondLst>
                            <p:childTnLst>
                              <p:par>
                                <p:cTn id="1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4" grpId="0" animBg="1"/>
      <p:bldP spid="13" grpId="0" animBg="1"/>
      <p:bldP spid="10" grpId="0"/>
      <p:bldP spid="11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99060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rgbClr val="00B0F0"/>
                </a:solidFill>
                <a:latin typeface="Comic Sans MS" pitchFamily="66" charset="0"/>
              </a:rPr>
              <a:t>PERIMETER</a:t>
            </a:r>
            <a:r>
              <a:rPr lang="en-US" sz="3000" dirty="0" smtClean="0">
                <a:solidFill>
                  <a:schemeClr val="bg1"/>
                </a:solidFill>
                <a:latin typeface="Comic Sans MS" pitchFamily="66" charset="0"/>
              </a:rPr>
              <a:t> 	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is the distance around the outside of a 2-D object</a:t>
            </a:r>
          </a:p>
          <a:p>
            <a:endParaRPr lang="en-US" sz="3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74756" name="Picture 4" descr="C:\Documents and Settings\TBolan\Desktop\FILES\Pics\Other Animations\walk_stick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200400"/>
            <a:ext cx="952500" cy="104775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220980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rgbClr val="00B0F0"/>
                </a:solidFill>
                <a:latin typeface="Comic Sans MS" pitchFamily="66" charset="0"/>
              </a:rPr>
              <a:t>In other words: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If you walked around a polygon, how far would you walk?</a:t>
            </a:r>
          </a:p>
          <a:p>
            <a:endParaRPr lang="en-US" sz="3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33600" y="4191000"/>
            <a:ext cx="4648200" cy="144780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-0.49375 0.0013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1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2709 0.00138 L -0.52709 0.3347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7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2709 0.34583 L 0.07291 0.3458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3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125 0.34583 L 0.08125 0.01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9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8382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What is the perimeter of this  rectangle?</a:t>
            </a:r>
          </a:p>
          <a:p>
            <a:endParaRPr lang="en-US" sz="3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09800" y="2057400"/>
            <a:ext cx="4648200" cy="144780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752600" y="251013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800" y="160020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14800" y="3500735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34200" y="2510135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47800" y="4495800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Perimeter:       12 + 4 + 12 + 4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47800" y="4953000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OR		   2(12 + 4)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96000" y="472440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= 32</a:t>
            </a:r>
          </a:p>
        </p:txBody>
      </p:sp>
      <p:sp>
        <p:nvSpPr>
          <p:cNvPr id="17" name="Right Brace 16"/>
          <p:cNvSpPr/>
          <p:nvPr/>
        </p:nvSpPr>
        <p:spPr>
          <a:xfrm>
            <a:off x="5638800" y="4419600"/>
            <a:ext cx="457200" cy="1066800"/>
          </a:xfrm>
          <a:prstGeom prst="righ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8382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Find the perimeter for each of the following polygons:</a:t>
            </a:r>
          </a:p>
          <a:p>
            <a:endParaRPr lang="en-US" sz="3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85800" y="1752600"/>
            <a:ext cx="1828800" cy="1143000"/>
          </a:xfrm>
          <a:prstGeom prst="rect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/>
          <p:cNvSpPr/>
          <p:nvPr/>
        </p:nvSpPr>
        <p:spPr>
          <a:xfrm>
            <a:off x="4038600" y="1371600"/>
            <a:ext cx="1600200" cy="1828800"/>
          </a:xfrm>
          <a:prstGeom prst="triangl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5-Point Star 19"/>
          <p:cNvSpPr/>
          <p:nvPr/>
        </p:nvSpPr>
        <p:spPr>
          <a:xfrm>
            <a:off x="6629400" y="1600200"/>
            <a:ext cx="1752600" cy="1524000"/>
          </a:xfrm>
          <a:prstGeom prst="star5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ross 20"/>
          <p:cNvSpPr/>
          <p:nvPr/>
        </p:nvSpPr>
        <p:spPr>
          <a:xfrm>
            <a:off x="685800" y="4114800"/>
            <a:ext cx="1905000" cy="1752600"/>
          </a:xfrm>
          <a:prstGeom prst="plus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-Shape 21"/>
          <p:cNvSpPr/>
          <p:nvPr/>
        </p:nvSpPr>
        <p:spPr>
          <a:xfrm>
            <a:off x="4267200" y="3962400"/>
            <a:ext cx="1371600" cy="2438400"/>
          </a:xfrm>
          <a:prstGeom prst="corner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gular Pentagon 22"/>
          <p:cNvSpPr/>
          <p:nvPr/>
        </p:nvSpPr>
        <p:spPr>
          <a:xfrm>
            <a:off x="6629400" y="4191000"/>
            <a:ext cx="1828800" cy="1676400"/>
          </a:xfrm>
          <a:prstGeom prst="pentagon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381000" y="20574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295400" y="13716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14600" y="20574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47800" y="28194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38600" y="20574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648200" y="31242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181600" y="19812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731726" y="1815737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075715" y="16002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528559" y="16002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924800" y="18288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001000" y="22098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883433" y="25146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620000" y="28956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086600" y="2893422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781800" y="25908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542315" y="2222863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447800" y="35814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083526" y="4103915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28600" y="47244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514600" y="47244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371600" y="58674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209800" y="4267200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209800" y="5334000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133600" y="5562600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38200" y="5562600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85800" y="5410200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85800" y="4267200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38200" y="4114800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886200" y="48006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953000" y="44958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105400" y="52578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562600" y="57912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648200" y="639633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419600" y="35814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858000" y="40386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11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924800" y="41148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11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305800" y="51054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11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315200" y="58674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11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400800" y="51816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11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143000" y="2057400"/>
            <a:ext cx="838200" cy="46166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22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419600" y="2362200"/>
            <a:ext cx="838200" cy="46166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8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7162800" y="2209800"/>
            <a:ext cx="838200" cy="46166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40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219200" y="4800600"/>
            <a:ext cx="838200" cy="46166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20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495800" y="5791200"/>
            <a:ext cx="838200" cy="46166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22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162800" y="4724400"/>
            <a:ext cx="838200" cy="46166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55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0" y="14478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  <a:latin typeface="Comic Sans MS" pitchFamily="66" charset="0"/>
              </a:rPr>
              <a:t>1.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429000" y="14478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  <a:latin typeface="Comic Sans MS" pitchFamily="66" charset="0"/>
              </a:rPr>
              <a:t>2.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248400" y="14478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  <a:latin typeface="Comic Sans MS" pitchFamily="66" charset="0"/>
              </a:rPr>
              <a:t>3.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0" y="38100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  <a:latin typeface="Comic Sans MS" pitchFamily="66" charset="0"/>
              </a:rPr>
              <a:t>4.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429000" y="38100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  <a:latin typeface="Comic Sans MS" pitchFamily="66" charset="0"/>
              </a:rPr>
              <a:t>5.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248400" y="37338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  <a:latin typeface="Comic Sans MS" pitchFamily="66" charset="0"/>
              </a:rPr>
              <a:t>6.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6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9" dur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5" dur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1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4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7" dur="1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0" dur="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3" dur="1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6" dur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9" dur="1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2" dur="1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5" dur="1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8" dur="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1" dur="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4" dur="1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7" dur="1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0" dur="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3" dur="1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6" dur="1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9" dur="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4" dur="1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9" dur="1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4" dur="1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9" dur="1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4" dur="1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9" dur="1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1" grpId="0"/>
      <p:bldP spid="62" grpId="0"/>
      <p:bldP spid="63" grpId="0"/>
      <p:bldP spid="64" grpId="0"/>
      <p:bldP spid="65" grpId="0"/>
      <p:bldP spid="66" grpId="0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83820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Find the perimeter for the following </a:t>
            </a:r>
            <a:r>
              <a:rPr lang="en-US" sz="2400" dirty="0" smtClean="0">
                <a:solidFill>
                  <a:srgbClr val="FF00FF"/>
                </a:solidFill>
                <a:latin typeface="Comic Sans MS" pitchFamily="66" charset="0"/>
              </a:rPr>
              <a:t>REGULAR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polygons:</a:t>
            </a:r>
          </a:p>
          <a:p>
            <a:endParaRPr lang="en-US" sz="3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5000" y="28956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276600" y="50292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20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219200" y="2895600"/>
            <a:ext cx="838200" cy="46166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40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934200" y="2743200"/>
            <a:ext cx="838200" cy="46166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24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191000" y="5410200"/>
            <a:ext cx="838200" cy="46166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60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0" y="18288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  <a:latin typeface="Comic Sans MS" pitchFamily="66" charset="0"/>
              </a:rPr>
              <a:t>7.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943600" y="18288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  <a:latin typeface="Comic Sans MS" pitchFamily="66" charset="0"/>
              </a:rPr>
              <a:t>8.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971800" y="41910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B0F0"/>
                </a:solidFill>
                <a:latin typeface="Comic Sans MS" pitchFamily="66" charset="0"/>
              </a:rPr>
              <a:t>9.</a:t>
            </a:r>
          </a:p>
        </p:txBody>
      </p:sp>
      <p:sp>
        <p:nvSpPr>
          <p:cNvPr id="79" name="Regular Pentagon 78"/>
          <p:cNvSpPr/>
          <p:nvPr/>
        </p:nvSpPr>
        <p:spPr>
          <a:xfrm>
            <a:off x="685800" y="2133600"/>
            <a:ext cx="1905000" cy="1752600"/>
          </a:xfrm>
          <a:prstGeom prst="pentagon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Dodecagon 80"/>
          <p:cNvSpPr/>
          <p:nvPr/>
        </p:nvSpPr>
        <p:spPr>
          <a:xfrm>
            <a:off x="6172200" y="1981200"/>
            <a:ext cx="2590800" cy="2438400"/>
          </a:xfrm>
          <a:prstGeom prst="dodecagon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Isosceles Triangle 81"/>
          <p:cNvSpPr/>
          <p:nvPr/>
        </p:nvSpPr>
        <p:spPr>
          <a:xfrm>
            <a:off x="3276600" y="4419600"/>
            <a:ext cx="2667000" cy="2057400"/>
          </a:xfrm>
          <a:prstGeom prst="triangl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extBox 85"/>
          <p:cNvSpPr txBox="1"/>
          <p:nvPr/>
        </p:nvSpPr>
        <p:spPr>
          <a:xfrm>
            <a:off x="1371600" y="38862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8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847115" y="1519535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12-gon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7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10668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2400" dirty="0" smtClean="0">
                <a:solidFill>
                  <a:srgbClr val="00FFFF"/>
                </a:solidFill>
                <a:latin typeface="Comic Sans MS" pitchFamily="66" charset="0"/>
              </a:rPr>
              <a:t>10. 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Find the perimeter of a regular nonagon with side </a:t>
            </a:r>
          </a:p>
          <a:p>
            <a:pPr marL="457200" indent="-457200"/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	lengths of 13?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2979003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2400" dirty="0" smtClean="0">
                <a:solidFill>
                  <a:srgbClr val="00FFFF"/>
                </a:solidFill>
                <a:latin typeface="Comic Sans MS" pitchFamily="66" charset="0"/>
              </a:rPr>
              <a:t>11. 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Find the perimeter of a regular 27-gon with side </a:t>
            </a:r>
          </a:p>
          <a:p>
            <a:pPr marL="457200" indent="-457200"/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	lengths of 6?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24400" y="2057400"/>
            <a:ext cx="838200" cy="46166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117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24400" y="3733800"/>
            <a:ext cx="838200" cy="46166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162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Angles in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21372766">
            <a:off x="351778" y="2134566"/>
            <a:ext cx="8458200" cy="197748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tx1"/>
                </a:solidFill>
                <a:latin typeface="Castellar" pitchFamily="18" charset="0"/>
              </a:rPr>
              <a:t>Interior and Exterior angles in Polygons</a:t>
            </a:r>
            <a:endParaRPr lang="en-US" sz="6000" b="1" dirty="0">
              <a:solidFill>
                <a:schemeClr val="tx1"/>
              </a:solidFill>
              <a:latin typeface="Castellar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Angles in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5315" y="1066800"/>
            <a:ext cx="8915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The </a:t>
            </a:r>
            <a:r>
              <a:rPr lang="en-US" sz="2400" b="1" dirty="0" smtClean="0">
                <a:solidFill>
                  <a:srgbClr val="FFFF00"/>
                </a:solidFill>
                <a:latin typeface="Comic Sans MS" pitchFamily="66" charset="0"/>
              </a:rPr>
              <a:t>INTERIOR ANGLES 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of a polygon are the angles </a:t>
            </a:r>
            <a:r>
              <a:rPr lang="en-US" sz="2400" i="1" dirty="0" smtClean="0">
                <a:solidFill>
                  <a:srgbClr val="FFFF00"/>
                </a:solidFill>
                <a:latin typeface="Comic Sans MS" pitchFamily="66" charset="0"/>
              </a:rPr>
              <a:t>inside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the figure</a:t>
            </a:r>
          </a:p>
          <a:p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Isosceles Triangle 6"/>
          <p:cNvSpPr/>
          <p:nvPr/>
        </p:nvSpPr>
        <p:spPr>
          <a:xfrm>
            <a:off x="533400" y="2286000"/>
            <a:ext cx="1447800" cy="1524000"/>
          </a:xfrm>
          <a:prstGeom prst="triangl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gular Pentagon 7"/>
          <p:cNvSpPr/>
          <p:nvPr/>
        </p:nvSpPr>
        <p:spPr>
          <a:xfrm>
            <a:off x="3810000" y="2362200"/>
            <a:ext cx="1676400" cy="1600200"/>
          </a:xfrm>
          <a:prstGeom prst="pentagon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ctagon 8"/>
          <p:cNvSpPr/>
          <p:nvPr/>
        </p:nvSpPr>
        <p:spPr>
          <a:xfrm>
            <a:off x="6705600" y="2514600"/>
            <a:ext cx="1676400" cy="1524000"/>
          </a:xfrm>
          <a:prstGeom prst="octagon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eptagon 9"/>
          <p:cNvSpPr/>
          <p:nvPr/>
        </p:nvSpPr>
        <p:spPr>
          <a:xfrm>
            <a:off x="2362200" y="4648200"/>
            <a:ext cx="1676400" cy="1676400"/>
          </a:xfrm>
          <a:prstGeom prst="heptagon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0200" y="4724400"/>
            <a:ext cx="1524000" cy="1524000"/>
          </a:xfrm>
          <a:prstGeom prst="rect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1513959">
            <a:off x="1398514" y="3515545"/>
            <a:ext cx="457200" cy="228600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 rot="2783369">
            <a:off x="4736236" y="3581400"/>
            <a:ext cx="457200" cy="228600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 rot="16200000">
            <a:off x="1028700" y="2705100"/>
            <a:ext cx="457200" cy="228600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rot="9136188">
            <a:off x="636529" y="3522243"/>
            <a:ext cx="457200" cy="228600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 rot="20135095">
            <a:off x="4876800" y="2971800"/>
            <a:ext cx="457200" cy="228600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 rot="7927329">
            <a:off x="4124304" y="3560919"/>
            <a:ext cx="457200" cy="228600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 rot="12275192">
            <a:off x="3913030" y="2980350"/>
            <a:ext cx="457200" cy="228600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 rot="16731381">
            <a:off x="4423868" y="2643772"/>
            <a:ext cx="457200" cy="228600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 rot="2783369">
            <a:off x="7479435" y="3635256"/>
            <a:ext cx="457200" cy="228600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 rot="1292986">
            <a:off x="7874605" y="3356581"/>
            <a:ext cx="457200" cy="228600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 rot="20536697">
            <a:off x="7900855" y="2983839"/>
            <a:ext cx="457200" cy="228600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 rot="18978167" flipV="1">
            <a:off x="7532478" y="2642599"/>
            <a:ext cx="457200" cy="216094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 rot="13273326" flipV="1">
            <a:off x="7093908" y="2722795"/>
            <a:ext cx="457200" cy="216094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 rot="11455908" flipV="1">
            <a:off x="6789110" y="2951395"/>
            <a:ext cx="457200" cy="216094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9822822" flipV="1">
            <a:off x="6789109" y="3412573"/>
            <a:ext cx="457200" cy="216094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 rot="7197050" flipV="1">
            <a:off x="7065748" y="3678538"/>
            <a:ext cx="457200" cy="216094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 rot="15886780" flipV="1">
            <a:off x="2986987" y="4816824"/>
            <a:ext cx="457200" cy="216094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Arrow 28"/>
          <p:cNvSpPr/>
          <p:nvPr/>
        </p:nvSpPr>
        <p:spPr>
          <a:xfrm rot="19686954" flipV="1">
            <a:off x="3406420" y="5057445"/>
            <a:ext cx="457200" cy="216094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Arrow 29"/>
          <p:cNvSpPr/>
          <p:nvPr/>
        </p:nvSpPr>
        <p:spPr>
          <a:xfrm rot="337594" flipV="1">
            <a:off x="3495707" y="5584493"/>
            <a:ext cx="457200" cy="216094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Arrow 30"/>
          <p:cNvSpPr/>
          <p:nvPr/>
        </p:nvSpPr>
        <p:spPr>
          <a:xfrm rot="4498721" flipV="1">
            <a:off x="3246896" y="5960206"/>
            <a:ext cx="457200" cy="216094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ight Arrow 31"/>
          <p:cNvSpPr/>
          <p:nvPr/>
        </p:nvSpPr>
        <p:spPr>
          <a:xfrm rot="6754825" flipV="1">
            <a:off x="2702142" y="5935717"/>
            <a:ext cx="457200" cy="216094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ight Arrow 32"/>
          <p:cNvSpPr/>
          <p:nvPr/>
        </p:nvSpPr>
        <p:spPr>
          <a:xfrm rot="9445019" flipV="1">
            <a:off x="2462366" y="5565903"/>
            <a:ext cx="457200" cy="216094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Arrow 33"/>
          <p:cNvSpPr/>
          <p:nvPr/>
        </p:nvSpPr>
        <p:spPr>
          <a:xfrm rot="12530484" flipV="1">
            <a:off x="2538365" y="5049871"/>
            <a:ext cx="457200" cy="216094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ight Arrow 34"/>
          <p:cNvSpPr/>
          <p:nvPr/>
        </p:nvSpPr>
        <p:spPr>
          <a:xfrm rot="2783369" flipV="1">
            <a:off x="6484308" y="5923195"/>
            <a:ext cx="457200" cy="216094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Arrow 35"/>
          <p:cNvSpPr/>
          <p:nvPr/>
        </p:nvSpPr>
        <p:spPr>
          <a:xfrm rot="19116941" flipV="1">
            <a:off x="6491347" y="4848549"/>
            <a:ext cx="457200" cy="216094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Arrow 36"/>
          <p:cNvSpPr/>
          <p:nvPr/>
        </p:nvSpPr>
        <p:spPr>
          <a:xfrm rot="12976676" flipV="1">
            <a:off x="5417508" y="4856396"/>
            <a:ext cx="457200" cy="216094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 rot="8353317" flipV="1">
            <a:off x="5425275" y="5914277"/>
            <a:ext cx="457200" cy="216094"/>
          </a:xfrm>
          <a:prstGeom prst="rightArrow">
            <a:avLst/>
          </a:prstGeom>
          <a:solidFill>
            <a:srgbClr val="FF0000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1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4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3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6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9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2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AutoShape 4"/>
          <p:cNvSpPr>
            <a:spLocks noChangeArrowheads="1"/>
          </p:cNvSpPr>
          <p:nvPr/>
        </p:nvSpPr>
        <p:spPr bwMode="auto">
          <a:xfrm>
            <a:off x="492661" y="1600200"/>
            <a:ext cx="1143000" cy="10668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41" name="AutoShape 5"/>
          <p:cNvSpPr>
            <a:spLocks noChangeArrowheads="1"/>
          </p:cNvSpPr>
          <p:nvPr/>
        </p:nvSpPr>
        <p:spPr bwMode="auto">
          <a:xfrm>
            <a:off x="568861" y="3352800"/>
            <a:ext cx="1447800" cy="10668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42" name="AutoShape 6"/>
          <p:cNvSpPr>
            <a:spLocks noChangeArrowheads="1"/>
          </p:cNvSpPr>
          <p:nvPr/>
        </p:nvSpPr>
        <p:spPr bwMode="auto">
          <a:xfrm>
            <a:off x="5334000" y="3276600"/>
            <a:ext cx="1524000" cy="1295400"/>
          </a:xfrm>
          <a:prstGeom prst="pentagon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44" name="AutoShape 8"/>
          <p:cNvSpPr>
            <a:spLocks noChangeArrowheads="1"/>
          </p:cNvSpPr>
          <p:nvPr/>
        </p:nvSpPr>
        <p:spPr bwMode="auto">
          <a:xfrm>
            <a:off x="416461" y="4724400"/>
            <a:ext cx="1676400" cy="1371600"/>
          </a:xfrm>
          <a:prstGeom prst="hexagon">
            <a:avLst>
              <a:gd name="adj" fmla="val 30556"/>
              <a:gd name="vf" fmla="val 11547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533400" y="838200"/>
            <a:ext cx="8305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POLYGON ANGLES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2438400" y="1524000"/>
            <a:ext cx="6400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200" b="1" dirty="0">
                <a:latin typeface="Comic Sans MS" pitchFamily="66" charset="0"/>
              </a:rPr>
              <a:t>We know the angles of a triangle add to 180.</a:t>
            </a: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2438400" y="2362200"/>
            <a:ext cx="6400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200" b="1">
                <a:latin typeface="Comic Sans MS" pitchFamily="66" charset="0"/>
              </a:rPr>
              <a:t>In the other shapes, we draw in triangles to find the angle sum.</a:t>
            </a: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 rot="-2521112">
            <a:off x="721261" y="20862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dirty="0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49" name="Line 13"/>
          <p:cNvSpPr>
            <a:spLocks noChangeShapeType="1"/>
          </p:cNvSpPr>
          <p:nvPr/>
        </p:nvSpPr>
        <p:spPr bwMode="auto">
          <a:xfrm flipV="1">
            <a:off x="873661" y="3352800"/>
            <a:ext cx="1143000" cy="1066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 rot="-2521112">
            <a:off x="721261" y="34578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51" name="Text Box 15"/>
          <p:cNvSpPr txBox="1">
            <a:spLocks noChangeArrowheads="1"/>
          </p:cNvSpPr>
          <p:nvPr/>
        </p:nvSpPr>
        <p:spPr bwMode="auto">
          <a:xfrm rot="-2521112">
            <a:off x="1102261" y="39150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52" name="Text Box 16"/>
          <p:cNvSpPr txBox="1">
            <a:spLocks noChangeArrowheads="1"/>
          </p:cNvSpPr>
          <p:nvPr/>
        </p:nvSpPr>
        <p:spPr bwMode="auto">
          <a:xfrm>
            <a:off x="2321461" y="3810000"/>
            <a:ext cx="99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=360</a:t>
            </a:r>
          </a:p>
        </p:txBody>
      </p:sp>
      <p:sp>
        <p:nvSpPr>
          <p:cNvPr id="39953" name="Line 17"/>
          <p:cNvSpPr>
            <a:spLocks noChangeShapeType="1"/>
          </p:cNvSpPr>
          <p:nvPr/>
        </p:nvSpPr>
        <p:spPr bwMode="auto">
          <a:xfrm flipV="1">
            <a:off x="5638800" y="3276600"/>
            <a:ext cx="457200" cy="12954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54" name="Line 18"/>
          <p:cNvSpPr>
            <a:spLocks noChangeShapeType="1"/>
          </p:cNvSpPr>
          <p:nvPr/>
        </p:nvSpPr>
        <p:spPr bwMode="auto">
          <a:xfrm flipV="1">
            <a:off x="5638800" y="3733800"/>
            <a:ext cx="1219200" cy="838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55" name="Text Box 19"/>
          <p:cNvSpPr txBox="1">
            <a:spLocks noChangeArrowheads="1"/>
          </p:cNvSpPr>
          <p:nvPr/>
        </p:nvSpPr>
        <p:spPr bwMode="auto">
          <a:xfrm rot="-2521112">
            <a:off x="5257800" y="36864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56" name="Text Box 20"/>
          <p:cNvSpPr txBox="1">
            <a:spLocks noChangeArrowheads="1"/>
          </p:cNvSpPr>
          <p:nvPr/>
        </p:nvSpPr>
        <p:spPr bwMode="auto">
          <a:xfrm rot="-2521112">
            <a:off x="5867400" y="36864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57" name="Text Box 21"/>
          <p:cNvSpPr txBox="1">
            <a:spLocks noChangeArrowheads="1"/>
          </p:cNvSpPr>
          <p:nvPr/>
        </p:nvSpPr>
        <p:spPr bwMode="auto">
          <a:xfrm rot="-2521112">
            <a:off x="5943600" y="41436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58" name="Text Box 22"/>
          <p:cNvSpPr txBox="1">
            <a:spLocks noChangeArrowheads="1"/>
          </p:cNvSpPr>
          <p:nvPr/>
        </p:nvSpPr>
        <p:spPr bwMode="auto">
          <a:xfrm>
            <a:off x="7086600" y="3733800"/>
            <a:ext cx="99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=540</a:t>
            </a:r>
          </a:p>
        </p:txBody>
      </p:sp>
      <p:sp>
        <p:nvSpPr>
          <p:cNvPr id="39960" name="AutoShape 24"/>
          <p:cNvSpPr>
            <a:spLocks noChangeArrowheads="1"/>
          </p:cNvSpPr>
          <p:nvPr/>
        </p:nvSpPr>
        <p:spPr bwMode="auto">
          <a:xfrm>
            <a:off x="5257800" y="4724400"/>
            <a:ext cx="1676400" cy="1524000"/>
          </a:xfrm>
          <a:prstGeom prst="octagon">
            <a:avLst>
              <a:gd name="adj" fmla="val 29287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61" name="Line 25"/>
          <p:cNvSpPr>
            <a:spLocks noChangeShapeType="1"/>
          </p:cNvSpPr>
          <p:nvPr/>
        </p:nvSpPr>
        <p:spPr bwMode="auto">
          <a:xfrm flipV="1">
            <a:off x="797461" y="4724400"/>
            <a:ext cx="0" cy="1371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62" name="Line 26"/>
          <p:cNvSpPr>
            <a:spLocks noChangeShapeType="1"/>
          </p:cNvSpPr>
          <p:nvPr/>
        </p:nvSpPr>
        <p:spPr bwMode="auto">
          <a:xfrm flipV="1">
            <a:off x="797461" y="4724400"/>
            <a:ext cx="838200" cy="1371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63" name="Line 27"/>
          <p:cNvSpPr>
            <a:spLocks noChangeShapeType="1"/>
          </p:cNvSpPr>
          <p:nvPr/>
        </p:nvSpPr>
        <p:spPr bwMode="auto">
          <a:xfrm flipV="1">
            <a:off x="797461" y="5410200"/>
            <a:ext cx="1295400" cy="685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64" name="Text Box 28"/>
          <p:cNvSpPr txBox="1">
            <a:spLocks noChangeArrowheads="1"/>
          </p:cNvSpPr>
          <p:nvPr/>
        </p:nvSpPr>
        <p:spPr bwMode="auto">
          <a:xfrm rot="-2521112">
            <a:off x="264061" y="52104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65" name="Text Box 29"/>
          <p:cNvSpPr txBox="1">
            <a:spLocks noChangeArrowheads="1"/>
          </p:cNvSpPr>
          <p:nvPr/>
        </p:nvSpPr>
        <p:spPr bwMode="auto">
          <a:xfrm rot="-2521112">
            <a:off x="645061" y="49056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66" name="Text Box 30"/>
          <p:cNvSpPr txBox="1">
            <a:spLocks noChangeArrowheads="1"/>
          </p:cNvSpPr>
          <p:nvPr/>
        </p:nvSpPr>
        <p:spPr bwMode="auto">
          <a:xfrm rot="-2521112">
            <a:off x="1102261" y="52104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67" name="Text Box 31"/>
          <p:cNvSpPr txBox="1">
            <a:spLocks noChangeArrowheads="1"/>
          </p:cNvSpPr>
          <p:nvPr/>
        </p:nvSpPr>
        <p:spPr bwMode="auto">
          <a:xfrm rot="-2521112">
            <a:off x="1330861" y="5668455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dirty="0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68" name="Text Box 32"/>
          <p:cNvSpPr txBox="1">
            <a:spLocks noChangeArrowheads="1"/>
          </p:cNvSpPr>
          <p:nvPr/>
        </p:nvSpPr>
        <p:spPr bwMode="auto">
          <a:xfrm>
            <a:off x="2245261" y="5105400"/>
            <a:ext cx="99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=720</a:t>
            </a:r>
          </a:p>
        </p:txBody>
      </p:sp>
      <p:sp>
        <p:nvSpPr>
          <p:cNvPr id="39969" name="Line 33"/>
          <p:cNvSpPr>
            <a:spLocks noChangeShapeType="1"/>
          </p:cNvSpPr>
          <p:nvPr/>
        </p:nvSpPr>
        <p:spPr bwMode="auto">
          <a:xfrm flipH="1" flipV="1">
            <a:off x="5257800" y="5181600"/>
            <a:ext cx="457200" cy="1066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70" name="Line 34"/>
          <p:cNvSpPr>
            <a:spLocks noChangeShapeType="1"/>
          </p:cNvSpPr>
          <p:nvPr/>
        </p:nvSpPr>
        <p:spPr bwMode="auto">
          <a:xfrm flipV="1">
            <a:off x="5715000" y="4724400"/>
            <a:ext cx="0" cy="1524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71" name="Line 35"/>
          <p:cNvSpPr>
            <a:spLocks noChangeShapeType="1"/>
          </p:cNvSpPr>
          <p:nvPr/>
        </p:nvSpPr>
        <p:spPr bwMode="auto">
          <a:xfrm flipV="1">
            <a:off x="5715000" y="4724400"/>
            <a:ext cx="762000" cy="1524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72" name="Line 36"/>
          <p:cNvSpPr>
            <a:spLocks noChangeShapeType="1"/>
          </p:cNvSpPr>
          <p:nvPr/>
        </p:nvSpPr>
        <p:spPr bwMode="auto">
          <a:xfrm flipV="1">
            <a:off x="5715000" y="5181600"/>
            <a:ext cx="1219200" cy="1066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73" name="Line 37"/>
          <p:cNvSpPr>
            <a:spLocks noChangeShapeType="1"/>
          </p:cNvSpPr>
          <p:nvPr/>
        </p:nvSpPr>
        <p:spPr bwMode="auto">
          <a:xfrm flipV="1">
            <a:off x="5715000" y="5791200"/>
            <a:ext cx="1143000" cy="457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 rot="-2521112">
            <a:off x="4876800" y="56676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 rot="-2521112">
            <a:off x="5181600" y="49818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76" name="Text Box 40"/>
          <p:cNvSpPr txBox="1">
            <a:spLocks noChangeArrowheads="1"/>
          </p:cNvSpPr>
          <p:nvPr/>
        </p:nvSpPr>
        <p:spPr bwMode="auto">
          <a:xfrm rot="-2521112">
            <a:off x="5638800" y="49818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77" name="Text Box 41"/>
          <p:cNvSpPr txBox="1">
            <a:spLocks noChangeArrowheads="1"/>
          </p:cNvSpPr>
          <p:nvPr/>
        </p:nvSpPr>
        <p:spPr bwMode="auto">
          <a:xfrm rot="-2521112">
            <a:off x="6019800" y="51342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78" name="Text Box 42"/>
          <p:cNvSpPr txBox="1">
            <a:spLocks noChangeArrowheads="1"/>
          </p:cNvSpPr>
          <p:nvPr/>
        </p:nvSpPr>
        <p:spPr bwMode="auto">
          <a:xfrm rot="-2521112">
            <a:off x="6172200" y="55914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79" name="Text Box 43"/>
          <p:cNvSpPr txBox="1">
            <a:spLocks noChangeArrowheads="1"/>
          </p:cNvSpPr>
          <p:nvPr/>
        </p:nvSpPr>
        <p:spPr bwMode="auto">
          <a:xfrm rot="-2521112">
            <a:off x="6019800" y="58962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80" name="Text Box 44"/>
          <p:cNvSpPr txBox="1">
            <a:spLocks noChangeArrowheads="1"/>
          </p:cNvSpPr>
          <p:nvPr/>
        </p:nvSpPr>
        <p:spPr bwMode="auto">
          <a:xfrm>
            <a:off x="7162800" y="5105400"/>
            <a:ext cx="99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=1080</a:t>
            </a:r>
          </a:p>
        </p:txBody>
      </p:sp>
      <p:sp>
        <p:nvSpPr>
          <p:cNvPr id="46" name="Flowchart: Document 4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Angles in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39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39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3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9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6" dur="500"/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9" dur="500"/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2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8" dur="5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9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9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9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9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9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9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9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9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39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9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9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9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9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9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9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9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9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39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6" grpId="0"/>
      <p:bldP spid="39947" grpId="0"/>
      <p:bldP spid="39948" grpId="0"/>
      <p:bldP spid="39949" grpId="0" animBg="1"/>
      <p:bldP spid="39950" grpId="0"/>
      <p:bldP spid="39951" grpId="0"/>
      <p:bldP spid="39952" grpId="0"/>
      <p:bldP spid="39953" grpId="0" animBg="1"/>
      <p:bldP spid="39954" grpId="0" animBg="1"/>
      <p:bldP spid="39955" grpId="0"/>
      <p:bldP spid="39956" grpId="0"/>
      <p:bldP spid="39957" grpId="0"/>
      <p:bldP spid="39958" grpId="0"/>
      <p:bldP spid="39961" grpId="0" animBg="1"/>
      <p:bldP spid="39962" grpId="0" animBg="1"/>
      <p:bldP spid="39963" grpId="0" animBg="1"/>
      <p:bldP spid="39964" grpId="0"/>
      <p:bldP spid="39965" grpId="0"/>
      <p:bldP spid="39966" grpId="0"/>
      <p:bldP spid="39967" grpId="0"/>
      <p:bldP spid="39968" grpId="0"/>
      <p:bldP spid="39969" grpId="0" animBg="1"/>
      <p:bldP spid="39970" grpId="0" animBg="1"/>
      <p:bldP spid="39971" grpId="0" animBg="1"/>
      <p:bldP spid="39972" grpId="0" animBg="1"/>
      <p:bldP spid="39973" grpId="0" animBg="1"/>
      <p:bldP spid="39974" grpId="0"/>
      <p:bldP spid="39975" grpId="0"/>
      <p:bldP spid="39976" grpId="0"/>
      <p:bldP spid="39977" grpId="0"/>
      <p:bldP spid="39978" grpId="0"/>
      <p:bldP spid="39979" grpId="0"/>
      <p:bldP spid="3998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14400"/>
            <a:ext cx="7772400" cy="83820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/>
          <a:lstStyle/>
          <a:p>
            <a:r>
              <a:rPr lang="en-US" b="0" dirty="0">
                <a:latin typeface="Comic Sans MS" pitchFamily="66" charset="0"/>
              </a:rPr>
              <a:t>INTERIOR ANGLES</a:t>
            </a:r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1676400" y="1676400"/>
            <a:ext cx="6400800" cy="1569660"/>
          </a:xfrm>
          <a:prstGeom prst="rect">
            <a:avLst/>
          </a:prstGeom>
          <a:solidFill>
            <a:srgbClr val="CC0099"/>
          </a:solidFill>
          <a:ln w="31750">
            <a:noFill/>
            <a:miter lim="800000"/>
            <a:headEnd/>
            <a:tailEnd/>
          </a:ln>
          <a:effectLst/>
          <a:scene3d>
            <a:camera prst="perspectiveContrastingRightFacing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u="sng" dirty="0" smtClean="0">
                <a:latin typeface="Comic Sans MS" pitchFamily="66" charset="0"/>
              </a:rPr>
              <a:t>THEOREM</a:t>
            </a:r>
            <a:r>
              <a:rPr lang="en-US" sz="2400" b="1" dirty="0" smtClean="0">
                <a:latin typeface="Comic Sans MS" pitchFamily="66" charset="0"/>
              </a:rPr>
              <a:t>:  The </a:t>
            </a:r>
            <a:r>
              <a:rPr lang="en-US" sz="2400" b="1" dirty="0">
                <a:latin typeface="Comic Sans MS" pitchFamily="66" charset="0"/>
              </a:rPr>
              <a:t>Sum of the </a:t>
            </a:r>
            <a:r>
              <a:rPr lang="en-US" sz="2400" b="1" dirty="0" smtClean="0">
                <a:latin typeface="Comic Sans MS" pitchFamily="66" charset="0"/>
              </a:rPr>
              <a:t>INTERIOR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		angles of </a:t>
            </a:r>
            <a:r>
              <a:rPr lang="en-US" sz="2400" b="1" dirty="0">
                <a:latin typeface="Comic Sans MS" pitchFamily="66" charset="0"/>
              </a:rPr>
              <a:t>a convex </a:t>
            </a:r>
            <a:r>
              <a:rPr lang="en-US" sz="2400" b="1" dirty="0" smtClean="0">
                <a:latin typeface="Comic Sans MS" pitchFamily="66" charset="0"/>
              </a:rPr>
              <a:t>			polygon is (n-2</a:t>
            </a:r>
            <a:r>
              <a:rPr lang="en-US" sz="2400" b="1" dirty="0">
                <a:latin typeface="Comic Sans MS" pitchFamily="66" charset="0"/>
              </a:rPr>
              <a:t>) x </a:t>
            </a:r>
            <a:r>
              <a:rPr lang="en-US" sz="2400" b="1" dirty="0" smtClean="0">
                <a:latin typeface="Comic Sans MS" pitchFamily="66" charset="0"/>
              </a:rPr>
              <a:t>180.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		</a:t>
            </a:r>
            <a:r>
              <a:rPr lang="en-US" sz="2000" b="1" dirty="0" smtClean="0">
                <a:latin typeface="Comic Sans MS" pitchFamily="66" charset="0"/>
              </a:rPr>
              <a:t>(n is the number of sides)</a:t>
            </a:r>
            <a:endParaRPr lang="en-US" sz="2000" b="1" dirty="0">
              <a:latin typeface="Comic Sans MS" pitchFamily="66" charset="0"/>
            </a:endParaRPr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2438400" y="3810000"/>
            <a:ext cx="6477000" cy="4572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>
                <a:latin typeface="Comic Sans MS" pitchFamily="66" charset="0"/>
              </a:rPr>
              <a:t>So in a pentagon (5 sides), n=5</a:t>
            </a:r>
          </a:p>
        </p:txBody>
      </p:sp>
      <p:sp>
        <p:nvSpPr>
          <p:cNvPr id="69639" name="Rectangle 7"/>
          <p:cNvSpPr>
            <a:spLocks noChangeArrowheads="1"/>
          </p:cNvSpPr>
          <p:nvPr/>
        </p:nvSpPr>
        <p:spPr bwMode="auto">
          <a:xfrm>
            <a:off x="2438400" y="4495800"/>
            <a:ext cx="6477000" cy="830997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latin typeface="Comic Sans MS" pitchFamily="66" charset="0"/>
              </a:rPr>
              <a:t>The sum of the interior angles:</a:t>
            </a:r>
          </a:p>
          <a:p>
            <a:pPr eaLnBrk="0" hangingPunct="0"/>
            <a:r>
              <a:rPr lang="en-US" sz="2400" b="1">
                <a:latin typeface="Comic Sans MS" pitchFamily="66" charset="0"/>
              </a:rPr>
              <a:t>(5-2) x 180</a:t>
            </a:r>
          </a:p>
        </p:txBody>
      </p:sp>
      <p:sp>
        <p:nvSpPr>
          <p:cNvPr id="69640" name="Rectangle 8"/>
          <p:cNvSpPr>
            <a:spLocks noChangeArrowheads="1"/>
          </p:cNvSpPr>
          <p:nvPr/>
        </p:nvSpPr>
        <p:spPr bwMode="auto">
          <a:xfrm>
            <a:off x="2743200" y="5334000"/>
            <a:ext cx="1524000" cy="4572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latin typeface="Comic Sans MS" pitchFamily="66" charset="0"/>
              </a:rPr>
              <a:t>3 x 180</a:t>
            </a:r>
          </a:p>
        </p:txBody>
      </p:sp>
      <p:sp>
        <p:nvSpPr>
          <p:cNvPr id="69641" name="Rectangle 9"/>
          <p:cNvSpPr>
            <a:spLocks noChangeArrowheads="1"/>
          </p:cNvSpPr>
          <p:nvPr/>
        </p:nvSpPr>
        <p:spPr bwMode="auto">
          <a:xfrm>
            <a:off x="3048000" y="5867400"/>
            <a:ext cx="914400" cy="4572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latin typeface="Comic Sans MS" pitchFamily="66" charset="0"/>
              </a:rPr>
              <a:t>540</a:t>
            </a:r>
          </a:p>
        </p:txBody>
      </p:sp>
      <p:sp>
        <p:nvSpPr>
          <p:cNvPr id="14" name="Flowchart: Document 13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Angles in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graphicFrame>
        <p:nvGraphicFramePr>
          <p:cNvPr id="76802" name="Object 2">
            <a:hlinkClick r:id="" action="ppaction://ole?verb=0"/>
          </p:cNvPr>
          <p:cNvGraphicFramePr>
            <a:graphicFrameLocks noGrp="1" noChangeAspect="1"/>
          </p:cNvGraphicFramePr>
          <p:nvPr/>
        </p:nvGraphicFramePr>
        <p:xfrm>
          <a:off x="7620000" y="5410200"/>
          <a:ext cx="1371600" cy="1028700"/>
        </p:xfrm>
        <a:graphic>
          <a:graphicData uri="http://schemas.openxmlformats.org/presentationml/2006/ole">
            <p:oleObj spid="_x0000_s76802" name="Presentation" r:id="rId5" imgW="4570388" imgH="3427437" progId="PowerPoint.Show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6" grpId="0" animBg="1"/>
      <p:bldP spid="69638" grpId="0"/>
      <p:bldP spid="69639" grpId="0"/>
      <p:bldP spid="69640" grpId="0"/>
      <p:bldP spid="6964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lowchart: Document 13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Angles in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98462" y="1524000"/>
            <a:ext cx="874553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2600"/>
              <a:t>In a quadrilateral, what is the sum of the interior angles?</a:t>
            </a:r>
          </a:p>
          <a:p>
            <a:pPr marL="342900" indent="-342900">
              <a:buFontTx/>
              <a:buAutoNum type="arabicPeriod"/>
            </a:pPr>
            <a:endParaRPr lang="en-US" sz="2600"/>
          </a:p>
          <a:p>
            <a:pPr marL="342900" indent="-342900">
              <a:buFontTx/>
              <a:buAutoNum type="arabicPeriod"/>
            </a:pPr>
            <a:endParaRPr lang="en-US" sz="2600"/>
          </a:p>
          <a:p>
            <a:pPr marL="342900" indent="-342900">
              <a:buFontTx/>
              <a:buAutoNum type="arabicPeriod" startAt="2"/>
            </a:pPr>
            <a:r>
              <a:rPr lang="en-US" sz="2600"/>
              <a:t>In a hexagon, what is the sum of the interior angles?</a:t>
            </a:r>
          </a:p>
          <a:p>
            <a:pPr marL="342900" indent="-342900">
              <a:buFontTx/>
              <a:buAutoNum type="arabicPeriod" startAt="2"/>
            </a:pPr>
            <a:endParaRPr lang="en-US" sz="2600"/>
          </a:p>
          <a:p>
            <a:pPr marL="342900" indent="-342900">
              <a:buFontTx/>
              <a:buAutoNum type="arabicPeriod" startAt="2"/>
            </a:pPr>
            <a:endParaRPr lang="en-US" sz="2600"/>
          </a:p>
          <a:p>
            <a:pPr marL="342900" indent="-342900">
              <a:buFontTx/>
              <a:buAutoNum type="arabicPeriod" startAt="2"/>
            </a:pPr>
            <a:r>
              <a:rPr lang="en-US" sz="2600"/>
              <a:t>In a decagon, what is the sum of the interior angles?</a:t>
            </a:r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>
            <p:ph/>
          </p:nvPr>
        </p:nvGraphicFramePr>
        <p:xfrm>
          <a:off x="1770062" y="1981200"/>
          <a:ext cx="1524000" cy="400050"/>
        </p:xfrm>
        <a:graphic>
          <a:graphicData uri="http://schemas.openxmlformats.org/presentationml/2006/ole">
            <p:oleObj spid="_x0000_s427011" name="Equation" r:id="rId5" imgW="774360" imgH="203040" progId="Equation.3">
              <p:embed/>
            </p:oleObj>
          </a:graphicData>
        </a:graphic>
      </p:graphicFrame>
      <p:graphicFrame>
        <p:nvGraphicFramePr>
          <p:cNvPr id="16" name="Object 7"/>
          <p:cNvGraphicFramePr>
            <a:graphicFrameLocks noChangeAspect="1"/>
          </p:cNvGraphicFramePr>
          <p:nvPr/>
        </p:nvGraphicFramePr>
        <p:xfrm>
          <a:off x="3370262" y="1981200"/>
          <a:ext cx="774700" cy="350838"/>
        </p:xfrm>
        <a:graphic>
          <a:graphicData uri="http://schemas.openxmlformats.org/presentationml/2006/ole">
            <p:oleObj spid="_x0000_s427012" name="Equation" r:id="rId6" imgW="393480" imgH="177480" progId="Equation.3">
              <p:embed/>
            </p:oleObj>
          </a:graphicData>
        </a:graphic>
      </p:graphicFrame>
      <p:graphicFrame>
        <p:nvGraphicFramePr>
          <p:cNvPr id="17" name="Object 8"/>
          <p:cNvGraphicFramePr>
            <a:graphicFrameLocks noChangeAspect="1"/>
          </p:cNvGraphicFramePr>
          <p:nvPr/>
        </p:nvGraphicFramePr>
        <p:xfrm>
          <a:off x="1630362" y="3200400"/>
          <a:ext cx="1498600" cy="400050"/>
        </p:xfrm>
        <a:graphic>
          <a:graphicData uri="http://schemas.openxmlformats.org/presentationml/2006/ole">
            <p:oleObj spid="_x0000_s427013" name="Equation" r:id="rId7" imgW="761760" imgH="203040" progId="Equation.3">
              <p:embed/>
            </p:oleObj>
          </a:graphicData>
        </a:graphic>
      </p:graphicFrame>
      <p:graphicFrame>
        <p:nvGraphicFramePr>
          <p:cNvPr id="18" name="Object 9"/>
          <p:cNvGraphicFramePr>
            <a:graphicFrameLocks noChangeAspect="1"/>
          </p:cNvGraphicFramePr>
          <p:nvPr/>
        </p:nvGraphicFramePr>
        <p:xfrm>
          <a:off x="3217862" y="3200400"/>
          <a:ext cx="774700" cy="350838"/>
        </p:xfrm>
        <a:graphic>
          <a:graphicData uri="http://schemas.openxmlformats.org/presentationml/2006/ole">
            <p:oleObj spid="_x0000_s427014" name="Equation" r:id="rId8" imgW="393480" imgH="177480" progId="Equation.3">
              <p:embed/>
            </p:oleObj>
          </a:graphicData>
        </a:graphic>
      </p:graphicFrame>
      <p:graphicFrame>
        <p:nvGraphicFramePr>
          <p:cNvPr id="19" name="Object 10"/>
          <p:cNvGraphicFramePr>
            <a:graphicFrameLocks noChangeAspect="1"/>
          </p:cNvGraphicFramePr>
          <p:nvPr/>
        </p:nvGraphicFramePr>
        <p:xfrm>
          <a:off x="1492250" y="4495800"/>
          <a:ext cx="1624012" cy="400050"/>
        </p:xfrm>
        <a:graphic>
          <a:graphicData uri="http://schemas.openxmlformats.org/presentationml/2006/ole">
            <p:oleObj spid="_x0000_s427015" name="Equation" r:id="rId9" imgW="825480" imgH="203040" progId="Equation.3">
              <p:embed/>
            </p:oleObj>
          </a:graphicData>
        </a:graphic>
      </p:graphicFrame>
      <p:graphicFrame>
        <p:nvGraphicFramePr>
          <p:cNvPr id="20" name="Object 11"/>
          <p:cNvGraphicFramePr>
            <a:graphicFrameLocks noChangeAspect="1"/>
          </p:cNvGraphicFramePr>
          <p:nvPr/>
        </p:nvGraphicFramePr>
        <p:xfrm>
          <a:off x="3054350" y="4471988"/>
          <a:ext cx="949325" cy="400050"/>
        </p:xfrm>
        <a:graphic>
          <a:graphicData uri="http://schemas.openxmlformats.org/presentationml/2006/ole">
            <p:oleObj spid="_x0000_s427016" name="Equation" r:id="rId10" imgW="482400" imgH="2030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609600" y="1066801"/>
            <a:ext cx="1447800" cy="5539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/>
              <a:t>CLOSED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2133600" y="1050925"/>
            <a:ext cx="5715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means the shape is complete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685800" y="1905000"/>
            <a:ext cx="1447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closed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6096000" y="1905000"/>
            <a:ext cx="2362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>
                <a:latin typeface="Comic Sans MS" pitchFamily="66" charset="0"/>
              </a:rPr>
              <a:t>NOT closed</a:t>
            </a:r>
            <a:endParaRPr lang="en-US" b="1">
              <a:latin typeface="Comic Sans MS" pitchFamily="66" charset="0"/>
            </a:endParaRPr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>
            <a:off x="4953000" y="1981200"/>
            <a:ext cx="0" cy="396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914400" y="2667000"/>
            <a:ext cx="1447800" cy="990600"/>
            <a:chOff x="672" y="2064"/>
            <a:chExt cx="912" cy="624"/>
          </a:xfrm>
        </p:grpSpPr>
        <p:sp>
          <p:nvSpPr>
            <p:cNvPr id="28689" name="Line 17"/>
            <p:cNvSpPr>
              <a:spLocks noChangeShapeType="1"/>
            </p:cNvSpPr>
            <p:nvPr/>
          </p:nvSpPr>
          <p:spPr bwMode="auto">
            <a:xfrm flipH="1">
              <a:off x="672" y="2160"/>
              <a:ext cx="432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0" name="Line 18"/>
            <p:cNvSpPr>
              <a:spLocks noChangeShapeType="1"/>
            </p:cNvSpPr>
            <p:nvPr/>
          </p:nvSpPr>
          <p:spPr bwMode="auto">
            <a:xfrm>
              <a:off x="672" y="2496"/>
              <a:ext cx="912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1" name="Line 19"/>
            <p:cNvSpPr>
              <a:spLocks noChangeShapeType="1"/>
            </p:cNvSpPr>
            <p:nvPr/>
          </p:nvSpPr>
          <p:spPr bwMode="auto">
            <a:xfrm flipH="1" flipV="1">
              <a:off x="1536" y="2064"/>
              <a:ext cx="48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2" name="Line 20"/>
            <p:cNvSpPr>
              <a:spLocks noChangeShapeType="1"/>
            </p:cNvSpPr>
            <p:nvPr/>
          </p:nvSpPr>
          <p:spPr bwMode="auto">
            <a:xfrm flipH="1">
              <a:off x="1104" y="2064"/>
              <a:ext cx="432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2895600" y="3276600"/>
            <a:ext cx="1600200" cy="914400"/>
            <a:chOff x="1920" y="2448"/>
            <a:chExt cx="1008" cy="576"/>
          </a:xfrm>
        </p:grpSpPr>
        <p:sp>
          <p:nvSpPr>
            <p:cNvPr id="28693" name="Line 21"/>
            <p:cNvSpPr>
              <a:spLocks noChangeShapeType="1"/>
            </p:cNvSpPr>
            <p:nvPr/>
          </p:nvSpPr>
          <p:spPr bwMode="auto">
            <a:xfrm flipH="1">
              <a:off x="1920" y="2448"/>
              <a:ext cx="816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4" name="Line 22"/>
            <p:cNvSpPr>
              <a:spLocks noChangeShapeType="1"/>
            </p:cNvSpPr>
            <p:nvPr/>
          </p:nvSpPr>
          <p:spPr bwMode="auto">
            <a:xfrm>
              <a:off x="1920" y="3024"/>
              <a:ext cx="10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5" name="Line 23"/>
            <p:cNvSpPr>
              <a:spLocks noChangeShapeType="1"/>
            </p:cNvSpPr>
            <p:nvPr/>
          </p:nvSpPr>
          <p:spPr bwMode="auto">
            <a:xfrm flipH="1" flipV="1">
              <a:off x="2592" y="2784"/>
              <a:ext cx="336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6" name="Line 24"/>
            <p:cNvSpPr>
              <a:spLocks noChangeShapeType="1"/>
            </p:cNvSpPr>
            <p:nvPr/>
          </p:nvSpPr>
          <p:spPr bwMode="auto">
            <a:xfrm flipV="1">
              <a:off x="2592" y="2448"/>
              <a:ext cx="144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838200" y="4495800"/>
            <a:ext cx="1676400" cy="1447800"/>
            <a:chOff x="624" y="3216"/>
            <a:chExt cx="1056" cy="912"/>
          </a:xfrm>
        </p:grpSpPr>
        <p:sp>
          <p:nvSpPr>
            <p:cNvPr id="28697" name="Line 25"/>
            <p:cNvSpPr>
              <a:spLocks noChangeShapeType="1"/>
            </p:cNvSpPr>
            <p:nvPr/>
          </p:nvSpPr>
          <p:spPr bwMode="auto">
            <a:xfrm>
              <a:off x="960" y="3216"/>
              <a:ext cx="384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8" name="Line 26"/>
            <p:cNvSpPr>
              <a:spLocks noChangeShapeType="1"/>
            </p:cNvSpPr>
            <p:nvPr/>
          </p:nvSpPr>
          <p:spPr bwMode="auto">
            <a:xfrm flipH="1">
              <a:off x="624" y="3216"/>
              <a:ext cx="336" cy="9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9" name="Line 27"/>
            <p:cNvSpPr>
              <a:spLocks noChangeShapeType="1"/>
            </p:cNvSpPr>
            <p:nvPr/>
          </p:nvSpPr>
          <p:spPr bwMode="auto">
            <a:xfrm>
              <a:off x="624" y="4128"/>
              <a:ext cx="105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00" name="Line 28"/>
            <p:cNvSpPr>
              <a:spLocks noChangeShapeType="1"/>
            </p:cNvSpPr>
            <p:nvPr/>
          </p:nvSpPr>
          <p:spPr bwMode="auto">
            <a:xfrm flipV="1">
              <a:off x="1680" y="3552"/>
              <a:ext cx="0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01" name="Line 29"/>
            <p:cNvSpPr>
              <a:spLocks noChangeShapeType="1"/>
            </p:cNvSpPr>
            <p:nvPr/>
          </p:nvSpPr>
          <p:spPr bwMode="auto">
            <a:xfrm flipV="1">
              <a:off x="1344" y="3552"/>
              <a:ext cx="336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38"/>
          <p:cNvGrpSpPr>
            <a:grpSpLocks/>
          </p:cNvGrpSpPr>
          <p:nvPr/>
        </p:nvGrpSpPr>
        <p:grpSpPr bwMode="auto">
          <a:xfrm>
            <a:off x="3352800" y="4648200"/>
            <a:ext cx="1524000" cy="1143000"/>
            <a:chOff x="2208" y="3312"/>
            <a:chExt cx="960" cy="720"/>
          </a:xfrm>
        </p:grpSpPr>
        <p:sp>
          <p:nvSpPr>
            <p:cNvPr id="28705" name="Line 33"/>
            <p:cNvSpPr>
              <a:spLocks noChangeShapeType="1"/>
            </p:cNvSpPr>
            <p:nvPr/>
          </p:nvSpPr>
          <p:spPr bwMode="auto">
            <a:xfrm flipH="1">
              <a:off x="2208" y="3312"/>
              <a:ext cx="528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06" name="Line 34"/>
            <p:cNvSpPr>
              <a:spLocks noChangeShapeType="1"/>
            </p:cNvSpPr>
            <p:nvPr/>
          </p:nvSpPr>
          <p:spPr bwMode="auto">
            <a:xfrm>
              <a:off x="2208" y="3600"/>
              <a:ext cx="240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07" name="Line 35"/>
            <p:cNvSpPr>
              <a:spLocks noChangeShapeType="1"/>
            </p:cNvSpPr>
            <p:nvPr/>
          </p:nvSpPr>
          <p:spPr bwMode="auto">
            <a:xfrm>
              <a:off x="2448" y="4032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08" name="Line 36"/>
            <p:cNvSpPr>
              <a:spLocks noChangeShapeType="1"/>
            </p:cNvSpPr>
            <p:nvPr/>
          </p:nvSpPr>
          <p:spPr bwMode="auto">
            <a:xfrm>
              <a:off x="2736" y="3312"/>
              <a:ext cx="432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09" name="Line 37"/>
            <p:cNvSpPr>
              <a:spLocks noChangeShapeType="1"/>
            </p:cNvSpPr>
            <p:nvPr/>
          </p:nvSpPr>
          <p:spPr bwMode="auto">
            <a:xfrm flipH="1">
              <a:off x="2976" y="3792"/>
              <a:ext cx="192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43"/>
          <p:cNvGrpSpPr>
            <a:grpSpLocks/>
          </p:cNvGrpSpPr>
          <p:nvPr/>
        </p:nvGrpSpPr>
        <p:grpSpPr bwMode="auto">
          <a:xfrm>
            <a:off x="5791200" y="2743200"/>
            <a:ext cx="838200" cy="1295400"/>
            <a:chOff x="3744" y="2112"/>
            <a:chExt cx="528" cy="816"/>
          </a:xfrm>
        </p:grpSpPr>
        <p:sp>
          <p:nvSpPr>
            <p:cNvPr id="28711" name="Line 39"/>
            <p:cNvSpPr>
              <a:spLocks noChangeShapeType="1"/>
            </p:cNvSpPr>
            <p:nvPr/>
          </p:nvSpPr>
          <p:spPr bwMode="auto">
            <a:xfrm flipH="1">
              <a:off x="3744" y="2112"/>
              <a:ext cx="528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12" name="Line 40"/>
            <p:cNvSpPr>
              <a:spLocks noChangeShapeType="1"/>
            </p:cNvSpPr>
            <p:nvPr/>
          </p:nvSpPr>
          <p:spPr bwMode="auto">
            <a:xfrm>
              <a:off x="3744" y="2400"/>
              <a:ext cx="288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13" name="Line 41"/>
            <p:cNvSpPr>
              <a:spLocks noChangeShapeType="1"/>
            </p:cNvSpPr>
            <p:nvPr/>
          </p:nvSpPr>
          <p:spPr bwMode="auto">
            <a:xfrm flipV="1">
              <a:off x="4032" y="2496"/>
              <a:ext cx="144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14" name="Line 42"/>
            <p:cNvSpPr>
              <a:spLocks noChangeShapeType="1"/>
            </p:cNvSpPr>
            <p:nvPr/>
          </p:nvSpPr>
          <p:spPr bwMode="auto">
            <a:xfrm flipH="1" flipV="1">
              <a:off x="4128" y="2400"/>
              <a:ext cx="48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47"/>
          <p:cNvGrpSpPr>
            <a:grpSpLocks/>
          </p:cNvGrpSpPr>
          <p:nvPr/>
        </p:nvGrpSpPr>
        <p:grpSpPr bwMode="auto">
          <a:xfrm>
            <a:off x="6858000" y="2895600"/>
            <a:ext cx="1981200" cy="1447800"/>
            <a:chOff x="4416" y="2208"/>
            <a:chExt cx="1248" cy="912"/>
          </a:xfrm>
        </p:grpSpPr>
        <p:sp>
          <p:nvSpPr>
            <p:cNvPr id="28716" name="Line 44"/>
            <p:cNvSpPr>
              <a:spLocks noChangeShapeType="1"/>
            </p:cNvSpPr>
            <p:nvPr/>
          </p:nvSpPr>
          <p:spPr bwMode="auto">
            <a:xfrm>
              <a:off x="5088" y="2208"/>
              <a:ext cx="576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17" name="Line 45"/>
            <p:cNvSpPr>
              <a:spLocks noChangeShapeType="1"/>
            </p:cNvSpPr>
            <p:nvPr/>
          </p:nvSpPr>
          <p:spPr bwMode="auto">
            <a:xfrm flipH="1">
              <a:off x="4416" y="2208"/>
              <a:ext cx="672" cy="9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18" name="Line 46"/>
            <p:cNvSpPr>
              <a:spLocks noChangeShapeType="1"/>
            </p:cNvSpPr>
            <p:nvPr/>
          </p:nvSpPr>
          <p:spPr bwMode="auto">
            <a:xfrm flipV="1">
              <a:off x="4416" y="2976"/>
              <a:ext cx="672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51"/>
          <p:cNvGrpSpPr>
            <a:grpSpLocks/>
          </p:cNvGrpSpPr>
          <p:nvPr/>
        </p:nvGrpSpPr>
        <p:grpSpPr bwMode="auto">
          <a:xfrm>
            <a:off x="5562600" y="4724400"/>
            <a:ext cx="1447800" cy="990600"/>
            <a:chOff x="3600" y="3360"/>
            <a:chExt cx="912" cy="624"/>
          </a:xfrm>
        </p:grpSpPr>
        <p:sp>
          <p:nvSpPr>
            <p:cNvPr id="28720" name="Line 48"/>
            <p:cNvSpPr>
              <a:spLocks noChangeShapeType="1"/>
            </p:cNvSpPr>
            <p:nvPr/>
          </p:nvSpPr>
          <p:spPr bwMode="auto">
            <a:xfrm flipH="1">
              <a:off x="3600" y="3504"/>
              <a:ext cx="144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21" name="Line 49"/>
            <p:cNvSpPr>
              <a:spLocks noChangeShapeType="1"/>
            </p:cNvSpPr>
            <p:nvPr/>
          </p:nvSpPr>
          <p:spPr bwMode="auto">
            <a:xfrm>
              <a:off x="3600" y="3792"/>
              <a:ext cx="912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22" name="Line 50"/>
            <p:cNvSpPr>
              <a:spLocks noChangeShapeType="1"/>
            </p:cNvSpPr>
            <p:nvPr/>
          </p:nvSpPr>
          <p:spPr bwMode="auto">
            <a:xfrm flipH="1" flipV="1">
              <a:off x="4080" y="3360"/>
              <a:ext cx="432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9" name="Flowchart: Document 4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 animBg="1"/>
      <p:bldP spid="28684" grpId="0"/>
      <p:bldP spid="28685" grpId="0"/>
      <p:bldP spid="28686" grpId="0"/>
      <p:bldP spid="2868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lowchart: Document 13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Angles in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371600" y="1295400"/>
            <a:ext cx="2895600" cy="2209800"/>
            <a:chOff x="864" y="480"/>
            <a:chExt cx="1824" cy="1392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864" y="480"/>
              <a:ext cx="1824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Line 4"/>
            <p:cNvSpPr>
              <a:spLocks noChangeShapeType="1"/>
            </p:cNvSpPr>
            <p:nvPr/>
          </p:nvSpPr>
          <p:spPr bwMode="auto">
            <a:xfrm>
              <a:off x="864" y="480"/>
              <a:ext cx="576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 flipV="1">
              <a:off x="1440" y="1584"/>
              <a:ext cx="816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 flipV="1">
              <a:off x="2256" y="768"/>
              <a:ext cx="432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838200" y="914400"/>
            <a:ext cx="460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 sz="2600"/>
              <a:t>4.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524000" y="1371600"/>
            <a:ext cx="5524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 sz="2600"/>
              <a:t>70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133600" y="2971800"/>
            <a:ext cx="5524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 sz="2600"/>
              <a:t>90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2895600" y="2590800"/>
            <a:ext cx="736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 sz="2600"/>
              <a:t>150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3810000" y="1676400"/>
            <a:ext cx="3492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 sz="2600"/>
              <a:t>x</a:t>
            </a:r>
          </a:p>
        </p:txBody>
      </p:sp>
      <p:graphicFrame>
        <p:nvGraphicFramePr>
          <p:cNvPr id="16" name="Object 13"/>
          <p:cNvGraphicFramePr>
            <a:graphicFrameLocks noChangeAspect="1"/>
          </p:cNvGraphicFramePr>
          <p:nvPr>
            <p:ph/>
          </p:nvPr>
        </p:nvGraphicFramePr>
        <p:xfrm>
          <a:off x="4648200" y="1174750"/>
          <a:ext cx="3276600" cy="512763"/>
        </p:xfrm>
        <a:graphic>
          <a:graphicData uri="http://schemas.openxmlformats.org/presentationml/2006/ole">
            <p:oleObj spid="_x0000_s431106" name="Equation" r:id="rId5" imgW="1295280" imgH="203040" progId="Equation.3">
              <p:embed/>
            </p:oleObj>
          </a:graphicData>
        </a:graphic>
      </p:graphicFrame>
      <p:graphicFrame>
        <p:nvGraphicFramePr>
          <p:cNvPr id="17" name="Object 15"/>
          <p:cNvGraphicFramePr>
            <a:graphicFrameLocks noChangeAspect="1"/>
          </p:cNvGraphicFramePr>
          <p:nvPr/>
        </p:nvGraphicFramePr>
        <p:xfrm>
          <a:off x="5961063" y="1784350"/>
          <a:ext cx="803275" cy="449263"/>
        </p:xfrm>
        <a:graphic>
          <a:graphicData uri="http://schemas.openxmlformats.org/presentationml/2006/ole">
            <p:oleObj spid="_x0000_s431107" name="Equation" r:id="rId6" imgW="317160" imgH="177480" progId="Equation.3">
              <p:embed/>
            </p:oleObj>
          </a:graphicData>
        </a:graphic>
      </p:graphicFrame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762000" y="4419600"/>
            <a:ext cx="460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 sz="2600"/>
              <a:t>5.</a:t>
            </a:r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flipH="1">
            <a:off x="1524000" y="4343400"/>
            <a:ext cx="1219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1524000" y="5181600"/>
            <a:ext cx="3810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>
            <a:off x="1905000" y="6400800"/>
            <a:ext cx="13716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 flipV="1">
            <a:off x="3276600" y="5334000"/>
            <a:ext cx="8382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 flipH="1" flipV="1">
            <a:off x="2743200" y="4343400"/>
            <a:ext cx="13716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1524000" y="5027613"/>
            <a:ext cx="608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 sz="2000"/>
              <a:t>100</a:t>
            </a:r>
          </a:p>
        </p:txBody>
      </p: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2438400" y="4419600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 sz="2000"/>
              <a:t>z</a:t>
            </a: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3505200" y="5181600"/>
            <a:ext cx="608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 sz="2000"/>
              <a:t>110</a:t>
            </a: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2819400" y="6096000"/>
            <a:ext cx="608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 sz="2000"/>
              <a:t>120</a:t>
            </a:r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1828800" y="6019800"/>
            <a:ext cx="608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 sz="2000"/>
              <a:t>105</a:t>
            </a:r>
          </a:p>
        </p:txBody>
      </p:sp>
      <p:graphicFrame>
        <p:nvGraphicFramePr>
          <p:cNvPr id="29" name="Object 27"/>
          <p:cNvGraphicFramePr>
            <a:graphicFrameLocks noChangeAspect="1"/>
          </p:cNvGraphicFramePr>
          <p:nvPr/>
        </p:nvGraphicFramePr>
        <p:xfrm>
          <a:off x="4283075" y="4191000"/>
          <a:ext cx="4465638" cy="512763"/>
        </p:xfrm>
        <a:graphic>
          <a:graphicData uri="http://schemas.openxmlformats.org/presentationml/2006/ole">
            <p:oleObj spid="_x0000_s431108" name="Equation" r:id="rId7" imgW="1765080" imgH="203040" progId="Equation.3">
              <p:embed/>
            </p:oleObj>
          </a:graphicData>
        </a:graphic>
      </p:graphicFrame>
      <p:graphicFrame>
        <p:nvGraphicFramePr>
          <p:cNvPr id="30" name="Object 28"/>
          <p:cNvGraphicFramePr>
            <a:graphicFrameLocks noChangeAspect="1"/>
          </p:cNvGraphicFramePr>
          <p:nvPr/>
        </p:nvGraphicFramePr>
        <p:xfrm>
          <a:off x="6016625" y="4648200"/>
          <a:ext cx="963613" cy="449263"/>
        </p:xfrm>
        <a:graphic>
          <a:graphicData uri="http://schemas.openxmlformats.org/presentationml/2006/ole">
            <p:oleObj spid="_x0000_s431109" name="Equation" r:id="rId8" imgW="380880" imgH="17748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lowchart: Document 13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Angles in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4065587"/>
            <a:ext cx="2743200" cy="2182813"/>
          </a:xfrm>
          <a:prstGeom prst="rect">
            <a:avLst/>
          </a:prstGeom>
          <a:noFill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941387"/>
            <a:ext cx="3048000" cy="1773238"/>
          </a:xfrm>
          <a:prstGeom prst="rect">
            <a:avLst/>
          </a:prstGeom>
          <a:noFill/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81000" y="941387"/>
            <a:ext cx="460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 sz="2600"/>
              <a:t>6.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81000" y="4446587"/>
            <a:ext cx="460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en-US" sz="2600"/>
              <a:t>7.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581400" y="865187"/>
            <a:ext cx="4343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en-US" sz="2200"/>
              <a:t>All the angles in the given shape are equal.  Find X &amp; Y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3733800" y="3836987"/>
            <a:ext cx="4343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en-US" sz="2200" dirty="0"/>
              <a:t>All the angles in the given shape are equal.  Find X &amp; Y</a:t>
            </a:r>
          </a:p>
        </p:txBody>
      </p:sp>
      <p:graphicFrame>
        <p:nvGraphicFramePr>
          <p:cNvPr id="10" name="Object 12"/>
          <p:cNvGraphicFramePr>
            <a:graphicFrameLocks noChangeAspect="1"/>
          </p:cNvGraphicFramePr>
          <p:nvPr>
            <p:ph/>
          </p:nvPr>
        </p:nvGraphicFramePr>
        <p:xfrm>
          <a:off x="4038600" y="1627187"/>
          <a:ext cx="1973263" cy="358775"/>
        </p:xfrm>
        <a:graphic>
          <a:graphicData uri="http://schemas.openxmlformats.org/presentationml/2006/ole">
            <p:oleObj spid="_x0000_s432130" name="Equation" r:id="rId7" imgW="1117440" imgH="203040" progId="Equation.3">
              <p:embed/>
            </p:oleObj>
          </a:graphicData>
        </a:graphic>
      </p:graphicFrame>
      <p:graphicFrame>
        <p:nvGraphicFramePr>
          <p:cNvPr id="11" name="Object 14"/>
          <p:cNvGraphicFramePr>
            <a:graphicFrameLocks noChangeAspect="1"/>
          </p:cNvGraphicFramePr>
          <p:nvPr/>
        </p:nvGraphicFramePr>
        <p:xfrm>
          <a:off x="4114800" y="2084387"/>
          <a:ext cx="1344613" cy="314325"/>
        </p:xfrm>
        <a:graphic>
          <a:graphicData uri="http://schemas.openxmlformats.org/presentationml/2006/ole">
            <p:oleObj spid="_x0000_s432131" name="Equation" r:id="rId8" imgW="761760" imgH="177480" progId="Equation.3">
              <p:embed/>
            </p:oleObj>
          </a:graphicData>
        </a:graphic>
      </p:graphicFrame>
      <p:graphicFrame>
        <p:nvGraphicFramePr>
          <p:cNvPr id="12" name="Object 15"/>
          <p:cNvGraphicFramePr>
            <a:graphicFrameLocks noChangeAspect="1"/>
          </p:cNvGraphicFramePr>
          <p:nvPr/>
        </p:nvGraphicFramePr>
        <p:xfrm>
          <a:off x="4114800" y="2541587"/>
          <a:ext cx="1590675" cy="314325"/>
        </p:xfrm>
        <a:graphic>
          <a:graphicData uri="http://schemas.openxmlformats.org/presentationml/2006/ole">
            <p:oleObj spid="_x0000_s432132" name="Equation" r:id="rId9" imgW="901440" imgH="177480" progId="Equation.3">
              <p:embed/>
            </p:oleObj>
          </a:graphicData>
        </a:graphic>
      </p:graphicFrame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6356350" y="1627187"/>
            <a:ext cx="278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Sum of the interior angles</a:t>
            </a: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5867400" y="2084387"/>
            <a:ext cx="283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Each of the interior angles</a:t>
            </a:r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6172200" y="2465387"/>
            <a:ext cx="215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Each exterior angle</a:t>
            </a:r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2057400" y="2236787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CC0000"/>
                </a:solidFill>
              </a:rPr>
              <a:t>60</a:t>
            </a: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990600" y="2236787"/>
            <a:ext cx="565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CC0000"/>
                </a:solidFill>
              </a:rPr>
              <a:t>120</a:t>
            </a:r>
          </a:p>
        </p:txBody>
      </p:sp>
      <p:graphicFrame>
        <p:nvGraphicFramePr>
          <p:cNvPr id="20" name="Object 23"/>
          <p:cNvGraphicFramePr>
            <a:graphicFrameLocks noChangeAspect="1"/>
          </p:cNvGraphicFramePr>
          <p:nvPr/>
        </p:nvGraphicFramePr>
        <p:xfrm>
          <a:off x="4048125" y="4827587"/>
          <a:ext cx="2108200" cy="358775"/>
        </p:xfrm>
        <a:graphic>
          <a:graphicData uri="http://schemas.openxmlformats.org/presentationml/2006/ole">
            <p:oleObj spid="_x0000_s432133" name="Equation" r:id="rId10" imgW="1193760" imgH="203040" progId="Equation.3">
              <p:embed/>
            </p:oleObj>
          </a:graphicData>
        </a:graphic>
      </p:graphicFrame>
      <p:graphicFrame>
        <p:nvGraphicFramePr>
          <p:cNvPr id="21" name="Object 24"/>
          <p:cNvGraphicFramePr>
            <a:graphicFrameLocks noChangeAspect="1"/>
          </p:cNvGraphicFramePr>
          <p:nvPr/>
        </p:nvGraphicFramePr>
        <p:xfrm>
          <a:off x="4079875" y="5284787"/>
          <a:ext cx="1568450" cy="314325"/>
        </p:xfrm>
        <a:graphic>
          <a:graphicData uri="http://schemas.openxmlformats.org/presentationml/2006/ole">
            <p:oleObj spid="_x0000_s432134" name="Equation" r:id="rId11" imgW="888840" imgH="177480" progId="Equation.3">
              <p:embed/>
            </p:oleObj>
          </a:graphicData>
        </a:graphic>
      </p:graphicFrame>
      <p:graphicFrame>
        <p:nvGraphicFramePr>
          <p:cNvPr id="22" name="Object 25"/>
          <p:cNvGraphicFramePr>
            <a:graphicFrameLocks noChangeAspect="1"/>
          </p:cNvGraphicFramePr>
          <p:nvPr/>
        </p:nvGraphicFramePr>
        <p:xfrm>
          <a:off x="4191000" y="5741987"/>
          <a:ext cx="1590675" cy="314325"/>
        </p:xfrm>
        <a:graphic>
          <a:graphicData uri="http://schemas.openxmlformats.org/presentationml/2006/ole">
            <p:oleObj spid="_x0000_s432135" name="Equation" r:id="rId12" imgW="901440" imgH="177480" progId="Equation.3">
              <p:embed/>
            </p:oleObj>
          </a:graphicData>
        </a:graphic>
      </p:graphicFrame>
      <p:sp>
        <p:nvSpPr>
          <p:cNvPr id="23" name="Text Box 26"/>
          <p:cNvSpPr txBox="1">
            <a:spLocks noChangeArrowheads="1"/>
          </p:cNvSpPr>
          <p:nvPr/>
        </p:nvSpPr>
        <p:spPr bwMode="auto">
          <a:xfrm>
            <a:off x="6356350" y="4827587"/>
            <a:ext cx="278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Sum of the interior angles</a:t>
            </a:r>
          </a:p>
        </p:txBody>
      </p:sp>
      <p:sp>
        <p:nvSpPr>
          <p:cNvPr id="24" name="Text Box 27"/>
          <p:cNvSpPr txBox="1">
            <a:spLocks noChangeArrowheads="1"/>
          </p:cNvSpPr>
          <p:nvPr/>
        </p:nvSpPr>
        <p:spPr bwMode="auto">
          <a:xfrm>
            <a:off x="5867400" y="5284787"/>
            <a:ext cx="283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Each of the interior angles</a:t>
            </a:r>
          </a:p>
        </p:txBody>
      </p:sp>
      <p:sp>
        <p:nvSpPr>
          <p:cNvPr id="25" name="Text Box 28"/>
          <p:cNvSpPr txBox="1">
            <a:spLocks noChangeArrowheads="1"/>
          </p:cNvSpPr>
          <p:nvPr/>
        </p:nvSpPr>
        <p:spPr bwMode="auto">
          <a:xfrm>
            <a:off x="6172200" y="5665787"/>
            <a:ext cx="215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Each exterior angle</a:t>
            </a:r>
          </a:p>
        </p:txBody>
      </p:sp>
      <p:sp>
        <p:nvSpPr>
          <p:cNvPr id="26" name="Text Box 29"/>
          <p:cNvSpPr txBox="1">
            <a:spLocks noChangeArrowheads="1"/>
          </p:cNvSpPr>
          <p:nvPr/>
        </p:nvSpPr>
        <p:spPr bwMode="auto">
          <a:xfrm>
            <a:off x="2590800" y="5741987"/>
            <a:ext cx="565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CC0000"/>
                </a:solidFill>
              </a:rPr>
              <a:t>135</a:t>
            </a:r>
          </a:p>
        </p:txBody>
      </p:sp>
      <p:sp>
        <p:nvSpPr>
          <p:cNvPr id="27" name="Text Box 30"/>
          <p:cNvSpPr txBox="1">
            <a:spLocks noChangeArrowheads="1"/>
          </p:cNvSpPr>
          <p:nvPr/>
        </p:nvSpPr>
        <p:spPr bwMode="auto">
          <a:xfrm>
            <a:off x="1676400" y="5741987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CC0000"/>
                </a:solidFill>
              </a:rPr>
              <a:t>45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8" grpId="0"/>
      <p:bldP spid="19" grpId="0"/>
      <p:bldP spid="23" grpId="0"/>
      <p:bldP spid="24" grpId="0"/>
      <p:bldP spid="25" grpId="0"/>
      <p:bldP spid="26" grpId="0"/>
      <p:bldP spid="2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lowchart: Document 13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Angles in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28600" y="129540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8.  In a regular, convex 12-gon, what is the measure of each 	</a:t>
            </a:r>
            <a:r>
              <a:rPr lang="en-US" sz="2400" b="1" dirty="0" smtClean="0">
                <a:latin typeface="Comic Sans MS" pitchFamily="66" charset="0"/>
              </a:rPr>
              <a:t>interior</a:t>
            </a:r>
            <a:r>
              <a:rPr lang="en-US" sz="2400" dirty="0" smtClean="0">
                <a:latin typeface="Comic Sans MS" pitchFamily="66" charset="0"/>
              </a:rPr>
              <a:t> angle?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8600" y="320040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9.  In a regular, convex 12-gon, what is the measure of each 	</a:t>
            </a:r>
            <a:r>
              <a:rPr lang="en-US" sz="2400" b="1" dirty="0" smtClean="0">
                <a:latin typeface="Comic Sans MS" pitchFamily="66" charset="0"/>
              </a:rPr>
              <a:t>exterior</a:t>
            </a:r>
            <a:r>
              <a:rPr lang="en-US" sz="2400" dirty="0" smtClean="0">
                <a:latin typeface="Comic Sans MS" pitchFamily="66" charset="0"/>
              </a:rPr>
              <a:t>  angle?</a:t>
            </a:r>
            <a:endParaRPr lang="en-US" sz="2400" dirty="0">
              <a:latin typeface="Comic Sans MS" pitchFamily="66" charset="0"/>
            </a:endParaRPr>
          </a:p>
        </p:txBody>
      </p:sp>
      <p:graphicFrame>
        <p:nvGraphicFramePr>
          <p:cNvPr id="442369" name="Object 1"/>
          <p:cNvGraphicFramePr>
            <a:graphicFrameLocks noChangeAspect="1"/>
          </p:cNvGraphicFramePr>
          <p:nvPr/>
        </p:nvGraphicFramePr>
        <p:xfrm>
          <a:off x="3581400" y="1828800"/>
          <a:ext cx="3286125" cy="485775"/>
        </p:xfrm>
        <a:graphic>
          <a:graphicData uri="http://schemas.openxmlformats.org/presentationml/2006/ole">
            <p:oleObj spid="_x0000_s442369" name="Equation" r:id="rId5" imgW="1460160" imgH="215640" progId="">
              <p:embed/>
            </p:oleObj>
          </a:graphicData>
        </a:graphic>
      </p:graphicFrame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4343400" y="2209800"/>
          <a:ext cx="1885950" cy="942975"/>
        </p:xfrm>
        <a:graphic>
          <a:graphicData uri="http://schemas.openxmlformats.org/presentationml/2006/ole">
            <p:oleObj spid="_x0000_s442370" name="Equation" r:id="rId6" imgW="838080" imgH="419040" progId="">
              <p:embed/>
            </p:oleObj>
          </a:graphicData>
        </a:graphic>
      </p:graphicFrame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3657600" y="4038600"/>
            <a:ext cx="40334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Each interior angle is 150…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4495800" y="4648200"/>
            <a:ext cx="43075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So each exterior angle is 30.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2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228600" y="1600200"/>
            <a:ext cx="2438400" cy="1107996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What is an EXTERIOR angle?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772400" cy="83820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/>
          <a:lstStyle/>
          <a:p>
            <a:r>
              <a:rPr lang="en-US" b="0" dirty="0" smtClean="0">
                <a:latin typeface="Comic Sans MS" pitchFamily="66" charset="0"/>
              </a:rPr>
              <a:t>EXTERIOR </a:t>
            </a:r>
            <a:r>
              <a:rPr lang="en-US" b="0" dirty="0">
                <a:latin typeface="Comic Sans MS" pitchFamily="66" charset="0"/>
              </a:rPr>
              <a:t>ANGLES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1676400" y="1600200"/>
            <a:ext cx="6400800" cy="1200329"/>
          </a:xfrm>
          <a:prstGeom prst="rect">
            <a:avLst/>
          </a:prstGeom>
          <a:solidFill>
            <a:srgbClr val="CC0099"/>
          </a:solidFill>
          <a:ln w="31750">
            <a:noFill/>
            <a:miter lim="800000"/>
            <a:headEnd/>
            <a:tailEnd/>
          </a:ln>
          <a:effectLst/>
          <a:scene3d>
            <a:camera prst="perspectiveContrastingLeftFacing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u="sng" dirty="0" smtClean="0">
                <a:latin typeface="Comic Sans MS" pitchFamily="66" charset="0"/>
              </a:rPr>
              <a:t>THEOREM</a:t>
            </a:r>
            <a:r>
              <a:rPr lang="en-US" sz="2400" b="1" dirty="0" smtClean="0">
                <a:latin typeface="Comic Sans MS" pitchFamily="66" charset="0"/>
              </a:rPr>
              <a:t>:  The </a:t>
            </a:r>
            <a:r>
              <a:rPr lang="en-US" sz="2400" b="1" dirty="0">
                <a:latin typeface="Comic Sans MS" pitchFamily="66" charset="0"/>
              </a:rPr>
              <a:t>Sum of the </a:t>
            </a:r>
            <a:r>
              <a:rPr lang="en-US" sz="2400" b="1" dirty="0" smtClean="0">
                <a:latin typeface="Comic Sans MS" pitchFamily="66" charset="0"/>
              </a:rPr>
              <a:t>EXTERIOR 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		angles of </a:t>
            </a:r>
            <a:r>
              <a:rPr lang="en-US" sz="2400" b="1" dirty="0">
                <a:latin typeface="Comic Sans MS" pitchFamily="66" charset="0"/>
              </a:rPr>
              <a:t>a convex </a:t>
            </a:r>
            <a:r>
              <a:rPr lang="en-US" sz="2400" b="1" dirty="0" smtClean="0">
                <a:latin typeface="Comic Sans MS" pitchFamily="66" charset="0"/>
              </a:rPr>
              <a:t>			polygon is 360</a:t>
            </a:r>
            <a:r>
              <a:rPr lang="en-US" sz="2400" b="1" baseline="30000" dirty="0" smtClean="0">
                <a:latin typeface="Comic Sans MS" pitchFamily="66" charset="0"/>
              </a:rPr>
              <a:t>0</a:t>
            </a:r>
            <a:endParaRPr lang="en-US" sz="2000" b="1" baseline="30000" dirty="0">
              <a:latin typeface="Comic Sans MS" pitchFamily="66" charset="0"/>
            </a:endParaRPr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4229100" y="4876800"/>
            <a:ext cx="1143000" cy="10668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AutoShape 5"/>
          <p:cNvSpPr>
            <a:spLocks noChangeArrowheads="1"/>
          </p:cNvSpPr>
          <p:nvPr/>
        </p:nvSpPr>
        <p:spPr bwMode="auto">
          <a:xfrm>
            <a:off x="6705600" y="4800600"/>
            <a:ext cx="1447800" cy="10668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416461" y="4724400"/>
            <a:ext cx="1676400" cy="1371600"/>
          </a:xfrm>
          <a:prstGeom prst="hexagon">
            <a:avLst>
              <a:gd name="adj" fmla="val 30556"/>
              <a:gd name="vf" fmla="val 11547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6" name="Straight Arrow Connector 25"/>
          <p:cNvCxnSpPr>
            <a:stCxn id="19" idx="0"/>
          </p:cNvCxnSpPr>
          <p:nvPr/>
        </p:nvCxnSpPr>
        <p:spPr>
          <a:xfrm rot="16200000" flipH="1">
            <a:off x="4400550" y="5276850"/>
            <a:ext cx="1676400" cy="8763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9" idx="4"/>
          </p:cNvCxnSpPr>
          <p:nvPr/>
        </p:nvCxnSpPr>
        <p:spPr>
          <a:xfrm rot="5400000">
            <a:off x="4457700" y="5029200"/>
            <a:ext cx="1588" cy="1828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19" idx="2"/>
          </p:cNvCxnSpPr>
          <p:nvPr/>
        </p:nvCxnSpPr>
        <p:spPr>
          <a:xfrm rot="5400000" flipH="1" flipV="1">
            <a:off x="3868698" y="4821198"/>
            <a:ext cx="1482804" cy="762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6629400" y="4800600"/>
            <a:ext cx="22098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7086600" y="5334000"/>
            <a:ext cx="1600200" cy="5334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0800000">
            <a:off x="6248400" y="5867400"/>
            <a:ext cx="16002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16200000" flipV="1">
            <a:off x="5980906" y="4763294"/>
            <a:ext cx="1601788" cy="6096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838200" y="4724400"/>
            <a:ext cx="22098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16200000" flipH="1">
            <a:off x="1447800" y="4953000"/>
            <a:ext cx="1219200" cy="762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22" idx="0"/>
          </p:cNvCxnSpPr>
          <p:nvPr/>
        </p:nvCxnSpPr>
        <p:spPr>
          <a:xfrm flipH="1">
            <a:off x="1371600" y="5410200"/>
            <a:ext cx="721261" cy="1219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10800000">
            <a:off x="304800" y="6094412"/>
            <a:ext cx="1407062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22" idx="2"/>
          </p:cNvCxnSpPr>
          <p:nvPr/>
        </p:nvCxnSpPr>
        <p:spPr>
          <a:xfrm rot="5400000" flipH="1">
            <a:off x="-268016" y="4992417"/>
            <a:ext cx="1371600" cy="83556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5400000" flipH="1" flipV="1">
            <a:off x="208891" y="4476092"/>
            <a:ext cx="1143000" cy="72521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9"/>
          <p:cNvSpPr>
            <a:spLocks noChangeArrowheads="1"/>
          </p:cNvSpPr>
          <p:nvPr/>
        </p:nvSpPr>
        <p:spPr bwMode="auto">
          <a:xfrm>
            <a:off x="228600" y="2819400"/>
            <a:ext cx="4572000" cy="1107996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That’s what you get when you extend all the sides in the same direction.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990600" y="4511040"/>
            <a:ext cx="304800" cy="182880"/>
          </a:xfrm>
          <a:custGeom>
            <a:avLst/>
            <a:gdLst>
              <a:gd name="connsiteX0" fmla="*/ 0 w 304800"/>
              <a:gd name="connsiteY0" fmla="*/ 0 h 182880"/>
              <a:gd name="connsiteX1" fmla="*/ 152400 w 304800"/>
              <a:gd name="connsiteY1" fmla="*/ 15240 h 182880"/>
              <a:gd name="connsiteX2" fmla="*/ 243840 w 304800"/>
              <a:gd name="connsiteY2" fmla="*/ 76200 h 182880"/>
              <a:gd name="connsiteX3" fmla="*/ 289560 w 304800"/>
              <a:gd name="connsiteY3" fmla="*/ 106680 h 182880"/>
              <a:gd name="connsiteX4" fmla="*/ 304800 w 304800"/>
              <a:gd name="connsiteY4" fmla="*/ 18288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00" h="182880">
                <a:moveTo>
                  <a:pt x="0" y="0"/>
                </a:moveTo>
                <a:cubicBezTo>
                  <a:pt x="50800" y="5080"/>
                  <a:pt x="103671" y="12"/>
                  <a:pt x="152400" y="15240"/>
                </a:cubicBezTo>
                <a:cubicBezTo>
                  <a:pt x="187365" y="26167"/>
                  <a:pt x="213360" y="55880"/>
                  <a:pt x="243840" y="76200"/>
                </a:cubicBezTo>
                <a:lnTo>
                  <a:pt x="289560" y="106680"/>
                </a:lnTo>
                <a:lnTo>
                  <a:pt x="304800" y="182880"/>
                </a:ln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1874520" y="4770120"/>
            <a:ext cx="191485" cy="304800"/>
          </a:xfrm>
          <a:custGeom>
            <a:avLst/>
            <a:gdLst>
              <a:gd name="connsiteX0" fmla="*/ 182880 w 191485"/>
              <a:gd name="connsiteY0" fmla="*/ 0 h 304800"/>
              <a:gd name="connsiteX1" fmla="*/ 137160 w 191485"/>
              <a:gd name="connsiteY1" fmla="*/ 198120 h 304800"/>
              <a:gd name="connsiteX2" fmla="*/ 91440 w 191485"/>
              <a:gd name="connsiteY2" fmla="*/ 213360 h 304800"/>
              <a:gd name="connsiteX3" fmla="*/ 60960 w 191485"/>
              <a:gd name="connsiteY3" fmla="*/ 259080 h 304800"/>
              <a:gd name="connsiteX4" fmla="*/ 15240 w 191485"/>
              <a:gd name="connsiteY4" fmla="*/ 289560 h 304800"/>
              <a:gd name="connsiteX5" fmla="*/ 0 w 191485"/>
              <a:gd name="connsiteY5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1485" h="304800">
                <a:moveTo>
                  <a:pt x="182880" y="0"/>
                </a:moveTo>
                <a:cubicBezTo>
                  <a:pt x="178288" y="45924"/>
                  <a:pt x="191485" y="154660"/>
                  <a:pt x="137160" y="198120"/>
                </a:cubicBezTo>
                <a:cubicBezTo>
                  <a:pt x="124616" y="208155"/>
                  <a:pt x="106680" y="208280"/>
                  <a:pt x="91440" y="213360"/>
                </a:cubicBezTo>
                <a:cubicBezTo>
                  <a:pt x="81280" y="228600"/>
                  <a:pt x="73912" y="246128"/>
                  <a:pt x="60960" y="259080"/>
                </a:cubicBezTo>
                <a:cubicBezTo>
                  <a:pt x="48008" y="272032"/>
                  <a:pt x="29893" y="278570"/>
                  <a:pt x="15240" y="289560"/>
                </a:cubicBezTo>
                <a:cubicBezTo>
                  <a:pt x="9493" y="293871"/>
                  <a:pt x="5080" y="299720"/>
                  <a:pt x="0" y="30480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1905000" y="5669280"/>
            <a:ext cx="350520" cy="82080"/>
          </a:xfrm>
          <a:custGeom>
            <a:avLst/>
            <a:gdLst>
              <a:gd name="connsiteX0" fmla="*/ 0 w 350520"/>
              <a:gd name="connsiteY0" fmla="*/ 76200 h 82080"/>
              <a:gd name="connsiteX1" fmla="*/ 274320 w 350520"/>
              <a:gd name="connsiteY1" fmla="*/ 45720 h 82080"/>
              <a:gd name="connsiteX2" fmla="*/ 320040 w 350520"/>
              <a:gd name="connsiteY2" fmla="*/ 15240 h 82080"/>
              <a:gd name="connsiteX3" fmla="*/ 350520 w 350520"/>
              <a:gd name="connsiteY3" fmla="*/ 0 h 8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520" h="82080">
                <a:moveTo>
                  <a:pt x="0" y="76200"/>
                </a:moveTo>
                <a:cubicBezTo>
                  <a:pt x="28562" y="74296"/>
                  <a:pt x="201600" y="82080"/>
                  <a:pt x="274320" y="45720"/>
                </a:cubicBezTo>
                <a:cubicBezTo>
                  <a:pt x="290703" y="37529"/>
                  <a:pt x="304334" y="24664"/>
                  <a:pt x="320040" y="15240"/>
                </a:cubicBezTo>
                <a:cubicBezTo>
                  <a:pt x="329780" y="9396"/>
                  <a:pt x="340360" y="5080"/>
                  <a:pt x="350520" y="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1432560" y="6126480"/>
            <a:ext cx="167640" cy="198120"/>
          </a:xfrm>
          <a:custGeom>
            <a:avLst/>
            <a:gdLst>
              <a:gd name="connsiteX0" fmla="*/ 0 w 167640"/>
              <a:gd name="connsiteY0" fmla="*/ 0 h 198120"/>
              <a:gd name="connsiteX1" fmla="*/ 30480 w 167640"/>
              <a:gd name="connsiteY1" fmla="*/ 121920 h 198120"/>
              <a:gd name="connsiteX2" fmla="*/ 60960 w 167640"/>
              <a:gd name="connsiteY2" fmla="*/ 167640 h 198120"/>
              <a:gd name="connsiteX3" fmla="*/ 106680 w 167640"/>
              <a:gd name="connsiteY3" fmla="*/ 182880 h 198120"/>
              <a:gd name="connsiteX4" fmla="*/ 167640 w 167640"/>
              <a:gd name="connsiteY4" fmla="*/ 198120 h 19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640" h="198120">
                <a:moveTo>
                  <a:pt x="0" y="0"/>
                </a:moveTo>
                <a:cubicBezTo>
                  <a:pt x="5797" y="28983"/>
                  <a:pt x="14859" y="90678"/>
                  <a:pt x="30480" y="121920"/>
                </a:cubicBezTo>
                <a:cubicBezTo>
                  <a:pt x="38671" y="138303"/>
                  <a:pt x="46657" y="156198"/>
                  <a:pt x="60960" y="167640"/>
                </a:cubicBezTo>
                <a:cubicBezTo>
                  <a:pt x="73504" y="177675"/>
                  <a:pt x="91234" y="178467"/>
                  <a:pt x="106680" y="182880"/>
                </a:cubicBezTo>
                <a:cubicBezTo>
                  <a:pt x="126819" y="188634"/>
                  <a:pt x="167640" y="198120"/>
                  <a:pt x="167640" y="19812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563880" y="5913120"/>
            <a:ext cx="137160" cy="182880"/>
          </a:xfrm>
          <a:custGeom>
            <a:avLst/>
            <a:gdLst>
              <a:gd name="connsiteX0" fmla="*/ 0 w 137160"/>
              <a:gd name="connsiteY0" fmla="*/ 182880 h 182880"/>
              <a:gd name="connsiteX1" fmla="*/ 45720 w 137160"/>
              <a:gd name="connsiteY1" fmla="*/ 30480 h 182880"/>
              <a:gd name="connsiteX2" fmla="*/ 137160 w 137160"/>
              <a:gd name="connsiteY2" fmla="*/ 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" h="182880">
                <a:moveTo>
                  <a:pt x="0" y="182880"/>
                </a:moveTo>
                <a:cubicBezTo>
                  <a:pt x="4262" y="153044"/>
                  <a:pt x="2233" y="57659"/>
                  <a:pt x="45720" y="30480"/>
                </a:cubicBezTo>
                <a:cubicBezTo>
                  <a:pt x="72965" y="13452"/>
                  <a:pt x="137160" y="0"/>
                  <a:pt x="137160" y="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243840" y="5070788"/>
            <a:ext cx="340099" cy="49852"/>
          </a:xfrm>
          <a:custGeom>
            <a:avLst/>
            <a:gdLst>
              <a:gd name="connsiteX0" fmla="*/ 0 w 340099"/>
              <a:gd name="connsiteY0" fmla="*/ 49852 h 49852"/>
              <a:gd name="connsiteX1" fmla="*/ 45720 w 340099"/>
              <a:gd name="connsiteY1" fmla="*/ 34612 h 49852"/>
              <a:gd name="connsiteX2" fmla="*/ 91440 w 340099"/>
              <a:gd name="connsiteY2" fmla="*/ 4132 h 49852"/>
              <a:gd name="connsiteX3" fmla="*/ 289560 w 340099"/>
              <a:gd name="connsiteY3" fmla="*/ 19372 h 49852"/>
              <a:gd name="connsiteX4" fmla="*/ 335280 w 340099"/>
              <a:gd name="connsiteY4" fmla="*/ 49852 h 4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099" h="49852">
                <a:moveTo>
                  <a:pt x="0" y="49852"/>
                </a:moveTo>
                <a:cubicBezTo>
                  <a:pt x="15240" y="44772"/>
                  <a:pt x="31352" y="41796"/>
                  <a:pt x="45720" y="34612"/>
                </a:cubicBezTo>
                <a:cubicBezTo>
                  <a:pt x="62103" y="26421"/>
                  <a:pt x="73159" y="5275"/>
                  <a:pt x="91440" y="4132"/>
                </a:cubicBezTo>
                <a:cubicBezTo>
                  <a:pt x="157546" y="0"/>
                  <a:pt x="223520" y="14292"/>
                  <a:pt x="289560" y="19372"/>
                </a:cubicBezTo>
                <a:cubicBezTo>
                  <a:pt x="340099" y="36218"/>
                  <a:pt x="335280" y="18548"/>
                  <a:pt x="335280" y="49852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4907280" y="4693920"/>
            <a:ext cx="165766" cy="365760"/>
          </a:xfrm>
          <a:custGeom>
            <a:avLst/>
            <a:gdLst>
              <a:gd name="connsiteX0" fmla="*/ 0 w 165766"/>
              <a:gd name="connsiteY0" fmla="*/ 0 h 365760"/>
              <a:gd name="connsiteX1" fmla="*/ 91440 w 165766"/>
              <a:gd name="connsiteY1" fmla="*/ 60960 h 365760"/>
              <a:gd name="connsiteX2" fmla="*/ 106680 w 165766"/>
              <a:gd name="connsiteY2" fmla="*/ 106680 h 365760"/>
              <a:gd name="connsiteX3" fmla="*/ 152400 w 165766"/>
              <a:gd name="connsiteY3" fmla="*/ 198120 h 365760"/>
              <a:gd name="connsiteX4" fmla="*/ 91440 w 165766"/>
              <a:gd name="connsiteY4" fmla="*/ 289560 h 365760"/>
              <a:gd name="connsiteX5" fmla="*/ 60960 w 165766"/>
              <a:gd name="connsiteY5" fmla="*/ 335280 h 365760"/>
              <a:gd name="connsiteX6" fmla="*/ 30480 w 165766"/>
              <a:gd name="connsiteY6" fmla="*/ 36576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766" h="365760">
                <a:moveTo>
                  <a:pt x="0" y="0"/>
                </a:moveTo>
                <a:cubicBezTo>
                  <a:pt x="47933" y="15978"/>
                  <a:pt x="58823" y="12035"/>
                  <a:pt x="91440" y="60960"/>
                </a:cubicBezTo>
                <a:cubicBezTo>
                  <a:pt x="100351" y="74326"/>
                  <a:pt x="99496" y="92312"/>
                  <a:pt x="106680" y="106680"/>
                </a:cubicBezTo>
                <a:cubicBezTo>
                  <a:pt x="165766" y="224853"/>
                  <a:pt x="114094" y="83202"/>
                  <a:pt x="152400" y="198120"/>
                </a:cubicBezTo>
                <a:lnTo>
                  <a:pt x="91440" y="289560"/>
                </a:lnTo>
                <a:cubicBezTo>
                  <a:pt x="81280" y="304800"/>
                  <a:pt x="73912" y="322328"/>
                  <a:pt x="60960" y="335280"/>
                </a:cubicBezTo>
                <a:lnTo>
                  <a:pt x="30480" y="365760"/>
                </a:ln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5090160" y="5989320"/>
            <a:ext cx="396240" cy="261073"/>
          </a:xfrm>
          <a:custGeom>
            <a:avLst/>
            <a:gdLst>
              <a:gd name="connsiteX0" fmla="*/ 0 w 396240"/>
              <a:gd name="connsiteY0" fmla="*/ 0 h 261073"/>
              <a:gd name="connsiteX1" fmla="*/ 30480 w 396240"/>
              <a:gd name="connsiteY1" fmla="*/ 91440 h 261073"/>
              <a:gd name="connsiteX2" fmla="*/ 60960 w 396240"/>
              <a:gd name="connsiteY2" fmla="*/ 137160 h 261073"/>
              <a:gd name="connsiteX3" fmla="*/ 152400 w 396240"/>
              <a:gd name="connsiteY3" fmla="*/ 213360 h 261073"/>
              <a:gd name="connsiteX4" fmla="*/ 213360 w 396240"/>
              <a:gd name="connsiteY4" fmla="*/ 228600 h 261073"/>
              <a:gd name="connsiteX5" fmla="*/ 396240 w 396240"/>
              <a:gd name="connsiteY5" fmla="*/ 259080 h 261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6240" h="261073">
                <a:moveTo>
                  <a:pt x="0" y="0"/>
                </a:moveTo>
                <a:cubicBezTo>
                  <a:pt x="10160" y="30480"/>
                  <a:pt x="12658" y="64707"/>
                  <a:pt x="30480" y="91440"/>
                </a:cubicBezTo>
                <a:cubicBezTo>
                  <a:pt x="40640" y="106680"/>
                  <a:pt x="49234" y="123089"/>
                  <a:pt x="60960" y="137160"/>
                </a:cubicBezTo>
                <a:cubicBezTo>
                  <a:pt x="81303" y="161572"/>
                  <a:pt x="121320" y="200040"/>
                  <a:pt x="152400" y="213360"/>
                </a:cubicBezTo>
                <a:cubicBezTo>
                  <a:pt x="171652" y="221611"/>
                  <a:pt x="192880" y="224211"/>
                  <a:pt x="213360" y="228600"/>
                </a:cubicBezTo>
                <a:cubicBezTo>
                  <a:pt x="364899" y="261073"/>
                  <a:pt x="316077" y="259080"/>
                  <a:pt x="396240" y="25908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4053840" y="5737964"/>
            <a:ext cx="304800" cy="236116"/>
          </a:xfrm>
          <a:custGeom>
            <a:avLst/>
            <a:gdLst>
              <a:gd name="connsiteX0" fmla="*/ 0 w 304800"/>
              <a:gd name="connsiteY0" fmla="*/ 236116 h 236116"/>
              <a:gd name="connsiteX1" fmla="*/ 30480 w 304800"/>
              <a:gd name="connsiteY1" fmla="*/ 144676 h 236116"/>
              <a:gd name="connsiteX2" fmla="*/ 76200 w 304800"/>
              <a:gd name="connsiteY2" fmla="*/ 53236 h 236116"/>
              <a:gd name="connsiteX3" fmla="*/ 121920 w 304800"/>
              <a:gd name="connsiteY3" fmla="*/ 37996 h 236116"/>
              <a:gd name="connsiteX4" fmla="*/ 167640 w 304800"/>
              <a:gd name="connsiteY4" fmla="*/ 7516 h 236116"/>
              <a:gd name="connsiteX5" fmla="*/ 304800 w 304800"/>
              <a:gd name="connsiteY5" fmla="*/ 7516 h 236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00" h="236116">
                <a:moveTo>
                  <a:pt x="0" y="236116"/>
                </a:moveTo>
                <a:lnTo>
                  <a:pt x="30480" y="144676"/>
                </a:lnTo>
                <a:cubicBezTo>
                  <a:pt x="40520" y="114557"/>
                  <a:pt x="49343" y="74722"/>
                  <a:pt x="76200" y="53236"/>
                </a:cubicBezTo>
                <a:cubicBezTo>
                  <a:pt x="88744" y="43201"/>
                  <a:pt x="107552" y="45180"/>
                  <a:pt x="121920" y="37996"/>
                </a:cubicBezTo>
                <a:cubicBezTo>
                  <a:pt x="138303" y="29805"/>
                  <a:pt x="149573" y="10527"/>
                  <a:pt x="167640" y="7516"/>
                </a:cubicBezTo>
                <a:cubicBezTo>
                  <a:pt x="212738" y="0"/>
                  <a:pt x="259080" y="7516"/>
                  <a:pt x="304800" y="7516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6598920" y="4556760"/>
            <a:ext cx="429538" cy="213360"/>
          </a:xfrm>
          <a:custGeom>
            <a:avLst/>
            <a:gdLst>
              <a:gd name="connsiteX0" fmla="*/ 0 w 429538"/>
              <a:gd name="connsiteY0" fmla="*/ 0 h 213360"/>
              <a:gd name="connsiteX1" fmla="*/ 274320 w 429538"/>
              <a:gd name="connsiteY1" fmla="*/ 15240 h 213360"/>
              <a:gd name="connsiteX2" fmla="*/ 350520 w 429538"/>
              <a:gd name="connsiteY2" fmla="*/ 91440 h 213360"/>
              <a:gd name="connsiteX3" fmla="*/ 396240 w 429538"/>
              <a:gd name="connsiteY3" fmla="*/ 152400 h 213360"/>
              <a:gd name="connsiteX4" fmla="*/ 426720 w 429538"/>
              <a:gd name="connsiteY4" fmla="*/ 213360 h 21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538" h="213360">
                <a:moveTo>
                  <a:pt x="0" y="0"/>
                </a:moveTo>
                <a:cubicBezTo>
                  <a:pt x="91440" y="5080"/>
                  <a:pt x="183659" y="2288"/>
                  <a:pt x="274320" y="15240"/>
                </a:cubicBezTo>
                <a:cubicBezTo>
                  <a:pt x="313113" y="20782"/>
                  <a:pt x="332047" y="65578"/>
                  <a:pt x="350520" y="91440"/>
                </a:cubicBezTo>
                <a:cubicBezTo>
                  <a:pt x="365283" y="112109"/>
                  <a:pt x="381477" y="131731"/>
                  <a:pt x="396240" y="152400"/>
                </a:cubicBezTo>
                <a:cubicBezTo>
                  <a:pt x="429538" y="199017"/>
                  <a:pt x="426720" y="180727"/>
                  <a:pt x="426720" y="21336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8077200" y="4815840"/>
            <a:ext cx="391160" cy="320040"/>
          </a:xfrm>
          <a:custGeom>
            <a:avLst/>
            <a:gdLst>
              <a:gd name="connsiteX0" fmla="*/ 0 w 391160"/>
              <a:gd name="connsiteY0" fmla="*/ 320040 h 320040"/>
              <a:gd name="connsiteX1" fmla="*/ 167640 w 391160"/>
              <a:gd name="connsiteY1" fmla="*/ 304800 h 320040"/>
              <a:gd name="connsiteX2" fmla="*/ 213360 w 391160"/>
              <a:gd name="connsiteY2" fmla="*/ 289560 h 320040"/>
              <a:gd name="connsiteX3" fmla="*/ 320040 w 391160"/>
              <a:gd name="connsiteY3" fmla="*/ 167640 h 320040"/>
              <a:gd name="connsiteX4" fmla="*/ 350520 w 391160"/>
              <a:gd name="connsiteY4" fmla="*/ 0 h 32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60" h="320040">
                <a:moveTo>
                  <a:pt x="0" y="320040"/>
                </a:moveTo>
                <a:cubicBezTo>
                  <a:pt x="55880" y="314960"/>
                  <a:pt x="112094" y="312735"/>
                  <a:pt x="167640" y="304800"/>
                </a:cubicBezTo>
                <a:cubicBezTo>
                  <a:pt x="183543" y="302528"/>
                  <a:pt x="202001" y="300919"/>
                  <a:pt x="213360" y="289560"/>
                </a:cubicBezTo>
                <a:cubicBezTo>
                  <a:pt x="391160" y="111760"/>
                  <a:pt x="190500" y="254000"/>
                  <a:pt x="320040" y="167640"/>
                </a:cubicBezTo>
                <a:cubicBezTo>
                  <a:pt x="358552" y="52103"/>
                  <a:pt x="350520" y="108329"/>
                  <a:pt x="350520" y="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7498080" y="5882640"/>
            <a:ext cx="213360" cy="229832"/>
          </a:xfrm>
          <a:custGeom>
            <a:avLst/>
            <a:gdLst>
              <a:gd name="connsiteX0" fmla="*/ 0 w 213360"/>
              <a:gd name="connsiteY0" fmla="*/ 0 h 229832"/>
              <a:gd name="connsiteX1" fmla="*/ 76200 w 213360"/>
              <a:gd name="connsiteY1" fmla="*/ 137160 h 229832"/>
              <a:gd name="connsiteX2" fmla="*/ 106680 w 213360"/>
              <a:gd name="connsiteY2" fmla="*/ 182880 h 229832"/>
              <a:gd name="connsiteX3" fmla="*/ 198120 w 213360"/>
              <a:gd name="connsiteY3" fmla="*/ 228600 h 229832"/>
              <a:gd name="connsiteX4" fmla="*/ 213360 w 213360"/>
              <a:gd name="connsiteY4" fmla="*/ 228600 h 229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60" h="229832">
                <a:moveTo>
                  <a:pt x="0" y="0"/>
                </a:moveTo>
                <a:cubicBezTo>
                  <a:pt x="26824" y="80473"/>
                  <a:pt x="6329" y="32354"/>
                  <a:pt x="76200" y="137160"/>
                </a:cubicBezTo>
                <a:cubicBezTo>
                  <a:pt x="86360" y="152400"/>
                  <a:pt x="91440" y="172720"/>
                  <a:pt x="106680" y="182880"/>
                </a:cubicBezTo>
                <a:cubicBezTo>
                  <a:pt x="151378" y="212679"/>
                  <a:pt x="147643" y="215981"/>
                  <a:pt x="198120" y="228600"/>
                </a:cubicBezTo>
                <a:cubicBezTo>
                  <a:pt x="203048" y="229832"/>
                  <a:pt x="208280" y="228600"/>
                  <a:pt x="213360" y="22860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6744974" y="5608320"/>
            <a:ext cx="219706" cy="259080"/>
          </a:xfrm>
          <a:custGeom>
            <a:avLst/>
            <a:gdLst>
              <a:gd name="connsiteX0" fmla="*/ 219706 w 219706"/>
              <a:gd name="connsiteY0" fmla="*/ 0 h 259080"/>
              <a:gd name="connsiteX1" fmla="*/ 128266 w 219706"/>
              <a:gd name="connsiteY1" fmla="*/ 30480 h 259080"/>
              <a:gd name="connsiteX2" fmla="*/ 97786 w 219706"/>
              <a:gd name="connsiteY2" fmla="*/ 76200 h 259080"/>
              <a:gd name="connsiteX3" fmla="*/ 21586 w 219706"/>
              <a:gd name="connsiteY3" fmla="*/ 167640 h 259080"/>
              <a:gd name="connsiteX4" fmla="*/ 36826 w 219706"/>
              <a:gd name="connsiteY4" fmla="*/ 259080 h 25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706" h="259080">
                <a:moveTo>
                  <a:pt x="219706" y="0"/>
                </a:moveTo>
                <a:cubicBezTo>
                  <a:pt x="189226" y="10160"/>
                  <a:pt x="146088" y="3747"/>
                  <a:pt x="128266" y="30480"/>
                </a:cubicBezTo>
                <a:cubicBezTo>
                  <a:pt x="118106" y="45720"/>
                  <a:pt x="109512" y="62129"/>
                  <a:pt x="97786" y="76200"/>
                </a:cubicBezTo>
                <a:cubicBezTo>
                  <a:pt x="0" y="193543"/>
                  <a:pt x="97262" y="54126"/>
                  <a:pt x="21586" y="167640"/>
                </a:cubicBezTo>
                <a:cubicBezTo>
                  <a:pt x="37822" y="248821"/>
                  <a:pt x="36826" y="217937"/>
                  <a:pt x="36826" y="25908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lowchart: Document 37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Angles in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9" grpId="0"/>
      <p:bldP spid="17" grpId="0"/>
      <p:bldP spid="18" grpId="0" animBg="1"/>
      <p:bldP spid="19" grpId="0" animBg="1"/>
      <p:bldP spid="20" grpId="0" animBg="1"/>
      <p:bldP spid="22" grpId="0" animBg="1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685800" y="3382962"/>
            <a:ext cx="8229600" cy="42703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200" b="1" dirty="0">
                <a:latin typeface="Comic Sans MS" pitchFamily="66" charset="0"/>
              </a:rPr>
              <a:t>What is the sum of the exterior angles of an octagon?</a:t>
            </a: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609600" y="3763962"/>
            <a:ext cx="8229600" cy="42703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200" b="1" dirty="0">
                <a:solidFill>
                  <a:srgbClr val="CC0000"/>
                </a:solidFill>
                <a:latin typeface="Comic Sans MS" pitchFamily="66" charset="0"/>
              </a:rPr>
              <a:t>360</a:t>
            </a: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685800" y="4114800"/>
            <a:ext cx="8229600" cy="42703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200" b="1" dirty="0">
                <a:latin typeface="Comic Sans MS" pitchFamily="66" charset="0"/>
              </a:rPr>
              <a:t>What is the sum of the exterior angles of a pentagon?</a:t>
            </a:r>
          </a:p>
        </p:txBody>
      </p:sp>
      <p:sp>
        <p:nvSpPr>
          <p:cNvPr id="40975" name="Rectangle 15"/>
          <p:cNvSpPr>
            <a:spLocks noChangeArrowheads="1"/>
          </p:cNvSpPr>
          <p:nvPr/>
        </p:nvSpPr>
        <p:spPr bwMode="auto">
          <a:xfrm>
            <a:off x="609600" y="4495800"/>
            <a:ext cx="8229600" cy="42703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200" b="1">
                <a:solidFill>
                  <a:srgbClr val="CC0000"/>
                </a:solidFill>
                <a:latin typeface="Comic Sans MS" pitchFamily="66" charset="0"/>
              </a:rPr>
              <a:t>360</a:t>
            </a:r>
          </a:p>
        </p:txBody>
      </p:sp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685800" y="4830762"/>
            <a:ext cx="8229600" cy="42703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200" b="1">
                <a:latin typeface="Comic Sans MS" pitchFamily="66" charset="0"/>
              </a:rPr>
              <a:t>What is the sum of the exterior angles of a decagon?</a:t>
            </a:r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609600" y="5211762"/>
            <a:ext cx="8229600" cy="42703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200" b="1" dirty="0">
                <a:solidFill>
                  <a:srgbClr val="CC0000"/>
                </a:solidFill>
                <a:latin typeface="Comic Sans MS" pitchFamily="66" charset="0"/>
              </a:rPr>
              <a:t>360</a:t>
            </a: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772400" cy="83820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/>
          <a:lstStyle/>
          <a:p>
            <a:r>
              <a:rPr lang="en-US" b="0" dirty="0" smtClean="0">
                <a:latin typeface="Comic Sans MS" pitchFamily="66" charset="0"/>
              </a:rPr>
              <a:t>EXTERIOR </a:t>
            </a:r>
            <a:r>
              <a:rPr lang="en-US" b="0" dirty="0">
                <a:latin typeface="Comic Sans MS" pitchFamily="66" charset="0"/>
              </a:rPr>
              <a:t>ANGLES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1676400" y="1600200"/>
            <a:ext cx="6400800" cy="1200329"/>
          </a:xfrm>
          <a:prstGeom prst="rect">
            <a:avLst/>
          </a:prstGeom>
          <a:solidFill>
            <a:srgbClr val="CC0099"/>
          </a:solidFill>
          <a:ln w="31750">
            <a:noFill/>
            <a:miter lim="800000"/>
            <a:headEnd/>
            <a:tailEnd/>
          </a:ln>
          <a:effectLst/>
          <a:scene3d>
            <a:camera prst="perspectiveContrastingLeftFacing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u="sng" dirty="0" smtClean="0">
                <a:latin typeface="Comic Sans MS" pitchFamily="66" charset="0"/>
              </a:rPr>
              <a:t>THEOREM</a:t>
            </a:r>
            <a:r>
              <a:rPr lang="en-US" sz="2400" b="1" dirty="0" smtClean="0">
                <a:latin typeface="Comic Sans MS" pitchFamily="66" charset="0"/>
              </a:rPr>
              <a:t>:  The </a:t>
            </a:r>
            <a:r>
              <a:rPr lang="en-US" sz="2400" b="1" dirty="0">
                <a:latin typeface="Comic Sans MS" pitchFamily="66" charset="0"/>
              </a:rPr>
              <a:t>Sum of the </a:t>
            </a:r>
            <a:r>
              <a:rPr lang="en-US" sz="2400" b="1" dirty="0" smtClean="0">
                <a:latin typeface="Comic Sans MS" pitchFamily="66" charset="0"/>
              </a:rPr>
              <a:t>EXTERIOR 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		angles of </a:t>
            </a:r>
            <a:r>
              <a:rPr lang="en-US" sz="2400" b="1" dirty="0">
                <a:latin typeface="Comic Sans MS" pitchFamily="66" charset="0"/>
              </a:rPr>
              <a:t>a convex </a:t>
            </a:r>
            <a:r>
              <a:rPr lang="en-US" sz="2400" b="1" dirty="0" smtClean="0">
                <a:latin typeface="Comic Sans MS" pitchFamily="66" charset="0"/>
              </a:rPr>
              <a:t>			polygon is 360</a:t>
            </a:r>
            <a:r>
              <a:rPr lang="en-US" sz="2400" b="1" baseline="30000" dirty="0" smtClean="0">
                <a:latin typeface="Comic Sans MS" pitchFamily="66" charset="0"/>
              </a:rPr>
              <a:t>0</a:t>
            </a:r>
            <a:endParaRPr lang="en-US" sz="2000" b="1" baseline="30000" dirty="0">
              <a:latin typeface="Comic Sans MS" pitchFamily="66" charset="0"/>
            </a:endParaRPr>
          </a:p>
        </p:txBody>
      </p:sp>
      <p:sp>
        <p:nvSpPr>
          <p:cNvPr id="16" name="Flowchart: Document 1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Angles in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9" grpId="0"/>
      <p:bldP spid="40973" grpId="0"/>
      <p:bldP spid="40974" grpId="0"/>
      <p:bldP spid="40975" grpId="0"/>
      <p:bldP spid="40976" grpId="0"/>
      <p:bldP spid="4097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lowchart: Document 1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Angles in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grpSp>
        <p:nvGrpSpPr>
          <p:cNvPr id="28" name="Group 27"/>
          <p:cNvGrpSpPr/>
          <p:nvPr/>
        </p:nvGrpSpPr>
        <p:grpSpPr>
          <a:xfrm>
            <a:off x="152400" y="990600"/>
            <a:ext cx="4419600" cy="3429000"/>
            <a:chOff x="152400" y="990600"/>
            <a:chExt cx="4419600" cy="3429000"/>
          </a:xfrm>
        </p:grpSpPr>
        <p:cxnSp>
          <p:nvCxnSpPr>
            <p:cNvPr id="14" name="Straight Arrow Connector 13"/>
            <p:cNvCxnSpPr/>
            <p:nvPr/>
          </p:nvCxnSpPr>
          <p:spPr>
            <a:xfrm>
              <a:off x="1066800" y="1371600"/>
              <a:ext cx="3505200" cy="685800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rot="16200000" flipH="1">
              <a:off x="2362200" y="2286000"/>
              <a:ext cx="1752600" cy="685800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 rot="10800000" flipV="1">
              <a:off x="1600200" y="2895600"/>
              <a:ext cx="1752600" cy="1524000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rot="10800000">
              <a:off x="152400" y="2362200"/>
              <a:ext cx="2057400" cy="1524000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rot="5400000" flipH="1" flipV="1">
              <a:off x="38100" y="1638300"/>
              <a:ext cx="1752600" cy="457200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5638800" y="1066800"/>
            <a:ext cx="3276600" cy="3276600"/>
            <a:chOff x="5638800" y="1524000"/>
            <a:chExt cx="3276600" cy="3276600"/>
          </a:xfrm>
        </p:grpSpPr>
        <p:cxnSp>
          <p:nvCxnSpPr>
            <p:cNvPr id="30" name="Straight Arrow Connector 29"/>
            <p:cNvCxnSpPr/>
            <p:nvPr/>
          </p:nvCxnSpPr>
          <p:spPr>
            <a:xfrm rot="5400000" flipH="1" flipV="1">
              <a:off x="6896100" y="1919152"/>
              <a:ext cx="2057400" cy="1981200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rot="10800000">
              <a:off x="5638800" y="1524000"/>
              <a:ext cx="2819400" cy="838200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rot="16200000" flipH="1">
              <a:off x="5219700" y="2857500"/>
              <a:ext cx="3048000" cy="838200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/>
          <p:cNvSpPr txBox="1"/>
          <p:nvPr/>
        </p:nvSpPr>
        <p:spPr>
          <a:xfrm>
            <a:off x="1025433" y="1055915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90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930433" y="1750422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68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034937" y="3024052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80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756956" y="3709852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X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41811" y="2259874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63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830389" y="1217022"/>
            <a:ext cx="572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110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881948" y="3354978"/>
            <a:ext cx="572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117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239986" y="1550126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X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04800" y="4648200"/>
            <a:ext cx="3493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90 + 68 + 80 + X + 63 = 360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334000" y="4648200"/>
            <a:ext cx="2499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127 + 119 + X = 360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949718" y="5029200"/>
            <a:ext cx="18341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301 + X = 360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534318" y="5486400"/>
            <a:ext cx="1047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X = 59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943600" y="4953000"/>
            <a:ext cx="18758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246 + X = 360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686846" y="5334000"/>
            <a:ext cx="1085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X = 133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0" y="990600"/>
            <a:ext cx="5212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13.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953000" y="1066800"/>
            <a:ext cx="5212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14.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lowchart: Document 1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Angles in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28600" y="990600"/>
            <a:ext cx="84946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15.  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What is the measure of an exterior angle of a REGULAR </a:t>
            </a:r>
            <a:r>
              <a:rPr lang="en-US" sz="2000" dirty="0" err="1" smtClean="0">
                <a:solidFill>
                  <a:schemeClr val="bg1"/>
                </a:solidFill>
                <a:latin typeface="Comic Sans MS" pitchFamily="66" charset="0"/>
              </a:rPr>
              <a:t>octogon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8600" y="2438400"/>
            <a:ext cx="8605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16.  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What is the measure of an exterior angle of a REGULAR decagon?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" y="3962400"/>
            <a:ext cx="84721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17.  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What is the measure of an exterior angle of a REGULAR 36-gon?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8600" y="5410200"/>
            <a:ext cx="85876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Comic Sans MS" pitchFamily="66" charset="0"/>
              </a:rPr>
              <a:t>18.  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What is the measure of an exterior angle of a REGULAR 100-gon?</a:t>
            </a:r>
          </a:p>
        </p:txBody>
      </p:sp>
      <p:graphicFrame>
        <p:nvGraphicFramePr>
          <p:cNvPr id="14359" name="Object 23"/>
          <p:cNvGraphicFramePr>
            <a:graphicFrameLocks noChangeAspect="1"/>
          </p:cNvGraphicFramePr>
          <p:nvPr/>
        </p:nvGraphicFramePr>
        <p:xfrm>
          <a:off x="2362200" y="1295400"/>
          <a:ext cx="838200" cy="941387"/>
        </p:xfrm>
        <a:graphic>
          <a:graphicData uri="http://schemas.openxmlformats.org/presentationml/2006/ole">
            <p:oleObj spid="_x0000_s164865" name="Equation" r:id="rId5" imgW="419040" imgH="431640" progId="">
              <p:embed/>
            </p:oleObj>
          </a:graphicData>
        </a:graphic>
      </p:graphicFrame>
      <p:graphicFrame>
        <p:nvGraphicFramePr>
          <p:cNvPr id="2" name="Object 23"/>
          <p:cNvGraphicFramePr>
            <a:graphicFrameLocks noChangeAspect="1"/>
          </p:cNvGraphicFramePr>
          <p:nvPr/>
        </p:nvGraphicFramePr>
        <p:xfrm>
          <a:off x="3352800" y="1524000"/>
          <a:ext cx="838200" cy="471488"/>
        </p:xfrm>
        <a:graphic>
          <a:graphicData uri="http://schemas.openxmlformats.org/presentationml/2006/ole">
            <p:oleObj spid="_x0000_s164867" name="Equation" r:id="rId6" imgW="419040" imgH="215640" progId="">
              <p:embed/>
            </p:oleObj>
          </a:graphicData>
        </a:graphic>
      </p:graphicFrame>
      <p:graphicFrame>
        <p:nvGraphicFramePr>
          <p:cNvPr id="3" name="Object 23"/>
          <p:cNvGraphicFramePr>
            <a:graphicFrameLocks noChangeAspect="1"/>
          </p:cNvGraphicFramePr>
          <p:nvPr/>
        </p:nvGraphicFramePr>
        <p:xfrm>
          <a:off x="2514600" y="2819400"/>
          <a:ext cx="838200" cy="941388"/>
        </p:xfrm>
        <a:graphic>
          <a:graphicData uri="http://schemas.openxmlformats.org/presentationml/2006/ole">
            <p:oleObj spid="_x0000_s164868" name="Equation" r:id="rId7" imgW="419040" imgH="431640" progId="">
              <p:embed/>
            </p:oleObj>
          </a:graphicData>
        </a:graphic>
      </p:graphicFrame>
      <p:graphicFrame>
        <p:nvGraphicFramePr>
          <p:cNvPr id="4" name="Object 23"/>
          <p:cNvGraphicFramePr>
            <a:graphicFrameLocks noChangeAspect="1"/>
          </p:cNvGraphicFramePr>
          <p:nvPr/>
        </p:nvGraphicFramePr>
        <p:xfrm>
          <a:off x="3517900" y="3048000"/>
          <a:ext cx="812800" cy="471488"/>
        </p:xfrm>
        <a:graphic>
          <a:graphicData uri="http://schemas.openxmlformats.org/presentationml/2006/ole">
            <p:oleObj spid="_x0000_s164869" name="Equation" r:id="rId8" imgW="406080" imgH="215640" progId="">
              <p:embed/>
            </p:oleObj>
          </a:graphicData>
        </a:graphic>
      </p:graphicFrame>
      <p:graphicFrame>
        <p:nvGraphicFramePr>
          <p:cNvPr id="5" name="Object 23"/>
          <p:cNvGraphicFramePr>
            <a:graphicFrameLocks noChangeAspect="1"/>
          </p:cNvGraphicFramePr>
          <p:nvPr/>
        </p:nvGraphicFramePr>
        <p:xfrm>
          <a:off x="2590800" y="4419600"/>
          <a:ext cx="838200" cy="941388"/>
        </p:xfrm>
        <a:graphic>
          <a:graphicData uri="http://schemas.openxmlformats.org/presentationml/2006/ole">
            <p:oleObj spid="_x0000_s164870" name="Equation" r:id="rId9" imgW="419040" imgH="431640" progId="">
              <p:embed/>
            </p:oleObj>
          </a:graphicData>
        </a:graphic>
      </p:graphicFrame>
      <p:graphicFrame>
        <p:nvGraphicFramePr>
          <p:cNvPr id="6" name="Object 23"/>
          <p:cNvGraphicFramePr>
            <a:graphicFrameLocks noChangeAspect="1"/>
          </p:cNvGraphicFramePr>
          <p:nvPr/>
        </p:nvGraphicFramePr>
        <p:xfrm>
          <a:off x="3606800" y="4648200"/>
          <a:ext cx="787400" cy="471488"/>
        </p:xfrm>
        <a:graphic>
          <a:graphicData uri="http://schemas.openxmlformats.org/presentationml/2006/ole">
            <p:oleObj spid="_x0000_s164871" name="Equation" r:id="rId10" imgW="393480" imgH="215640" progId="">
              <p:embed/>
            </p:oleObj>
          </a:graphicData>
        </a:graphic>
      </p:graphicFrame>
      <p:graphicFrame>
        <p:nvGraphicFramePr>
          <p:cNvPr id="7" name="Object 23"/>
          <p:cNvGraphicFramePr>
            <a:graphicFrameLocks noChangeAspect="1"/>
          </p:cNvGraphicFramePr>
          <p:nvPr/>
        </p:nvGraphicFramePr>
        <p:xfrm>
          <a:off x="2667000" y="5715000"/>
          <a:ext cx="838200" cy="941388"/>
        </p:xfrm>
        <a:graphic>
          <a:graphicData uri="http://schemas.openxmlformats.org/presentationml/2006/ole">
            <p:oleObj spid="_x0000_s164872" name="Equation" r:id="rId11" imgW="419040" imgH="431640" progId="">
              <p:embed/>
            </p:oleObj>
          </a:graphicData>
        </a:graphic>
      </p:graphicFrame>
      <p:graphicFrame>
        <p:nvGraphicFramePr>
          <p:cNvPr id="10" name="Object 23"/>
          <p:cNvGraphicFramePr>
            <a:graphicFrameLocks noChangeAspect="1"/>
          </p:cNvGraphicFramePr>
          <p:nvPr/>
        </p:nvGraphicFramePr>
        <p:xfrm>
          <a:off x="3632200" y="5943600"/>
          <a:ext cx="889000" cy="471488"/>
        </p:xfrm>
        <a:graphic>
          <a:graphicData uri="http://schemas.openxmlformats.org/presentationml/2006/ole">
            <p:oleObj spid="_x0000_s164873" name="Equation" r:id="rId12" imgW="444240" imgH="21564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lowchart: Document 1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Angles in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609601" y="1981200"/>
            <a:ext cx="2743200" cy="914400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501538" y="2259874"/>
            <a:ext cx="1905000" cy="1066800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>
            <a:off x="2552701" y="3695700"/>
            <a:ext cx="1981200" cy="533400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 flipV="1">
            <a:off x="762001" y="4267200"/>
            <a:ext cx="2667000" cy="1219200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6200000" flipV="1">
            <a:off x="-571499" y="3009900"/>
            <a:ext cx="2971800" cy="1219200"/>
          </a:xfrm>
          <a:prstGeom prst="straightConnector1">
            <a:avLst/>
          </a:prstGeom>
          <a:ln w="254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653938" y="2096589"/>
            <a:ext cx="492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2x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657601" y="3257490"/>
            <a:ext cx="7729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2x+5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693127" y="4469674"/>
            <a:ext cx="7312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x+15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85801" y="4800600"/>
            <a:ext cx="8883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2x+10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23046" y="2419290"/>
            <a:ext cx="8723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3x-10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572000" y="1219200"/>
            <a:ext cx="42691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3x-10+2x+2x+5+x+15+2x+10 = 360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86452" y="1733490"/>
            <a:ext cx="1802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10x+20 = 360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400012" y="226689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10x = 340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677217" y="2876490"/>
            <a:ext cx="9348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x = 34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28600" y="838200"/>
            <a:ext cx="32143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FF00"/>
                </a:solidFill>
                <a:latin typeface="Comic Sans MS" pitchFamily="66" charset="0"/>
              </a:rPr>
              <a:t>19.  </a:t>
            </a:r>
            <a:r>
              <a:rPr lang="en-US" sz="4000" dirty="0" smtClean="0">
                <a:solidFill>
                  <a:schemeClr val="bg1"/>
                </a:solidFill>
                <a:latin typeface="Comic Sans MS" pitchFamily="66" charset="0"/>
              </a:rPr>
              <a:t>FIND X: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lowchart: Document 1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Angles in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1752600" y="2362200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X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0" y="8382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Comic Sans MS" pitchFamily="66" charset="0"/>
              </a:rPr>
              <a:t>20.  </a:t>
            </a: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The picture shows a REGULAR HEXAGON.     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        Find X:</a:t>
            </a:r>
          </a:p>
        </p:txBody>
      </p:sp>
      <p:sp>
        <p:nvSpPr>
          <p:cNvPr id="21" name="Hexagon 20"/>
          <p:cNvSpPr/>
          <p:nvPr/>
        </p:nvSpPr>
        <p:spPr>
          <a:xfrm>
            <a:off x="990600" y="2743200"/>
            <a:ext cx="3048000" cy="2590800"/>
          </a:xfrm>
          <a:prstGeom prst="hexagon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>
            <a:stCxn id="21" idx="3"/>
          </p:cNvCxnSpPr>
          <p:nvPr/>
        </p:nvCxnSpPr>
        <p:spPr>
          <a:xfrm rot="10800000" flipH="1">
            <a:off x="990600" y="1752600"/>
            <a:ext cx="1143000" cy="2286000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1" idx="4"/>
          </p:cNvCxnSpPr>
          <p:nvPr/>
        </p:nvCxnSpPr>
        <p:spPr>
          <a:xfrm rot="5400000" flipH="1" flipV="1">
            <a:off x="3181350" y="1200150"/>
            <a:ext cx="1588" cy="3086100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21" idx="5"/>
          </p:cNvCxnSpPr>
          <p:nvPr/>
        </p:nvCxnSpPr>
        <p:spPr>
          <a:xfrm rot="16200000" flipH="1">
            <a:off x="2686050" y="3448050"/>
            <a:ext cx="2819400" cy="1409700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21" idx="0"/>
          </p:cNvCxnSpPr>
          <p:nvPr/>
        </p:nvCxnSpPr>
        <p:spPr>
          <a:xfrm flipH="1">
            <a:off x="2743200" y="4038600"/>
            <a:ext cx="1295400" cy="2590800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21" idx="1"/>
          </p:cNvCxnSpPr>
          <p:nvPr/>
        </p:nvCxnSpPr>
        <p:spPr>
          <a:xfrm rot="5400000">
            <a:off x="1885950" y="3829050"/>
            <a:ext cx="1588" cy="3009900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21" idx="2"/>
          </p:cNvCxnSpPr>
          <p:nvPr/>
        </p:nvCxnSpPr>
        <p:spPr>
          <a:xfrm rot="5400000" flipH="1">
            <a:off x="-171450" y="3524250"/>
            <a:ext cx="2438400" cy="1181100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359" name="Object 23"/>
          <p:cNvGraphicFramePr>
            <a:graphicFrameLocks noChangeAspect="1"/>
          </p:cNvGraphicFramePr>
          <p:nvPr/>
        </p:nvGraphicFramePr>
        <p:xfrm>
          <a:off x="5715000" y="1828800"/>
          <a:ext cx="838200" cy="941388"/>
        </p:xfrm>
        <a:graphic>
          <a:graphicData uri="http://schemas.openxmlformats.org/presentationml/2006/ole">
            <p:oleObj spid="_x0000_s190466" name="Equation" r:id="rId5" imgW="419040" imgH="431640" progId="">
              <p:embed/>
            </p:oleObj>
          </a:graphicData>
        </a:graphic>
      </p:graphicFrame>
      <p:graphicFrame>
        <p:nvGraphicFramePr>
          <p:cNvPr id="2" name="Object 23"/>
          <p:cNvGraphicFramePr>
            <a:graphicFrameLocks noChangeAspect="1"/>
          </p:cNvGraphicFramePr>
          <p:nvPr/>
        </p:nvGraphicFramePr>
        <p:xfrm>
          <a:off x="6858000" y="2057400"/>
          <a:ext cx="838200" cy="471488"/>
        </p:xfrm>
        <a:graphic>
          <a:graphicData uri="http://schemas.openxmlformats.org/presentationml/2006/ole">
            <p:oleObj spid="_x0000_s190467" name="Equation" r:id="rId6" imgW="419040" imgH="21564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lowchart: Document 15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Angles in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0" y="8382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Comic Sans MS" pitchFamily="66" charset="0"/>
              </a:rPr>
              <a:t>21.  </a:t>
            </a: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A regular polygon with an unknown number 	of sides has exterior angles measuring 	20</a:t>
            </a:r>
            <a:r>
              <a:rPr lang="en-US" sz="3200" baseline="30000" dirty="0" smtClean="0">
                <a:solidFill>
                  <a:schemeClr val="bg1"/>
                </a:solidFill>
                <a:latin typeface="Comic Sans MS" pitchFamily="66" charset="0"/>
              </a:rPr>
              <a:t>0</a:t>
            </a:r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.  How many sides does it have? </a:t>
            </a:r>
          </a:p>
        </p:txBody>
      </p:sp>
      <p:graphicFrame>
        <p:nvGraphicFramePr>
          <p:cNvPr id="3" name="Object 23"/>
          <p:cNvGraphicFramePr>
            <a:graphicFrameLocks noChangeAspect="1"/>
          </p:cNvGraphicFramePr>
          <p:nvPr/>
        </p:nvGraphicFramePr>
        <p:xfrm>
          <a:off x="2082800" y="2895600"/>
          <a:ext cx="1397000" cy="941388"/>
        </p:xfrm>
        <a:graphic>
          <a:graphicData uri="http://schemas.openxmlformats.org/presentationml/2006/ole">
            <p:oleObj spid="_x0000_s425988" name="Equation" r:id="rId5" imgW="698400" imgH="431640" progId="">
              <p:embed/>
            </p:oleObj>
          </a:graphicData>
        </a:graphic>
      </p:graphicFrame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1524000" y="3200400"/>
            <a:ext cx="381000" cy="42703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200" b="1" dirty="0" smtClean="0">
                <a:solidFill>
                  <a:srgbClr val="CC0000"/>
                </a:solidFill>
                <a:latin typeface="Comic Sans MS" pitchFamily="66" charset="0"/>
              </a:rPr>
              <a:t>X</a:t>
            </a:r>
            <a:endParaRPr lang="en-US" sz="2200" b="1" dirty="0">
              <a:solidFill>
                <a:srgbClr val="CC0000"/>
              </a:solidFill>
              <a:latin typeface="Comic Sans MS" pitchFamily="66" charset="0"/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3581400" y="3200400"/>
            <a:ext cx="381000" cy="42703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200" b="1" dirty="0" smtClean="0">
                <a:solidFill>
                  <a:srgbClr val="CC0000"/>
                </a:solidFill>
                <a:latin typeface="Comic Sans MS" pitchFamily="66" charset="0"/>
              </a:rPr>
              <a:t>X</a:t>
            </a:r>
            <a:endParaRPr lang="en-US" sz="2200" b="1" dirty="0">
              <a:solidFill>
                <a:srgbClr val="CC0000"/>
              </a:solidFill>
              <a:latin typeface="Comic Sans MS" pitchFamily="66" charset="0"/>
            </a:endParaRPr>
          </a:p>
        </p:txBody>
      </p:sp>
      <p:graphicFrame>
        <p:nvGraphicFramePr>
          <p:cNvPr id="4" name="Object 23"/>
          <p:cNvGraphicFramePr>
            <a:graphicFrameLocks noChangeAspect="1"/>
          </p:cNvGraphicFramePr>
          <p:nvPr/>
        </p:nvGraphicFramePr>
        <p:xfrm>
          <a:off x="1968500" y="4405313"/>
          <a:ext cx="1600200" cy="387350"/>
        </p:xfrm>
        <a:graphic>
          <a:graphicData uri="http://schemas.openxmlformats.org/presentationml/2006/ole">
            <p:oleObj spid="_x0000_s425989" name="Equation" r:id="rId6" imgW="799920" imgH="177480" progId="">
              <p:embed/>
            </p:oleObj>
          </a:graphicData>
        </a:graphic>
      </p:graphicFrame>
      <p:graphicFrame>
        <p:nvGraphicFramePr>
          <p:cNvPr id="5" name="Object 23"/>
          <p:cNvGraphicFramePr>
            <a:graphicFrameLocks noChangeAspect="1"/>
          </p:cNvGraphicFramePr>
          <p:nvPr/>
        </p:nvGraphicFramePr>
        <p:xfrm>
          <a:off x="1981200" y="4724400"/>
          <a:ext cx="457200" cy="496888"/>
        </p:xfrm>
        <a:graphic>
          <a:graphicData uri="http://schemas.openxmlformats.org/presentationml/2006/ole">
            <p:oleObj spid="_x0000_s425990" name="Equation" r:id="rId7" imgW="228600" imgH="228600" progId="">
              <p:embed/>
            </p:oleObj>
          </a:graphicData>
        </a:graphic>
      </p:graphicFrame>
      <p:graphicFrame>
        <p:nvGraphicFramePr>
          <p:cNvPr id="6" name="Object 23"/>
          <p:cNvGraphicFramePr>
            <a:graphicFrameLocks noChangeAspect="1"/>
          </p:cNvGraphicFramePr>
          <p:nvPr/>
        </p:nvGraphicFramePr>
        <p:xfrm>
          <a:off x="2971800" y="4724400"/>
          <a:ext cx="457200" cy="496888"/>
        </p:xfrm>
        <a:graphic>
          <a:graphicData uri="http://schemas.openxmlformats.org/presentationml/2006/ole">
            <p:oleObj spid="_x0000_s425991" name="Equation" r:id="rId8" imgW="228600" imgH="228600" progId="">
              <p:embed/>
            </p:oleObj>
          </a:graphicData>
        </a:graphic>
      </p:graphicFrame>
      <p:graphicFrame>
        <p:nvGraphicFramePr>
          <p:cNvPr id="7" name="Object 23"/>
          <p:cNvGraphicFramePr>
            <a:graphicFrameLocks noChangeAspect="1"/>
          </p:cNvGraphicFramePr>
          <p:nvPr/>
        </p:nvGraphicFramePr>
        <p:xfrm>
          <a:off x="2209800" y="5451475"/>
          <a:ext cx="990600" cy="385763"/>
        </p:xfrm>
        <a:graphic>
          <a:graphicData uri="http://schemas.openxmlformats.org/presentationml/2006/ole">
            <p:oleObj spid="_x0000_s425992" name="Equation" r:id="rId9" imgW="495000" imgH="177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609600" y="1066801"/>
            <a:ext cx="2362200" cy="5539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/>
              <a:t>Straight Sides</a:t>
            </a:r>
            <a:endParaRPr lang="en-US" sz="3000" b="1" dirty="0"/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3048000" y="1066800"/>
            <a:ext cx="5715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No curves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685800" y="1905000"/>
            <a:ext cx="2438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“Straight”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6096000" y="1905000"/>
            <a:ext cx="2362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Curved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>
            <a:off x="4953000" y="1981200"/>
            <a:ext cx="0" cy="449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5410200" y="2895600"/>
            <a:ext cx="1219200" cy="609600"/>
          </a:xfrm>
          <a:prstGeom prst="ellipse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457200" y="3276600"/>
            <a:ext cx="18288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Isosceles Triangle 49"/>
          <p:cNvSpPr/>
          <p:nvPr/>
        </p:nvSpPr>
        <p:spPr>
          <a:xfrm>
            <a:off x="3962400" y="2438400"/>
            <a:ext cx="762000" cy="990600"/>
          </a:xfrm>
          <a:prstGeom prst="triangle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Pie 50"/>
          <p:cNvSpPr/>
          <p:nvPr/>
        </p:nvSpPr>
        <p:spPr>
          <a:xfrm>
            <a:off x="5715000" y="4191000"/>
            <a:ext cx="1295400" cy="1219200"/>
          </a:xfrm>
          <a:prstGeom prst="pie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Dodecagon 51"/>
          <p:cNvSpPr/>
          <p:nvPr/>
        </p:nvSpPr>
        <p:spPr>
          <a:xfrm>
            <a:off x="609600" y="4724400"/>
            <a:ext cx="990600" cy="1066800"/>
          </a:xfrm>
          <a:prstGeom prst="dodecagon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loud 52"/>
          <p:cNvSpPr/>
          <p:nvPr/>
        </p:nvSpPr>
        <p:spPr>
          <a:xfrm>
            <a:off x="7391400" y="2971800"/>
            <a:ext cx="1066800" cy="762000"/>
          </a:xfrm>
          <a:prstGeom prst="cloud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Lightning Bolt 53"/>
          <p:cNvSpPr/>
          <p:nvPr/>
        </p:nvSpPr>
        <p:spPr>
          <a:xfrm>
            <a:off x="2590800" y="2590800"/>
            <a:ext cx="990600" cy="990600"/>
          </a:xfrm>
          <a:prstGeom prst="lightningBolt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ross 54"/>
          <p:cNvSpPr/>
          <p:nvPr/>
        </p:nvSpPr>
        <p:spPr>
          <a:xfrm>
            <a:off x="3276600" y="4267200"/>
            <a:ext cx="1066800" cy="1066800"/>
          </a:xfrm>
          <a:prstGeom prst="plus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Moon 55"/>
          <p:cNvSpPr/>
          <p:nvPr/>
        </p:nvSpPr>
        <p:spPr>
          <a:xfrm>
            <a:off x="7620000" y="4572000"/>
            <a:ext cx="762000" cy="914400"/>
          </a:xfrm>
          <a:prstGeom prst="moon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Wave 56"/>
          <p:cNvSpPr/>
          <p:nvPr/>
        </p:nvSpPr>
        <p:spPr>
          <a:xfrm>
            <a:off x="5486400" y="5715000"/>
            <a:ext cx="1600200" cy="609600"/>
          </a:xfrm>
          <a:prstGeom prst="wave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Up Arrow 57"/>
          <p:cNvSpPr/>
          <p:nvPr/>
        </p:nvSpPr>
        <p:spPr>
          <a:xfrm>
            <a:off x="2209800" y="5410200"/>
            <a:ext cx="457200" cy="838200"/>
          </a:xfrm>
          <a:prstGeom prst="upArrow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lowchart: Document 21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1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" dur="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 animBg="1"/>
      <p:bldP spid="28684" grpId="0"/>
      <p:bldP spid="28685" grpId="0"/>
      <p:bldP spid="28686" grpId="0"/>
      <p:bldP spid="2868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Squares and Rectangles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21299620">
            <a:off x="121460" y="2360833"/>
            <a:ext cx="8839200" cy="3170099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0" dirty="0" smtClean="0">
                <a:solidFill>
                  <a:sysClr val="windowText" lastClr="000000"/>
                </a:solidFill>
                <a:latin typeface="Verdana" pitchFamily="34" charset="0"/>
              </a:rPr>
              <a:t>AREA of RECTANGLES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 descr="30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95598"/>
            <a:ext cx="4495800" cy="3962400"/>
          </a:xfrm>
          <a:prstGeom prst="rect">
            <a:avLst/>
          </a:prstGeom>
          <a:noFill/>
        </p:spPr>
      </p:pic>
      <p:pic>
        <p:nvPicPr>
          <p:cNvPr id="159748" name="Picture 4" descr="30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895598"/>
            <a:ext cx="4343400" cy="5791202"/>
          </a:xfrm>
          <a:prstGeom prst="rect">
            <a:avLst/>
          </a:prstGeom>
          <a:noFill/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Squares and Rectangles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762000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  <a:latin typeface="Comic Sans MS" pitchFamily="66" charset="0"/>
              </a:rPr>
              <a:t>Area is a measure of “flat space”.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447800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chemeClr val="bg1"/>
                </a:solidFill>
                <a:latin typeface="Comic Sans MS" pitchFamily="66" charset="0"/>
              </a:rPr>
              <a:t>If you wanted to cover a floor with 1ft by 1ft tiles, the area of the floor is the number of tiles it takes to cover the floor.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Squares and Rectangles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09600" y="1828800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It is 10 feet long </a:t>
            </a:r>
            <a:endParaRPr lang="en-US" sz="2800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638800" y="2133600"/>
            <a:ext cx="3048000" cy="1828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33400" y="1295400"/>
            <a:ext cx="4191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Here is a small room:</a:t>
            </a:r>
            <a:endParaRPr lang="en-US" sz="2800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685800" y="2286000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and 6 feet wide </a:t>
            </a:r>
            <a:endParaRPr lang="en-US" sz="2800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781800" y="4038600"/>
            <a:ext cx="83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10 </a:t>
            </a:r>
            <a:endParaRPr lang="en-US" sz="2800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5181600" y="2590800"/>
            <a:ext cx="83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6 </a:t>
            </a:r>
            <a:endParaRPr lang="en-US" sz="2800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914400" y="3124200"/>
            <a:ext cx="4191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To cover the room with 1x1 tiles . . . </a:t>
            </a:r>
            <a:endParaRPr lang="en-US" sz="2800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143000" y="4648200"/>
            <a:ext cx="1881188" cy="51911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10 across</a:t>
            </a: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2971800" y="4648200"/>
            <a:ext cx="614363" cy="51911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by</a:t>
            </a:r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3581400" y="4648200"/>
            <a:ext cx="1385888" cy="51911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6 deep</a:t>
            </a:r>
          </a:p>
        </p:txBody>
      </p:sp>
      <p:sp>
        <p:nvSpPr>
          <p:cNvPr id="19" name="Rectangle 39"/>
          <p:cNvSpPr>
            <a:spLocks noChangeArrowheads="1"/>
          </p:cNvSpPr>
          <p:nvPr/>
        </p:nvSpPr>
        <p:spPr bwMode="auto">
          <a:xfrm>
            <a:off x="6629400" y="2971800"/>
            <a:ext cx="304800" cy="304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AutoShape 40"/>
          <p:cNvSpPr>
            <a:spLocks/>
          </p:cNvSpPr>
          <p:nvPr/>
        </p:nvSpPr>
        <p:spPr bwMode="auto">
          <a:xfrm>
            <a:off x="7010400" y="2971800"/>
            <a:ext cx="228600" cy="304800"/>
          </a:xfrm>
          <a:prstGeom prst="rightBrace">
            <a:avLst>
              <a:gd name="adj1" fmla="val 11111"/>
              <a:gd name="adj2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AutoShape 41"/>
          <p:cNvSpPr>
            <a:spLocks/>
          </p:cNvSpPr>
          <p:nvPr/>
        </p:nvSpPr>
        <p:spPr bwMode="auto">
          <a:xfrm rot="16200000">
            <a:off x="6610350" y="2533650"/>
            <a:ext cx="266700" cy="381000"/>
          </a:xfrm>
          <a:prstGeom prst="rightBrace">
            <a:avLst>
              <a:gd name="adj1" fmla="val 11905"/>
              <a:gd name="adj2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Text Box 42"/>
          <p:cNvSpPr txBox="1">
            <a:spLocks noChangeArrowheads="1"/>
          </p:cNvSpPr>
          <p:nvPr/>
        </p:nvSpPr>
        <p:spPr bwMode="auto">
          <a:xfrm>
            <a:off x="7315200" y="2971800"/>
            <a:ext cx="311150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3" name="Text Box 43"/>
          <p:cNvSpPr txBox="1">
            <a:spLocks noChangeArrowheads="1"/>
          </p:cNvSpPr>
          <p:nvPr/>
        </p:nvSpPr>
        <p:spPr bwMode="auto">
          <a:xfrm>
            <a:off x="6553200" y="2209800"/>
            <a:ext cx="311150" cy="3667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/>
      <p:bldP spid="2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Squares and Rectangles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5638800" y="2209800"/>
            <a:ext cx="3048000" cy="1828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781800" y="4114800"/>
            <a:ext cx="83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10 </a:t>
            </a:r>
            <a:endParaRPr lang="en-US" sz="2800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181600" y="2667000"/>
            <a:ext cx="83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6 </a:t>
            </a:r>
            <a:endParaRPr lang="en-US" sz="2800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685800" y="1371600"/>
            <a:ext cx="5138738" cy="51911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You need 10 of them across</a:t>
            </a: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5638800" y="3733800"/>
            <a:ext cx="304800" cy="304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5943600" y="3733800"/>
            <a:ext cx="304800" cy="304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21"/>
          <p:cNvSpPr>
            <a:spLocks noChangeArrowheads="1"/>
          </p:cNvSpPr>
          <p:nvPr/>
        </p:nvSpPr>
        <p:spPr bwMode="auto">
          <a:xfrm>
            <a:off x="6248400" y="3733800"/>
            <a:ext cx="304800" cy="304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6553200" y="3733800"/>
            <a:ext cx="304800" cy="304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29"/>
          <p:cNvSpPr>
            <a:spLocks noChangeArrowheads="1"/>
          </p:cNvSpPr>
          <p:nvPr/>
        </p:nvSpPr>
        <p:spPr bwMode="auto">
          <a:xfrm>
            <a:off x="6858000" y="3733800"/>
            <a:ext cx="304800" cy="304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30"/>
          <p:cNvSpPr>
            <a:spLocks noChangeArrowheads="1"/>
          </p:cNvSpPr>
          <p:nvPr/>
        </p:nvSpPr>
        <p:spPr bwMode="auto">
          <a:xfrm>
            <a:off x="7162800" y="3733800"/>
            <a:ext cx="304800" cy="304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31"/>
          <p:cNvSpPr>
            <a:spLocks noChangeArrowheads="1"/>
          </p:cNvSpPr>
          <p:nvPr/>
        </p:nvSpPr>
        <p:spPr bwMode="auto">
          <a:xfrm>
            <a:off x="7467600" y="3733800"/>
            <a:ext cx="304800" cy="304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Rectangle 32"/>
          <p:cNvSpPr>
            <a:spLocks noChangeArrowheads="1"/>
          </p:cNvSpPr>
          <p:nvPr/>
        </p:nvSpPr>
        <p:spPr bwMode="auto">
          <a:xfrm>
            <a:off x="7772400" y="3733800"/>
            <a:ext cx="304800" cy="304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8077200" y="3733800"/>
            <a:ext cx="304800" cy="304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Rectangle 34"/>
          <p:cNvSpPr>
            <a:spLocks noChangeArrowheads="1"/>
          </p:cNvSpPr>
          <p:nvPr/>
        </p:nvSpPr>
        <p:spPr bwMode="auto">
          <a:xfrm>
            <a:off x="8382000" y="3733800"/>
            <a:ext cx="304800" cy="304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Rectangle 35"/>
          <p:cNvSpPr>
            <a:spLocks noChangeArrowheads="1"/>
          </p:cNvSpPr>
          <p:nvPr/>
        </p:nvSpPr>
        <p:spPr bwMode="auto">
          <a:xfrm>
            <a:off x="685800" y="1981200"/>
            <a:ext cx="2184400" cy="51911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And 6 deep</a:t>
            </a:r>
          </a:p>
        </p:txBody>
      </p:sp>
      <p:sp>
        <p:nvSpPr>
          <p:cNvPr id="21" name="Rectangle 36"/>
          <p:cNvSpPr>
            <a:spLocks noChangeArrowheads="1"/>
          </p:cNvSpPr>
          <p:nvPr/>
        </p:nvSpPr>
        <p:spPr bwMode="auto">
          <a:xfrm>
            <a:off x="5638800" y="3429000"/>
            <a:ext cx="304800" cy="304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Rectangle 37"/>
          <p:cNvSpPr>
            <a:spLocks noChangeArrowheads="1"/>
          </p:cNvSpPr>
          <p:nvPr/>
        </p:nvSpPr>
        <p:spPr bwMode="auto">
          <a:xfrm>
            <a:off x="5638800" y="3124200"/>
            <a:ext cx="304800" cy="304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Rectangle 38"/>
          <p:cNvSpPr>
            <a:spLocks noChangeArrowheads="1"/>
          </p:cNvSpPr>
          <p:nvPr/>
        </p:nvSpPr>
        <p:spPr bwMode="auto">
          <a:xfrm>
            <a:off x="5638800" y="2819400"/>
            <a:ext cx="304800" cy="304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Rectangle 39"/>
          <p:cNvSpPr>
            <a:spLocks noChangeArrowheads="1"/>
          </p:cNvSpPr>
          <p:nvPr/>
        </p:nvSpPr>
        <p:spPr bwMode="auto">
          <a:xfrm>
            <a:off x="5638800" y="2514600"/>
            <a:ext cx="304800" cy="304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Rectangle 40"/>
          <p:cNvSpPr>
            <a:spLocks noChangeArrowheads="1"/>
          </p:cNvSpPr>
          <p:nvPr/>
        </p:nvSpPr>
        <p:spPr bwMode="auto">
          <a:xfrm>
            <a:off x="5638800" y="2209800"/>
            <a:ext cx="304800" cy="304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Squares and Rectangles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638800" y="1981200"/>
            <a:ext cx="3048000" cy="1828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7200" y="1295400"/>
            <a:ext cx="815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For each of the 10 across, there are 6 deep</a:t>
            </a:r>
            <a:endParaRPr lang="en-US" sz="2800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629400" y="3886200"/>
            <a:ext cx="83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10 </a:t>
            </a:r>
            <a:endParaRPr lang="en-US" sz="2800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105400" y="2438400"/>
            <a:ext cx="83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6 </a:t>
            </a:r>
            <a:endParaRPr lang="en-US" sz="2800" b="1">
              <a:solidFill>
                <a:srgbClr val="FFFF00"/>
              </a:solidFill>
              <a:latin typeface="Tahoma" pitchFamily="34" charset="0"/>
            </a:endParaRPr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5638800" y="3505200"/>
            <a:ext cx="3048000" cy="304800"/>
            <a:chOff x="3360" y="3168"/>
            <a:chExt cx="1920" cy="192"/>
          </a:xfrm>
        </p:grpSpPr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4128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3936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3744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3552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3360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4320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4512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4704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4896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5088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1" name="Group 19"/>
          <p:cNvGrpSpPr>
            <a:grpSpLocks/>
          </p:cNvGrpSpPr>
          <p:nvPr/>
        </p:nvGrpSpPr>
        <p:grpSpPr bwMode="auto">
          <a:xfrm>
            <a:off x="5638800" y="1981200"/>
            <a:ext cx="304800" cy="1828800"/>
            <a:chOff x="3312" y="2736"/>
            <a:chExt cx="192" cy="1152"/>
          </a:xfrm>
        </p:grpSpPr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" name="Group 26"/>
          <p:cNvGrpSpPr>
            <a:grpSpLocks/>
          </p:cNvGrpSpPr>
          <p:nvPr/>
        </p:nvGrpSpPr>
        <p:grpSpPr bwMode="auto">
          <a:xfrm>
            <a:off x="6553200" y="1981200"/>
            <a:ext cx="304800" cy="1828800"/>
            <a:chOff x="3312" y="2736"/>
            <a:chExt cx="192" cy="1152"/>
          </a:xfrm>
        </p:grpSpPr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5" name="Group 33"/>
          <p:cNvGrpSpPr>
            <a:grpSpLocks/>
          </p:cNvGrpSpPr>
          <p:nvPr/>
        </p:nvGrpSpPr>
        <p:grpSpPr bwMode="auto">
          <a:xfrm>
            <a:off x="6248400" y="1981200"/>
            <a:ext cx="304800" cy="1828800"/>
            <a:chOff x="3312" y="2736"/>
            <a:chExt cx="192" cy="1152"/>
          </a:xfrm>
        </p:grpSpPr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2" name="Group 40"/>
          <p:cNvGrpSpPr>
            <a:grpSpLocks/>
          </p:cNvGrpSpPr>
          <p:nvPr/>
        </p:nvGrpSpPr>
        <p:grpSpPr bwMode="auto">
          <a:xfrm>
            <a:off x="5943600" y="1981200"/>
            <a:ext cx="304800" cy="1828800"/>
            <a:chOff x="3312" y="2736"/>
            <a:chExt cx="192" cy="1152"/>
          </a:xfrm>
        </p:grpSpPr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Rectangle 46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9" name="Group 47"/>
          <p:cNvGrpSpPr>
            <a:grpSpLocks/>
          </p:cNvGrpSpPr>
          <p:nvPr/>
        </p:nvGrpSpPr>
        <p:grpSpPr bwMode="auto">
          <a:xfrm>
            <a:off x="6858000" y="1981200"/>
            <a:ext cx="304800" cy="1828800"/>
            <a:chOff x="3312" y="2736"/>
            <a:chExt cx="192" cy="1152"/>
          </a:xfrm>
        </p:grpSpPr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Rectangle 52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6" name="Group 54"/>
          <p:cNvGrpSpPr>
            <a:grpSpLocks/>
          </p:cNvGrpSpPr>
          <p:nvPr/>
        </p:nvGrpSpPr>
        <p:grpSpPr bwMode="auto">
          <a:xfrm>
            <a:off x="7162800" y="1981200"/>
            <a:ext cx="304800" cy="1828800"/>
            <a:chOff x="3312" y="2736"/>
            <a:chExt cx="192" cy="1152"/>
          </a:xfrm>
        </p:grpSpPr>
        <p:sp>
          <p:nvSpPr>
            <p:cNvPr id="57" name="Rectangle 55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Rectangle 56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Rectangle 57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Rectangle 58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Rectangle 59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Rectangle 60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3" name="Group 61"/>
          <p:cNvGrpSpPr>
            <a:grpSpLocks/>
          </p:cNvGrpSpPr>
          <p:nvPr/>
        </p:nvGrpSpPr>
        <p:grpSpPr bwMode="auto">
          <a:xfrm>
            <a:off x="7467600" y="1981200"/>
            <a:ext cx="304800" cy="1828800"/>
            <a:chOff x="3312" y="2736"/>
            <a:chExt cx="192" cy="1152"/>
          </a:xfrm>
        </p:grpSpPr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Rectangle 64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Rectangle 67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0" name="Group 68"/>
          <p:cNvGrpSpPr>
            <a:grpSpLocks/>
          </p:cNvGrpSpPr>
          <p:nvPr/>
        </p:nvGrpSpPr>
        <p:grpSpPr bwMode="auto">
          <a:xfrm>
            <a:off x="7772400" y="1981200"/>
            <a:ext cx="304800" cy="1828800"/>
            <a:chOff x="3312" y="2736"/>
            <a:chExt cx="192" cy="1152"/>
          </a:xfrm>
        </p:grpSpPr>
        <p:sp>
          <p:nvSpPr>
            <p:cNvPr id="71" name="Rectangle 69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" name="Rectangle 70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" name="Rectangle 71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" name="Rectangle 72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Rectangle 73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7" name="Group 75"/>
          <p:cNvGrpSpPr>
            <a:grpSpLocks/>
          </p:cNvGrpSpPr>
          <p:nvPr/>
        </p:nvGrpSpPr>
        <p:grpSpPr bwMode="auto">
          <a:xfrm>
            <a:off x="8077200" y="1981200"/>
            <a:ext cx="304800" cy="1828800"/>
            <a:chOff x="3312" y="2736"/>
            <a:chExt cx="192" cy="1152"/>
          </a:xfrm>
        </p:grpSpPr>
        <p:sp>
          <p:nvSpPr>
            <p:cNvPr id="78" name="Rectangle 76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" name="Rectangle 79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" name="Rectangle 80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Rectangle 81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4" name="Group 82"/>
          <p:cNvGrpSpPr>
            <a:grpSpLocks/>
          </p:cNvGrpSpPr>
          <p:nvPr/>
        </p:nvGrpSpPr>
        <p:grpSpPr bwMode="auto">
          <a:xfrm>
            <a:off x="8382000" y="1981200"/>
            <a:ext cx="304800" cy="1828800"/>
            <a:chOff x="3312" y="2736"/>
            <a:chExt cx="192" cy="1152"/>
          </a:xfrm>
        </p:grpSpPr>
        <p:sp>
          <p:nvSpPr>
            <p:cNvPr id="85" name="Rectangle 83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Rectangle 84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" name="Rectangle 85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" name="Rectangle 88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1" name="Text Box 89"/>
          <p:cNvSpPr txBox="1">
            <a:spLocks noChangeArrowheads="1"/>
          </p:cNvSpPr>
          <p:nvPr/>
        </p:nvSpPr>
        <p:spPr bwMode="auto">
          <a:xfrm>
            <a:off x="533400" y="1905000"/>
            <a:ext cx="434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How many total tiles?</a:t>
            </a:r>
            <a:endParaRPr lang="en-US" sz="2800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92" name="Text Box 90"/>
          <p:cNvSpPr txBox="1">
            <a:spLocks noChangeArrowheads="1"/>
          </p:cNvSpPr>
          <p:nvPr/>
        </p:nvSpPr>
        <p:spPr bwMode="auto">
          <a:xfrm>
            <a:off x="762000" y="2667000"/>
            <a:ext cx="2590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6 x 10 = 60</a:t>
            </a:r>
            <a:endParaRPr lang="en-US" sz="2800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93" name="Text Box 91"/>
          <p:cNvSpPr txBox="1">
            <a:spLocks noChangeArrowheads="1"/>
          </p:cNvSpPr>
          <p:nvPr/>
        </p:nvSpPr>
        <p:spPr bwMode="auto">
          <a:xfrm>
            <a:off x="762000" y="3352800"/>
            <a:ext cx="33528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This is where </a:t>
            </a:r>
          </a:p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base x height </a:t>
            </a:r>
          </a:p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comes from</a:t>
            </a:r>
            <a:endParaRPr lang="en-US" sz="2800" b="1">
              <a:solidFill>
                <a:srgbClr val="FFFF00"/>
              </a:solidFill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91" grpId="0" autoUpdateAnimBg="0"/>
      <p:bldP spid="92" grpId="0" autoUpdateAnimBg="0"/>
      <p:bldP spid="93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Box 96"/>
          <p:cNvSpPr txBox="1"/>
          <p:nvPr/>
        </p:nvSpPr>
        <p:spPr>
          <a:xfrm>
            <a:off x="6705600" y="3962400"/>
            <a:ext cx="8382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latin typeface="Comic Sans MS" pitchFamily="66" charset="0"/>
              </a:rPr>
              <a:t>ft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079274" y="2514600"/>
            <a:ext cx="659674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latin typeface="Comic Sans MS" pitchFamily="66" charset="0"/>
              </a:rPr>
              <a:t>ft</a:t>
            </a:r>
          </a:p>
        </p:txBody>
      </p: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Squares and Rectangles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638800" y="1981200"/>
            <a:ext cx="3048000" cy="1828800"/>
          </a:xfrm>
          <a:prstGeom prst="rect">
            <a:avLst/>
          </a:prstGeom>
          <a:noFill/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629400" y="3886200"/>
            <a:ext cx="83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10 </a:t>
            </a:r>
            <a:endParaRPr lang="en-US" sz="2800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105400" y="2438400"/>
            <a:ext cx="83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6 </a:t>
            </a:r>
            <a:endParaRPr lang="en-US" sz="2800" b="1">
              <a:solidFill>
                <a:srgbClr val="FFFF00"/>
              </a:solidFill>
              <a:latin typeface="Tahoma" pitchFamily="34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5638800" y="3505200"/>
            <a:ext cx="3048000" cy="304800"/>
            <a:chOff x="3360" y="3168"/>
            <a:chExt cx="1920" cy="192"/>
          </a:xfrm>
        </p:grpSpPr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4128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3936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3744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3552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3360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4320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4512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4704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4896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5088" y="316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5638800" y="1981200"/>
            <a:ext cx="304800" cy="1828800"/>
            <a:chOff x="3312" y="2736"/>
            <a:chExt cx="192" cy="1152"/>
          </a:xfrm>
        </p:grpSpPr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" name="Group 26"/>
          <p:cNvGrpSpPr>
            <a:grpSpLocks/>
          </p:cNvGrpSpPr>
          <p:nvPr/>
        </p:nvGrpSpPr>
        <p:grpSpPr bwMode="auto">
          <a:xfrm>
            <a:off x="6553200" y="1981200"/>
            <a:ext cx="304800" cy="1828800"/>
            <a:chOff x="3312" y="2736"/>
            <a:chExt cx="192" cy="1152"/>
          </a:xfrm>
        </p:grpSpPr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1" name="Group 33"/>
          <p:cNvGrpSpPr>
            <a:grpSpLocks/>
          </p:cNvGrpSpPr>
          <p:nvPr/>
        </p:nvGrpSpPr>
        <p:grpSpPr bwMode="auto">
          <a:xfrm>
            <a:off x="6248400" y="1981200"/>
            <a:ext cx="304800" cy="1828800"/>
            <a:chOff x="3312" y="2736"/>
            <a:chExt cx="192" cy="1152"/>
          </a:xfrm>
        </p:grpSpPr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" name="Group 40"/>
          <p:cNvGrpSpPr>
            <a:grpSpLocks/>
          </p:cNvGrpSpPr>
          <p:nvPr/>
        </p:nvGrpSpPr>
        <p:grpSpPr bwMode="auto">
          <a:xfrm>
            <a:off x="5943600" y="1981200"/>
            <a:ext cx="304800" cy="1828800"/>
            <a:chOff x="3312" y="2736"/>
            <a:chExt cx="192" cy="1152"/>
          </a:xfrm>
        </p:grpSpPr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Rectangle 46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5" name="Group 47"/>
          <p:cNvGrpSpPr>
            <a:grpSpLocks/>
          </p:cNvGrpSpPr>
          <p:nvPr/>
        </p:nvGrpSpPr>
        <p:grpSpPr bwMode="auto">
          <a:xfrm>
            <a:off x="6858000" y="1981200"/>
            <a:ext cx="304800" cy="1828800"/>
            <a:chOff x="3312" y="2736"/>
            <a:chExt cx="192" cy="1152"/>
          </a:xfrm>
        </p:grpSpPr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Rectangle 52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2" name="Group 54"/>
          <p:cNvGrpSpPr>
            <a:grpSpLocks/>
          </p:cNvGrpSpPr>
          <p:nvPr/>
        </p:nvGrpSpPr>
        <p:grpSpPr bwMode="auto">
          <a:xfrm>
            <a:off x="7162800" y="1981200"/>
            <a:ext cx="304800" cy="1828800"/>
            <a:chOff x="3312" y="2736"/>
            <a:chExt cx="192" cy="1152"/>
          </a:xfrm>
        </p:grpSpPr>
        <p:sp>
          <p:nvSpPr>
            <p:cNvPr id="57" name="Rectangle 55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Rectangle 56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Rectangle 57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Rectangle 58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Rectangle 59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Rectangle 60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9" name="Group 61"/>
          <p:cNvGrpSpPr>
            <a:grpSpLocks/>
          </p:cNvGrpSpPr>
          <p:nvPr/>
        </p:nvGrpSpPr>
        <p:grpSpPr bwMode="auto">
          <a:xfrm>
            <a:off x="7467600" y="1981200"/>
            <a:ext cx="304800" cy="1828800"/>
            <a:chOff x="3312" y="2736"/>
            <a:chExt cx="192" cy="1152"/>
          </a:xfrm>
        </p:grpSpPr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Rectangle 64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Rectangle 67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6" name="Group 68"/>
          <p:cNvGrpSpPr>
            <a:grpSpLocks/>
          </p:cNvGrpSpPr>
          <p:nvPr/>
        </p:nvGrpSpPr>
        <p:grpSpPr bwMode="auto">
          <a:xfrm>
            <a:off x="7772400" y="1981200"/>
            <a:ext cx="304800" cy="1828800"/>
            <a:chOff x="3312" y="2736"/>
            <a:chExt cx="192" cy="1152"/>
          </a:xfrm>
        </p:grpSpPr>
        <p:sp>
          <p:nvSpPr>
            <p:cNvPr id="71" name="Rectangle 69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" name="Rectangle 70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" name="Rectangle 71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" name="Rectangle 72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Rectangle 73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3" name="Group 75"/>
          <p:cNvGrpSpPr>
            <a:grpSpLocks/>
          </p:cNvGrpSpPr>
          <p:nvPr/>
        </p:nvGrpSpPr>
        <p:grpSpPr bwMode="auto">
          <a:xfrm>
            <a:off x="8077200" y="1981200"/>
            <a:ext cx="304800" cy="1828800"/>
            <a:chOff x="3312" y="2736"/>
            <a:chExt cx="192" cy="1152"/>
          </a:xfrm>
        </p:grpSpPr>
        <p:sp>
          <p:nvSpPr>
            <p:cNvPr id="78" name="Rectangle 76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" name="Rectangle 79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" name="Rectangle 80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Rectangle 81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0" name="Group 82"/>
          <p:cNvGrpSpPr>
            <a:grpSpLocks/>
          </p:cNvGrpSpPr>
          <p:nvPr/>
        </p:nvGrpSpPr>
        <p:grpSpPr bwMode="auto">
          <a:xfrm>
            <a:off x="8382000" y="1981200"/>
            <a:ext cx="304800" cy="1828800"/>
            <a:chOff x="3312" y="2736"/>
            <a:chExt cx="192" cy="1152"/>
          </a:xfrm>
        </p:grpSpPr>
        <p:sp>
          <p:nvSpPr>
            <p:cNvPr id="85" name="Rectangle 83"/>
            <p:cNvSpPr>
              <a:spLocks noChangeArrowheads="1"/>
            </p:cNvSpPr>
            <p:nvPr/>
          </p:nvSpPr>
          <p:spPr bwMode="auto">
            <a:xfrm>
              <a:off x="3312" y="3504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Rectangle 84"/>
            <p:cNvSpPr>
              <a:spLocks noChangeArrowheads="1"/>
            </p:cNvSpPr>
            <p:nvPr/>
          </p:nvSpPr>
          <p:spPr bwMode="auto">
            <a:xfrm>
              <a:off x="3312" y="273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" name="Rectangle 85"/>
            <p:cNvSpPr>
              <a:spLocks noChangeArrowheads="1"/>
            </p:cNvSpPr>
            <p:nvPr/>
          </p:nvSpPr>
          <p:spPr bwMode="auto">
            <a:xfrm>
              <a:off x="3312" y="2928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3312" y="3120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3312" y="3312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" name="Rectangle 88"/>
            <p:cNvSpPr>
              <a:spLocks noChangeArrowheads="1"/>
            </p:cNvSpPr>
            <p:nvPr/>
          </p:nvSpPr>
          <p:spPr bwMode="auto">
            <a:xfrm>
              <a:off x="3312" y="3696"/>
              <a:ext cx="192" cy="192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228600" y="990600"/>
            <a:ext cx="4800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Because area is measured by how many “squares” fit in a polygon…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228600" y="3276600"/>
            <a:ext cx="48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We call the units in area “SQUARE UNITS”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228600" y="4780002"/>
            <a:ext cx="4800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Area is “60 square feet”.</a:t>
            </a:r>
          </a:p>
        </p:txBody>
      </p:sp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5086350" y="4691063"/>
          <a:ext cx="2870200" cy="719137"/>
        </p:xfrm>
        <a:graphic>
          <a:graphicData uri="http://schemas.openxmlformats.org/presentationml/2006/ole">
            <p:oleObj spid="_x0000_s198658" name="Equation" r:id="rId4" imgW="1015920" imgH="2538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986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6" grpId="0" animBg="1"/>
      <p:bldP spid="94" grpId="0"/>
      <p:bldP spid="95" grpId="0"/>
      <p:bldP spid="9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Squares and Rectangles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grpSp>
        <p:nvGrpSpPr>
          <p:cNvPr id="105" name="Group 104"/>
          <p:cNvGrpSpPr/>
          <p:nvPr/>
        </p:nvGrpSpPr>
        <p:grpSpPr>
          <a:xfrm>
            <a:off x="304800" y="1066800"/>
            <a:ext cx="8458200" cy="3146286"/>
            <a:chOff x="304800" y="1066800"/>
            <a:chExt cx="8458200" cy="3146286"/>
          </a:xfrm>
        </p:grpSpPr>
        <p:sp>
          <p:nvSpPr>
            <p:cNvPr id="95" name="Rectangle 94"/>
            <p:cNvSpPr/>
            <p:nvPr/>
          </p:nvSpPr>
          <p:spPr>
            <a:xfrm>
              <a:off x="304800" y="1066800"/>
              <a:ext cx="8458200" cy="304800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7010400" y="1371600"/>
              <a:ext cx="1295400" cy="2209800"/>
            </a:xfrm>
            <a:prstGeom prst="rect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381000" y="1219200"/>
              <a:ext cx="5791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  <a:latin typeface="Comic Sans MS" pitchFamily="66" charset="0"/>
                </a:rPr>
                <a:t>Formula for the area of a rectangle: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7467600" y="3505200"/>
              <a:ext cx="381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 smtClean="0">
                  <a:solidFill>
                    <a:schemeClr val="bg1"/>
                  </a:solidFill>
                  <a:latin typeface="Brush Script MT" pitchFamily="66" charset="0"/>
                </a:rPr>
                <a:t>B</a:t>
              </a: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477000" y="2209800"/>
              <a:ext cx="381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 smtClean="0">
                  <a:solidFill>
                    <a:schemeClr val="bg1"/>
                  </a:solidFill>
                  <a:latin typeface="Brush Script MT" pitchFamily="66" charset="0"/>
                </a:rPr>
                <a:t>H</a:t>
              </a:r>
            </a:p>
          </p:txBody>
        </p:sp>
        <p:graphicFrame>
          <p:nvGraphicFramePr>
            <p:cNvPr id="14359" name="Object 23"/>
            <p:cNvGraphicFramePr>
              <a:graphicFrameLocks noChangeAspect="1"/>
            </p:cNvGraphicFramePr>
            <p:nvPr/>
          </p:nvGraphicFramePr>
          <p:xfrm>
            <a:off x="1295400" y="2286000"/>
            <a:ext cx="3124200" cy="498475"/>
          </p:xfrm>
          <a:graphic>
            <a:graphicData uri="http://schemas.openxmlformats.org/presentationml/2006/ole">
              <p:oleObj spid="_x0000_s196610" name="Equation" r:id="rId4" imgW="1562040" imgH="228600" progId="">
                <p:embed/>
              </p:oleObj>
            </a:graphicData>
          </a:graphic>
        </p:graphicFrame>
      </p:grpSp>
      <p:sp>
        <p:nvSpPr>
          <p:cNvPr id="99" name="TextBox 98"/>
          <p:cNvSpPr txBox="1"/>
          <p:nvPr/>
        </p:nvSpPr>
        <p:spPr>
          <a:xfrm>
            <a:off x="457200" y="3505200"/>
            <a:ext cx="548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*Base and height always make a right angle.</a:t>
            </a:r>
          </a:p>
        </p:txBody>
      </p:sp>
      <p:cxnSp>
        <p:nvCxnSpPr>
          <p:cNvPr id="101" name="Straight Connector 100"/>
          <p:cNvCxnSpPr/>
          <p:nvPr/>
        </p:nvCxnSpPr>
        <p:spPr>
          <a:xfrm>
            <a:off x="7010400" y="32766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rot="5400000">
            <a:off x="7162800" y="34290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Squares and Rectangles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990600"/>
            <a:ext cx="70150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Find the AREA and PERIMETER of each of the following: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1524000"/>
            <a:ext cx="3642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1.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05400" y="1524000"/>
            <a:ext cx="4058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2.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066800" y="1981200"/>
            <a:ext cx="3048000" cy="1828800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715000" y="1981200"/>
            <a:ext cx="1981200" cy="1828800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3657600" y="3657600"/>
            <a:ext cx="304800" cy="0"/>
          </a:xfrm>
          <a:prstGeom prst="line">
            <a:avLst/>
          </a:prstGeom>
          <a:ln w="762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6400800" y="1981200"/>
            <a:ext cx="457200" cy="0"/>
          </a:xfrm>
          <a:prstGeom prst="line">
            <a:avLst/>
          </a:prstGeom>
          <a:ln w="762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6400800" y="3810000"/>
            <a:ext cx="457200" cy="0"/>
          </a:xfrm>
          <a:prstGeom prst="line">
            <a:avLst/>
          </a:prstGeom>
          <a:ln w="762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0800000">
            <a:off x="5410200" y="2971800"/>
            <a:ext cx="533400" cy="0"/>
          </a:xfrm>
          <a:prstGeom prst="line">
            <a:avLst/>
          </a:prstGeom>
          <a:ln w="762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315200" y="2971800"/>
            <a:ext cx="685800" cy="0"/>
          </a:xfrm>
          <a:prstGeom prst="line">
            <a:avLst/>
          </a:prstGeom>
          <a:ln w="762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1195252" y="3657600"/>
            <a:ext cx="304800" cy="0"/>
          </a:xfrm>
          <a:prstGeom prst="line">
            <a:avLst/>
          </a:prstGeom>
          <a:ln w="762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1182189" y="2133600"/>
            <a:ext cx="304800" cy="0"/>
          </a:xfrm>
          <a:prstGeom prst="line">
            <a:avLst/>
          </a:prstGeom>
          <a:ln w="762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657600" y="2133600"/>
            <a:ext cx="304800" cy="0"/>
          </a:xfrm>
          <a:prstGeom prst="line">
            <a:avLst/>
          </a:prstGeom>
          <a:ln w="762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3796937" y="3505200"/>
            <a:ext cx="304800" cy="0"/>
          </a:xfrm>
          <a:prstGeom prst="line">
            <a:avLst/>
          </a:prstGeom>
          <a:ln w="762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>
            <a:off x="3810000" y="2286000"/>
            <a:ext cx="304800" cy="0"/>
          </a:xfrm>
          <a:prstGeom prst="line">
            <a:avLst/>
          </a:prstGeom>
          <a:ln w="762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10800000">
            <a:off x="1066800" y="2286000"/>
            <a:ext cx="304800" cy="0"/>
          </a:xfrm>
          <a:prstGeom prst="line">
            <a:avLst/>
          </a:prstGeom>
          <a:ln w="762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10800000">
            <a:off x="1066800" y="3505200"/>
            <a:ext cx="304800" cy="0"/>
          </a:xfrm>
          <a:prstGeom prst="line">
            <a:avLst/>
          </a:prstGeom>
          <a:ln w="762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>
            <a:off x="5791200" y="3657600"/>
            <a:ext cx="304800" cy="0"/>
          </a:xfrm>
          <a:prstGeom prst="line">
            <a:avLst/>
          </a:prstGeom>
          <a:ln w="762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10800000">
            <a:off x="5662748" y="3505200"/>
            <a:ext cx="304800" cy="0"/>
          </a:xfrm>
          <a:prstGeom prst="line">
            <a:avLst/>
          </a:prstGeom>
          <a:ln w="762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209800" y="3810000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70in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26570" y="2667000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35in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24600" y="39624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14m</a:t>
            </a: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/>
        </p:nvGraphicFramePr>
        <p:xfrm>
          <a:off x="228600" y="4724400"/>
          <a:ext cx="1949824" cy="381000"/>
        </p:xfrm>
        <a:graphic>
          <a:graphicData uri="http://schemas.openxmlformats.org/presentationml/2006/ole">
            <p:oleObj spid="_x0000_s197634" name="Equation" r:id="rId4" imgW="1104840" imgH="215640" progId="">
              <p:embed/>
            </p:oleObj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914400" y="5029200"/>
          <a:ext cx="1368425" cy="425450"/>
        </p:xfrm>
        <a:graphic>
          <a:graphicData uri="http://schemas.openxmlformats.org/presentationml/2006/ole">
            <p:oleObj spid="_x0000_s197635" name="Equation" r:id="rId5" imgW="774360" imgH="241200" progId="">
              <p:embed/>
            </p:oleObj>
          </a:graphicData>
        </a:graphic>
      </p:graphicFrame>
      <p:graphicFrame>
        <p:nvGraphicFramePr>
          <p:cNvPr id="197636" name="Object 4"/>
          <p:cNvGraphicFramePr>
            <a:graphicFrameLocks noChangeAspect="1"/>
          </p:cNvGraphicFramePr>
          <p:nvPr/>
        </p:nvGraphicFramePr>
        <p:xfrm>
          <a:off x="152400" y="5781675"/>
          <a:ext cx="3808413" cy="381000"/>
        </p:xfrm>
        <a:graphic>
          <a:graphicData uri="http://schemas.openxmlformats.org/presentationml/2006/ole">
            <p:oleObj spid="_x0000_s197636" name="Equation" r:id="rId6" imgW="2158920" imgH="215640" progId="">
              <p:embed/>
            </p:oleObj>
          </a:graphicData>
        </a:graphic>
      </p:graphicFrame>
      <p:graphicFrame>
        <p:nvGraphicFramePr>
          <p:cNvPr id="197637" name="Object 5"/>
          <p:cNvGraphicFramePr>
            <a:graphicFrameLocks noChangeAspect="1"/>
          </p:cNvGraphicFramePr>
          <p:nvPr/>
        </p:nvGraphicFramePr>
        <p:xfrm>
          <a:off x="1528763" y="6162675"/>
          <a:ext cx="985837" cy="314325"/>
        </p:xfrm>
        <a:graphic>
          <a:graphicData uri="http://schemas.openxmlformats.org/presentationml/2006/ole">
            <p:oleObj spid="_x0000_s197637" name="Equation" r:id="rId7" imgW="558720" imgH="177480" progId="">
              <p:embed/>
            </p:oleObj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/>
        </p:nvGraphicFramePr>
        <p:xfrm>
          <a:off x="5334000" y="4648200"/>
          <a:ext cx="1858963" cy="403225"/>
        </p:xfrm>
        <a:graphic>
          <a:graphicData uri="http://schemas.openxmlformats.org/presentationml/2006/ole">
            <p:oleObj spid="_x0000_s197638" name="Equation" r:id="rId8" imgW="1054080" imgH="228600" progId="">
              <p:embed/>
            </p:oleObj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/>
        </p:nvGraphicFramePr>
        <p:xfrm>
          <a:off x="6035041" y="4966063"/>
          <a:ext cx="1055688" cy="381000"/>
        </p:xfrm>
        <a:graphic>
          <a:graphicData uri="http://schemas.openxmlformats.org/presentationml/2006/ole">
            <p:oleObj spid="_x0000_s197639" name="Equation" r:id="rId9" imgW="596880" imgH="215640" progId="">
              <p:embed/>
            </p:oleObj>
          </a:graphicData>
        </a:graphic>
      </p:graphicFrame>
      <p:graphicFrame>
        <p:nvGraphicFramePr>
          <p:cNvPr id="38" name="Object 4"/>
          <p:cNvGraphicFramePr>
            <a:graphicFrameLocks noChangeAspect="1"/>
          </p:cNvGraphicFramePr>
          <p:nvPr/>
        </p:nvGraphicFramePr>
        <p:xfrm>
          <a:off x="5424488" y="5703888"/>
          <a:ext cx="3629025" cy="403225"/>
        </p:xfrm>
        <a:graphic>
          <a:graphicData uri="http://schemas.openxmlformats.org/presentationml/2006/ole">
            <p:oleObj spid="_x0000_s197640" name="Equation" r:id="rId10" imgW="2057400" imgH="228600" progId="">
              <p:embed/>
            </p:oleObj>
          </a:graphicData>
        </a:graphic>
      </p:graphicFrame>
      <p:graphicFrame>
        <p:nvGraphicFramePr>
          <p:cNvPr id="39" name="Object 5"/>
          <p:cNvGraphicFramePr>
            <a:graphicFrameLocks noChangeAspect="1"/>
          </p:cNvGraphicFramePr>
          <p:nvPr/>
        </p:nvGraphicFramePr>
        <p:xfrm>
          <a:off x="6848475" y="6096000"/>
          <a:ext cx="852488" cy="314325"/>
        </p:xfrm>
        <a:graphic>
          <a:graphicData uri="http://schemas.openxmlformats.org/presentationml/2006/ole">
            <p:oleObj spid="_x0000_s197641" name="Equation" r:id="rId11" imgW="482400" imgH="177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Squares and Rectangles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5257800" y="1066800"/>
            <a:ext cx="3886200" cy="3962400"/>
            <a:chOff x="762000" y="1371600"/>
            <a:chExt cx="3886200" cy="3962400"/>
          </a:xfrm>
          <a:scene3d>
            <a:camera prst="perspectiveContrastingLeftFacing"/>
            <a:lightRig rig="threePt" dir="t"/>
          </a:scene3d>
        </p:grpSpPr>
        <p:sp>
          <p:nvSpPr>
            <p:cNvPr id="4" name="Rectangle 3"/>
            <p:cNvSpPr/>
            <p:nvPr/>
          </p:nvSpPr>
          <p:spPr>
            <a:xfrm>
              <a:off x="762000" y="4572000"/>
              <a:ext cx="3886200" cy="762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762000" y="1371600"/>
              <a:ext cx="3886200" cy="17526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762000" y="2819400"/>
              <a:ext cx="609600" cy="1905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895600" y="2895600"/>
              <a:ext cx="1752600" cy="17526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-76200" y="990600"/>
            <a:ext cx="4607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3.  Find the area of the shape shown.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10600" y="3200400"/>
            <a:ext cx="457176" cy="40011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12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81800" y="4876800"/>
            <a:ext cx="341760" cy="40011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9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02040" y="3505200"/>
            <a:ext cx="341760" cy="40011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77000" y="4038600"/>
            <a:ext cx="341760" cy="40011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4800" y="1981200"/>
            <a:ext cx="541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To do this, find the area of the big blue piece (pretend it doesn’t have a hole in it)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4800" y="3409890"/>
            <a:ext cx="541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Then find the area of the “cutout”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04800" y="4476690"/>
            <a:ext cx="541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Finally, subtract them.</a:t>
            </a:r>
          </a:p>
        </p:txBody>
      </p:sp>
      <p:graphicFrame>
        <p:nvGraphicFramePr>
          <p:cNvPr id="13325" name="Object 13"/>
          <p:cNvGraphicFramePr>
            <a:graphicFrameLocks noChangeAspect="1"/>
          </p:cNvGraphicFramePr>
          <p:nvPr/>
        </p:nvGraphicFramePr>
        <p:xfrm>
          <a:off x="990600" y="2743200"/>
          <a:ext cx="1528763" cy="388937"/>
        </p:xfrm>
        <a:graphic>
          <a:graphicData uri="http://schemas.openxmlformats.org/presentationml/2006/ole">
            <p:oleObj spid="_x0000_s199682" name="Equation" r:id="rId4" imgW="698400" imgH="177480" progId="">
              <p:embed/>
            </p:oleObj>
          </a:graphicData>
        </a:graphic>
      </p:graphicFrame>
      <p:graphicFrame>
        <p:nvGraphicFramePr>
          <p:cNvPr id="19" name="Object 13"/>
          <p:cNvGraphicFramePr>
            <a:graphicFrameLocks noChangeAspect="1"/>
          </p:cNvGraphicFramePr>
          <p:nvPr/>
        </p:nvGraphicFramePr>
        <p:xfrm>
          <a:off x="2743200" y="2743200"/>
          <a:ext cx="917575" cy="388938"/>
        </p:xfrm>
        <a:graphic>
          <a:graphicData uri="http://schemas.openxmlformats.org/presentationml/2006/ole">
            <p:oleObj spid="_x0000_s199683" name="Equation" r:id="rId5" imgW="419040" imgH="177480" progId="">
              <p:embed/>
            </p:oleObj>
          </a:graphicData>
        </a:graphic>
      </p:graphicFrame>
      <p:graphicFrame>
        <p:nvGraphicFramePr>
          <p:cNvPr id="20" name="Object 13"/>
          <p:cNvGraphicFramePr>
            <a:graphicFrameLocks noChangeAspect="1"/>
          </p:cNvGraphicFramePr>
          <p:nvPr/>
        </p:nvGraphicFramePr>
        <p:xfrm>
          <a:off x="3581400" y="2701925"/>
          <a:ext cx="417512" cy="473075"/>
        </p:xfrm>
        <a:graphic>
          <a:graphicData uri="http://schemas.openxmlformats.org/presentationml/2006/ole">
            <p:oleObj spid="_x0000_s199684" name="Equation" r:id="rId6" imgW="190440" imgH="215640" progId="">
              <p:embed/>
            </p:oleObj>
          </a:graphicData>
        </a:graphic>
      </p:graphicFrame>
      <p:graphicFrame>
        <p:nvGraphicFramePr>
          <p:cNvPr id="2" name="Object 13"/>
          <p:cNvGraphicFramePr>
            <a:graphicFrameLocks noChangeAspect="1"/>
          </p:cNvGraphicFramePr>
          <p:nvPr/>
        </p:nvGraphicFramePr>
        <p:xfrm>
          <a:off x="1225550" y="3886200"/>
          <a:ext cx="1362075" cy="388938"/>
        </p:xfrm>
        <a:graphic>
          <a:graphicData uri="http://schemas.openxmlformats.org/presentationml/2006/ole">
            <p:oleObj spid="_x0000_s199687" name="Equation" r:id="rId7" imgW="622080" imgH="177480" progId="">
              <p:embed/>
            </p:oleObj>
          </a:graphicData>
        </a:graphic>
      </p:graphicFrame>
      <p:graphicFrame>
        <p:nvGraphicFramePr>
          <p:cNvPr id="3" name="Object 13"/>
          <p:cNvGraphicFramePr>
            <a:graphicFrameLocks noChangeAspect="1"/>
          </p:cNvGraphicFramePr>
          <p:nvPr/>
        </p:nvGraphicFramePr>
        <p:xfrm>
          <a:off x="2909888" y="3886200"/>
          <a:ext cx="582612" cy="388938"/>
        </p:xfrm>
        <a:graphic>
          <a:graphicData uri="http://schemas.openxmlformats.org/presentationml/2006/ole">
            <p:oleObj spid="_x0000_s199688" name="Equation" r:id="rId8" imgW="266400" imgH="177480" progId="">
              <p:embed/>
            </p:oleObj>
          </a:graphicData>
        </a:graphic>
      </p:graphicFrame>
      <p:graphicFrame>
        <p:nvGraphicFramePr>
          <p:cNvPr id="23" name="Object 13"/>
          <p:cNvGraphicFramePr>
            <a:graphicFrameLocks noChangeAspect="1"/>
          </p:cNvGraphicFramePr>
          <p:nvPr/>
        </p:nvGraphicFramePr>
        <p:xfrm>
          <a:off x="3581400" y="3844925"/>
          <a:ext cx="417513" cy="473075"/>
        </p:xfrm>
        <a:graphic>
          <a:graphicData uri="http://schemas.openxmlformats.org/presentationml/2006/ole">
            <p:oleObj spid="_x0000_s199689" name="Equation" r:id="rId9" imgW="190440" imgH="215640" progId="">
              <p:embed/>
            </p:oleObj>
          </a:graphicData>
        </a:graphic>
      </p:graphicFrame>
      <p:graphicFrame>
        <p:nvGraphicFramePr>
          <p:cNvPr id="25" name="Object 13"/>
          <p:cNvGraphicFramePr>
            <a:graphicFrameLocks noChangeAspect="1"/>
          </p:cNvGraphicFramePr>
          <p:nvPr/>
        </p:nvGraphicFramePr>
        <p:xfrm>
          <a:off x="1017588" y="5029200"/>
          <a:ext cx="1168400" cy="388938"/>
        </p:xfrm>
        <a:graphic>
          <a:graphicData uri="http://schemas.openxmlformats.org/presentationml/2006/ole">
            <p:oleObj spid="_x0000_s199690" name="Equation" r:id="rId10" imgW="533160" imgH="177480" progId="">
              <p:embed/>
            </p:oleObj>
          </a:graphicData>
        </a:graphic>
      </p:graphicFrame>
      <p:graphicFrame>
        <p:nvGraphicFramePr>
          <p:cNvPr id="26" name="Object 13"/>
          <p:cNvGraphicFramePr>
            <a:graphicFrameLocks noChangeAspect="1"/>
          </p:cNvGraphicFramePr>
          <p:nvPr/>
        </p:nvGraphicFramePr>
        <p:xfrm>
          <a:off x="2209800" y="4953000"/>
          <a:ext cx="1084263" cy="471488"/>
        </p:xfrm>
        <a:graphic>
          <a:graphicData uri="http://schemas.openxmlformats.org/presentationml/2006/ole">
            <p:oleObj spid="_x0000_s199691" name="Equation" r:id="rId11" imgW="495000" imgH="2156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Squares and Rectangles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-76200" y="990600"/>
            <a:ext cx="6825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4.  Find the AREA and PERIMETER of the shape shown.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62000" y="2286000"/>
            <a:ext cx="4648200" cy="2362200"/>
            <a:chOff x="762000" y="2286000"/>
            <a:chExt cx="4648200" cy="2362200"/>
          </a:xfrm>
        </p:grpSpPr>
        <p:sp>
          <p:nvSpPr>
            <p:cNvPr id="7" name="Rectangle 6"/>
            <p:cNvSpPr/>
            <p:nvPr/>
          </p:nvSpPr>
          <p:spPr>
            <a:xfrm>
              <a:off x="1676400" y="2286000"/>
              <a:ext cx="1066800" cy="6858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762000" y="2819400"/>
              <a:ext cx="1981200" cy="18288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295400" y="4038600"/>
              <a:ext cx="4114800" cy="6096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152400" y="3657600"/>
          <a:ext cx="582613" cy="314325"/>
        </p:xfrm>
        <a:graphic>
          <a:graphicData uri="http://schemas.openxmlformats.org/presentationml/2006/ole">
            <p:oleObj spid="_x0000_s200706" name="Equation" r:id="rId4" imgW="330120" imgH="177480" progId="">
              <p:embed/>
            </p:oleObj>
          </a:graphicData>
        </a:graphic>
      </p:graphicFrame>
      <p:graphicFrame>
        <p:nvGraphicFramePr>
          <p:cNvPr id="11" name="Object 2"/>
          <p:cNvGraphicFramePr>
            <a:graphicFrameLocks noChangeAspect="1"/>
          </p:cNvGraphicFramePr>
          <p:nvPr/>
        </p:nvGraphicFramePr>
        <p:xfrm>
          <a:off x="914400" y="2590800"/>
          <a:ext cx="582613" cy="314325"/>
        </p:xfrm>
        <a:graphic>
          <a:graphicData uri="http://schemas.openxmlformats.org/presentationml/2006/ole">
            <p:oleObj spid="_x0000_s200707" name="Equation" r:id="rId5" imgW="330120" imgH="177480" progId="">
              <p:embed/>
            </p:oleObj>
          </a:graphicData>
        </a:graphic>
      </p:graphicFrame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1241425" y="2362200"/>
          <a:ext cx="538163" cy="314325"/>
        </p:xfrm>
        <a:graphic>
          <a:graphicData uri="http://schemas.openxmlformats.org/presentationml/2006/ole">
            <p:oleObj spid="_x0000_s200708" name="Equation" r:id="rId6" imgW="304560" imgH="177480" progId="">
              <p:embed/>
            </p:oleObj>
          </a:graphicData>
        </a:graphic>
      </p:graphicFrame>
      <p:graphicFrame>
        <p:nvGraphicFramePr>
          <p:cNvPr id="13" name="Object 2"/>
          <p:cNvGraphicFramePr>
            <a:graphicFrameLocks noChangeAspect="1"/>
          </p:cNvGraphicFramePr>
          <p:nvPr/>
        </p:nvGraphicFramePr>
        <p:xfrm>
          <a:off x="1958975" y="1981200"/>
          <a:ext cx="582613" cy="314325"/>
        </p:xfrm>
        <a:graphic>
          <a:graphicData uri="http://schemas.openxmlformats.org/presentationml/2006/ole">
            <p:oleObj spid="_x0000_s200709" name="Equation" r:id="rId7" imgW="330120" imgH="177480" progId="">
              <p:embed/>
            </p:oleObj>
          </a:graphicData>
        </a:graphic>
      </p:graphicFrame>
      <p:graphicFrame>
        <p:nvGraphicFramePr>
          <p:cNvPr id="14" name="Object 2"/>
          <p:cNvGraphicFramePr>
            <a:graphicFrameLocks noChangeAspect="1"/>
          </p:cNvGraphicFramePr>
          <p:nvPr/>
        </p:nvGraphicFramePr>
        <p:xfrm>
          <a:off x="5508625" y="4191000"/>
          <a:ext cx="538163" cy="314325"/>
        </p:xfrm>
        <a:graphic>
          <a:graphicData uri="http://schemas.openxmlformats.org/presentationml/2006/ole">
            <p:oleObj spid="_x0000_s200710" name="Equation" r:id="rId8" imgW="304560" imgH="177480" progId="">
              <p:embed/>
            </p:oleObj>
          </a:graphicData>
        </a:graphic>
      </p:graphicFrame>
      <p:graphicFrame>
        <p:nvGraphicFramePr>
          <p:cNvPr id="15" name="Object 2"/>
          <p:cNvGraphicFramePr>
            <a:graphicFrameLocks noChangeAspect="1"/>
          </p:cNvGraphicFramePr>
          <p:nvPr/>
        </p:nvGraphicFramePr>
        <p:xfrm>
          <a:off x="2416175" y="4800600"/>
          <a:ext cx="695325" cy="314325"/>
        </p:xfrm>
        <a:graphic>
          <a:graphicData uri="http://schemas.openxmlformats.org/presentationml/2006/ole">
            <p:oleObj spid="_x0000_s200711" name="Equation" r:id="rId9" imgW="393480" imgH="177480" progId="">
              <p:embed/>
            </p:oleObj>
          </a:graphicData>
        </a:graphic>
      </p:graphicFrame>
      <p:graphicFrame>
        <p:nvGraphicFramePr>
          <p:cNvPr id="16" name="Object 2"/>
          <p:cNvGraphicFramePr>
            <a:graphicFrameLocks noChangeAspect="1"/>
          </p:cNvGraphicFramePr>
          <p:nvPr/>
        </p:nvGraphicFramePr>
        <p:xfrm>
          <a:off x="2797175" y="2971800"/>
          <a:ext cx="582613" cy="314325"/>
        </p:xfrm>
        <a:graphic>
          <a:graphicData uri="http://schemas.openxmlformats.org/presentationml/2006/ole">
            <p:oleObj spid="_x0000_s200712" name="Equation" r:id="rId10" imgW="330120" imgH="177480" progId="">
              <p:embed/>
            </p:oleObj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155134" y="1371600"/>
            <a:ext cx="4988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Perimeter is easy, just add up the sides.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55134" y="1959114"/>
            <a:ext cx="48364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The only trick is that you have to make sure you have all the sides.</a:t>
            </a:r>
          </a:p>
        </p:txBody>
      </p:sp>
      <p:graphicFrame>
        <p:nvGraphicFramePr>
          <p:cNvPr id="20" name="Object 2"/>
          <p:cNvGraphicFramePr>
            <a:graphicFrameLocks noChangeAspect="1"/>
          </p:cNvGraphicFramePr>
          <p:nvPr/>
        </p:nvGraphicFramePr>
        <p:xfrm>
          <a:off x="4789488" y="2962275"/>
          <a:ext cx="3675062" cy="314325"/>
        </p:xfrm>
        <a:graphic>
          <a:graphicData uri="http://schemas.openxmlformats.org/presentationml/2006/ole">
            <p:oleObj spid="_x0000_s200713" name="Equation" r:id="rId11" imgW="2082600" imgH="177480" progId="">
              <p:embed/>
            </p:oleObj>
          </a:graphicData>
        </a:graphic>
      </p:graphicFrame>
      <p:graphicFrame>
        <p:nvGraphicFramePr>
          <p:cNvPr id="200714" name="Object 2"/>
          <p:cNvGraphicFramePr>
            <a:graphicFrameLocks noChangeAspect="1"/>
          </p:cNvGraphicFramePr>
          <p:nvPr/>
        </p:nvGraphicFramePr>
        <p:xfrm>
          <a:off x="3668713" y="3636963"/>
          <a:ext cx="582612" cy="314325"/>
        </p:xfrm>
        <a:graphic>
          <a:graphicData uri="http://schemas.openxmlformats.org/presentationml/2006/ole">
            <p:oleObj spid="_x0000_s200714" name="Equation" r:id="rId12" imgW="330120" imgH="177480" progId="">
              <p:embed/>
            </p:oleObj>
          </a:graphicData>
        </a:graphic>
      </p:graphicFrame>
      <p:graphicFrame>
        <p:nvGraphicFramePr>
          <p:cNvPr id="21" name="Object 2"/>
          <p:cNvGraphicFramePr>
            <a:graphicFrameLocks noChangeAspect="1"/>
          </p:cNvGraphicFramePr>
          <p:nvPr/>
        </p:nvGraphicFramePr>
        <p:xfrm>
          <a:off x="6069013" y="3495675"/>
          <a:ext cx="963612" cy="314325"/>
        </p:xfrm>
        <a:graphic>
          <a:graphicData uri="http://schemas.openxmlformats.org/presentationml/2006/ole">
            <p:oleObj spid="_x0000_s200715" name="Equation" r:id="rId13" imgW="545760" imgH="177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007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381000" y="1046202"/>
            <a:ext cx="1143000" cy="10668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3560" name="AutoShape 8"/>
          <p:cNvSpPr>
            <a:spLocks noChangeArrowheads="1"/>
          </p:cNvSpPr>
          <p:nvPr/>
        </p:nvSpPr>
        <p:spPr bwMode="auto">
          <a:xfrm>
            <a:off x="3505200" y="1046202"/>
            <a:ext cx="1447800" cy="10668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>
            <a:off x="6934200" y="970002"/>
            <a:ext cx="1524000" cy="1295400"/>
          </a:xfrm>
          <a:prstGeom prst="pentagon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228600" y="2951202"/>
            <a:ext cx="1676400" cy="1371600"/>
          </a:xfrm>
          <a:prstGeom prst="hexagon">
            <a:avLst>
              <a:gd name="adj" fmla="val 30556"/>
              <a:gd name="vf" fmla="val 11547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2743200" y="2341602"/>
            <a:ext cx="35814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3000" b="1" dirty="0">
                <a:latin typeface="Comic Sans MS" pitchFamily="66" charset="0"/>
              </a:rPr>
              <a:t>What do all these shapes have in common?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2743200" y="3941802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3000" b="1">
                <a:latin typeface="Comic Sans MS" pitchFamily="66" charset="0"/>
              </a:rPr>
              <a:t>They are all simple polygons.</a:t>
            </a:r>
            <a:endParaRPr lang="en-US" b="1">
              <a:latin typeface="Comic Sans MS" pitchFamily="66" charset="0"/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0" y="5161002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3000" b="1" dirty="0">
                <a:latin typeface="Comic Sans MS" pitchFamily="66" charset="0"/>
              </a:rPr>
              <a:t>To be a polygon you need 2 things</a:t>
            </a:r>
            <a:r>
              <a:rPr lang="en-US" sz="3000" b="1" dirty="0" smtClean="0">
                <a:latin typeface="Comic Sans MS" pitchFamily="66" charset="0"/>
              </a:rPr>
              <a:t>:</a:t>
            </a:r>
            <a:endParaRPr lang="en-US" sz="3000" b="1" dirty="0">
              <a:latin typeface="Comic Sans MS" pitchFamily="66" charset="0"/>
            </a:endParaRP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6934200" y="2951202"/>
            <a:ext cx="1752600" cy="1524000"/>
          </a:xfrm>
          <a:prstGeom prst="octagon">
            <a:avLst>
              <a:gd name="adj" fmla="val 29287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2438400" y="5770602"/>
            <a:ext cx="1600200" cy="55399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3000" b="1" dirty="0" smtClean="0"/>
              <a:t>CLOSED</a:t>
            </a:r>
            <a:endParaRPr lang="en-US" sz="3000" b="1" dirty="0"/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4648200" y="5770602"/>
            <a:ext cx="1905000" cy="55399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3000" b="1" dirty="0" smtClean="0"/>
              <a:t>STRAIGHT</a:t>
            </a:r>
            <a:endParaRPr lang="en-US" sz="3000" b="1" dirty="0"/>
          </a:p>
        </p:txBody>
      </p:sp>
      <p:sp>
        <p:nvSpPr>
          <p:cNvPr id="19" name="Flowchart: Document 18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4" grpId="0"/>
      <p:bldP spid="23565" grpId="0"/>
      <p:bldP spid="23566" grpId="0"/>
      <p:bldP spid="16" grpId="0" animBg="1"/>
      <p:bldP spid="1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Squares and Rectangles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-76200" y="990600"/>
            <a:ext cx="6825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4.  Find the AREA and PERIMETER of the shape shown.</a:t>
            </a:r>
          </a:p>
        </p:txBody>
      </p:sp>
      <p:grpSp>
        <p:nvGrpSpPr>
          <p:cNvPr id="2" name="Group 9"/>
          <p:cNvGrpSpPr/>
          <p:nvPr/>
        </p:nvGrpSpPr>
        <p:grpSpPr>
          <a:xfrm>
            <a:off x="762000" y="2286000"/>
            <a:ext cx="4648200" cy="2362200"/>
            <a:chOff x="762000" y="2286000"/>
            <a:chExt cx="4648200" cy="2362200"/>
          </a:xfrm>
        </p:grpSpPr>
        <p:sp>
          <p:nvSpPr>
            <p:cNvPr id="7" name="Rectangle 6"/>
            <p:cNvSpPr/>
            <p:nvPr/>
          </p:nvSpPr>
          <p:spPr>
            <a:xfrm>
              <a:off x="1676400" y="2286000"/>
              <a:ext cx="1066800" cy="6858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762000" y="2819400"/>
              <a:ext cx="1981200" cy="18288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295400" y="4038600"/>
              <a:ext cx="4114800" cy="6096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152400" y="3657600"/>
          <a:ext cx="582613" cy="314325"/>
        </p:xfrm>
        <a:graphic>
          <a:graphicData uri="http://schemas.openxmlformats.org/presentationml/2006/ole">
            <p:oleObj spid="_x0000_s201730" name="Equation" r:id="rId4" imgW="330120" imgH="177480" progId="">
              <p:embed/>
            </p:oleObj>
          </a:graphicData>
        </a:graphic>
      </p:graphicFrame>
      <p:graphicFrame>
        <p:nvGraphicFramePr>
          <p:cNvPr id="11" name="Object 2"/>
          <p:cNvGraphicFramePr>
            <a:graphicFrameLocks noChangeAspect="1"/>
          </p:cNvGraphicFramePr>
          <p:nvPr/>
        </p:nvGraphicFramePr>
        <p:xfrm>
          <a:off x="914400" y="2590800"/>
          <a:ext cx="582613" cy="314325"/>
        </p:xfrm>
        <a:graphic>
          <a:graphicData uri="http://schemas.openxmlformats.org/presentationml/2006/ole">
            <p:oleObj spid="_x0000_s201731" name="Equation" r:id="rId5" imgW="330120" imgH="177480" progId="">
              <p:embed/>
            </p:oleObj>
          </a:graphicData>
        </a:graphic>
      </p:graphicFrame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1241425" y="2362200"/>
          <a:ext cx="538163" cy="314325"/>
        </p:xfrm>
        <a:graphic>
          <a:graphicData uri="http://schemas.openxmlformats.org/presentationml/2006/ole">
            <p:oleObj spid="_x0000_s201732" name="Equation" r:id="rId6" imgW="304560" imgH="177480" progId="">
              <p:embed/>
            </p:oleObj>
          </a:graphicData>
        </a:graphic>
      </p:graphicFrame>
      <p:graphicFrame>
        <p:nvGraphicFramePr>
          <p:cNvPr id="13" name="Object 2"/>
          <p:cNvGraphicFramePr>
            <a:graphicFrameLocks noChangeAspect="1"/>
          </p:cNvGraphicFramePr>
          <p:nvPr/>
        </p:nvGraphicFramePr>
        <p:xfrm>
          <a:off x="1958975" y="1981200"/>
          <a:ext cx="582613" cy="314325"/>
        </p:xfrm>
        <a:graphic>
          <a:graphicData uri="http://schemas.openxmlformats.org/presentationml/2006/ole">
            <p:oleObj spid="_x0000_s201733" name="Equation" r:id="rId7" imgW="330120" imgH="177480" progId="">
              <p:embed/>
            </p:oleObj>
          </a:graphicData>
        </a:graphic>
      </p:graphicFrame>
      <p:graphicFrame>
        <p:nvGraphicFramePr>
          <p:cNvPr id="14" name="Object 2"/>
          <p:cNvGraphicFramePr>
            <a:graphicFrameLocks noChangeAspect="1"/>
          </p:cNvGraphicFramePr>
          <p:nvPr/>
        </p:nvGraphicFramePr>
        <p:xfrm>
          <a:off x="5508625" y="4191000"/>
          <a:ext cx="538163" cy="314325"/>
        </p:xfrm>
        <a:graphic>
          <a:graphicData uri="http://schemas.openxmlformats.org/presentationml/2006/ole">
            <p:oleObj spid="_x0000_s201734" name="Equation" r:id="rId8" imgW="304560" imgH="177480" progId="">
              <p:embed/>
            </p:oleObj>
          </a:graphicData>
        </a:graphic>
      </p:graphicFrame>
      <p:graphicFrame>
        <p:nvGraphicFramePr>
          <p:cNvPr id="15" name="Object 2"/>
          <p:cNvGraphicFramePr>
            <a:graphicFrameLocks noChangeAspect="1"/>
          </p:cNvGraphicFramePr>
          <p:nvPr/>
        </p:nvGraphicFramePr>
        <p:xfrm>
          <a:off x="2416175" y="4800600"/>
          <a:ext cx="695325" cy="314325"/>
        </p:xfrm>
        <a:graphic>
          <a:graphicData uri="http://schemas.openxmlformats.org/presentationml/2006/ole">
            <p:oleObj spid="_x0000_s201735" name="Equation" r:id="rId9" imgW="393480" imgH="177480" progId="">
              <p:embed/>
            </p:oleObj>
          </a:graphicData>
        </a:graphic>
      </p:graphicFrame>
      <p:graphicFrame>
        <p:nvGraphicFramePr>
          <p:cNvPr id="16" name="Object 2"/>
          <p:cNvGraphicFramePr>
            <a:graphicFrameLocks noChangeAspect="1"/>
          </p:cNvGraphicFramePr>
          <p:nvPr/>
        </p:nvGraphicFramePr>
        <p:xfrm>
          <a:off x="2797175" y="2971800"/>
          <a:ext cx="582613" cy="314325"/>
        </p:xfrm>
        <a:graphic>
          <a:graphicData uri="http://schemas.openxmlformats.org/presentationml/2006/ole">
            <p:oleObj spid="_x0000_s201736" name="Equation" r:id="rId10" imgW="330120" imgH="177480" progId="">
              <p:embed/>
            </p:oleObj>
          </a:graphicData>
        </a:graphic>
      </p:graphicFrame>
      <p:graphicFrame>
        <p:nvGraphicFramePr>
          <p:cNvPr id="200714" name="Object 2"/>
          <p:cNvGraphicFramePr>
            <a:graphicFrameLocks noChangeAspect="1"/>
          </p:cNvGraphicFramePr>
          <p:nvPr/>
        </p:nvGraphicFramePr>
        <p:xfrm>
          <a:off x="3668713" y="3636963"/>
          <a:ext cx="582612" cy="314325"/>
        </p:xfrm>
        <a:graphic>
          <a:graphicData uri="http://schemas.openxmlformats.org/presentationml/2006/ole">
            <p:oleObj spid="_x0000_s201738" name="Equation" r:id="rId11" imgW="330120" imgH="177480" progId="">
              <p:embed/>
            </p:oleObj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572000" y="1447800"/>
            <a:ext cx="457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To find the area, cut the shape into parts you can work with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1676400" y="2819400"/>
            <a:ext cx="10668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2476500" y="4305300"/>
            <a:ext cx="5334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2"/>
          <p:cNvGraphicFramePr>
            <a:graphicFrameLocks noChangeAspect="1"/>
          </p:cNvGraphicFramePr>
          <p:nvPr/>
        </p:nvGraphicFramePr>
        <p:xfrm>
          <a:off x="1871663" y="2328863"/>
          <a:ext cx="673100" cy="381000"/>
        </p:xfrm>
        <a:graphic>
          <a:graphicData uri="http://schemas.openxmlformats.org/presentationml/2006/ole">
            <p:oleObj spid="_x0000_s201740" name="Equation" r:id="rId12" imgW="380880" imgH="215640" progId="">
              <p:embed/>
            </p:oleObj>
          </a:graphicData>
        </a:graphic>
      </p:graphicFrame>
      <p:graphicFrame>
        <p:nvGraphicFramePr>
          <p:cNvPr id="201741" name="Object 2"/>
          <p:cNvGraphicFramePr>
            <a:graphicFrameLocks noChangeAspect="1"/>
          </p:cNvGraphicFramePr>
          <p:nvPr/>
        </p:nvGraphicFramePr>
        <p:xfrm>
          <a:off x="1282700" y="3581400"/>
          <a:ext cx="852488" cy="381000"/>
        </p:xfrm>
        <a:graphic>
          <a:graphicData uri="http://schemas.openxmlformats.org/presentationml/2006/ole">
            <p:oleObj spid="_x0000_s201741" name="Equation" r:id="rId13" imgW="482400" imgH="215640" progId="">
              <p:embed/>
            </p:oleObj>
          </a:graphicData>
        </a:graphic>
      </p:graphicFrame>
      <p:graphicFrame>
        <p:nvGraphicFramePr>
          <p:cNvPr id="33" name="Object 2"/>
          <p:cNvGraphicFramePr>
            <a:graphicFrameLocks noChangeAspect="1"/>
          </p:cNvGraphicFramePr>
          <p:nvPr/>
        </p:nvGraphicFramePr>
        <p:xfrm>
          <a:off x="3670300" y="4114800"/>
          <a:ext cx="673100" cy="381000"/>
        </p:xfrm>
        <a:graphic>
          <a:graphicData uri="http://schemas.openxmlformats.org/presentationml/2006/ole">
            <p:oleObj spid="_x0000_s201742" name="Equation" r:id="rId14" imgW="380880" imgH="215640" progId="">
              <p:embed/>
            </p:oleObj>
          </a:graphicData>
        </a:graphic>
      </p:graphicFrame>
      <p:graphicFrame>
        <p:nvGraphicFramePr>
          <p:cNvPr id="201743" name="Object 2"/>
          <p:cNvGraphicFramePr>
            <a:graphicFrameLocks noChangeAspect="1"/>
          </p:cNvGraphicFramePr>
          <p:nvPr/>
        </p:nvGraphicFramePr>
        <p:xfrm>
          <a:off x="4735513" y="2863850"/>
          <a:ext cx="1725612" cy="336550"/>
        </p:xfrm>
        <a:graphic>
          <a:graphicData uri="http://schemas.openxmlformats.org/presentationml/2006/ole">
            <p:oleObj spid="_x0000_s201743" name="Equation" r:id="rId15" imgW="977760" imgH="190440" progId="">
              <p:embed/>
            </p:oleObj>
          </a:graphicData>
        </a:graphic>
      </p:graphicFrame>
      <p:graphicFrame>
        <p:nvGraphicFramePr>
          <p:cNvPr id="201744" name="Object 2"/>
          <p:cNvGraphicFramePr>
            <a:graphicFrameLocks noChangeAspect="1"/>
          </p:cNvGraphicFramePr>
          <p:nvPr/>
        </p:nvGraphicFramePr>
        <p:xfrm>
          <a:off x="6705600" y="2819400"/>
          <a:ext cx="1077912" cy="381000"/>
        </p:xfrm>
        <a:graphic>
          <a:graphicData uri="http://schemas.openxmlformats.org/presentationml/2006/ole">
            <p:oleObj spid="_x0000_s201744" name="Equation" r:id="rId16" imgW="609480" imgH="2156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017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1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1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Squares and Rectangles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-76200" y="990600"/>
            <a:ext cx="6825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4.  Find the AREA and PERIMETER of the shape shown.</a:t>
            </a:r>
          </a:p>
        </p:txBody>
      </p:sp>
      <p:grpSp>
        <p:nvGrpSpPr>
          <p:cNvPr id="2" name="Group 9"/>
          <p:cNvGrpSpPr/>
          <p:nvPr/>
        </p:nvGrpSpPr>
        <p:grpSpPr>
          <a:xfrm>
            <a:off x="762000" y="2286000"/>
            <a:ext cx="4648200" cy="2362200"/>
            <a:chOff x="762000" y="2286000"/>
            <a:chExt cx="4648200" cy="2362200"/>
          </a:xfrm>
        </p:grpSpPr>
        <p:sp>
          <p:nvSpPr>
            <p:cNvPr id="7" name="Rectangle 6"/>
            <p:cNvSpPr/>
            <p:nvPr/>
          </p:nvSpPr>
          <p:spPr>
            <a:xfrm>
              <a:off x="1676400" y="2286000"/>
              <a:ext cx="1066800" cy="6858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762000" y="2819400"/>
              <a:ext cx="1981200" cy="18288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295400" y="4038600"/>
              <a:ext cx="4114800" cy="6096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152400" y="3657600"/>
          <a:ext cx="582613" cy="314325"/>
        </p:xfrm>
        <a:graphic>
          <a:graphicData uri="http://schemas.openxmlformats.org/presentationml/2006/ole">
            <p:oleObj spid="_x0000_s202754" name="Equation" r:id="rId4" imgW="330120" imgH="177480" progId="">
              <p:embed/>
            </p:oleObj>
          </a:graphicData>
        </a:graphic>
      </p:graphicFrame>
      <p:graphicFrame>
        <p:nvGraphicFramePr>
          <p:cNvPr id="11" name="Object 2"/>
          <p:cNvGraphicFramePr>
            <a:graphicFrameLocks noChangeAspect="1"/>
          </p:cNvGraphicFramePr>
          <p:nvPr/>
        </p:nvGraphicFramePr>
        <p:xfrm>
          <a:off x="914400" y="2590800"/>
          <a:ext cx="582613" cy="314325"/>
        </p:xfrm>
        <a:graphic>
          <a:graphicData uri="http://schemas.openxmlformats.org/presentationml/2006/ole">
            <p:oleObj spid="_x0000_s202755" name="Equation" r:id="rId5" imgW="330120" imgH="177480" progId="">
              <p:embed/>
            </p:oleObj>
          </a:graphicData>
        </a:graphic>
      </p:graphicFrame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1241425" y="2362200"/>
          <a:ext cx="538163" cy="314325"/>
        </p:xfrm>
        <a:graphic>
          <a:graphicData uri="http://schemas.openxmlformats.org/presentationml/2006/ole">
            <p:oleObj spid="_x0000_s202756" name="Equation" r:id="rId6" imgW="304560" imgH="177480" progId="">
              <p:embed/>
            </p:oleObj>
          </a:graphicData>
        </a:graphic>
      </p:graphicFrame>
      <p:graphicFrame>
        <p:nvGraphicFramePr>
          <p:cNvPr id="13" name="Object 2"/>
          <p:cNvGraphicFramePr>
            <a:graphicFrameLocks noChangeAspect="1"/>
          </p:cNvGraphicFramePr>
          <p:nvPr/>
        </p:nvGraphicFramePr>
        <p:xfrm>
          <a:off x="1958975" y="1981200"/>
          <a:ext cx="582613" cy="314325"/>
        </p:xfrm>
        <a:graphic>
          <a:graphicData uri="http://schemas.openxmlformats.org/presentationml/2006/ole">
            <p:oleObj spid="_x0000_s202757" name="Equation" r:id="rId7" imgW="330120" imgH="177480" progId="">
              <p:embed/>
            </p:oleObj>
          </a:graphicData>
        </a:graphic>
      </p:graphicFrame>
      <p:graphicFrame>
        <p:nvGraphicFramePr>
          <p:cNvPr id="14" name="Object 2"/>
          <p:cNvGraphicFramePr>
            <a:graphicFrameLocks noChangeAspect="1"/>
          </p:cNvGraphicFramePr>
          <p:nvPr/>
        </p:nvGraphicFramePr>
        <p:xfrm>
          <a:off x="5508625" y="4191000"/>
          <a:ext cx="538163" cy="314325"/>
        </p:xfrm>
        <a:graphic>
          <a:graphicData uri="http://schemas.openxmlformats.org/presentationml/2006/ole">
            <p:oleObj spid="_x0000_s202758" name="Equation" r:id="rId8" imgW="304560" imgH="177480" progId="">
              <p:embed/>
            </p:oleObj>
          </a:graphicData>
        </a:graphic>
      </p:graphicFrame>
      <p:graphicFrame>
        <p:nvGraphicFramePr>
          <p:cNvPr id="15" name="Object 2"/>
          <p:cNvGraphicFramePr>
            <a:graphicFrameLocks noChangeAspect="1"/>
          </p:cNvGraphicFramePr>
          <p:nvPr/>
        </p:nvGraphicFramePr>
        <p:xfrm>
          <a:off x="2416175" y="4800600"/>
          <a:ext cx="695325" cy="314325"/>
        </p:xfrm>
        <a:graphic>
          <a:graphicData uri="http://schemas.openxmlformats.org/presentationml/2006/ole">
            <p:oleObj spid="_x0000_s202759" name="Equation" r:id="rId9" imgW="393480" imgH="177480" progId="">
              <p:embed/>
            </p:oleObj>
          </a:graphicData>
        </a:graphic>
      </p:graphicFrame>
      <p:graphicFrame>
        <p:nvGraphicFramePr>
          <p:cNvPr id="16" name="Object 2"/>
          <p:cNvGraphicFramePr>
            <a:graphicFrameLocks noChangeAspect="1"/>
          </p:cNvGraphicFramePr>
          <p:nvPr/>
        </p:nvGraphicFramePr>
        <p:xfrm>
          <a:off x="2797175" y="2971800"/>
          <a:ext cx="582613" cy="314325"/>
        </p:xfrm>
        <a:graphic>
          <a:graphicData uri="http://schemas.openxmlformats.org/presentationml/2006/ole">
            <p:oleObj spid="_x0000_s202760" name="Equation" r:id="rId10" imgW="330120" imgH="177480" progId="">
              <p:embed/>
            </p:oleObj>
          </a:graphicData>
        </a:graphic>
      </p:graphicFrame>
      <p:graphicFrame>
        <p:nvGraphicFramePr>
          <p:cNvPr id="200714" name="Object 2"/>
          <p:cNvGraphicFramePr>
            <a:graphicFrameLocks noChangeAspect="1"/>
          </p:cNvGraphicFramePr>
          <p:nvPr/>
        </p:nvGraphicFramePr>
        <p:xfrm>
          <a:off x="3668713" y="3636963"/>
          <a:ext cx="582612" cy="314325"/>
        </p:xfrm>
        <a:graphic>
          <a:graphicData uri="http://schemas.openxmlformats.org/presentationml/2006/ole">
            <p:oleObj spid="_x0000_s202761" name="Equation" r:id="rId11" imgW="330120" imgH="177480" progId="">
              <p:embed/>
            </p:oleObj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572000" y="1447800"/>
            <a:ext cx="457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To find the area, cut the shape into parts you can work with</a:t>
            </a:r>
          </a:p>
        </p:txBody>
      </p:sp>
      <p:cxnSp>
        <p:nvCxnSpPr>
          <p:cNvPr id="28" name="Straight Connector 27"/>
          <p:cNvCxnSpPr/>
          <p:nvPr/>
        </p:nvCxnSpPr>
        <p:spPr>
          <a:xfrm rot="5400000">
            <a:off x="1066800" y="3429000"/>
            <a:ext cx="1219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10800000">
            <a:off x="762000" y="4038600"/>
            <a:ext cx="1981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2"/>
          <p:cNvGraphicFramePr>
            <a:graphicFrameLocks noChangeAspect="1"/>
          </p:cNvGraphicFramePr>
          <p:nvPr/>
        </p:nvGraphicFramePr>
        <p:xfrm>
          <a:off x="782638" y="3276600"/>
          <a:ext cx="785812" cy="381000"/>
        </p:xfrm>
        <a:graphic>
          <a:graphicData uri="http://schemas.openxmlformats.org/presentationml/2006/ole">
            <p:oleObj spid="_x0000_s202762" name="Equation" r:id="rId12" imgW="444240" imgH="215640" progId="">
              <p:embed/>
            </p:oleObj>
          </a:graphicData>
        </a:graphic>
      </p:graphicFrame>
      <p:graphicFrame>
        <p:nvGraphicFramePr>
          <p:cNvPr id="201741" name="Object 2"/>
          <p:cNvGraphicFramePr>
            <a:graphicFrameLocks noChangeAspect="1"/>
          </p:cNvGraphicFramePr>
          <p:nvPr/>
        </p:nvGraphicFramePr>
        <p:xfrm>
          <a:off x="1862138" y="2819400"/>
          <a:ext cx="785812" cy="381000"/>
        </p:xfrm>
        <a:graphic>
          <a:graphicData uri="http://schemas.openxmlformats.org/presentationml/2006/ole">
            <p:oleObj spid="_x0000_s202763" name="Equation" r:id="rId13" imgW="444240" imgH="215640" progId="">
              <p:embed/>
            </p:oleObj>
          </a:graphicData>
        </a:graphic>
      </p:graphicFrame>
      <p:graphicFrame>
        <p:nvGraphicFramePr>
          <p:cNvPr id="33" name="Object 2"/>
          <p:cNvGraphicFramePr>
            <a:graphicFrameLocks noChangeAspect="1"/>
          </p:cNvGraphicFramePr>
          <p:nvPr/>
        </p:nvGraphicFramePr>
        <p:xfrm>
          <a:off x="1925638" y="4191000"/>
          <a:ext cx="785812" cy="381000"/>
        </p:xfrm>
        <a:graphic>
          <a:graphicData uri="http://schemas.openxmlformats.org/presentationml/2006/ole">
            <p:oleObj spid="_x0000_s202764" name="Equation" r:id="rId14" imgW="444240" imgH="215640" progId="">
              <p:embed/>
            </p:oleObj>
          </a:graphicData>
        </a:graphic>
      </p:graphicFrame>
      <p:graphicFrame>
        <p:nvGraphicFramePr>
          <p:cNvPr id="201743" name="Object 2"/>
          <p:cNvGraphicFramePr>
            <a:graphicFrameLocks noChangeAspect="1"/>
          </p:cNvGraphicFramePr>
          <p:nvPr/>
        </p:nvGraphicFramePr>
        <p:xfrm>
          <a:off x="4646613" y="2874963"/>
          <a:ext cx="1905000" cy="314325"/>
        </p:xfrm>
        <a:graphic>
          <a:graphicData uri="http://schemas.openxmlformats.org/presentationml/2006/ole">
            <p:oleObj spid="_x0000_s202765" name="Equation" r:id="rId15" imgW="1079280" imgH="177480" progId="">
              <p:embed/>
            </p:oleObj>
          </a:graphicData>
        </a:graphic>
      </p:graphicFrame>
      <p:graphicFrame>
        <p:nvGraphicFramePr>
          <p:cNvPr id="201744" name="Object 2"/>
          <p:cNvGraphicFramePr>
            <a:graphicFrameLocks noChangeAspect="1"/>
          </p:cNvGraphicFramePr>
          <p:nvPr/>
        </p:nvGraphicFramePr>
        <p:xfrm>
          <a:off x="6705600" y="2819400"/>
          <a:ext cx="1077912" cy="381000"/>
        </p:xfrm>
        <a:graphic>
          <a:graphicData uri="http://schemas.openxmlformats.org/presentationml/2006/ole">
            <p:oleObj spid="_x0000_s202766" name="Equation" r:id="rId16" imgW="609480" imgH="2156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017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1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01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338486">
            <a:off x="121460" y="2360833"/>
            <a:ext cx="8839200" cy="3170099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0" dirty="0" smtClean="0">
                <a:solidFill>
                  <a:sysClr val="windowText" lastClr="000000"/>
                </a:solidFill>
                <a:latin typeface="Verdana" pitchFamily="34" charset="0"/>
              </a:rPr>
              <a:t>AREA of TRIANGLES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6200" y="1219200"/>
            <a:ext cx="46923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Find the area of the rectangle shown: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1066801" y="2057400"/>
            <a:ext cx="1676399" cy="2914710"/>
            <a:chOff x="990601" y="2057400"/>
            <a:chExt cx="1676399" cy="2914710"/>
          </a:xfrm>
        </p:grpSpPr>
        <p:sp>
          <p:nvSpPr>
            <p:cNvPr id="8" name="Right Triangle 7"/>
            <p:cNvSpPr/>
            <p:nvPr/>
          </p:nvSpPr>
          <p:spPr>
            <a:xfrm>
              <a:off x="1447800" y="2057400"/>
              <a:ext cx="1219200" cy="2514600"/>
            </a:xfrm>
            <a:prstGeom prst="rtTriangle">
              <a:avLst/>
            </a:prstGeom>
            <a:solidFill>
              <a:srgbClr val="FF00FF"/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45467" y="4572000"/>
              <a:ext cx="5405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4m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 rot="5400000">
              <a:off x="862681" y="3048000"/>
              <a:ext cx="6559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10m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524000" y="1676400"/>
            <a:ext cx="1619311" cy="2908663"/>
            <a:chOff x="1524000" y="1676400"/>
            <a:chExt cx="1619311" cy="2908663"/>
          </a:xfrm>
        </p:grpSpPr>
        <p:sp>
          <p:nvSpPr>
            <p:cNvPr id="10" name="Right Triangle 9"/>
            <p:cNvSpPr/>
            <p:nvPr/>
          </p:nvSpPr>
          <p:spPr>
            <a:xfrm rot="10800000">
              <a:off x="1524000" y="2070463"/>
              <a:ext cx="1219200" cy="2514600"/>
            </a:xfrm>
            <a:prstGeom prst="rtTriangle">
              <a:avLst/>
            </a:prstGeom>
            <a:solidFill>
              <a:srgbClr val="FF00FF"/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 rot="10800000">
              <a:off x="1828800" y="1676400"/>
              <a:ext cx="5405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4m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 rot="16200000">
              <a:off x="2615281" y="3099719"/>
              <a:ext cx="6559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10m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124131" y="5238690"/>
            <a:ext cx="1563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Area = </a:t>
            </a:r>
            <a:r>
              <a:rPr lang="en-US" sz="2000" dirty="0" err="1" smtClean="0">
                <a:latin typeface="Comic Sans MS" pitchFamily="66" charset="0"/>
              </a:rPr>
              <a:t>BxH</a:t>
            </a:r>
            <a:endParaRPr lang="en-US" sz="2000" dirty="0" smtClean="0"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09931" y="5619690"/>
            <a:ext cx="8963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=4x10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09931" y="6076890"/>
            <a:ext cx="933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=40m</a:t>
            </a:r>
            <a:r>
              <a:rPr lang="en-US" sz="2000" baseline="30000" dirty="0" smtClean="0">
                <a:latin typeface="Comic Sans MS" pitchFamily="66" charset="0"/>
              </a:rPr>
              <a:t>2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1524000" y="1676400"/>
            <a:ext cx="1619311" cy="2908663"/>
            <a:chOff x="1524000" y="1676400"/>
            <a:chExt cx="1619311" cy="2908663"/>
          </a:xfrm>
        </p:grpSpPr>
        <p:sp>
          <p:nvSpPr>
            <p:cNvPr id="22" name="Right Triangle 21"/>
            <p:cNvSpPr/>
            <p:nvPr/>
          </p:nvSpPr>
          <p:spPr>
            <a:xfrm rot="10800000">
              <a:off x="1524000" y="2070463"/>
              <a:ext cx="1219200" cy="2514600"/>
            </a:xfrm>
            <a:prstGeom prst="rtTriangle">
              <a:avLst/>
            </a:prstGeom>
            <a:solidFill>
              <a:srgbClr val="FF00FF"/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 rot="10800000">
              <a:off x="1828800" y="1676400"/>
              <a:ext cx="5405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4m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 rot="16200000">
              <a:off x="2615281" y="3099719"/>
              <a:ext cx="6559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10m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066800" y="2057400"/>
            <a:ext cx="1676399" cy="2914710"/>
            <a:chOff x="990601" y="2057400"/>
            <a:chExt cx="1676399" cy="2914710"/>
          </a:xfrm>
        </p:grpSpPr>
        <p:sp>
          <p:nvSpPr>
            <p:cNvPr id="26" name="Right Triangle 25"/>
            <p:cNvSpPr/>
            <p:nvPr/>
          </p:nvSpPr>
          <p:spPr>
            <a:xfrm>
              <a:off x="1447800" y="2057400"/>
              <a:ext cx="1219200" cy="2514600"/>
            </a:xfrm>
            <a:prstGeom prst="rtTriangle">
              <a:avLst/>
            </a:prstGeom>
            <a:solidFill>
              <a:srgbClr val="FF00FF"/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45467" y="4572000"/>
              <a:ext cx="5405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4m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 rot="5400000">
              <a:off x="862681" y="3048000"/>
              <a:ext cx="6559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Comic Sans MS" pitchFamily="66" charset="0"/>
                </a:rPr>
                <a:t>10m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800601" y="1066800"/>
            <a:ext cx="434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Each of these triangles is HALF the area of the original rectangle.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343400" y="501009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20m</a:t>
            </a:r>
            <a:r>
              <a:rPr lang="en-US" sz="20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2</a:t>
            </a:r>
            <a:endParaRPr lang="en-US" sz="2000" dirty="0" smtClean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324600" y="464820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20m</a:t>
            </a:r>
            <a:r>
              <a:rPr lang="en-US" sz="2000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2</a:t>
            </a:r>
            <a:endParaRPr lang="en-US" sz="2000" dirty="0" smtClean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4.07407E-6 L 0.40313 -0.0009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33" grpId="0"/>
      <p:bldP spid="34" grpId="0"/>
      <p:bldP spid="3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Right Triangle 3"/>
          <p:cNvSpPr/>
          <p:nvPr/>
        </p:nvSpPr>
        <p:spPr>
          <a:xfrm>
            <a:off x="1129937" y="1981200"/>
            <a:ext cx="2895600" cy="1905000"/>
          </a:xfrm>
          <a:prstGeom prst="rtTriangle">
            <a:avLst/>
          </a:prstGeom>
          <a:solidFill>
            <a:srgbClr val="FF00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 flipH="1">
            <a:off x="685799" y="1981200"/>
            <a:ext cx="445477" cy="1905000"/>
          </a:xfrm>
          <a:prstGeom prst="rtTriangle">
            <a:avLst/>
          </a:prstGeom>
          <a:solidFill>
            <a:srgbClr val="FF00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990600"/>
            <a:ext cx="41649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What if it is not a right triangle?</a:t>
            </a:r>
          </a:p>
        </p:txBody>
      </p:sp>
      <p:sp>
        <p:nvSpPr>
          <p:cNvPr id="11" name="Right Triangle 10"/>
          <p:cNvSpPr/>
          <p:nvPr/>
        </p:nvSpPr>
        <p:spPr>
          <a:xfrm>
            <a:off x="1143000" y="1981200"/>
            <a:ext cx="2895600" cy="1905000"/>
          </a:xfrm>
          <a:prstGeom prst="rtTriangle">
            <a:avLst/>
          </a:prstGeom>
          <a:solidFill>
            <a:srgbClr val="FF00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/>
        </p:nvSpPr>
        <p:spPr>
          <a:xfrm flipH="1">
            <a:off x="698862" y="1981200"/>
            <a:ext cx="445477" cy="1905000"/>
          </a:xfrm>
          <a:prstGeom prst="rtTriangle">
            <a:avLst/>
          </a:prstGeom>
          <a:solidFill>
            <a:srgbClr val="FF00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-3.33333E-6 L 0.25 0.3333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-3.33333E-6 L 0.25 0.3333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Right Triangle 3"/>
          <p:cNvSpPr/>
          <p:nvPr/>
        </p:nvSpPr>
        <p:spPr>
          <a:xfrm>
            <a:off x="1129937" y="1981200"/>
            <a:ext cx="2895600" cy="1905000"/>
          </a:xfrm>
          <a:prstGeom prst="rtTriangle">
            <a:avLst/>
          </a:prstGeom>
          <a:solidFill>
            <a:srgbClr val="FF00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 flipH="1">
            <a:off x="685799" y="1981200"/>
            <a:ext cx="445477" cy="1905000"/>
          </a:xfrm>
          <a:prstGeom prst="rtTriangle">
            <a:avLst/>
          </a:prstGeom>
          <a:solidFill>
            <a:srgbClr val="FF00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990600"/>
            <a:ext cx="4148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No matter the type of triangle… </a:t>
            </a:r>
          </a:p>
        </p:txBody>
      </p:sp>
      <p:sp>
        <p:nvSpPr>
          <p:cNvPr id="11" name="Right Triangle 10"/>
          <p:cNvSpPr/>
          <p:nvPr/>
        </p:nvSpPr>
        <p:spPr>
          <a:xfrm>
            <a:off x="3415938" y="4267200"/>
            <a:ext cx="2895600" cy="1905000"/>
          </a:xfrm>
          <a:prstGeom prst="rtTriangle">
            <a:avLst/>
          </a:prstGeom>
          <a:solidFill>
            <a:srgbClr val="FF00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/>
        </p:nvSpPr>
        <p:spPr>
          <a:xfrm flipH="1">
            <a:off x="2971800" y="4267200"/>
            <a:ext cx="445477" cy="1905000"/>
          </a:xfrm>
          <a:prstGeom prst="rtTriangle">
            <a:avLst/>
          </a:prstGeom>
          <a:solidFill>
            <a:srgbClr val="FF00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038600" y="990600"/>
            <a:ext cx="464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…It is still HALF of a RECTANGLE.</a:t>
            </a:r>
          </a:p>
        </p:txBody>
      </p:sp>
      <p:cxnSp>
        <p:nvCxnSpPr>
          <p:cNvPr id="10" name="Elbow Connector 9"/>
          <p:cNvCxnSpPr/>
          <p:nvPr/>
        </p:nvCxnSpPr>
        <p:spPr>
          <a:xfrm rot="5400000">
            <a:off x="255123" y="2971403"/>
            <a:ext cx="1828006" cy="1588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143000" y="3581400"/>
            <a:ext cx="304800" cy="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1295400" y="3733800"/>
            <a:ext cx="304800" cy="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524000" y="3810000"/>
            <a:ext cx="3369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b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2248" y="2819400"/>
            <a:ext cx="3369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3.33333E-6 L -0.25 -0.3333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35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33334 L -0.25 -0.3333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0.33333 L -0.22361 -0.3722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1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-0.33333 L -0.27431 -0.3611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-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1" grpId="3" animBg="1"/>
      <p:bldP spid="12" grpId="0" animBg="1"/>
      <p:bldP spid="12" grpId="1" animBg="1"/>
      <p:bldP spid="12" grpId="2" animBg="1"/>
      <p:bldP spid="12" grpId="3" animBg="1"/>
      <p:bldP spid="9" grpId="0"/>
      <p:bldP spid="15" grpId="0"/>
      <p:bldP spid="1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1371600"/>
            <a:ext cx="8534400" cy="2438400"/>
          </a:xfrm>
          <a:prstGeom prst="rect">
            <a:avLst/>
          </a:prstGeom>
          <a:solidFill>
            <a:srgbClr val="FF00FF"/>
          </a:solidFill>
          <a:ln w="508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81000" y="1447800"/>
            <a:ext cx="52277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Formula for finding the area of a triangle:</a:t>
            </a:r>
          </a:p>
        </p:txBody>
      </p:sp>
      <p:sp>
        <p:nvSpPr>
          <p:cNvPr id="8" name="Right Triangle 7"/>
          <p:cNvSpPr/>
          <p:nvPr/>
        </p:nvSpPr>
        <p:spPr>
          <a:xfrm>
            <a:off x="4267200" y="1752600"/>
            <a:ext cx="762000" cy="1524000"/>
          </a:xfrm>
          <a:prstGeom prst="rtTriangl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/>
          <p:cNvSpPr/>
          <p:nvPr/>
        </p:nvSpPr>
        <p:spPr>
          <a:xfrm>
            <a:off x="5486400" y="2133600"/>
            <a:ext cx="1143000" cy="1143000"/>
          </a:xfrm>
          <a:prstGeom prst="triangl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 rot="7012569">
            <a:off x="7405129" y="2513119"/>
            <a:ext cx="762000" cy="1524000"/>
          </a:xfrm>
          <a:prstGeom prst="rtTriangl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842963" y="1997075"/>
          <a:ext cx="2091379" cy="974725"/>
        </p:xfrm>
        <a:graphic>
          <a:graphicData uri="http://schemas.openxmlformats.org/presentationml/2006/ole">
            <p:oleObj spid="_x0000_s203778" name="Equation" r:id="rId4" imgW="901440" imgH="419040" progId="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04800" y="3429000"/>
            <a:ext cx="4419600" cy="33855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Comic Sans MS" pitchFamily="66" charset="0"/>
              </a:rPr>
              <a:t>*Base and height always make a right angle.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191000" y="30480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>
            <a:off x="4343400" y="32004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/>
          <p:nvPr/>
        </p:nvCxnSpPr>
        <p:spPr>
          <a:xfrm rot="5400000">
            <a:off x="5437120" y="2742406"/>
            <a:ext cx="1218406" cy="794"/>
          </a:xfrm>
          <a:prstGeom prst="bentConnector3">
            <a:avLst>
              <a:gd name="adj1" fmla="val 50000"/>
            </a:avLst>
          </a:prstGeom>
          <a:ln w="2540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/>
          <p:nvPr/>
        </p:nvCxnSpPr>
        <p:spPr>
          <a:xfrm rot="5400000">
            <a:off x="6844245" y="2933303"/>
            <a:ext cx="837406" cy="1588"/>
          </a:xfrm>
          <a:prstGeom prst="bentConnector3">
            <a:avLst>
              <a:gd name="adj1" fmla="val 50000"/>
            </a:avLst>
          </a:prstGeom>
          <a:ln w="2540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019800" y="30480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6172200" y="32004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7239000" y="30480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7391400" y="32004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495800" y="3122022"/>
            <a:ext cx="3369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75463" y="2362200"/>
            <a:ext cx="3369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h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943600" y="3267893"/>
            <a:ext cx="3369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b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239000" y="3276600"/>
            <a:ext cx="3369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b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791200" y="2590800"/>
            <a:ext cx="3369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h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010400" y="2819400"/>
            <a:ext cx="3369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37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 animBg="1"/>
      <p:bldP spid="9" grpId="0" animBg="1"/>
      <p:bldP spid="10" grpId="0" animBg="1"/>
      <p:bldP spid="11" grpId="0" animBg="1"/>
      <p:bldP spid="26" grpId="1"/>
      <p:bldP spid="27" grpId="1"/>
      <p:bldP spid="28" grpId="1"/>
      <p:bldP spid="29" grpId="1"/>
      <p:bldP spid="30" grpId="1"/>
      <p:bldP spid="31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170023" y="3200401"/>
            <a:ext cx="228600" cy="2286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0" name="Right Triangle 9"/>
          <p:cNvSpPr/>
          <p:nvPr/>
        </p:nvSpPr>
        <p:spPr>
          <a:xfrm>
            <a:off x="6172200" y="1828800"/>
            <a:ext cx="1752600" cy="1600200"/>
          </a:xfrm>
          <a:prstGeom prst="rtTriangl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28600" y="838200"/>
            <a:ext cx="876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Find the AREA and PERIMETER for each of the following triangles:</a:t>
            </a:r>
          </a:p>
          <a:p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8000" y="22098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5m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638800" y="23622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3m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29400" y="3424535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4m</a:t>
            </a:r>
          </a:p>
        </p:txBody>
      </p:sp>
      <p:sp>
        <p:nvSpPr>
          <p:cNvPr id="43" name="Flowchart: Alternate Process 42"/>
          <p:cNvSpPr/>
          <p:nvPr/>
        </p:nvSpPr>
        <p:spPr>
          <a:xfrm rot="20934388">
            <a:off x="394607" y="1895822"/>
            <a:ext cx="2466742" cy="381000"/>
          </a:xfrm>
          <a:prstGeom prst="flowChartAlternateProcess">
            <a:avLst/>
          </a:prstGeom>
          <a:solidFill>
            <a:srgbClr val="CC00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EXAMPLE #1</a:t>
            </a:r>
            <a:endParaRPr lang="en-US" sz="24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0" y="2743200"/>
            <a:ext cx="5715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FF"/>
                </a:solidFill>
                <a:latin typeface="Comic Sans MS" pitchFamily="66" charset="0"/>
              </a:rPr>
              <a:t>To find the area, we need base and height </a:t>
            </a:r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685800" y="3124200"/>
          <a:ext cx="2322512" cy="911502"/>
        </p:xfrm>
        <a:graphic>
          <a:graphicData uri="http://schemas.openxmlformats.org/presentationml/2006/ole">
            <p:oleObj spid="_x0000_s206864" name="Equation" r:id="rId4" imgW="1002960" imgH="393480" progId="Equation.3">
              <p:embed/>
            </p:oleObj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0" y="4114800"/>
            <a:ext cx="5562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FF"/>
                </a:solidFill>
                <a:latin typeface="Comic Sans MS" pitchFamily="66" charset="0"/>
              </a:rPr>
              <a:t>Remember the base and height make a right angle with each other.</a:t>
            </a:r>
          </a:p>
        </p:txBody>
      </p:sp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776288" y="4876800"/>
          <a:ext cx="2292350" cy="911225"/>
        </p:xfrm>
        <a:graphic>
          <a:graphicData uri="http://schemas.openxmlformats.org/presentationml/2006/ole">
            <p:oleObj spid="_x0000_s206865" name="Equation" r:id="rId5" imgW="990360" imgH="393480" progId="Equation.3">
              <p:embed/>
            </p:oleObj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3238500" y="5076825"/>
          <a:ext cx="939800" cy="469900"/>
        </p:xfrm>
        <a:graphic>
          <a:graphicData uri="http://schemas.openxmlformats.org/presentationml/2006/ole">
            <p:oleObj spid="_x0000_s206866" name="Equation" r:id="rId6" imgW="406080" imgH="203040" progId="Equation.3">
              <p:embed/>
            </p:oleObj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5257800" y="4114800"/>
            <a:ext cx="350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00B0F0"/>
                </a:solidFill>
                <a:latin typeface="Comic Sans MS" pitchFamily="66" charset="0"/>
              </a:rPr>
              <a:t>For perimeter, just add all the sides:</a:t>
            </a:r>
          </a:p>
        </p:txBody>
      </p:sp>
      <p:graphicFrame>
        <p:nvGraphicFramePr>
          <p:cNvPr id="17433" name="Object 25"/>
          <p:cNvGraphicFramePr>
            <a:graphicFrameLocks noChangeAspect="1"/>
          </p:cNvGraphicFramePr>
          <p:nvPr/>
        </p:nvGraphicFramePr>
        <p:xfrm>
          <a:off x="5334000" y="4953000"/>
          <a:ext cx="2947442" cy="457200"/>
        </p:xfrm>
        <a:graphic>
          <a:graphicData uri="http://schemas.openxmlformats.org/presentationml/2006/ole">
            <p:oleObj spid="_x0000_s206867" name="Equation" r:id="rId7" imgW="1307880" imgH="177480" progId="Equation.3">
              <p:embed/>
            </p:oleObj>
          </a:graphicData>
        </a:graphic>
      </p:graphicFrame>
      <p:graphicFrame>
        <p:nvGraphicFramePr>
          <p:cNvPr id="4" name="Object 25"/>
          <p:cNvGraphicFramePr>
            <a:graphicFrameLocks noChangeAspect="1"/>
          </p:cNvGraphicFramePr>
          <p:nvPr/>
        </p:nvGraphicFramePr>
        <p:xfrm>
          <a:off x="6823075" y="5391150"/>
          <a:ext cx="1101725" cy="534988"/>
        </p:xfrm>
        <a:graphic>
          <a:graphicData uri="http://schemas.openxmlformats.org/presentationml/2006/ole">
            <p:oleObj spid="_x0000_s206868" name="Equation" r:id="rId8" imgW="41904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/>
      <p:bldP spid="46" grpId="0"/>
      <p:bldP spid="4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28600" y="838200"/>
            <a:ext cx="876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Find the AREA and PERIMETER for each of the following triangles:</a:t>
            </a:r>
          </a:p>
          <a:p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07423" y="2590801"/>
            <a:ext cx="228600" cy="2286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/>
          <p:cNvSpPr/>
          <p:nvPr/>
        </p:nvSpPr>
        <p:spPr>
          <a:xfrm>
            <a:off x="609600" y="1752600"/>
            <a:ext cx="2590800" cy="1066800"/>
          </a:xfrm>
          <a:prstGeom prst="rtTriangl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1371600" y="2814935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15ft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0" y="2052935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8ft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524000" y="1752600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FF"/>
                </a:solidFill>
                <a:latin typeface="Comic Sans MS" pitchFamily="66" charset="0"/>
              </a:rPr>
              <a:t>17ft</a:t>
            </a:r>
          </a:p>
        </p:txBody>
      </p:sp>
      <p:sp>
        <p:nvSpPr>
          <p:cNvPr id="43" name="Flowchart: Alternate Process 42"/>
          <p:cNvSpPr/>
          <p:nvPr/>
        </p:nvSpPr>
        <p:spPr>
          <a:xfrm rot="1006077">
            <a:off x="6266474" y="1787971"/>
            <a:ext cx="1988762" cy="381000"/>
          </a:xfrm>
          <a:prstGeom prst="flowChartAlternateProcess">
            <a:avLst/>
          </a:prstGeom>
          <a:solidFill>
            <a:srgbClr val="CC00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EXAMPLE #2</a:t>
            </a:r>
            <a:endParaRPr lang="en-US" sz="20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685800" y="3276600"/>
          <a:ext cx="2322513" cy="911225"/>
        </p:xfrm>
        <a:graphic>
          <a:graphicData uri="http://schemas.openxmlformats.org/presentationml/2006/ole">
            <p:oleObj spid="_x0000_s319498" name="Equation" r:id="rId4" imgW="1002960" imgH="393480" progId="Equation.3">
              <p:embed/>
            </p:oleObj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685800" y="4267200"/>
          <a:ext cx="2439987" cy="911225"/>
        </p:xfrm>
        <a:graphic>
          <a:graphicData uri="http://schemas.openxmlformats.org/presentationml/2006/ole">
            <p:oleObj spid="_x0000_s319499" name="Equation" r:id="rId5" imgW="1054080" imgH="393480" progId="Equation.3">
              <p:embed/>
            </p:oleObj>
          </a:graphicData>
        </a:graphic>
      </p:graphicFrame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3044825" y="4437063"/>
          <a:ext cx="1146175" cy="528637"/>
        </p:xfrm>
        <a:graphic>
          <a:graphicData uri="http://schemas.openxmlformats.org/presentationml/2006/ole">
            <p:oleObj spid="_x0000_s319500" name="Equation" r:id="rId6" imgW="495000" imgH="228600" progId="Equation.3">
              <p:embed/>
            </p:oleObj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4495800" y="2895600"/>
            <a:ext cx="464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00B0F0"/>
                </a:solidFill>
                <a:latin typeface="Comic Sans MS" pitchFamily="66" charset="0"/>
              </a:rPr>
              <a:t>For perimeter, we need to know that 3</a:t>
            </a:r>
            <a:r>
              <a:rPr lang="en-US" sz="2200" baseline="30000" dirty="0" smtClean="0">
                <a:solidFill>
                  <a:srgbClr val="00B0F0"/>
                </a:solidFill>
                <a:latin typeface="Comic Sans MS" pitchFamily="66" charset="0"/>
              </a:rPr>
              <a:t>rd</a:t>
            </a:r>
            <a:r>
              <a:rPr lang="en-US" sz="2200" dirty="0" smtClean="0">
                <a:solidFill>
                  <a:srgbClr val="00B0F0"/>
                </a:solidFill>
                <a:latin typeface="Comic Sans MS" pitchFamily="66" charset="0"/>
              </a:rPr>
              <a:t> side.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495800" y="3810000"/>
            <a:ext cx="464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00B0F0"/>
                </a:solidFill>
                <a:latin typeface="Comic Sans MS" pitchFamily="66" charset="0"/>
              </a:rPr>
              <a:t>We can find it using the PYTHAGOREAN THEOREM</a:t>
            </a:r>
          </a:p>
        </p:txBody>
      </p:sp>
      <p:graphicFrame>
        <p:nvGraphicFramePr>
          <p:cNvPr id="17433" name="Object 25"/>
          <p:cNvGraphicFramePr>
            <a:graphicFrameLocks noChangeAspect="1"/>
          </p:cNvGraphicFramePr>
          <p:nvPr/>
        </p:nvGraphicFramePr>
        <p:xfrm>
          <a:off x="5256213" y="4556125"/>
          <a:ext cx="2443162" cy="528638"/>
        </p:xfrm>
        <a:graphic>
          <a:graphicData uri="http://schemas.openxmlformats.org/presentationml/2006/ole">
            <p:oleObj spid="_x0000_s319501" name="Equation" r:id="rId7" imgW="901440" imgH="215640" progId="">
              <p:embed/>
            </p:oleObj>
          </a:graphicData>
        </a:graphic>
      </p:graphicFrame>
      <p:graphicFrame>
        <p:nvGraphicFramePr>
          <p:cNvPr id="7" name="Object 25"/>
          <p:cNvGraphicFramePr>
            <a:graphicFrameLocks noChangeAspect="1"/>
          </p:cNvGraphicFramePr>
          <p:nvPr/>
        </p:nvGraphicFramePr>
        <p:xfrm>
          <a:off x="6376852" y="5040700"/>
          <a:ext cx="1143000" cy="390501"/>
        </p:xfrm>
        <a:graphic>
          <a:graphicData uri="http://schemas.openxmlformats.org/presentationml/2006/ole">
            <p:oleObj spid="_x0000_s319503" name="Equation" r:id="rId8" imgW="469800" imgH="177480" progId="">
              <p:embed/>
            </p:oleObj>
          </a:graphicData>
        </a:graphic>
      </p:graphicFrame>
      <p:graphicFrame>
        <p:nvGraphicFramePr>
          <p:cNvPr id="15" name="Object 25"/>
          <p:cNvGraphicFramePr>
            <a:graphicFrameLocks noChangeAspect="1"/>
          </p:cNvGraphicFramePr>
          <p:nvPr/>
        </p:nvGraphicFramePr>
        <p:xfrm>
          <a:off x="4221163" y="5553075"/>
          <a:ext cx="4541837" cy="434975"/>
        </p:xfrm>
        <a:graphic>
          <a:graphicData uri="http://schemas.openxmlformats.org/presentationml/2006/ole">
            <p:oleObj spid="_x0000_s319505" name="Equation" r:id="rId9" imgW="1676160" imgH="177480" progId="">
              <p:embed/>
            </p:oleObj>
          </a:graphicData>
        </a:graphic>
      </p:graphicFrame>
      <p:graphicFrame>
        <p:nvGraphicFramePr>
          <p:cNvPr id="16" name="Object 25"/>
          <p:cNvGraphicFramePr>
            <a:graphicFrameLocks noChangeAspect="1"/>
          </p:cNvGraphicFramePr>
          <p:nvPr/>
        </p:nvGraphicFramePr>
        <p:xfrm>
          <a:off x="6338887" y="5980113"/>
          <a:ext cx="1204913" cy="496887"/>
        </p:xfrm>
        <a:graphic>
          <a:graphicData uri="http://schemas.openxmlformats.org/presentationml/2006/ole">
            <p:oleObj spid="_x0000_s319506" name="Equation" r:id="rId10" imgW="44424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43" grpId="0" animBg="1"/>
      <p:bldP spid="45" grpId="0"/>
      <p:bldP spid="4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400801" y="3048001"/>
            <a:ext cx="228600" cy="2286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8" name="Isosceles Triangle 7"/>
          <p:cNvSpPr/>
          <p:nvPr/>
        </p:nvSpPr>
        <p:spPr>
          <a:xfrm>
            <a:off x="5638800" y="1600200"/>
            <a:ext cx="1981200" cy="1676400"/>
          </a:xfrm>
          <a:prstGeom prst="triangl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28600" y="838200"/>
            <a:ext cx="876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Find the AREA and PERIMETER for each of the following triangles:</a:t>
            </a:r>
          </a:p>
          <a:p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15000" y="20574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086600" y="21336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248400" y="32766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12</a:t>
            </a:r>
          </a:p>
        </p:txBody>
      </p:sp>
      <p:cxnSp>
        <p:nvCxnSpPr>
          <p:cNvPr id="29" name="Straight Connector 28"/>
          <p:cNvCxnSpPr/>
          <p:nvPr/>
        </p:nvCxnSpPr>
        <p:spPr>
          <a:xfrm rot="5400000">
            <a:off x="5811339" y="2419350"/>
            <a:ext cx="1676400" cy="38100"/>
          </a:xfrm>
          <a:prstGeom prst="line">
            <a:avLst/>
          </a:prstGeom>
          <a:ln w="5080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248400" y="22860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8</a:t>
            </a:r>
          </a:p>
        </p:txBody>
      </p:sp>
      <p:sp>
        <p:nvSpPr>
          <p:cNvPr id="53" name="Flowchart: Alternate Process 52"/>
          <p:cNvSpPr/>
          <p:nvPr/>
        </p:nvSpPr>
        <p:spPr>
          <a:xfrm rot="20934388">
            <a:off x="399073" y="1941806"/>
            <a:ext cx="1988762" cy="381000"/>
          </a:xfrm>
          <a:prstGeom prst="flowChartAlternateProcess">
            <a:avLst/>
          </a:prstGeom>
          <a:solidFill>
            <a:srgbClr val="CC00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EXAMPLE #3</a:t>
            </a:r>
            <a:endParaRPr lang="en-US" sz="20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609600" y="2667000"/>
          <a:ext cx="2322513" cy="911225"/>
        </p:xfrm>
        <a:graphic>
          <a:graphicData uri="http://schemas.openxmlformats.org/presentationml/2006/ole">
            <p:oleObj spid="_x0000_s321546" name="Equation" r:id="rId4" imgW="1002960" imgH="393480" progId="Equation.3">
              <p:embed/>
            </p:oleObj>
          </a:graphicData>
        </a:graphic>
      </p:graphicFrame>
      <p:graphicFrame>
        <p:nvGraphicFramePr>
          <p:cNvPr id="3" name="Object 11"/>
          <p:cNvGraphicFramePr>
            <a:graphicFrameLocks noChangeAspect="1"/>
          </p:cNvGraphicFramePr>
          <p:nvPr/>
        </p:nvGraphicFramePr>
        <p:xfrm>
          <a:off x="609600" y="3657600"/>
          <a:ext cx="2439988" cy="911225"/>
        </p:xfrm>
        <a:graphic>
          <a:graphicData uri="http://schemas.openxmlformats.org/presentationml/2006/ole">
            <p:oleObj spid="_x0000_s321547" name="Equation" r:id="rId5" imgW="1054080" imgH="393480" progId="Equation.3">
              <p:embed/>
            </p:oleObj>
          </a:graphicData>
        </a:graphic>
      </p:graphicFrame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3009900" y="3857625"/>
          <a:ext cx="1028700" cy="469900"/>
        </p:xfrm>
        <a:graphic>
          <a:graphicData uri="http://schemas.openxmlformats.org/presentationml/2006/ole">
            <p:oleObj spid="_x0000_s321548" name="Equation" r:id="rId6" imgW="444240" imgH="203040" progId="Equation.3">
              <p:embed/>
            </p:oleObj>
          </a:graphicData>
        </a:graphic>
      </p:graphicFrame>
      <p:graphicFrame>
        <p:nvGraphicFramePr>
          <p:cNvPr id="17433" name="Object 25"/>
          <p:cNvGraphicFramePr>
            <a:graphicFrameLocks noChangeAspect="1"/>
          </p:cNvGraphicFramePr>
          <p:nvPr/>
        </p:nvGraphicFramePr>
        <p:xfrm>
          <a:off x="4638675" y="3886200"/>
          <a:ext cx="4059238" cy="434975"/>
        </p:xfrm>
        <a:graphic>
          <a:graphicData uri="http://schemas.openxmlformats.org/presentationml/2006/ole">
            <p:oleObj spid="_x0000_s321549" name="Equation" r:id="rId7" imgW="1498320" imgH="177480" progId="Equation.3">
              <p:embed/>
            </p:oleObj>
          </a:graphicData>
        </a:graphic>
      </p:graphicFrame>
      <p:graphicFrame>
        <p:nvGraphicFramePr>
          <p:cNvPr id="7" name="Object 25"/>
          <p:cNvGraphicFramePr>
            <a:graphicFrameLocks noChangeAspect="1"/>
          </p:cNvGraphicFramePr>
          <p:nvPr/>
        </p:nvGraphicFramePr>
        <p:xfrm>
          <a:off x="6400800" y="4343400"/>
          <a:ext cx="1066800" cy="434975"/>
        </p:xfrm>
        <a:graphic>
          <a:graphicData uri="http://schemas.openxmlformats.org/presentationml/2006/ole">
            <p:oleObj spid="_x0000_s321550" name="Equation" r:id="rId8" imgW="39348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990600"/>
            <a:ext cx="81534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Why do we need to know about polygons?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" y="1524000"/>
            <a:ext cx="84582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Polygons show up all over in nature, science, engineering…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3" name="Picture 2" descr="File:Giants causeway closeup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133600"/>
            <a:ext cx="2438400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78" name="Picture 2" descr="http://t0.gstatic.com/images?q=tbn:nrV4Tq6VALJJ3M:http://itech.dickinson.edu/chemistry/wp-content/uploads/2008/04/heroin-2d-skeletal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2057400"/>
            <a:ext cx="2362200" cy="20314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0" name="Picture 4" descr="http://t3.gstatic.com/images?q=tbn:BWjzLQihdLCLVM:http://johnochwat.files.wordpress.com/2008/08/stop_sign1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2133600"/>
            <a:ext cx="1295400" cy="19431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2" name="Picture 6" descr="http://t1.gstatic.com/images?q=tbn:-MZ5_ntTIozZ5M:http://www.istockphoto.com/file_thumbview_approve/5627739/2/istockphoto_5627739-ferris-wheel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34200" y="2133600"/>
            <a:ext cx="19050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4" name="Picture 8" descr="http://t0.gstatic.com/images?q=tbn:ta0ghAIf70p5fM:http://www.highdisplay.com/wp-content/uploads/2008/06/flat-screen-computer-monitor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8600" y="4038600"/>
            <a:ext cx="2362200" cy="2362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6" name="Picture 10" descr="http://t1.gstatic.com/images?q=tbn:IzxpKJVwwq4cyM:http://www.dregsld.com/tutorials/FloorTile/NewFloorTile1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743200" y="4191000"/>
            <a:ext cx="2360951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7" name="Picture 1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410200" y="4191000"/>
            <a:ext cx="3352800" cy="2158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Flowchart: Document 1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5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63" name="Picture 15" descr="C:\FILES\pictures (fun)\CUEs\Notebook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199"/>
            <a:ext cx="9144000" cy="11538853"/>
          </a:xfrm>
          <a:prstGeom prst="rect">
            <a:avLst/>
          </a:prstGeom>
          <a:noFill/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43" name="Flowchart: Alternate Process 42"/>
          <p:cNvSpPr/>
          <p:nvPr/>
        </p:nvSpPr>
        <p:spPr>
          <a:xfrm>
            <a:off x="1066800" y="990600"/>
            <a:ext cx="3378718" cy="381000"/>
          </a:xfrm>
          <a:prstGeom prst="flowChartAlternateProcess">
            <a:avLst/>
          </a:prstGeom>
          <a:solidFill>
            <a:schemeClr val="tx1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FF00FF"/>
                </a:solidFill>
                <a:latin typeface="Aharoni" pitchFamily="2" charset="-79"/>
                <a:cs typeface="Aharoni" pitchFamily="2" charset="-79"/>
              </a:rPr>
              <a:t>STUDENT PROBLEMS</a:t>
            </a:r>
            <a:endParaRPr lang="en-US" sz="2000" dirty="0">
              <a:solidFill>
                <a:srgbClr val="FF00FF"/>
              </a:solidFill>
              <a:latin typeface="Aharoni" pitchFamily="2" charset="-79"/>
              <a:cs typeface="Aharoni" pitchFamily="2" charset="-79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990600" y="2226040"/>
          <a:ext cx="469900" cy="436336"/>
        </p:xfrm>
        <a:graphic>
          <a:graphicData uri="http://schemas.openxmlformats.org/presentationml/2006/ole">
            <p:oleObj spid="_x0000_s324609" name="Equation" r:id="rId5" imgW="177480" imgH="164880" progId="Equation.3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43000" y="1447800"/>
            <a:ext cx="739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Find the </a:t>
            </a:r>
            <a:r>
              <a:rPr lang="en-US" sz="3000" b="1" u="sng" dirty="0" smtClean="0">
                <a:latin typeface="Bradley Hand ITC" pitchFamily="66" charset="0"/>
              </a:rPr>
              <a:t>AREA</a:t>
            </a:r>
            <a:r>
              <a:rPr lang="en-US" sz="3000" b="1" dirty="0" smtClean="0">
                <a:latin typeface="Bradley Hand ITC" pitchFamily="66" charset="0"/>
              </a:rPr>
              <a:t> and </a:t>
            </a:r>
            <a:r>
              <a:rPr lang="en-US" sz="3000" b="1" u="sng" dirty="0" smtClean="0">
                <a:latin typeface="Bradley Hand ITC" pitchFamily="66" charset="0"/>
              </a:rPr>
              <a:t>PERIMETER</a:t>
            </a:r>
            <a:r>
              <a:rPr lang="en-US" sz="3000" b="1" dirty="0" smtClean="0">
                <a:latin typeface="Bradley Hand ITC" pitchFamily="66" charset="0"/>
              </a:rPr>
              <a:t> for each of the following triangles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9" name="Right Triangle 8"/>
          <p:cNvSpPr/>
          <p:nvPr/>
        </p:nvSpPr>
        <p:spPr>
          <a:xfrm>
            <a:off x="1447800" y="2667000"/>
            <a:ext cx="1752600" cy="1447800"/>
          </a:xfrm>
          <a:prstGeom prst="rtTriangl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6248400" y="2667000"/>
            <a:ext cx="2514600" cy="762000"/>
          </a:xfrm>
          <a:prstGeom prst="rtTriangl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5910263" y="2230437"/>
          <a:ext cx="536575" cy="436563"/>
        </p:xfrm>
        <a:graphic>
          <a:graphicData uri="http://schemas.openxmlformats.org/presentationml/2006/ole">
            <p:oleObj spid="_x0000_s324610" name="Equation" r:id="rId6" imgW="203040" imgH="164880" progId="Equation.3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828800" y="4114800"/>
            <a:ext cx="902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Black" pitchFamily="34" charset="0"/>
              </a:rPr>
              <a:t>12m</a:t>
            </a:r>
            <a:endParaRPr lang="en-US" sz="2400" dirty="0"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" y="3276600"/>
            <a:ext cx="902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Black" pitchFamily="34" charset="0"/>
              </a:rPr>
              <a:t>16m</a:t>
            </a:r>
            <a:endParaRPr lang="en-US" sz="2400" dirty="0"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09800" y="3048000"/>
            <a:ext cx="902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Black" pitchFamily="34" charset="0"/>
              </a:rPr>
              <a:t>20m</a:t>
            </a:r>
            <a:endParaRPr lang="en-US" sz="2400" dirty="0">
              <a:latin typeface="Arial Black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447800" y="3886200"/>
            <a:ext cx="228600" cy="228600"/>
          </a:xfrm>
          <a:prstGeom prst="rect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248400" y="3200400"/>
            <a:ext cx="228600" cy="228600"/>
          </a:xfrm>
          <a:prstGeom prst="rect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934200" y="3424535"/>
            <a:ext cx="851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Black" pitchFamily="34" charset="0"/>
              </a:rPr>
              <a:t>24ft</a:t>
            </a:r>
            <a:endParaRPr lang="en-US" sz="2400" dirty="0"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73085" y="2819400"/>
            <a:ext cx="851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Black" pitchFamily="34" charset="0"/>
              </a:rPr>
              <a:t>10ft</a:t>
            </a:r>
            <a:endParaRPr lang="en-US" sz="2400" dirty="0">
              <a:latin typeface="Arial Black" pitchFamily="34" charset="0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1276350" y="4572000"/>
          <a:ext cx="1636713" cy="595313"/>
        </p:xfrm>
        <a:graphic>
          <a:graphicData uri="http://schemas.openxmlformats.org/presentationml/2006/ole">
            <p:oleObj spid="_x0000_s324612" name="Equation" r:id="rId7" imgW="838080" imgH="304560" progId="Equation.3">
              <p:embed/>
            </p:oleObj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1981200" y="5080000"/>
          <a:ext cx="942975" cy="398463"/>
        </p:xfrm>
        <a:graphic>
          <a:graphicData uri="http://schemas.openxmlformats.org/presentationml/2006/ole">
            <p:oleObj spid="_x0000_s324613" name="Equation" r:id="rId8" imgW="482400" imgH="203040" progId="Equation.3">
              <p:embed/>
            </p:oleObj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1219200" y="5791200"/>
          <a:ext cx="1809750" cy="347663"/>
        </p:xfrm>
        <a:graphic>
          <a:graphicData uri="http://schemas.openxmlformats.org/presentationml/2006/ole">
            <p:oleObj spid="_x0000_s324614" name="Equation" r:id="rId9" imgW="927000" imgH="177480" progId="Equation.3">
              <p:embed/>
            </p:oleObj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/>
        </p:nvGraphicFramePr>
        <p:xfrm>
          <a:off x="2205037" y="6096000"/>
          <a:ext cx="842963" cy="347663"/>
        </p:xfrm>
        <a:graphic>
          <a:graphicData uri="http://schemas.openxmlformats.org/presentationml/2006/ole">
            <p:oleObj spid="_x0000_s324615" name="Equation" r:id="rId10" imgW="431640" imgH="177480" progId="Equation.3">
              <p:embed/>
            </p:oleObj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/>
        </p:nvGraphicFramePr>
        <p:xfrm>
          <a:off x="7197725" y="2667000"/>
          <a:ext cx="396875" cy="347663"/>
        </p:xfrm>
        <a:graphic>
          <a:graphicData uri="http://schemas.openxmlformats.org/presentationml/2006/ole">
            <p:oleObj spid="_x0000_s324616" name="Equation" r:id="rId11" imgW="203040" imgH="177480" progId="Equation.3">
              <p:embed/>
            </p:oleObj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/>
        </p:nvGraphicFramePr>
        <p:xfrm>
          <a:off x="6292850" y="3886200"/>
          <a:ext cx="1662113" cy="595313"/>
        </p:xfrm>
        <a:graphic>
          <a:graphicData uri="http://schemas.openxmlformats.org/presentationml/2006/ole">
            <p:oleObj spid="_x0000_s324617" name="Equation" r:id="rId12" imgW="850680" imgH="304560" progId="Equation.3">
              <p:embed/>
            </p:oleObj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6858000" y="4429125"/>
          <a:ext cx="1092200" cy="447675"/>
        </p:xfrm>
        <a:graphic>
          <a:graphicData uri="http://schemas.openxmlformats.org/presentationml/2006/ole">
            <p:oleObj spid="_x0000_s324618" name="Equation" r:id="rId13" imgW="558720" imgH="228600" progId="Equation.3">
              <p:embed/>
            </p:oleObj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/>
        </p:nvGraphicFramePr>
        <p:xfrm>
          <a:off x="6324600" y="5029200"/>
          <a:ext cx="1858962" cy="347663"/>
        </p:xfrm>
        <a:graphic>
          <a:graphicData uri="http://schemas.openxmlformats.org/presentationml/2006/ole">
            <p:oleObj spid="_x0000_s324619" name="Equation" r:id="rId14" imgW="952200" imgH="177480" progId="Equation.3">
              <p:embed/>
            </p:oleObj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/>
        </p:nvGraphicFramePr>
        <p:xfrm>
          <a:off x="7240588" y="5346700"/>
          <a:ext cx="1017587" cy="371475"/>
        </p:xfrm>
        <a:graphic>
          <a:graphicData uri="http://schemas.openxmlformats.org/presentationml/2006/ole">
            <p:oleObj spid="_x0000_s324620" name="Equation" r:id="rId15" imgW="520560" imgH="1904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Straight Connector 46"/>
          <p:cNvCxnSpPr/>
          <p:nvPr/>
        </p:nvCxnSpPr>
        <p:spPr>
          <a:xfrm rot="10800000">
            <a:off x="2895600" y="3657600"/>
            <a:ext cx="1447800" cy="0"/>
          </a:xfrm>
          <a:prstGeom prst="line">
            <a:avLst/>
          </a:prstGeom>
          <a:ln w="5080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127863" y="3429000"/>
            <a:ext cx="228600" cy="2286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28600" y="83820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Find the AREA for this triangle</a:t>
            </a:r>
          </a:p>
          <a:p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43400" y="25908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447800" y="36576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8</a:t>
            </a:r>
          </a:p>
        </p:txBody>
      </p:sp>
      <p:cxnSp>
        <p:nvCxnSpPr>
          <p:cNvPr id="32" name="Straight Connector 31"/>
          <p:cNvCxnSpPr/>
          <p:nvPr/>
        </p:nvCxnSpPr>
        <p:spPr>
          <a:xfrm>
            <a:off x="457200" y="3657600"/>
            <a:ext cx="2667000" cy="0"/>
          </a:xfrm>
          <a:prstGeom prst="line">
            <a:avLst/>
          </a:prstGeom>
          <a:ln w="508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 flipH="1" flipV="1">
            <a:off x="2730137" y="2046515"/>
            <a:ext cx="1981200" cy="1219200"/>
          </a:xfrm>
          <a:prstGeom prst="line">
            <a:avLst/>
          </a:prstGeom>
          <a:ln w="508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457200" y="1676400"/>
            <a:ext cx="3886200" cy="1981200"/>
          </a:xfrm>
          <a:prstGeom prst="line">
            <a:avLst/>
          </a:prstGeom>
          <a:ln w="508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>
            <a:off x="3352800" y="2667000"/>
            <a:ext cx="1981200" cy="0"/>
          </a:xfrm>
          <a:prstGeom prst="line">
            <a:avLst/>
          </a:prstGeom>
          <a:ln w="5080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3570515" y="27432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828800" y="23622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12</a:t>
            </a:r>
          </a:p>
        </p:txBody>
      </p:sp>
      <p:sp>
        <p:nvSpPr>
          <p:cNvPr id="30" name="Flowchart: Alternate Process 29"/>
          <p:cNvSpPr/>
          <p:nvPr/>
        </p:nvSpPr>
        <p:spPr>
          <a:xfrm>
            <a:off x="304800" y="1371600"/>
            <a:ext cx="1988762" cy="381000"/>
          </a:xfrm>
          <a:prstGeom prst="flowChartAlternateProcess">
            <a:avLst/>
          </a:prstGeom>
          <a:solidFill>
            <a:srgbClr val="CC00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EXAMPLE #4</a:t>
            </a:r>
            <a:endParaRPr lang="en-US" sz="20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76800" y="1600200"/>
            <a:ext cx="3962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FF"/>
                </a:solidFill>
                <a:latin typeface="Comic Sans MS" pitchFamily="66" charset="0"/>
              </a:rPr>
              <a:t>This is an easy one…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876800" y="2278559"/>
            <a:ext cx="3962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FF"/>
                </a:solidFill>
                <a:latin typeface="Comic Sans MS" pitchFamily="66" charset="0"/>
              </a:rPr>
              <a:t>…Sometimes the height is outside the triangle…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876800" y="3269159"/>
            <a:ext cx="3962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FF"/>
                </a:solidFill>
                <a:latin typeface="Comic Sans MS" pitchFamily="66" charset="0"/>
              </a:rPr>
              <a:t>…but that doesn’t change anything.</a:t>
            </a:r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685800" y="4191000"/>
          <a:ext cx="2322513" cy="911225"/>
        </p:xfrm>
        <a:graphic>
          <a:graphicData uri="http://schemas.openxmlformats.org/presentationml/2006/ole">
            <p:oleObj spid="_x0000_s207881" name="Equation" r:id="rId4" imgW="1002960" imgH="393480" progId="Equation.3">
              <p:embed/>
            </p:oleObj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758825" y="5181600"/>
          <a:ext cx="2292350" cy="911225"/>
        </p:xfrm>
        <a:graphic>
          <a:graphicData uri="http://schemas.openxmlformats.org/presentationml/2006/ole">
            <p:oleObj spid="_x0000_s207882" name="Equation" r:id="rId5" imgW="990360" imgH="393480" progId="Equation.3">
              <p:embed/>
            </p:oleObj>
          </a:graphicData>
        </a:graphic>
      </p:graphicFrame>
      <p:graphicFrame>
        <p:nvGraphicFramePr>
          <p:cNvPr id="9" name="Object 11"/>
          <p:cNvGraphicFramePr>
            <a:graphicFrameLocks noChangeAspect="1"/>
          </p:cNvGraphicFramePr>
          <p:nvPr/>
        </p:nvGraphicFramePr>
        <p:xfrm>
          <a:off x="3055937" y="5381625"/>
          <a:ext cx="1058863" cy="469900"/>
        </p:xfrm>
        <a:graphic>
          <a:graphicData uri="http://schemas.openxmlformats.org/presentationml/2006/ole">
            <p:oleObj spid="_x0000_s207883" name="Equation" r:id="rId6" imgW="457200" imgH="203040" progId="Equation.3">
              <p:embed/>
            </p:oleObj>
          </a:graphicData>
        </a:graphic>
      </p:graphicFrame>
      <p:graphicFrame>
        <p:nvGraphicFramePr>
          <p:cNvPr id="17433" name="Object 25"/>
          <p:cNvGraphicFramePr>
            <a:graphicFrameLocks noChangeAspect="1"/>
          </p:cNvGraphicFramePr>
          <p:nvPr/>
        </p:nvGraphicFramePr>
        <p:xfrm>
          <a:off x="4484688" y="4441825"/>
          <a:ext cx="4368800" cy="434975"/>
        </p:xfrm>
        <a:graphic>
          <a:graphicData uri="http://schemas.openxmlformats.org/presentationml/2006/ole">
            <p:oleObj spid="_x0000_s207884" name="Equation" r:id="rId7" imgW="1612800" imgH="177480" progId="">
              <p:embed/>
            </p:oleObj>
          </a:graphicData>
        </a:graphic>
      </p:graphicFrame>
      <p:graphicFrame>
        <p:nvGraphicFramePr>
          <p:cNvPr id="3" name="Object 13"/>
          <p:cNvGraphicFramePr>
            <a:graphicFrameLocks noChangeAspect="1"/>
          </p:cNvGraphicFramePr>
          <p:nvPr/>
        </p:nvGraphicFramePr>
        <p:xfrm>
          <a:off x="6579326" y="4925151"/>
          <a:ext cx="1238250" cy="434975"/>
        </p:xfrm>
        <a:graphic>
          <a:graphicData uri="http://schemas.openxmlformats.org/presentationml/2006/ole">
            <p:oleObj spid="_x0000_s207885" name="Equation" r:id="rId8" imgW="457200" imgH="177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/>
      <p:bldP spid="35" grpId="0"/>
      <p:bldP spid="3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973389" y="3124200"/>
            <a:ext cx="228600" cy="2286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8" name="Isosceles Triangle 7"/>
          <p:cNvSpPr/>
          <p:nvPr/>
        </p:nvSpPr>
        <p:spPr>
          <a:xfrm>
            <a:off x="5867400" y="2057400"/>
            <a:ext cx="2667000" cy="1295400"/>
          </a:xfrm>
          <a:prstGeom prst="triangl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28600" y="83820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Find the AREA for this triangle</a:t>
            </a:r>
          </a:p>
          <a:p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19800" y="22098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26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696200" y="22098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26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58000" y="3348335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48</a:t>
            </a:r>
          </a:p>
        </p:txBody>
      </p:sp>
      <p:cxnSp>
        <p:nvCxnSpPr>
          <p:cNvPr id="29" name="Straight Connector 28"/>
          <p:cNvCxnSpPr>
            <a:endCxn id="8" idx="3"/>
          </p:cNvCxnSpPr>
          <p:nvPr/>
        </p:nvCxnSpPr>
        <p:spPr>
          <a:xfrm rot="5400000">
            <a:off x="6553200" y="2705100"/>
            <a:ext cx="1295400" cy="0"/>
          </a:xfrm>
          <a:prstGeom prst="line">
            <a:avLst/>
          </a:prstGeom>
          <a:ln w="5080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lowchart: Alternate Process 30"/>
          <p:cNvSpPr/>
          <p:nvPr/>
        </p:nvSpPr>
        <p:spPr>
          <a:xfrm>
            <a:off x="5105400" y="1371600"/>
            <a:ext cx="1988762" cy="381000"/>
          </a:xfrm>
          <a:prstGeom prst="flowChartAlternateProcess">
            <a:avLst/>
          </a:prstGeom>
          <a:solidFill>
            <a:srgbClr val="CC00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EXAMPLE #5</a:t>
            </a:r>
            <a:endParaRPr lang="en-US" sz="20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28600" y="1897559"/>
            <a:ext cx="449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FF"/>
                </a:solidFill>
                <a:latin typeface="Comic Sans MS" pitchFamily="66" charset="0"/>
              </a:rPr>
              <a:t>This triangle is isosceles.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600" y="2430959"/>
            <a:ext cx="449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FF"/>
                </a:solidFill>
                <a:latin typeface="Comic Sans MS" pitchFamily="66" charset="0"/>
              </a:rPr>
              <a:t>That means the height to the base bisects the base.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324600" y="3302913"/>
            <a:ext cx="533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FF"/>
                </a:solidFill>
                <a:latin typeface="Comic Sans MS" pitchFamily="66" charset="0"/>
              </a:rPr>
              <a:t>24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543800" y="3302913"/>
            <a:ext cx="533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FF"/>
                </a:solidFill>
                <a:latin typeface="Comic Sans MS" pitchFamily="66" charset="0"/>
              </a:rPr>
              <a:t>24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600" y="1364159"/>
            <a:ext cx="4495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FF"/>
                </a:solidFill>
                <a:latin typeface="Comic Sans MS" pitchFamily="66" charset="0"/>
              </a:rPr>
              <a:t>We need to find the height.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162800" y="2590800"/>
            <a:ext cx="533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h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28600" y="3276600"/>
            <a:ext cx="548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FF"/>
                </a:solidFill>
                <a:latin typeface="Comic Sans MS" pitchFamily="66" charset="0"/>
              </a:rPr>
              <a:t>We will have to use the PYTHAGOREAN THEOREM to find the height.</a:t>
            </a:r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1219200" y="4114800"/>
          <a:ext cx="2087563" cy="469900"/>
        </p:xfrm>
        <a:graphic>
          <a:graphicData uri="http://schemas.openxmlformats.org/presentationml/2006/ole">
            <p:oleObj spid="_x0000_s322569" name="Equation" r:id="rId4" imgW="901440" imgH="203040" progId="Equation.3">
              <p:embed/>
            </p:oleObj>
          </a:graphicData>
        </a:graphic>
      </p:graphicFrame>
      <p:graphicFrame>
        <p:nvGraphicFramePr>
          <p:cNvPr id="2" name="Object 10"/>
          <p:cNvGraphicFramePr>
            <a:graphicFrameLocks noChangeAspect="1"/>
          </p:cNvGraphicFramePr>
          <p:nvPr/>
        </p:nvGraphicFramePr>
        <p:xfrm>
          <a:off x="2230437" y="4600575"/>
          <a:ext cx="969963" cy="411163"/>
        </p:xfrm>
        <a:graphic>
          <a:graphicData uri="http://schemas.openxmlformats.org/presentationml/2006/ole">
            <p:oleObj spid="_x0000_s322570" name="Equation" r:id="rId5" imgW="419040" imgH="177480" progId="Equation.3">
              <p:embed/>
            </p:oleObj>
          </a:graphicData>
        </a:graphic>
      </p:graphicFrame>
      <p:graphicFrame>
        <p:nvGraphicFramePr>
          <p:cNvPr id="9" name="Object 10"/>
          <p:cNvGraphicFramePr>
            <a:graphicFrameLocks noChangeAspect="1"/>
          </p:cNvGraphicFramePr>
          <p:nvPr/>
        </p:nvGraphicFramePr>
        <p:xfrm>
          <a:off x="7239000" y="2590800"/>
          <a:ext cx="411163" cy="411163"/>
        </p:xfrm>
        <a:graphic>
          <a:graphicData uri="http://schemas.openxmlformats.org/presentationml/2006/ole">
            <p:oleObj spid="_x0000_s322571" name="Equation" r:id="rId6" imgW="177480" imgH="177480" progId="Equation.3">
              <p:embed/>
            </p:oleObj>
          </a:graphicData>
        </a:graphic>
      </p:graphicFrame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5410200" y="4267200"/>
          <a:ext cx="2322513" cy="911225"/>
        </p:xfrm>
        <a:graphic>
          <a:graphicData uri="http://schemas.openxmlformats.org/presentationml/2006/ole">
            <p:oleObj spid="_x0000_s322572" name="Equation" r:id="rId7" imgW="1002960" imgH="393480" progId="Equation.3">
              <p:embed/>
            </p:oleObj>
          </a:graphicData>
        </a:graphic>
      </p:graphicFrame>
      <p:graphicFrame>
        <p:nvGraphicFramePr>
          <p:cNvPr id="13" name="Object 13"/>
          <p:cNvGraphicFramePr>
            <a:graphicFrameLocks noChangeAspect="1"/>
          </p:cNvGraphicFramePr>
          <p:nvPr/>
        </p:nvGraphicFramePr>
        <p:xfrm>
          <a:off x="5386388" y="5257800"/>
          <a:ext cx="2644775" cy="911225"/>
        </p:xfrm>
        <a:graphic>
          <a:graphicData uri="http://schemas.openxmlformats.org/presentationml/2006/ole">
            <p:oleObj spid="_x0000_s322573" name="Equation" r:id="rId8" imgW="1143000" imgH="393480" progId="Equation.3">
              <p:embed/>
            </p:oleObj>
          </a:graphicData>
        </a:graphic>
      </p:graphicFrame>
      <p:graphicFrame>
        <p:nvGraphicFramePr>
          <p:cNvPr id="18" name="Object 14"/>
          <p:cNvGraphicFramePr>
            <a:graphicFrameLocks noChangeAspect="1"/>
          </p:cNvGraphicFramePr>
          <p:nvPr/>
        </p:nvGraphicFramePr>
        <p:xfrm>
          <a:off x="7985125" y="5410200"/>
          <a:ext cx="1235075" cy="469900"/>
        </p:xfrm>
        <a:graphic>
          <a:graphicData uri="http://schemas.openxmlformats.org/presentationml/2006/ole">
            <p:oleObj spid="_x0000_s322574" name="Equation" r:id="rId9" imgW="53316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/>
      <p:bldP spid="35" grpId="0"/>
      <p:bldP spid="36" grpId="0"/>
      <p:bldP spid="37" grpId="0"/>
      <p:bldP spid="38" grpId="0"/>
      <p:bldP spid="40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63" name="Picture 15" descr="C:\FILES\pictures (fun)\CUEs\Notebook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199"/>
            <a:ext cx="9144000" cy="11538853"/>
          </a:xfrm>
          <a:prstGeom prst="rect">
            <a:avLst/>
          </a:prstGeom>
          <a:noFill/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43" name="Flowchart: Alternate Process 42"/>
          <p:cNvSpPr/>
          <p:nvPr/>
        </p:nvSpPr>
        <p:spPr>
          <a:xfrm>
            <a:off x="1066800" y="990600"/>
            <a:ext cx="3378718" cy="381000"/>
          </a:xfrm>
          <a:prstGeom prst="flowChartAlternateProcess">
            <a:avLst/>
          </a:prstGeom>
          <a:solidFill>
            <a:schemeClr val="tx1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FF00FF"/>
                </a:solidFill>
                <a:latin typeface="Aharoni" pitchFamily="2" charset="-79"/>
                <a:cs typeface="Aharoni" pitchFamily="2" charset="-79"/>
              </a:rPr>
              <a:t>STUDENT PROBLEMS</a:t>
            </a:r>
            <a:endParaRPr lang="en-US" sz="2000" dirty="0">
              <a:solidFill>
                <a:srgbClr val="FF00FF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1447800"/>
            <a:ext cx="739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Find the </a:t>
            </a:r>
            <a:r>
              <a:rPr lang="en-US" sz="3000" b="1" u="sng" dirty="0" smtClean="0">
                <a:latin typeface="Bradley Hand ITC" pitchFamily="66" charset="0"/>
              </a:rPr>
              <a:t>AREA</a:t>
            </a:r>
            <a:r>
              <a:rPr lang="en-US" sz="3000" b="1" dirty="0" smtClean="0">
                <a:latin typeface="Bradley Hand ITC" pitchFamily="66" charset="0"/>
              </a:rPr>
              <a:t> and </a:t>
            </a:r>
            <a:r>
              <a:rPr lang="en-US" sz="3000" b="1" u="sng" dirty="0" smtClean="0">
                <a:latin typeface="Bradley Hand ITC" pitchFamily="66" charset="0"/>
              </a:rPr>
              <a:t>PERIMETER</a:t>
            </a:r>
            <a:r>
              <a:rPr lang="en-US" sz="3000" b="1" dirty="0" smtClean="0">
                <a:latin typeface="Bradley Hand ITC" pitchFamily="66" charset="0"/>
              </a:rPr>
              <a:t> for each of the following triangles</a:t>
            </a:r>
            <a:endParaRPr lang="en-US" sz="3000" b="1" dirty="0">
              <a:latin typeface="Bradley Hand ITC" pitchFamily="66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1050925" y="2654300"/>
          <a:ext cx="503238" cy="469900"/>
        </p:xfrm>
        <a:graphic>
          <a:graphicData uri="http://schemas.openxmlformats.org/presentationml/2006/ole">
            <p:oleObj spid="_x0000_s327682" name="Equation" r:id="rId5" imgW="190440" imgH="17748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981200" y="4876800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16in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81565" y="3805535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17in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3805535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17in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09800" y="4648200"/>
            <a:ext cx="228600" cy="2286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>
            <a:stCxn id="15" idx="0"/>
            <a:endCxn id="15" idx="3"/>
          </p:cNvCxnSpPr>
          <p:nvPr/>
        </p:nvCxnSpPr>
        <p:spPr>
          <a:xfrm rot="16200000" flipH="1">
            <a:off x="1333500" y="3962400"/>
            <a:ext cx="1828800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Isosceles Triangle 14"/>
          <p:cNvSpPr/>
          <p:nvPr/>
        </p:nvSpPr>
        <p:spPr>
          <a:xfrm>
            <a:off x="1447800" y="3048000"/>
            <a:ext cx="1600200" cy="1828800"/>
          </a:xfrm>
          <a:prstGeom prst="triangl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582738" y="5291138"/>
          <a:ext cx="1635125" cy="595312"/>
        </p:xfrm>
        <a:graphic>
          <a:graphicData uri="http://schemas.openxmlformats.org/presentationml/2006/ole">
            <p:oleObj spid="_x0000_s327683" name="Equation" r:id="rId6" imgW="838080" imgH="304560" progId="Equation.3">
              <p:embed/>
            </p:oleObj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2133600" y="5800725"/>
          <a:ext cx="1066800" cy="396875"/>
        </p:xfrm>
        <a:graphic>
          <a:graphicData uri="http://schemas.openxmlformats.org/presentationml/2006/ole">
            <p:oleObj spid="_x0000_s327684" name="Equation" r:id="rId7" imgW="545760" imgH="203040" progId="Equation.3">
              <p:embed/>
            </p:oleObj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1471613" y="6357938"/>
          <a:ext cx="1809750" cy="347662"/>
        </p:xfrm>
        <a:graphic>
          <a:graphicData uri="http://schemas.openxmlformats.org/presentationml/2006/ole">
            <p:oleObj spid="_x0000_s327685" name="Equation" r:id="rId8" imgW="927000" imgH="177480" progId="Equation.3">
              <p:embed/>
            </p:oleObj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2438400" y="6662738"/>
          <a:ext cx="844550" cy="347662"/>
        </p:xfrm>
        <a:graphic>
          <a:graphicData uri="http://schemas.openxmlformats.org/presentationml/2006/ole">
            <p:oleObj spid="_x0000_s327686" name="Equation" r:id="rId9" imgW="431640" imgH="177480" progId="Equation.3">
              <p:embed/>
            </p:oleObj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2233613" y="3962400"/>
          <a:ext cx="347662" cy="347663"/>
        </p:xfrm>
        <a:graphic>
          <a:graphicData uri="http://schemas.openxmlformats.org/presentationml/2006/ole">
            <p:oleObj spid="_x0000_s327687" name="Equation" r:id="rId10" imgW="177480" imgH="177480" progId="Equation.3">
              <p:embed/>
            </p:oleObj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1838325" y="4572000"/>
          <a:ext cx="223838" cy="347663"/>
        </p:xfrm>
        <a:graphic>
          <a:graphicData uri="http://schemas.openxmlformats.org/presentationml/2006/ole">
            <p:oleObj spid="_x0000_s327688" name="Equation" r:id="rId11" imgW="114120" imgH="177480" progId="Equation.3">
              <p:embed/>
            </p:oleObj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5468938" y="2682875"/>
          <a:ext cx="538162" cy="436563"/>
        </p:xfrm>
        <a:graphic>
          <a:graphicData uri="http://schemas.openxmlformats.org/presentationml/2006/ole">
            <p:oleObj spid="_x0000_s327689" name="Equation" r:id="rId12" imgW="203040" imgH="164880" progId="Equation.3">
              <p:embed/>
            </p:oleObj>
          </a:graphicData>
        </a:graphic>
      </p:graphicFrame>
      <p:cxnSp>
        <p:nvCxnSpPr>
          <p:cNvPr id="24" name="Straight Connector 23"/>
          <p:cNvCxnSpPr/>
          <p:nvPr/>
        </p:nvCxnSpPr>
        <p:spPr>
          <a:xfrm rot="16200000" flipH="1">
            <a:off x="5753100" y="3009900"/>
            <a:ext cx="1524000" cy="83820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934200" y="4191000"/>
            <a:ext cx="1600200" cy="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096000" y="2667000"/>
            <a:ext cx="2438400" cy="152400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>
            <a:off x="5334000" y="3429000"/>
            <a:ext cx="1524000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10800000">
            <a:off x="6096000" y="4191000"/>
            <a:ext cx="838200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6096000" y="3962400"/>
            <a:ext cx="228600" cy="2286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7315200" y="419100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24600" y="335280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315200" y="312420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9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39812" y="320040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324600" y="419100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/>
        </p:nvGraphicFramePr>
        <p:xfrm>
          <a:off x="6207125" y="4953000"/>
          <a:ext cx="1412875" cy="595313"/>
        </p:xfrm>
        <a:graphic>
          <a:graphicData uri="http://schemas.openxmlformats.org/presentationml/2006/ole">
            <p:oleObj spid="_x0000_s327690" name="Equation" r:id="rId13" imgW="723600" imgH="304560" progId="Equation.3">
              <p:embed/>
            </p:oleObj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/>
        </p:nvGraphicFramePr>
        <p:xfrm>
          <a:off x="6757988" y="5462588"/>
          <a:ext cx="842962" cy="396875"/>
        </p:xfrm>
        <a:graphic>
          <a:graphicData uri="http://schemas.openxmlformats.org/presentationml/2006/ole">
            <p:oleObj spid="_x0000_s327691" name="Equation" r:id="rId14" imgW="431640" imgH="203040" progId="Equation.3">
              <p:embed/>
            </p:oleObj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/>
        </p:nvGraphicFramePr>
        <p:xfrm>
          <a:off x="6183313" y="6019800"/>
          <a:ext cx="1412875" cy="347663"/>
        </p:xfrm>
        <a:graphic>
          <a:graphicData uri="http://schemas.openxmlformats.org/presentationml/2006/ole">
            <p:oleObj spid="_x0000_s327692" name="Equation" r:id="rId15" imgW="723600" imgH="177480" progId="Equation.3">
              <p:embed/>
            </p:oleObj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/>
        </p:nvGraphicFramePr>
        <p:xfrm>
          <a:off x="6818313" y="6324600"/>
          <a:ext cx="769937" cy="347663"/>
        </p:xfrm>
        <a:graphic>
          <a:graphicData uri="http://schemas.openxmlformats.org/presentationml/2006/ole">
            <p:oleObj spid="_x0000_s327693" name="Equation" r:id="rId16" imgW="39348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7315200" y="2808515"/>
            <a:ext cx="228600" cy="2286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971799" y="1066800"/>
            <a:ext cx="5943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Find the area of this shape: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4876800" y="5181600"/>
            <a:ext cx="2667000" cy="0"/>
          </a:xfrm>
          <a:prstGeom prst="line">
            <a:avLst/>
          </a:prstGeom>
          <a:ln w="508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5400000">
            <a:off x="3784963" y="4089763"/>
            <a:ext cx="2209800" cy="0"/>
          </a:xfrm>
          <a:prstGeom prst="line">
            <a:avLst/>
          </a:prstGeom>
          <a:ln w="508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5400000">
            <a:off x="5676900" y="3314700"/>
            <a:ext cx="3733800" cy="0"/>
          </a:xfrm>
          <a:prstGeom prst="line">
            <a:avLst/>
          </a:prstGeom>
          <a:ln w="508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4876800" y="1447800"/>
            <a:ext cx="2667000" cy="1600200"/>
          </a:xfrm>
          <a:prstGeom prst="line">
            <a:avLst/>
          </a:prstGeom>
          <a:ln w="508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867400" y="3043535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12in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267200" y="37338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9in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4876800" y="3048000"/>
            <a:ext cx="2667000" cy="0"/>
          </a:xfrm>
          <a:prstGeom prst="line">
            <a:avLst/>
          </a:prstGeom>
          <a:ln w="5080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543800" y="3810000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14in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9800" y="5177135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12in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562600" y="18288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13in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543800" y="20574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5in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943600" y="2433935"/>
            <a:ext cx="1066800" cy="461665"/>
          </a:xfrm>
          <a:prstGeom prst="rect">
            <a:avLst/>
          </a:prstGeom>
          <a:solidFill>
            <a:srgbClr val="FF00FF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30in</a:t>
            </a:r>
            <a:r>
              <a:rPr lang="en-US" sz="2400" baseline="30000" dirty="0" smtClean="0">
                <a:latin typeface="Comic Sans MS" pitchFamily="66" charset="0"/>
              </a:rPr>
              <a:t>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943600" y="3886200"/>
            <a:ext cx="1066800" cy="461665"/>
          </a:xfrm>
          <a:prstGeom prst="rect">
            <a:avLst/>
          </a:prstGeom>
          <a:solidFill>
            <a:srgbClr val="FF00FF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108in</a:t>
            </a:r>
            <a:r>
              <a:rPr lang="en-US" sz="2400" baseline="30000" dirty="0" smtClean="0">
                <a:latin typeface="Comic Sans MS" pitchFamily="66" charset="0"/>
              </a:rPr>
              <a:t>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43000" y="2362200"/>
            <a:ext cx="2133600" cy="861774"/>
          </a:xfrm>
          <a:prstGeom prst="rect">
            <a:avLst/>
          </a:prstGeom>
          <a:solidFill>
            <a:srgbClr val="FF00FF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5000" dirty="0" smtClean="0">
                <a:latin typeface="Comic Sans MS" pitchFamily="66" charset="0"/>
              </a:rPr>
              <a:t>138in</a:t>
            </a:r>
            <a:r>
              <a:rPr lang="en-US" sz="5000" baseline="30000" dirty="0" smtClean="0">
                <a:latin typeface="Comic Sans MS" pitchFamily="66" charset="0"/>
              </a:rPr>
              <a:t>2</a:t>
            </a:r>
          </a:p>
        </p:txBody>
      </p:sp>
      <p:sp>
        <p:nvSpPr>
          <p:cNvPr id="20" name="Flowchart: Alternate Process 19"/>
          <p:cNvSpPr/>
          <p:nvPr/>
        </p:nvSpPr>
        <p:spPr>
          <a:xfrm>
            <a:off x="304800" y="1143000"/>
            <a:ext cx="1988762" cy="381000"/>
          </a:xfrm>
          <a:prstGeom prst="flowChartAlternateProcess">
            <a:avLst/>
          </a:prstGeom>
          <a:solidFill>
            <a:srgbClr val="CC00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EXAMPLE #6</a:t>
            </a:r>
            <a:endParaRPr lang="en-US" sz="20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31" grpId="0"/>
      <p:bldP spid="32" grpId="0" animBg="1"/>
      <p:bldP spid="33" grpId="0" animBg="1"/>
      <p:bldP spid="34" grpId="0" animBg="1"/>
      <p:bldP spid="20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63" name="Picture 15" descr="C:\FILES\pictures (fun)\CUEs\Notebook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199"/>
            <a:ext cx="9144000" cy="11538853"/>
          </a:xfrm>
          <a:prstGeom prst="rect">
            <a:avLst/>
          </a:prstGeom>
          <a:noFill/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43" name="Flowchart: Alternate Process 42"/>
          <p:cNvSpPr/>
          <p:nvPr/>
        </p:nvSpPr>
        <p:spPr>
          <a:xfrm>
            <a:off x="1066800" y="990600"/>
            <a:ext cx="3378718" cy="381000"/>
          </a:xfrm>
          <a:prstGeom prst="flowChartAlternateProcess">
            <a:avLst/>
          </a:prstGeom>
          <a:solidFill>
            <a:schemeClr val="tx1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FF00FF"/>
                </a:solidFill>
                <a:latin typeface="Aharoni" pitchFamily="2" charset="-79"/>
                <a:cs typeface="Aharoni" pitchFamily="2" charset="-79"/>
              </a:rPr>
              <a:t>STUDENT PROBLEMS</a:t>
            </a:r>
            <a:endParaRPr lang="en-US" sz="2000" dirty="0">
              <a:solidFill>
                <a:srgbClr val="FF00FF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1447800"/>
            <a:ext cx="7391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Find the </a:t>
            </a:r>
            <a:r>
              <a:rPr lang="en-US" sz="3000" b="1" u="sng" dirty="0" smtClean="0">
                <a:latin typeface="Bradley Hand ITC" pitchFamily="66" charset="0"/>
              </a:rPr>
              <a:t>AREA</a:t>
            </a:r>
            <a:r>
              <a:rPr lang="en-US" sz="3000" b="1" dirty="0" smtClean="0">
                <a:latin typeface="Bradley Hand ITC" pitchFamily="66" charset="0"/>
              </a:rPr>
              <a:t> of the following shape.</a:t>
            </a:r>
            <a:endParaRPr lang="en-US" sz="3000" b="1" dirty="0">
              <a:latin typeface="Bradley Hand ITC" pitchFamily="66" charset="0"/>
            </a:endParaRPr>
          </a:p>
        </p:txBody>
      </p:sp>
      <p:graphicFrame>
        <p:nvGraphicFramePr>
          <p:cNvPr id="325633" name="Object 2"/>
          <p:cNvGraphicFramePr>
            <a:graphicFrameLocks noChangeAspect="1"/>
          </p:cNvGraphicFramePr>
          <p:nvPr/>
        </p:nvGraphicFramePr>
        <p:xfrm>
          <a:off x="1158875" y="2193925"/>
          <a:ext cx="504825" cy="469900"/>
        </p:xfrm>
        <a:graphic>
          <a:graphicData uri="http://schemas.openxmlformats.org/presentationml/2006/ole">
            <p:oleObj spid="_x0000_s325633" name="Equation" r:id="rId5" imgW="190440" imgH="177480" progId="Equation.3">
              <p:embed/>
            </p:oleObj>
          </a:graphicData>
        </a:graphic>
      </p:graphicFrame>
      <p:cxnSp>
        <p:nvCxnSpPr>
          <p:cNvPr id="11" name="Straight Connector 10"/>
          <p:cNvCxnSpPr/>
          <p:nvPr/>
        </p:nvCxnSpPr>
        <p:spPr>
          <a:xfrm rot="5400000" flipH="1" flipV="1">
            <a:off x="1295400" y="2895600"/>
            <a:ext cx="2286000" cy="106680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4343400" y="3429000"/>
            <a:ext cx="2286000" cy="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0800000">
            <a:off x="2971800" y="2286000"/>
            <a:ext cx="2514600" cy="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10800000">
            <a:off x="1905000" y="4572000"/>
            <a:ext cx="3581400" cy="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733800" y="4572000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17in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86400" y="3276600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15in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62400" y="1905000"/>
            <a:ext cx="596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9in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52600" y="3124200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17in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rot="5400000" flipH="1" flipV="1">
            <a:off x="1905000" y="3429000"/>
            <a:ext cx="2286000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971800" y="320040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15</a:t>
            </a:r>
            <a:endParaRPr lang="en-US" sz="24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86000" y="419100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</a:t>
            </a:r>
            <a:endParaRPr lang="en-US" sz="24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114800" y="3048000"/>
            <a:ext cx="699230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135</a:t>
            </a:r>
            <a:endParaRPr lang="en-US" sz="24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286000" y="3657600"/>
            <a:ext cx="527709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60</a:t>
            </a:r>
            <a:endParaRPr lang="en-US" sz="2400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46" name="Object 2"/>
          <p:cNvGraphicFramePr>
            <a:graphicFrameLocks noChangeAspect="1"/>
          </p:cNvGraphicFramePr>
          <p:nvPr/>
        </p:nvGraphicFramePr>
        <p:xfrm>
          <a:off x="5834063" y="2193925"/>
          <a:ext cx="3298825" cy="569913"/>
        </p:xfrm>
        <a:graphic>
          <a:graphicData uri="http://schemas.openxmlformats.org/presentationml/2006/ole">
            <p:oleObj spid="_x0000_s325634" name="Equation" r:id="rId6" imgW="1244520" imgH="2156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1" grpId="0"/>
      <p:bldP spid="42" grpId="0"/>
      <p:bldP spid="44" grpId="0" animBg="1"/>
      <p:bldP spid="4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5257800" y="4343400"/>
            <a:ext cx="228600" cy="2286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447800" y="6019800"/>
            <a:ext cx="228600" cy="2286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857071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	These 2 triangles are similar, with a scale factor of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	If the area of the big one is 50cm</a:t>
            </a:r>
            <a:r>
              <a:rPr lang="en-US" sz="2400" baseline="300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then what is the 	area of the small one?</a:t>
            </a:r>
            <a:endParaRPr lang="en-US" sz="2400" baseline="300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Right Triangle 6"/>
          <p:cNvSpPr/>
          <p:nvPr/>
        </p:nvSpPr>
        <p:spPr>
          <a:xfrm>
            <a:off x="1447800" y="2362200"/>
            <a:ext cx="2057400" cy="3886200"/>
          </a:xfrm>
          <a:prstGeom prst="rtTriangl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/>
        </p:nvSpPr>
        <p:spPr>
          <a:xfrm>
            <a:off x="5257800" y="2971800"/>
            <a:ext cx="762000" cy="1600200"/>
          </a:xfrm>
          <a:prstGeom prst="rtTriangl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363" name="Object 27"/>
          <p:cNvGraphicFramePr>
            <a:graphicFrameLocks noChangeAspect="1"/>
          </p:cNvGraphicFramePr>
          <p:nvPr/>
        </p:nvGraphicFramePr>
        <p:xfrm>
          <a:off x="8382000" y="685800"/>
          <a:ext cx="287808" cy="659674"/>
        </p:xfrm>
        <a:graphic>
          <a:graphicData uri="http://schemas.openxmlformats.org/presentationml/2006/ole">
            <p:oleObj spid="_x0000_s204803" name="Equation" r:id="rId4" imgW="152280" imgH="419040" progId="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33400" y="41148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20cm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05000" y="61722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5cm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43400" y="35814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12cm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57800" y="47244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3cm</a:t>
            </a:r>
          </a:p>
        </p:txBody>
      </p:sp>
      <p:graphicFrame>
        <p:nvGraphicFramePr>
          <p:cNvPr id="2" name="Object 27"/>
          <p:cNvGraphicFramePr>
            <a:graphicFrameLocks noChangeAspect="1"/>
          </p:cNvGraphicFramePr>
          <p:nvPr/>
        </p:nvGraphicFramePr>
        <p:xfrm>
          <a:off x="6858000" y="2819400"/>
          <a:ext cx="1771650" cy="660400"/>
        </p:xfrm>
        <a:graphic>
          <a:graphicData uri="http://schemas.openxmlformats.org/presentationml/2006/ole">
            <p:oleObj spid="_x0000_s204804" name="Equation" r:id="rId5" imgW="939600" imgH="419040" progId="">
              <p:embed/>
            </p:oleObj>
          </a:graphicData>
        </a:graphic>
      </p:graphicFrame>
      <p:graphicFrame>
        <p:nvGraphicFramePr>
          <p:cNvPr id="3" name="Object 27"/>
          <p:cNvGraphicFramePr>
            <a:graphicFrameLocks noChangeAspect="1"/>
          </p:cNvGraphicFramePr>
          <p:nvPr/>
        </p:nvGraphicFramePr>
        <p:xfrm>
          <a:off x="7162800" y="3657600"/>
          <a:ext cx="598487" cy="279400"/>
        </p:xfrm>
        <a:graphic>
          <a:graphicData uri="http://schemas.openxmlformats.org/presentationml/2006/ole">
            <p:oleObj spid="_x0000_s204805" name="Equation" r:id="rId6" imgW="317160" imgH="177480" progId="">
              <p:embed/>
            </p:oleObj>
          </a:graphicData>
        </a:graphic>
      </p:graphicFrame>
      <p:sp>
        <p:nvSpPr>
          <p:cNvPr id="17" name="Flowchart: Alternate Process 16"/>
          <p:cNvSpPr/>
          <p:nvPr/>
        </p:nvSpPr>
        <p:spPr>
          <a:xfrm rot="16200000">
            <a:off x="-499081" y="1870681"/>
            <a:ext cx="1988762" cy="381000"/>
          </a:xfrm>
          <a:prstGeom prst="flowChartAlternateProcess">
            <a:avLst/>
          </a:prstGeom>
          <a:solidFill>
            <a:srgbClr val="CC00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EXAMPLE #7</a:t>
            </a:r>
            <a:endParaRPr lang="en-US" sz="20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5257800" y="4343400"/>
            <a:ext cx="228600" cy="2286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447800" y="6019800"/>
            <a:ext cx="228600" cy="2286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857071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	These 2 triangles are similar, with a scale factor of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	If the area of the big one is </a:t>
            </a:r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100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cm</a:t>
            </a:r>
            <a:r>
              <a:rPr lang="en-US" sz="2400" baseline="300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then what is 	the area of the small one?</a:t>
            </a:r>
            <a:endParaRPr lang="en-US" sz="2400" baseline="300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Right Triangle 6"/>
          <p:cNvSpPr/>
          <p:nvPr/>
        </p:nvSpPr>
        <p:spPr>
          <a:xfrm>
            <a:off x="1447800" y="2362200"/>
            <a:ext cx="2057400" cy="3886200"/>
          </a:xfrm>
          <a:prstGeom prst="rtTriangl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/>
        </p:nvSpPr>
        <p:spPr>
          <a:xfrm>
            <a:off x="5257800" y="2971800"/>
            <a:ext cx="762000" cy="1600200"/>
          </a:xfrm>
          <a:prstGeom prst="rtTriangl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363" name="Object 27"/>
          <p:cNvGraphicFramePr>
            <a:graphicFrameLocks noChangeAspect="1"/>
          </p:cNvGraphicFramePr>
          <p:nvPr/>
        </p:nvGraphicFramePr>
        <p:xfrm>
          <a:off x="8398992" y="685800"/>
          <a:ext cx="287808" cy="659674"/>
        </p:xfrm>
        <a:graphic>
          <a:graphicData uri="http://schemas.openxmlformats.org/presentationml/2006/ole">
            <p:oleObj spid="_x0000_s241666" name="Equation" r:id="rId4" imgW="152280" imgH="419040" progId="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14400" y="41148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57400" y="6243935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Y</a:t>
            </a:r>
          </a:p>
        </p:txBody>
      </p:sp>
      <p:graphicFrame>
        <p:nvGraphicFramePr>
          <p:cNvPr id="14359" name="Object 23"/>
          <p:cNvGraphicFramePr>
            <a:graphicFrameLocks noChangeAspect="1"/>
          </p:cNvGraphicFramePr>
          <p:nvPr/>
        </p:nvGraphicFramePr>
        <p:xfrm>
          <a:off x="4648200" y="3429000"/>
          <a:ext cx="538212" cy="700088"/>
        </p:xfrm>
        <a:graphic>
          <a:graphicData uri="http://schemas.openxmlformats.org/presentationml/2006/ole">
            <p:oleObj spid="_x0000_s241669" name="Equation" r:id="rId5" imgW="291960" imgH="393480" progId="Equation.3">
              <p:embed/>
            </p:oleObj>
          </a:graphicData>
        </a:graphic>
      </p:graphicFrame>
      <p:graphicFrame>
        <p:nvGraphicFramePr>
          <p:cNvPr id="9" name="Object 23"/>
          <p:cNvGraphicFramePr>
            <a:graphicFrameLocks noChangeAspect="1"/>
          </p:cNvGraphicFramePr>
          <p:nvPr/>
        </p:nvGraphicFramePr>
        <p:xfrm>
          <a:off x="5445125" y="4572000"/>
          <a:ext cx="468313" cy="700088"/>
        </p:xfrm>
        <a:graphic>
          <a:graphicData uri="http://schemas.openxmlformats.org/presentationml/2006/ole">
            <p:oleObj spid="_x0000_s241670" name="Equation" r:id="rId6" imgW="253800" imgH="393480" progId="Equation.3">
              <p:embed/>
            </p:oleObj>
          </a:graphicData>
        </a:graphic>
      </p:graphicFrame>
      <p:graphicFrame>
        <p:nvGraphicFramePr>
          <p:cNvPr id="11" name="Object 13"/>
          <p:cNvGraphicFramePr>
            <a:graphicFrameLocks noChangeAspect="1"/>
          </p:cNvGraphicFramePr>
          <p:nvPr/>
        </p:nvGraphicFramePr>
        <p:xfrm>
          <a:off x="1600200" y="2057400"/>
          <a:ext cx="2638425" cy="862013"/>
        </p:xfrm>
        <a:graphic>
          <a:graphicData uri="http://schemas.openxmlformats.org/presentationml/2006/ole">
            <p:oleObj spid="_x0000_s241672" name="Equation" r:id="rId7" imgW="1206360" imgH="393480" progId="Equation.3">
              <p:embed/>
            </p:oleObj>
          </a:graphicData>
        </a:graphic>
      </p:graphicFrame>
      <p:graphicFrame>
        <p:nvGraphicFramePr>
          <p:cNvPr id="17" name="Object 23"/>
          <p:cNvGraphicFramePr>
            <a:graphicFrameLocks noChangeAspect="1"/>
          </p:cNvGraphicFramePr>
          <p:nvPr/>
        </p:nvGraphicFramePr>
        <p:xfrm>
          <a:off x="5867400" y="2362200"/>
          <a:ext cx="1065213" cy="377825"/>
        </p:xfrm>
        <a:graphic>
          <a:graphicData uri="http://schemas.openxmlformats.org/presentationml/2006/ole">
            <p:oleObj spid="_x0000_s241673" name="Equation" r:id="rId8" imgW="482400" imgH="177480" progId="Equation.3">
              <p:embed/>
            </p:oleObj>
          </a:graphicData>
        </a:graphic>
      </p:graphicFrame>
      <p:graphicFrame>
        <p:nvGraphicFramePr>
          <p:cNvPr id="19" name="Object 23"/>
          <p:cNvGraphicFramePr>
            <a:graphicFrameLocks noChangeAspect="1"/>
          </p:cNvGraphicFramePr>
          <p:nvPr/>
        </p:nvGraphicFramePr>
        <p:xfrm>
          <a:off x="7315200" y="2133600"/>
          <a:ext cx="420688" cy="838200"/>
        </p:xfrm>
        <a:graphic>
          <a:graphicData uri="http://schemas.openxmlformats.org/presentationml/2006/ole">
            <p:oleObj spid="_x0000_s241675" name="Equation" r:id="rId9" imgW="190440" imgH="393480" progId="Equation.3">
              <p:embed/>
            </p:oleObj>
          </a:graphicData>
        </a:graphic>
      </p:graphicFrame>
      <p:graphicFrame>
        <p:nvGraphicFramePr>
          <p:cNvPr id="20" name="Object 23"/>
          <p:cNvGraphicFramePr>
            <a:graphicFrameLocks noChangeAspect="1"/>
          </p:cNvGraphicFramePr>
          <p:nvPr/>
        </p:nvGraphicFramePr>
        <p:xfrm>
          <a:off x="8455025" y="2362200"/>
          <a:ext cx="307975" cy="352425"/>
        </p:xfrm>
        <a:graphic>
          <a:graphicData uri="http://schemas.openxmlformats.org/presentationml/2006/ole">
            <p:oleObj spid="_x0000_s241676" name="Equation" r:id="rId10" imgW="139680" imgH="164880" progId="Equation.3">
              <p:embed/>
            </p:oleObj>
          </a:graphicData>
        </a:graphic>
      </p:graphicFrame>
      <p:graphicFrame>
        <p:nvGraphicFramePr>
          <p:cNvPr id="22" name="Object 23"/>
          <p:cNvGraphicFramePr>
            <a:graphicFrameLocks noChangeAspect="1"/>
          </p:cNvGraphicFramePr>
          <p:nvPr/>
        </p:nvGraphicFramePr>
        <p:xfrm>
          <a:off x="7681912" y="2376488"/>
          <a:ext cx="392113" cy="350837"/>
        </p:xfrm>
        <a:graphic>
          <a:graphicData uri="http://schemas.openxmlformats.org/presentationml/2006/ole">
            <p:oleObj spid="_x0000_s241678" name="Equation" r:id="rId11" imgW="177480" imgH="164880" progId="Equation.3">
              <p:embed/>
            </p:oleObj>
          </a:graphicData>
        </a:graphic>
      </p:graphicFrame>
      <p:graphicFrame>
        <p:nvGraphicFramePr>
          <p:cNvPr id="23" name="Object 23"/>
          <p:cNvGraphicFramePr>
            <a:graphicFrameLocks noChangeAspect="1"/>
          </p:cNvGraphicFramePr>
          <p:nvPr/>
        </p:nvGraphicFramePr>
        <p:xfrm>
          <a:off x="7997825" y="2133600"/>
          <a:ext cx="420688" cy="838200"/>
        </p:xfrm>
        <a:graphic>
          <a:graphicData uri="http://schemas.openxmlformats.org/presentationml/2006/ole">
            <p:oleObj spid="_x0000_s241679" name="Equation" r:id="rId12" imgW="190440" imgH="393480" progId="Equation.3">
              <p:embed/>
            </p:oleObj>
          </a:graphicData>
        </a:graphic>
      </p:graphicFrame>
      <p:graphicFrame>
        <p:nvGraphicFramePr>
          <p:cNvPr id="25" name="Object 23"/>
          <p:cNvGraphicFramePr>
            <a:graphicFrameLocks noChangeAspect="1"/>
          </p:cNvGraphicFramePr>
          <p:nvPr/>
        </p:nvGraphicFramePr>
        <p:xfrm>
          <a:off x="7040380" y="2133600"/>
          <a:ext cx="336550" cy="838200"/>
        </p:xfrm>
        <a:graphic>
          <a:graphicData uri="http://schemas.openxmlformats.org/presentationml/2006/ole">
            <p:oleObj spid="_x0000_s241681" name="Equation" r:id="rId13" imgW="152280" imgH="393480" progId="Equation.3">
              <p:embed/>
            </p:oleObj>
          </a:graphicData>
        </a:graphic>
      </p:graphicFrame>
      <p:sp>
        <p:nvSpPr>
          <p:cNvPr id="21" name="Flowchart: Alternate Process 20"/>
          <p:cNvSpPr/>
          <p:nvPr/>
        </p:nvSpPr>
        <p:spPr>
          <a:xfrm rot="16200000">
            <a:off x="-499081" y="1870681"/>
            <a:ext cx="1988762" cy="381000"/>
          </a:xfrm>
          <a:prstGeom prst="flowChartAlternateProcess">
            <a:avLst/>
          </a:prstGeom>
          <a:solidFill>
            <a:srgbClr val="CC00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EXAMPLE #7</a:t>
            </a:r>
            <a:endParaRPr lang="en-US" sz="20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6934200" y="3505200"/>
            <a:ext cx="1295400" cy="838200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590800" y="2057400"/>
            <a:ext cx="1828800" cy="838200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257800" y="4343400"/>
            <a:ext cx="228600" cy="2286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447800" y="6019800"/>
            <a:ext cx="228600" cy="2286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857071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	These 2 triangles are similar, with a scale factor of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	If the area of the big one is </a:t>
            </a:r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100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cm</a:t>
            </a:r>
            <a:r>
              <a:rPr lang="en-US" sz="2400" baseline="300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then what is 	the area of the small one?</a:t>
            </a:r>
            <a:endParaRPr lang="en-US" sz="2400" baseline="300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Right Triangle 6"/>
          <p:cNvSpPr/>
          <p:nvPr/>
        </p:nvSpPr>
        <p:spPr>
          <a:xfrm>
            <a:off x="1447800" y="2362200"/>
            <a:ext cx="2057400" cy="3886200"/>
          </a:xfrm>
          <a:prstGeom prst="rtTriangl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/>
        </p:nvSpPr>
        <p:spPr>
          <a:xfrm>
            <a:off x="5257800" y="2971800"/>
            <a:ext cx="762000" cy="1600200"/>
          </a:xfrm>
          <a:prstGeom prst="rtTriangl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363" name="Object 27"/>
          <p:cNvGraphicFramePr>
            <a:graphicFrameLocks noChangeAspect="1"/>
          </p:cNvGraphicFramePr>
          <p:nvPr/>
        </p:nvGraphicFramePr>
        <p:xfrm>
          <a:off x="8398992" y="685800"/>
          <a:ext cx="287808" cy="659674"/>
        </p:xfrm>
        <a:graphic>
          <a:graphicData uri="http://schemas.openxmlformats.org/presentationml/2006/ole">
            <p:oleObj spid="_x0000_s269314" name="Equation" r:id="rId4" imgW="152280" imgH="419040" progId="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14400" y="41148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57400" y="6243935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Y</a:t>
            </a:r>
          </a:p>
        </p:txBody>
      </p:sp>
      <p:graphicFrame>
        <p:nvGraphicFramePr>
          <p:cNvPr id="14359" name="Object 23"/>
          <p:cNvGraphicFramePr>
            <a:graphicFrameLocks noChangeAspect="1"/>
          </p:cNvGraphicFramePr>
          <p:nvPr/>
        </p:nvGraphicFramePr>
        <p:xfrm>
          <a:off x="4648200" y="3429000"/>
          <a:ext cx="538212" cy="700088"/>
        </p:xfrm>
        <a:graphic>
          <a:graphicData uri="http://schemas.openxmlformats.org/presentationml/2006/ole">
            <p:oleObj spid="_x0000_s269315" name="Equation" r:id="rId5" imgW="291960" imgH="393480" progId="Equation.3">
              <p:embed/>
            </p:oleObj>
          </a:graphicData>
        </a:graphic>
      </p:graphicFrame>
      <p:graphicFrame>
        <p:nvGraphicFramePr>
          <p:cNvPr id="9" name="Object 23"/>
          <p:cNvGraphicFramePr>
            <a:graphicFrameLocks noChangeAspect="1"/>
          </p:cNvGraphicFramePr>
          <p:nvPr/>
        </p:nvGraphicFramePr>
        <p:xfrm>
          <a:off x="5445125" y="4572000"/>
          <a:ext cx="468313" cy="700088"/>
        </p:xfrm>
        <a:graphic>
          <a:graphicData uri="http://schemas.openxmlformats.org/presentationml/2006/ole">
            <p:oleObj spid="_x0000_s269316" name="Equation" r:id="rId6" imgW="253800" imgH="393480" progId="Equation.3">
              <p:embed/>
            </p:oleObj>
          </a:graphicData>
        </a:graphic>
      </p:graphicFrame>
      <p:graphicFrame>
        <p:nvGraphicFramePr>
          <p:cNvPr id="11" name="Object 13"/>
          <p:cNvGraphicFramePr>
            <a:graphicFrameLocks noChangeAspect="1"/>
          </p:cNvGraphicFramePr>
          <p:nvPr/>
        </p:nvGraphicFramePr>
        <p:xfrm>
          <a:off x="1600200" y="2057400"/>
          <a:ext cx="2638425" cy="862013"/>
        </p:xfrm>
        <a:graphic>
          <a:graphicData uri="http://schemas.openxmlformats.org/presentationml/2006/ole">
            <p:oleObj spid="_x0000_s269317" name="Equation" r:id="rId7" imgW="1206360" imgH="393480" progId="Equation.3">
              <p:embed/>
            </p:oleObj>
          </a:graphicData>
        </a:graphic>
      </p:graphicFrame>
      <p:graphicFrame>
        <p:nvGraphicFramePr>
          <p:cNvPr id="17" name="Object 23"/>
          <p:cNvGraphicFramePr>
            <a:graphicFrameLocks noChangeAspect="1"/>
          </p:cNvGraphicFramePr>
          <p:nvPr/>
        </p:nvGraphicFramePr>
        <p:xfrm>
          <a:off x="5867400" y="2362200"/>
          <a:ext cx="1065213" cy="377825"/>
        </p:xfrm>
        <a:graphic>
          <a:graphicData uri="http://schemas.openxmlformats.org/presentationml/2006/ole">
            <p:oleObj spid="_x0000_s269318" name="Equation" r:id="rId8" imgW="482400" imgH="177480" progId="Equation.3">
              <p:embed/>
            </p:oleObj>
          </a:graphicData>
        </a:graphic>
      </p:graphicFrame>
      <p:graphicFrame>
        <p:nvGraphicFramePr>
          <p:cNvPr id="19" name="Object 23"/>
          <p:cNvGraphicFramePr>
            <a:graphicFrameLocks noChangeAspect="1"/>
          </p:cNvGraphicFramePr>
          <p:nvPr/>
        </p:nvGraphicFramePr>
        <p:xfrm>
          <a:off x="7315200" y="2133600"/>
          <a:ext cx="420688" cy="838200"/>
        </p:xfrm>
        <a:graphic>
          <a:graphicData uri="http://schemas.openxmlformats.org/presentationml/2006/ole">
            <p:oleObj spid="_x0000_s269319" name="Equation" r:id="rId9" imgW="190440" imgH="393480" progId="Equation.3">
              <p:embed/>
            </p:oleObj>
          </a:graphicData>
        </a:graphic>
      </p:graphicFrame>
      <p:graphicFrame>
        <p:nvGraphicFramePr>
          <p:cNvPr id="20" name="Object 23"/>
          <p:cNvGraphicFramePr>
            <a:graphicFrameLocks noChangeAspect="1"/>
          </p:cNvGraphicFramePr>
          <p:nvPr/>
        </p:nvGraphicFramePr>
        <p:xfrm>
          <a:off x="8455025" y="2362200"/>
          <a:ext cx="307975" cy="352425"/>
        </p:xfrm>
        <a:graphic>
          <a:graphicData uri="http://schemas.openxmlformats.org/presentationml/2006/ole">
            <p:oleObj spid="_x0000_s269320" name="Equation" r:id="rId10" imgW="139680" imgH="164880" progId="Equation.3">
              <p:embed/>
            </p:oleObj>
          </a:graphicData>
        </a:graphic>
      </p:graphicFrame>
      <p:graphicFrame>
        <p:nvGraphicFramePr>
          <p:cNvPr id="22" name="Object 23"/>
          <p:cNvGraphicFramePr>
            <a:graphicFrameLocks noChangeAspect="1"/>
          </p:cNvGraphicFramePr>
          <p:nvPr/>
        </p:nvGraphicFramePr>
        <p:xfrm>
          <a:off x="7681912" y="2376488"/>
          <a:ext cx="392113" cy="350837"/>
        </p:xfrm>
        <a:graphic>
          <a:graphicData uri="http://schemas.openxmlformats.org/presentationml/2006/ole">
            <p:oleObj spid="_x0000_s269321" name="Equation" r:id="rId11" imgW="177480" imgH="164880" progId="Equation.3">
              <p:embed/>
            </p:oleObj>
          </a:graphicData>
        </a:graphic>
      </p:graphicFrame>
      <p:graphicFrame>
        <p:nvGraphicFramePr>
          <p:cNvPr id="23" name="Object 23"/>
          <p:cNvGraphicFramePr>
            <a:graphicFrameLocks noChangeAspect="1"/>
          </p:cNvGraphicFramePr>
          <p:nvPr/>
        </p:nvGraphicFramePr>
        <p:xfrm>
          <a:off x="7997825" y="2133600"/>
          <a:ext cx="420688" cy="838200"/>
        </p:xfrm>
        <a:graphic>
          <a:graphicData uri="http://schemas.openxmlformats.org/presentationml/2006/ole">
            <p:oleObj spid="_x0000_s269322" name="Equation" r:id="rId12" imgW="190440" imgH="393480" progId="Equation.3">
              <p:embed/>
            </p:oleObj>
          </a:graphicData>
        </a:graphic>
      </p:graphicFrame>
      <p:graphicFrame>
        <p:nvGraphicFramePr>
          <p:cNvPr id="25" name="Object 23"/>
          <p:cNvGraphicFramePr>
            <a:graphicFrameLocks noChangeAspect="1"/>
          </p:cNvGraphicFramePr>
          <p:nvPr/>
        </p:nvGraphicFramePr>
        <p:xfrm>
          <a:off x="7040380" y="2133600"/>
          <a:ext cx="336550" cy="838200"/>
        </p:xfrm>
        <a:graphic>
          <a:graphicData uri="http://schemas.openxmlformats.org/presentationml/2006/ole">
            <p:oleObj spid="_x0000_s269323" name="Equation" r:id="rId13" imgW="152280" imgH="393480" progId="Equation.3">
              <p:embed/>
            </p:oleObj>
          </a:graphicData>
        </a:graphic>
      </p:graphicFrame>
      <p:graphicFrame>
        <p:nvGraphicFramePr>
          <p:cNvPr id="2" name="Object 12"/>
          <p:cNvGraphicFramePr>
            <a:graphicFrameLocks noChangeAspect="1"/>
          </p:cNvGraphicFramePr>
          <p:nvPr/>
        </p:nvGraphicFramePr>
        <p:xfrm>
          <a:off x="5867400" y="2362200"/>
          <a:ext cx="1065213" cy="377825"/>
        </p:xfrm>
        <a:graphic>
          <a:graphicData uri="http://schemas.openxmlformats.org/presentationml/2006/ole">
            <p:oleObj spid="_x0000_s269324" name="Equation" r:id="rId14" imgW="482400" imgH="177480" progId="Equation.3">
              <p:embed/>
            </p:oleObj>
          </a:graphicData>
        </a:graphic>
      </p:graphicFrame>
      <p:graphicFrame>
        <p:nvGraphicFramePr>
          <p:cNvPr id="3" name="Object 13"/>
          <p:cNvGraphicFramePr>
            <a:graphicFrameLocks noChangeAspect="1"/>
          </p:cNvGraphicFramePr>
          <p:nvPr/>
        </p:nvGraphicFramePr>
        <p:xfrm>
          <a:off x="7315200" y="2133600"/>
          <a:ext cx="420688" cy="838200"/>
        </p:xfrm>
        <a:graphic>
          <a:graphicData uri="http://schemas.openxmlformats.org/presentationml/2006/ole">
            <p:oleObj spid="_x0000_s269325" name="Equation" r:id="rId15" imgW="190440" imgH="393480" progId="Equation.3">
              <p:embed/>
            </p:oleObj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8455025" y="2362200"/>
          <a:ext cx="307975" cy="352425"/>
        </p:xfrm>
        <a:graphic>
          <a:graphicData uri="http://schemas.openxmlformats.org/presentationml/2006/ole">
            <p:oleObj spid="_x0000_s269326" name="Equation" r:id="rId16" imgW="139680" imgH="164880" progId="Equation.3">
              <p:embed/>
            </p:oleObj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7681913" y="2376488"/>
          <a:ext cx="392112" cy="350837"/>
        </p:xfrm>
        <a:graphic>
          <a:graphicData uri="http://schemas.openxmlformats.org/presentationml/2006/ole">
            <p:oleObj spid="_x0000_s269327" name="Equation" r:id="rId17" imgW="177480" imgH="164880" progId="Equation.3">
              <p:embed/>
            </p:oleObj>
          </a:graphicData>
        </a:graphic>
      </p:graphicFrame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7997825" y="2133600"/>
          <a:ext cx="420688" cy="838200"/>
        </p:xfrm>
        <a:graphic>
          <a:graphicData uri="http://schemas.openxmlformats.org/presentationml/2006/ole">
            <p:oleObj spid="_x0000_s269328" name="Equation" r:id="rId18" imgW="190440" imgH="393480" progId="Equation.3">
              <p:embed/>
            </p:oleObj>
          </a:graphicData>
        </a:graphic>
      </p:graphicFrame>
      <p:graphicFrame>
        <p:nvGraphicFramePr>
          <p:cNvPr id="21" name="Object 17"/>
          <p:cNvGraphicFramePr>
            <a:graphicFrameLocks noChangeAspect="1"/>
          </p:cNvGraphicFramePr>
          <p:nvPr/>
        </p:nvGraphicFramePr>
        <p:xfrm>
          <a:off x="7040563" y="2133600"/>
          <a:ext cx="336550" cy="838200"/>
        </p:xfrm>
        <a:graphic>
          <a:graphicData uri="http://schemas.openxmlformats.org/presentationml/2006/ole">
            <p:oleObj spid="_x0000_s269329" name="Equation" r:id="rId19" imgW="152280" imgH="393480" progId="Equation.3">
              <p:embed/>
            </p:oleObj>
          </a:graphicData>
        </a:graphic>
      </p:graphicFrame>
      <p:graphicFrame>
        <p:nvGraphicFramePr>
          <p:cNvPr id="24" name="Object 18"/>
          <p:cNvGraphicFramePr>
            <a:graphicFrameLocks noChangeAspect="1"/>
          </p:cNvGraphicFramePr>
          <p:nvPr/>
        </p:nvGraphicFramePr>
        <p:xfrm>
          <a:off x="6705600" y="4495800"/>
          <a:ext cx="1878013" cy="431800"/>
        </p:xfrm>
        <a:graphic>
          <a:graphicData uri="http://schemas.openxmlformats.org/presentationml/2006/ole">
            <p:oleObj spid="_x0000_s269330" name="Equation" r:id="rId20" imgW="850680" imgH="203040" progId="Equation.3">
              <p:embed/>
            </p:oleObj>
          </a:graphicData>
        </a:graphic>
      </p:graphicFrame>
      <p:graphicFrame>
        <p:nvGraphicFramePr>
          <p:cNvPr id="26" name="Object 19"/>
          <p:cNvGraphicFramePr>
            <a:graphicFrameLocks noChangeAspect="1"/>
          </p:cNvGraphicFramePr>
          <p:nvPr/>
        </p:nvGraphicFramePr>
        <p:xfrm>
          <a:off x="6629400" y="5105400"/>
          <a:ext cx="2124075" cy="681697"/>
        </p:xfrm>
        <a:graphic>
          <a:graphicData uri="http://schemas.openxmlformats.org/presentationml/2006/ole">
            <p:oleObj spid="_x0000_s269331" name="Equation" r:id="rId21" imgW="1257120" imgH="419040" progId="">
              <p:embed/>
            </p:oleObj>
          </a:graphicData>
        </a:graphic>
      </p:graphicFrame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6629400" y="6035675"/>
          <a:ext cx="1287462" cy="288925"/>
        </p:xfrm>
        <a:graphic>
          <a:graphicData uri="http://schemas.openxmlformats.org/presentationml/2006/ole">
            <p:oleObj spid="_x0000_s269332" name="Equation" r:id="rId22" imgW="761760" imgH="177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6.93642E-7 L 0.0085 0.194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90751E-6 L -0.00504 0.1942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6.93642E-7 L -0.03646 0.1944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9.82659E-7 L -0.08316 0.196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" y="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90751E-6 L 0.07708 0.1942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90751E-6 L 0.0441 0.1942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" y="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857071"/>
            <a:ext cx="853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Finding the </a:t>
            </a:r>
            <a:r>
              <a:rPr lang="en-US" sz="2400" dirty="0" smtClean="0">
                <a:solidFill>
                  <a:srgbClr val="FF00FF"/>
                </a:solidFill>
                <a:latin typeface="Comic Sans MS" pitchFamily="66" charset="0"/>
              </a:rPr>
              <a:t>AREA of SIMILAR POLYGONS</a:t>
            </a:r>
            <a:endParaRPr lang="en-US" sz="2400" baseline="30000" dirty="0" smtClean="0">
              <a:solidFill>
                <a:srgbClr val="FF00FF"/>
              </a:solidFill>
              <a:latin typeface="Comic Sans MS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4800" y="1371600"/>
            <a:ext cx="8534400" cy="830997"/>
          </a:xfrm>
          <a:prstGeom prst="rect">
            <a:avLst/>
          </a:prstGeom>
          <a:solidFill>
            <a:srgbClr val="FF00FF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If 2 polygons are similar, the ratio of their areas is the square of the scale factor</a:t>
            </a:r>
            <a:endParaRPr lang="en-US" sz="2400" b="1" baseline="30000" dirty="0" smtClean="0">
              <a:latin typeface="Comic Sans MS" pitchFamily="66" charset="0"/>
            </a:endParaRPr>
          </a:p>
        </p:txBody>
      </p:sp>
      <p:sp>
        <p:nvSpPr>
          <p:cNvPr id="31" name="Hexagon 30"/>
          <p:cNvSpPr/>
          <p:nvPr/>
        </p:nvSpPr>
        <p:spPr>
          <a:xfrm>
            <a:off x="762000" y="2590800"/>
            <a:ext cx="2362200" cy="1981200"/>
          </a:xfrm>
          <a:prstGeom prst="hexagon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Hexagon 31"/>
          <p:cNvSpPr/>
          <p:nvPr/>
        </p:nvSpPr>
        <p:spPr>
          <a:xfrm>
            <a:off x="3733800" y="2895600"/>
            <a:ext cx="1524000" cy="1371600"/>
          </a:xfrm>
          <a:prstGeom prst="hexagon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914400" y="3352800"/>
            <a:ext cx="1981200" cy="461665"/>
          </a:xfrm>
          <a:prstGeom prst="rect">
            <a:avLst/>
          </a:prstGeom>
          <a:solidFill>
            <a:srgbClr val="FF00FF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Area = 36m</a:t>
            </a:r>
            <a:r>
              <a:rPr lang="en-US" sz="2400" baseline="30000" dirty="0" smtClean="0">
                <a:latin typeface="Comic Sans MS" pitchFamily="66" charset="0"/>
              </a:rPr>
              <a:t>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52400" y="4719935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These 2 polygons are similar.</a:t>
            </a:r>
            <a:endParaRPr lang="en-US" sz="2400" baseline="30000" dirty="0" smtClean="0">
              <a:solidFill>
                <a:srgbClr val="FF00FF"/>
              </a:solidFill>
              <a:latin typeface="Comic Sans MS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2400" y="52578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The scale factor is </a:t>
            </a:r>
            <a:endParaRPr lang="en-US" sz="2400" baseline="30000" dirty="0" smtClean="0">
              <a:solidFill>
                <a:srgbClr val="FF00FF"/>
              </a:solidFill>
              <a:latin typeface="Comic Sans MS" pitchFamily="66" charset="0"/>
            </a:endParaRPr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2971800" y="5105400"/>
          <a:ext cx="304454" cy="760412"/>
        </p:xfrm>
        <a:graphic>
          <a:graphicData uri="http://schemas.openxmlformats.org/presentationml/2006/ole">
            <p:oleObj spid="_x0000_s291860" name="Equation" r:id="rId4" imgW="152280" imgH="393480" progId="Equation.3">
              <p:embed/>
            </p:oleObj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228600" y="58674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If the area of the big one is 36, find the area of the other.</a:t>
            </a:r>
            <a:endParaRPr lang="en-US" sz="2400" baseline="30000" dirty="0" smtClean="0">
              <a:solidFill>
                <a:srgbClr val="FF00FF"/>
              </a:solidFill>
              <a:latin typeface="Comic Sans MS" pitchFamily="66" charset="0"/>
            </a:endParaRPr>
          </a:p>
        </p:txBody>
      </p:sp>
      <p:graphicFrame>
        <p:nvGraphicFramePr>
          <p:cNvPr id="13325" name="Object 13"/>
          <p:cNvGraphicFramePr>
            <a:graphicFrameLocks noChangeAspect="1"/>
          </p:cNvGraphicFramePr>
          <p:nvPr/>
        </p:nvGraphicFramePr>
        <p:xfrm>
          <a:off x="7010400" y="3252787"/>
          <a:ext cx="1195388" cy="862013"/>
        </p:xfrm>
        <a:graphic>
          <a:graphicData uri="http://schemas.openxmlformats.org/presentationml/2006/ole">
            <p:oleObj spid="_x0000_s291861" name="Equation" r:id="rId5" imgW="545760" imgH="393480" progId="Equation.3">
              <p:embed/>
            </p:oleObj>
          </a:graphicData>
        </a:graphic>
      </p:graphicFrame>
      <p:graphicFrame>
        <p:nvGraphicFramePr>
          <p:cNvPr id="14336" name="Object 13"/>
          <p:cNvGraphicFramePr>
            <a:graphicFrameLocks noChangeAspect="1"/>
          </p:cNvGraphicFramePr>
          <p:nvPr/>
        </p:nvGraphicFramePr>
        <p:xfrm>
          <a:off x="5935663" y="3435350"/>
          <a:ext cx="1057275" cy="390525"/>
        </p:xfrm>
        <a:graphic>
          <a:graphicData uri="http://schemas.openxmlformats.org/presentationml/2006/ole">
            <p:oleObj spid="_x0000_s291862" name="Equation" r:id="rId6" imgW="482400" imgH="177480" progId="Equation.3">
              <p:embed/>
            </p:oleObj>
          </a:graphicData>
        </a:graphic>
      </p:graphicFrame>
      <p:graphicFrame>
        <p:nvGraphicFramePr>
          <p:cNvPr id="14337" name="Object 13"/>
          <p:cNvGraphicFramePr>
            <a:graphicFrameLocks noChangeAspect="1"/>
          </p:cNvGraphicFramePr>
          <p:nvPr/>
        </p:nvGraphicFramePr>
        <p:xfrm>
          <a:off x="6743700" y="4316413"/>
          <a:ext cx="1028700" cy="444500"/>
        </p:xfrm>
        <a:graphic>
          <a:graphicData uri="http://schemas.openxmlformats.org/presentationml/2006/ole">
            <p:oleObj spid="_x0000_s291863" name="Equation" r:id="rId7" imgW="46980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6477000" y="3078480"/>
            <a:ext cx="914400" cy="381000"/>
          </a:xfrm>
          <a:prstGeom prst="rect">
            <a:avLst/>
          </a:prstGeom>
          <a:solidFill>
            <a:srgbClr val="FFFF00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209800" y="3048000"/>
            <a:ext cx="914400" cy="381000"/>
          </a:xfrm>
          <a:prstGeom prst="rect">
            <a:avLst/>
          </a:prstGeom>
          <a:solidFill>
            <a:srgbClr val="FF00FF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3250" name="Picture 2" descr="http://t0.gstatic.com/images?q=tbn:mjlwuBRci3p0pM:http://www.kamranweb.com/photos/wp-content/uploads/2008/12/halo-3-video-gam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838200"/>
            <a:ext cx="2832210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124200" y="857071"/>
            <a:ext cx="6019800" cy="43088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2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If you play video games…</a:t>
            </a:r>
            <a:endParaRPr lang="en-US" sz="22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24200" y="1466671"/>
            <a:ext cx="6019800" cy="110799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2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You may have seen the word POLYGONS, and know it has something to do with graphics.</a:t>
            </a:r>
            <a:endParaRPr lang="en-US" sz="22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3048000"/>
            <a:ext cx="8763000" cy="43088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2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This is because C.A.D. programs use polygons to render objects</a:t>
            </a:r>
            <a:endParaRPr lang="en-US" sz="22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52600" y="3505200"/>
            <a:ext cx="1677062" cy="1015663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C.  computer</a:t>
            </a:r>
          </a:p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A.  aided</a:t>
            </a:r>
          </a:p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D.  drafting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15000" y="3657600"/>
            <a:ext cx="2327881" cy="40011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Make a 3-D model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" name="Picture 18" descr="click to zo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1" y="4419600"/>
            <a:ext cx="2732546" cy="1981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click to zoo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4876800"/>
            <a:ext cx="2750613" cy="1510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10" descr="http://www.thg.ru/graphic/20000717/images/boxpoly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3086" y="4600575"/>
            <a:ext cx="2313914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Flowchart: Document 21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7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 animBg="1"/>
      <p:bldP spid="6" grpId="0"/>
      <p:bldP spid="15" grpId="0"/>
      <p:bldP spid="16" grpId="0"/>
      <p:bldP spid="17" grpId="0" animBg="1"/>
      <p:bldP spid="18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63" name="Picture 15" descr="C:\FILES\pictures (fun)\CUEs\Notebook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199"/>
            <a:ext cx="9144000" cy="11538853"/>
          </a:xfrm>
          <a:prstGeom prst="rect">
            <a:avLst/>
          </a:prstGeom>
          <a:noFill/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43" name="Flowchart: Alternate Process 42"/>
          <p:cNvSpPr/>
          <p:nvPr/>
        </p:nvSpPr>
        <p:spPr>
          <a:xfrm>
            <a:off x="1066800" y="990600"/>
            <a:ext cx="3378718" cy="381000"/>
          </a:xfrm>
          <a:prstGeom prst="flowChartAlternateProcess">
            <a:avLst/>
          </a:prstGeom>
          <a:solidFill>
            <a:schemeClr val="tx1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FF00FF"/>
                </a:solidFill>
                <a:latin typeface="Aharoni" pitchFamily="2" charset="-79"/>
                <a:cs typeface="Aharoni" pitchFamily="2" charset="-79"/>
              </a:rPr>
              <a:t>STUDENT PROBLEMS</a:t>
            </a:r>
            <a:endParaRPr lang="en-US" sz="2000" dirty="0">
              <a:solidFill>
                <a:srgbClr val="FF00FF"/>
              </a:solidFill>
              <a:latin typeface="Aharoni" pitchFamily="2" charset="-79"/>
              <a:cs typeface="Aharoni" pitchFamily="2" charset="-79"/>
            </a:endParaRPr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990600" y="1447800"/>
          <a:ext cx="7673975" cy="538162"/>
        </p:xfrm>
        <a:graphic>
          <a:graphicData uri="http://schemas.openxmlformats.org/presentationml/2006/ole">
            <p:oleObj spid="_x0000_s332802" name="Equation" r:id="rId5" imgW="2895480" imgH="203040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057950" y="274320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4600" y="190500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86200" y="281940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02516" y="419100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97516" y="426720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53000" y="2667000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96000" y="190500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39000" y="2667000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34200" y="396240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X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34000" y="396240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</a:t>
            </a:r>
            <a:endParaRPr lang="en-US" sz="24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91200" y="3048000"/>
            <a:ext cx="1090363" cy="40011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A: 54m</a:t>
            </a:r>
            <a:r>
              <a:rPr lang="en-US" sz="2000" baseline="30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endParaRPr lang="en-US" sz="2000" baseline="30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38800" y="236220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</a:t>
            </a:r>
            <a:endParaRPr lang="en-US" sz="2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Regular Pentagon 9"/>
          <p:cNvSpPr/>
          <p:nvPr/>
        </p:nvSpPr>
        <p:spPr>
          <a:xfrm>
            <a:off x="5410200" y="2362200"/>
            <a:ext cx="1828800" cy="1600200"/>
          </a:xfrm>
          <a:prstGeom prst="pentagon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752600" y="236220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8</a:t>
            </a:r>
            <a:endParaRPr lang="en-US" sz="2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Regular Pentagon 8"/>
          <p:cNvSpPr/>
          <p:nvPr/>
        </p:nvSpPr>
        <p:spPr>
          <a:xfrm>
            <a:off x="1447800" y="2286000"/>
            <a:ext cx="2438400" cy="2133600"/>
          </a:xfrm>
          <a:prstGeom prst="pentagon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1066800" y="4648200"/>
            <a:ext cx="3621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First, find the </a:t>
            </a:r>
            <a:r>
              <a:rPr lang="en-US" sz="2400" u="sng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scale factor</a:t>
            </a:r>
            <a:endParaRPr lang="en-US" sz="2400" u="sng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25" name="Object 2"/>
          <p:cNvGraphicFramePr>
            <a:graphicFrameLocks noChangeAspect="1"/>
          </p:cNvGraphicFramePr>
          <p:nvPr/>
        </p:nvGraphicFramePr>
        <p:xfrm>
          <a:off x="4800600" y="4495800"/>
          <a:ext cx="838200" cy="812237"/>
        </p:xfrm>
        <a:graphic>
          <a:graphicData uri="http://schemas.openxmlformats.org/presentationml/2006/ole">
            <p:oleObj spid="_x0000_s332803" name="Equation" r:id="rId6" imgW="406080" imgH="393480" progId="Equation.3">
              <p:embed/>
            </p:oleObj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066800" y="5410200"/>
            <a:ext cx="58144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Multiply the area by the scale factor twice</a:t>
            </a:r>
            <a:endParaRPr lang="en-US" sz="2400" u="sng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27" name="Object 2"/>
          <p:cNvGraphicFramePr>
            <a:graphicFrameLocks noChangeAspect="1"/>
          </p:cNvGraphicFramePr>
          <p:nvPr/>
        </p:nvGraphicFramePr>
        <p:xfrm>
          <a:off x="6934200" y="5105400"/>
          <a:ext cx="1023195" cy="738188"/>
        </p:xfrm>
        <a:graphic>
          <a:graphicData uri="http://schemas.openxmlformats.org/presentationml/2006/ole">
            <p:oleObj spid="_x0000_s332804" name="Equation" r:id="rId7" imgW="545760" imgH="393480" progId="Equation.3">
              <p:embed/>
            </p:oleObj>
          </a:graphicData>
        </a:graphic>
      </p:graphicFrame>
      <p:graphicFrame>
        <p:nvGraphicFramePr>
          <p:cNvPr id="28" name="Object 2"/>
          <p:cNvGraphicFramePr>
            <a:graphicFrameLocks noChangeAspect="1"/>
          </p:cNvGraphicFramePr>
          <p:nvPr/>
        </p:nvGraphicFramePr>
        <p:xfrm>
          <a:off x="7978775" y="5257800"/>
          <a:ext cx="1009208" cy="425450"/>
        </p:xfrm>
        <a:graphic>
          <a:graphicData uri="http://schemas.openxmlformats.org/presentationml/2006/ole">
            <p:oleObj spid="_x0000_s332805" name="Equation" r:id="rId8" imgW="482400" imgH="203040" progId="Equation.3">
              <p:embed/>
            </p:oleObj>
          </a:graphicData>
        </a:graphic>
      </p:graphicFrame>
      <p:graphicFrame>
        <p:nvGraphicFramePr>
          <p:cNvPr id="332806" name="Object 2"/>
          <p:cNvGraphicFramePr>
            <a:graphicFrameLocks noChangeAspect="1"/>
          </p:cNvGraphicFramePr>
          <p:nvPr/>
        </p:nvGraphicFramePr>
        <p:xfrm>
          <a:off x="212725" y="1447800"/>
          <a:ext cx="538163" cy="469900"/>
        </p:xfrm>
        <a:graphic>
          <a:graphicData uri="http://schemas.openxmlformats.org/presentationml/2006/ole">
            <p:oleObj spid="_x0000_s332806" name="Equation" r:id="rId9" imgW="20304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24" grpId="0"/>
      <p:bldP spid="26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150203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		Find the area of this </a:t>
            </a:r>
            <a:r>
              <a:rPr lang="en-US" sz="2400" b="1" dirty="0" smtClean="0">
                <a:solidFill>
                  <a:schemeClr val="bg1"/>
                </a:solidFill>
                <a:latin typeface="Comic Sans MS" pitchFamily="66" charset="0"/>
              </a:rPr>
              <a:t>regular pentagon</a:t>
            </a:r>
          </a:p>
          <a:p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Regular Pentagon 6"/>
          <p:cNvSpPr/>
          <p:nvPr/>
        </p:nvSpPr>
        <p:spPr>
          <a:xfrm>
            <a:off x="1600200" y="1676400"/>
            <a:ext cx="4038600" cy="3733800"/>
          </a:xfrm>
          <a:prstGeom prst="pentagon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>
            <a:stCxn id="7" idx="4"/>
          </p:cNvCxnSpPr>
          <p:nvPr/>
        </p:nvCxnSpPr>
        <p:spPr>
          <a:xfrm rot="5400000" flipH="1">
            <a:off x="3424355" y="3967046"/>
            <a:ext cx="1676388" cy="1209897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7" idx="3"/>
          </p:cNvCxnSpPr>
          <p:nvPr/>
        </p:nvCxnSpPr>
        <p:spPr>
          <a:xfrm rot="5400000" flipH="1" flipV="1">
            <a:off x="2800351" y="4552949"/>
            <a:ext cx="1676400" cy="38102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276600" y="44196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8</a:t>
            </a:r>
            <a:endParaRPr lang="en-US" sz="2400" baseline="300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52800" y="54864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12</a:t>
            </a:r>
            <a:endParaRPr lang="en-US" sz="2400" baseline="300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91000" y="41910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10</a:t>
            </a:r>
            <a:endParaRPr lang="en-US" sz="2400" baseline="300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86200" y="54102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FF"/>
                </a:solidFill>
                <a:latin typeface="Comic Sans MS" pitchFamily="66" charset="0"/>
              </a:rPr>
              <a:t>6</a:t>
            </a:r>
            <a:endParaRPr lang="en-US" sz="2400" baseline="30000" dirty="0" smtClean="0">
              <a:solidFill>
                <a:srgbClr val="FF00FF"/>
              </a:solidFill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33800" y="46482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FF"/>
                </a:solidFill>
                <a:latin typeface="Comic Sans MS" pitchFamily="66" charset="0"/>
              </a:rPr>
              <a:t>24</a:t>
            </a:r>
            <a:endParaRPr lang="en-US" sz="2400" baseline="30000" dirty="0" smtClean="0">
              <a:solidFill>
                <a:srgbClr val="FF00FF"/>
              </a:solidFill>
              <a:latin typeface="Comic Sans MS" pitchFamily="66" charset="0"/>
            </a:endParaRPr>
          </a:p>
        </p:txBody>
      </p:sp>
      <p:sp>
        <p:nvSpPr>
          <p:cNvPr id="70" name="Flowchart: Alternate Process 69"/>
          <p:cNvSpPr/>
          <p:nvPr/>
        </p:nvSpPr>
        <p:spPr>
          <a:xfrm rot="20536686">
            <a:off x="10801" y="1131847"/>
            <a:ext cx="1988762" cy="381000"/>
          </a:xfrm>
          <a:prstGeom prst="flowChartAlternateProcess">
            <a:avLst/>
          </a:prstGeom>
          <a:solidFill>
            <a:srgbClr val="CC00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EXAMPLE #8</a:t>
            </a:r>
            <a:endParaRPr lang="en-US" sz="20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70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150203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		Find the area of this </a:t>
            </a:r>
            <a:r>
              <a:rPr lang="en-US" sz="2400" b="1" dirty="0" smtClean="0">
                <a:solidFill>
                  <a:schemeClr val="bg1"/>
                </a:solidFill>
                <a:latin typeface="Comic Sans MS" pitchFamily="66" charset="0"/>
              </a:rPr>
              <a:t>regular pentagon</a:t>
            </a:r>
          </a:p>
          <a:p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Regular Pentagon 6"/>
          <p:cNvSpPr/>
          <p:nvPr/>
        </p:nvSpPr>
        <p:spPr>
          <a:xfrm>
            <a:off x="1600200" y="1676400"/>
            <a:ext cx="4038600" cy="3733800"/>
          </a:xfrm>
          <a:prstGeom prst="pentagon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>
            <a:stCxn id="7" idx="4"/>
          </p:cNvCxnSpPr>
          <p:nvPr/>
        </p:nvCxnSpPr>
        <p:spPr>
          <a:xfrm rot="5400000" flipH="1">
            <a:off x="3424355" y="3967046"/>
            <a:ext cx="1676388" cy="1209897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7" idx="3"/>
          </p:cNvCxnSpPr>
          <p:nvPr/>
        </p:nvCxnSpPr>
        <p:spPr>
          <a:xfrm rot="5400000" flipH="1" flipV="1">
            <a:off x="2800351" y="4552949"/>
            <a:ext cx="1676400" cy="38102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276600" y="44196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8</a:t>
            </a:r>
            <a:endParaRPr lang="en-US" sz="2400" baseline="300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52800" y="54864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12</a:t>
            </a:r>
            <a:endParaRPr lang="en-US" sz="2400" baseline="300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91000" y="41910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10</a:t>
            </a:r>
            <a:endParaRPr lang="en-US" sz="2400" baseline="300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86200" y="54102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FF"/>
                </a:solidFill>
                <a:latin typeface="Comic Sans MS" pitchFamily="66" charset="0"/>
              </a:rPr>
              <a:t>6</a:t>
            </a:r>
            <a:endParaRPr lang="en-US" sz="2400" baseline="30000" dirty="0" smtClean="0">
              <a:solidFill>
                <a:srgbClr val="FF00FF"/>
              </a:solidFill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33800" y="46482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FF"/>
                </a:solidFill>
                <a:latin typeface="Comic Sans MS" pitchFamily="66" charset="0"/>
              </a:rPr>
              <a:t>24</a:t>
            </a:r>
            <a:endParaRPr lang="en-US" sz="2400" baseline="30000" dirty="0" smtClean="0">
              <a:solidFill>
                <a:srgbClr val="FF00FF"/>
              </a:solidFill>
              <a:latin typeface="Comic Sans MS" pitchFamily="66" charset="0"/>
            </a:endParaRPr>
          </a:p>
        </p:txBody>
      </p:sp>
      <p:grpSp>
        <p:nvGrpSpPr>
          <p:cNvPr id="2" name="Group 29"/>
          <p:cNvGrpSpPr/>
          <p:nvPr/>
        </p:nvGrpSpPr>
        <p:grpSpPr>
          <a:xfrm>
            <a:off x="3657600" y="3733800"/>
            <a:ext cx="1219200" cy="1676400"/>
            <a:chOff x="5562600" y="2743200"/>
            <a:chExt cx="1219200" cy="1676400"/>
          </a:xfrm>
        </p:grpSpPr>
        <p:sp>
          <p:nvSpPr>
            <p:cNvPr id="28" name="Right Triangle 27"/>
            <p:cNvSpPr/>
            <p:nvPr/>
          </p:nvSpPr>
          <p:spPr>
            <a:xfrm>
              <a:off x="5562600" y="2743200"/>
              <a:ext cx="1219200" cy="1676400"/>
            </a:xfrm>
            <a:prstGeom prst="rtTriangle">
              <a:avLst/>
            </a:prstGeom>
            <a:solidFill>
              <a:srgbClr val="FF00FF"/>
            </a:solidFill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638800" y="365760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Comic Sans MS" pitchFamily="66" charset="0"/>
                </a:rPr>
                <a:t>24</a:t>
              </a:r>
              <a:endParaRPr lang="en-US" sz="2400" baseline="30000" dirty="0" smtClean="0">
                <a:latin typeface="Comic Sans MS" pitchFamily="66" charset="0"/>
              </a:endParaRPr>
            </a:p>
          </p:txBody>
        </p:sp>
      </p:grpSp>
      <p:grpSp>
        <p:nvGrpSpPr>
          <p:cNvPr id="3" name="Group 34"/>
          <p:cNvGrpSpPr/>
          <p:nvPr/>
        </p:nvGrpSpPr>
        <p:grpSpPr>
          <a:xfrm flipH="1">
            <a:off x="2362200" y="3733800"/>
            <a:ext cx="1295400" cy="1676400"/>
            <a:chOff x="5562600" y="2743200"/>
            <a:chExt cx="1219200" cy="1676400"/>
          </a:xfrm>
        </p:grpSpPr>
        <p:sp>
          <p:nvSpPr>
            <p:cNvPr id="36" name="Right Triangle 35"/>
            <p:cNvSpPr/>
            <p:nvPr/>
          </p:nvSpPr>
          <p:spPr>
            <a:xfrm>
              <a:off x="5562600" y="2743200"/>
              <a:ext cx="1219200" cy="1676400"/>
            </a:xfrm>
            <a:prstGeom prst="rtTriangle">
              <a:avLst/>
            </a:prstGeom>
            <a:solidFill>
              <a:srgbClr val="FF00FF"/>
            </a:solidFill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638800" y="365760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Comic Sans MS" pitchFamily="66" charset="0"/>
                </a:rPr>
                <a:t>24</a:t>
              </a:r>
              <a:endParaRPr lang="en-US" sz="2400" baseline="30000" dirty="0" smtClean="0">
                <a:latin typeface="Comic Sans MS" pitchFamily="66" charset="0"/>
              </a:endParaRPr>
            </a:p>
          </p:txBody>
        </p:sp>
      </p:grpSp>
      <p:grpSp>
        <p:nvGrpSpPr>
          <p:cNvPr id="8" name="Group 40"/>
          <p:cNvGrpSpPr/>
          <p:nvPr/>
        </p:nvGrpSpPr>
        <p:grpSpPr>
          <a:xfrm rot="4339908">
            <a:off x="2411005" y="3770247"/>
            <a:ext cx="1219200" cy="1676400"/>
            <a:chOff x="5562600" y="2743200"/>
            <a:chExt cx="1219200" cy="1676400"/>
          </a:xfrm>
        </p:grpSpPr>
        <p:sp>
          <p:nvSpPr>
            <p:cNvPr id="42" name="Right Triangle 41"/>
            <p:cNvSpPr/>
            <p:nvPr/>
          </p:nvSpPr>
          <p:spPr>
            <a:xfrm>
              <a:off x="5562600" y="2743200"/>
              <a:ext cx="1219200" cy="1676400"/>
            </a:xfrm>
            <a:prstGeom prst="rtTriangle">
              <a:avLst/>
            </a:prstGeom>
            <a:solidFill>
              <a:srgbClr val="FF00FF"/>
            </a:solidFill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8800" y="365760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Comic Sans MS" pitchFamily="66" charset="0"/>
                </a:rPr>
                <a:t>24</a:t>
              </a:r>
              <a:endParaRPr lang="en-US" sz="2400" baseline="30000" dirty="0" smtClean="0">
                <a:latin typeface="Comic Sans MS" pitchFamily="66" charset="0"/>
              </a:endParaRPr>
            </a:p>
          </p:txBody>
        </p:sp>
      </p:grpSp>
      <p:grpSp>
        <p:nvGrpSpPr>
          <p:cNvPr id="9" name="Group 43"/>
          <p:cNvGrpSpPr/>
          <p:nvPr/>
        </p:nvGrpSpPr>
        <p:grpSpPr>
          <a:xfrm rot="4295212" flipH="1">
            <a:off x="2004483" y="2592832"/>
            <a:ext cx="1295400" cy="1676400"/>
            <a:chOff x="5562600" y="2743200"/>
            <a:chExt cx="1219200" cy="1676400"/>
          </a:xfrm>
        </p:grpSpPr>
        <p:sp>
          <p:nvSpPr>
            <p:cNvPr id="45" name="Right Triangle 44"/>
            <p:cNvSpPr/>
            <p:nvPr/>
          </p:nvSpPr>
          <p:spPr>
            <a:xfrm>
              <a:off x="5562600" y="2743200"/>
              <a:ext cx="1219200" cy="1676400"/>
            </a:xfrm>
            <a:prstGeom prst="rtTriangle">
              <a:avLst/>
            </a:prstGeom>
            <a:solidFill>
              <a:srgbClr val="FF00FF"/>
            </a:solidFill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638800" y="365760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Comic Sans MS" pitchFamily="66" charset="0"/>
                </a:rPr>
                <a:t>24</a:t>
              </a:r>
              <a:endParaRPr lang="en-US" sz="2400" baseline="30000" dirty="0" smtClean="0">
                <a:latin typeface="Comic Sans MS" pitchFamily="66" charset="0"/>
              </a:endParaRPr>
            </a:p>
          </p:txBody>
        </p:sp>
      </p:grpSp>
      <p:grpSp>
        <p:nvGrpSpPr>
          <p:cNvPr id="11" name="Group 46"/>
          <p:cNvGrpSpPr/>
          <p:nvPr/>
        </p:nvGrpSpPr>
        <p:grpSpPr>
          <a:xfrm rot="8592072">
            <a:off x="2036288" y="2560339"/>
            <a:ext cx="1219200" cy="1676400"/>
            <a:chOff x="5517621" y="2803328"/>
            <a:chExt cx="1219200" cy="1676400"/>
          </a:xfrm>
        </p:grpSpPr>
        <p:sp>
          <p:nvSpPr>
            <p:cNvPr id="48" name="Right Triangle 47"/>
            <p:cNvSpPr/>
            <p:nvPr/>
          </p:nvSpPr>
          <p:spPr>
            <a:xfrm rot="169318">
              <a:off x="5517621" y="2803328"/>
              <a:ext cx="1219200" cy="1676400"/>
            </a:xfrm>
            <a:prstGeom prst="rtTriangle">
              <a:avLst/>
            </a:prstGeom>
            <a:solidFill>
              <a:srgbClr val="FF00FF"/>
            </a:solidFill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638800" y="365760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Comic Sans MS" pitchFamily="66" charset="0"/>
                </a:rPr>
                <a:t>24</a:t>
              </a:r>
              <a:endParaRPr lang="en-US" sz="2400" baseline="30000" dirty="0" smtClean="0">
                <a:latin typeface="Comic Sans MS" pitchFamily="66" charset="0"/>
              </a:endParaRPr>
            </a:p>
          </p:txBody>
        </p:sp>
      </p:grpSp>
      <p:grpSp>
        <p:nvGrpSpPr>
          <p:cNvPr id="12" name="Group 49"/>
          <p:cNvGrpSpPr/>
          <p:nvPr/>
        </p:nvGrpSpPr>
        <p:grpSpPr>
          <a:xfrm rot="8612702" flipH="1">
            <a:off x="2980169" y="1891497"/>
            <a:ext cx="1295400" cy="1676400"/>
            <a:chOff x="5562600" y="2743200"/>
            <a:chExt cx="1219200" cy="1676400"/>
          </a:xfrm>
        </p:grpSpPr>
        <p:sp>
          <p:nvSpPr>
            <p:cNvPr id="51" name="Right Triangle 50"/>
            <p:cNvSpPr/>
            <p:nvPr/>
          </p:nvSpPr>
          <p:spPr>
            <a:xfrm>
              <a:off x="5562600" y="2743200"/>
              <a:ext cx="1219200" cy="1676400"/>
            </a:xfrm>
            <a:prstGeom prst="rtTriangle">
              <a:avLst/>
            </a:prstGeom>
            <a:solidFill>
              <a:srgbClr val="FF00FF"/>
            </a:solidFill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638800" y="365760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Comic Sans MS" pitchFamily="66" charset="0"/>
                </a:rPr>
                <a:t>24</a:t>
              </a:r>
              <a:endParaRPr lang="en-US" sz="2400" baseline="30000" dirty="0" smtClean="0">
                <a:latin typeface="Comic Sans MS" pitchFamily="66" charset="0"/>
              </a:endParaRPr>
            </a:p>
          </p:txBody>
        </p:sp>
      </p:grpSp>
      <p:grpSp>
        <p:nvGrpSpPr>
          <p:cNvPr id="13" name="Group 55"/>
          <p:cNvGrpSpPr/>
          <p:nvPr/>
        </p:nvGrpSpPr>
        <p:grpSpPr>
          <a:xfrm rot="12816719">
            <a:off x="2989475" y="1871352"/>
            <a:ext cx="1219200" cy="1676400"/>
            <a:chOff x="5517621" y="2803328"/>
            <a:chExt cx="1219200" cy="1676400"/>
          </a:xfrm>
        </p:grpSpPr>
        <p:sp>
          <p:nvSpPr>
            <p:cNvPr id="57" name="Right Triangle 56"/>
            <p:cNvSpPr/>
            <p:nvPr/>
          </p:nvSpPr>
          <p:spPr>
            <a:xfrm rot="169318">
              <a:off x="5517621" y="2803328"/>
              <a:ext cx="1219200" cy="1676400"/>
            </a:xfrm>
            <a:prstGeom prst="rtTriangle">
              <a:avLst/>
            </a:prstGeom>
            <a:solidFill>
              <a:srgbClr val="FF00FF"/>
            </a:solidFill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638800" y="365760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Comic Sans MS" pitchFamily="66" charset="0"/>
                </a:rPr>
                <a:t>24</a:t>
              </a:r>
              <a:endParaRPr lang="en-US" sz="2400" baseline="30000" dirty="0" smtClean="0">
                <a:latin typeface="Comic Sans MS" pitchFamily="66" charset="0"/>
              </a:endParaRPr>
            </a:p>
          </p:txBody>
        </p:sp>
      </p:grpSp>
      <p:grpSp>
        <p:nvGrpSpPr>
          <p:cNvPr id="14" name="Group 58"/>
          <p:cNvGrpSpPr/>
          <p:nvPr/>
        </p:nvGrpSpPr>
        <p:grpSpPr>
          <a:xfrm rot="12931436" flipH="1">
            <a:off x="4005901" y="2611521"/>
            <a:ext cx="1295400" cy="1676400"/>
            <a:chOff x="5562600" y="2743200"/>
            <a:chExt cx="1219200" cy="1676400"/>
          </a:xfrm>
        </p:grpSpPr>
        <p:sp>
          <p:nvSpPr>
            <p:cNvPr id="60" name="Right Triangle 59"/>
            <p:cNvSpPr/>
            <p:nvPr/>
          </p:nvSpPr>
          <p:spPr>
            <a:xfrm>
              <a:off x="5562600" y="2743200"/>
              <a:ext cx="1219200" cy="1676400"/>
            </a:xfrm>
            <a:prstGeom prst="rtTriangle">
              <a:avLst/>
            </a:prstGeom>
            <a:solidFill>
              <a:srgbClr val="FF00FF"/>
            </a:solidFill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638800" y="365760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Comic Sans MS" pitchFamily="66" charset="0"/>
                </a:rPr>
                <a:t>24</a:t>
              </a:r>
              <a:endParaRPr lang="en-US" sz="2400" baseline="30000" dirty="0" smtClean="0">
                <a:latin typeface="Comic Sans MS" pitchFamily="66" charset="0"/>
              </a:endParaRPr>
            </a:p>
          </p:txBody>
        </p:sp>
      </p:grpSp>
      <p:grpSp>
        <p:nvGrpSpPr>
          <p:cNvPr id="16" name="Group 61"/>
          <p:cNvGrpSpPr/>
          <p:nvPr/>
        </p:nvGrpSpPr>
        <p:grpSpPr>
          <a:xfrm rot="17138055">
            <a:off x="4019473" y="2616063"/>
            <a:ext cx="1219200" cy="1676400"/>
            <a:chOff x="5517621" y="2803328"/>
            <a:chExt cx="1219200" cy="1676400"/>
          </a:xfrm>
        </p:grpSpPr>
        <p:sp>
          <p:nvSpPr>
            <p:cNvPr id="63" name="Right Triangle 62"/>
            <p:cNvSpPr/>
            <p:nvPr/>
          </p:nvSpPr>
          <p:spPr>
            <a:xfrm rot="169318">
              <a:off x="5517621" y="2803328"/>
              <a:ext cx="1219200" cy="1676400"/>
            </a:xfrm>
            <a:prstGeom prst="rtTriangle">
              <a:avLst/>
            </a:prstGeom>
            <a:solidFill>
              <a:srgbClr val="FF00FF"/>
            </a:solidFill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638800" y="365760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Comic Sans MS" pitchFamily="66" charset="0"/>
                </a:rPr>
                <a:t>24</a:t>
              </a:r>
              <a:endParaRPr lang="en-US" sz="2400" baseline="30000" dirty="0" smtClean="0">
                <a:latin typeface="Comic Sans MS" pitchFamily="66" charset="0"/>
              </a:endParaRPr>
            </a:p>
          </p:txBody>
        </p:sp>
      </p:grpSp>
      <p:grpSp>
        <p:nvGrpSpPr>
          <p:cNvPr id="17" name="Group 64"/>
          <p:cNvGrpSpPr/>
          <p:nvPr/>
        </p:nvGrpSpPr>
        <p:grpSpPr>
          <a:xfrm rot="17313194" flipH="1">
            <a:off x="3588728" y="3739865"/>
            <a:ext cx="1295400" cy="1676400"/>
            <a:chOff x="5562600" y="2743200"/>
            <a:chExt cx="1219200" cy="1676400"/>
          </a:xfrm>
        </p:grpSpPr>
        <p:sp>
          <p:nvSpPr>
            <p:cNvPr id="66" name="Right Triangle 65"/>
            <p:cNvSpPr/>
            <p:nvPr/>
          </p:nvSpPr>
          <p:spPr>
            <a:xfrm>
              <a:off x="5562600" y="2743200"/>
              <a:ext cx="1219200" cy="1676400"/>
            </a:xfrm>
            <a:prstGeom prst="rtTriangle">
              <a:avLst/>
            </a:prstGeom>
            <a:solidFill>
              <a:srgbClr val="FF00FF"/>
            </a:solidFill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638800" y="365760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latin typeface="Comic Sans MS" pitchFamily="66" charset="0"/>
                </a:rPr>
                <a:t>24</a:t>
              </a:r>
              <a:endParaRPr lang="en-US" sz="2400" baseline="30000" dirty="0" smtClean="0">
                <a:latin typeface="Comic Sans MS" pitchFamily="66" charset="0"/>
              </a:endParaRP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6324600" y="2133600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Area = 24x10</a:t>
            </a:r>
            <a:endParaRPr lang="en-US" sz="2400" baseline="300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010400" y="2667000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=240u</a:t>
            </a:r>
            <a:r>
              <a:rPr lang="en-US" sz="2400" baseline="300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endParaRPr lang="en-US" sz="2400" baseline="300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0" name="Flowchart: Alternate Process 69"/>
          <p:cNvSpPr/>
          <p:nvPr/>
        </p:nvSpPr>
        <p:spPr>
          <a:xfrm rot="20536686">
            <a:off x="10801" y="1131847"/>
            <a:ext cx="1988762" cy="381000"/>
          </a:xfrm>
          <a:prstGeom prst="flowChartAlternateProcess">
            <a:avLst/>
          </a:prstGeom>
          <a:solidFill>
            <a:srgbClr val="CC00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EXAMPLE #8</a:t>
            </a:r>
            <a:endParaRPr lang="en-US" sz="20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63" name="Picture 15" descr="C:\FILES\pictures (fun)\CUEs\Notebook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199"/>
            <a:ext cx="9144000" cy="11538853"/>
          </a:xfrm>
          <a:prstGeom prst="rect">
            <a:avLst/>
          </a:prstGeom>
          <a:noFill/>
        </p:spPr>
      </p:pic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Triangles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43" name="Flowchart: Alternate Process 42"/>
          <p:cNvSpPr/>
          <p:nvPr/>
        </p:nvSpPr>
        <p:spPr>
          <a:xfrm>
            <a:off x="1066800" y="990600"/>
            <a:ext cx="3378718" cy="381000"/>
          </a:xfrm>
          <a:prstGeom prst="flowChartAlternateProcess">
            <a:avLst/>
          </a:prstGeom>
          <a:solidFill>
            <a:schemeClr val="tx1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FF00FF"/>
                </a:solidFill>
                <a:latin typeface="Aharoni" pitchFamily="2" charset="-79"/>
                <a:cs typeface="Aharoni" pitchFamily="2" charset="-79"/>
              </a:rPr>
              <a:t>STUDENT PROBLEMS</a:t>
            </a:r>
            <a:endParaRPr lang="en-US" sz="2000" dirty="0">
              <a:solidFill>
                <a:srgbClr val="FF00FF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1447800"/>
            <a:ext cx="7391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Find the </a:t>
            </a:r>
            <a:r>
              <a:rPr lang="en-US" sz="3000" b="1" u="sng" dirty="0" smtClean="0">
                <a:latin typeface="Bradley Hand ITC" pitchFamily="66" charset="0"/>
              </a:rPr>
              <a:t>AREA</a:t>
            </a:r>
            <a:r>
              <a:rPr lang="en-US" sz="3000" b="1" dirty="0" smtClean="0">
                <a:latin typeface="Bradley Hand ITC" pitchFamily="66" charset="0"/>
              </a:rPr>
              <a:t> of this regular </a:t>
            </a:r>
            <a:r>
              <a:rPr lang="en-US" sz="3000" b="1" dirty="0" err="1" smtClean="0">
                <a:latin typeface="Bradley Hand ITC" pitchFamily="66" charset="0"/>
              </a:rPr>
              <a:t>octogon</a:t>
            </a:r>
            <a:r>
              <a:rPr lang="en-US" sz="3000" b="1" dirty="0" smtClean="0">
                <a:latin typeface="Bradley Hand ITC" pitchFamily="66" charset="0"/>
              </a:rPr>
              <a:t>: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8" name="Octagon 7"/>
          <p:cNvSpPr/>
          <p:nvPr/>
        </p:nvSpPr>
        <p:spPr>
          <a:xfrm>
            <a:off x="4648200" y="2286000"/>
            <a:ext cx="4114800" cy="3810000"/>
          </a:xfrm>
          <a:prstGeom prst="octagon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324600" y="6019800"/>
            <a:ext cx="9348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10m</a:t>
            </a:r>
            <a:endParaRPr lang="en-US" sz="3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rot="16200000" flipV="1">
            <a:off x="5716168" y="5149202"/>
            <a:ext cx="1828800" cy="2336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8" idx="3"/>
          </p:cNvCxnSpPr>
          <p:nvPr/>
        </p:nvCxnSpPr>
        <p:spPr>
          <a:xfrm rot="5400000" flipH="1" flipV="1">
            <a:off x="5282355" y="4748955"/>
            <a:ext cx="1828800" cy="865289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553200" y="4876800"/>
            <a:ext cx="9348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12m</a:t>
            </a:r>
            <a:endParaRPr lang="en-US" sz="3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77532" y="5694402"/>
            <a:ext cx="3994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5</a:t>
            </a:r>
            <a:endParaRPr lang="en-US" sz="3000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0620" y="2680740"/>
            <a:ext cx="28280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Area of 1 triangle:</a:t>
            </a:r>
            <a:endParaRPr lang="en-US" sz="2200" b="1" dirty="0"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90600" y="3429000"/>
            <a:ext cx="22525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# of triangles:</a:t>
            </a:r>
            <a:endParaRPr lang="en-US" sz="2200" b="1" dirty="0"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7600" y="2693313"/>
            <a:ext cx="5277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30</a:t>
            </a:r>
            <a:endParaRPr lang="en-US" sz="2200" b="1" dirty="0"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24200" y="3455313"/>
            <a:ext cx="5277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16</a:t>
            </a:r>
            <a:endParaRPr lang="en-US" sz="2200" b="1" dirty="0"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90600" y="4646950"/>
            <a:ext cx="19383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Area: 30x16</a:t>
            </a:r>
            <a:endParaRPr lang="en-US" sz="2200" b="1" dirty="0"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95600" y="4648200"/>
            <a:ext cx="120577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=480m</a:t>
            </a:r>
            <a:r>
              <a:rPr lang="en-US" sz="2200" b="1" baseline="30000" dirty="0" smtClean="0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2</a:t>
            </a:r>
            <a:endParaRPr lang="en-US" sz="2200" b="1" baseline="30000" dirty="0"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330753" name="Object 2"/>
          <p:cNvGraphicFramePr>
            <a:graphicFrameLocks noChangeAspect="1"/>
          </p:cNvGraphicFramePr>
          <p:nvPr/>
        </p:nvGraphicFramePr>
        <p:xfrm>
          <a:off x="212725" y="1447800"/>
          <a:ext cx="538163" cy="469900"/>
        </p:xfrm>
        <a:graphic>
          <a:graphicData uri="http://schemas.openxmlformats.org/presentationml/2006/ole">
            <p:oleObj spid="_x0000_s330753" name="Equation" r:id="rId5" imgW="20304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17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Parallelograms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989918">
            <a:off x="-115472" y="1764665"/>
            <a:ext cx="7878965" cy="1938992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tx1"/>
                </a:solidFill>
                <a:latin typeface="Comic Sans MS" pitchFamily="66" charset="0"/>
              </a:rPr>
              <a:t>Area of PARALLELOGRAMS</a:t>
            </a:r>
            <a:endParaRPr lang="en-US" sz="6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838200" y="4267200"/>
            <a:ext cx="3505200" cy="20574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Parallelograms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838200"/>
            <a:ext cx="6102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To calculate the area of a parallelogram…</a:t>
            </a:r>
          </a:p>
        </p:txBody>
      </p:sp>
      <p:sp>
        <p:nvSpPr>
          <p:cNvPr id="7" name="Rectangle 6"/>
          <p:cNvSpPr/>
          <p:nvPr/>
        </p:nvSpPr>
        <p:spPr>
          <a:xfrm>
            <a:off x="1905000" y="1981200"/>
            <a:ext cx="3886200" cy="19812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/>
        </p:nvSpPr>
        <p:spPr>
          <a:xfrm>
            <a:off x="5791200" y="1981200"/>
            <a:ext cx="1676400" cy="1981200"/>
          </a:xfrm>
          <a:prstGeom prst="rtTriangle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8"/>
          <p:cNvSpPr/>
          <p:nvPr/>
        </p:nvSpPr>
        <p:spPr>
          <a:xfrm rot="10800000">
            <a:off x="228600" y="1981200"/>
            <a:ext cx="1676400" cy="1981200"/>
          </a:xfrm>
          <a:prstGeom prst="rtTriangle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495800" y="1371600"/>
            <a:ext cx="4443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Just Multiply base and height</a:t>
            </a:r>
          </a:p>
        </p:txBody>
      </p:sp>
      <p:cxnSp>
        <p:nvCxnSpPr>
          <p:cNvPr id="12" name="Straight Connector 11"/>
          <p:cNvCxnSpPr>
            <a:stCxn id="9" idx="2"/>
          </p:cNvCxnSpPr>
          <p:nvPr/>
        </p:nvCxnSpPr>
        <p:spPr>
          <a:xfrm rot="16200000" flipH="1">
            <a:off x="914400" y="2971800"/>
            <a:ext cx="1981200" cy="0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endCxn id="8" idx="4"/>
          </p:cNvCxnSpPr>
          <p:nvPr/>
        </p:nvCxnSpPr>
        <p:spPr>
          <a:xfrm>
            <a:off x="1905000" y="3962400"/>
            <a:ext cx="5562600" cy="0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1905000" y="3657600"/>
            <a:ext cx="304800" cy="3048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191000" y="3962400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B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24000" y="2667000"/>
            <a:ext cx="420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H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990600" y="4694420"/>
            <a:ext cx="7467600" cy="1600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1066800" y="4343400"/>
            <a:ext cx="29915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Area of a Parallelogram</a:t>
            </a:r>
          </a:p>
        </p:txBody>
      </p:sp>
      <p:graphicFrame>
        <p:nvGraphicFramePr>
          <p:cNvPr id="355330" name="Object 2"/>
          <p:cNvGraphicFramePr>
            <a:graphicFrameLocks noChangeAspect="1"/>
          </p:cNvGraphicFramePr>
          <p:nvPr/>
        </p:nvGraphicFramePr>
        <p:xfrm>
          <a:off x="1371600" y="4876800"/>
          <a:ext cx="2120900" cy="538163"/>
        </p:xfrm>
        <a:graphic>
          <a:graphicData uri="http://schemas.openxmlformats.org/presentationml/2006/ole">
            <p:oleObj spid="_x0000_s355330" name="Equation" r:id="rId4" imgW="799920" imgH="203040" progId="Equation.3">
              <p:embed/>
            </p:oleObj>
          </a:graphicData>
        </a:graphic>
      </p:graphicFrame>
      <p:sp>
        <p:nvSpPr>
          <p:cNvPr id="25" name="AutoShape 42"/>
          <p:cNvSpPr>
            <a:spLocks noChangeArrowheads="1"/>
          </p:cNvSpPr>
          <p:nvPr/>
        </p:nvSpPr>
        <p:spPr bwMode="auto">
          <a:xfrm>
            <a:off x="4419600" y="4860560"/>
            <a:ext cx="3810000" cy="1066800"/>
          </a:xfrm>
          <a:prstGeom prst="parallelogram">
            <a:avLst>
              <a:gd name="adj" fmla="val 83333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Line 43"/>
          <p:cNvSpPr>
            <a:spLocks noChangeShapeType="1"/>
          </p:cNvSpPr>
          <p:nvPr/>
        </p:nvSpPr>
        <p:spPr bwMode="auto">
          <a:xfrm>
            <a:off x="5410200" y="4860560"/>
            <a:ext cx="0" cy="1066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Rectangle 44"/>
          <p:cNvSpPr>
            <a:spLocks noChangeArrowheads="1"/>
          </p:cNvSpPr>
          <p:nvPr/>
        </p:nvSpPr>
        <p:spPr bwMode="auto">
          <a:xfrm>
            <a:off x="5410200" y="5698760"/>
            <a:ext cx="228600" cy="2286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Text Box 46"/>
          <p:cNvSpPr txBox="1">
            <a:spLocks noChangeArrowheads="1"/>
          </p:cNvSpPr>
          <p:nvPr/>
        </p:nvSpPr>
        <p:spPr bwMode="auto">
          <a:xfrm>
            <a:off x="5410200" y="5016135"/>
            <a:ext cx="349776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 smtClean="0"/>
              <a:t>h</a:t>
            </a:r>
            <a:endParaRPr lang="en-US" sz="2400" b="1" dirty="0"/>
          </a:p>
        </p:txBody>
      </p:sp>
      <p:sp>
        <p:nvSpPr>
          <p:cNvPr id="30" name="Text Box 47"/>
          <p:cNvSpPr txBox="1">
            <a:spLocks noChangeArrowheads="1"/>
          </p:cNvSpPr>
          <p:nvPr/>
        </p:nvSpPr>
        <p:spPr bwMode="auto">
          <a:xfrm>
            <a:off x="5715000" y="5867400"/>
            <a:ext cx="349776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 smtClean="0"/>
              <a:t>b</a:t>
            </a:r>
            <a:endParaRPr lang="en-US" sz="2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066800" y="5942350"/>
            <a:ext cx="441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Comic Sans MS" pitchFamily="66" charset="0"/>
              </a:rPr>
              <a:t>*Base and height make a right angle.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33295 L 0.60833 0.3329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677 0.33295 L 0.60677 -2.36994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3553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4" grpId="0"/>
      <p:bldP spid="9" grpId="0" animBg="1"/>
      <p:bldP spid="9" grpId="1" animBg="1"/>
      <p:bldP spid="9" grpId="2" animBg="1"/>
      <p:bldP spid="10" grpId="0"/>
      <p:bldP spid="17" grpId="0" animBg="1"/>
      <p:bldP spid="18" grpId="0"/>
      <p:bldP spid="19" grpId="0"/>
      <p:bldP spid="22" grpId="0" animBg="1"/>
      <p:bldP spid="24" grpId="0"/>
      <p:bldP spid="25" grpId="0" animBg="1"/>
      <p:bldP spid="26" grpId="0" animBg="1"/>
      <p:bldP spid="27" grpId="0" animBg="1"/>
      <p:bldP spid="29" grpId="0"/>
      <p:bldP spid="30" grpId="0"/>
      <p:bldP spid="31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Parallelograms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21187504">
            <a:off x="305868" y="1865240"/>
            <a:ext cx="7497075" cy="3170099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isometricOffAxis1Right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0" b="1" dirty="0" smtClean="0">
                <a:solidFill>
                  <a:schemeClr val="tx1"/>
                </a:solidFill>
                <a:latin typeface="Comic Sans MS" pitchFamily="66" charset="0"/>
              </a:rPr>
              <a:t>Area of a RHOMBUS</a:t>
            </a:r>
            <a:endParaRPr lang="en-US" sz="10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762000" y="1905000"/>
            <a:ext cx="2743200" cy="4572000"/>
            <a:chOff x="5486400" y="1981200"/>
            <a:chExt cx="2743200" cy="4572000"/>
          </a:xfrm>
        </p:grpSpPr>
        <p:sp>
          <p:nvSpPr>
            <p:cNvPr id="28" name="Right Triangle 27"/>
            <p:cNvSpPr/>
            <p:nvPr/>
          </p:nvSpPr>
          <p:spPr>
            <a:xfrm>
              <a:off x="6858000" y="1981200"/>
              <a:ext cx="1371600" cy="2286000"/>
            </a:xfrm>
            <a:prstGeom prst="rtTriangle">
              <a:avLst/>
            </a:prstGeom>
            <a:solidFill>
              <a:srgbClr val="00FFFF"/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ight Triangle 28"/>
            <p:cNvSpPr/>
            <p:nvPr/>
          </p:nvSpPr>
          <p:spPr>
            <a:xfrm rot="10800000">
              <a:off x="5486400" y="4267200"/>
              <a:ext cx="1371600" cy="2286000"/>
            </a:xfrm>
            <a:prstGeom prst="rtTriangle">
              <a:avLst/>
            </a:prstGeom>
            <a:solidFill>
              <a:srgbClr val="00FFFF"/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ight Triangle 29"/>
            <p:cNvSpPr/>
            <p:nvPr/>
          </p:nvSpPr>
          <p:spPr>
            <a:xfrm rot="10800000" flipH="1">
              <a:off x="6858000" y="4267200"/>
              <a:ext cx="1371600" cy="2286000"/>
            </a:xfrm>
            <a:prstGeom prst="rtTriangle">
              <a:avLst/>
            </a:prstGeom>
            <a:solidFill>
              <a:srgbClr val="00FFFF"/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ight Triangle 30"/>
            <p:cNvSpPr/>
            <p:nvPr/>
          </p:nvSpPr>
          <p:spPr>
            <a:xfrm flipH="1">
              <a:off x="5486400" y="1981200"/>
              <a:ext cx="1371600" cy="2286000"/>
            </a:xfrm>
            <a:prstGeom prst="rtTriangle">
              <a:avLst/>
            </a:prstGeom>
            <a:solidFill>
              <a:srgbClr val="00FFFF"/>
            </a:solidFill>
            <a:ln w="508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/>
            <p:cNvCxnSpPr>
              <a:stCxn id="31" idx="0"/>
              <a:endCxn id="30" idx="0"/>
            </p:cNvCxnSpPr>
            <p:nvPr/>
          </p:nvCxnSpPr>
          <p:spPr>
            <a:xfrm rot="16200000" flipH="1">
              <a:off x="4572000" y="4267200"/>
              <a:ext cx="4572000" cy="0"/>
            </a:xfrm>
            <a:prstGeom prst="line">
              <a:avLst/>
            </a:prstGeom>
            <a:ln w="254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>
              <a:stCxn id="31" idx="4"/>
              <a:endCxn id="30" idx="4"/>
            </p:cNvCxnSpPr>
            <p:nvPr/>
          </p:nvCxnSpPr>
          <p:spPr>
            <a:xfrm rot="16200000" flipH="1">
              <a:off x="6858000" y="2895600"/>
              <a:ext cx="0" cy="2743200"/>
            </a:xfrm>
            <a:prstGeom prst="line">
              <a:avLst/>
            </a:prstGeom>
            <a:ln w="254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Parallelograms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7" name="Right Triangle 6"/>
          <p:cNvSpPr/>
          <p:nvPr/>
        </p:nvSpPr>
        <p:spPr>
          <a:xfrm>
            <a:off x="2133600" y="1905000"/>
            <a:ext cx="1371600" cy="2286000"/>
          </a:xfrm>
          <a:prstGeom prst="rtTriangle">
            <a:avLst/>
          </a:prstGeom>
          <a:solidFill>
            <a:srgbClr val="00FF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/>
        </p:nvSpPr>
        <p:spPr>
          <a:xfrm rot="10800000">
            <a:off x="762000" y="4191000"/>
            <a:ext cx="1371600" cy="2286000"/>
          </a:xfrm>
          <a:prstGeom prst="rtTriangle">
            <a:avLst/>
          </a:prstGeom>
          <a:solidFill>
            <a:srgbClr val="00FF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/>
        </p:nvSpPr>
        <p:spPr>
          <a:xfrm rot="10800000" flipH="1">
            <a:off x="2133600" y="4191000"/>
            <a:ext cx="1371600" cy="2286000"/>
          </a:xfrm>
          <a:prstGeom prst="rtTriangle">
            <a:avLst/>
          </a:prstGeom>
          <a:solidFill>
            <a:srgbClr val="00FF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/>
        </p:nvSpPr>
        <p:spPr>
          <a:xfrm flipH="1">
            <a:off x="762000" y="1905000"/>
            <a:ext cx="1371600" cy="2286000"/>
          </a:xfrm>
          <a:prstGeom prst="rtTriangle">
            <a:avLst/>
          </a:prstGeom>
          <a:solidFill>
            <a:srgbClr val="00FF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>
            <a:stCxn id="14" idx="0"/>
            <a:endCxn id="12" idx="0"/>
          </p:cNvCxnSpPr>
          <p:nvPr/>
        </p:nvCxnSpPr>
        <p:spPr>
          <a:xfrm rot="16200000" flipH="1">
            <a:off x="-152400" y="4191000"/>
            <a:ext cx="4572000" cy="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4" idx="4"/>
            <a:endCxn id="12" idx="4"/>
          </p:cNvCxnSpPr>
          <p:nvPr/>
        </p:nvCxnSpPr>
        <p:spPr>
          <a:xfrm rot="16200000" flipH="1">
            <a:off x="2133600" y="2819400"/>
            <a:ext cx="0" cy="274320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752600" y="327660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d</a:t>
            </a:r>
            <a:r>
              <a:rPr lang="en-US" sz="2400" baseline="-25000" dirty="0" smtClean="0">
                <a:latin typeface="Comic Sans MS" pitchFamily="66" charset="0"/>
              </a:rPr>
              <a:t>1</a:t>
            </a:r>
            <a:endParaRPr lang="en-US" sz="2400" baseline="-25000" dirty="0"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71600" y="4191000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d</a:t>
            </a:r>
            <a:r>
              <a:rPr lang="en-US" sz="2400" baseline="-25000" dirty="0" smtClean="0">
                <a:latin typeface="Comic Sans MS" pitchFamily="66" charset="0"/>
              </a:rPr>
              <a:t>2</a:t>
            </a:r>
            <a:endParaRPr lang="en-US" sz="2400" baseline="-25000" dirty="0">
              <a:latin typeface="Comic Sans MS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1001" y="838200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Calculating the area of a rhombus can be done the same as a parallelogram…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352800" y="1214735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OR you can use the diagonals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62428E-6 L 0.46667 0.011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ight Triangle 27"/>
          <p:cNvSpPr/>
          <p:nvPr/>
        </p:nvSpPr>
        <p:spPr>
          <a:xfrm>
            <a:off x="6400800" y="1981200"/>
            <a:ext cx="1371600" cy="2286000"/>
          </a:xfrm>
          <a:prstGeom prst="rtTriangle">
            <a:avLst/>
          </a:prstGeom>
          <a:solidFill>
            <a:srgbClr val="00FF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/>
        </p:nvSpPr>
        <p:spPr>
          <a:xfrm rot="10800000">
            <a:off x="5029200" y="4267200"/>
            <a:ext cx="1371600" cy="2286000"/>
          </a:xfrm>
          <a:prstGeom prst="rtTriangle">
            <a:avLst/>
          </a:prstGeom>
          <a:solidFill>
            <a:srgbClr val="00FF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Triangle 29"/>
          <p:cNvSpPr/>
          <p:nvPr/>
        </p:nvSpPr>
        <p:spPr>
          <a:xfrm rot="10800000" flipH="1">
            <a:off x="6400800" y="4267200"/>
            <a:ext cx="1371600" cy="2286000"/>
          </a:xfrm>
          <a:prstGeom prst="rtTriangle">
            <a:avLst/>
          </a:prstGeom>
          <a:solidFill>
            <a:srgbClr val="00FF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Triangle 30"/>
          <p:cNvSpPr/>
          <p:nvPr/>
        </p:nvSpPr>
        <p:spPr>
          <a:xfrm flipH="1">
            <a:off x="5029200" y="1981200"/>
            <a:ext cx="1371600" cy="2286000"/>
          </a:xfrm>
          <a:prstGeom prst="rtTriangle">
            <a:avLst/>
          </a:prstGeom>
          <a:solidFill>
            <a:srgbClr val="00FF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/>
          <p:cNvCxnSpPr>
            <a:stCxn id="31" idx="0"/>
            <a:endCxn id="30" idx="0"/>
          </p:cNvCxnSpPr>
          <p:nvPr/>
        </p:nvCxnSpPr>
        <p:spPr>
          <a:xfrm rot="16200000" flipH="1">
            <a:off x="4114800" y="4267200"/>
            <a:ext cx="4572000" cy="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31" idx="4"/>
            <a:endCxn id="30" idx="4"/>
          </p:cNvCxnSpPr>
          <p:nvPr/>
        </p:nvCxnSpPr>
        <p:spPr>
          <a:xfrm rot="16200000" flipH="1">
            <a:off x="6400800" y="2895600"/>
            <a:ext cx="0" cy="274320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Parallelograms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7" name="Right Triangle 6"/>
          <p:cNvSpPr/>
          <p:nvPr/>
        </p:nvSpPr>
        <p:spPr>
          <a:xfrm>
            <a:off x="2133600" y="1905000"/>
            <a:ext cx="1371600" cy="2286000"/>
          </a:xfrm>
          <a:prstGeom prst="rtTriangle">
            <a:avLst/>
          </a:prstGeom>
          <a:solidFill>
            <a:srgbClr val="00FF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/>
        </p:nvSpPr>
        <p:spPr>
          <a:xfrm rot="10800000">
            <a:off x="762000" y="4191000"/>
            <a:ext cx="1371600" cy="2286000"/>
          </a:xfrm>
          <a:prstGeom prst="rtTriangle">
            <a:avLst/>
          </a:prstGeom>
          <a:solidFill>
            <a:srgbClr val="00FF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/>
        </p:nvSpPr>
        <p:spPr>
          <a:xfrm rot="10800000" flipH="1">
            <a:off x="2133600" y="4191000"/>
            <a:ext cx="1371600" cy="2286000"/>
          </a:xfrm>
          <a:prstGeom prst="rtTriangle">
            <a:avLst/>
          </a:prstGeom>
          <a:solidFill>
            <a:srgbClr val="00FF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/>
        </p:nvSpPr>
        <p:spPr>
          <a:xfrm flipH="1">
            <a:off x="762000" y="1905000"/>
            <a:ext cx="1371600" cy="2286000"/>
          </a:xfrm>
          <a:prstGeom prst="rtTriangle">
            <a:avLst/>
          </a:prstGeom>
          <a:solidFill>
            <a:srgbClr val="00FFFF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>
            <a:stCxn id="14" idx="0"/>
            <a:endCxn id="12" idx="0"/>
          </p:cNvCxnSpPr>
          <p:nvPr/>
        </p:nvCxnSpPr>
        <p:spPr>
          <a:xfrm rot="16200000" flipH="1">
            <a:off x="-152400" y="4191000"/>
            <a:ext cx="4572000" cy="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4" idx="4"/>
            <a:endCxn id="12" idx="4"/>
          </p:cNvCxnSpPr>
          <p:nvPr/>
        </p:nvCxnSpPr>
        <p:spPr>
          <a:xfrm rot="16200000" flipH="1">
            <a:off x="2133600" y="2819400"/>
            <a:ext cx="0" cy="274320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752600" y="327660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d</a:t>
            </a:r>
            <a:r>
              <a:rPr lang="en-US" sz="2400" baseline="-25000" dirty="0" smtClean="0">
                <a:latin typeface="Comic Sans MS" pitchFamily="66" charset="0"/>
              </a:rPr>
              <a:t>1</a:t>
            </a:r>
            <a:endParaRPr lang="en-US" sz="2400" baseline="-25000" dirty="0"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71600" y="4191000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d</a:t>
            </a:r>
            <a:r>
              <a:rPr lang="en-US" sz="2400" baseline="-25000" dirty="0" smtClean="0">
                <a:latin typeface="Comic Sans MS" pitchFamily="66" charset="0"/>
              </a:rPr>
              <a:t>2</a:t>
            </a:r>
            <a:endParaRPr lang="en-US" sz="2400" baseline="-25000" dirty="0">
              <a:latin typeface="Comic Sans MS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1001" y="838200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Calculating the area of a rhombus can be done the same as a parallelogram…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352800" y="1214735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OR you can use the diagonals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886200" y="2133600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This rectangle has an area of 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A = d</a:t>
            </a:r>
            <a:r>
              <a:rPr lang="en-US" sz="2400" baseline="-25000" dirty="0" smtClean="0">
                <a:solidFill>
                  <a:schemeClr val="bg1"/>
                </a:solidFill>
                <a:latin typeface="Comic Sans MS" pitchFamily="66" charset="0"/>
              </a:rPr>
              <a:t>1 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x d</a:t>
            </a:r>
            <a:r>
              <a:rPr lang="en-US" sz="2400" baseline="-250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886200" y="32766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So each Rhombus is half that.</a:t>
            </a:r>
            <a:endParaRPr lang="en-US" sz="2400" baseline="-250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09827E-6 L -0.31667 0.32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09827E-6 L -0.61667 0.321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" y="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3.12139E-6 L -0.31667 -0.3440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-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12139E-6 L -0.61667 -0.3440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" y="-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667 0.32185 L -0.29167 0.3551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667 0.32185 L -0.64167 0.3551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7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667 -0.34405 L -0.29167 -0.3662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1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667 -0.34405 L -0.65 -0.3773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1" animBg="1"/>
      <p:bldP spid="31" grpId="2" animBg="1"/>
      <p:bldP spid="22" grpId="0"/>
      <p:bldP spid="23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Parallelograms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4267200"/>
            <a:ext cx="856195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It does NOT matter which diagonal is which.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Remember the diagonal goes all the way across the shape.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You will frequently be given only half of a diagonal.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33400" y="1219200"/>
            <a:ext cx="3505200" cy="20574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609600" y="1646420"/>
            <a:ext cx="8077200" cy="231598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295400" y="1295400"/>
            <a:ext cx="2448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Area of a Rhombus</a:t>
            </a:r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914400" y="1676400"/>
          <a:ext cx="2962275" cy="1042987"/>
        </p:xfrm>
        <a:graphic>
          <a:graphicData uri="http://schemas.openxmlformats.org/presentationml/2006/ole">
            <p:oleObj spid="_x0000_s356354" name="Equation" r:id="rId4" imgW="1117440" imgH="393480" progId="Equation.3">
              <p:embed/>
            </p:oleObj>
          </a:graphicData>
        </a:graphic>
      </p:graphicFrame>
      <p:sp>
        <p:nvSpPr>
          <p:cNvPr id="11" name="AutoShape 42"/>
          <p:cNvSpPr>
            <a:spLocks noChangeArrowheads="1"/>
          </p:cNvSpPr>
          <p:nvPr/>
        </p:nvSpPr>
        <p:spPr bwMode="auto">
          <a:xfrm>
            <a:off x="4648200" y="1812560"/>
            <a:ext cx="3810000" cy="1768840"/>
          </a:xfrm>
          <a:prstGeom prst="parallelogram">
            <a:avLst>
              <a:gd name="adj" fmla="val 83333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Line 43"/>
          <p:cNvSpPr>
            <a:spLocks noChangeShapeType="1"/>
          </p:cNvSpPr>
          <p:nvPr/>
        </p:nvSpPr>
        <p:spPr bwMode="auto">
          <a:xfrm>
            <a:off x="6172200" y="1828800"/>
            <a:ext cx="762000" cy="1752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Rectangle 44"/>
          <p:cNvSpPr>
            <a:spLocks noChangeArrowheads="1"/>
          </p:cNvSpPr>
          <p:nvPr/>
        </p:nvSpPr>
        <p:spPr bwMode="auto">
          <a:xfrm rot="3935301">
            <a:off x="6595413" y="2665202"/>
            <a:ext cx="226415" cy="22532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762000" y="3623846"/>
            <a:ext cx="4419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Comic Sans MS" pitchFamily="66" charset="0"/>
              </a:rPr>
              <a:t>*the diagonals always make a right angle.</a:t>
            </a:r>
          </a:p>
        </p:txBody>
      </p:sp>
      <p:sp>
        <p:nvSpPr>
          <p:cNvPr id="17" name="Line 43"/>
          <p:cNvSpPr>
            <a:spLocks noChangeShapeType="1"/>
          </p:cNvSpPr>
          <p:nvPr/>
        </p:nvSpPr>
        <p:spPr bwMode="auto">
          <a:xfrm flipH="1">
            <a:off x="4724400" y="1828800"/>
            <a:ext cx="3733800" cy="1752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 rot="3912994">
            <a:off x="6324600" y="198120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d</a:t>
            </a:r>
            <a:r>
              <a:rPr lang="en-US" sz="2400" baseline="-25000" dirty="0" smtClean="0">
                <a:latin typeface="Comic Sans MS" pitchFamily="66" charset="0"/>
              </a:rPr>
              <a:t>1</a:t>
            </a:r>
            <a:endParaRPr lang="en-US" sz="2400" baseline="-25000" dirty="0"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20156189">
            <a:off x="5562600" y="2638270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d</a:t>
            </a:r>
            <a:r>
              <a:rPr lang="en-US" sz="2400" baseline="-25000" dirty="0" smtClean="0">
                <a:latin typeface="Comic Sans MS" pitchFamily="66" charset="0"/>
              </a:rPr>
              <a:t>2</a:t>
            </a:r>
            <a:endParaRPr lang="en-US" sz="2400" baseline="-25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/>
      <p:bldP spid="11" grpId="0" animBg="1"/>
      <p:bldP spid="12" grpId="0" animBg="1"/>
      <p:bldP spid="13" grpId="0" animBg="1"/>
      <p:bldP spid="16" grpId="0"/>
      <p:bldP spid="17" grpId="0" animBg="1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8" descr="http://img142.imageshack.us/img142/5323/dogmodeling2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863"/>
            <a:ext cx="4572000" cy="2134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0" descr="http://img15.imageshack.us/img15/3636/dogmodeling3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4977" y="838200"/>
            <a:ext cx="3392423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4" descr="click to zo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657600"/>
            <a:ext cx="3409950" cy="2560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4276" name="Picture 4" descr="http://blog.cleveland.com/ent_impact_movies/2008/11/large_bolt-disne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267200" y="3657600"/>
            <a:ext cx="4648200" cy="2514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22" descr="click to zoo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42839" y="838200"/>
            <a:ext cx="3101161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Flowchart: Document 13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Classifying Polygons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7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>
          <a:xfrm rot="10800000" flipV="1">
            <a:off x="5791200" y="5791200"/>
            <a:ext cx="3200400" cy="7620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129260" y="3733800"/>
            <a:ext cx="242340" cy="3048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Parallelograms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990600"/>
            <a:ext cx="53238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Find the area of each </a:t>
            </a:r>
            <a:r>
              <a:rPr lang="en-US" sz="2400" b="1" dirty="0" smtClean="0">
                <a:solidFill>
                  <a:srgbClr val="00FF00"/>
                </a:solidFill>
                <a:latin typeface="Comic Sans MS" pitchFamily="66" charset="0"/>
              </a:rPr>
              <a:t>Parallelogram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1828800"/>
            <a:ext cx="582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#1</a:t>
            </a:r>
            <a:endParaRPr lang="en-US" sz="2400" b="1" dirty="0" smtClean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00600" y="1905000"/>
            <a:ext cx="631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#2</a:t>
            </a:r>
            <a:endParaRPr lang="en-US" sz="2400" b="1" dirty="0" smtClean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9" name="Parallelogram 8"/>
          <p:cNvSpPr/>
          <p:nvPr/>
        </p:nvSpPr>
        <p:spPr>
          <a:xfrm>
            <a:off x="457200" y="2590800"/>
            <a:ext cx="3657600" cy="1447800"/>
          </a:xfrm>
          <a:prstGeom prst="parallelogram">
            <a:avLst>
              <a:gd name="adj" fmla="val 44672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rallelogram 9"/>
          <p:cNvSpPr/>
          <p:nvPr/>
        </p:nvSpPr>
        <p:spPr>
          <a:xfrm rot="14707668">
            <a:off x="5033205" y="3276712"/>
            <a:ext cx="4620440" cy="1447800"/>
          </a:xfrm>
          <a:prstGeom prst="parallelogram">
            <a:avLst>
              <a:gd name="adj" fmla="val 44672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10000" y="3048000"/>
            <a:ext cx="811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10ft</a:t>
            </a:r>
            <a:endParaRPr lang="en-US" sz="2400" b="1" dirty="0" smtClean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57400" y="2209800"/>
            <a:ext cx="861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20ft</a:t>
            </a:r>
            <a:endParaRPr lang="en-US" sz="2400" b="1" dirty="0" smtClean="0">
              <a:solidFill>
                <a:srgbClr val="00FF00"/>
              </a:solidFill>
              <a:latin typeface="Comic Sans MS" pitchFamily="66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rot="5400000">
            <a:off x="402860" y="3314700"/>
            <a:ext cx="1447800" cy="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143000" y="3124200"/>
            <a:ext cx="673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8ft</a:t>
            </a:r>
            <a:endParaRPr lang="en-US" sz="2400" b="1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791200" y="5562600"/>
            <a:ext cx="242340" cy="304800"/>
          </a:xfrm>
          <a:prstGeom prst="rec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 rot="16200000" flipH="1">
            <a:off x="3924300" y="4000500"/>
            <a:ext cx="3657600" cy="7620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029200" y="4419600"/>
            <a:ext cx="907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16cm</a:t>
            </a:r>
            <a:endParaRPr lang="en-US" sz="2400" b="1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72400" y="5791200"/>
            <a:ext cx="769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7cm</a:t>
            </a:r>
            <a:endParaRPr lang="en-US" sz="2400" b="1" dirty="0" smtClean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001000" y="3657600"/>
            <a:ext cx="957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22cm</a:t>
            </a:r>
            <a:endParaRPr lang="en-US" sz="2400" b="1" dirty="0" smtClean="0">
              <a:solidFill>
                <a:srgbClr val="00FF00"/>
              </a:solidFill>
              <a:latin typeface="Comic Sans MS" pitchFamily="66" charset="0"/>
            </a:endParaRPr>
          </a:p>
        </p:txBody>
      </p:sp>
      <p:graphicFrame>
        <p:nvGraphicFramePr>
          <p:cNvPr id="30744" name="Object 24"/>
          <p:cNvGraphicFramePr>
            <a:graphicFrameLocks noChangeAspect="1"/>
          </p:cNvGraphicFramePr>
          <p:nvPr/>
        </p:nvGraphicFramePr>
        <p:xfrm>
          <a:off x="457200" y="4495800"/>
          <a:ext cx="1219200" cy="436680"/>
        </p:xfrm>
        <a:graphic>
          <a:graphicData uri="http://schemas.openxmlformats.org/presentationml/2006/ole">
            <p:oleObj spid="_x0000_s368643" name="Equation" r:id="rId4" imgW="571320" imgH="177480" progId="Equation.3">
              <p:embed/>
            </p:oleObj>
          </a:graphicData>
        </a:graphic>
      </p:graphicFrame>
      <p:graphicFrame>
        <p:nvGraphicFramePr>
          <p:cNvPr id="2" name="Object 24"/>
          <p:cNvGraphicFramePr>
            <a:graphicFrameLocks noChangeAspect="1"/>
          </p:cNvGraphicFramePr>
          <p:nvPr/>
        </p:nvGraphicFramePr>
        <p:xfrm>
          <a:off x="1828800" y="4495800"/>
          <a:ext cx="1085516" cy="437148"/>
        </p:xfrm>
        <a:graphic>
          <a:graphicData uri="http://schemas.openxmlformats.org/presentationml/2006/ole">
            <p:oleObj spid="_x0000_s368644" name="Equation" r:id="rId5" imgW="507960" imgH="177480" progId="Equation.3">
              <p:embed/>
            </p:oleObj>
          </a:graphicData>
        </a:graphic>
      </p:graphicFrame>
      <p:graphicFrame>
        <p:nvGraphicFramePr>
          <p:cNvPr id="3" name="Object 24"/>
          <p:cNvGraphicFramePr>
            <a:graphicFrameLocks noChangeAspect="1"/>
          </p:cNvGraphicFramePr>
          <p:nvPr/>
        </p:nvGraphicFramePr>
        <p:xfrm>
          <a:off x="2971800" y="4419600"/>
          <a:ext cx="1193800" cy="562810"/>
        </p:xfrm>
        <a:graphic>
          <a:graphicData uri="http://schemas.openxmlformats.org/presentationml/2006/ole">
            <p:oleObj spid="_x0000_s368645" name="Equation" r:id="rId6" imgW="558720" imgH="228600" progId="Equation.3">
              <p:embed/>
            </p:oleObj>
          </a:graphicData>
        </a:graphic>
      </p:graphicFrame>
      <p:graphicFrame>
        <p:nvGraphicFramePr>
          <p:cNvPr id="31" name="Object 24"/>
          <p:cNvGraphicFramePr>
            <a:graphicFrameLocks noChangeAspect="1"/>
          </p:cNvGraphicFramePr>
          <p:nvPr/>
        </p:nvGraphicFramePr>
        <p:xfrm>
          <a:off x="5257800" y="1524000"/>
          <a:ext cx="1219200" cy="436563"/>
        </p:xfrm>
        <a:graphic>
          <a:graphicData uri="http://schemas.openxmlformats.org/presentationml/2006/ole">
            <p:oleObj spid="_x0000_s368649" name="Equation" r:id="rId7" imgW="571320" imgH="177480" progId="Equation.3">
              <p:embed/>
            </p:oleObj>
          </a:graphicData>
        </a:graphic>
      </p:graphicFrame>
      <p:graphicFrame>
        <p:nvGraphicFramePr>
          <p:cNvPr id="14336" name="Object 24"/>
          <p:cNvGraphicFramePr>
            <a:graphicFrameLocks noChangeAspect="1"/>
          </p:cNvGraphicFramePr>
          <p:nvPr/>
        </p:nvGraphicFramePr>
        <p:xfrm>
          <a:off x="6642100" y="1524000"/>
          <a:ext cx="1058863" cy="436563"/>
        </p:xfrm>
        <a:graphic>
          <a:graphicData uri="http://schemas.openxmlformats.org/presentationml/2006/ole">
            <p:oleObj spid="_x0000_s368650" name="Equation" r:id="rId8" imgW="495000" imgH="177480" progId="Equation.3">
              <p:embed/>
            </p:oleObj>
          </a:graphicData>
        </a:graphic>
      </p:graphicFrame>
      <p:graphicFrame>
        <p:nvGraphicFramePr>
          <p:cNvPr id="14337" name="Object 24"/>
          <p:cNvGraphicFramePr>
            <a:graphicFrameLocks noChangeAspect="1"/>
          </p:cNvGraphicFramePr>
          <p:nvPr/>
        </p:nvGraphicFramePr>
        <p:xfrm>
          <a:off x="7718425" y="1479550"/>
          <a:ext cx="1301750" cy="500063"/>
        </p:xfrm>
        <a:graphic>
          <a:graphicData uri="http://schemas.openxmlformats.org/presentationml/2006/ole">
            <p:oleObj spid="_x0000_s368651" name="Equation" r:id="rId9" imgW="60948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00FF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Parallelograms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990600"/>
            <a:ext cx="4628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Find the area of each </a:t>
            </a:r>
            <a:r>
              <a:rPr lang="en-US" sz="2400" b="1" dirty="0" smtClean="0">
                <a:solidFill>
                  <a:srgbClr val="00FF00"/>
                </a:solidFill>
                <a:latin typeface="Comic Sans MS" pitchFamily="66" charset="0"/>
              </a:rPr>
              <a:t>Rhombus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1828800"/>
            <a:ext cx="631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#3</a:t>
            </a:r>
            <a:endParaRPr lang="en-US" sz="2400" b="1" dirty="0" smtClean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5200" y="1828800"/>
            <a:ext cx="631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#4</a:t>
            </a:r>
            <a:endParaRPr lang="en-US" sz="2400" b="1" dirty="0" smtClean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00800" y="1828800"/>
            <a:ext cx="631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#5</a:t>
            </a:r>
            <a:endParaRPr lang="en-US" sz="2400" b="1" dirty="0" smtClean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6705600" y="2209800"/>
            <a:ext cx="1752600" cy="2133600"/>
          </a:xfrm>
          <a:prstGeom prst="diamond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amond 11"/>
          <p:cNvSpPr/>
          <p:nvPr/>
        </p:nvSpPr>
        <p:spPr>
          <a:xfrm>
            <a:off x="3810000" y="2209800"/>
            <a:ext cx="1752600" cy="2133600"/>
          </a:xfrm>
          <a:prstGeom prst="diamond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amond 12"/>
          <p:cNvSpPr/>
          <p:nvPr/>
        </p:nvSpPr>
        <p:spPr>
          <a:xfrm>
            <a:off x="609600" y="2133600"/>
            <a:ext cx="1752600" cy="2133600"/>
          </a:xfrm>
          <a:prstGeom prst="diamond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3505200" y="2209800"/>
            <a:ext cx="304800" cy="2209800"/>
            <a:chOff x="533400" y="4800600"/>
            <a:chExt cx="304800" cy="1447800"/>
          </a:xfrm>
        </p:grpSpPr>
        <p:cxnSp>
          <p:nvCxnSpPr>
            <p:cNvPr id="15" name="Straight Connector 14"/>
            <p:cNvCxnSpPr/>
            <p:nvPr/>
          </p:nvCxnSpPr>
          <p:spPr>
            <a:xfrm rot="5400000">
              <a:off x="-38100" y="5524500"/>
              <a:ext cx="1447800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533400" y="4800600"/>
              <a:ext cx="304800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533400" y="6248400"/>
              <a:ext cx="304800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 rot="5400000">
            <a:off x="4495800" y="3810000"/>
            <a:ext cx="381000" cy="1752600"/>
            <a:chOff x="533400" y="4800600"/>
            <a:chExt cx="304800" cy="1447800"/>
          </a:xfrm>
        </p:grpSpPr>
        <p:cxnSp>
          <p:nvCxnSpPr>
            <p:cNvPr id="24" name="Straight Connector 23"/>
            <p:cNvCxnSpPr/>
            <p:nvPr/>
          </p:nvCxnSpPr>
          <p:spPr>
            <a:xfrm rot="5400000">
              <a:off x="-38100" y="5524500"/>
              <a:ext cx="1447800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533400" y="4800600"/>
              <a:ext cx="304800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533400" y="6248400"/>
              <a:ext cx="304800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838200" y="2895600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3m</a:t>
            </a:r>
            <a:endParaRPr lang="en-US" sz="2000" b="1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cxnSp>
        <p:nvCxnSpPr>
          <p:cNvPr id="29" name="Straight Connector 28"/>
          <p:cNvCxnSpPr>
            <a:endCxn id="13" idx="2"/>
          </p:cNvCxnSpPr>
          <p:nvPr/>
        </p:nvCxnSpPr>
        <p:spPr>
          <a:xfrm rot="16200000" flipH="1">
            <a:off x="415665" y="3196965"/>
            <a:ext cx="2133600" cy="6870"/>
          </a:xfrm>
          <a:prstGeom prst="line">
            <a:avLst/>
          </a:prstGeom>
          <a:ln w="127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3" idx="1"/>
            <a:endCxn id="13" idx="3"/>
          </p:cNvCxnSpPr>
          <p:nvPr/>
        </p:nvCxnSpPr>
        <p:spPr>
          <a:xfrm rot="10800000" flipH="1">
            <a:off x="609600" y="3200400"/>
            <a:ext cx="1752600" cy="0"/>
          </a:xfrm>
          <a:prstGeom prst="line">
            <a:avLst/>
          </a:prstGeom>
          <a:ln w="127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386590" y="2590800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4m</a:t>
            </a:r>
            <a:endParaRPr lang="en-US" sz="2000" b="1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16200000" flipH="1">
            <a:off x="6511665" y="3273165"/>
            <a:ext cx="2133600" cy="6870"/>
          </a:xfrm>
          <a:prstGeom prst="line">
            <a:avLst/>
          </a:prstGeom>
          <a:ln w="127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10800000" flipH="1">
            <a:off x="6705600" y="3276600"/>
            <a:ext cx="1752600" cy="0"/>
          </a:xfrm>
          <a:prstGeom prst="line">
            <a:avLst/>
          </a:prstGeom>
          <a:ln w="127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010400" y="2971800"/>
            <a:ext cx="457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12</a:t>
            </a:r>
            <a:endParaRPr lang="en-US" sz="2000" b="1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315200" y="2667000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7</a:t>
            </a:r>
            <a:endParaRPr lang="en-US" sz="2000" b="1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419600" y="4800600"/>
            <a:ext cx="707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10ft</a:t>
            </a:r>
            <a:endParaRPr lang="en-US" sz="2000" b="1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048000" y="3048000"/>
            <a:ext cx="7489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20ft</a:t>
            </a:r>
            <a:endParaRPr lang="en-US" sz="2000" b="1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696200" y="2971800"/>
            <a:ext cx="457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12</a:t>
            </a:r>
            <a:endParaRPr lang="en-US" sz="2000" b="1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315200" y="3505200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7</a:t>
            </a:r>
            <a:endParaRPr lang="en-US" sz="2000" b="1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graphicFrame>
        <p:nvGraphicFramePr>
          <p:cNvPr id="373762" name="Object 10"/>
          <p:cNvGraphicFramePr>
            <a:graphicFrameLocks noChangeAspect="1"/>
          </p:cNvGraphicFramePr>
          <p:nvPr/>
        </p:nvGraphicFramePr>
        <p:xfrm>
          <a:off x="457200" y="4343400"/>
          <a:ext cx="1606550" cy="885825"/>
        </p:xfrm>
        <a:graphic>
          <a:graphicData uri="http://schemas.openxmlformats.org/presentationml/2006/ole">
            <p:oleObj spid="_x0000_s373762" name="Equation" r:id="rId4" imgW="672840" imgH="393480" progId="Equation.3">
              <p:embed/>
            </p:oleObj>
          </a:graphicData>
        </a:graphic>
      </p:graphicFrame>
      <p:graphicFrame>
        <p:nvGraphicFramePr>
          <p:cNvPr id="373763" name="Object 10"/>
          <p:cNvGraphicFramePr>
            <a:graphicFrameLocks noChangeAspect="1"/>
          </p:cNvGraphicFramePr>
          <p:nvPr/>
        </p:nvGraphicFramePr>
        <p:xfrm>
          <a:off x="441325" y="5181600"/>
          <a:ext cx="1638300" cy="885825"/>
        </p:xfrm>
        <a:graphic>
          <a:graphicData uri="http://schemas.openxmlformats.org/presentationml/2006/ole">
            <p:oleObj spid="_x0000_s373763" name="Equation" r:id="rId5" imgW="685800" imgH="393480" progId="Equation.3">
              <p:embed/>
            </p:oleObj>
          </a:graphicData>
        </a:graphic>
      </p:graphicFrame>
      <p:graphicFrame>
        <p:nvGraphicFramePr>
          <p:cNvPr id="373764" name="Object 10"/>
          <p:cNvGraphicFramePr>
            <a:graphicFrameLocks noChangeAspect="1"/>
          </p:cNvGraphicFramePr>
          <p:nvPr/>
        </p:nvGraphicFramePr>
        <p:xfrm>
          <a:off x="442913" y="6172200"/>
          <a:ext cx="1485900" cy="457200"/>
        </p:xfrm>
        <a:graphic>
          <a:graphicData uri="http://schemas.openxmlformats.org/presentationml/2006/ole">
            <p:oleObj spid="_x0000_s373764" name="Equation" r:id="rId6" imgW="622080" imgH="203040" progId="Equation.3">
              <p:embed/>
            </p:oleObj>
          </a:graphicData>
        </a:graphic>
      </p:graphicFrame>
      <p:graphicFrame>
        <p:nvGraphicFramePr>
          <p:cNvPr id="373765" name="Object 10"/>
          <p:cNvGraphicFramePr>
            <a:graphicFrameLocks noChangeAspect="1"/>
          </p:cNvGraphicFramePr>
          <p:nvPr/>
        </p:nvGraphicFramePr>
        <p:xfrm>
          <a:off x="3856038" y="5181600"/>
          <a:ext cx="2003425" cy="885825"/>
        </p:xfrm>
        <a:graphic>
          <a:graphicData uri="http://schemas.openxmlformats.org/presentationml/2006/ole">
            <p:oleObj spid="_x0000_s373765" name="Equation" r:id="rId7" imgW="838080" imgH="393480" progId="Equation.3">
              <p:embed/>
            </p:oleObj>
          </a:graphicData>
        </a:graphic>
      </p:graphicFrame>
      <p:graphicFrame>
        <p:nvGraphicFramePr>
          <p:cNvPr id="373766" name="Object 10"/>
          <p:cNvGraphicFramePr>
            <a:graphicFrameLocks noChangeAspect="1"/>
          </p:cNvGraphicFramePr>
          <p:nvPr/>
        </p:nvGraphicFramePr>
        <p:xfrm>
          <a:off x="3948113" y="6143625"/>
          <a:ext cx="1668462" cy="514350"/>
        </p:xfrm>
        <a:graphic>
          <a:graphicData uri="http://schemas.openxmlformats.org/presentationml/2006/ole">
            <p:oleObj spid="_x0000_s373766" name="Equation" r:id="rId8" imgW="698400" imgH="228600" progId="Equation.3">
              <p:embed/>
            </p:oleObj>
          </a:graphicData>
        </a:graphic>
      </p:graphicFrame>
      <p:graphicFrame>
        <p:nvGraphicFramePr>
          <p:cNvPr id="373767" name="Object 10"/>
          <p:cNvGraphicFramePr>
            <a:graphicFrameLocks noChangeAspect="1"/>
          </p:cNvGraphicFramePr>
          <p:nvPr/>
        </p:nvGraphicFramePr>
        <p:xfrm>
          <a:off x="6629400" y="5181600"/>
          <a:ext cx="2003425" cy="885825"/>
        </p:xfrm>
        <a:graphic>
          <a:graphicData uri="http://schemas.openxmlformats.org/presentationml/2006/ole">
            <p:oleObj spid="_x0000_s373767" name="Equation" r:id="rId9" imgW="838080" imgH="393480" progId="Equation.3">
              <p:embed/>
            </p:oleObj>
          </a:graphicData>
        </a:graphic>
      </p:graphicFrame>
      <p:graphicFrame>
        <p:nvGraphicFramePr>
          <p:cNvPr id="373768" name="Object 10"/>
          <p:cNvGraphicFramePr>
            <a:graphicFrameLocks noChangeAspect="1"/>
          </p:cNvGraphicFramePr>
          <p:nvPr/>
        </p:nvGraphicFramePr>
        <p:xfrm>
          <a:off x="6691313" y="6157913"/>
          <a:ext cx="1728787" cy="485775"/>
        </p:xfrm>
        <a:graphic>
          <a:graphicData uri="http://schemas.openxmlformats.org/presentationml/2006/ole">
            <p:oleObj spid="_x0000_s373768" name="Equation" r:id="rId10" imgW="723600" imgH="2156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3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3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3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3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3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73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73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21187504">
            <a:off x="924782" y="1656513"/>
            <a:ext cx="7497075" cy="3170099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000" b="1" dirty="0" smtClean="0">
                <a:solidFill>
                  <a:schemeClr val="tx1"/>
                </a:solidFill>
                <a:latin typeface="Comic Sans MS" pitchFamily="66" charset="0"/>
              </a:rPr>
              <a:t>Area of a Trapezoid</a:t>
            </a:r>
            <a:endParaRPr lang="en-US" sz="10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60620" y="4222230"/>
            <a:ext cx="2209800" cy="442210"/>
          </a:xfrm>
          <a:prstGeom prst="rect">
            <a:avLst/>
          </a:prstGeom>
          <a:solidFill>
            <a:srgbClr val="FF6600"/>
          </a:solidFill>
          <a:ln w="508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1066800"/>
            <a:ext cx="2943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This is a trapezoid:</a:t>
            </a:r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1400" y="1066800"/>
            <a:ext cx="4309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It has 1 set of parallel sides.</a:t>
            </a:r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4191000"/>
            <a:ext cx="3422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The </a:t>
            </a:r>
            <a:r>
              <a:rPr lang="en-US" sz="2400" b="1" dirty="0" smtClean="0">
                <a:latin typeface="Comic Sans MS" pitchFamily="66" charset="0"/>
              </a:rPr>
              <a:t>MIDSEGMENT</a:t>
            </a:r>
            <a:r>
              <a:rPr lang="en-US" sz="2400" dirty="0" smtClean="0">
                <a:latin typeface="Comic Sans MS" pitchFamily="66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… </a:t>
            </a:r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62200" y="4800600"/>
            <a:ext cx="4647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Joins the midpoints of the legs</a:t>
            </a:r>
          </a:p>
        </p:txBody>
      </p:sp>
      <p:sp>
        <p:nvSpPr>
          <p:cNvPr id="11" name="Trapezoid 10"/>
          <p:cNvSpPr/>
          <p:nvPr/>
        </p:nvSpPr>
        <p:spPr>
          <a:xfrm>
            <a:off x="1905000" y="1981200"/>
            <a:ext cx="4038600" cy="1524000"/>
          </a:xfrm>
          <a:prstGeom prst="trapezoid">
            <a:avLst>
              <a:gd name="adj" fmla="val 47238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3733800" y="1828800"/>
            <a:ext cx="412230" cy="304800"/>
            <a:chOff x="4083570" y="1828800"/>
            <a:chExt cx="412230" cy="304800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4114800" y="1828800"/>
              <a:ext cx="381000" cy="152400"/>
            </a:xfrm>
            <a:prstGeom prst="line">
              <a:avLst/>
            </a:prstGeom>
            <a:ln w="381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4083570" y="1981200"/>
              <a:ext cx="381000" cy="152400"/>
            </a:xfrm>
            <a:prstGeom prst="line">
              <a:avLst/>
            </a:prstGeom>
            <a:ln w="381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3810000" y="3352800"/>
            <a:ext cx="412230" cy="304800"/>
            <a:chOff x="4083570" y="1828800"/>
            <a:chExt cx="412230" cy="304800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4114800" y="1828800"/>
              <a:ext cx="381000" cy="152400"/>
            </a:xfrm>
            <a:prstGeom prst="line">
              <a:avLst/>
            </a:prstGeom>
            <a:ln w="381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4083570" y="1981200"/>
              <a:ext cx="381000" cy="152400"/>
            </a:xfrm>
            <a:prstGeom prst="line">
              <a:avLst/>
            </a:prstGeom>
            <a:ln w="381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352800" y="3505200"/>
            <a:ext cx="9460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Base</a:t>
            </a:r>
            <a:r>
              <a:rPr lang="en-US" sz="2400" baseline="-25000" dirty="0" smtClean="0">
                <a:solidFill>
                  <a:srgbClr val="FF0000"/>
                </a:solidFill>
                <a:latin typeface="Comic Sans MS" pitchFamily="66" charset="0"/>
              </a:rPr>
              <a:t>1</a:t>
            </a:r>
            <a:endParaRPr lang="en-US" sz="2400" baseline="-25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29000" y="1524000"/>
            <a:ext cx="978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Base</a:t>
            </a:r>
            <a:r>
              <a:rPr lang="en-US" sz="2400" baseline="-25000" dirty="0" smtClean="0">
                <a:solidFill>
                  <a:srgbClr val="FF0000"/>
                </a:solidFill>
                <a:latin typeface="Comic Sans MS" pitchFamily="66" charset="0"/>
              </a:rPr>
              <a:t>2</a:t>
            </a:r>
            <a:endParaRPr lang="en-US" sz="2400" baseline="-25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17894903">
            <a:off x="1768016" y="2290449"/>
            <a:ext cx="686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Leg</a:t>
            </a:r>
            <a:endParaRPr lang="en-US" sz="2400" baseline="-25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3767936">
            <a:off x="5429184" y="2313532"/>
            <a:ext cx="686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Leg</a:t>
            </a:r>
            <a:endParaRPr lang="en-US" sz="2400" baseline="-25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cxnSp>
        <p:nvCxnSpPr>
          <p:cNvPr id="26" name="Straight Connector 25"/>
          <p:cNvCxnSpPr>
            <a:stCxn id="11" idx="1"/>
          </p:cNvCxnSpPr>
          <p:nvPr/>
        </p:nvCxnSpPr>
        <p:spPr>
          <a:xfrm rot="10800000" flipH="1">
            <a:off x="2264954" y="2743200"/>
            <a:ext cx="3297646" cy="0"/>
          </a:xfrm>
          <a:prstGeom prst="line">
            <a:avLst/>
          </a:prstGeom>
          <a:ln w="50800">
            <a:solidFill>
              <a:srgbClr val="FF66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10800000" flipV="1">
            <a:off x="5257800" y="2209800"/>
            <a:ext cx="304800" cy="7620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10800000" flipV="1">
            <a:off x="5562600" y="3048000"/>
            <a:ext cx="304800" cy="7620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0800000">
            <a:off x="1905000" y="3124200"/>
            <a:ext cx="304800" cy="15240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10800000">
            <a:off x="1981200" y="3048000"/>
            <a:ext cx="304800" cy="15240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10800000">
            <a:off x="2286000" y="2362200"/>
            <a:ext cx="304800" cy="15240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10800000">
            <a:off x="2362200" y="2286000"/>
            <a:ext cx="304800" cy="15240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362200" y="5410200"/>
            <a:ext cx="66832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Has a length that is the average of the bases</a:t>
            </a:r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201728" name="Object 0"/>
          <p:cNvGraphicFramePr>
            <a:graphicFrameLocks noChangeAspect="1"/>
          </p:cNvGraphicFramePr>
          <p:nvPr/>
        </p:nvGraphicFramePr>
        <p:xfrm>
          <a:off x="3276600" y="5880677"/>
          <a:ext cx="3773487" cy="977323"/>
        </p:xfrm>
        <a:graphic>
          <a:graphicData uri="http://schemas.openxmlformats.org/presentationml/2006/ole">
            <p:oleObj spid="_x0000_s392194" name="Equation" r:id="rId4" imgW="13204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7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770" decel="100000"/>
                                        <p:tgtEl>
                                          <p:spTgt spid="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9" dur="77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1" dur="77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4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5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201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7" grpId="0"/>
      <p:bldP spid="8" grpId="0"/>
      <p:bldP spid="10" grpId="0"/>
      <p:bldP spid="11" grpId="0" animBg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37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990600"/>
            <a:ext cx="79672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6"/>
                </a:solidFill>
                <a:latin typeface="Comic Sans MS" pitchFamily="66" charset="0"/>
              </a:rPr>
              <a:t>Like most shapes, the area of a trapezoid is based on a rectangle</a:t>
            </a:r>
            <a:endParaRPr lang="en-US" sz="2000" dirty="0">
              <a:solidFill>
                <a:schemeClr val="accent6"/>
              </a:solidFill>
              <a:latin typeface="Comic Sans MS" pitchFamily="66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581400" y="1828800"/>
            <a:ext cx="3124200" cy="2438400"/>
          </a:xfrm>
          <a:prstGeom prst="rect">
            <a:avLst/>
          </a:prstGeom>
          <a:solidFill>
            <a:schemeClr val="bg1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Triangle 40"/>
          <p:cNvSpPr/>
          <p:nvPr/>
        </p:nvSpPr>
        <p:spPr>
          <a:xfrm flipH="1">
            <a:off x="1447800" y="3048000"/>
            <a:ext cx="1066800" cy="1219200"/>
          </a:xfrm>
          <a:prstGeom prst="rtTriangle">
            <a:avLst/>
          </a:prstGeom>
          <a:solidFill>
            <a:schemeClr val="bg1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2514600" y="3048000"/>
            <a:ext cx="1066800" cy="1219200"/>
          </a:xfrm>
          <a:prstGeom prst="rect">
            <a:avLst/>
          </a:prstGeom>
          <a:solidFill>
            <a:schemeClr val="bg1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ight Triangle 42"/>
          <p:cNvSpPr/>
          <p:nvPr/>
        </p:nvSpPr>
        <p:spPr>
          <a:xfrm flipH="1">
            <a:off x="2514600" y="1828800"/>
            <a:ext cx="1066800" cy="1219200"/>
          </a:xfrm>
          <a:prstGeom prst="rtTriangle">
            <a:avLst/>
          </a:prstGeom>
          <a:solidFill>
            <a:schemeClr val="bg1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Triangle 43"/>
          <p:cNvSpPr/>
          <p:nvPr/>
        </p:nvSpPr>
        <p:spPr>
          <a:xfrm>
            <a:off x="7467600" y="3048000"/>
            <a:ext cx="838200" cy="1219200"/>
          </a:xfrm>
          <a:prstGeom prst="rtTriangle">
            <a:avLst/>
          </a:prstGeom>
          <a:solidFill>
            <a:schemeClr val="bg1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Triangle 44"/>
          <p:cNvSpPr/>
          <p:nvPr/>
        </p:nvSpPr>
        <p:spPr>
          <a:xfrm>
            <a:off x="6705600" y="1828800"/>
            <a:ext cx="762000" cy="1219200"/>
          </a:xfrm>
          <a:prstGeom prst="rtTriangle">
            <a:avLst/>
          </a:prstGeom>
          <a:solidFill>
            <a:schemeClr val="bg1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6705600" y="3048000"/>
            <a:ext cx="762000" cy="1219200"/>
          </a:xfrm>
          <a:prstGeom prst="rect">
            <a:avLst/>
          </a:prstGeom>
          <a:solidFill>
            <a:schemeClr val="bg1"/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Connector 47"/>
          <p:cNvCxnSpPr/>
          <p:nvPr/>
        </p:nvCxnSpPr>
        <p:spPr>
          <a:xfrm rot="5400000">
            <a:off x="2514600" y="3048000"/>
            <a:ext cx="2438400" cy="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0">
            <a:off x="3886200" y="4114800"/>
            <a:ext cx="304800" cy="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3733800" y="3962400"/>
            <a:ext cx="304800" cy="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endCxn id="43" idx="4"/>
          </p:cNvCxnSpPr>
          <p:nvPr/>
        </p:nvCxnSpPr>
        <p:spPr>
          <a:xfrm rot="10800000">
            <a:off x="2514600" y="3048000"/>
            <a:ext cx="4953000" cy="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267200" y="2697480"/>
            <a:ext cx="1976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Comic Sans MS" pitchFamily="66" charset="0"/>
              </a:rPr>
              <a:t>midsegment</a:t>
            </a:r>
            <a:r>
              <a:rPr lang="en-US" sz="2400" dirty="0" smtClean="0">
                <a:latin typeface="Comic Sans MS" pitchFamily="66" charset="0"/>
              </a:rPr>
              <a:t>: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 rot="5400000">
            <a:off x="3291153" y="2347647"/>
            <a:ext cx="1194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height: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648200" y="4191000"/>
            <a:ext cx="9460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Base</a:t>
            </a:r>
            <a:r>
              <a:rPr lang="en-US" sz="2400" baseline="-25000" dirty="0" smtClean="0">
                <a:solidFill>
                  <a:schemeClr val="bg1"/>
                </a:solidFill>
                <a:latin typeface="Comic Sans MS" pitchFamily="66" charset="0"/>
              </a:rPr>
              <a:t>1</a:t>
            </a:r>
            <a:endParaRPr lang="en-US" sz="2400" baseline="-25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572000" y="1447800"/>
            <a:ext cx="978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Base</a:t>
            </a:r>
            <a:r>
              <a:rPr lang="en-US" sz="2400" baseline="-25000" dirty="0" smtClean="0">
                <a:solidFill>
                  <a:schemeClr val="bg1"/>
                </a:solidFill>
                <a:latin typeface="Comic Sans MS" pitchFamily="66" charset="0"/>
              </a:rPr>
              <a:t>2</a:t>
            </a:r>
            <a:endParaRPr lang="en-US" sz="2400" baseline="-250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62428E-6 L -0.14166 -4.62428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66 -4.62428E-6 L -0.14166 -0.1775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63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66 -0.17757 L 0.11667 -0.1775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4.62428E-6 L 0.05417 -4.62428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16 -4.62428E-6 L 0.05416 -0.1775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5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33 -0.17757 L -0.0875 -0.1775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1" grpId="0" animBg="1"/>
      <p:bldP spid="41" grpId="1" animBg="1"/>
      <p:bldP spid="41" grpId="2" animBg="1"/>
      <p:bldP spid="41" grpId="3" animBg="1"/>
      <p:bldP spid="44" grpId="0" animBg="1"/>
      <p:bldP spid="44" grpId="1" animBg="1"/>
      <p:bldP spid="44" grpId="2" animBg="1"/>
      <p:bldP spid="44" grpId="3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533400" y="1219200"/>
            <a:ext cx="3505200" cy="20574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609600" y="1646420"/>
            <a:ext cx="8077200" cy="246838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990600" y="1295400"/>
            <a:ext cx="2598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Area of a Trapezoid</a:t>
            </a:r>
          </a:p>
        </p:txBody>
      </p:sp>
      <p:graphicFrame>
        <p:nvGraphicFramePr>
          <p:cNvPr id="23" name="Object 2"/>
          <p:cNvGraphicFramePr>
            <a:graphicFrameLocks noChangeAspect="1"/>
          </p:cNvGraphicFramePr>
          <p:nvPr/>
        </p:nvGraphicFramePr>
        <p:xfrm>
          <a:off x="619125" y="1828800"/>
          <a:ext cx="4779963" cy="538163"/>
        </p:xfrm>
        <a:graphic>
          <a:graphicData uri="http://schemas.openxmlformats.org/presentationml/2006/ole">
            <p:oleObj spid="_x0000_s404482" name="Equation" r:id="rId4" imgW="1803240" imgH="203040" progId="Equation.3">
              <p:embed/>
            </p:oleObj>
          </a:graphicData>
        </a:graphic>
      </p:graphicFrame>
      <p:graphicFrame>
        <p:nvGraphicFramePr>
          <p:cNvPr id="31" name="Object 2"/>
          <p:cNvGraphicFramePr>
            <a:graphicFrameLocks noChangeAspect="1"/>
          </p:cNvGraphicFramePr>
          <p:nvPr/>
        </p:nvGraphicFramePr>
        <p:xfrm>
          <a:off x="1524000" y="2362200"/>
          <a:ext cx="2019300" cy="1042987"/>
        </p:xfrm>
        <a:graphic>
          <a:graphicData uri="http://schemas.openxmlformats.org/presentationml/2006/ole">
            <p:oleObj spid="_x0000_s404483" name="Equation" r:id="rId5" imgW="761760" imgH="393480" progId="Equation.3">
              <p:embed/>
            </p:oleObj>
          </a:graphicData>
        </a:graphic>
      </p:graphicFrame>
      <p:graphicFrame>
        <p:nvGraphicFramePr>
          <p:cNvPr id="36" name="Object 2"/>
          <p:cNvGraphicFramePr>
            <a:graphicFrameLocks noChangeAspect="1"/>
          </p:cNvGraphicFramePr>
          <p:nvPr/>
        </p:nvGraphicFramePr>
        <p:xfrm>
          <a:off x="6781800" y="3503950"/>
          <a:ext cx="369887" cy="573088"/>
        </p:xfrm>
        <a:graphic>
          <a:graphicData uri="http://schemas.openxmlformats.org/presentationml/2006/ole">
            <p:oleObj spid="_x0000_s404484" name="Equation" r:id="rId6" imgW="139680" imgH="215640" progId="Equation.3">
              <p:embed/>
            </p:oleObj>
          </a:graphicData>
        </a:graphic>
      </p:graphicFrame>
      <p:graphicFrame>
        <p:nvGraphicFramePr>
          <p:cNvPr id="40" name="Object 2"/>
          <p:cNvGraphicFramePr>
            <a:graphicFrameLocks noChangeAspect="1"/>
          </p:cNvGraphicFramePr>
          <p:nvPr/>
        </p:nvGraphicFramePr>
        <p:xfrm>
          <a:off x="6672263" y="1600200"/>
          <a:ext cx="436562" cy="573088"/>
        </p:xfrm>
        <a:graphic>
          <a:graphicData uri="http://schemas.openxmlformats.org/presentationml/2006/ole">
            <p:oleObj spid="_x0000_s404486" name="Equation" r:id="rId7" imgW="164880" imgH="215640" progId="Equation.3">
              <p:embed/>
            </p:oleObj>
          </a:graphicData>
        </a:graphic>
      </p:graphicFrame>
      <p:cxnSp>
        <p:nvCxnSpPr>
          <p:cNvPr id="49" name="Straight Connector 48"/>
          <p:cNvCxnSpPr/>
          <p:nvPr/>
        </p:nvCxnSpPr>
        <p:spPr>
          <a:xfrm rot="5400000">
            <a:off x="5524500" y="2857500"/>
            <a:ext cx="1447800" cy="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6248400" y="3276600"/>
            <a:ext cx="304800" cy="3048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rapezoid 32"/>
          <p:cNvSpPr/>
          <p:nvPr/>
        </p:nvSpPr>
        <p:spPr>
          <a:xfrm>
            <a:off x="5867400" y="2133600"/>
            <a:ext cx="2133600" cy="1447800"/>
          </a:xfrm>
          <a:prstGeom prst="trapezoid">
            <a:avLst/>
          </a:prstGeom>
          <a:noFill/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>
            <a:stCxn id="33" idx="1"/>
            <a:endCxn id="33" idx="3"/>
          </p:cNvCxnSpPr>
          <p:nvPr/>
        </p:nvCxnSpPr>
        <p:spPr>
          <a:xfrm rot="10800000" flipH="1">
            <a:off x="6048375" y="2857500"/>
            <a:ext cx="1771650" cy="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325" name="Object 13"/>
          <p:cNvGraphicFramePr>
            <a:graphicFrameLocks noChangeAspect="1"/>
          </p:cNvGraphicFramePr>
          <p:nvPr/>
        </p:nvGraphicFramePr>
        <p:xfrm>
          <a:off x="6248400" y="2438400"/>
          <a:ext cx="279400" cy="388937"/>
        </p:xfrm>
        <a:graphic>
          <a:graphicData uri="http://schemas.openxmlformats.org/presentationml/2006/ole">
            <p:oleObj spid="_x0000_s404487" name="Equation" r:id="rId8" imgW="12672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  <p:bldP spid="51" grpId="0" animBg="1"/>
      <p:bldP spid="33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56"/>
          <p:cNvCxnSpPr/>
          <p:nvPr/>
        </p:nvCxnSpPr>
        <p:spPr>
          <a:xfrm rot="5400000">
            <a:off x="36850" y="3086100"/>
            <a:ext cx="1600200" cy="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838200" y="3657600"/>
            <a:ext cx="228600" cy="2286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3810000" y="3642610"/>
            <a:ext cx="228600" cy="2286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7986010" y="3795010"/>
            <a:ext cx="228600" cy="2286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914400"/>
            <a:ext cx="7334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Find the area of each of the following trapezoids:</a:t>
            </a:r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1371600"/>
            <a:ext cx="582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#1</a:t>
            </a:r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71800" y="1447800"/>
            <a:ext cx="631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#2</a:t>
            </a:r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16496" y="1447800"/>
            <a:ext cx="631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#3</a:t>
            </a:r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5" name="Trapezoid 24"/>
          <p:cNvSpPr/>
          <p:nvPr/>
        </p:nvSpPr>
        <p:spPr>
          <a:xfrm>
            <a:off x="381000" y="2286000"/>
            <a:ext cx="2133600" cy="1600200"/>
          </a:xfrm>
          <a:prstGeom prst="trapezoid">
            <a:avLst/>
          </a:prstGeom>
          <a:noFill/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3009900" y="3086100"/>
            <a:ext cx="1600200" cy="0"/>
          </a:xfrm>
          <a:prstGeom prst="line">
            <a:avLst/>
          </a:prstGeom>
          <a:ln w="254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3810000" y="2286000"/>
            <a:ext cx="914400" cy="0"/>
          </a:xfrm>
          <a:prstGeom prst="line">
            <a:avLst/>
          </a:prstGeom>
          <a:ln w="254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810000" y="3886200"/>
            <a:ext cx="1600200" cy="0"/>
          </a:xfrm>
          <a:prstGeom prst="line">
            <a:avLst/>
          </a:prstGeom>
          <a:ln w="254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rot="16200000" flipH="1">
            <a:off x="4267200" y="2743200"/>
            <a:ext cx="1600200" cy="685800"/>
          </a:xfrm>
          <a:prstGeom prst="line">
            <a:avLst/>
          </a:prstGeom>
          <a:ln w="254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477000" y="4038600"/>
            <a:ext cx="1752600" cy="0"/>
          </a:xfrm>
          <a:prstGeom prst="line">
            <a:avLst/>
          </a:prstGeom>
          <a:ln w="254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7010400" y="2819400"/>
            <a:ext cx="2438400" cy="0"/>
          </a:xfrm>
          <a:prstGeom prst="line">
            <a:avLst/>
          </a:prstGeom>
          <a:ln w="254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5829300" y="3390900"/>
            <a:ext cx="1295400" cy="0"/>
          </a:xfrm>
          <a:prstGeom prst="line">
            <a:avLst/>
          </a:prstGeom>
          <a:ln w="254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10800000" flipV="1">
            <a:off x="6477000" y="1600200"/>
            <a:ext cx="1752600" cy="1143000"/>
          </a:xfrm>
          <a:prstGeom prst="line">
            <a:avLst/>
          </a:prstGeom>
          <a:ln w="254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1143000" y="3886200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8m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143000" y="1905000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6m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38200" y="2895600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7m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124200" y="2819400"/>
            <a:ext cx="728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12mi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191000" y="3810000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11mi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962400" y="1905000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6mi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29200" y="2743200"/>
            <a:ext cx="728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13mi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135240" y="3200400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9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229600" y="2819400"/>
            <a:ext cx="457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15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162800" y="4038600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8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010400" y="1828800"/>
            <a:ext cx="457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10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457200" y="4451350"/>
          <a:ext cx="1752601" cy="863600"/>
        </p:xfrm>
        <a:graphic>
          <a:graphicData uri="http://schemas.openxmlformats.org/presentationml/2006/ole">
            <p:oleObj spid="_x0000_s405511" name="Equation" r:id="rId4" imgW="799920" imgH="393480" progId="Equation.3">
              <p:embed/>
            </p:oleObj>
          </a:graphicData>
        </a:graphic>
      </p:graphicFrame>
      <p:graphicFrame>
        <p:nvGraphicFramePr>
          <p:cNvPr id="3" name="Object 8"/>
          <p:cNvGraphicFramePr>
            <a:graphicFrameLocks noChangeAspect="1"/>
          </p:cNvGraphicFramePr>
          <p:nvPr/>
        </p:nvGraphicFramePr>
        <p:xfrm>
          <a:off x="804863" y="5499100"/>
          <a:ext cx="1057275" cy="444500"/>
        </p:xfrm>
        <a:graphic>
          <a:graphicData uri="http://schemas.openxmlformats.org/presentationml/2006/ole">
            <p:oleObj spid="_x0000_s405512" name="Equation" r:id="rId5" imgW="482400" imgH="203040" progId="Equation.3">
              <p:embed/>
            </p:oleObj>
          </a:graphicData>
        </a:graphic>
      </p:graphicFrame>
      <p:graphicFrame>
        <p:nvGraphicFramePr>
          <p:cNvPr id="4" name="Object 9"/>
          <p:cNvGraphicFramePr>
            <a:graphicFrameLocks noChangeAspect="1"/>
          </p:cNvGraphicFramePr>
          <p:nvPr/>
        </p:nvGraphicFramePr>
        <p:xfrm>
          <a:off x="3532188" y="4495800"/>
          <a:ext cx="2003425" cy="863600"/>
        </p:xfrm>
        <a:graphic>
          <a:graphicData uri="http://schemas.openxmlformats.org/presentationml/2006/ole">
            <p:oleObj spid="_x0000_s405513" name="Equation" r:id="rId6" imgW="914400" imgH="393480" progId="Equation.3">
              <p:embed/>
            </p:oleObj>
          </a:graphicData>
        </a:graphic>
      </p:graphicFrame>
      <p:graphicFrame>
        <p:nvGraphicFramePr>
          <p:cNvPr id="7" name="Object 10"/>
          <p:cNvGraphicFramePr>
            <a:graphicFrameLocks noChangeAspect="1"/>
          </p:cNvGraphicFramePr>
          <p:nvPr/>
        </p:nvGraphicFramePr>
        <p:xfrm>
          <a:off x="3881438" y="5543550"/>
          <a:ext cx="1306512" cy="444500"/>
        </p:xfrm>
        <a:graphic>
          <a:graphicData uri="http://schemas.openxmlformats.org/presentationml/2006/ole">
            <p:oleObj spid="_x0000_s405514" name="Equation" r:id="rId7" imgW="596880" imgH="203040" progId="Equation.3">
              <p:embed/>
            </p:oleObj>
          </a:graphicData>
        </a:graphic>
      </p:graphicFrame>
      <p:graphicFrame>
        <p:nvGraphicFramePr>
          <p:cNvPr id="8" name="Object 11"/>
          <p:cNvGraphicFramePr>
            <a:graphicFrameLocks noChangeAspect="1"/>
          </p:cNvGraphicFramePr>
          <p:nvPr/>
        </p:nvGraphicFramePr>
        <p:xfrm>
          <a:off x="6345238" y="4495800"/>
          <a:ext cx="1863725" cy="863600"/>
        </p:xfrm>
        <a:graphic>
          <a:graphicData uri="http://schemas.openxmlformats.org/presentationml/2006/ole">
            <p:oleObj spid="_x0000_s405515" name="Equation" r:id="rId8" imgW="850680" imgH="393480" progId="Equation.3">
              <p:embed/>
            </p:oleObj>
          </a:graphicData>
        </a:graphic>
      </p:graphicFrame>
      <p:graphicFrame>
        <p:nvGraphicFramePr>
          <p:cNvPr id="9" name="Object 12"/>
          <p:cNvGraphicFramePr>
            <a:graphicFrameLocks noChangeAspect="1"/>
          </p:cNvGraphicFramePr>
          <p:nvPr/>
        </p:nvGraphicFramePr>
        <p:xfrm>
          <a:off x="6789738" y="5543550"/>
          <a:ext cx="974725" cy="444500"/>
        </p:xfrm>
        <a:graphic>
          <a:graphicData uri="http://schemas.openxmlformats.org/presentationml/2006/ole">
            <p:oleObj spid="_x0000_s405516" name="Equation" r:id="rId9" imgW="44424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81"/>
          <p:cNvSpPr/>
          <p:nvPr/>
        </p:nvSpPr>
        <p:spPr>
          <a:xfrm>
            <a:off x="7467600" y="4495800"/>
            <a:ext cx="228600" cy="2286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3505200" y="4495800"/>
            <a:ext cx="228600" cy="2286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914400"/>
            <a:ext cx="4241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Find the area of this shape:</a:t>
            </a:r>
            <a:endParaRPr lang="en-US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rot="5400000">
            <a:off x="2590800" y="3810000"/>
            <a:ext cx="1828800" cy="0"/>
          </a:xfrm>
          <a:prstGeom prst="line">
            <a:avLst/>
          </a:prstGeom>
          <a:ln w="254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rot="5400000">
            <a:off x="6781800" y="3810000"/>
            <a:ext cx="1828800" cy="0"/>
          </a:xfrm>
          <a:prstGeom prst="line">
            <a:avLst/>
          </a:prstGeom>
          <a:ln w="254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10800000">
            <a:off x="3505200" y="4724400"/>
            <a:ext cx="4191000" cy="0"/>
          </a:xfrm>
          <a:prstGeom prst="line">
            <a:avLst/>
          </a:prstGeom>
          <a:ln w="254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10800000" flipV="1">
            <a:off x="3505200" y="1524000"/>
            <a:ext cx="1600200" cy="1371600"/>
          </a:xfrm>
          <a:prstGeom prst="line">
            <a:avLst/>
          </a:prstGeom>
          <a:ln w="254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16200000" flipH="1">
            <a:off x="6553200" y="1752600"/>
            <a:ext cx="1371600" cy="914400"/>
          </a:xfrm>
          <a:prstGeom prst="line">
            <a:avLst/>
          </a:prstGeom>
          <a:ln w="254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10800000">
            <a:off x="5105400" y="1524000"/>
            <a:ext cx="1676400" cy="0"/>
          </a:xfrm>
          <a:prstGeom prst="line">
            <a:avLst/>
          </a:prstGeom>
          <a:ln w="254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/>
          <p:cNvGrpSpPr/>
          <p:nvPr/>
        </p:nvGrpSpPr>
        <p:grpSpPr>
          <a:xfrm>
            <a:off x="8458200" y="1447800"/>
            <a:ext cx="228600" cy="3276600"/>
            <a:chOff x="533400" y="4800600"/>
            <a:chExt cx="304800" cy="1447800"/>
          </a:xfrm>
        </p:grpSpPr>
        <p:cxnSp>
          <p:nvCxnSpPr>
            <p:cNvPr id="74" name="Straight Connector 73"/>
            <p:cNvCxnSpPr/>
            <p:nvPr/>
          </p:nvCxnSpPr>
          <p:spPr>
            <a:xfrm rot="5400000">
              <a:off x="-38100" y="5524500"/>
              <a:ext cx="1447800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533400" y="4800600"/>
              <a:ext cx="304800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533400" y="6248400"/>
              <a:ext cx="304800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TextBox 76"/>
          <p:cNvSpPr txBox="1"/>
          <p:nvPr/>
        </p:nvSpPr>
        <p:spPr>
          <a:xfrm>
            <a:off x="5410200" y="4724400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22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638800" y="1143000"/>
            <a:ext cx="4571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10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048000" y="3505200"/>
            <a:ext cx="4154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11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534400" y="280029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20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cxnSp>
        <p:nvCxnSpPr>
          <p:cNvPr id="83" name="Straight Connector 82"/>
          <p:cNvCxnSpPr/>
          <p:nvPr/>
        </p:nvCxnSpPr>
        <p:spPr>
          <a:xfrm rot="10800000">
            <a:off x="3505200" y="2895600"/>
            <a:ext cx="4191000" cy="0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5410200" y="2590800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22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6477000" y="1600200"/>
            <a:ext cx="152400" cy="1250430"/>
            <a:chOff x="533400" y="4800600"/>
            <a:chExt cx="304800" cy="1447800"/>
          </a:xfrm>
        </p:grpSpPr>
        <p:cxnSp>
          <p:nvCxnSpPr>
            <p:cNvPr id="89" name="Straight Connector 88"/>
            <p:cNvCxnSpPr/>
            <p:nvPr/>
          </p:nvCxnSpPr>
          <p:spPr>
            <a:xfrm rot="5400000">
              <a:off x="-38100" y="5524500"/>
              <a:ext cx="1447800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>
              <a:off x="533400" y="4800600"/>
              <a:ext cx="304800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533400" y="6248400"/>
              <a:ext cx="304800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TextBox 91"/>
          <p:cNvSpPr txBox="1"/>
          <p:nvPr/>
        </p:nvSpPr>
        <p:spPr>
          <a:xfrm>
            <a:off x="6553200" y="2057400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9</a:t>
            </a:r>
            <a:endParaRPr lang="en-US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334000" y="3505200"/>
            <a:ext cx="655949" cy="40011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242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334000" y="1905000"/>
            <a:ext cx="614271" cy="40011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144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0" y="14478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  <a:t>144 + 242 = </a:t>
            </a:r>
            <a:endParaRPr lang="en-US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371600" y="2438400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  <a:t>386u</a:t>
            </a:r>
            <a:r>
              <a:rPr lang="en-US" sz="4000" baseline="30000" dirty="0" smtClean="0">
                <a:solidFill>
                  <a:srgbClr val="FF0000"/>
                </a:solidFill>
                <a:latin typeface="Comic Sans MS" pitchFamily="66" charset="0"/>
              </a:rPr>
              <a:t>2</a:t>
            </a:r>
            <a: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endParaRPr lang="en-US" sz="4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9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92" grpId="0"/>
      <p:bldP spid="93" grpId="0" animBg="1"/>
      <p:bldP spid="94" grpId="0" animBg="1"/>
      <p:bldP spid="95" grpId="0"/>
      <p:bldP spid="96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5509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5113" y="1695450"/>
            <a:ext cx="4205287" cy="412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/>
          <p:cNvSpPr txBox="1"/>
          <p:nvPr/>
        </p:nvSpPr>
        <p:spPr>
          <a:xfrm>
            <a:off x="228600" y="1066800"/>
            <a:ext cx="27029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Find the area:</a:t>
            </a:r>
            <a:endParaRPr lang="en-US" sz="3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ocument 4"/>
          <p:cNvSpPr/>
          <p:nvPr/>
        </p:nvSpPr>
        <p:spPr>
          <a:xfrm>
            <a:off x="0" y="0"/>
            <a:ext cx="9144000" cy="914400"/>
          </a:xfrm>
          <a:prstGeom prst="flowChartDocument">
            <a:avLst/>
          </a:prstGeom>
          <a:solidFill>
            <a:srgbClr val="FF6600"/>
          </a:solidFill>
          <a:ln>
            <a:noFill/>
          </a:ln>
          <a:scene3d>
            <a:camera prst="orthographicFront"/>
            <a:lightRig rig="twoPt" dir="t"/>
          </a:scene3d>
          <a:sp3d prstMaterial="metal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POLYGONS and AREA</a:t>
            </a:r>
          </a:p>
          <a:p>
            <a:r>
              <a:rPr lang="en-US" sz="2500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Area of Trapezoids</a:t>
            </a:r>
            <a:endParaRPr lang="en-US" sz="2500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551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615756"/>
            <a:ext cx="5257800" cy="5242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28600" y="1066800"/>
            <a:ext cx="27029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Find the area:</a:t>
            </a:r>
            <a:endParaRPr lang="en-US" sz="3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508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2540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4174</TotalTime>
  <Words>4393</Words>
  <Application>Microsoft Office PowerPoint</Application>
  <PresentationFormat>On-screen Show (4:3)</PresentationFormat>
  <Paragraphs>1456</Paragraphs>
  <Slides>174</Slides>
  <Notes>18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174</vt:i4>
      </vt:variant>
    </vt:vector>
  </HeadingPairs>
  <TitlesOfParts>
    <vt:vector size="178" baseType="lpstr">
      <vt:lpstr>Office Theme</vt:lpstr>
      <vt:lpstr>Presentation</vt:lpstr>
      <vt:lpstr>Equation</vt:lpstr>
      <vt:lpstr>Document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INTERIOR ANGLES</vt:lpstr>
      <vt:lpstr>Slide 39</vt:lpstr>
      <vt:lpstr>Slide 40</vt:lpstr>
      <vt:lpstr>Slide 41</vt:lpstr>
      <vt:lpstr>Slide 42</vt:lpstr>
      <vt:lpstr>EXTERIOR ANGLES</vt:lpstr>
      <vt:lpstr>EXTERIOR ANGLES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  <vt:lpstr>Slide 122</vt:lpstr>
      <vt:lpstr>Slide 123</vt:lpstr>
      <vt:lpstr>Slide 124</vt:lpstr>
      <vt:lpstr>Slide 125</vt:lpstr>
      <vt:lpstr>Slide 126</vt:lpstr>
      <vt:lpstr>Slide 127</vt:lpstr>
      <vt:lpstr>Slide 128</vt:lpstr>
      <vt:lpstr>Slide 129</vt:lpstr>
      <vt:lpstr>Slide 130</vt:lpstr>
      <vt:lpstr>Slide 131</vt:lpstr>
      <vt:lpstr>Slide 132</vt:lpstr>
      <vt:lpstr>Slide 133</vt:lpstr>
      <vt:lpstr>Slide 134</vt:lpstr>
      <vt:lpstr>Slide 135</vt:lpstr>
      <vt:lpstr>Slide 136</vt:lpstr>
      <vt:lpstr>Slide 137</vt:lpstr>
      <vt:lpstr>Slide 138</vt:lpstr>
      <vt:lpstr>Slide 139</vt:lpstr>
      <vt:lpstr>Slide 140</vt:lpstr>
      <vt:lpstr>In your job as a cashier, a customer gives you a $20 bill to pay for a can of coffee that costs $3.84. How much change should you give back?   a) $15.26  b) $16.16  c) $16.26  d) $16.84  e) $17.16 </vt:lpstr>
      <vt:lpstr>How much time is there between 7:35 a.m. and 5:25 p.m.?  a) 8 hours and 50 minutes b) 9 hours and 10 minutes c) 9 hours and 50 minutes d) 10 hours e) 10 hours and 50 minutes</vt:lpstr>
      <vt:lpstr>Slide 143</vt:lpstr>
      <vt:lpstr>Slide 144</vt:lpstr>
      <vt:lpstr>Slide 145</vt:lpstr>
      <vt:lpstr>Slide 146</vt:lpstr>
      <vt:lpstr>Slide 147</vt:lpstr>
      <vt:lpstr>Slide 148</vt:lpstr>
      <vt:lpstr>Slide 149</vt:lpstr>
      <vt:lpstr>Slide 150</vt:lpstr>
      <vt:lpstr>Slide 151</vt:lpstr>
      <vt:lpstr>Slide 152</vt:lpstr>
      <vt:lpstr>Slide 153</vt:lpstr>
      <vt:lpstr>Slide 154</vt:lpstr>
      <vt:lpstr>Slide 155</vt:lpstr>
      <vt:lpstr>Slide 156</vt:lpstr>
      <vt:lpstr>Slide 157</vt:lpstr>
      <vt:lpstr>Slide 158</vt:lpstr>
      <vt:lpstr>Slide 159</vt:lpstr>
      <vt:lpstr>Slide 160</vt:lpstr>
      <vt:lpstr>Slide 161</vt:lpstr>
      <vt:lpstr>Slide 162</vt:lpstr>
      <vt:lpstr>Slide 163</vt:lpstr>
      <vt:lpstr>Slide 164</vt:lpstr>
      <vt:lpstr>Slide 165</vt:lpstr>
      <vt:lpstr>Slide 166</vt:lpstr>
      <vt:lpstr>Slide 167</vt:lpstr>
      <vt:lpstr>Slide 168</vt:lpstr>
      <vt:lpstr>Slide 169</vt:lpstr>
      <vt:lpstr>Slide 170</vt:lpstr>
      <vt:lpstr>Slide 171</vt:lpstr>
      <vt:lpstr>Slide 172</vt:lpstr>
      <vt:lpstr>Slide 173</vt:lpstr>
      <vt:lpstr>Slide 174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Bolan</dc:creator>
  <cp:lastModifiedBy>Bolan</cp:lastModifiedBy>
  <cp:revision>129</cp:revision>
  <dcterms:created xsi:type="dcterms:W3CDTF">2010-12-20T00:02:06Z</dcterms:created>
  <dcterms:modified xsi:type="dcterms:W3CDTF">2012-07-06T23:37:02Z</dcterms:modified>
</cp:coreProperties>
</file>