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pptx" ContentType="application/vnd.openxmlformats-officedocument.presentationml.presentation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8"/>
  </p:notesMasterIdLst>
  <p:sldIdLst>
    <p:sldId id="256" r:id="rId2"/>
    <p:sldId id="257" r:id="rId3"/>
    <p:sldId id="269" r:id="rId4"/>
    <p:sldId id="273" r:id="rId5"/>
    <p:sldId id="357" r:id="rId6"/>
    <p:sldId id="358" r:id="rId7"/>
    <p:sldId id="274" r:id="rId8"/>
    <p:sldId id="275" r:id="rId9"/>
    <p:sldId id="271" r:id="rId10"/>
    <p:sldId id="270" r:id="rId11"/>
    <p:sldId id="272" r:id="rId12"/>
    <p:sldId id="363" r:id="rId13"/>
    <p:sldId id="364" r:id="rId14"/>
    <p:sldId id="282" r:id="rId15"/>
    <p:sldId id="360" r:id="rId16"/>
    <p:sldId id="361" r:id="rId17"/>
    <p:sldId id="362" r:id="rId18"/>
    <p:sldId id="280" r:id="rId19"/>
    <p:sldId id="279" r:id="rId20"/>
    <p:sldId id="278" r:id="rId21"/>
    <p:sldId id="458" r:id="rId22"/>
    <p:sldId id="366" r:id="rId23"/>
    <p:sldId id="367" r:id="rId24"/>
    <p:sldId id="368" r:id="rId25"/>
    <p:sldId id="369" r:id="rId26"/>
    <p:sldId id="370" r:id="rId27"/>
    <p:sldId id="371" r:id="rId28"/>
    <p:sldId id="410" r:id="rId29"/>
    <p:sldId id="411" r:id="rId30"/>
    <p:sldId id="412" r:id="rId31"/>
    <p:sldId id="372" r:id="rId32"/>
    <p:sldId id="373" r:id="rId33"/>
    <p:sldId id="482" r:id="rId34"/>
    <p:sldId id="413" r:id="rId35"/>
    <p:sldId id="414" r:id="rId36"/>
    <p:sldId id="481" r:id="rId37"/>
    <p:sldId id="376" r:id="rId38"/>
    <p:sldId id="377" r:id="rId39"/>
    <p:sldId id="415" r:id="rId40"/>
    <p:sldId id="477" r:id="rId41"/>
    <p:sldId id="483" r:id="rId42"/>
    <p:sldId id="484" r:id="rId43"/>
    <p:sldId id="485" r:id="rId44"/>
    <p:sldId id="378" r:id="rId45"/>
    <p:sldId id="380" r:id="rId46"/>
    <p:sldId id="381" r:id="rId47"/>
    <p:sldId id="417" r:id="rId48"/>
    <p:sldId id="339" r:id="rId49"/>
    <p:sldId id="267" r:id="rId50"/>
    <p:sldId id="283" r:id="rId51"/>
    <p:sldId id="382" r:id="rId52"/>
    <p:sldId id="419" r:id="rId53"/>
    <p:sldId id="453" r:id="rId54"/>
    <p:sldId id="418" r:id="rId55"/>
    <p:sldId id="388" r:id="rId56"/>
    <p:sldId id="390" r:id="rId57"/>
    <p:sldId id="391" r:id="rId58"/>
    <p:sldId id="454" r:id="rId59"/>
    <p:sldId id="284" r:id="rId60"/>
    <p:sldId id="285" r:id="rId61"/>
    <p:sldId id="286" r:id="rId62"/>
    <p:sldId id="287" r:id="rId63"/>
    <p:sldId id="288" r:id="rId64"/>
    <p:sldId id="290" r:id="rId65"/>
    <p:sldId id="291" r:id="rId66"/>
    <p:sldId id="292" r:id="rId67"/>
    <p:sldId id="293" r:id="rId68"/>
    <p:sldId id="294" r:id="rId69"/>
    <p:sldId id="401" r:id="rId70"/>
    <p:sldId id="486" r:id="rId71"/>
    <p:sldId id="402" r:id="rId72"/>
    <p:sldId id="403" r:id="rId73"/>
    <p:sldId id="260" r:id="rId74"/>
    <p:sldId id="422" r:id="rId75"/>
    <p:sldId id="423" r:id="rId76"/>
    <p:sldId id="424" r:id="rId77"/>
    <p:sldId id="425" r:id="rId78"/>
    <p:sldId id="299" r:id="rId79"/>
    <p:sldId id="426" r:id="rId80"/>
    <p:sldId id="503" r:id="rId81"/>
    <p:sldId id="504" r:id="rId82"/>
    <p:sldId id="505" r:id="rId83"/>
    <p:sldId id="506" r:id="rId84"/>
    <p:sldId id="394" r:id="rId85"/>
    <p:sldId id="427" r:id="rId86"/>
    <p:sldId id="301" r:id="rId87"/>
    <p:sldId id="428" r:id="rId88"/>
    <p:sldId id="429" r:id="rId89"/>
    <p:sldId id="430" r:id="rId90"/>
    <p:sldId id="431" r:id="rId91"/>
    <p:sldId id="300" r:id="rId92"/>
    <p:sldId id="507" r:id="rId93"/>
    <p:sldId id="261" r:id="rId94"/>
    <p:sldId id="434" r:id="rId95"/>
    <p:sldId id="435" r:id="rId96"/>
    <p:sldId id="436" r:id="rId97"/>
    <p:sldId id="437" r:id="rId98"/>
    <p:sldId id="433" r:id="rId99"/>
    <p:sldId id="452" r:id="rId100"/>
    <p:sldId id="265" r:id="rId101"/>
    <p:sldId id="365" r:id="rId102"/>
    <p:sldId id="407" r:id="rId103"/>
    <p:sldId id="341" r:id="rId104"/>
    <p:sldId id="342" r:id="rId105"/>
    <p:sldId id="344" r:id="rId106"/>
    <p:sldId id="346" r:id="rId107"/>
    <p:sldId id="348" r:id="rId108"/>
    <p:sldId id="404" r:id="rId109"/>
    <p:sldId id="405" r:id="rId110"/>
    <p:sldId id="331" r:id="rId111"/>
    <p:sldId id="332" r:id="rId112"/>
    <p:sldId id="333" r:id="rId113"/>
    <p:sldId id="334" r:id="rId114"/>
    <p:sldId id="335" r:id="rId115"/>
    <p:sldId id="350" r:id="rId116"/>
    <p:sldId id="406" r:id="rId117"/>
    <p:sldId id="307" r:id="rId118"/>
    <p:sldId id="338" r:id="rId119"/>
    <p:sldId id="336" r:id="rId120"/>
    <p:sldId id="447" r:id="rId121"/>
    <p:sldId id="321" r:id="rId122"/>
    <p:sldId id="451" r:id="rId123"/>
    <p:sldId id="439" r:id="rId124"/>
    <p:sldId id="449" r:id="rId125"/>
    <p:sldId id="438" r:id="rId126"/>
    <p:sldId id="420" r:id="rId127"/>
    <p:sldId id="337" r:id="rId128"/>
    <p:sldId id="448" r:id="rId129"/>
    <p:sldId id="440" r:id="rId130"/>
    <p:sldId id="508" r:id="rId131"/>
    <p:sldId id="441" r:id="rId132"/>
    <p:sldId id="442" r:id="rId133"/>
    <p:sldId id="443" r:id="rId134"/>
    <p:sldId id="444" r:id="rId135"/>
    <p:sldId id="445" r:id="rId136"/>
    <p:sldId id="446" r:id="rId13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  <a:srgbClr val="00FF00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279" autoAdjust="0"/>
    <p:restoredTop sz="94624" autoAdjust="0"/>
  </p:normalViewPr>
  <p:slideViewPr>
    <p:cSldViewPr>
      <p:cViewPr varScale="1">
        <p:scale>
          <a:sx n="74" d="100"/>
          <a:sy n="74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notesMaster" Target="notesMasters/notesMaster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7.xml"/><Relationship Id="rId2" Type="http://schemas.openxmlformats.org/officeDocument/2006/relationships/slide" Target="../slides/slide22.xml"/><Relationship Id="rId1" Type="http://schemas.openxmlformats.org/officeDocument/2006/relationships/slide" Target="../slides/slide2.xml"/><Relationship Id="rId5" Type="http://schemas.openxmlformats.org/officeDocument/2006/relationships/slide" Target="../slides/slide47.xml"/><Relationship Id="rId4" Type="http://schemas.openxmlformats.org/officeDocument/2006/relationships/slide" Target="../slides/slide7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9F9DD5D-96A8-407A-B3A8-E8207D2136AD}" type="doc">
      <dgm:prSet loTypeId="urn:microsoft.com/office/officeart/2005/8/layout/vList2" loCatId="list" qsTypeId="urn:microsoft.com/office/officeart/2005/8/quickstyle/simple5" qsCatId="simple" csTypeId="urn:microsoft.com/office/officeart/2005/8/colors/accent0_2" csCatId="mainScheme" phldr="1"/>
      <dgm:spPr/>
      <dgm:t>
        <a:bodyPr/>
        <a:lstStyle/>
        <a:p>
          <a:endParaRPr lang="en-US"/>
        </a:p>
      </dgm:t>
    </dgm:pt>
    <dgm:pt modelId="{EBC477CB-48C3-4CE5-B91B-AB5A5620F82B}">
      <dgm:prSet phldrT="[Text]"/>
      <dgm:spPr>
        <a:gradFill rotWithShape="0">
          <a:gsLst>
            <a:gs pos="0">
              <a:schemeClr val="tx1">
                <a:lumMod val="75000"/>
                <a:lumOff val="25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</dgm:spPr>
      <dgm:t>
        <a:bodyPr/>
        <a:lstStyle/>
        <a:p>
          <a:r>
            <a:rPr lang="en-US" dirty="0" smtClean="0">
              <a:hlinkClick xmlns:r="http://schemas.openxmlformats.org/officeDocument/2006/relationships" r:id="rId1" action="ppaction://hlinksldjump"/>
            </a:rPr>
            <a:t>Relationships Between Lines</a:t>
          </a:r>
          <a:endParaRPr lang="en-US" dirty="0"/>
        </a:p>
      </dgm:t>
    </dgm:pt>
    <dgm:pt modelId="{9AD38F54-FC8A-462E-8168-CE3FF7F91629}" type="parTrans" cxnId="{49ACCF16-717A-446A-98B7-FD737685C7D7}">
      <dgm:prSet/>
      <dgm:spPr/>
      <dgm:t>
        <a:bodyPr/>
        <a:lstStyle/>
        <a:p>
          <a:endParaRPr lang="en-US"/>
        </a:p>
      </dgm:t>
    </dgm:pt>
    <dgm:pt modelId="{06052BE6-D9E9-4D92-8A82-BF6028CDE009}" type="sibTrans" cxnId="{49ACCF16-717A-446A-98B7-FD737685C7D7}">
      <dgm:prSet/>
      <dgm:spPr/>
      <dgm:t>
        <a:bodyPr/>
        <a:lstStyle/>
        <a:p>
          <a:endParaRPr lang="en-US"/>
        </a:p>
      </dgm:t>
    </dgm:pt>
    <dgm:pt modelId="{AF338C7B-F5D8-44DF-92FB-C0627BF3917B}">
      <dgm:prSet phldrT="[Text]"/>
      <dgm:spPr>
        <a:gradFill rotWithShape="0">
          <a:gsLst>
            <a:gs pos="0">
              <a:schemeClr val="tx1">
                <a:lumMod val="75000"/>
                <a:lumOff val="25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</dgm:spPr>
      <dgm:t>
        <a:bodyPr/>
        <a:lstStyle/>
        <a:p>
          <a:r>
            <a:rPr lang="en-US" dirty="0" smtClean="0">
              <a:hlinkClick xmlns:r="http://schemas.openxmlformats.org/officeDocument/2006/relationships" r:id="rId2" action="ppaction://hlinksldjump"/>
            </a:rPr>
            <a:t>Theorems about Perpendicular Lines</a:t>
          </a:r>
          <a:endParaRPr lang="en-US" dirty="0"/>
        </a:p>
      </dgm:t>
    </dgm:pt>
    <dgm:pt modelId="{67FDB5B8-0895-4791-8C6B-B8C092293C10}" type="parTrans" cxnId="{0963C958-0110-4869-8D40-285E3F9CDE7F}">
      <dgm:prSet/>
      <dgm:spPr/>
      <dgm:t>
        <a:bodyPr/>
        <a:lstStyle/>
        <a:p>
          <a:endParaRPr lang="en-US"/>
        </a:p>
      </dgm:t>
    </dgm:pt>
    <dgm:pt modelId="{977CCA8A-C7A1-4ABF-BCBB-6803ACABBCD3}" type="sibTrans" cxnId="{0963C958-0110-4869-8D40-285E3F9CDE7F}">
      <dgm:prSet/>
      <dgm:spPr/>
      <dgm:t>
        <a:bodyPr/>
        <a:lstStyle/>
        <a:p>
          <a:endParaRPr lang="en-US"/>
        </a:p>
      </dgm:t>
    </dgm:pt>
    <dgm:pt modelId="{7A0ECC63-BA16-4D0F-9FAE-52CB424E5ECF}">
      <dgm:prSet phldrT="[Text]"/>
      <dgm:spPr>
        <a:gradFill rotWithShape="0">
          <a:gsLst>
            <a:gs pos="0">
              <a:schemeClr val="tx1">
                <a:lumMod val="75000"/>
                <a:lumOff val="25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</dgm:spPr>
      <dgm:t>
        <a:bodyPr/>
        <a:lstStyle/>
        <a:p>
          <a:r>
            <a:rPr lang="en-US" dirty="0" smtClean="0">
              <a:hlinkClick xmlns:r="http://schemas.openxmlformats.org/officeDocument/2006/relationships" r:id="rId3" action="ppaction://hlinksldjump"/>
            </a:rPr>
            <a:t>Angles formed by Transversals</a:t>
          </a:r>
          <a:endParaRPr lang="en-US" dirty="0"/>
        </a:p>
      </dgm:t>
    </dgm:pt>
    <dgm:pt modelId="{6245EA53-7735-44D3-8886-5396F4356D25}" type="parTrans" cxnId="{2E25D5C1-9717-41F2-BB69-E4B0685A908F}">
      <dgm:prSet/>
      <dgm:spPr/>
      <dgm:t>
        <a:bodyPr/>
        <a:lstStyle/>
        <a:p>
          <a:endParaRPr lang="en-US"/>
        </a:p>
      </dgm:t>
    </dgm:pt>
    <dgm:pt modelId="{9A964C6E-885F-4706-A9C9-8B130CBA4595}" type="sibTrans" cxnId="{2E25D5C1-9717-41F2-BB69-E4B0685A908F}">
      <dgm:prSet/>
      <dgm:spPr/>
      <dgm:t>
        <a:bodyPr/>
        <a:lstStyle/>
        <a:p>
          <a:endParaRPr lang="en-US"/>
        </a:p>
      </dgm:t>
    </dgm:pt>
    <dgm:pt modelId="{239B35A4-343E-4000-B194-1CD5CDD2ECF6}">
      <dgm:prSet phldrT="[Text]"/>
      <dgm:spPr>
        <a:gradFill rotWithShape="0">
          <a:gsLst>
            <a:gs pos="0">
              <a:schemeClr val="tx1">
                <a:lumMod val="75000"/>
                <a:lumOff val="25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</dgm:spPr>
      <dgm:t>
        <a:bodyPr/>
        <a:lstStyle/>
        <a:p>
          <a:r>
            <a:rPr lang="en-US" dirty="0" smtClean="0">
              <a:hlinkClick xmlns:r="http://schemas.openxmlformats.org/officeDocument/2006/relationships" r:id="rId4" action="ppaction://hlinksldjump"/>
            </a:rPr>
            <a:t>Showing lines are Parallel</a:t>
          </a:r>
          <a:endParaRPr lang="en-US" dirty="0"/>
        </a:p>
      </dgm:t>
    </dgm:pt>
    <dgm:pt modelId="{E93E81F9-9E0C-4895-B899-8D433843A7CC}" type="parTrans" cxnId="{2A0B1EB6-E5B0-4EB0-96DA-8073952915F3}">
      <dgm:prSet/>
      <dgm:spPr/>
      <dgm:t>
        <a:bodyPr/>
        <a:lstStyle/>
        <a:p>
          <a:endParaRPr lang="en-US"/>
        </a:p>
      </dgm:t>
    </dgm:pt>
    <dgm:pt modelId="{35BCC5A8-D565-4254-B6C5-3ECC6E161D2B}" type="sibTrans" cxnId="{2A0B1EB6-E5B0-4EB0-96DA-8073952915F3}">
      <dgm:prSet/>
      <dgm:spPr/>
      <dgm:t>
        <a:bodyPr/>
        <a:lstStyle/>
        <a:p>
          <a:endParaRPr lang="en-US"/>
        </a:p>
      </dgm:t>
    </dgm:pt>
    <dgm:pt modelId="{4C6823ED-623E-43CC-83B7-5A707E30033D}">
      <dgm:prSet phldrT="[Text]"/>
      <dgm:spPr>
        <a:gradFill rotWithShape="0">
          <a:gsLst>
            <a:gs pos="0">
              <a:schemeClr val="tx1">
                <a:lumMod val="75000"/>
                <a:lumOff val="25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</dgm:spPr>
      <dgm:t>
        <a:bodyPr/>
        <a:lstStyle/>
        <a:p>
          <a:r>
            <a:rPr lang="en-US" dirty="0" smtClean="0">
              <a:hlinkClick xmlns:r="http://schemas.openxmlformats.org/officeDocument/2006/relationships" r:id="" action="ppaction://noaction"/>
            </a:rPr>
            <a:t>Using  ┴  and </a:t>
          </a:r>
          <a:r>
            <a:rPr lang="en-US" dirty="0" smtClean="0">
              <a:hlinkClick xmlns:r="http://schemas.openxmlformats.org/officeDocument/2006/relationships" r:id="" action="ppaction://noaction"/>
            </a:rPr>
            <a:t>// </a:t>
          </a:r>
          <a:r>
            <a:rPr lang="en-US" dirty="0" smtClean="0">
              <a:hlinkClick xmlns:r="http://schemas.openxmlformats.org/officeDocument/2006/relationships" r:id="" action="ppaction://noaction"/>
            </a:rPr>
            <a:t>Lines </a:t>
          </a:r>
          <a:endParaRPr lang="en-US" dirty="0"/>
        </a:p>
      </dgm:t>
    </dgm:pt>
    <dgm:pt modelId="{C7199B3E-BFF8-4BC0-96CD-65A07C7B6F78}" type="parTrans" cxnId="{BD3A69F6-3722-462E-9632-1FABD65D1675}">
      <dgm:prSet/>
      <dgm:spPr/>
      <dgm:t>
        <a:bodyPr/>
        <a:lstStyle/>
        <a:p>
          <a:endParaRPr lang="en-US"/>
        </a:p>
      </dgm:t>
    </dgm:pt>
    <dgm:pt modelId="{DEC2207D-86DD-4F6D-B596-FA2738BCCFDC}" type="sibTrans" cxnId="{BD3A69F6-3722-462E-9632-1FABD65D1675}">
      <dgm:prSet/>
      <dgm:spPr/>
      <dgm:t>
        <a:bodyPr/>
        <a:lstStyle/>
        <a:p>
          <a:endParaRPr lang="en-US"/>
        </a:p>
      </dgm:t>
    </dgm:pt>
    <dgm:pt modelId="{56EAF2EC-277C-4165-8DCC-7FB85AD3B5C8}">
      <dgm:prSet phldrT="[Text]"/>
      <dgm:spPr>
        <a:gradFill rotWithShape="0">
          <a:gsLst>
            <a:gs pos="0">
              <a:schemeClr val="tx1">
                <a:lumMod val="75000"/>
                <a:lumOff val="25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</dgm:spPr>
      <dgm:t>
        <a:bodyPr/>
        <a:lstStyle/>
        <a:p>
          <a:r>
            <a:rPr lang="en-US" dirty="0" smtClean="0">
              <a:hlinkClick xmlns:r="http://schemas.openxmlformats.org/officeDocument/2006/relationships" r:id="rId5" action="ppaction://hlinksldjump"/>
            </a:rPr>
            <a:t>Parallel Lines and Transversals</a:t>
          </a:r>
          <a:endParaRPr lang="en-US" dirty="0"/>
        </a:p>
      </dgm:t>
    </dgm:pt>
    <dgm:pt modelId="{EC73E6C7-71A3-43EF-97BB-0E8476E3FA48}" type="parTrans" cxnId="{C58CC844-060E-4CF6-9CD5-851E32F0B909}">
      <dgm:prSet/>
      <dgm:spPr/>
      <dgm:t>
        <a:bodyPr/>
        <a:lstStyle/>
        <a:p>
          <a:endParaRPr lang="en-US"/>
        </a:p>
      </dgm:t>
    </dgm:pt>
    <dgm:pt modelId="{7E6F7E68-5C19-4870-A0C0-6363BA98A313}" type="sibTrans" cxnId="{C58CC844-060E-4CF6-9CD5-851E32F0B909}">
      <dgm:prSet/>
      <dgm:spPr/>
      <dgm:t>
        <a:bodyPr/>
        <a:lstStyle/>
        <a:p>
          <a:endParaRPr lang="en-US"/>
        </a:p>
      </dgm:t>
    </dgm:pt>
    <dgm:pt modelId="{799BD70F-7754-4B0C-8C03-66AB524FEC53}" type="pres">
      <dgm:prSet presAssocID="{F9F9DD5D-96A8-407A-B3A8-E8207D2136A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DE61061-A95F-473C-9EB5-4FE599B6CF06}" type="pres">
      <dgm:prSet presAssocID="{EBC477CB-48C3-4CE5-B91B-AB5A5620F82B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D19B870-1A9F-4142-AB95-B69024468E8D}" type="pres">
      <dgm:prSet presAssocID="{06052BE6-D9E9-4D92-8A82-BF6028CDE009}" presName="spacer" presStyleCnt="0"/>
      <dgm:spPr/>
      <dgm:t>
        <a:bodyPr/>
        <a:lstStyle/>
        <a:p>
          <a:endParaRPr lang="en-US"/>
        </a:p>
      </dgm:t>
    </dgm:pt>
    <dgm:pt modelId="{67264F63-ECB0-4D36-AEC7-4B65683D594A}" type="pres">
      <dgm:prSet presAssocID="{AF338C7B-F5D8-44DF-92FB-C0627BF3917B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9E30435-6DC7-44BC-BB6B-1386DED00F72}" type="pres">
      <dgm:prSet presAssocID="{977CCA8A-C7A1-4ABF-BCBB-6803ACABBCD3}" presName="spacer" presStyleCnt="0"/>
      <dgm:spPr/>
      <dgm:t>
        <a:bodyPr/>
        <a:lstStyle/>
        <a:p>
          <a:endParaRPr lang="en-US"/>
        </a:p>
      </dgm:t>
    </dgm:pt>
    <dgm:pt modelId="{F8966271-F676-4E8D-ADB0-6690C31A73C5}" type="pres">
      <dgm:prSet presAssocID="{7A0ECC63-BA16-4D0F-9FAE-52CB424E5ECF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2E66E99-8C67-4A54-8D2C-B79A589F623F}" type="pres">
      <dgm:prSet presAssocID="{9A964C6E-885F-4706-A9C9-8B130CBA4595}" presName="spacer" presStyleCnt="0"/>
      <dgm:spPr/>
      <dgm:t>
        <a:bodyPr/>
        <a:lstStyle/>
        <a:p>
          <a:endParaRPr lang="en-US"/>
        </a:p>
      </dgm:t>
    </dgm:pt>
    <dgm:pt modelId="{2AEA1C00-95D7-4FE4-B418-6F86CC320AA0}" type="pres">
      <dgm:prSet presAssocID="{56EAF2EC-277C-4165-8DCC-7FB85AD3B5C8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9A0D4DD-16C7-49A0-9EB1-281738C2AFAB}" type="pres">
      <dgm:prSet presAssocID="{7E6F7E68-5C19-4870-A0C0-6363BA98A313}" presName="spacer" presStyleCnt="0"/>
      <dgm:spPr/>
      <dgm:t>
        <a:bodyPr/>
        <a:lstStyle/>
        <a:p>
          <a:endParaRPr lang="en-US"/>
        </a:p>
      </dgm:t>
    </dgm:pt>
    <dgm:pt modelId="{DAC734A6-F592-4E67-B5FB-DC6F9B61B663}" type="pres">
      <dgm:prSet presAssocID="{239B35A4-343E-4000-B194-1CD5CDD2ECF6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99FFCE3-53F2-4D19-A042-2DA411F69377}" type="pres">
      <dgm:prSet presAssocID="{35BCC5A8-D565-4254-B6C5-3ECC6E161D2B}" presName="spacer" presStyleCnt="0"/>
      <dgm:spPr/>
      <dgm:t>
        <a:bodyPr/>
        <a:lstStyle/>
        <a:p>
          <a:endParaRPr lang="en-US"/>
        </a:p>
      </dgm:t>
    </dgm:pt>
    <dgm:pt modelId="{55E05917-DBC9-4C43-A4A6-7B5667D92F07}" type="pres">
      <dgm:prSet presAssocID="{4C6823ED-623E-43CC-83B7-5A707E30033D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9D64D0A-5F19-460A-BCF3-7248B805DD28}" type="presOf" srcId="{239B35A4-343E-4000-B194-1CD5CDD2ECF6}" destId="{DAC734A6-F592-4E67-B5FB-DC6F9B61B663}" srcOrd="0" destOrd="0" presId="urn:microsoft.com/office/officeart/2005/8/layout/vList2"/>
    <dgm:cxn modelId="{6E1AFBA2-4092-4981-A7B6-46D903526709}" type="presOf" srcId="{AF338C7B-F5D8-44DF-92FB-C0627BF3917B}" destId="{67264F63-ECB0-4D36-AEC7-4B65683D594A}" srcOrd="0" destOrd="0" presId="urn:microsoft.com/office/officeart/2005/8/layout/vList2"/>
    <dgm:cxn modelId="{5918A890-A7C5-4E47-8CB1-5813934C0B75}" type="presOf" srcId="{7A0ECC63-BA16-4D0F-9FAE-52CB424E5ECF}" destId="{F8966271-F676-4E8D-ADB0-6690C31A73C5}" srcOrd="0" destOrd="0" presId="urn:microsoft.com/office/officeart/2005/8/layout/vList2"/>
    <dgm:cxn modelId="{9E6A819D-14DD-44AA-9232-4169225C7688}" type="presOf" srcId="{F9F9DD5D-96A8-407A-B3A8-E8207D2136AD}" destId="{799BD70F-7754-4B0C-8C03-66AB524FEC53}" srcOrd="0" destOrd="0" presId="urn:microsoft.com/office/officeart/2005/8/layout/vList2"/>
    <dgm:cxn modelId="{4822DA08-CD06-4245-8727-AF6BECE54B46}" type="presOf" srcId="{EBC477CB-48C3-4CE5-B91B-AB5A5620F82B}" destId="{2DE61061-A95F-473C-9EB5-4FE599B6CF06}" srcOrd="0" destOrd="0" presId="urn:microsoft.com/office/officeart/2005/8/layout/vList2"/>
    <dgm:cxn modelId="{BD3A69F6-3722-462E-9632-1FABD65D1675}" srcId="{F9F9DD5D-96A8-407A-B3A8-E8207D2136AD}" destId="{4C6823ED-623E-43CC-83B7-5A707E30033D}" srcOrd="5" destOrd="0" parTransId="{C7199B3E-BFF8-4BC0-96CD-65A07C7B6F78}" sibTransId="{DEC2207D-86DD-4F6D-B596-FA2738BCCFDC}"/>
    <dgm:cxn modelId="{A584DEAC-699C-4267-92E1-1B391220C83C}" type="presOf" srcId="{4C6823ED-623E-43CC-83B7-5A707E30033D}" destId="{55E05917-DBC9-4C43-A4A6-7B5667D92F07}" srcOrd="0" destOrd="0" presId="urn:microsoft.com/office/officeart/2005/8/layout/vList2"/>
    <dgm:cxn modelId="{2E25D5C1-9717-41F2-BB69-E4B0685A908F}" srcId="{F9F9DD5D-96A8-407A-B3A8-E8207D2136AD}" destId="{7A0ECC63-BA16-4D0F-9FAE-52CB424E5ECF}" srcOrd="2" destOrd="0" parTransId="{6245EA53-7735-44D3-8886-5396F4356D25}" sibTransId="{9A964C6E-885F-4706-A9C9-8B130CBA4595}"/>
    <dgm:cxn modelId="{49ACCF16-717A-446A-98B7-FD737685C7D7}" srcId="{F9F9DD5D-96A8-407A-B3A8-E8207D2136AD}" destId="{EBC477CB-48C3-4CE5-B91B-AB5A5620F82B}" srcOrd="0" destOrd="0" parTransId="{9AD38F54-FC8A-462E-8168-CE3FF7F91629}" sibTransId="{06052BE6-D9E9-4D92-8A82-BF6028CDE009}"/>
    <dgm:cxn modelId="{2A0B1EB6-E5B0-4EB0-96DA-8073952915F3}" srcId="{F9F9DD5D-96A8-407A-B3A8-E8207D2136AD}" destId="{239B35A4-343E-4000-B194-1CD5CDD2ECF6}" srcOrd="4" destOrd="0" parTransId="{E93E81F9-9E0C-4895-B899-8D433843A7CC}" sibTransId="{35BCC5A8-D565-4254-B6C5-3ECC6E161D2B}"/>
    <dgm:cxn modelId="{0963C958-0110-4869-8D40-285E3F9CDE7F}" srcId="{F9F9DD5D-96A8-407A-B3A8-E8207D2136AD}" destId="{AF338C7B-F5D8-44DF-92FB-C0627BF3917B}" srcOrd="1" destOrd="0" parTransId="{67FDB5B8-0895-4791-8C6B-B8C092293C10}" sibTransId="{977CCA8A-C7A1-4ABF-BCBB-6803ACABBCD3}"/>
    <dgm:cxn modelId="{F079AEA9-4816-48AF-9730-E5532F371B6A}" type="presOf" srcId="{56EAF2EC-277C-4165-8DCC-7FB85AD3B5C8}" destId="{2AEA1C00-95D7-4FE4-B418-6F86CC320AA0}" srcOrd="0" destOrd="0" presId="urn:microsoft.com/office/officeart/2005/8/layout/vList2"/>
    <dgm:cxn modelId="{C58CC844-060E-4CF6-9CD5-851E32F0B909}" srcId="{F9F9DD5D-96A8-407A-B3A8-E8207D2136AD}" destId="{56EAF2EC-277C-4165-8DCC-7FB85AD3B5C8}" srcOrd="3" destOrd="0" parTransId="{EC73E6C7-71A3-43EF-97BB-0E8476E3FA48}" sibTransId="{7E6F7E68-5C19-4870-A0C0-6363BA98A313}"/>
    <dgm:cxn modelId="{F5730805-7290-4B6D-B8AD-8CB0A62E41EB}" type="presParOf" srcId="{799BD70F-7754-4B0C-8C03-66AB524FEC53}" destId="{2DE61061-A95F-473C-9EB5-4FE599B6CF06}" srcOrd="0" destOrd="0" presId="urn:microsoft.com/office/officeart/2005/8/layout/vList2"/>
    <dgm:cxn modelId="{D835CEAD-0DA7-488A-943D-71292430C8CC}" type="presParOf" srcId="{799BD70F-7754-4B0C-8C03-66AB524FEC53}" destId="{BD19B870-1A9F-4142-AB95-B69024468E8D}" srcOrd="1" destOrd="0" presId="urn:microsoft.com/office/officeart/2005/8/layout/vList2"/>
    <dgm:cxn modelId="{73335B56-DF5B-48A5-A9B3-1C539AAB033E}" type="presParOf" srcId="{799BD70F-7754-4B0C-8C03-66AB524FEC53}" destId="{67264F63-ECB0-4D36-AEC7-4B65683D594A}" srcOrd="2" destOrd="0" presId="urn:microsoft.com/office/officeart/2005/8/layout/vList2"/>
    <dgm:cxn modelId="{7D9FB028-73B3-44EB-9006-54DEBDB507BB}" type="presParOf" srcId="{799BD70F-7754-4B0C-8C03-66AB524FEC53}" destId="{E9E30435-6DC7-44BC-BB6B-1386DED00F72}" srcOrd="3" destOrd="0" presId="urn:microsoft.com/office/officeart/2005/8/layout/vList2"/>
    <dgm:cxn modelId="{882BE7B8-C5B9-423F-A33E-952723E5BA32}" type="presParOf" srcId="{799BD70F-7754-4B0C-8C03-66AB524FEC53}" destId="{F8966271-F676-4E8D-ADB0-6690C31A73C5}" srcOrd="4" destOrd="0" presId="urn:microsoft.com/office/officeart/2005/8/layout/vList2"/>
    <dgm:cxn modelId="{17559810-D8CA-4F80-8D38-756B5836E53B}" type="presParOf" srcId="{799BD70F-7754-4B0C-8C03-66AB524FEC53}" destId="{62E66E99-8C67-4A54-8D2C-B79A589F623F}" srcOrd="5" destOrd="0" presId="urn:microsoft.com/office/officeart/2005/8/layout/vList2"/>
    <dgm:cxn modelId="{59DB0328-920A-4DE2-BE36-8D704B2CD339}" type="presParOf" srcId="{799BD70F-7754-4B0C-8C03-66AB524FEC53}" destId="{2AEA1C00-95D7-4FE4-B418-6F86CC320AA0}" srcOrd="6" destOrd="0" presId="urn:microsoft.com/office/officeart/2005/8/layout/vList2"/>
    <dgm:cxn modelId="{7B079F64-7B81-4C1D-8DD4-371EF5E2E2DF}" type="presParOf" srcId="{799BD70F-7754-4B0C-8C03-66AB524FEC53}" destId="{89A0D4DD-16C7-49A0-9EB1-281738C2AFAB}" srcOrd="7" destOrd="0" presId="urn:microsoft.com/office/officeart/2005/8/layout/vList2"/>
    <dgm:cxn modelId="{24D1E97F-0E5D-49C0-B8FF-1931A6EE1DA9}" type="presParOf" srcId="{799BD70F-7754-4B0C-8C03-66AB524FEC53}" destId="{DAC734A6-F592-4E67-B5FB-DC6F9B61B663}" srcOrd="8" destOrd="0" presId="urn:microsoft.com/office/officeart/2005/8/layout/vList2"/>
    <dgm:cxn modelId="{2E9792CC-8E44-4E00-9BF8-30EF23598C1E}" type="presParOf" srcId="{799BD70F-7754-4B0C-8C03-66AB524FEC53}" destId="{D99FFCE3-53F2-4D19-A042-2DA411F69377}" srcOrd="9" destOrd="0" presId="urn:microsoft.com/office/officeart/2005/8/layout/vList2"/>
    <dgm:cxn modelId="{6453145D-00D0-40A9-BA60-F4C0551F4C56}" type="presParOf" srcId="{799BD70F-7754-4B0C-8C03-66AB524FEC53}" destId="{55E05917-DBC9-4C43-A4A6-7B5667D92F07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E61061-A95F-473C-9EB5-4FE599B6CF06}">
      <dsp:nvSpPr>
        <dsp:cNvPr id="0" name=""/>
        <dsp:cNvSpPr/>
      </dsp:nvSpPr>
      <dsp:spPr>
        <a:xfrm>
          <a:off x="0" y="66704"/>
          <a:ext cx="6400800" cy="695565"/>
        </a:xfrm>
        <a:prstGeom prst="roundRect">
          <a:avLst/>
        </a:prstGeom>
        <a:gradFill rotWithShape="0">
          <a:gsLst>
            <a:gs pos="0">
              <a:schemeClr val="tx1">
                <a:lumMod val="75000"/>
                <a:lumOff val="25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>
              <a:hlinkClick xmlns:r="http://schemas.openxmlformats.org/officeDocument/2006/relationships" r:id="" action="ppaction://hlinksldjump"/>
            </a:rPr>
            <a:t>Relationships Between Lines</a:t>
          </a:r>
          <a:endParaRPr lang="en-US" sz="2900" kern="1200" dirty="0"/>
        </a:p>
      </dsp:txBody>
      <dsp:txXfrm>
        <a:off x="33955" y="100659"/>
        <a:ext cx="6332890" cy="627655"/>
      </dsp:txXfrm>
    </dsp:sp>
    <dsp:sp modelId="{67264F63-ECB0-4D36-AEC7-4B65683D594A}">
      <dsp:nvSpPr>
        <dsp:cNvPr id="0" name=""/>
        <dsp:cNvSpPr/>
      </dsp:nvSpPr>
      <dsp:spPr>
        <a:xfrm>
          <a:off x="0" y="845789"/>
          <a:ext cx="6400800" cy="695565"/>
        </a:xfrm>
        <a:prstGeom prst="roundRect">
          <a:avLst/>
        </a:prstGeom>
        <a:gradFill rotWithShape="0">
          <a:gsLst>
            <a:gs pos="0">
              <a:schemeClr val="tx1">
                <a:lumMod val="75000"/>
                <a:lumOff val="25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>
              <a:hlinkClick xmlns:r="http://schemas.openxmlformats.org/officeDocument/2006/relationships" r:id="" action="ppaction://hlinksldjump"/>
            </a:rPr>
            <a:t>Theorems about Perpendicular Lines</a:t>
          </a:r>
          <a:endParaRPr lang="en-US" sz="2900" kern="1200" dirty="0"/>
        </a:p>
      </dsp:txBody>
      <dsp:txXfrm>
        <a:off x="33955" y="879744"/>
        <a:ext cx="6332890" cy="627655"/>
      </dsp:txXfrm>
    </dsp:sp>
    <dsp:sp modelId="{F8966271-F676-4E8D-ADB0-6690C31A73C5}">
      <dsp:nvSpPr>
        <dsp:cNvPr id="0" name=""/>
        <dsp:cNvSpPr/>
      </dsp:nvSpPr>
      <dsp:spPr>
        <a:xfrm>
          <a:off x="0" y="1624874"/>
          <a:ext cx="6400800" cy="695565"/>
        </a:xfrm>
        <a:prstGeom prst="roundRect">
          <a:avLst/>
        </a:prstGeom>
        <a:gradFill rotWithShape="0">
          <a:gsLst>
            <a:gs pos="0">
              <a:schemeClr val="tx1">
                <a:lumMod val="75000"/>
                <a:lumOff val="25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>
              <a:hlinkClick xmlns:r="http://schemas.openxmlformats.org/officeDocument/2006/relationships" r:id="" action="ppaction://hlinksldjump"/>
            </a:rPr>
            <a:t>Angles formed by Transversals</a:t>
          </a:r>
          <a:endParaRPr lang="en-US" sz="2900" kern="1200" dirty="0"/>
        </a:p>
      </dsp:txBody>
      <dsp:txXfrm>
        <a:off x="33955" y="1658829"/>
        <a:ext cx="6332890" cy="627655"/>
      </dsp:txXfrm>
    </dsp:sp>
    <dsp:sp modelId="{2AEA1C00-95D7-4FE4-B418-6F86CC320AA0}">
      <dsp:nvSpPr>
        <dsp:cNvPr id="0" name=""/>
        <dsp:cNvSpPr/>
      </dsp:nvSpPr>
      <dsp:spPr>
        <a:xfrm>
          <a:off x="0" y="2403959"/>
          <a:ext cx="6400800" cy="695565"/>
        </a:xfrm>
        <a:prstGeom prst="roundRect">
          <a:avLst/>
        </a:prstGeom>
        <a:gradFill rotWithShape="0">
          <a:gsLst>
            <a:gs pos="0">
              <a:schemeClr val="tx1">
                <a:lumMod val="75000"/>
                <a:lumOff val="25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>
              <a:hlinkClick xmlns:r="http://schemas.openxmlformats.org/officeDocument/2006/relationships" r:id="" action="ppaction://hlinksldjump"/>
            </a:rPr>
            <a:t>Parallel Lines and Transversals</a:t>
          </a:r>
          <a:endParaRPr lang="en-US" sz="2900" kern="1200" dirty="0"/>
        </a:p>
      </dsp:txBody>
      <dsp:txXfrm>
        <a:off x="33955" y="2437914"/>
        <a:ext cx="6332890" cy="627655"/>
      </dsp:txXfrm>
    </dsp:sp>
    <dsp:sp modelId="{DAC734A6-F592-4E67-B5FB-DC6F9B61B663}">
      <dsp:nvSpPr>
        <dsp:cNvPr id="0" name=""/>
        <dsp:cNvSpPr/>
      </dsp:nvSpPr>
      <dsp:spPr>
        <a:xfrm>
          <a:off x="0" y="3183044"/>
          <a:ext cx="6400800" cy="695565"/>
        </a:xfrm>
        <a:prstGeom prst="roundRect">
          <a:avLst/>
        </a:prstGeom>
        <a:gradFill rotWithShape="0">
          <a:gsLst>
            <a:gs pos="0">
              <a:schemeClr val="tx1">
                <a:lumMod val="75000"/>
                <a:lumOff val="25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>
              <a:hlinkClick xmlns:r="http://schemas.openxmlformats.org/officeDocument/2006/relationships" r:id="" action="ppaction://hlinksldjump"/>
            </a:rPr>
            <a:t>Showing lines are Parallel</a:t>
          </a:r>
          <a:endParaRPr lang="en-US" sz="2900" kern="1200" dirty="0"/>
        </a:p>
      </dsp:txBody>
      <dsp:txXfrm>
        <a:off x="33955" y="3216999"/>
        <a:ext cx="6332890" cy="627655"/>
      </dsp:txXfrm>
    </dsp:sp>
    <dsp:sp modelId="{55E05917-DBC9-4C43-A4A6-7B5667D92F07}">
      <dsp:nvSpPr>
        <dsp:cNvPr id="0" name=""/>
        <dsp:cNvSpPr/>
      </dsp:nvSpPr>
      <dsp:spPr>
        <a:xfrm>
          <a:off x="0" y="3962130"/>
          <a:ext cx="6400800" cy="695565"/>
        </a:xfrm>
        <a:prstGeom prst="roundRect">
          <a:avLst/>
        </a:prstGeom>
        <a:gradFill rotWithShape="0">
          <a:gsLst>
            <a:gs pos="0">
              <a:schemeClr val="tx1">
                <a:lumMod val="75000"/>
                <a:lumOff val="25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>
              <a:hlinkClick xmlns:r="http://schemas.openxmlformats.org/officeDocument/2006/relationships" r:id="" action="ppaction://noaction"/>
            </a:rPr>
            <a:t>Using  ┴  and </a:t>
          </a:r>
          <a:r>
            <a:rPr lang="en-US" sz="2900" kern="1200" dirty="0" smtClean="0">
              <a:hlinkClick xmlns:r="http://schemas.openxmlformats.org/officeDocument/2006/relationships" r:id="" action="ppaction://noaction"/>
            </a:rPr>
            <a:t>// </a:t>
          </a:r>
          <a:r>
            <a:rPr lang="en-US" sz="2900" kern="1200" dirty="0" smtClean="0">
              <a:hlinkClick xmlns:r="http://schemas.openxmlformats.org/officeDocument/2006/relationships" r:id="" action="ppaction://noaction"/>
            </a:rPr>
            <a:t>Lines </a:t>
          </a:r>
          <a:endParaRPr lang="en-US" sz="2900" kern="1200" dirty="0"/>
        </a:p>
      </dsp:txBody>
      <dsp:txXfrm>
        <a:off x="33955" y="3996085"/>
        <a:ext cx="6332890" cy="6276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95.wmf"/><Relationship Id="rId2" Type="http://schemas.openxmlformats.org/officeDocument/2006/relationships/image" Target="../media/image94.wmf"/><Relationship Id="rId1" Type="http://schemas.openxmlformats.org/officeDocument/2006/relationships/image" Target="../media/image93.wmf"/><Relationship Id="rId5" Type="http://schemas.openxmlformats.org/officeDocument/2006/relationships/image" Target="../media/image97.wmf"/><Relationship Id="rId4" Type="http://schemas.openxmlformats.org/officeDocument/2006/relationships/image" Target="../media/image96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wmf"/><Relationship Id="rId1" Type="http://schemas.openxmlformats.org/officeDocument/2006/relationships/image" Target="../media/image111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wmf"/><Relationship Id="rId2" Type="http://schemas.openxmlformats.org/officeDocument/2006/relationships/image" Target="../media/image114.wmf"/><Relationship Id="rId1" Type="http://schemas.openxmlformats.org/officeDocument/2006/relationships/image" Target="../media/image113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wmf"/><Relationship Id="rId2" Type="http://schemas.openxmlformats.org/officeDocument/2006/relationships/image" Target="../media/image117.wmf"/><Relationship Id="rId1" Type="http://schemas.openxmlformats.org/officeDocument/2006/relationships/image" Target="../media/image116.wmf"/><Relationship Id="rId4" Type="http://schemas.openxmlformats.org/officeDocument/2006/relationships/image" Target="../media/image119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wmf"/><Relationship Id="rId1" Type="http://schemas.openxmlformats.org/officeDocument/2006/relationships/image" Target="../media/image120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wmf"/><Relationship Id="rId2" Type="http://schemas.openxmlformats.org/officeDocument/2006/relationships/image" Target="../media/image123.wmf"/><Relationship Id="rId1" Type="http://schemas.openxmlformats.org/officeDocument/2006/relationships/image" Target="../media/image122.wmf"/><Relationship Id="rId4" Type="http://schemas.openxmlformats.org/officeDocument/2006/relationships/image" Target="../media/image125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6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9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wmf"/><Relationship Id="rId2" Type="http://schemas.openxmlformats.org/officeDocument/2006/relationships/image" Target="../media/image131.wmf"/><Relationship Id="rId1" Type="http://schemas.openxmlformats.org/officeDocument/2006/relationships/image" Target="../media/image130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wmf"/><Relationship Id="rId2" Type="http://schemas.openxmlformats.org/officeDocument/2006/relationships/image" Target="../media/image134.wmf"/><Relationship Id="rId1" Type="http://schemas.openxmlformats.org/officeDocument/2006/relationships/image" Target="../media/image133.wmf"/><Relationship Id="rId4" Type="http://schemas.openxmlformats.org/officeDocument/2006/relationships/image" Target="../media/image136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wmf"/><Relationship Id="rId2" Type="http://schemas.openxmlformats.org/officeDocument/2006/relationships/image" Target="../media/image138.wmf"/><Relationship Id="rId1" Type="http://schemas.openxmlformats.org/officeDocument/2006/relationships/image" Target="../media/image137.wmf"/><Relationship Id="rId6" Type="http://schemas.openxmlformats.org/officeDocument/2006/relationships/image" Target="../media/image142.wmf"/><Relationship Id="rId5" Type="http://schemas.openxmlformats.org/officeDocument/2006/relationships/image" Target="../media/image141.wmf"/><Relationship Id="rId4" Type="http://schemas.openxmlformats.org/officeDocument/2006/relationships/image" Target="../media/image140.wmf"/></Relationships>
</file>

<file path=ppt/drawings/_rels/vmlDrawing2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50.wmf"/><Relationship Id="rId3" Type="http://schemas.openxmlformats.org/officeDocument/2006/relationships/image" Target="../media/image145.wmf"/><Relationship Id="rId7" Type="http://schemas.openxmlformats.org/officeDocument/2006/relationships/image" Target="../media/image149.wmf"/><Relationship Id="rId12" Type="http://schemas.openxmlformats.org/officeDocument/2006/relationships/image" Target="../media/image154.wmf"/><Relationship Id="rId2" Type="http://schemas.openxmlformats.org/officeDocument/2006/relationships/image" Target="../media/image144.wmf"/><Relationship Id="rId1" Type="http://schemas.openxmlformats.org/officeDocument/2006/relationships/image" Target="../media/image143.wmf"/><Relationship Id="rId6" Type="http://schemas.openxmlformats.org/officeDocument/2006/relationships/image" Target="../media/image148.wmf"/><Relationship Id="rId11" Type="http://schemas.openxmlformats.org/officeDocument/2006/relationships/image" Target="../media/image153.wmf"/><Relationship Id="rId5" Type="http://schemas.openxmlformats.org/officeDocument/2006/relationships/image" Target="../media/image147.wmf"/><Relationship Id="rId10" Type="http://schemas.openxmlformats.org/officeDocument/2006/relationships/image" Target="../media/image152.wmf"/><Relationship Id="rId4" Type="http://schemas.openxmlformats.org/officeDocument/2006/relationships/image" Target="../media/image146.wmf"/><Relationship Id="rId9" Type="http://schemas.openxmlformats.org/officeDocument/2006/relationships/image" Target="../media/image151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3" Type="http://schemas.openxmlformats.org/officeDocument/2006/relationships/image" Target="../media/image17.emf"/><Relationship Id="rId7" Type="http://schemas.openxmlformats.org/officeDocument/2006/relationships/image" Target="../media/image21.wmf"/><Relationship Id="rId2" Type="http://schemas.openxmlformats.org/officeDocument/2006/relationships/image" Target="../media/image16.emf"/><Relationship Id="rId1" Type="http://schemas.openxmlformats.org/officeDocument/2006/relationships/image" Target="../media/image15.emf"/><Relationship Id="rId6" Type="http://schemas.openxmlformats.org/officeDocument/2006/relationships/image" Target="../media/image20.emf"/><Relationship Id="rId11" Type="http://schemas.openxmlformats.org/officeDocument/2006/relationships/image" Target="../media/image25.wmf"/><Relationship Id="rId5" Type="http://schemas.openxmlformats.org/officeDocument/2006/relationships/image" Target="../media/image19.emf"/><Relationship Id="rId10" Type="http://schemas.openxmlformats.org/officeDocument/2006/relationships/image" Target="../media/image24.wmf"/><Relationship Id="rId4" Type="http://schemas.openxmlformats.org/officeDocument/2006/relationships/image" Target="../media/image18.emf"/><Relationship Id="rId9" Type="http://schemas.openxmlformats.org/officeDocument/2006/relationships/image" Target="../media/image23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image" Target="../media/image29.emf"/><Relationship Id="rId7" Type="http://schemas.openxmlformats.org/officeDocument/2006/relationships/image" Target="../media/image22.wmf"/><Relationship Id="rId2" Type="http://schemas.openxmlformats.org/officeDocument/2006/relationships/image" Target="../media/image28.emf"/><Relationship Id="rId1" Type="http://schemas.openxmlformats.org/officeDocument/2006/relationships/image" Target="../media/image27.emf"/><Relationship Id="rId6" Type="http://schemas.openxmlformats.org/officeDocument/2006/relationships/image" Target="../media/image21.wmf"/><Relationship Id="rId5" Type="http://schemas.openxmlformats.org/officeDocument/2006/relationships/image" Target="../media/image31.emf"/><Relationship Id="rId10" Type="http://schemas.openxmlformats.org/officeDocument/2006/relationships/image" Target="../media/image25.wmf"/><Relationship Id="rId4" Type="http://schemas.openxmlformats.org/officeDocument/2006/relationships/image" Target="../media/image30.emf"/><Relationship Id="rId9" Type="http://schemas.openxmlformats.org/officeDocument/2006/relationships/image" Target="../media/image24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image" Target="../media/image34.emf"/><Relationship Id="rId7" Type="http://schemas.openxmlformats.org/officeDocument/2006/relationships/image" Target="../media/image22.wmf"/><Relationship Id="rId2" Type="http://schemas.openxmlformats.org/officeDocument/2006/relationships/image" Target="../media/image33.emf"/><Relationship Id="rId1" Type="http://schemas.openxmlformats.org/officeDocument/2006/relationships/image" Target="../media/image32.emf"/><Relationship Id="rId6" Type="http://schemas.openxmlformats.org/officeDocument/2006/relationships/image" Target="../media/image21.wmf"/><Relationship Id="rId5" Type="http://schemas.openxmlformats.org/officeDocument/2006/relationships/image" Target="../media/image36.emf"/><Relationship Id="rId10" Type="http://schemas.openxmlformats.org/officeDocument/2006/relationships/image" Target="../media/image25.wmf"/><Relationship Id="rId4" Type="http://schemas.openxmlformats.org/officeDocument/2006/relationships/image" Target="../media/image35.emf"/><Relationship Id="rId9" Type="http://schemas.openxmlformats.org/officeDocument/2006/relationships/image" Target="../media/image24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3" Type="http://schemas.openxmlformats.org/officeDocument/2006/relationships/image" Target="../media/image39.emf"/><Relationship Id="rId7" Type="http://schemas.openxmlformats.org/officeDocument/2006/relationships/image" Target="../media/image21.wmf"/><Relationship Id="rId2" Type="http://schemas.openxmlformats.org/officeDocument/2006/relationships/image" Target="../media/image38.emf"/><Relationship Id="rId1" Type="http://schemas.openxmlformats.org/officeDocument/2006/relationships/image" Target="../media/image37.emf"/><Relationship Id="rId6" Type="http://schemas.openxmlformats.org/officeDocument/2006/relationships/image" Target="../media/image42.emf"/><Relationship Id="rId11" Type="http://schemas.openxmlformats.org/officeDocument/2006/relationships/image" Target="../media/image25.wmf"/><Relationship Id="rId5" Type="http://schemas.openxmlformats.org/officeDocument/2006/relationships/image" Target="../media/image41.emf"/><Relationship Id="rId10" Type="http://schemas.openxmlformats.org/officeDocument/2006/relationships/image" Target="../media/image24.wmf"/><Relationship Id="rId4" Type="http://schemas.openxmlformats.org/officeDocument/2006/relationships/image" Target="../media/image40.emf"/><Relationship Id="rId9" Type="http://schemas.openxmlformats.org/officeDocument/2006/relationships/image" Target="../media/image23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image" Target="../media/image7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76A6B2-E337-426C-BED5-496736943AF6}" type="datetimeFigureOut">
              <a:rPr lang="en-US" smtClean="0"/>
              <a:pPr/>
              <a:t>9/30/2012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2296D4-5C09-4F37-844B-248D5449D9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0487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DBA9284-D457-404C-8A94-AA0B3F697D90}" type="slidenum">
              <a:rPr lang="en-US" smtClean="0">
                <a:latin typeface="Arial" pitchFamily="34" charset="0"/>
              </a:rPr>
              <a:pPr/>
              <a:t>94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FC2B966-2939-497E-99F9-2FBCD123C48F}" type="slidenum">
              <a:rPr lang="en-US" smtClean="0">
                <a:latin typeface="Arial" pitchFamily="34" charset="0"/>
              </a:rPr>
              <a:pPr/>
              <a:t>95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0AD6C7F-0C20-4BD4-8D94-2976FF6F543D}" type="slidenum">
              <a:rPr lang="en-US" smtClean="0">
                <a:latin typeface="Arial" pitchFamily="34" charset="0"/>
              </a:rPr>
              <a:pPr/>
              <a:t>96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A665058-E04F-4C52-A9C2-5BB3BA30E68D}" type="slidenum">
              <a:rPr lang="en-US" smtClean="0">
                <a:latin typeface="Arial" pitchFamily="34" charset="0"/>
              </a:rPr>
              <a:pPr/>
              <a:t>97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b"/>
          <a:lstStyle/>
          <a:p>
            <a:pPr algn="r"/>
            <a:r>
              <a:rPr lang="en-US" sz="1200" b="1">
                <a:latin typeface="Arial" charset="0"/>
              </a:rPr>
              <a:t>9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403CFC-0550-42B6-A9E2-375F178ED01B}" type="slidenum">
              <a:rPr lang="en-US" smtClean="0">
                <a:latin typeface="Arial" pitchFamily="34" charset="0"/>
              </a:rPr>
              <a:pPr/>
              <a:t>123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73EC0C1-788C-4E8D-B93A-05FCD6028C4F}" type="slidenum">
              <a:rPr lang="en-US" smtClean="0">
                <a:latin typeface="Arial" pitchFamily="34" charset="0"/>
              </a:rPr>
              <a:pPr/>
              <a:t>125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99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8" Type="http://schemas.openxmlformats.org/officeDocument/2006/relationships/slide" Target="slide129.xml"/><Relationship Id="rId3" Type="http://schemas.openxmlformats.org/officeDocument/2006/relationships/slide" Target="slide1.xml"/><Relationship Id="rId7" Type="http://schemas.openxmlformats.org/officeDocument/2006/relationships/slide" Target="slide117.xml"/><Relationship Id="rId2" Type="http://schemas.openxmlformats.org/officeDocument/2006/relationships/image" Target="../media/image105.gif"/><Relationship Id="rId1" Type="http://schemas.openxmlformats.org/officeDocument/2006/relationships/slideLayout" Target="../slideLayouts/slideLayout1.xml"/><Relationship Id="rId6" Type="http://schemas.openxmlformats.org/officeDocument/2006/relationships/slide" Target="slide115.xml"/><Relationship Id="rId11" Type="http://schemas.openxmlformats.org/officeDocument/2006/relationships/image" Target="../media/image106.gif"/><Relationship Id="rId5" Type="http://schemas.openxmlformats.org/officeDocument/2006/relationships/slide" Target="slide109.xml"/><Relationship Id="rId10" Type="http://schemas.openxmlformats.org/officeDocument/2006/relationships/slide" Target="slide99.xml"/><Relationship Id="rId4" Type="http://schemas.openxmlformats.org/officeDocument/2006/relationships/slide" Target="slide101.xml"/><Relationship Id="rId9" Type="http://schemas.openxmlformats.org/officeDocument/2006/relationships/slide" Target="slide125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" Target="slide99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07.wmf"/><Relationship Id="rId1" Type="http://schemas.openxmlformats.org/officeDocument/2006/relationships/slideLayout" Target="../slideLayouts/slideLayout2.xml"/><Relationship Id="rId4" Type="http://schemas.openxmlformats.org/officeDocument/2006/relationships/slide" Target="slide99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5" Type="http://schemas.openxmlformats.org/officeDocument/2006/relationships/slide" Target="slide99.xml"/><Relationship Id="rId4" Type="http://schemas.openxmlformats.org/officeDocument/2006/relationships/image" Target="../media/image109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Relationship Id="rId4" Type="http://schemas.openxmlformats.org/officeDocument/2006/relationships/slide" Target="slide99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Relationship Id="rId4" Type="http://schemas.openxmlformats.org/officeDocument/2006/relationships/slide" Target="slide99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Relationship Id="rId4" Type="http://schemas.openxmlformats.org/officeDocument/2006/relationships/slide" Target="slide99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99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slide" Target="slide99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" Target="slide99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10.xml.rels><?xml version="1.0" encoding="UTF-8" standalone="yes"?>
<Relationships xmlns="http://schemas.openxmlformats.org/package/2006/relationships"><Relationship Id="rId8" Type="http://schemas.openxmlformats.org/officeDocument/2006/relationships/slide" Target="slide99.xml"/><Relationship Id="rId3" Type="http://schemas.openxmlformats.org/officeDocument/2006/relationships/slide" Target="slide1.xml"/><Relationship Id="rId7" Type="http://schemas.openxmlformats.org/officeDocument/2006/relationships/image" Target="../media/image11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67.bin"/><Relationship Id="rId5" Type="http://schemas.openxmlformats.org/officeDocument/2006/relationships/image" Target="../media/image111.wmf"/><Relationship Id="rId4" Type="http://schemas.openxmlformats.org/officeDocument/2006/relationships/oleObject" Target="../embeddings/oleObject66.bin"/></Relationships>
</file>

<file path=ppt/slides/_rels/slide1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0.bin"/><Relationship Id="rId3" Type="http://schemas.openxmlformats.org/officeDocument/2006/relationships/slide" Target="slide1.xml"/><Relationship Id="rId7" Type="http://schemas.openxmlformats.org/officeDocument/2006/relationships/image" Target="../media/image11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69.bin"/><Relationship Id="rId5" Type="http://schemas.openxmlformats.org/officeDocument/2006/relationships/image" Target="../media/image113.wmf"/><Relationship Id="rId10" Type="http://schemas.openxmlformats.org/officeDocument/2006/relationships/slide" Target="slide99.xml"/><Relationship Id="rId4" Type="http://schemas.openxmlformats.org/officeDocument/2006/relationships/oleObject" Target="../embeddings/oleObject68.bin"/><Relationship Id="rId9" Type="http://schemas.openxmlformats.org/officeDocument/2006/relationships/image" Target="../media/image115.wmf"/></Relationships>
</file>

<file path=ppt/slides/_rels/slide1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3.bin"/><Relationship Id="rId3" Type="http://schemas.openxmlformats.org/officeDocument/2006/relationships/slide" Target="slide1.xml"/><Relationship Id="rId7" Type="http://schemas.openxmlformats.org/officeDocument/2006/relationships/image" Target="../media/image117.wmf"/><Relationship Id="rId12" Type="http://schemas.openxmlformats.org/officeDocument/2006/relationships/slide" Target="slide9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72.bin"/><Relationship Id="rId11" Type="http://schemas.openxmlformats.org/officeDocument/2006/relationships/image" Target="../media/image119.wmf"/><Relationship Id="rId5" Type="http://schemas.openxmlformats.org/officeDocument/2006/relationships/image" Target="../media/image116.wmf"/><Relationship Id="rId10" Type="http://schemas.openxmlformats.org/officeDocument/2006/relationships/oleObject" Target="../embeddings/oleObject74.bin"/><Relationship Id="rId4" Type="http://schemas.openxmlformats.org/officeDocument/2006/relationships/oleObject" Target="../embeddings/oleObject71.bin"/><Relationship Id="rId9" Type="http://schemas.openxmlformats.org/officeDocument/2006/relationships/image" Target="../media/image118.wmf"/></Relationships>
</file>

<file path=ppt/slides/_rels/slide113.xml.rels><?xml version="1.0" encoding="UTF-8" standalone="yes"?>
<Relationships xmlns="http://schemas.openxmlformats.org/package/2006/relationships"><Relationship Id="rId8" Type="http://schemas.openxmlformats.org/officeDocument/2006/relationships/slide" Target="slide99.xml"/><Relationship Id="rId3" Type="http://schemas.openxmlformats.org/officeDocument/2006/relationships/slide" Target="slide1.xml"/><Relationship Id="rId7" Type="http://schemas.openxmlformats.org/officeDocument/2006/relationships/image" Target="../media/image12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76.bin"/><Relationship Id="rId5" Type="http://schemas.openxmlformats.org/officeDocument/2006/relationships/image" Target="../media/image120.wmf"/><Relationship Id="rId4" Type="http://schemas.openxmlformats.org/officeDocument/2006/relationships/oleObject" Target="../embeddings/oleObject75.bin"/></Relationships>
</file>

<file path=ppt/slides/_rels/slide1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9.bin"/><Relationship Id="rId3" Type="http://schemas.openxmlformats.org/officeDocument/2006/relationships/slide" Target="slide1.xml"/><Relationship Id="rId7" Type="http://schemas.openxmlformats.org/officeDocument/2006/relationships/image" Target="../media/image123.wmf"/><Relationship Id="rId12" Type="http://schemas.openxmlformats.org/officeDocument/2006/relationships/slide" Target="slide9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78.bin"/><Relationship Id="rId11" Type="http://schemas.openxmlformats.org/officeDocument/2006/relationships/image" Target="../media/image125.wmf"/><Relationship Id="rId5" Type="http://schemas.openxmlformats.org/officeDocument/2006/relationships/image" Target="../media/image122.wmf"/><Relationship Id="rId10" Type="http://schemas.openxmlformats.org/officeDocument/2006/relationships/oleObject" Target="../embeddings/oleObject80.bin"/><Relationship Id="rId4" Type="http://schemas.openxmlformats.org/officeDocument/2006/relationships/oleObject" Target="../embeddings/oleObject77.bin"/><Relationship Id="rId9" Type="http://schemas.openxmlformats.org/officeDocument/2006/relationships/image" Target="../media/image124.wmf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wmf"/><Relationship Id="rId7" Type="http://schemas.openxmlformats.org/officeDocument/2006/relationships/slide" Target="slide9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slide" Target="slide1.xml"/><Relationship Id="rId5" Type="http://schemas.openxmlformats.org/officeDocument/2006/relationships/image" Target="../media/image126.wmf"/><Relationship Id="rId4" Type="http://schemas.openxmlformats.org/officeDocument/2006/relationships/oleObject" Target="../embeddings/oleObject81.bin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slide" Target="slide99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slide" Target="slide99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28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99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slide" Target="slide99.xml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slide" Target="slide99.xml"/><Relationship Id="rId5" Type="http://schemas.openxmlformats.org/officeDocument/2006/relationships/image" Target="../media/image129.wmf"/><Relationship Id="rId4" Type="http://schemas.openxmlformats.org/officeDocument/2006/relationships/oleObject" Target="../embeddings/oleObject82.bin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slide" Target="slide99.xml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5.bin"/><Relationship Id="rId3" Type="http://schemas.openxmlformats.org/officeDocument/2006/relationships/slide" Target="slide1.xml"/><Relationship Id="rId7" Type="http://schemas.openxmlformats.org/officeDocument/2006/relationships/image" Target="../media/image13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84.bin"/><Relationship Id="rId5" Type="http://schemas.openxmlformats.org/officeDocument/2006/relationships/image" Target="../media/image130.wmf"/><Relationship Id="rId10" Type="http://schemas.openxmlformats.org/officeDocument/2006/relationships/slide" Target="slide99.xml"/><Relationship Id="rId4" Type="http://schemas.openxmlformats.org/officeDocument/2006/relationships/oleObject" Target="../embeddings/oleObject83.bin"/><Relationship Id="rId9" Type="http://schemas.openxmlformats.org/officeDocument/2006/relationships/image" Target="../media/image132.wmf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slide" Target="slide99.xml"/></Relationships>
</file>

<file path=ppt/slides/_rels/slide1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8.bin"/><Relationship Id="rId3" Type="http://schemas.openxmlformats.org/officeDocument/2006/relationships/slide" Target="slide1.xml"/><Relationship Id="rId7" Type="http://schemas.openxmlformats.org/officeDocument/2006/relationships/image" Target="../media/image134.wmf"/><Relationship Id="rId12" Type="http://schemas.openxmlformats.org/officeDocument/2006/relationships/slide" Target="slide9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87.bin"/><Relationship Id="rId11" Type="http://schemas.openxmlformats.org/officeDocument/2006/relationships/image" Target="../media/image136.wmf"/><Relationship Id="rId5" Type="http://schemas.openxmlformats.org/officeDocument/2006/relationships/image" Target="../media/image133.wmf"/><Relationship Id="rId10" Type="http://schemas.openxmlformats.org/officeDocument/2006/relationships/oleObject" Target="../embeddings/oleObject89.bin"/><Relationship Id="rId4" Type="http://schemas.openxmlformats.org/officeDocument/2006/relationships/oleObject" Target="../embeddings/oleObject86.bin"/><Relationship Id="rId9" Type="http://schemas.openxmlformats.org/officeDocument/2006/relationships/image" Target="../media/image135.wmf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slide" Target="slide99.xml"/></Relationships>
</file>

<file path=ppt/slides/_rels/slide1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2.bin"/><Relationship Id="rId13" Type="http://schemas.openxmlformats.org/officeDocument/2006/relationships/image" Target="../media/image141.wmf"/><Relationship Id="rId3" Type="http://schemas.openxmlformats.org/officeDocument/2006/relationships/slide" Target="slide1.xml"/><Relationship Id="rId7" Type="http://schemas.openxmlformats.org/officeDocument/2006/relationships/image" Target="../media/image138.wmf"/><Relationship Id="rId12" Type="http://schemas.openxmlformats.org/officeDocument/2006/relationships/oleObject" Target="../embeddings/oleObject94.bin"/><Relationship Id="rId2" Type="http://schemas.openxmlformats.org/officeDocument/2006/relationships/slideLayout" Target="../slideLayouts/slideLayout7.xml"/><Relationship Id="rId16" Type="http://schemas.openxmlformats.org/officeDocument/2006/relationships/slide" Target="slide99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91.bin"/><Relationship Id="rId11" Type="http://schemas.openxmlformats.org/officeDocument/2006/relationships/image" Target="../media/image140.wmf"/><Relationship Id="rId5" Type="http://schemas.openxmlformats.org/officeDocument/2006/relationships/image" Target="../media/image137.wmf"/><Relationship Id="rId15" Type="http://schemas.openxmlformats.org/officeDocument/2006/relationships/image" Target="../media/image142.wmf"/><Relationship Id="rId10" Type="http://schemas.openxmlformats.org/officeDocument/2006/relationships/oleObject" Target="../embeddings/oleObject93.bin"/><Relationship Id="rId4" Type="http://schemas.openxmlformats.org/officeDocument/2006/relationships/oleObject" Target="../embeddings/oleObject90.bin"/><Relationship Id="rId9" Type="http://schemas.openxmlformats.org/officeDocument/2006/relationships/image" Target="../media/image139.wmf"/><Relationship Id="rId14" Type="http://schemas.openxmlformats.org/officeDocument/2006/relationships/oleObject" Target="../embeddings/oleObject95.bin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slide" Target="slide99.xml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8.bin"/><Relationship Id="rId13" Type="http://schemas.openxmlformats.org/officeDocument/2006/relationships/image" Target="../media/image147.wmf"/><Relationship Id="rId18" Type="http://schemas.openxmlformats.org/officeDocument/2006/relationships/oleObject" Target="../embeddings/oleObject103.bin"/><Relationship Id="rId26" Type="http://schemas.openxmlformats.org/officeDocument/2006/relationships/oleObject" Target="../embeddings/oleObject107.bin"/><Relationship Id="rId3" Type="http://schemas.openxmlformats.org/officeDocument/2006/relationships/slide" Target="slide1.xml"/><Relationship Id="rId21" Type="http://schemas.openxmlformats.org/officeDocument/2006/relationships/image" Target="../media/image151.wmf"/><Relationship Id="rId7" Type="http://schemas.openxmlformats.org/officeDocument/2006/relationships/image" Target="../media/image144.wmf"/><Relationship Id="rId12" Type="http://schemas.openxmlformats.org/officeDocument/2006/relationships/oleObject" Target="../embeddings/oleObject100.bin"/><Relationship Id="rId17" Type="http://schemas.openxmlformats.org/officeDocument/2006/relationships/image" Target="../media/image149.wmf"/><Relationship Id="rId25" Type="http://schemas.openxmlformats.org/officeDocument/2006/relationships/image" Target="../media/image153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02.bin"/><Relationship Id="rId20" Type="http://schemas.openxmlformats.org/officeDocument/2006/relationships/oleObject" Target="../embeddings/oleObject104.bin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97.bin"/><Relationship Id="rId11" Type="http://schemas.openxmlformats.org/officeDocument/2006/relationships/image" Target="../media/image146.wmf"/><Relationship Id="rId24" Type="http://schemas.openxmlformats.org/officeDocument/2006/relationships/oleObject" Target="../embeddings/oleObject106.bin"/><Relationship Id="rId5" Type="http://schemas.openxmlformats.org/officeDocument/2006/relationships/image" Target="../media/image143.wmf"/><Relationship Id="rId15" Type="http://schemas.openxmlformats.org/officeDocument/2006/relationships/image" Target="../media/image148.wmf"/><Relationship Id="rId23" Type="http://schemas.openxmlformats.org/officeDocument/2006/relationships/image" Target="../media/image152.wmf"/><Relationship Id="rId28" Type="http://schemas.openxmlformats.org/officeDocument/2006/relationships/slide" Target="slide99.xml"/><Relationship Id="rId10" Type="http://schemas.openxmlformats.org/officeDocument/2006/relationships/oleObject" Target="../embeddings/oleObject99.bin"/><Relationship Id="rId19" Type="http://schemas.openxmlformats.org/officeDocument/2006/relationships/image" Target="../media/image150.wmf"/><Relationship Id="rId4" Type="http://schemas.openxmlformats.org/officeDocument/2006/relationships/oleObject" Target="../embeddings/oleObject96.bin"/><Relationship Id="rId9" Type="http://schemas.openxmlformats.org/officeDocument/2006/relationships/image" Target="../media/image145.wmf"/><Relationship Id="rId14" Type="http://schemas.openxmlformats.org/officeDocument/2006/relationships/oleObject" Target="../embeddings/oleObject101.bin"/><Relationship Id="rId22" Type="http://schemas.openxmlformats.org/officeDocument/2006/relationships/oleObject" Target="../embeddings/oleObject105.bin"/><Relationship Id="rId27" Type="http://schemas.openxmlformats.org/officeDocument/2006/relationships/image" Target="../media/image154.wmf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7.xml"/><Relationship Id="rId4" Type="http://schemas.openxmlformats.org/officeDocument/2006/relationships/slide" Target="slide9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7.xml"/><Relationship Id="rId4" Type="http://schemas.openxmlformats.org/officeDocument/2006/relationships/slide" Target="slide99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57.png"/><Relationship Id="rId1" Type="http://schemas.openxmlformats.org/officeDocument/2006/relationships/slideLayout" Target="../slideLayouts/slideLayout7.xml"/><Relationship Id="rId4" Type="http://schemas.openxmlformats.org/officeDocument/2006/relationships/slide" Target="slide99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7.xml"/><Relationship Id="rId4" Type="http://schemas.openxmlformats.org/officeDocument/2006/relationships/slide" Target="slide99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59.png"/><Relationship Id="rId1" Type="http://schemas.openxmlformats.org/officeDocument/2006/relationships/slideLayout" Target="../slideLayouts/slideLayout7.xml"/><Relationship Id="rId4" Type="http://schemas.openxmlformats.org/officeDocument/2006/relationships/slide" Target="slide99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7.xml"/><Relationship Id="rId5" Type="http://schemas.openxmlformats.org/officeDocument/2006/relationships/slide" Target="slide99.xml"/><Relationship Id="rId4" Type="http://schemas.openxmlformats.org/officeDocument/2006/relationships/slide" Target="slide1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png"/><Relationship Id="rId2" Type="http://schemas.openxmlformats.org/officeDocument/2006/relationships/image" Target="../media/image162.png"/><Relationship Id="rId1" Type="http://schemas.openxmlformats.org/officeDocument/2006/relationships/slideLayout" Target="../slideLayouts/slideLayout7.xml"/><Relationship Id="rId5" Type="http://schemas.openxmlformats.org/officeDocument/2006/relationships/slide" Target="slide99.xml"/><Relationship Id="rId4" Type="http://schemas.openxmlformats.org/officeDocument/2006/relationships/slide" Target="slide1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6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9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3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2.emf"/><Relationship Id="rId9" Type="http://schemas.openxmlformats.org/officeDocument/2006/relationships/slide" Target="slide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emf"/><Relationship Id="rId13" Type="http://schemas.openxmlformats.org/officeDocument/2006/relationships/oleObject" Target="../embeddings/oleObject10.bin"/><Relationship Id="rId18" Type="http://schemas.openxmlformats.org/officeDocument/2006/relationships/oleObject" Target="../embeddings/oleObject12.bin"/><Relationship Id="rId26" Type="http://schemas.openxmlformats.org/officeDocument/2006/relationships/image" Target="../media/image25.wmf"/><Relationship Id="rId3" Type="http://schemas.openxmlformats.org/officeDocument/2006/relationships/oleObject" Target="../embeddings/oleObject5.bin"/><Relationship Id="rId21" Type="http://schemas.openxmlformats.org/officeDocument/2006/relationships/image" Target="../media/image23.wmf"/><Relationship Id="rId7" Type="http://schemas.openxmlformats.org/officeDocument/2006/relationships/oleObject" Target="../embeddings/oleObject7.bin"/><Relationship Id="rId12" Type="http://schemas.openxmlformats.org/officeDocument/2006/relationships/image" Target="../media/image19.emf"/><Relationship Id="rId17" Type="http://schemas.openxmlformats.org/officeDocument/2006/relationships/image" Target="../media/image21.wmf"/><Relationship Id="rId25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1.bin"/><Relationship Id="rId20" Type="http://schemas.openxmlformats.org/officeDocument/2006/relationships/oleObject" Target="../embeddings/oleObject13.bin"/><Relationship Id="rId29" Type="http://schemas.openxmlformats.org/officeDocument/2006/relationships/image" Target="../media/image26.gif"/><Relationship Id="rId1" Type="http://schemas.openxmlformats.org/officeDocument/2006/relationships/vmlDrawing" Target="../drawings/vmlDrawing3.vml"/><Relationship Id="rId6" Type="http://schemas.openxmlformats.org/officeDocument/2006/relationships/image" Target="../media/image16.emf"/><Relationship Id="rId11" Type="http://schemas.openxmlformats.org/officeDocument/2006/relationships/oleObject" Target="../embeddings/oleObject9.bin"/><Relationship Id="rId24" Type="http://schemas.openxmlformats.org/officeDocument/2006/relationships/image" Target="../media/image24.wmf"/><Relationship Id="rId5" Type="http://schemas.openxmlformats.org/officeDocument/2006/relationships/oleObject" Target="../embeddings/oleObject6.bin"/><Relationship Id="rId15" Type="http://schemas.openxmlformats.org/officeDocument/2006/relationships/slide" Target="slide1.xml"/><Relationship Id="rId23" Type="http://schemas.openxmlformats.org/officeDocument/2006/relationships/oleObject" Target="../embeddings/oleObject15.bin"/><Relationship Id="rId28" Type="http://schemas.openxmlformats.org/officeDocument/2006/relationships/oleObject" Target="../embeddings/oleObject18.bin"/><Relationship Id="rId10" Type="http://schemas.openxmlformats.org/officeDocument/2006/relationships/image" Target="../media/image18.emf"/><Relationship Id="rId19" Type="http://schemas.openxmlformats.org/officeDocument/2006/relationships/image" Target="../media/image22.wmf"/><Relationship Id="rId4" Type="http://schemas.openxmlformats.org/officeDocument/2006/relationships/image" Target="../media/image15.emf"/><Relationship Id="rId9" Type="http://schemas.openxmlformats.org/officeDocument/2006/relationships/oleObject" Target="../embeddings/oleObject8.bin"/><Relationship Id="rId14" Type="http://schemas.openxmlformats.org/officeDocument/2006/relationships/image" Target="../media/image20.emf"/><Relationship Id="rId22" Type="http://schemas.openxmlformats.org/officeDocument/2006/relationships/oleObject" Target="../embeddings/oleObject14.bin"/><Relationship Id="rId27" Type="http://schemas.openxmlformats.org/officeDocument/2006/relationships/oleObject" Target="../embeddings/oleObject17.bin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emf"/><Relationship Id="rId13" Type="http://schemas.openxmlformats.org/officeDocument/2006/relationships/slide" Target="slide1.xml"/><Relationship Id="rId18" Type="http://schemas.openxmlformats.org/officeDocument/2006/relationships/oleObject" Target="../embeddings/oleObject26.bin"/><Relationship Id="rId26" Type="http://schemas.openxmlformats.org/officeDocument/2006/relationships/oleObject" Target="../embeddings/oleObject31.bin"/><Relationship Id="rId3" Type="http://schemas.openxmlformats.org/officeDocument/2006/relationships/oleObject" Target="../embeddings/oleObject19.bin"/><Relationship Id="rId21" Type="http://schemas.openxmlformats.org/officeDocument/2006/relationships/oleObject" Target="../embeddings/oleObject28.bin"/><Relationship Id="rId7" Type="http://schemas.openxmlformats.org/officeDocument/2006/relationships/oleObject" Target="../embeddings/oleObject21.bin"/><Relationship Id="rId12" Type="http://schemas.openxmlformats.org/officeDocument/2006/relationships/image" Target="../media/image31.emf"/><Relationship Id="rId17" Type="http://schemas.openxmlformats.org/officeDocument/2006/relationships/image" Target="../media/image22.wmf"/><Relationship Id="rId25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25.bin"/><Relationship Id="rId20" Type="http://schemas.openxmlformats.org/officeDocument/2006/relationships/oleObject" Target="../embeddings/oleObject27.bin"/><Relationship Id="rId1" Type="http://schemas.openxmlformats.org/officeDocument/2006/relationships/vmlDrawing" Target="../drawings/vmlDrawing4.vml"/><Relationship Id="rId6" Type="http://schemas.openxmlformats.org/officeDocument/2006/relationships/image" Target="../media/image28.emf"/><Relationship Id="rId11" Type="http://schemas.openxmlformats.org/officeDocument/2006/relationships/oleObject" Target="../embeddings/oleObject23.bin"/><Relationship Id="rId24" Type="http://schemas.openxmlformats.org/officeDocument/2006/relationships/image" Target="../media/image25.wmf"/><Relationship Id="rId5" Type="http://schemas.openxmlformats.org/officeDocument/2006/relationships/oleObject" Target="../embeddings/oleObject20.bin"/><Relationship Id="rId15" Type="http://schemas.openxmlformats.org/officeDocument/2006/relationships/image" Target="../media/image21.wmf"/><Relationship Id="rId23" Type="http://schemas.openxmlformats.org/officeDocument/2006/relationships/oleObject" Target="../embeddings/oleObject29.bin"/><Relationship Id="rId10" Type="http://schemas.openxmlformats.org/officeDocument/2006/relationships/image" Target="../media/image30.emf"/><Relationship Id="rId19" Type="http://schemas.openxmlformats.org/officeDocument/2006/relationships/image" Target="../media/image23.wmf"/><Relationship Id="rId4" Type="http://schemas.openxmlformats.org/officeDocument/2006/relationships/image" Target="../media/image27.emf"/><Relationship Id="rId9" Type="http://schemas.openxmlformats.org/officeDocument/2006/relationships/oleObject" Target="../embeddings/oleObject22.bin"/><Relationship Id="rId14" Type="http://schemas.openxmlformats.org/officeDocument/2006/relationships/oleObject" Target="../embeddings/oleObject24.bin"/><Relationship Id="rId22" Type="http://schemas.openxmlformats.org/officeDocument/2006/relationships/image" Target="../media/image24.wmf"/><Relationship Id="rId27" Type="http://schemas.openxmlformats.org/officeDocument/2006/relationships/image" Target="../media/image26.gi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emf"/><Relationship Id="rId13" Type="http://schemas.openxmlformats.org/officeDocument/2006/relationships/slide" Target="slide1.xml"/><Relationship Id="rId18" Type="http://schemas.openxmlformats.org/officeDocument/2006/relationships/oleObject" Target="../embeddings/oleObject39.bin"/><Relationship Id="rId26" Type="http://schemas.openxmlformats.org/officeDocument/2006/relationships/oleObject" Target="../embeddings/oleObject44.bin"/><Relationship Id="rId3" Type="http://schemas.openxmlformats.org/officeDocument/2006/relationships/oleObject" Target="../embeddings/oleObject32.bin"/><Relationship Id="rId21" Type="http://schemas.openxmlformats.org/officeDocument/2006/relationships/oleObject" Target="../embeddings/oleObject41.bin"/><Relationship Id="rId7" Type="http://schemas.openxmlformats.org/officeDocument/2006/relationships/oleObject" Target="../embeddings/oleObject34.bin"/><Relationship Id="rId12" Type="http://schemas.openxmlformats.org/officeDocument/2006/relationships/image" Target="../media/image36.emf"/><Relationship Id="rId17" Type="http://schemas.openxmlformats.org/officeDocument/2006/relationships/image" Target="../media/image22.wmf"/><Relationship Id="rId25" Type="http://schemas.openxmlformats.org/officeDocument/2006/relationships/oleObject" Target="../embeddings/oleObject43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38.bin"/><Relationship Id="rId20" Type="http://schemas.openxmlformats.org/officeDocument/2006/relationships/oleObject" Target="../embeddings/oleObject40.bin"/><Relationship Id="rId1" Type="http://schemas.openxmlformats.org/officeDocument/2006/relationships/vmlDrawing" Target="../drawings/vmlDrawing5.vml"/><Relationship Id="rId6" Type="http://schemas.openxmlformats.org/officeDocument/2006/relationships/image" Target="../media/image33.emf"/><Relationship Id="rId11" Type="http://schemas.openxmlformats.org/officeDocument/2006/relationships/oleObject" Target="../embeddings/oleObject36.bin"/><Relationship Id="rId24" Type="http://schemas.openxmlformats.org/officeDocument/2006/relationships/image" Target="../media/image25.wmf"/><Relationship Id="rId5" Type="http://schemas.openxmlformats.org/officeDocument/2006/relationships/oleObject" Target="../embeddings/oleObject33.bin"/><Relationship Id="rId15" Type="http://schemas.openxmlformats.org/officeDocument/2006/relationships/image" Target="../media/image21.wmf"/><Relationship Id="rId23" Type="http://schemas.openxmlformats.org/officeDocument/2006/relationships/oleObject" Target="../embeddings/oleObject42.bin"/><Relationship Id="rId10" Type="http://schemas.openxmlformats.org/officeDocument/2006/relationships/image" Target="../media/image35.emf"/><Relationship Id="rId19" Type="http://schemas.openxmlformats.org/officeDocument/2006/relationships/image" Target="../media/image23.wmf"/><Relationship Id="rId4" Type="http://schemas.openxmlformats.org/officeDocument/2006/relationships/image" Target="../media/image32.emf"/><Relationship Id="rId9" Type="http://schemas.openxmlformats.org/officeDocument/2006/relationships/oleObject" Target="../embeddings/oleObject35.bin"/><Relationship Id="rId14" Type="http://schemas.openxmlformats.org/officeDocument/2006/relationships/oleObject" Target="../embeddings/oleObject37.bin"/><Relationship Id="rId22" Type="http://schemas.openxmlformats.org/officeDocument/2006/relationships/image" Target="../media/image24.wmf"/><Relationship Id="rId27" Type="http://schemas.openxmlformats.org/officeDocument/2006/relationships/image" Target="../media/image26.gi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emf"/><Relationship Id="rId13" Type="http://schemas.openxmlformats.org/officeDocument/2006/relationships/oleObject" Target="../embeddings/oleObject50.bin"/><Relationship Id="rId18" Type="http://schemas.openxmlformats.org/officeDocument/2006/relationships/oleObject" Target="../embeddings/oleObject52.bin"/><Relationship Id="rId26" Type="http://schemas.openxmlformats.org/officeDocument/2006/relationships/image" Target="../media/image25.wmf"/><Relationship Id="rId3" Type="http://schemas.openxmlformats.org/officeDocument/2006/relationships/oleObject" Target="../embeddings/oleObject45.bin"/><Relationship Id="rId21" Type="http://schemas.openxmlformats.org/officeDocument/2006/relationships/image" Target="../media/image23.wmf"/><Relationship Id="rId7" Type="http://schemas.openxmlformats.org/officeDocument/2006/relationships/oleObject" Target="../embeddings/oleObject47.bin"/><Relationship Id="rId12" Type="http://schemas.openxmlformats.org/officeDocument/2006/relationships/image" Target="../media/image41.emf"/><Relationship Id="rId17" Type="http://schemas.openxmlformats.org/officeDocument/2006/relationships/image" Target="../media/image21.wmf"/><Relationship Id="rId25" Type="http://schemas.openxmlformats.org/officeDocument/2006/relationships/oleObject" Target="../embeddings/oleObject56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51.bin"/><Relationship Id="rId20" Type="http://schemas.openxmlformats.org/officeDocument/2006/relationships/oleObject" Target="../embeddings/oleObject53.bin"/><Relationship Id="rId29" Type="http://schemas.openxmlformats.org/officeDocument/2006/relationships/image" Target="../media/image26.gif"/><Relationship Id="rId1" Type="http://schemas.openxmlformats.org/officeDocument/2006/relationships/vmlDrawing" Target="../drawings/vmlDrawing6.vml"/><Relationship Id="rId6" Type="http://schemas.openxmlformats.org/officeDocument/2006/relationships/image" Target="../media/image38.emf"/><Relationship Id="rId11" Type="http://schemas.openxmlformats.org/officeDocument/2006/relationships/oleObject" Target="../embeddings/oleObject49.bin"/><Relationship Id="rId24" Type="http://schemas.openxmlformats.org/officeDocument/2006/relationships/image" Target="../media/image24.wmf"/><Relationship Id="rId5" Type="http://schemas.openxmlformats.org/officeDocument/2006/relationships/oleObject" Target="../embeddings/oleObject46.bin"/><Relationship Id="rId15" Type="http://schemas.openxmlformats.org/officeDocument/2006/relationships/slide" Target="slide1.xml"/><Relationship Id="rId23" Type="http://schemas.openxmlformats.org/officeDocument/2006/relationships/oleObject" Target="../embeddings/oleObject55.bin"/><Relationship Id="rId28" Type="http://schemas.openxmlformats.org/officeDocument/2006/relationships/oleObject" Target="../embeddings/oleObject58.bin"/><Relationship Id="rId10" Type="http://schemas.openxmlformats.org/officeDocument/2006/relationships/image" Target="../media/image40.emf"/><Relationship Id="rId19" Type="http://schemas.openxmlformats.org/officeDocument/2006/relationships/image" Target="../media/image22.wmf"/><Relationship Id="rId4" Type="http://schemas.openxmlformats.org/officeDocument/2006/relationships/image" Target="../media/image37.emf"/><Relationship Id="rId9" Type="http://schemas.openxmlformats.org/officeDocument/2006/relationships/oleObject" Target="../embeddings/oleObject48.bin"/><Relationship Id="rId14" Type="http://schemas.openxmlformats.org/officeDocument/2006/relationships/image" Target="../media/image42.emf"/><Relationship Id="rId22" Type="http://schemas.openxmlformats.org/officeDocument/2006/relationships/oleObject" Target="../embeddings/oleObject54.bin"/><Relationship Id="rId27" Type="http://schemas.openxmlformats.org/officeDocument/2006/relationships/oleObject" Target="../embeddings/oleObject57.bin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47.jpeg"/><Relationship Id="rId7" Type="http://schemas.openxmlformats.org/officeDocument/2006/relationships/image" Target="../media/image51.gif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49.gif"/><Relationship Id="rId10" Type="http://schemas.openxmlformats.org/officeDocument/2006/relationships/slide" Target="slide1.xml"/><Relationship Id="rId4" Type="http://schemas.openxmlformats.org/officeDocument/2006/relationships/image" Target="../media/image48.jpeg"/><Relationship Id="rId9" Type="http://schemas.openxmlformats.org/officeDocument/2006/relationships/image" Target="../media/image44.jpe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gif"/><Relationship Id="rId13" Type="http://schemas.openxmlformats.org/officeDocument/2006/relationships/slide" Target="slide1.xml"/><Relationship Id="rId3" Type="http://schemas.openxmlformats.org/officeDocument/2006/relationships/image" Target="../media/image53.jpeg"/><Relationship Id="rId7" Type="http://schemas.openxmlformats.org/officeDocument/2006/relationships/image" Target="../media/image48.jpeg"/><Relationship Id="rId12" Type="http://schemas.openxmlformats.org/officeDocument/2006/relationships/image" Target="../media/image44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jpeg"/><Relationship Id="rId11" Type="http://schemas.openxmlformats.org/officeDocument/2006/relationships/image" Target="../media/image43.jpeg"/><Relationship Id="rId5" Type="http://schemas.openxmlformats.org/officeDocument/2006/relationships/image" Target="../media/image46.jpeg"/><Relationship Id="rId10" Type="http://schemas.openxmlformats.org/officeDocument/2006/relationships/image" Target="../media/image51.gif"/><Relationship Id="rId4" Type="http://schemas.openxmlformats.org/officeDocument/2006/relationships/image" Target="../media/image54.jpeg"/><Relationship Id="rId9" Type="http://schemas.openxmlformats.org/officeDocument/2006/relationships/image" Target="../media/image50.png"/><Relationship Id="rId14" Type="http://schemas.openxmlformats.org/officeDocument/2006/relationships/image" Target="../media/image55.gif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13" Type="http://schemas.openxmlformats.org/officeDocument/2006/relationships/image" Target="../media/image51.gif"/><Relationship Id="rId18" Type="http://schemas.openxmlformats.org/officeDocument/2006/relationships/image" Target="../media/image59.png"/><Relationship Id="rId3" Type="http://schemas.openxmlformats.org/officeDocument/2006/relationships/image" Target="../media/image57.jpeg"/><Relationship Id="rId7" Type="http://schemas.openxmlformats.org/officeDocument/2006/relationships/image" Target="../media/image54.jpeg"/><Relationship Id="rId12" Type="http://schemas.openxmlformats.org/officeDocument/2006/relationships/image" Target="../media/image50.png"/><Relationship Id="rId17" Type="http://schemas.openxmlformats.org/officeDocument/2006/relationships/image" Target="../media/image55.gif"/><Relationship Id="rId2" Type="http://schemas.openxmlformats.org/officeDocument/2006/relationships/image" Target="../media/image56.png"/><Relationship Id="rId16" Type="http://schemas.openxmlformats.org/officeDocument/2006/relationships/slide" Target="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jpeg"/><Relationship Id="rId11" Type="http://schemas.openxmlformats.org/officeDocument/2006/relationships/image" Target="../media/image49.gif"/><Relationship Id="rId5" Type="http://schemas.openxmlformats.org/officeDocument/2006/relationships/image" Target="../media/image52.jpeg"/><Relationship Id="rId15" Type="http://schemas.openxmlformats.org/officeDocument/2006/relationships/image" Target="../media/image44.jpeg"/><Relationship Id="rId10" Type="http://schemas.openxmlformats.org/officeDocument/2006/relationships/image" Target="../media/image48.jpeg"/><Relationship Id="rId4" Type="http://schemas.openxmlformats.org/officeDocument/2006/relationships/image" Target="../media/image58.jpeg"/><Relationship Id="rId9" Type="http://schemas.openxmlformats.org/officeDocument/2006/relationships/image" Target="../media/image47.jpeg"/><Relationship Id="rId14" Type="http://schemas.openxmlformats.org/officeDocument/2006/relationships/image" Target="../media/image43.jpe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13" Type="http://schemas.openxmlformats.org/officeDocument/2006/relationships/image" Target="../media/image44.jpeg"/><Relationship Id="rId3" Type="http://schemas.openxmlformats.org/officeDocument/2006/relationships/image" Target="../media/image57.jpeg"/><Relationship Id="rId7" Type="http://schemas.openxmlformats.org/officeDocument/2006/relationships/image" Target="../media/image46.jpeg"/><Relationship Id="rId12" Type="http://schemas.openxmlformats.org/officeDocument/2006/relationships/image" Target="../media/image43.jpeg"/><Relationship Id="rId2" Type="http://schemas.openxmlformats.org/officeDocument/2006/relationships/image" Target="../media/image56.png"/><Relationship Id="rId16" Type="http://schemas.openxmlformats.org/officeDocument/2006/relationships/image" Target="../media/image5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jpeg"/><Relationship Id="rId11" Type="http://schemas.openxmlformats.org/officeDocument/2006/relationships/image" Target="../media/image51.gif"/><Relationship Id="rId5" Type="http://schemas.openxmlformats.org/officeDocument/2006/relationships/image" Target="../media/image53.jpeg"/><Relationship Id="rId15" Type="http://schemas.openxmlformats.org/officeDocument/2006/relationships/image" Target="../media/image55.gif"/><Relationship Id="rId10" Type="http://schemas.openxmlformats.org/officeDocument/2006/relationships/image" Target="../media/image49.gif"/><Relationship Id="rId4" Type="http://schemas.openxmlformats.org/officeDocument/2006/relationships/image" Target="../media/image58.jpeg"/><Relationship Id="rId9" Type="http://schemas.openxmlformats.org/officeDocument/2006/relationships/image" Target="../media/image48.jpeg"/><Relationship Id="rId14" Type="http://schemas.openxmlformats.org/officeDocument/2006/relationships/slide" Target="slide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69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4" Type="http://schemas.openxmlformats.org/officeDocument/2006/relationships/slide" Target="slide6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60.wmf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61.emf"/><Relationship Id="rId4" Type="http://schemas.openxmlformats.org/officeDocument/2006/relationships/package" Target="../embeddings/Microsoft_PowerPoint_Presentation1.pptx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64.emf"/><Relationship Id="rId4" Type="http://schemas.openxmlformats.org/officeDocument/2006/relationships/package" Target="../embeddings/Microsoft_PowerPoint_Presentation2.pptx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65.gif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slide" Target="slide1.xml"/><Relationship Id="rId4" Type="http://schemas.openxmlformats.org/officeDocument/2006/relationships/image" Target="../media/image3.em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.xml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image" Target="../media/image73.png"/><Relationship Id="rId7" Type="http://schemas.openxmlformats.org/officeDocument/2006/relationships/image" Target="../media/image75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60.bin"/><Relationship Id="rId5" Type="http://schemas.openxmlformats.org/officeDocument/2006/relationships/image" Target="../media/image74.png"/><Relationship Id="rId4" Type="http://schemas.openxmlformats.org/officeDocument/2006/relationships/oleObject" Target="../embeddings/oleObject59.bin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hyperlink" Target="http://rds.yahoo.com/_ylt=A0WTefURkjRM3D8ABt.jzbkF/SIG=12bkg0uro/EXP=1278600081/**http:/www.lafilastrocca.it/contents/media/converse.jpg" TargetMode="Externa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7.jpe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3.bin"/><Relationship Id="rId13" Type="http://schemas.openxmlformats.org/officeDocument/2006/relationships/image" Target="../media/image97.wmf"/><Relationship Id="rId3" Type="http://schemas.openxmlformats.org/officeDocument/2006/relationships/slide" Target="slide1.xml"/><Relationship Id="rId7" Type="http://schemas.openxmlformats.org/officeDocument/2006/relationships/image" Target="../media/image94.wmf"/><Relationship Id="rId12" Type="http://schemas.openxmlformats.org/officeDocument/2006/relationships/oleObject" Target="../embeddings/oleObject6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62.bin"/><Relationship Id="rId11" Type="http://schemas.openxmlformats.org/officeDocument/2006/relationships/image" Target="../media/image96.wmf"/><Relationship Id="rId5" Type="http://schemas.openxmlformats.org/officeDocument/2006/relationships/image" Target="../media/image93.wmf"/><Relationship Id="rId10" Type="http://schemas.openxmlformats.org/officeDocument/2006/relationships/oleObject" Target="../embeddings/oleObject64.bin"/><Relationship Id="rId4" Type="http://schemas.openxmlformats.org/officeDocument/2006/relationships/oleObject" Target="../embeddings/oleObject61.bin"/><Relationship Id="rId9" Type="http://schemas.openxmlformats.org/officeDocument/2006/relationships/image" Target="../media/image95.wmf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4.xml"/></Relationships>
</file>

<file path=ppt/slides/_rels/slide93.xml.rels><?xml version="1.0" encoding="UTF-8" standalone="yes"?>
<Relationships xmlns="http://schemas.openxmlformats.org/package/2006/relationships"><Relationship Id="rId8" Type="http://schemas.openxmlformats.org/officeDocument/2006/relationships/slide" Target="slide99.xml"/><Relationship Id="rId3" Type="http://schemas.openxmlformats.org/officeDocument/2006/relationships/image" Target="../media/image99.png"/><Relationship Id="rId7" Type="http://schemas.openxmlformats.org/officeDocument/2006/relationships/image" Target="../media/image103.pn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2.png"/><Relationship Id="rId5" Type="http://schemas.openxmlformats.org/officeDocument/2006/relationships/image" Target="../media/image101.png"/><Relationship Id="rId4" Type="http://schemas.openxmlformats.org/officeDocument/2006/relationships/image" Target="../media/image100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99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slide" Target="slide99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" Target="slide99.xml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slide" Target="slide99.xml"/><Relationship Id="rId2" Type="http://schemas.openxmlformats.org/officeDocument/2006/relationships/image" Target="../media/image104.gif"/><Relationship Id="rId1" Type="http://schemas.openxmlformats.org/officeDocument/2006/relationships/slideLayout" Target="../slideLayouts/slideLayout1.xml"/><Relationship Id="rId6" Type="http://schemas.openxmlformats.org/officeDocument/2006/relationships/slide" Target="slide100.xml"/><Relationship Id="rId5" Type="http://schemas.openxmlformats.org/officeDocument/2006/relationships/slide" Target="slide123.xml"/><Relationship Id="rId4" Type="http://schemas.openxmlformats.org/officeDocument/2006/relationships/slide" Target="slide10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7250" name="Picture 2" descr="C:\Documents and Settings\TBolan\Desktop\FILES\pictures (fun)\Moving Backgrounds\baubles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9144000" cy="655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latin typeface="Comic Sans MS" pitchFamily="66" charset="0"/>
              </a:rPr>
              <a:t>PARALLEL</a:t>
            </a:r>
            <a:r>
              <a:rPr lang="en-US" sz="3000" dirty="0" smtClean="0">
                <a:latin typeface="Comic Sans MS" pitchFamily="66" charset="0"/>
              </a:rPr>
              <a:t> and </a:t>
            </a:r>
            <a:r>
              <a:rPr lang="en-US" sz="3000" b="1" dirty="0" smtClean="0">
                <a:latin typeface="Comic Sans MS" pitchFamily="66" charset="0"/>
              </a:rPr>
              <a:t>PERPENDICULAR</a:t>
            </a:r>
            <a:r>
              <a:rPr lang="en-US" sz="3000" dirty="0" smtClean="0">
                <a:latin typeface="Comic Sans MS" pitchFamily="66" charset="0"/>
              </a:rPr>
              <a:t> LINES</a:t>
            </a:r>
          </a:p>
          <a:p>
            <a:endParaRPr lang="en-US" sz="3000" dirty="0" smtClean="0">
              <a:latin typeface="Comic Sans MS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</a:t>
            </a:r>
            <a:endParaRPr lang="en-US" dirty="0">
              <a:latin typeface="Comic Sans MS" pitchFamily="66" charset="0"/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28212974"/>
              </p:ext>
            </p:extLst>
          </p:nvPr>
        </p:nvGraphicFramePr>
        <p:xfrm>
          <a:off x="152400" y="1295400"/>
          <a:ext cx="6400800" cy="472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010400" y="6488668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8" action="ppaction://hlinksldjump"/>
              </a:rPr>
              <a:t>APPENDIX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omic Sans MS" pitchFamily="66" charset="0"/>
              </a:rPr>
              <a:t>Relationships Between Lines</a:t>
            </a:r>
            <a:endParaRPr lang="en-US" sz="3000" dirty="0" smtClean="0">
              <a:solidFill>
                <a:schemeClr val="accent5">
                  <a:lumMod val="40000"/>
                  <a:lumOff val="6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52400" y="762000"/>
            <a:ext cx="2209800" cy="381000"/>
          </a:xfrm>
          <a:prstGeom prst="rect">
            <a:avLst/>
          </a:prstGeom>
          <a:solidFill>
            <a:srgbClr val="FFFF00">
              <a:alpha val="79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6200" y="762000"/>
            <a:ext cx="8991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Comic Sans MS" pitchFamily="66" charset="0"/>
              </a:rPr>
              <a:t>PARALLEL LINES </a:t>
            </a:r>
            <a:r>
              <a:rPr lang="en-US" sz="2000" dirty="0" smtClean="0">
                <a:latin typeface="Comic Sans MS" pitchFamily="66" charset="0"/>
              </a:rPr>
              <a:t>are lines in the same plane that do </a:t>
            </a:r>
            <a:r>
              <a:rPr lang="en-US" sz="2000" b="1" dirty="0" smtClean="0">
                <a:latin typeface="Comic Sans MS" pitchFamily="66" charset="0"/>
              </a:rPr>
              <a:t>NOT INTERSECT</a:t>
            </a:r>
            <a:endParaRPr lang="en-US" sz="2000" b="1" dirty="0"/>
          </a:p>
        </p:txBody>
      </p:sp>
      <p:sp>
        <p:nvSpPr>
          <p:cNvPr id="14" name="Rectangle 13"/>
          <p:cNvSpPr/>
          <p:nvPr/>
        </p:nvSpPr>
        <p:spPr>
          <a:xfrm>
            <a:off x="152400" y="1905000"/>
            <a:ext cx="8991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We usually draw them like this</a:t>
            </a:r>
            <a:endParaRPr lang="en-US" sz="2000" dirty="0"/>
          </a:p>
        </p:txBody>
      </p:sp>
      <p:grpSp>
        <p:nvGrpSpPr>
          <p:cNvPr id="24" name="Group 23"/>
          <p:cNvGrpSpPr/>
          <p:nvPr/>
        </p:nvGrpSpPr>
        <p:grpSpPr>
          <a:xfrm>
            <a:off x="5181600" y="2514600"/>
            <a:ext cx="228600" cy="304800"/>
            <a:chOff x="7162800" y="2743200"/>
            <a:chExt cx="228600" cy="30480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cxnSp>
          <p:nvCxnSpPr>
            <p:cNvPr id="19" name="Straight Connector 18"/>
            <p:cNvCxnSpPr/>
            <p:nvPr/>
          </p:nvCxnSpPr>
          <p:spPr>
            <a:xfrm>
              <a:off x="7162800" y="2743200"/>
              <a:ext cx="228600" cy="152400"/>
            </a:xfrm>
            <a:prstGeom prst="line">
              <a:avLst/>
            </a:prstGeom>
            <a:ln w="38100">
              <a:solidFill>
                <a:srgbClr val="FF000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V="1">
              <a:off x="7162800" y="2895600"/>
              <a:ext cx="228600" cy="152400"/>
            </a:xfrm>
            <a:prstGeom prst="line">
              <a:avLst/>
            </a:prstGeom>
            <a:ln w="38100">
              <a:solidFill>
                <a:srgbClr val="FF000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 24"/>
          <p:cNvGrpSpPr/>
          <p:nvPr/>
        </p:nvGrpSpPr>
        <p:grpSpPr>
          <a:xfrm>
            <a:off x="5181600" y="2926080"/>
            <a:ext cx="228600" cy="304800"/>
            <a:chOff x="7162800" y="2743200"/>
            <a:chExt cx="228600" cy="30480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cxnSp>
          <p:nvCxnSpPr>
            <p:cNvPr id="26" name="Straight Connector 25"/>
            <p:cNvCxnSpPr/>
            <p:nvPr/>
          </p:nvCxnSpPr>
          <p:spPr>
            <a:xfrm>
              <a:off x="7162800" y="2743200"/>
              <a:ext cx="228600" cy="152400"/>
            </a:xfrm>
            <a:prstGeom prst="line">
              <a:avLst/>
            </a:prstGeom>
            <a:ln w="38100">
              <a:solidFill>
                <a:srgbClr val="FF000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flipV="1">
              <a:off x="7162800" y="2895600"/>
              <a:ext cx="228600" cy="152400"/>
            </a:xfrm>
            <a:prstGeom prst="line">
              <a:avLst/>
            </a:prstGeom>
            <a:ln w="38100">
              <a:solidFill>
                <a:srgbClr val="FF000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Rectangle 27"/>
          <p:cNvSpPr/>
          <p:nvPr/>
        </p:nvSpPr>
        <p:spPr>
          <a:xfrm>
            <a:off x="2362200" y="3505200"/>
            <a:ext cx="2286000" cy="381000"/>
          </a:xfrm>
          <a:prstGeom prst="rect">
            <a:avLst/>
          </a:prstGeom>
          <a:solidFill>
            <a:srgbClr val="FF0000">
              <a:alpha val="79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52400" y="3505200"/>
            <a:ext cx="8991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And include these “arrow tick marks” to indicate they are parallel.</a:t>
            </a:r>
            <a:endParaRPr lang="en-US" sz="2000" dirty="0"/>
          </a:p>
        </p:txBody>
      </p:sp>
      <p:cxnSp>
        <p:nvCxnSpPr>
          <p:cNvPr id="31" name="Straight Arrow Connector 30"/>
          <p:cNvCxnSpPr/>
          <p:nvPr/>
        </p:nvCxnSpPr>
        <p:spPr>
          <a:xfrm>
            <a:off x="2057400" y="2667000"/>
            <a:ext cx="4343400" cy="1588"/>
          </a:xfrm>
          <a:prstGeom prst="straightConnector1">
            <a:avLst/>
          </a:prstGeom>
          <a:ln w="25400">
            <a:solidFill>
              <a:schemeClr val="tx1"/>
            </a:solidFill>
            <a:headEnd type="arrow"/>
            <a:tailEnd type="arrow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2103120" y="3093720"/>
            <a:ext cx="4343400" cy="1588"/>
          </a:xfrm>
          <a:prstGeom prst="straightConnector1">
            <a:avLst/>
          </a:prstGeom>
          <a:ln w="25400">
            <a:solidFill>
              <a:schemeClr val="tx1"/>
            </a:solidFill>
            <a:headEnd type="arrow"/>
            <a:tailEnd type="arrow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  <p:bldP spid="14" grpId="0"/>
      <p:bldP spid="28" grpId="0" animBg="1"/>
      <p:bldP spid="28" grpId="1" animBg="1"/>
      <p:bldP spid="15" grpId="0"/>
      <p:bldP spid="15" grpId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425" name="Picture 1" descr="C:\FILES\pictures (fun)\Moving Backgrounds\Wallpaper_FALA-S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7200"/>
            <a:ext cx="9144000" cy="62484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/>
            <a:r>
              <a:rPr lang="en-US" sz="3000" b="1" dirty="0" smtClean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Problems</a:t>
            </a:r>
            <a:endParaRPr lang="en-US" sz="3000" b="1" dirty="0">
              <a:ln w="11430"/>
              <a:solidFill>
                <a:srgbClr val="00B0F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  <a:latin typeface="Comic Sans MS" pitchFamily="66" charset="0"/>
              </a:rPr>
              <a:t>Geometry CH 3	Parallel &amp; Perpendicular Lines</a:t>
            </a:r>
            <a:endParaRPr lang="en-US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57200" y="838200"/>
            <a:ext cx="80772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  <a:hlinkClick r:id="rId4" action="ppaction://hlinksldjump"/>
              </a:rPr>
              <a:t>3.1  Relationships between lines</a:t>
            </a:r>
            <a:endParaRPr lang="en-US" sz="2000" dirty="0" smtClean="0">
              <a:solidFill>
                <a:schemeClr val="bg1">
                  <a:lumMod val="95000"/>
                </a:schemeClr>
              </a:solidFill>
              <a:latin typeface="Comic Sans MS" pitchFamily="66" charset="0"/>
            </a:endParaRPr>
          </a:p>
          <a:p>
            <a:r>
              <a:rPr lang="en-US" sz="2000" dirty="0" smtClean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  <a:hlinkClick r:id="rId5" action="ppaction://hlinksldjump"/>
              </a:rPr>
              <a:t>3.2  Theorems about perpendicular lines</a:t>
            </a:r>
            <a:endParaRPr lang="en-US" sz="2000" dirty="0" smtClean="0">
              <a:solidFill>
                <a:schemeClr val="bg1">
                  <a:lumMod val="95000"/>
                </a:schemeClr>
              </a:solidFill>
              <a:latin typeface="Comic Sans MS" pitchFamily="66" charset="0"/>
            </a:endParaRPr>
          </a:p>
          <a:p>
            <a:r>
              <a:rPr lang="en-US" sz="2000" dirty="0" smtClean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  <a:hlinkClick r:id="rId6" action="ppaction://hlinksldjump"/>
              </a:rPr>
              <a:t>3.3  Angles formed by transversals</a:t>
            </a:r>
            <a:endParaRPr lang="en-US" sz="2000" dirty="0" smtClean="0">
              <a:solidFill>
                <a:schemeClr val="bg1">
                  <a:lumMod val="95000"/>
                </a:schemeClr>
              </a:solidFill>
              <a:latin typeface="Comic Sans MS" pitchFamily="66" charset="0"/>
            </a:endParaRPr>
          </a:p>
          <a:p>
            <a:r>
              <a:rPr lang="en-US" sz="2000" dirty="0" smtClean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  <a:hlinkClick r:id="rId7" action="ppaction://hlinksldjump"/>
              </a:rPr>
              <a:t>3.4  Parallel lines and transversals</a:t>
            </a:r>
            <a:endParaRPr lang="en-US" sz="2000" dirty="0" smtClean="0">
              <a:solidFill>
                <a:schemeClr val="bg1">
                  <a:lumMod val="95000"/>
                </a:schemeClr>
              </a:solidFill>
              <a:latin typeface="Comic Sans MS" pitchFamily="66" charset="0"/>
            </a:endParaRPr>
          </a:p>
          <a:p>
            <a:r>
              <a:rPr lang="en-US" sz="2000" dirty="0" smtClean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  <a:hlinkClick r:id="rId8" action="ppaction://hlinksldjump"/>
              </a:rPr>
              <a:t>3.5  Showing lines are parallel</a:t>
            </a:r>
            <a:endParaRPr lang="en-US" sz="2000" dirty="0" smtClean="0">
              <a:solidFill>
                <a:schemeClr val="bg1">
                  <a:lumMod val="95000"/>
                </a:schemeClr>
              </a:solidFill>
              <a:latin typeface="Comic Sans MS" pitchFamily="66" charset="0"/>
            </a:endParaRPr>
          </a:p>
          <a:p>
            <a:r>
              <a:rPr lang="en-US" sz="2000" dirty="0" smtClean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  <a:hlinkClick r:id="rId9" action="ppaction://hlinksldjump"/>
              </a:rPr>
              <a:t>3.6  Using parallel and perpendicular lines</a:t>
            </a:r>
            <a:endParaRPr lang="en-US" sz="2000" dirty="0" smtClean="0">
              <a:solidFill>
                <a:schemeClr val="bg1">
                  <a:lumMod val="95000"/>
                </a:schemeClr>
              </a:solidFill>
              <a:latin typeface="Comic Sans MS" pitchFamily="66" charset="0"/>
            </a:endParaRPr>
          </a:p>
          <a:p>
            <a:r>
              <a:rPr lang="en-US" sz="2000" dirty="0" smtClean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rPr>
              <a:t>“Tough” angle problems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010400" y="6488668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10" action="ppaction://hlinksldjump"/>
              </a:rPr>
              <a:t>APPENDIX</a:t>
            </a:r>
            <a:endParaRPr lang="en-US" dirty="0"/>
          </a:p>
        </p:txBody>
      </p:sp>
      <p:pic>
        <p:nvPicPr>
          <p:cNvPr id="265217" name="Picture 1" descr="C:\FILES\pictures (fun)\CUEs\MathStudentAnim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5181600"/>
            <a:ext cx="1428750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2B2B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5" name="Text Box 6"/>
          <p:cNvSpPr txBox="1">
            <a:spLocks noChangeArrowheads="1"/>
          </p:cNvSpPr>
          <p:nvPr/>
        </p:nvSpPr>
        <p:spPr bwMode="auto">
          <a:xfrm>
            <a:off x="0" y="838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dirty="0"/>
              <a:t>Are the following lines parallel, intersecting or skew?  </a:t>
            </a:r>
          </a:p>
        </p:txBody>
      </p:sp>
      <p:sp>
        <p:nvSpPr>
          <p:cNvPr id="25606" name="Rectangle 7"/>
          <p:cNvSpPr>
            <a:spLocks noChangeArrowheads="1"/>
          </p:cNvSpPr>
          <p:nvPr/>
        </p:nvSpPr>
        <p:spPr bwMode="auto">
          <a:xfrm>
            <a:off x="5257800" y="2209800"/>
            <a:ext cx="3048000" cy="15240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07" name="Line 8"/>
          <p:cNvSpPr>
            <a:spLocks noChangeShapeType="1"/>
          </p:cNvSpPr>
          <p:nvPr/>
        </p:nvSpPr>
        <p:spPr bwMode="auto">
          <a:xfrm flipH="1" flipV="1">
            <a:off x="4724400" y="1752600"/>
            <a:ext cx="533400" cy="457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08" name="Line 12"/>
          <p:cNvSpPr>
            <a:spLocks noChangeShapeType="1"/>
          </p:cNvSpPr>
          <p:nvPr/>
        </p:nvSpPr>
        <p:spPr bwMode="auto">
          <a:xfrm flipH="1" flipV="1">
            <a:off x="7772400" y="1752600"/>
            <a:ext cx="533400" cy="457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09" name="Line 13"/>
          <p:cNvSpPr>
            <a:spLocks noChangeShapeType="1"/>
          </p:cNvSpPr>
          <p:nvPr/>
        </p:nvSpPr>
        <p:spPr bwMode="auto">
          <a:xfrm flipH="1" flipV="1">
            <a:off x="4419600" y="2971800"/>
            <a:ext cx="838200" cy="762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10" name="Line 14"/>
          <p:cNvSpPr>
            <a:spLocks noChangeShapeType="1"/>
          </p:cNvSpPr>
          <p:nvPr/>
        </p:nvSpPr>
        <p:spPr bwMode="auto">
          <a:xfrm flipH="1">
            <a:off x="4419600" y="1752600"/>
            <a:ext cx="304800" cy="30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11" name="Line 15"/>
          <p:cNvSpPr>
            <a:spLocks noChangeShapeType="1"/>
          </p:cNvSpPr>
          <p:nvPr/>
        </p:nvSpPr>
        <p:spPr bwMode="auto">
          <a:xfrm>
            <a:off x="4419600" y="2057400"/>
            <a:ext cx="0" cy="914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12" name="Line 16"/>
          <p:cNvSpPr>
            <a:spLocks noChangeShapeType="1"/>
          </p:cNvSpPr>
          <p:nvPr/>
        </p:nvSpPr>
        <p:spPr bwMode="auto">
          <a:xfrm>
            <a:off x="4724400" y="1752600"/>
            <a:ext cx="3048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13" name="Line 18"/>
          <p:cNvSpPr>
            <a:spLocks noChangeShapeType="1"/>
          </p:cNvSpPr>
          <p:nvPr/>
        </p:nvSpPr>
        <p:spPr bwMode="auto">
          <a:xfrm flipH="1">
            <a:off x="7467600" y="1752600"/>
            <a:ext cx="304800" cy="304800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14" name="Line 19"/>
          <p:cNvSpPr>
            <a:spLocks noChangeShapeType="1"/>
          </p:cNvSpPr>
          <p:nvPr/>
        </p:nvSpPr>
        <p:spPr bwMode="auto">
          <a:xfrm>
            <a:off x="7467600" y="2057400"/>
            <a:ext cx="0" cy="914400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15" name="Line 20"/>
          <p:cNvSpPr>
            <a:spLocks noChangeShapeType="1"/>
          </p:cNvSpPr>
          <p:nvPr/>
        </p:nvSpPr>
        <p:spPr bwMode="auto">
          <a:xfrm flipH="1" flipV="1">
            <a:off x="7467600" y="2971800"/>
            <a:ext cx="838200" cy="762000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16" name="Line 21"/>
          <p:cNvSpPr>
            <a:spLocks noChangeShapeType="1"/>
          </p:cNvSpPr>
          <p:nvPr/>
        </p:nvSpPr>
        <p:spPr bwMode="auto">
          <a:xfrm>
            <a:off x="4419600" y="2971800"/>
            <a:ext cx="3048000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17" name="Line 22"/>
          <p:cNvSpPr>
            <a:spLocks noChangeShapeType="1"/>
          </p:cNvSpPr>
          <p:nvPr/>
        </p:nvSpPr>
        <p:spPr bwMode="auto">
          <a:xfrm>
            <a:off x="4419600" y="2057400"/>
            <a:ext cx="3048000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18" name="Text Box 23"/>
          <p:cNvSpPr txBox="1">
            <a:spLocks noChangeArrowheads="1"/>
          </p:cNvSpPr>
          <p:nvPr/>
        </p:nvSpPr>
        <p:spPr bwMode="auto">
          <a:xfrm>
            <a:off x="4495800" y="13716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dirty="0"/>
              <a:t>a  </a:t>
            </a:r>
          </a:p>
        </p:txBody>
      </p:sp>
      <p:sp>
        <p:nvSpPr>
          <p:cNvPr id="25619" name="Text Box 24"/>
          <p:cNvSpPr txBox="1">
            <a:spLocks noChangeArrowheads="1"/>
          </p:cNvSpPr>
          <p:nvPr/>
        </p:nvSpPr>
        <p:spPr bwMode="auto">
          <a:xfrm>
            <a:off x="7543800" y="13716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b  </a:t>
            </a:r>
          </a:p>
        </p:txBody>
      </p:sp>
      <p:sp>
        <p:nvSpPr>
          <p:cNvPr id="25620" name="Text Box 25"/>
          <p:cNvSpPr txBox="1">
            <a:spLocks noChangeArrowheads="1"/>
          </p:cNvSpPr>
          <p:nvPr/>
        </p:nvSpPr>
        <p:spPr bwMode="auto">
          <a:xfrm>
            <a:off x="8305800" y="18288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dirty="0"/>
              <a:t>k  </a:t>
            </a:r>
          </a:p>
        </p:txBody>
      </p:sp>
      <p:sp>
        <p:nvSpPr>
          <p:cNvPr id="25621" name="Text Box 26"/>
          <p:cNvSpPr txBox="1">
            <a:spLocks noChangeArrowheads="1"/>
          </p:cNvSpPr>
          <p:nvPr/>
        </p:nvSpPr>
        <p:spPr bwMode="auto">
          <a:xfrm>
            <a:off x="4953000" y="19812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dirty="0" smtClean="0"/>
              <a:t>J  </a:t>
            </a:r>
            <a:endParaRPr lang="en-US" sz="2400" dirty="0"/>
          </a:p>
        </p:txBody>
      </p:sp>
      <p:sp>
        <p:nvSpPr>
          <p:cNvPr id="25622" name="Text Box 27"/>
          <p:cNvSpPr txBox="1">
            <a:spLocks noChangeArrowheads="1"/>
          </p:cNvSpPr>
          <p:nvPr/>
        </p:nvSpPr>
        <p:spPr bwMode="auto">
          <a:xfrm>
            <a:off x="4114800" y="18288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c  </a:t>
            </a:r>
          </a:p>
        </p:txBody>
      </p:sp>
      <p:sp>
        <p:nvSpPr>
          <p:cNvPr id="25623" name="Text Box 28"/>
          <p:cNvSpPr txBox="1">
            <a:spLocks noChangeArrowheads="1"/>
          </p:cNvSpPr>
          <p:nvPr/>
        </p:nvSpPr>
        <p:spPr bwMode="auto">
          <a:xfrm>
            <a:off x="7239000" y="16764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dirty="0"/>
              <a:t>d  </a:t>
            </a:r>
          </a:p>
        </p:txBody>
      </p:sp>
      <p:sp>
        <p:nvSpPr>
          <p:cNvPr id="25624" name="Text Box 29"/>
          <p:cNvSpPr txBox="1">
            <a:spLocks noChangeArrowheads="1"/>
          </p:cNvSpPr>
          <p:nvPr/>
        </p:nvSpPr>
        <p:spPr bwMode="auto">
          <a:xfrm>
            <a:off x="4038600" y="26670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e  </a:t>
            </a:r>
          </a:p>
        </p:txBody>
      </p:sp>
      <p:sp>
        <p:nvSpPr>
          <p:cNvPr id="25625" name="Text Box 30"/>
          <p:cNvSpPr txBox="1">
            <a:spLocks noChangeArrowheads="1"/>
          </p:cNvSpPr>
          <p:nvPr/>
        </p:nvSpPr>
        <p:spPr bwMode="auto">
          <a:xfrm>
            <a:off x="7086600" y="25908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f  </a:t>
            </a:r>
          </a:p>
        </p:txBody>
      </p:sp>
      <p:sp>
        <p:nvSpPr>
          <p:cNvPr id="25626" name="Text Box 31"/>
          <p:cNvSpPr txBox="1">
            <a:spLocks noChangeArrowheads="1"/>
          </p:cNvSpPr>
          <p:nvPr/>
        </p:nvSpPr>
        <p:spPr bwMode="auto">
          <a:xfrm>
            <a:off x="4876800" y="35814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g  </a:t>
            </a:r>
          </a:p>
        </p:txBody>
      </p:sp>
      <p:sp>
        <p:nvSpPr>
          <p:cNvPr id="25627" name="Text Box 32"/>
          <p:cNvSpPr txBox="1">
            <a:spLocks noChangeArrowheads="1"/>
          </p:cNvSpPr>
          <p:nvPr/>
        </p:nvSpPr>
        <p:spPr bwMode="auto">
          <a:xfrm>
            <a:off x="8077200" y="36576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h  </a:t>
            </a:r>
          </a:p>
        </p:txBody>
      </p:sp>
      <p:sp>
        <p:nvSpPr>
          <p:cNvPr id="25628" name="Text Box 33"/>
          <p:cNvSpPr txBox="1">
            <a:spLocks noChangeArrowheads="1"/>
          </p:cNvSpPr>
          <p:nvPr/>
        </p:nvSpPr>
        <p:spPr bwMode="auto">
          <a:xfrm>
            <a:off x="304800" y="1371600"/>
            <a:ext cx="19812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n-US" sz="2400" dirty="0" smtClean="0"/>
              <a:t>1.  </a:t>
            </a:r>
            <a:r>
              <a:rPr lang="en-US" sz="2400" dirty="0" err="1" smtClean="0"/>
              <a:t>ab</a:t>
            </a:r>
            <a:r>
              <a:rPr lang="en-US" sz="2400" dirty="0" smtClean="0"/>
              <a:t> </a:t>
            </a:r>
            <a:r>
              <a:rPr lang="en-US" sz="2400" dirty="0"/>
              <a:t>and </a:t>
            </a:r>
            <a:r>
              <a:rPr lang="en-US" sz="2400" dirty="0" err="1" smtClean="0"/>
              <a:t>Jk</a:t>
            </a:r>
            <a:endParaRPr lang="en-US" sz="2400" dirty="0"/>
          </a:p>
          <a:p>
            <a:pPr marL="342900" indent="-342900"/>
            <a:endParaRPr lang="en-US" sz="2400" dirty="0"/>
          </a:p>
          <a:p>
            <a:pPr marL="342900" indent="-342900"/>
            <a:r>
              <a:rPr lang="en-US" sz="2400" dirty="0" smtClean="0"/>
              <a:t>2.  </a:t>
            </a:r>
            <a:r>
              <a:rPr lang="en-US" sz="2400" dirty="0" err="1" smtClean="0"/>
              <a:t>bk</a:t>
            </a:r>
            <a:r>
              <a:rPr lang="en-US" sz="2400" dirty="0" smtClean="0"/>
              <a:t> </a:t>
            </a:r>
            <a:r>
              <a:rPr lang="en-US" sz="2400" dirty="0"/>
              <a:t>and </a:t>
            </a:r>
            <a:r>
              <a:rPr lang="en-US" sz="2400" dirty="0" err="1"/>
              <a:t>hk</a:t>
            </a:r>
            <a:endParaRPr lang="en-US" sz="2400" dirty="0"/>
          </a:p>
          <a:p>
            <a:pPr marL="342900" indent="-342900"/>
            <a:endParaRPr lang="en-US" sz="2400" dirty="0"/>
          </a:p>
          <a:p>
            <a:pPr marL="342900" indent="-342900"/>
            <a:r>
              <a:rPr lang="en-US" sz="2400" dirty="0" smtClean="0"/>
              <a:t>3.  </a:t>
            </a:r>
            <a:r>
              <a:rPr lang="en-US" sz="2400" dirty="0" err="1" smtClean="0"/>
              <a:t>ec</a:t>
            </a:r>
            <a:r>
              <a:rPr lang="en-US" sz="2400" dirty="0" smtClean="0"/>
              <a:t> </a:t>
            </a:r>
            <a:r>
              <a:rPr lang="en-US" sz="2400" dirty="0"/>
              <a:t>and </a:t>
            </a:r>
            <a:r>
              <a:rPr lang="en-US" sz="2400" dirty="0" err="1"/>
              <a:t>gh</a:t>
            </a:r>
            <a:endParaRPr lang="en-US" sz="2400" dirty="0"/>
          </a:p>
          <a:p>
            <a:pPr marL="342900" indent="-342900"/>
            <a:endParaRPr lang="en-US" sz="2400" dirty="0"/>
          </a:p>
          <a:p>
            <a:pPr marL="342900" indent="-342900"/>
            <a:r>
              <a:rPr lang="en-US" sz="2400" dirty="0" smtClean="0"/>
              <a:t>4.  </a:t>
            </a:r>
            <a:r>
              <a:rPr lang="en-US" sz="2400" dirty="0" err="1" smtClean="0"/>
              <a:t>eg</a:t>
            </a:r>
            <a:r>
              <a:rPr lang="en-US" sz="2400" dirty="0" smtClean="0"/>
              <a:t> </a:t>
            </a:r>
            <a:r>
              <a:rPr lang="en-US" sz="2400" dirty="0"/>
              <a:t>and </a:t>
            </a:r>
            <a:r>
              <a:rPr lang="en-US" sz="2400" dirty="0" err="1"/>
              <a:t>fh</a:t>
            </a:r>
            <a:endParaRPr lang="en-US" sz="2400" dirty="0"/>
          </a:p>
          <a:p>
            <a:pPr marL="342900" indent="-342900"/>
            <a:endParaRPr lang="en-US" sz="2400" dirty="0" smtClean="0"/>
          </a:p>
          <a:p>
            <a:pPr marL="342900" indent="-342900"/>
            <a:r>
              <a:rPr lang="en-US" sz="2400" dirty="0" smtClean="0"/>
              <a:t>5.  </a:t>
            </a:r>
            <a:r>
              <a:rPr lang="en-US" sz="2400" dirty="0" err="1" smtClean="0"/>
              <a:t>kh</a:t>
            </a:r>
            <a:r>
              <a:rPr lang="en-US" sz="2400" dirty="0" smtClean="0"/>
              <a:t> </a:t>
            </a:r>
            <a:r>
              <a:rPr lang="en-US" sz="2400" dirty="0"/>
              <a:t>and </a:t>
            </a:r>
            <a:r>
              <a:rPr lang="en-US" sz="2400" dirty="0" err="1"/>
              <a:t>af</a:t>
            </a:r>
            <a:endParaRPr lang="en-US" sz="2400" dirty="0"/>
          </a:p>
        </p:txBody>
      </p:sp>
      <p:sp>
        <p:nvSpPr>
          <p:cNvPr id="25629" name="Line 34"/>
          <p:cNvSpPr>
            <a:spLocks noChangeShapeType="1"/>
          </p:cNvSpPr>
          <p:nvPr/>
        </p:nvSpPr>
        <p:spPr bwMode="auto">
          <a:xfrm>
            <a:off x="1524000" y="43434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30" name="Line 35"/>
          <p:cNvSpPr>
            <a:spLocks noChangeShapeType="1"/>
          </p:cNvSpPr>
          <p:nvPr/>
        </p:nvSpPr>
        <p:spPr bwMode="auto">
          <a:xfrm>
            <a:off x="685800" y="43434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31" name="Line 36"/>
          <p:cNvSpPr>
            <a:spLocks noChangeShapeType="1"/>
          </p:cNvSpPr>
          <p:nvPr/>
        </p:nvSpPr>
        <p:spPr bwMode="auto">
          <a:xfrm>
            <a:off x="685800" y="36576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32" name="Line 37"/>
          <p:cNvSpPr>
            <a:spLocks noChangeShapeType="1"/>
          </p:cNvSpPr>
          <p:nvPr/>
        </p:nvSpPr>
        <p:spPr bwMode="auto">
          <a:xfrm>
            <a:off x="1524000" y="36576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33" name="Line 38"/>
          <p:cNvSpPr>
            <a:spLocks noChangeShapeType="1"/>
          </p:cNvSpPr>
          <p:nvPr/>
        </p:nvSpPr>
        <p:spPr bwMode="auto">
          <a:xfrm>
            <a:off x="685800" y="28956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34" name="Line 39"/>
          <p:cNvSpPr>
            <a:spLocks noChangeShapeType="1"/>
          </p:cNvSpPr>
          <p:nvPr/>
        </p:nvSpPr>
        <p:spPr bwMode="auto">
          <a:xfrm>
            <a:off x="1524000" y="28956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35" name="Line 40"/>
          <p:cNvSpPr>
            <a:spLocks noChangeShapeType="1"/>
          </p:cNvSpPr>
          <p:nvPr/>
        </p:nvSpPr>
        <p:spPr bwMode="auto">
          <a:xfrm>
            <a:off x="685800" y="21336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36" name="Line 41"/>
          <p:cNvSpPr>
            <a:spLocks noChangeShapeType="1"/>
          </p:cNvSpPr>
          <p:nvPr/>
        </p:nvSpPr>
        <p:spPr bwMode="auto">
          <a:xfrm>
            <a:off x="1524000" y="21336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37" name="Line 42"/>
          <p:cNvSpPr>
            <a:spLocks noChangeShapeType="1"/>
          </p:cNvSpPr>
          <p:nvPr/>
        </p:nvSpPr>
        <p:spPr bwMode="auto">
          <a:xfrm>
            <a:off x="685800" y="14478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38" name="Line 43"/>
          <p:cNvSpPr>
            <a:spLocks noChangeShapeType="1"/>
          </p:cNvSpPr>
          <p:nvPr/>
        </p:nvSpPr>
        <p:spPr bwMode="auto">
          <a:xfrm>
            <a:off x="1600200" y="14478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4191000" y="1752600"/>
            <a:ext cx="4343400" cy="1588"/>
          </a:xfrm>
          <a:prstGeom prst="straightConnector1">
            <a:avLst/>
          </a:prstGeom>
          <a:ln w="50800">
            <a:solidFill>
              <a:srgbClr val="FF0000"/>
            </a:solidFill>
            <a:headEnd type="arrow"/>
            <a:tailEnd type="arrow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4800600" y="2209800"/>
            <a:ext cx="4038600" cy="1588"/>
          </a:xfrm>
          <a:prstGeom prst="straightConnector1">
            <a:avLst/>
          </a:prstGeom>
          <a:ln w="50800">
            <a:solidFill>
              <a:srgbClr val="FF0000"/>
            </a:solidFill>
            <a:headEnd type="arrow"/>
            <a:tailEnd type="arrow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/>
            <a:r>
              <a:rPr lang="en-US" sz="3000" b="1" dirty="0" smtClean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Problems 3.1</a:t>
            </a:r>
            <a:endParaRPr lang="en-US" sz="3000" b="1" dirty="0">
              <a:ln w="11430"/>
              <a:solidFill>
                <a:srgbClr val="00B0F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  <a:latin typeface="Comic Sans MS" pitchFamily="66" charset="0"/>
              </a:rPr>
              <a:t>Geometry CH 3	Parallel &amp; Perpendicular Lines</a:t>
            </a:r>
            <a:endParaRPr lang="en-US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44" name="Text Box 18"/>
          <p:cNvSpPr txBox="1">
            <a:spLocks noChangeArrowheads="1"/>
          </p:cNvSpPr>
          <p:nvPr/>
        </p:nvSpPr>
        <p:spPr bwMode="auto">
          <a:xfrm>
            <a:off x="2057400" y="1447800"/>
            <a:ext cx="1447800" cy="40011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marL="342900" indent="-342900" algn="ctr"/>
            <a:r>
              <a:rPr lang="en-US" sz="2000" b="1" dirty="0" smtClean="0"/>
              <a:t>PARALLEL </a:t>
            </a:r>
            <a:endParaRPr lang="en-US" sz="2000" b="1" dirty="0"/>
          </a:p>
        </p:txBody>
      </p:sp>
      <p:cxnSp>
        <p:nvCxnSpPr>
          <p:cNvPr id="47" name="Straight Arrow Connector 46"/>
          <p:cNvCxnSpPr/>
          <p:nvPr/>
        </p:nvCxnSpPr>
        <p:spPr>
          <a:xfrm>
            <a:off x="7208520" y="1219200"/>
            <a:ext cx="1524000" cy="1371600"/>
          </a:xfrm>
          <a:prstGeom prst="straightConnector1">
            <a:avLst/>
          </a:prstGeom>
          <a:ln w="50800">
            <a:solidFill>
              <a:srgbClr val="FF0000"/>
            </a:solidFill>
            <a:headEnd type="arrow"/>
            <a:tailEnd type="arrow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 rot="5400000" flipH="1" flipV="1">
            <a:off x="7011194" y="2894806"/>
            <a:ext cx="2590800" cy="1588"/>
          </a:xfrm>
          <a:prstGeom prst="straightConnector1">
            <a:avLst/>
          </a:prstGeom>
          <a:ln w="50800">
            <a:solidFill>
              <a:srgbClr val="FF0000"/>
            </a:solidFill>
            <a:headEnd type="arrow"/>
            <a:tailEnd type="arrow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 Box 18"/>
          <p:cNvSpPr txBox="1">
            <a:spLocks noChangeArrowheads="1"/>
          </p:cNvSpPr>
          <p:nvPr/>
        </p:nvSpPr>
        <p:spPr bwMode="auto">
          <a:xfrm>
            <a:off x="2057400" y="2133600"/>
            <a:ext cx="1524000" cy="40011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marL="342900" indent="-342900" algn="ctr"/>
            <a:r>
              <a:rPr lang="en-US" sz="2000" b="1" dirty="0" smtClean="0"/>
              <a:t>Intersecting </a:t>
            </a:r>
            <a:endParaRPr lang="en-US" sz="2000" b="1" dirty="0"/>
          </a:p>
        </p:txBody>
      </p:sp>
      <p:cxnSp>
        <p:nvCxnSpPr>
          <p:cNvPr id="53" name="Straight Arrow Connector 52"/>
          <p:cNvCxnSpPr/>
          <p:nvPr/>
        </p:nvCxnSpPr>
        <p:spPr>
          <a:xfrm>
            <a:off x="4724400" y="3733800"/>
            <a:ext cx="4114800" cy="1588"/>
          </a:xfrm>
          <a:prstGeom prst="straightConnector1">
            <a:avLst/>
          </a:prstGeom>
          <a:ln w="50800">
            <a:solidFill>
              <a:srgbClr val="FF0000"/>
            </a:solidFill>
            <a:headEnd type="arrow"/>
            <a:tailEnd type="arrow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 rot="5400000" flipH="1" flipV="1">
            <a:off x="3124994" y="2437606"/>
            <a:ext cx="2590800" cy="1588"/>
          </a:xfrm>
          <a:prstGeom prst="straightConnector1">
            <a:avLst/>
          </a:prstGeom>
          <a:ln w="50800">
            <a:solidFill>
              <a:srgbClr val="FF0000"/>
            </a:solidFill>
            <a:headEnd type="arrow"/>
            <a:tailEnd type="arrow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 Box 18"/>
          <p:cNvSpPr txBox="1">
            <a:spLocks noChangeArrowheads="1"/>
          </p:cNvSpPr>
          <p:nvPr/>
        </p:nvSpPr>
        <p:spPr bwMode="auto">
          <a:xfrm>
            <a:off x="2057400" y="2895600"/>
            <a:ext cx="1524000" cy="40011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marL="342900" indent="-342900" algn="ctr"/>
            <a:r>
              <a:rPr lang="en-US" sz="2000" b="1" dirty="0" smtClean="0"/>
              <a:t>SKEW </a:t>
            </a:r>
            <a:endParaRPr lang="en-US" sz="2000" b="1" dirty="0"/>
          </a:p>
        </p:txBody>
      </p:sp>
      <p:cxnSp>
        <p:nvCxnSpPr>
          <p:cNvPr id="59" name="Straight Arrow Connector 58"/>
          <p:cNvCxnSpPr/>
          <p:nvPr/>
        </p:nvCxnSpPr>
        <p:spPr>
          <a:xfrm>
            <a:off x="6675120" y="2209800"/>
            <a:ext cx="2362200" cy="2211388"/>
          </a:xfrm>
          <a:prstGeom prst="straightConnector1">
            <a:avLst/>
          </a:prstGeom>
          <a:ln w="50800">
            <a:solidFill>
              <a:srgbClr val="FF0000"/>
            </a:solidFill>
            <a:headEnd type="arrow"/>
            <a:tailEnd type="arrow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>
          <a:xfrm rot="10800000">
            <a:off x="4114800" y="2667000"/>
            <a:ext cx="1446212" cy="1371600"/>
          </a:xfrm>
          <a:prstGeom prst="straightConnector1">
            <a:avLst/>
          </a:prstGeom>
          <a:ln w="50800">
            <a:solidFill>
              <a:srgbClr val="FF0000"/>
            </a:solidFill>
            <a:headEnd type="arrow"/>
            <a:tailEnd type="arrow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 Box 18"/>
          <p:cNvSpPr txBox="1">
            <a:spLocks noChangeArrowheads="1"/>
          </p:cNvSpPr>
          <p:nvPr/>
        </p:nvSpPr>
        <p:spPr bwMode="auto">
          <a:xfrm>
            <a:off x="2057400" y="3657600"/>
            <a:ext cx="1524000" cy="40011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marL="342900" indent="-342900" algn="ctr"/>
            <a:r>
              <a:rPr lang="en-US" sz="2000" b="1" dirty="0" smtClean="0"/>
              <a:t>PARALLEL </a:t>
            </a:r>
            <a:endParaRPr lang="en-US" sz="2000" b="1" dirty="0"/>
          </a:p>
        </p:txBody>
      </p:sp>
      <p:cxnSp>
        <p:nvCxnSpPr>
          <p:cNvPr id="65" name="Straight Arrow Connector 64"/>
          <p:cNvCxnSpPr/>
          <p:nvPr/>
        </p:nvCxnSpPr>
        <p:spPr>
          <a:xfrm>
            <a:off x="4038600" y="1066800"/>
            <a:ext cx="2362200" cy="2211388"/>
          </a:xfrm>
          <a:prstGeom prst="straightConnector1">
            <a:avLst/>
          </a:prstGeom>
          <a:ln w="50800">
            <a:solidFill>
              <a:srgbClr val="FF0000"/>
            </a:solidFill>
            <a:headEnd type="arrow"/>
            <a:tailEnd type="arrow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/>
          <p:nvPr/>
        </p:nvCxnSpPr>
        <p:spPr>
          <a:xfrm rot="5400000" flipH="1" flipV="1">
            <a:off x="7011194" y="2894806"/>
            <a:ext cx="2590800" cy="1588"/>
          </a:xfrm>
          <a:prstGeom prst="straightConnector1">
            <a:avLst/>
          </a:prstGeom>
          <a:ln w="50800">
            <a:solidFill>
              <a:srgbClr val="FF0000"/>
            </a:solidFill>
            <a:headEnd type="arrow"/>
            <a:tailEnd type="arrow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 Box 18"/>
          <p:cNvSpPr txBox="1">
            <a:spLocks noChangeArrowheads="1"/>
          </p:cNvSpPr>
          <p:nvPr/>
        </p:nvSpPr>
        <p:spPr bwMode="auto">
          <a:xfrm>
            <a:off x="2057400" y="4343400"/>
            <a:ext cx="1524000" cy="40011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marL="342900" indent="-342900" algn="ctr"/>
            <a:r>
              <a:rPr lang="en-US" sz="2000" b="1" dirty="0" smtClean="0"/>
              <a:t>SKEW </a:t>
            </a:r>
            <a:endParaRPr lang="en-US" sz="2000" b="1" dirty="0"/>
          </a:p>
        </p:txBody>
      </p:sp>
      <p:sp>
        <p:nvSpPr>
          <p:cNvPr id="56" name="TextBox 55"/>
          <p:cNvSpPr txBox="1"/>
          <p:nvPr/>
        </p:nvSpPr>
        <p:spPr>
          <a:xfrm>
            <a:off x="7010400" y="6488668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APPENDIX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8" dur="1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9" dur="1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9" grpId="0" animBg="1"/>
      <p:bldP spid="55" grpId="0" animBg="1"/>
      <p:bldP spid="61" grpId="0" animBg="1"/>
      <p:bldP spid="67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2B2B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61" name="Line 25"/>
          <p:cNvSpPr>
            <a:spLocks noChangeShapeType="1"/>
          </p:cNvSpPr>
          <p:nvPr/>
        </p:nvSpPr>
        <p:spPr bwMode="auto">
          <a:xfrm>
            <a:off x="7010400" y="762000"/>
            <a:ext cx="439738" cy="1588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362" name="Line 26"/>
          <p:cNvSpPr>
            <a:spLocks noChangeShapeType="1"/>
          </p:cNvSpPr>
          <p:nvPr/>
        </p:nvSpPr>
        <p:spPr bwMode="auto">
          <a:xfrm>
            <a:off x="6096000" y="762000"/>
            <a:ext cx="439738" cy="1588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8201" name="Picture 3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8600" y="1371600"/>
            <a:ext cx="4191000" cy="29432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4" name="Rectangle 13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/>
            <a:r>
              <a:rPr lang="en-US" sz="3000" b="1" dirty="0" smtClean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Problems 3.1</a:t>
            </a:r>
            <a:endParaRPr lang="en-US" sz="3000" b="1" dirty="0">
              <a:ln w="11430"/>
              <a:solidFill>
                <a:srgbClr val="00B0F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  <a:latin typeface="Comic Sans MS" pitchFamily="66" charset="0"/>
              </a:rPr>
              <a:t>Geometry CH 3	Parallel &amp; Perpendicular Lines</a:t>
            </a:r>
            <a:endParaRPr lang="en-US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419600" y="762000"/>
            <a:ext cx="42672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Comic Sans MS" pitchFamily="66" charset="0"/>
              </a:rPr>
              <a:t>6.  Are lines AB and CD 	parallel, perpendicular or 	skew?</a:t>
            </a:r>
            <a:endParaRPr lang="en-US" sz="2000" b="1" dirty="0"/>
          </a:p>
        </p:txBody>
      </p:sp>
      <p:sp>
        <p:nvSpPr>
          <p:cNvPr id="9" name="Rectangle 8"/>
          <p:cNvSpPr/>
          <p:nvPr/>
        </p:nvSpPr>
        <p:spPr>
          <a:xfrm>
            <a:off x="6096000" y="1752600"/>
            <a:ext cx="1295400" cy="40011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latin typeface="Comic Sans MS" pitchFamily="66" charset="0"/>
              </a:rPr>
              <a:t>SKEW</a:t>
            </a:r>
            <a:endParaRPr lang="en-US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7010400" y="6488668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 action="ppaction://hlinksldjump"/>
              </a:rPr>
              <a:t>APPENDIX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762000" y="1295400"/>
            <a:ext cx="7772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/>
            <a:r>
              <a:rPr lang="en-US" sz="3000" b="1" dirty="0" smtClean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Problems 3.1</a:t>
            </a:r>
            <a:endParaRPr lang="en-US" sz="3000" b="1" dirty="0">
              <a:ln w="11430"/>
              <a:solidFill>
                <a:srgbClr val="00B0F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  <a:latin typeface="Comic Sans MS" pitchFamily="66" charset="0"/>
              </a:rPr>
              <a:t>Geometry CH 3	Parallel &amp; Perpendicular Lines</a:t>
            </a:r>
            <a:endParaRPr lang="en-US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457200" y="762000"/>
            <a:ext cx="8610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Comic Sans MS" pitchFamily="66" charset="0"/>
              </a:rPr>
              <a:t>7.  Name the plane parallel to plane CDE</a:t>
            </a:r>
            <a:endParaRPr lang="en-US" sz="2000" b="1" dirty="0"/>
          </a:p>
        </p:txBody>
      </p:sp>
      <p:pic>
        <p:nvPicPr>
          <p:cNvPr id="138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4366" y="1340068"/>
            <a:ext cx="4162425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824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1295400"/>
            <a:ext cx="4200525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16"/>
          <p:cNvSpPr/>
          <p:nvPr/>
        </p:nvSpPr>
        <p:spPr>
          <a:xfrm>
            <a:off x="0" y="4419600"/>
            <a:ext cx="8610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Comic Sans MS" pitchFamily="66" charset="0"/>
              </a:rPr>
              <a:t>PLANE ABG</a:t>
            </a:r>
          </a:p>
          <a:p>
            <a:r>
              <a:rPr lang="en-US" sz="2000" b="1" dirty="0" smtClean="0">
                <a:latin typeface="Comic Sans MS" pitchFamily="66" charset="0"/>
              </a:rPr>
              <a:t> (or any combination of ABGH)</a:t>
            </a:r>
            <a:endParaRPr lang="en-US" sz="2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7010400" y="6488668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5" action="ppaction://hlinksldjump"/>
              </a:rPr>
              <a:t>APPENDIX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8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762000" y="1295400"/>
            <a:ext cx="7772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pic>
        <p:nvPicPr>
          <p:cNvPr id="10246" name="Picture 1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81000" y="838200"/>
            <a:ext cx="4114800" cy="292576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7" name="Rectangle 6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/>
            <a:r>
              <a:rPr lang="en-US" sz="3000" b="1" dirty="0" smtClean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Problems 3.1</a:t>
            </a:r>
            <a:endParaRPr lang="en-US" sz="3000" b="1" dirty="0">
              <a:ln w="11430"/>
              <a:solidFill>
                <a:srgbClr val="00B0F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  <a:latin typeface="Comic Sans MS" pitchFamily="66" charset="0"/>
              </a:rPr>
              <a:t>Geometry CH 3	Parallel &amp; Perpendicular Lines</a:t>
            </a:r>
            <a:endParaRPr lang="en-US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4648200" y="762000"/>
            <a:ext cx="4419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Comic Sans MS" pitchFamily="66" charset="0"/>
              </a:rPr>
              <a:t>8.  What is the intersection of 	planes FCG and CDE?</a:t>
            </a:r>
            <a:endParaRPr lang="en-US" sz="2000" b="1" dirty="0"/>
          </a:p>
        </p:txBody>
      </p:sp>
      <p:sp>
        <p:nvSpPr>
          <p:cNvPr id="12" name="Rectangle 11"/>
          <p:cNvSpPr/>
          <p:nvPr/>
        </p:nvSpPr>
        <p:spPr>
          <a:xfrm>
            <a:off x="4724400" y="2438400"/>
            <a:ext cx="1295400" cy="40011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latin typeface="Comic Sans MS" pitchFamily="66" charset="0"/>
              </a:rPr>
              <a:t>Line CF</a:t>
            </a:r>
            <a:endParaRPr lang="en-US" sz="2000" b="1" dirty="0"/>
          </a:p>
        </p:txBody>
      </p:sp>
      <p:sp>
        <p:nvSpPr>
          <p:cNvPr id="13" name="Line 26"/>
          <p:cNvSpPr>
            <a:spLocks noChangeShapeType="1"/>
          </p:cNvSpPr>
          <p:nvPr/>
        </p:nvSpPr>
        <p:spPr bwMode="auto">
          <a:xfrm>
            <a:off x="5427662" y="2482644"/>
            <a:ext cx="439738" cy="1588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" name="Line 24"/>
          <p:cNvSpPr>
            <a:spLocks noChangeShapeType="1"/>
          </p:cNvSpPr>
          <p:nvPr/>
        </p:nvSpPr>
        <p:spPr bwMode="auto">
          <a:xfrm flipH="1" flipV="1">
            <a:off x="3810000" y="685800"/>
            <a:ext cx="0" cy="23622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 type="triangle" w="med" len="med"/>
            <a:tailEnd type="triangl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7010400" y="6488668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 action="ppaction://hlinksldjump"/>
              </a:rPr>
              <a:t>APPENDIX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0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ext Box 4"/>
          <p:cNvSpPr txBox="1">
            <a:spLocks noChangeArrowheads="1"/>
          </p:cNvSpPr>
          <p:nvPr/>
        </p:nvSpPr>
        <p:spPr bwMode="auto">
          <a:xfrm>
            <a:off x="762000" y="1295400"/>
            <a:ext cx="7772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pic>
        <p:nvPicPr>
          <p:cNvPr id="11271" name="Picture 1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67200" y="1447800"/>
            <a:ext cx="4267200" cy="30368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Rectangle 7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/>
            <a:r>
              <a:rPr lang="en-US" sz="3000" b="1" dirty="0" smtClean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Problems 3.1</a:t>
            </a:r>
            <a:endParaRPr lang="en-US" sz="3000" b="1" dirty="0">
              <a:ln w="11430"/>
              <a:solidFill>
                <a:srgbClr val="00B0F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  <a:latin typeface="Comic Sans MS" pitchFamily="66" charset="0"/>
              </a:rPr>
              <a:t>Geometry CH 3	Parallel &amp; Perpendicular Lines</a:t>
            </a:r>
            <a:endParaRPr lang="en-US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4800" y="762000"/>
            <a:ext cx="4419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Comic Sans MS" pitchFamily="66" charset="0"/>
              </a:rPr>
              <a:t>9.  Which lines are parallel to 	FC?</a:t>
            </a:r>
            <a:endParaRPr lang="en-US" sz="2000" b="1" dirty="0"/>
          </a:p>
        </p:txBody>
      </p:sp>
      <p:sp>
        <p:nvSpPr>
          <p:cNvPr id="13" name="Line 26"/>
          <p:cNvSpPr>
            <a:spLocks noChangeShapeType="1"/>
          </p:cNvSpPr>
          <p:nvPr/>
        </p:nvSpPr>
        <p:spPr bwMode="auto">
          <a:xfrm>
            <a:off x="3733800" y="762000"/>
            <a:ext cx="439738" cy="1588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762000" y="1524000"/>
            <a:ext cx="1295400" cy="40011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latin typeface="Comic Sans MS" pitchFamily="66" charset="0"/>
              </a:rPr>
              <a:t>Line ED</a:t>
            </a:r>
            <a:endParaRPr lang="en-US" sz="2000" b="1" dirty="0"/>
          </a:p>
        </p:txBody>
      </p:sp>
      <p:sp>
        <p:nvSpPr>
          <p:cNvPr id="15" name="Line 26"/>
          <p:cNvSpPr>
            <a:spLocks noChangeShapeType="1"/>
          </p:cNvSpPr>
          <p:nvPr/>
        </p:nvSpPr>
        <p:spPr bwMode="auto">
          <a:xfrm>
            <a:off x="1465262" y="1568244"/>
            <a:ext cx="439738" cy="1588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762000" y="2209800"/>
            <a:ext cx="1295400" cy="40011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latin typeface="Comic Sans MS" pitchFamily="66" charset="0"/>
              </a:rPr>
              <a:t>Line HA</a:t>
            </a:r>
            <a:endParaRPr lang="en-US" sz="2000" b="1" dirty="0"/>
          </a:p>
        </p:txBody>
      </p:sp>
      <p:sp>
        <p:nvSpPr>
          <p:cNvPr id="17" name="Line 26"/>
          <p:cNvSpPr>
            <a:spLocks noChangeShapeType="1"/>
          </p:cNvSpPr>
          <p:nvPr/>
        </p:nvSpPr>
        <p:spPr bwMode="auto">
          <a:xfrm>
            <a:off x="1465262" y="2254044"/>
            <a:ext cx="439738" cy="1588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762000" y="2819400"/>
            <a:ext cx="1295400" cy="40011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latin typeface="Comic Sans MS" pitchFamily="66" charset="0"/>
              </a:rPr>
              <a:t>Line BG</a:t>
            </a:r>
            <a:endParaRPr lang="en-US" sz="2000" b="1" dirty="0"/>
          </a:p>
        </p:txBody>
      </p:sp>
      <p:sp>
        <p:nvSpPr>
          <p:cNvPr id="19" name="Line 26"/>
          <p:cNvSpPr>
            <a:spLocks noChangeShapeType="1"/>
          </p:cNvSpPr>
          <p:nvPr/>
        </p:nvSpPr>
        <p:spPr bwMode="auto">
          <a:xfrm>
            <a:off x="1465262" y="2863644"/>
            <a:ext cx="439738" cy="1588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0" name="Line 24"/>
          <p:cNvSpPr>
            <a:spLocks noChangeShapeType="1"/>
          </p:cNvSpPr>
          <p:nvPr/>
        </p:nvSpPr>
        <p:spPr bwMode="auto">
          <a:xfrm>
            <a:off x="5334000" y="1219200"/>
            <a:ext cx="0" cy="24384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 type="triangle" w="med" len="med"/>
            <a:tailEnd type="triangl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sp>
        <p:nvSpPr>
          <p:cNvPr id="21" name="Line 24"/>
          <p:cNvSpPr>
            <a:spLocks noChangeShapeType="1"/>
          </p:cNvSpPr>
          <p:nvPr/>
        </p:nvSpPr>
        <p:spPr bwMode="auto">
          <a:xfrm flipV="1">
            <a:off x="4648200" y="2133600"/>
            <a:ext cx="0" cy="23622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 type="triangle" w="med" len="med"/>
            <a:tailEnd type="triangl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sp>
        <p:nvSpPr>
          <p:cNvPr id="22" name="Line 24"/>
          <p:cNvSpPr>
            <a:spLocks noChangeShapeType="1"/>
          </p:cNvSpPr>
          <p:nvPr/>
        </p:nvSpPr>
        <p:spPr bwMode="auto">
          <a:xfrm flipV="1">
            <a:off x="7467600" y="2133600"/>
            <a:ext cx="0" cy="22098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 type="triangle" w="med" len="med"/>
            <a:tailEnd type="triangl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sp>
        <p:nvSpPr>
          <p:cNvPr id="23" name="Line 24"/>
          <p:cNvSpPr>
            <a:spLocks noChangeShapeType="1"/>
          </p:cNvSpPr>
          <p:nvPr/>
        </p:nvSpPr>
        <p:spPr bwMode="auto">
          <a:xfrm flipH="1">
            <a:off x="8122920" y="1219200"/>
            <a:ext cx="0" cy="2286000"/>
          </a:xfrm>
          <a:prstGeom prst="line">
            <a:avLst/>
          </a:prstGeom>
          <a:noFill/>
          <a:ln w="76200">
            <a:solidFill>
              <a:srgbClr val="FFFF00"/>
            </a:solidFill>
            <a:round/>
            <a:headEnd type="triangle" w="med" len="med"/>
            <a:tailEnd type="triangl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7010400" y="6488668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 action="ppaction://hlinksldjump"/>
              </a:rPr>
              <a:t>APPENDIX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8" name="Picture 1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3400" y="1676400"/>
            <a:ext cx="4267200" cy="3036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/>
            <a:r>
              <a:rPr lang="en-US" sz="3000" b="1" dirty="0" smtClean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Problems 3.1</a:t>
            </a:r>
            <a:endParaRPr lang="en-US" sz="3000" b="1" dirty="0">
              <a:ln w="11430"/>
              <a:solidFill>
                <a:srgbClr val="00B0F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  <a:latin typeface="Comic Sans MS" pitchFamily="66" charset="0"/>
              </a:rPr>
              <a:t>Geometry CH 3	Parallel &amp; Perpendicular Lines</a:t>
            </a:r>
            <a:endParaRPr lang="en-US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04800" y="762000"/>
            <a:ext cx="4419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Comic Sans MS" pitchFamily="66" charset="0"/>
              </a:rPr>
              <a:t>10.  Which segments intersect  	FE?</a:t>
            </a:r>
            <a:endParaRPr lang="en-US" sz="2000" b="1" dirty="0"/>
          </a:p>
        </p:txBody>
      </p:sp>
      <p:sp>
        <p:nvSpPr>
          <p:cNvPr id="12" name="Line 26"/>
          <p:cNvSpPr>
            <a:spLocks noChangeShapeType="1"/>
          </p:cNvSpPr>
          <p:nvPr/>
        </p:nvSpPr>
        <p:spPr bwMode="auto">
          <a:xfrm>
            <a:off x="1256763" y="1089896"/>
            <a:ext cx="439738" cy="1588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6858000" y="1981200"/>
            <a:ext cx="1295400" cy="40011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latin typeface="Comic Sans MS" pitchFamily="66" charset="0"/>
              </a:rPr>
              <a:t>Line FG</a:t>
            </a:r>
            <a:endParaRPr lang="en-US" sz="2000" b="1" dirty="0"/>
          </a:p>
        </p:txBody>
      </p:sp>
      <p:sp>
        <p:nvSpPr>
          <p:cNvPr id="14" name="Line 26"/>
          <p:cNvSpPr>
            <a:spLocks noChangeShapeType="1"/>
          </p:cNvSpPr>
          <p:nvPr/>
        </p:nvSpPr>
        <p:spPr bwMode="auto">
          <a:xfrm>
            <a:off x="7561262" y="2025444"/>
            <a:ext cx="439738" cy="1588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6858000" y="2667000"/>
            <a:ext cx="1295400" cy="40011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latin typeface="Comic Sans MS" pitchFamily="66" charset="0"/>
              </a:rPr>
              <a:t>Line FC</a:t>
            </a:r>
            <a:endParaRPr lang="en-US" sz="2000" b="1" dirty="0"/>
          </a:p>
        </p:txBody>
      </p:sp>
      <p:sp>
        <p:nvSpPr>
          <p:cNvPr id="16" name="Line 26"/>
          <p:cNvSpPr>
            <a:spLocks noChangeShapeType="1"/>
          </p:cNvSpPr>
          <p:nvPr/>
        </p:nvSpPr>
        <p:spPr bwMode="auto">
          <a:xfrm>
            <a:off x="7561262" y="2711244"/>
            <a:ext cx="439738" cy="1588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6858000" y="3276600"/>
            <a:ext cx="1295400" cy="40011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latin typeface="Comic Sans MS" pitchFamily="66" charset="0"/>
              </a:rPr>
              <a:t>Line EH</a:t>
            </a:r>
            <a:endParaRPr lang="en-US" sz="2000" b="1" dirty="0"/>
          </a:p>
        </p:txBody>
      </p:sp>
      <p:sp>
        <p:nvSpPr>
          <p:cNvPr id="18" name="Line 26"/>
          <p:cNvSpPr>
            <a:spLocks noChangeShapeType="1"/>
          </p:cNvSpPr>
          <p:nvPr/>
        </p:nvSpPr>
        <p:spPr bwMode="auto">
          <a:xfrm>
            <a:off x="7561262" y="3320844"/>
            <a:ext cx="439738" cy="1588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6858000" y="4038600"/>
            <a:ext cx="1295400" cy="40011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latin typeface="Comic Sans MS" pitchFamily="66" charset="0"/>
              </a:rPr>
              <a:t>Line ED</a:t>
            </a:r>
            <a:endParaRPr lang="en-US" sz="2000" b="1" dirty="0"/>
          </a:p>
        </p:txBody>
      </p:sp>
      <p:sp>
        <p:nvSpPr>
          <p:cNvPr id="20" name="Line 26"/>
          <p:cNvSpPr>
            <a:spLocks noChangeShapeType="1"/>
          </p:cNvSpPr>
          <p:nvPr/>
        </p:nvSpPr>
        <p:spPr bwMode="auto">
          <a:xfrm>
            <a:off x="7561262" y="4082844"/>
            <a:ext cx="439738" cy="1588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1" name="Line 24"/>
          <p:cNvSpPr>
            <a:spLocks noChangeShapeType="1"/>
          </p:cNvSpPr>
          <p:nvPr/>
        </p:nvSpPr>
        <p:spPr bwMode="auto">
          <a:xfrm flipV="1">
            <a:off x="3733800" y="1828800"/>
            <a:ext cx="609600" cy="9144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2" name="Line 24"/>
          <p:cNvSpPr>
            <a:spLocks noChangeShapeType="1"/>
          </p:cNvSpPr>
          <p:nvPr/>
        </p:nvSpPr>
        <p:spPr bwMode="auto">
          <a:xfrm flipV="1">
            <a:off x="4343400" y="1828800"/>
            <a:ext cx="30480" cy="14478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" name="Line 24"/>
          <p:cNvSpPr>
            <a:spLocks noChangeShapeType="1"/>
          </p:cNvSpPr>
          <p:nvPr/>
        </p:nvSpPr>
        <p:spPr bwMode="auto">
          <a:xfrm flipV="1">
            <a:off x="914400" y="1752600"/>
            <a:ext cx="685800" cy="9906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4" name="Line 24"/>
          <p:cNvSpPr>
            <a:spLocks noChangeShapeType="1"/>
          </p:cNvSpPr>
          <p:nvPr/>
        </p:nvSpPr>
        <p:spPr bwMode="auto">
          <a:xfrm flipH="1" flipV="1">
            <a:off x="1600200" y="1828800"/>
            <a:ext cx="0" cy="14478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7010400" y="6488668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 action="ppaction://hlinksldjump"/>
              </a:rPr>
              <a:t>APPENDIX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/>
            <a:r>
              <a:rPr lang="en-US" sz="3000" b="1" dirty="0" smtClean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Problems 3.1</a:t>
            </a:r>
            <a:endParaRPr lang="en-US" sz="3000" b="1" dirty="0">
              <a:ln w="11430"/>
              <a:solidFill>
                <a:srgbClr val="00B0F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  <a:latin typeface="Comic Sans MS" pitchFamily="66" charset="0"/>
              </a:rPr>
              <a:t>Geometry CH 3	Parallel &amp; Perpendicular Lines</a:t>
            </a:r>
            <a:endParaRPr lang="en-US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4800" y="762000"/>
            <a:ext cx="4419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Comic Sans MS" pitchFamily="66" charset="0"/>
              </a:rPr>
              <a:t>11.  Which segments are skew 	to BC?</a:t>
            </a:r>
            <a:endParaRPr lang="en-US" sz="2000" b="1" dirty="0"/>
          </a:p>
        </p:txBody>
      </p:sp>
      <p:sp>
        <p:nvSpPr>
          <p:cNvPr id="13" name="Line 26"/>
          <p:cNvSpPr>
            <a:spLocks noChangeShapeType="1"/>
          </p:cNvSpPr>
          <p:nvPr/>
        </p:nvSpPr>
        <p:spPr bwMode="auto">
          <a:xfrm>
            <a:off x="1600200" y="1091484"/>
            <a:ext cx="439738" cy="1588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858000" y="1981200"/>
            <a:ext cx="1295400" cy="40011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latin typeface="Comic Sans MS" pitchFamily="66" charset="0"/>
              </a:rPr>
              <a:t>Line HA</a:t>
            </a:r>
            <a:endParaRPr lang="en-US" sz="2000" b="1" dirty="0"/>
          </a:p>
        </p:txBody>
      </p:sp>
      <p:sp>
        <p:nvSpPr>
          <p:cNvPr id="15" name="Line 26"/>
          <p:cNvSpPr>
            <a:spLocks noChangeShapeType="1"/>
          </p:cNvSpPr>
          <p:nvPr/>
        </p:nvSpPr>
        <p:spPr bwMode="auto">
          <a:xfrm>
            <a:off x="7561262" y="2025444"/>
            <a:ext cx="439738" cy="1588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6858000" y="2667000"/>
            <a:ext cx="1295400" cy="40011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latin typeface="Comic Sans MS" pitchFamily="66" charset="0"/>
              </a:rPr>
              <a:t>Line ED</a:t>
            </a:r>
            <a:endParaRPr lang="en-US" sz="2000" b="1" dirty="0"/>
          </a:p>
        </p:txBody>
      </p:sp>
      <p:sp>
        <p:nvSpPr>
          <p:cNvPr id="17" name="Line 26"/>
          <p:cNvSpPr>
            <a:spLocks noChangeShapeType="1"/>
          </p:cNvSpPr>
          <p:nvPr/>
        </p:nvSpPr>
        <p:spPr bwMode="auto">
          <a:xfrm>
            <a:off x="7561262" y="2711244"/>
            <a:ext cx="439738" cy="1588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6858000" y="3276600"/>
            <a:ext cx="1295400" cy="40011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latin typeface="Comic Sans MS" pitchFamily="66" charset="0"/>
              </a:rPr>
              <a:t>Line HG</a:t>
            </a:r>
            <a:endParaRPr lang="en-US" sz="2000" b="1" dirty="0"/>
          </a:p>
        </p:txBody>
      </p:sp>
      <p:sp>
        <p:nvSpPr>
          <p:cNvPr id="19" name="Line 26"/>
          <p:cNvSpPr>
            <a:spLocks noChangeShapeType="1"/>
          </p:cNvSpPr>
          <p:nvPr/>
        </p:nvSpPr>
        <p:spPr bwMode="auto">
          <a:xfrm>
            <a:off x="7561262" y="3320844"/>
            <a:ext cx="439738" cy="1588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6858000" y="4038600"/>
            <a:ext cx="1295400" cy="40011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latin typeface="Comic Sans MS" pitchFamily="66" charset="0"/>
              </a:rPr>
              <a:t>Line EF</a:t>
            </a:r>
            <a:endParaRPr lang="en-US" sz="2000" b="1" dirty="0"/>
          </a:p>
        </p:txBody>
      </p:sp>
      <p:sp>
        <p:nvSpPr>
          <p:cNvPr id="21" name="Line 26"/>
          <p:cNvSpPr>
            <a:spLocks noChangeShapeType="1"/>
          </p:cNvSpPr>
          <p:nvPr/>
        </p:nvSpPr>
        <p:spPr bwMode="auto">
          <a:xfrm>
            <a:off x="7561262" y="4082844"/>
            <a:ext cx="439738" cy="1588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23" name="Picture 1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33400" y="1676400"/>
            <a:ext cx="4267200" cy="3036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Line 24"/>
          <p:cNvSpPr>
            <a:spLocks noChangeShapeType="1"/>
          </p:cNvSpPr>
          <p:nvPr/>
        </p:nvSpPr>
        <p:spPr bwMode="auto">
          <a:xfrm>
            <a:off x="914400" y="2133600"/>
            <a:ext cx="0" cy="24384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 type="triangle" w="med" len="med"/>
            <a:tailEnd type="triangl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sp>
        <p:nvSpPr>
          <p:cNvPr id="25" name="Line 24"/>
          <p:cNvSpPr>
            <a:spLocks noChangeShapeType="1"/>
          </p:cNvSpPr>
          <p:nvPr/>
        </p:nvSpPr>
        <p:spPr bwMode="auto">
          <a:xfrm>
            <a:off x="1600200" y="1295400"/>
            <a:ext cx="0" cy="24384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 type="triangle" w="med" len="med"/>
            <a:tailEnd type="triangl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sp>
        <p:nvSpPr>
          <p:cNvPr id="26" name="Line 24"/>
          <p:cNvSpPr>
            <a:spLocks noChangeShapeType="1"/>
          </p:cNvSpPr>
          <p:nvPr/>
        </p:nvSpPr>
        <p:spPr bwMode="auto">
          <a:xfrm flipH="1">
            <a:off x="0" y="2743200"/>
            <a:ext cx="472440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 type="triangle" w="med" len="med"/>
            <a:tailEnd type="triangl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sp>
        <p:nvSpPr>
          <p:cNvPr id="27" name="Line 24"/>
          <p:cNvSpPr>
            <a:spLocks noChangeShapeType="1"/>
          </p:cNvSpPr>
          <p:nvPr/>
        </p:nvSpPr>
        <p:spPr bwMode="auto">
          <a:xfrm>
            <a:off x="914400" y="1828800"/>
            <a:ext cx="388620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 type="triangle" w="med" len="med"/>
            <a:tailEnd type="triangl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sp>
        <p:nvSpPr>
          <p:cNvPr id="28" name="Line 24"/>
          <p:cNvSpPr>
            <a:spLocks noChangeShapeType="1"/>
          </p:cNvSpPr>
          <p:nvPr/>
        </p:nvSpPr>
        <p:spPr bwMode="auto">
          <a:xfrm flipH="1">
            <a:off x="3200400" y="2971800"/>
            <a:ext cx="1371600" cy="1905000"/>
          </a:xfrm>
          <a:prstGeom prst="line">
            <a:avLst/>
          </a:prstGeom>
          <a:noFill/>
          <a:ln w="76200">
            <a:solidFill>
              <a:srgbClr val="FFFF00"/>
            </a:solidFill>
            <a:round/>
            <a:headEnd type="triangle" w="med" len="med"/>
            <a:tailEnd type="triangl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7010400" y="6488668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 action="ppaction://hlinksldjump"/>
              </a:rPr>
              <a:t>APPENDIX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1066800" y="9906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dirty="0"/>
              <a:t>M</a:t>
            </a:r>
          </a:p>
        </p:txBody>
      </p:sp>
      <p:sp>
        <p:nvSpPr>
          <p:cNvPr id="56325" name="AutoShape 5"/>
          <p:cNvSpPr>
            <a:spLocks noChangeArrowheads="1"/>
          </p:cNvSpPr>
          <p:nvPr/>
        </p:nvSpPr>
        <p:spPr bwMode="auto">
          <a:xfrm>
            <a:off x="914400" y="1371600"/>
            <a:ext cx="2743200" cy="2286000"/>
          </a:xfrm>
          <a:prstGeom prst="cube">
            <a:avLst>
              <a:gd name="adj" fmla="val 25000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6326" name="Text Box 6"/>
          <p:cNvSpPr txBox="1">
            <a:spLocks noChangeArrowheads="1"/>
          </p:cNvSpPr>
          <p:nvPr/>
        </p:nvSpPr>
        <p:spPr bwMode="auto">
          <a:xfrm>
            <a:off x="3429000" y="9906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N</a:t>
            </a:r>
          </a:p>
        </p:txBody>
      </p:sp>
      <p:sp>
        <p:nvSpPr>
          <p:cNvPr id="56327" name="Text Box 7"/>
          <p:cNvSpPr txBox="1">
            <a:spLocks noChangeArrowheads="1"/>
          </p:cNvSpPr>
          <p:nvPr/>
        </p:nvSpPr>
        <p:spPr bwMode="auto">
          <a:xfrm>
            <a:off x="3657600" y="28194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R</a:t>
            </a:r>
          </a:p>
        </p:txBody>
      </p:sp>
      <p:sp>
        <p:nvSpPr>
          <p:cNvPr id="56328" name="Text Box 8"/>
          <p:cNvSpPr txBox="1">
            <a:spLocks noChangeArrowheads="1"/>
          </p:cNvSpPr>
          <p:nvPr/>
        </p:nvSpPr>
        <p:spPr bwMode="auto">
          <a:xfrm>
            <a:off x="2895600" y="35814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S</a:t>
            </a:r>
          </a:p>
        </p:txBody>
      </p:sp>
      <p:sp>
        <p:nvSpPr>
          <p:cNvPr id="56329" name="Text Box 9"/>
          <p:cNvSpPr txBox="1">
            <a:spLocks noChangeArrowheads="1"/>
          </p:cNvSpPr>
          <p:nvPr/>
        </p:nvSpPr>
        <p:spPr bwMode="auto">
          <a:xfrm>
            <a:off x="685800" y="36576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T</a:t>
            </a:r>
          </a:p>
        </p:txBody>
      </p:sp>
      <p:sp>
        <p:nvSpPr>
          <p:cNvPr id="56330" name="Text Box 10"/>
          <p:cNvSpPr txBox="1">
            <a:spLocks noChangeArrowheads="1"/>
          </p:cNvSpPr>
          <p:nvPr/>
        </p:nvSpPr>
        <p:spPr bwMode="auto">
          <a:xfrm>
            <a:off x="2743200" y="15240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O</a:t>
            </a:r>
          </a:p>
        </p:txBody>
      </p:sp>
      <p:sp>
        <p:nvSpPr>
          <p:cNvPr id="56331" name="Text Box 11"/>
          <p:cNvSpPr txBox="1">
            <a:spLocks noChangeArrowheads="1"/>
          </p:cNvSpPr>
          <p:nvPr/>
        </p:nvSpPr>
        <p:spPr bwMode="auto">
          <a:xfrm>
            <a:off x="533400" y="16764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P</a:t>
            </a:r>
          </a:p>
        </p:txBody>
      </p:sp>
      <p:sp>
        <p:nvSpPr>
          <p:cNvPr id="56332" name="Text Box 12"/>
          <p:cNvSpPr txBox="1">
            <a:spLocks noChangeArrowheads="1"/>
          </p:cNvSpPr>
          <p:nvPr/>
        </p:nvSpPr>
        <p:spPr bwMode="auto">
          <a:xfrm>
            <a:off x="4648200" y="1219200"/>
            <a:ext cx="37338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n-US" sz="2400" dirty="0"/>
              <a:t>What kind of lines are</a:t>
            </a:r>
          </a:p>
          <a:p>
            <a:pPr marL="342900" indent="-342900"/>
            <a:r>
              <a:rPr lang="en-US" sz="2400" dirty="0" smtClean="0"/>
              <a:t>12.  MN </a:t>
            </a:r>
            <a:r>
              <a:rPr lang="en-US" sz="2400" dirty="0"/>
              <a:t>and PO?</a:t>
            </a:r>
          </a:p>
          <a:p>
            <a:pPr marL="342900" indent="-342900"/>
            <a:endParaRPr lang="en-US" sz="2400" dirty="0"/>
          </a:p>
          <a:p>
            <a:pPr marL="342900" indent="-342900"/>
            <a:r>
              <a:rPr lang="en-US" sz="2400" dirty="0" smtClean="0"/>
              <a:t>13.  RS </a:t>
            </a:r>
            <a:r>
              <a:rPr lang="en-US" sz="2400" dirty="0"/>
              <a:t>and TS</a:t>
            </a:r>
          </a:p>
          <a:p>
            <a:pPr marL="342900" indent="-342900"/>
            <a:endParaRPr lang="en-US" sz="2400" dirty="0"/>
          </a:p>
          <a:p>
            <a:pPr marL="342900" indent="-342900"/>
            <a:r>
              <a:rPr lang="en-US" sz="2400" dirty="0" smtClean="0"/>
              <a:t>14.  RS </a:t>
            </a:r>
            <a:r>
              <a:rPr lang="en-US" sz="2400" dirty="0"/>
              <a:t>and </a:t>
            </a:r>
            <a:r>
              <a:rPr lang="en-US" sz="2400" dirty="0" smtClean="0"/>
              <a:t>PO</a:t>
            </a:r>
            <a:r>
              <a:rPr lang="en-US" sz="2400" dirty="0"/>
              <a:t>?</a:t>
            </a:r>
          </a:p>
        </p:txBody>
      </p:sp>
      <p:sp>
        <p:nvSpPr>
          <p:cNvPr id="68621" name="Text Box 13"/>
          <p:cNvSpPr txBox="1">
            <a:spLocks noChangeArrowheads="1"/>
          </p:cNvSpPr>
          <p:nvPr/>
        </p:nvSpPr>
        <p:spPr bwMode="auto">
          <a:xfrm>
            <a:off x="5410200" y="1905000"/>
            <a:ext cx="228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rgbClr val="FFFF00"/>
                </a:solidFill>
                <a:latin typeface="Comic Sans MS" pitchFamily="66" charset="0"/>
              </a:rPr>
              <a:t>parallel</a:t>
            </a:r>
          </a:p>
        </p:txBody>
      </p:sp>
      <p:sp>
        <p:nvSpPr>
          <p:cNvPr id="68622" name="Text Box 14"/>
          <p:cNvSpPr txBox="1">
            <a:spLocks noChangeArrowheads="1"/>
          </p:cNvSpPr>
          <p:nvPr/>
        </p:nvSpPr>
        <p:spPr bwMode="auto">
          <a:xfrm>
            <a:off x="5410200" y="2667000"/>
            <a:ext cx="228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FF00"/>
                </a:solidFill>
                <a:latin typeface="Comic Sans MS" pitchFamily="66" charset="0"/>
              </a:rPr>
              <a:t>intersecting</a:t>
            </a:r>
          </a:p>
        </p:txBody>
      </p:sp>
      <p:sp>
        <p:nvSpPr>
          <p:cNvPr id="68623" name="Text Box 15"/>
          <p:cNvSpPr txBox="1">
            <a:spLocks noChangeArrowheads="1"/>
          </p:cNvSpPr>
          <p:nvPr/>
        </p:nvSpPr>
        <p:spPr bwMode="auto">
          <a:xfrm>
            <a:off x="5410200" y="3429000"/>
            <a:ext cx="228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FF00"/>
                </a:solidFill>
                <a:latin typeface="Comic Sans MS" pitchFamily="66" charset="0"/>
              </a:rPr>
              <a:t>skew</a:t>
            </a:r>
          </a:p>
        </p:txBody>
      </p:sp>
      <p:sp>
        <p:nvSpPr>
          <p:cNvPr id="18" name="Rectangle 17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/>
            <a:r>
              <a:rPr lang="en-US" sz="3000" b="1" dirty="0" smtClean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Problems 3.1</a:t>
            </a:r>
            <a:endParaRPr lang="en-US" sz="3000" b="1" dirty="0">
              <a:ln w="11430"/>
              <a:solidFill>
                <a:srgbClr val="00B0F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  <a:latin typeface="Comic Sans MS" pitchFamily="66" charset="0"/>
              </a:rPr>
              <a:t>Geometry CH 3	Parallel &amp; Perpendicular Lines</a:t>
            </a:r>
            <a:endParaRPr lang="en-US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7010400" y="6488668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APPENDIX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8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8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8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21" grpId="0"/>
      <p:bldP spid="68622" grpId="0"/>
      <p:bldP spid="68623" grpId="0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44" name="Text Box 12"/>
          <p:cNvSpPr txBox="1">
            <a:spLocks noChangeArrowheads="1"/>
          </p:cNvSpPr>
          <p:nvPr/>
        </p:nvSpPr>
        <p:spPr bwMode="auto">
          <a:xfrm>
            <a:off x="4648200" y="1066800"/>
            <a:ext cx="3733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n-US" sz="2400" dirty="0" smtClean="0"/>
              <a:t>15.  If </a:t>
            </a:r>
            <a:r>
              <a:rPr lang="en-US" sz="2400" dirty="0"/>
              <a:t>angle 1 is 90, </a:t>
            </a:r>
          </a:p>
        </p:txBody>
      </p:sp>
      <p:sp>
        <p:nvSpPr>
          <p:cNvPr id="57349" name="Line 16"/>
          <p:cNvSpPr>
            <a:spLocks noChangeShapeType="1"/>
          </p:cNvSpPr>
          <p:nvPr/>
        </p:nvSpPr>
        <p:spPr bwMode="auto">
          <a:xfrm>
            <a:off x="2057400" y="1219200"/>
            <a:ext cx="0" cy="2895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sp>
        <p:nvSpPr>
          <p:cNvPr id="57350" name="Line 17"/>
          <p:cNvSpPr>
            <a:spLocks noChangeShapeType="1"/>
          </p:cNvSpPr>
          <p:nvPr/>
        </p:nvSpPr>
        <p:spPr bwMode="auto">
          <a:xfrm>
            <a:off x="381000" y="2743200"/>
            <a:ext cx="3200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sp>
        <p:nvSpPr>
          <p:cNvPr id="57351" name="Text Box 18"/>
          <p:cNvSpPr txBox="1">
            <a:spLocks noChangeArrowheads="1"/>
          </p:cNvSpPr>
          <p:nvPr/>
        </p:nvSpPr>
        <p:spPr bwMode="auto">
          <a:xfrm>
            <a:off x="2133600" y="21336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57352" name="Text Box 19"/>
          <p:cNvSpPr txBox="1">
            <a:spLocks noChangeArrowheads="1"/>
          </p:cNvSpPr>
          <p:nvPr/>
        </p:nvSpPr>
        <p:spPr bwMode="auto">
          <a:xfrm>
            <a:off x="1447800" y="21336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57353" name="Text Box 20"/>
          <p:cNvSpPr txBox="1">
            <a:spLocks noChangeArrowheads="1"/>
          </p:cNvSpPr>
          <p:nvPr/>
        </p:nvSpPr>
        <p:spPr bwMode="auto">
          <a:xfrm>
            <a:off x="1447800" y="28194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57354" name="Text Box 21"/>
          <p:cNvSpPr txBox="1">
            <a:spLocks noChangeArrowheads="1"/>
          </p:cNvSpPr>
          <p:nvPr/>
        </p:nvSpPr>
        <p:spPr bwMode="auto">
          <a:xfrm>
            <a:off x="2133600" y="28194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chemeClr val="bg1"/>
                </a:solidFill>
              </a:rPr>
              <a:t>3</a:t>
            </a:r>
          </a:p>
        </p:txBody>
      </p:sp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1752600" y="2438400"/>
            <a:ext cx="304800" cy="304800"/>
            <a:chOff x="2736" y="2112"/>
            <a:chExt cx="192" cy="192"/>
          </a:xfrm>
        </p:grpSpPr>
        <p:sp>
          <p:nvSpPr>
            <p:cNvPr id="57361" name="Line 22"/>
            <p:cNvSpPr>
              <a:spLocks noChangeShapeType="1"/>
            </p:cNvSpPr>
            <p:nvPr/>
          </p:nvSpPr>
          <p:spPr bwMode="auto">
            <a:xfrm>
              <a:off x="2736" y="2112"/>
              <a:ext cx="0" cy="19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362" name="Line 23"/>
            <p:cNvSpPr>
              <a:spLocks noChangeShapeType="1"/>
            </p:cNvSpPr>
            <p:nvPr/>
          </p:nvSpPr>
          <p:spPr bwMode="auto">
            <a:xfrm>
              <a:off x="2736" y="2112"/>
              <a:ext cx="192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9657" name="Text Box 25"/>
          <p:cNvSpPr txBox="1">
            <a:spLocks noChangeArrowheads="1"/>
          </p:cNvSpPr>
          <p:nvPr/>
        </p:nvSpPr>
        <p:spPr bwMode="auto">
          <a:xfrm>
            <a:off x="4648200" y="1676400"/>
            <a:ext cx="37338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n-US" sz="2400"/>
              <a:t>What are the measures of </a:t>
            </a:r>
          </a:p>
          <a:p>
            <a:pPr marL="342900" indent="-342900"/>
            <a:endParaRPr lang="en-US" sz="2400"/>
          </a:p>
          <a:p>
            <a:pPr marL="342900" indent="-342900"/>
            <a:r>
              <a:rPr lang="en-US" sz="2400"/>
              <a:t>Angle 2?</a:t>
            </a:r>
          </a:p>
          <a:p>
            <a:pPr marL="342900" indent="-342900"/>
            <a:endParaRPr lang="en-US" sz="2400"/>
          </a:p>
          <a:p>
            <a:pPr marL="342900" indent="-342900"/>
            <a:r>
              <a:rPr lang="en-US" sz="2400"/>
              <a:t>Angle 3?</a:t>
            </a:r>
          </a:p>
          <a:p>
            <a:pPr marL="342900" indent="-342900"/>
            <a:endParaRPr lang="en-US" sz="2400"/>
          </a:p>
          <a:p>
            <a:pPr marL="342900" indent="-342900"/>
            <a:r>
              <a:rPr lang="en-US" sz="2400"/>
              <a:t>Angle 4? </a:t>
            </a:r>
          </a:p>
        </p:txBody>
      </p:sp>
      <p:sp>
        <p:nvSpPr>
          <p:cNvPr id="69658" name="Text Box 26"/>
          <p:cNvSpPr txBox="1">
            <a:spLocks noChangeArrowheads="1"/>
          </p:cNvSpPr>
          <p:nvPr/>
        </p:nvSpPr>
        <p:spPr bwMode="auto">
          <a:xfrm>
            <a:off x="6019800" y="2362200"/>
            <a:ext cx="990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rgbClr val="FFFF00"/>
                </a:solidFill>
              </a:rPr>
              <a:t>90</a:t>
            </a:r>
          </a:p>
        </p:txBody>
      </p:sp>
      <p:sp>
        <p:nvSpPr>
          <p:cNvPr id="69659" name="Text Box 27"/>
          <p:cNvSpPr txBox="1">
            <a:spLocks noChangeArrowheads="1"/>
          </p:cNvSpPr>
          <p:nvPr/>
        </p:nvSpPr>
        <p:spPr bwMode="auto">
          <a:xfrm>
            <a:off x="6019800" y="3124200"/>
            <a:ext cx="990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FF00"/>
                </a:solidFill>
              </a:rPr>
              <a:t>90</a:t>
            </a:r>
          </a:p>
        </p:txBody>
      </p:sp>
      <p:sp>
        <p:nvSpPr>
          <p:cNvPr id="69660" name="Text Box 28"/>
          <p:cNvSpPr txBox="1">
            <a:spLocks noChangeArrowheads="1"/>
          </p:cNvSpPr>
          <p:nvPr/>
        </p:nvSpPr>
        <p:spPr bwMode="auto">
          <a:xfrm>
            <a:off x="6019800" y="3886200"/>
            <a:ext cx="990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FF00"/>
                </a:solidFill>
              </a:rPr>
              <a:t>90</a:t>
            </a:r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/>
            <a:r>
              <a:rPr lang="en-US" sz="3000" b="1" dirty="0" smtClean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Problems 3.2</a:t>
            </a:r>
            <a:endParaRPr lang="en-US" sz="3000" b="1" dirty="0">
              <a:ln w="11430"/>
              <a:solidFill>
                <a:srgbClr val="00B0F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  <a:latin typeface="Comic Sans MS" pitchFamily="66" charset="0"/>
              </a:rPr>
              <a:t>Geometry CH 3	Parallel &amp; Perpendicular Lines</a:t>
            </a:r>
            <a:endParaRPr lang="en-US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7010400" y="6488668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APPENDIX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9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9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9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9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696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44" grpId="0"/>
      <p:bldP spid="6965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omic Sans MS" pitchFamily="66" charset="0"/>
              </a:rPr>
              <a:t>Relationships Between Lines</a:t>
            </a:r>
            <a:endParaRPr lang="en-US" sz="3000" dirty="0" smtClean="0">
              <a:solidFill>
                <a:schemeClr val="accent5">
                  <a:lumMod val="40000"/>
                  <a:lumOff val="6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762000" y="1752600"/>
            <a:ext cx="7162800" cy="1588"/>
          </a:xfrm>
          <a:prstGeom prst="straightConnector1">
            <a:avLst/>
          </a:prstGeom>
          <a:ln w="25400">
            <a:solidFill>
              <a:schemeClr val="tx1"/>
            </a:solidFill>
            <a:headEnd type="arrow"/>
            <a:tailEnd type="arrow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2057400" y="3962400"/>
            <a:ext cx="6324600" cy="1588"/>
          </a:xfrm>
          <a:prstGeom prst="straightConnector1">
            <a:avLst/>
          </a:prstGeom>
          <a:ln w="25400">
            <a:solidFill>
              <a:schemeClr val="tx1"/>
            </a:solidFill>
            <a:headEnd type="arrow"/>
            <a:tailEnd type="arrow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1600200" y="1219200"/>
            <a:ext cx="5334000" cy="4800600"/>
          </a:xfrm>
          <a:prstGeom prst="straightConnector1">
            <a:avLst/>
          </a:prstGeom>
          <a:ln w="25400">
            <a:solidFill>
              <a:schemeClr val="tx1"/>
            </a:solidFill>
            <a:headEnd type="arrow"/>
            <a:tailEnd type="arrow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914400" y="2590800"/>
            <a:ext cx="7315200" cy="990600"/>
          </a:xfrm>
          <a:prstGeom prst="straightConnector1">
            <a:avLst/>
          </a:prstGeom>
          <a:ln w="25400">
            <a:solidFill>
              <a:schemeClr val="tx1"/>
            </a:solidFill>
            <a:headEnd type="arrow"/>
            <a:tailEnd type="arrow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066800" y="1295400"/>
            <a:ext cx="39305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 smtClean="0">
                <a:latin typeface="Blackadder ITC" pitchFamily="82" charset="0"/>
              </a:rPr>
              <a:t>m</a:t>
            </a:r>
            <a:endParaRPr lang="en-US" sz="3000" dirty="0">
              <a:latin typeface="Blackadder ITC" pitchFamily="82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66800" y="3048000"/>
            <a:ext cx="34496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 smtClean="0">
                <a:latin typeface="Blackadder ITC" pitchFamily="82" charset="0"/>
              </a:rPr>
              <a:t>n</a:t>
            </a:r>
            <a:endParaRPr lang="en-US" sz="3000" dirty="0">
              <a:latin typeface="Blackadder ITC" pitchFamily="82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924800" y="3505200"/>
            <a:ext cx="35458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 smtClean="0">
                <a:latin typeface="Blackadder ITC" pitchFamily="82" charset="0"/>
              </a:rPr>
              <a:t>p</a:t>
            </a:r>
            <a:endParaRPr lang="en-US" sz="3000" dirty="0">
              <a:latin typeface="Blackadder ITC" pitchFamily="82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600200" y="5410200"/>
            <a:ext cx="30649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 smtClean="0">
                <a:latin typeface="Blackadder ITC" pitchFamily="82" charset="0"/>
              </a:rPr>
              <a:t>s</a:t>
            </a:r>
            <a:endParaRPr lang="en-US" sz="3000" dirty="0">
              <a:latin typeface="Blackadder ITC" pitchFamily="82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657600" y="4419600"/>
            <a:ext cx="548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Which 2 lines </a:t>
            </a:r>
            <a:r>
              <a:rPr lang="en-US" sz="2400" i="1" dirty="0" smtClean="0">
                <a:latin typeface="Comic Sans MS" pitchFamily="66" charset="0"/>
              </a:rPr>
              <a:t>appear</a:t>
            </a:r>
            <a:r>
              <a:rPr lang="en-US" sz="2400" dirty="0" smtClean="0">
                <a:latin typeface="Comic Sans MS" pitchFamily="66" charset="0"/>
              </a:rPr>
              <a:t> to be parallel?  </a:t>
            </a:r>
            <a:endParaRPr lang="en-US" sz="2400" b="1" dirty="0">
              <a:latin typeface="Comic Sans MS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657600" y="4953000"/>
            <a:ext cx="548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Lines m and p.</a:t>
            </a:r>
            <a:endParaRPr lang="en-US" sz="2400" b="1" dirty="0">
              <a:latin typeface="Comic Sans MS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657600" y="5562600"/>
            <a:ext cx="54864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i="1" dirty="0" smtClean="0">
                <a:latin typeface="Comic Sans MS" pitchFamily="66" charset="0"/>
              </a:rPr>
              <a:t>m</a:t>
            </a:r>
            <a:r>
              <a:rPr lang="en-US" sz="3500" i="1" dirty="0" smtClean="0">
                <a:latin typeface="Comic Sans MS" pitchFamily="66" charset="0"/>
              </a:rPr>
              <a:t> </a:t>
            </a:r>
            <a:r>
              <a:rPr lang="en-US" sz="2000" b="1" i="1" cap="all" dirty="0" smtClean="0">
                <a:ln w="9000" cmpd="sng"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/>
                <a:cs typeface="Times New Roman"/>
              </a:rPr>
              <a:t>//</a:t>
            </a:r>
            <a:r>
              <a:rPr lang="en-US" sz="2000" i="1" dirty="0" smtClean="0"/>
              <a:t>  </a:t>
            </a:r>
            <a:r>
              <a:rPr lang="en-US" sz="2400" i="1" dirty="0" smtClean="0">
                <a:latin typeface="Comic Sans MS" pitchFamily="66" charset="0"/>
              </a:rPr>
              <a:t>p</a:t>
            </a:r>
            <a:r>
              <a:rPr lang="en-US" sz="2400" dirty="0" smtClean="0">
                <a:latin typeface="Comic Sans MS" pitchFamily="66" charset="0"/>
              </a:rPr>
              <a:t>.</a:t>
            </a:r>
            <a:endParaRPr lang="en-US" sz="2400" b="1" dirty="0">
              <a:latin typeface="Comic Sans MS" pitchFamily="66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971800" y="1600200"/>
            <a:ext cx="228600" cy="304800"/>
            <a:chOff x="7162800" y="2743200"/>
            <a:chExt cx="228600" cy="304800"/>
          </a:xfrm>
        </p:grpSpPr>
        <p:cxnSp>
          <p:nvCxnSpPr>
            <p:cNvPr id="25" name="Straight Connector 24"/>
            <p:cNvCxnSpPr/>
            <p:nvPr/>
          </p:nvCxnSpPr>
          <p:spPr>
            <a:xfrm>
              <a:off x="7162800" y="2743200"/>
              <a:ext cx="228600" cy="1524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flipV="1">
              <a:off x="7162800" y="2895600"/>
              <a:ext cx="228600" cy="1524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oup 26"/>
          <p:cNvGrpSpPr/>
          <p:nvPr/>
        </p:nvGrpSpPr>
        <p:grpSpPr>
          <a:xfrm>
            <a:off x="2743200" y="3810000"/>
            <a:ext cx="228600" cy="304800"/>
            <a:chOff x="7162800" y="2743200"/>
            <a:chExt cx="228600" cy="304800"/>
          </a:xfrm>
        </p:grpSpPr>
        <p:cxnSp>
          <p:nvCxnSpPr>
            <p:cNvPr id="28" name="Straight Connector 27"/>
            <p:cNvCxnSpPr/>
            <p:nvPr/>
          </p:nvCxnSpPr>
          <p:spPr>
            <a:xfrm>
              <a:off x="7162800" y="2743200"/>
              <a:ext cx="228600" cy="1524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flipV="1">
              <a:off x="7162800" y="2895600"/>
              <a:ext cx="228600" cy="1524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Line 5"/>
          <p:cNvSpPr>
            <a:spLocks noChangeShapeType="1"/>
          </p:cNvSpPr>
          <p:nvPr/>
        </p:nvSpPr>
        <p:spPr bwMode="auto">
          <a:xfrm flipH="1">
            <a:off x="304800" y="4267200"/>
            <a:ext cx="4191000" cy="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3076" name="Line 6"/>
          <p:cNvSpPr>
            <a:spLocks noChangeShapeType="1"/>
          </p:cNvSpPr>
          <p:nvPr/>
        </p:nvSpPr>
        <p:spPr bwMode="auto">
          <a:xfrm flipV="1">
            <a:off x="4495800" y="1447800"/>
            <a:ext cx="0" cy="28194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3077" name="Line 7"/>
          <p:cNvSpPr>
            <a:spLocks noChangeShapeType="1"/>
          </p:cNvSpPr>
          <p:nvPr/>
        </p:nvSpPr>
        <p:spPr bwMode="auto">
          <a:xfrm flipH="1" flipV="1">
            <a:off x="1143000" y="2590800"/>
            <a:ext cx="3352800" cy="16764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3078" name="Text Box 8"/>
          <p:cNvSpPr txBox="1">
            <a:spLocks noChangeArrowheads="1"/>
          </p:cNvSpPr>
          <p:nvPr/>
        </p:nvSpPr>
        <p:spPr bwMode="auto">
          <a:xfrm>
            <a:off x="3048000" y="3886200"/>
            <a:ext cx="990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36</a:t>
            </a:r>
            <a:r>
              <a:rPr lang="en-US" sz="2400" dirty="0">
                <a:cs typeface="Arial" charset="0"/>
              </a:rPr>
              <a:t>°</a:t>
            </a:r>
          </a:p>
        </p:txBody>
      </p:sp>
      <p:sp>
        <p:nvSpPr>
          <p:cNvPr id="3079" name="Text Box 9"/>
          <p:cNvSpPr txBox="1">
            <a:spLocks noChangeArrowheads="1"/>
          </p:cNvSpPr>
          <p:nvPr/>
        </p:nvSpPr>
        <p:spPr bwMode="auto">
          <a:xfrm>
            <a:off x="3733800" y="3429000"/>
            <a:ext cx="685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/>
              <a:t>?</a:t>
            </a:r>
            <a:r>
              <a:rPr lang="en-US" sz="2400">
                <a:cs typeface="Arial" charset="0"/>
              </a:rPr>
              <a:t>°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/>
            <a:r>
              <a:rPr lang="en-US" sz="3000" b="1" dirty="0" smtClean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Problems 3.2</a:t>
            </a:r>
            <a:endParaRPr lang="en-US" sz="3000" b="1" dirty="0">
              <a:ln w="11430"/>
              <a:solidFill>
                <a:srgbClr val="00B0F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  <a:latin typeface="Comic Sans MS" pitchFamily="66" charset="0"/>
              </a:rPr>
              <a:t>Geometry CH 3	Parallel &amp; Perpendicular Lines</a:t>
            </a:r>
            <a:endParaRPr lang="en-US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04800" y="762000"/>
            <a:ext cx="4419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Comic Sans MS" pitchFamily="66" charset="0"/>
              </a:rPr>
              <a:t>16.  Find the missing angle:</a:t>
            </a:r>
            <a:endParaRPr lang="en-US" sz="2000" b="1" dirty="0"/>
          </a:p>
        </p:txBody>
      </p:sp>
      <p:grpSp>
        <p:nvGrpSpPr>
          <p:cNvPr id="12" name="Group 24"/>
          <p:cNvGrpSpPr>
            <a:grpSpLocks/>
          </p:cNvGrpSpPr>
          <p:nvPr/>
        </p:nvGrpSpPr>
        <p:grpSpPr bwMode="auto">
          <a:xfrm>
            <a:off x="4191000" y="3962400"/>
            <a:ext cx="304800" cy="304800"/>
            <a:chOff x="2736" y="2112"/>
            <a:chExt cx="192" cy="192"/>
          </a:xfrm>
        </p:grpSpPr>
        <p:sp>
          <p:nvSpPr>
            <p:cNvPr id="13" name="Line 22"/>
            <p:cNvSpPr>
              <a:spLocks noChangeShapeType="1"/>
            </p:cNvSpPr>
            <p:nvPr/>
          </p:nvSpPr>
          <p:spPr bwMode="auto">
            <a:xfrm>
              <a:off x="2736" y="2112"/>
              <a:ext cx="0" cy="19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Line 23"/>
            <p:cNvSpPr>
              <a:spLocks noChangeShapeType="1"/>
            </p:cNvSpPr>
            <p:nvPr/>
          </p:nvSpPr>
          <p:spPr bwMode="auto">
            <a:xfrm>
              <a:off x="2736" y="2112"/>
              <a:ext cx="192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aphicFrame>
        <p:nvGraphicFramePr>
          <p:cNvPr id="15" name="Object 14"/>
          <p:cNvGraphicFramePr>
            <a:graphicFrameLocks noChangeAspect="1"/>
          </p:cNvGraphicFramePr>
          <p:nvPr/>
        </p:nvGraphicFramePr>
        <p:xfrm>
          <a:off x="5410200" y="1371600"/>
          <a:ext cx="18288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13" name="Equation" r:id="rId4" imgW="711000" imgH="177480" progId="Equation.3">
                  <p:embed/>
                </p:oleObj>
              </mc:Choice>
              <mc:Fallback>
                <p:oleObj name="Equation" r:id="rId4" imgW="711000" imgH="177480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0200" y="1371600"/>
                        <a:ext cx="182880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/>
        </p:nvGraphicFramePr>
        <p:xfrm>
          <a:off x="6172200" y="1905000"/>
          <a:ext cx="11112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14" name="Equation" r:id="rId6" imgW="431640" imgH="177480" progId="Equation.3">
                  <p:embed/>
                </p:oleObj>
              </mc:Choice>
              <mc:Fallback>
                <p:oleObj name="Equation" r:id="rId6" imgW="431640" imgH="17748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2200" y="1905000"/>
                        <a:ext cx="111125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7010400" y="6488668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8" action="ppaction://hlinksldjump"/>
              </a:rPr>
              <a:t>APPENDIX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Line 5"/>
          <p:cNvSpPr>
            <a:spLocks noChangeShapeType="1"/>
          </p:cNvSpPr>
          <p:nvPr/>
        </p:nvSpPr>
        <p:spPr bwMode="auto">
          <a:xfrm flipH="1">
            <a:off x="4495800" y="3505200"/>
            <a:ext cx="4191000" cy="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4100" name="Line 6"/>
          <p:cNvSpPr>
            <a:spLocks noChangeShapeType="1"/>
          </p:cNvSpPr>
          <p:nvPr/>
        </p:nvSpPr>
        <p:spPr bwMode="auto">
          <a:xfrm flipV="1">
            <a:off x="8686800" y="685800"/>
            <a:ext cx="0" cy="28194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4101" name="Line 7"/>
          <p:cNvSpPr>
            <a:spLocks noChangeShapeType="1"/>
          </p:cNvSpPr>
          <p:nvPr/>
        </p:nvSpPr>
        <p:spPr bwMode="auto">
          <a:xfrm flipH="1" flipV="1">
            <a:off x="5334000" y="1828800"/>
            <a:ext cx="3352800" cy="16764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4102" name="Text Box 8"/>
          <p:cNvSpPr txBox="1">
            <a:spLocks noChangeArrowheads="1"/>
          </p:cNvSpPr>
          <p:nvPr/>
        </p:nvSpPr>
        <p:spPr bwMode="auto">
          <a:xfrm>
            <a:off x="7239000" y="3124200"/>
            <a:ext cx="990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/>
              <a:t>3x</a:t>
            </a:r>
            <a:r>
              <a:rPr lang="en-US" sz="2400">
                <a:cs typeface="Arial" charset="0"/>
              </a:rPr>
              <a:t>°</a:t>
            </a:r>
          </a:p>
        </p:txBody>
      </p:sp>
      <p:sp>
        <p:nvSpPr>
          <p:cNvPr id="4103" name="Text Box 9"/>
          <p:cNvSpPr txBox="1">
            <a:spLocks noChangeArrowheads="1"/>
          </p:cNvSpPr>
          <p:nvPr/>
        </p:nvSpPr>
        <p:spPr bwMode="auto">
          <a:xfrm>
            <a:off x="7924800" y="2667000"/>
            <a:ext cx="685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2x</a:t>
            </a:r>
            <a:r>
              <a:rPr lang="en-US" sz="2400" dirty="0">
                <a:cs typeface="Arial" charset="0"/>
              </a:rPr>
              <a:t>°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/>
            <a:r>
              <a:rPr lang="en-US" sz="3000" b="1" dirty="0" smtClean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Problems 3.2</a:t>
            </a:r>
            <a:endParaRPr lang="en-US" sz="3000" b="1" dirty="0">
              <a:ln w="11430"/>
              <a:solidFill>
                <a:srgbClr val="00B0F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  <a:latin typeface="Comic Sans MS" pitchFamily="66" charset="0"/>
              </a:rPr>
              <a:t>Geometry CH 3	Parallel &amp; Perpendicular Lines</a:t>
            </a:r>
            <a:endParaRPr lang="en-US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04800" y="762000"/>
            <a:ext cx="4419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Comic Sans MS" pitchFamily="66" charset="0"/>
              </a:rPr>
              <a:t>17.  Solve for X:</a:t>
            </a:r>
            <a:endParaRPr lang="en-US" sz="2000" b="1" dirty="0"/>
          </a:p>
        </p:txBody>
      </p:sp>
      <p:grpSp>
        <p:nvGrpSpPr>
          <p:cNvPr id="12" name="Group 24"/>
          <p:cNvGrpSpPr>
            <a:grpSpLocks/>
          </p:cNvGrpSpPr>
          <p:nvPr/>
        </p:nvGrpSpPr>
        <p:grpSpPr bwMode="auto">
          <a:xfrm>
            <a:off x="8382000" y="3200400"/>
            <a:ext cx="304800" cy="304800"/>
            <a:chOff x="2736" y="2112"/>
            <a:chExt cx="192" cy="192"/>
          </a:xfrm>
        </p:grpSpPr>
        <p:sp>
          <p:nvSpPr>
            <p:cNvPr id="13" name="Line 22"/>
            <p:cNvSpPr>
              <a:spLocks noChangeShapeType="1"/>
            </p:cNvSpPr>
            <p:nvPr/>
          </p:nvSpPr>
          <p:spPr bwMode="auto">
            <a:xfrm>
              <a:off x="2736" y="2112"/>
              <a:ext cx="0" cy="19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Line 23"/>
            <p:cNvSpPr>
              <a:spLocks noChangeShapeType="1"/>
            </p:cNvSpPr>
            <p:nvPr/>
          </p:nvSpPr>
          <p:spPr bwMode="auto">
            <a:xfrm>
              <a:off x="2736" y="2112"/>
              <a:ext cx="192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aphicFrame>
        <p:nvGraphicFramePr>
          <p:cNvPr id="174081" name="Object 1"/>
          <p:cNvGraphicFramePr>
            <a:graphicFrameLocks noChangeAspect="1"/>
          </p:cNvGraphicFramePr>
          <p:nvPr/>
        </p:nvGraphicFramePr>
        <p:xfrm>
          <a:off x="1981200" y="1371600"/>
          <a:ext cx="2027238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093" name="Equation" r:id="rId4" imgW="787320" imgH="177480" progId="Equation.3">
                  <p:embed/>
                </p:oleObj>
              </mc:Choice>
              <mc:Fallback>
                <p:oleObj name="Equation" r:id="rId4" imgW="787320" imgH="17748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1371600"/>
                        <a:ext cx="2027238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"/>
          <p:cNvGraphicFramePr>
            <a:graphicFrameLocks noChangeAspect="1"/>
          </p:cNvGraphicFramePr>
          <p:nvPr/>
        </p:nvGraphicFramePr>
        <p:xfrm>
          <a:off x="2733676" y="1981200"/>
          <a:ext cx="1274762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094" name="Equation" r:id="rId6" imgW="495000" imgH="177480" progId="Equation.3">
                  <p:embed/>
                </p:oleObj>
              </mc:Choice>
              <mc:Fallback>
                <p:oleObj name="Equation" r:id="rId6" imgW="495000" imgH="177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3676" y="1981200"/>
                        <a:ext cx="1274762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083" name="Object 1"/>
          <p:cNvGraphicFramePr>
            <a:graphicFrameLocks noChangeAspect="1"/>
          </p:cNvGraphicFramePr>
          <p:nvPr/>
        </p:nvGraphicFramePr>
        <p:xfrm>
          <a:off x="2886075" y="2514600"/>
          <a:ext cx="104616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095" name="Equation" r:id="rId8" imgW="406080" imgH="177480" progId="Equation.3">
                  <p:embed/>
                </p:oleObj>
              </mc:Choice>
              <mc:Fallback>
                <p:oleObj name="Equation" r:id="rId8" imgW="406080" imgH="177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86075" y="2514600"/>
                        <a:ext cx="1046163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7010400" y="6488668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10" action="ppaction://hlinksldjump"/>
              </a:rPr>
              <a:t>APPENDIX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4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74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Line 5"/>
          <p:cNvSpPr>
            <a:spLocks noChangeShapeType="1"/>
          </p:cNvSpPr>
          <p:nvPr/>
        </p:nvSpPr>
        <p:spPr bwMode="auto">
          <a:xfrm flipH="1">
            <a:off x="381000" y="4038600"/>
            <a:ext cx="4191000" cy="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sp>
        <p:nvSpPr>
          <p:cNvPr id="5124" name="Line 6"/>
          <p:cNvSpPr>
            <a:spLocks noChangeShapeType="1"/>
          </p:cNvSpPr>
          <p:nvPr/>
        </p:nvSpPr>
        <p:spPr bwMode="auto">
          <a:xfrm flipV="1">
            <a:off x="4572000" y="1219200"/>
            <a:ext cx="0" cy="28194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sp>
        <p:nvSpPr>
          <p:cNvPr id="5125" name="Line 7"/>
          <p:cNvSpPr>
            <a:spLocks noChangeShapeType="1"/>
          </p:cNvSpPr>
          <p:nvPr/>
        </p:nvSpPr>
        <p:spPr bwMode="auto">
          <a:xfrm flipH="1" flipV="1">
            <a:off x="1219200" y="2362200"/>
            <a:ext cx="3352800" cy="16764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sp>
        <p:nvSpPr>
          <p:cNvPr id="5126" name="Text Box 8"/>
          <p:cNvSpPr txBox="1">
            <a:spLocks noChangeArrowheads="1"/>
          </p:cNvSpPr>
          <p:nvPr/>
        </p:nvSpPr>
        <p:spPr bwMode="auto">
          <a:xfrm>
            <a:off x="3124199" y="3657600"/>
            <a:ext cx="117070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2x + 5</a:t>
            </a:r>
            <a:endParaRPr lang="en-US" sz="2400" dirty="0">
              <a:cs typeface="Arial" charset="0"/>
            </a:endParaRPr>
          </a:p>
        </p:txBody>
      </p:sp>
      <p:sp>
        <p:nvSpPr>
          <p:cNvPr id="5127" name="Text Box 9"/>
          <p:cNvSpPr txBox="1">
            <a:spLocks noChangeArrowheads="1"/>
          </p:cNvSpPr>
          <p:nvPr/>
        </p:nvSpPr>
        <p:spPr bwMode="auto">
          <a:xfrm>
            <a:off x="3657600" y="3200400"/>
            <a:ext cx="990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x + 25</a:t>
            </a:r>
            <a:endParaRPr lang="en-US" sz="2400" dirty="0">
              <a:cs typeface="Arial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/>
            <a:r>
              <a:rPr lang="en-US" sz="3000" b="1" dirty="0" smtClean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Problems 3.2</a:t>
            </a:r>
            <a:endParaRPr lang="en-US" sz="3000" b="1" dirty="0">
              <a:ln w="11430"/>
              <a:solidFill>
                <a:srgbClr val="00B0F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  <a:latin typeface="Comic Sans MS" pitchFamily="66" charset="0"/>
              </a:rPr>
              <a:t>Geometry CH 3	Parallel &amp; Perpendicular Lines</a:t>
            </a:r>
            <a:endParaRPr lang="en-US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04800" y="762000"/>
            <a:ext cx="4419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Comic Sans MS" pitchFamily="66" charset="0"/>
              </a:rPr>
              <a:t>18.  Solve for X:</a:t>
            </a:r>
            <a:endParaRPr lang="en-US" sz="2000" b="1" dirty="0"/>
          </a:p>
        </p:txBody>
      </p:sp>
      <p:grpSp>
        <p:nvGrpSpPr>
          <p:cNvPr id="12" name="Group 24"/>
          <p:cNvGrpSpPr>
            <a:grpSpLocks/>
          </p:cNvGrpSpPr>
          <p:nvPr/>
        </p:nvGrpSpPr>
        <p:grpSpPr bwMode="auto">
          <a:xfrm>
            <a:off x="4267200" y="3733800"/>
            <a:ext cx="304800" cy="304800"/>
            <a:chOff x="2736" y="2112"/>
            <a:chExt cx="192" cy="192"/>
          </a:xfrm>
        </p:grpSpPr>
        <p:sp>
          <p:nvSpPr>
            <p:cNvPr id="13" name="Line 22"/>
            <p:cNvSpPr>
              <a:spLocks noChangeShapeType="1"/>
            </p:cNvSpPr>
            <p:nvPr/>
          </p:nvSpPr>
          <p:spPr bwMode="auto">
            <a:xfrm>
              <a:off x="2736" y="2112"/>
              <a:ext cx="0" cy="19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Line 23"/>
            <p:cNvSpPr>
              <a:spLocks noChangeShapeType="1"/>
            </p:cNvSpPr>
            <p:nvPr/>
          </p:nvSpPr>
          <p:spPr bwMode="auto">
            <a:xfrm>
              <a:off x="2736" y="2112"/>
              <a:ext cx="192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aphicFrame>
        <p:nvGraphicFramePr>
          <p:cNvPr id="173057" name="Object 1"/>
          <p:cNvGraphicFramePr>
            <a:graphicFrameLocks noChangeAspect="1"/>
          </p:cNvGraphicFramePr>
          <p:nvPr/>
        </p:nvGraphicFramePr>
        <p:xfrm>
          <a:off x="4972050" y="1143000"/>
          <a:ext cx="31051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073" name="Equation" r:id="rId4" imgW="1206360" imgH="177480" progId="Equation.3">
                  <p:embed/>
                </p:oleObj>
              </mc:Choice>
              <mc:Fallback>
                <p:oleObj name="Equation" r:id="rId4" imgW="1206360" imgH="17748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72050" y="1143000"/>
                        <a:ext cx="310515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"/>
          <p:cNvGraphicFramePr>
            <a:graphicFrameLocks noChangeAspect="1"/>
          </p:cNvGraphicFramePr>
          <p:nvPr/>
        </p:nvGraphicFramePr>
        <p:xfrm>
          <a:off x="6083300" y="1676400"/>
          <a:ext cx="19939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074" name="Equation" r:id="rId6" imgW="774360" imgH="177480" progId="Equation.3">
                  <p:embed/>
                </p:oleObj>
              </mc:Choice>
              <mc:Fallback>
                <p:oleObj name="Equation" r:id="rId6" imgW="774360" imgH="177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83300" y="1676400"/>
                        <a:ext cx="199390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3059" name="Object 1"/>
          <p:cNvGraphicFramePr>
            <a:graphicFrameLocks noChangeAspect="1"/>
          </p:cNvGraphicFramePr>
          <p:nvPr/>
        </p:nvGraphicFramePr>
        <p:xfrm>
          <a:off x="6802437" y="2209800"/>
          <a:ext cx="127476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075" name="Equation" r:id="rId8" imgW="495000" imgH="177480" progId="Equation.3">
                  <p:embed/>
                </p:oleObj>
              </mc:Choice>
              <mc:Fallback>
                <p:oleObj name="Equation" r:id="rId8" imgW="495000" imgH="177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02437" y="2209800"/>
                        <a:ext cx="1274763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3060" name="Object 1"/>
          <p:cNvGraphicFramePr>
            <a:graphicFrameLocks noChangeAspect="1"/>
          </p:cNvGraphicFramePr>
          <p:nvPr/>
        </p:nvGraphicFramePr>
        <p:xfrm>
          <a:off x="7010400" y="2743200"/>
          <a:ext cx="11112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076" name="Equation" r:id="rId10" imgW="431640" imgH="177480" progId="Equation.3">
                  <p:embed/>
                </p:oleObj>
              </mc:Choice>
              <mc:Fallback>
                <p:oleObj name="Equation" r:id="rId10" imgW="431640" imgH="177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0400" y="2743200"/>
                        <a:ext cx="111125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7010400" y="6488668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12" action="ppaction://hlinksldjump"/>
              </a:rPr>
              <a:t>APPENDIX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3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73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73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Line 5"/>
          <p:cNvSpPr>
            <a:spLocks noChangeShapeType="1"/>
          </p:cNvSpPr>
          <p:nvPr/>
        </p:nvSpPr>
        <p:spPr bwMode="auto">
          <a:xfrm flipH="1">
            <a:off x="2667000" y="2514600"/>
            <a:ext cx="6172200" cy="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triangle" w="med" len="med"/>
            <a:tailEnd type="triangl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endParaRPr lang="en-US"/>
          </a:p>
        </p:txBody>
      </p:sp>
      <p:sp>
        <p:nvSpPr>
          <p:cNvPr id="6148" name="Line 6"/>
          <p:cNvSpPr>
            <a:spLocks noChangeShapeType="1"/>
          </p:cNvSpPr>
          <p:nvPr/>
        </p:nvSpPr>
        <p:spPr bwMode="auto">
          <a:xfrm flipH="1" flipV="1">
            <a:off x="3505200" y="838200"/>
            <a:ext cx="3352800" cy="16764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endParaRPr lang="en-US"/>
          </a:p>
        </p:txBody>
      </p:sp>
      <p:sp>
        <p:nvSpPr>
          <p:cNvPr id="6149" name="Text Box 7"/>
          <p:cNvSpPr txBox="1">
            <a:spLocks noChangeArrowheads="1"/>
          </p:cNvSpPr>
          <p:nvPr/>
        </p:nvSpPr>
        <p:spPr bwMode="auto">
          <a:xfrm>
            <a:off x="5410199" y="2133600"/>
            <a:ext cx="121073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?</a:t>
            </a:r>
            <a:r>
              <a:rPr lang="en-US" sz="2400" dirty="0">
                <a:cs typeface="Arial" charset="0"/>
              </a:rPr>
              <a:t>°</a:t>
            </a:r>
          </a:p>
        </p:txBody>
      </p:sp>
      <p:sp>
        <p:nvSpPr>
          <p:cNvPr id="6150" name="Text Box 8"/>
          <p:cNvSpPr txBox="1">
            <a:spLocks noChangeArrowheads="1"/>
          </p:cNvSpPr>
          <p:nvPr/>
        </p:nvSpPr>
        <p:spPr bwMode="auto">
          <a:xfrm>
            <a:off x="6934200" y="2057400"/>
            <a:ext cx="838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/>
              <a:t>168</a:t>
            </a:r>
            <a:r>
              <a:rPr lang="en-US" sz="2400">
                <a:cs typeface="Arial" charset="0"/>
              </a:rPr>
              <a:t>°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/>
            <a:r>
              <a:rPr lang="en-US" sz="3000" b="1" dirty="0" smtClean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Problems 3.2</a:t>
            </a:r>
            <a:endParaRPr lang="en-US" sz="3000" b="1" dirty="0">
              <a:ln w="11430"/>
              <a:solidFill>
                <a:srgbClr val="00B0F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  <a:latin typeface="Comic Sans MS" pitchFamily="66" charset="0"/>
              </a:rPr>
              <a:t>Geometry CH 3	Parallel &amp; Perpendicular Lines</a:t>
            </a:r>
            <a:endParaRPr lang="en-US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304800" y="971490"/>
            <a:ext cx="4419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Comic Sans MS" pitchFamily="66" charset="0"/>
              </a:rPr>
              <a:t>19.  Find the missing angle:</a:t>
            </a:r>
            <a:endParaRPr lang="en-US" sz="2000" b="1" dirty="0"/>
          </a:p>
        </p:txBody>
      </p:sp>
      <p:graphicFrame>
        <p:nvGraphicFramePr>
          <p:cNvPr id="172033" name="Object 1"/>
          <p:cNvGraphicFramePr>
            <a:graphicFrameLocks noChangeAspect="1"/>
          </p:cNvGraphicFramePr>
          <p:nvPr/>
        </p:nvGraphicFramePr>
        <p:xfrm>
          <a:off x="5562600" y="2895600"/>
          <a:ext cx="215741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041" name="Equation" r:id="rId4" imgW="838080" imgH="177480" progId="Equation.3">
                  <p:embed/>
                </p:oleObj>
              </mc:Choice>
              <mc:Fallback>
                <p:oleObj name="Equation" r:id="rId4" imgW="838080" imgH="17748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2895600"/>
                        <a:ext cx="2157413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"/>
          <p:cNvGraphicFramePr>
            <a:graphicFrameLocks noChangeAspect="1"/>
          </p:cNvGraphicFramePr>
          <p:nvPr/>
        </p:nvGraphicFramePr>
        <p:xfrm>
          <a:off x="6464300" y="3352800"/>
          <a:ext cx="1079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042" name="Equation" r:id="rId6" imgW="419040" imgH="177480" progId="Equation.3">
                  <p:embed/>
                </p:oleObj>
              </mc:Choice>
              <mc:Fallback>
                <p:oleObj name="Equation" r:id="rId6" imgW="419040" imgH="177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64300" y="3352800"/>
                        <a:ext cx="107950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7010400" y="6488668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8" action="ppaction://hlinksldjump"/>
              </a:rPr>
              <a:t>APPENDIX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2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Line 5"/>
          <p:cNvSpPr>
            <a:spLocks noChangeShapeType="1"/>
          </p:cNvSpPr>
          <p:nvPr/>
        </p:nvSpPr>
        <p:spPr bwMode="auto">
          <a:xfrm flipH="1">
            <a:off x="228600" y="3276600"/>
            <a:ext cx="6172200" cy="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triangle" w="med" len="med"/>
            <a:tailEnd type="triangl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sp>
        <p:nvSpPr>
          <p:cNvPr id="7172" name="Line 6"/>
          <p:cNvSpPr>
            <a:spLocks noChangeShapeType="1"/>
          </p:cNvSpPr>
          <p:nvPr/>
        </p:nvSpPr>
        <p:spPr bwMode="auto">
          <a:xfrm flipH="1" flipV="1">
            <a:off x="1066800" y="1600200"/>
            <a:ext cx="3352800" cy="16764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sp>
        <p:nvSpPr>
          <p:cNvPr id="7173" name="Text Box 7"/>
          <p:cNvSpPr txBox="1">
            <a:spLocks noChangeArrowheads="1"/>
          </p:cNvSpPr>
          <p:nvPr/>
        </p:nvSpPr>
        <p:spPr bwMode="auto">
          <a:xfrm>
            <a:off x="2743200" y="2819400"/>
            <a:ext cx="1219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2x + 10</a:t>
            </a:r>
            <a:endParaRPr lang="en-US" sz="2400" dirty="0">
              <a:cs typeface="Arial" charset="0"/>
            </a:endParaRPr>
          </a:p>
        </p:txBody>
      </p:sp>
      <p:sp>
        <p:nvSpPr>
          <p:cNvPr id="7174" name="Text Box 8"/>
          <p:cNvSpPr txBox="1">
            <a:spLocks noChangeArrowheads="1"/>
          </p:cNvSpPr>
          <p:nvPr/>
        </p:nvSpPr>
        <p:spPr bwMode="auto">
          <a:xfrm>
            <a:off x="4495800" y="2819400"/>
            <a:ext cx="1219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/>
              <a:t>3x + 20</a:t>
            </a:r>
            <a:endParaRPr lang="en-US" sz="2400">
              <a:cs typeface="Arial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/>
            <a:r>
              <a:rPr lang="en-US" sz="3000" b="1" dirty="0" smtClean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Problems 3.2</a:t>
            </a:r>
            <a:endParaRPr lang="en-US" sz="3000" b="1" dirty="0">
              <a:ln w="11430"/>
              <a:solidFill>
                <a:srgbClr val="00B0F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  <a:latin typeface="Comic Sans MS" pitchFamily="66" charset="0"/>
              </a:rPr>
              <a:t>Geometry CH 3	Parallel &amp; Perpendicular Lines</a:t>
            </a:r>
            <a:endParaRPr lang="en-US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304800" y="762000"/>
            <a:ext cx="4419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Comic Sans MS" pitchFamily="66" charset="0"/>
              </a:rPr>
              <a:t>20.  Solve for X:</a:t>
            </a:r>
            <a:endParaRPr lang="en-US" sz="2000" b="1" dirty="0"/>
          </a:p>
        </p:txBody>
      </p:sp>
      <p:graphicFrame>
        <p:nvGraphicFramePr>
          <p:cNvPr id="171009" name="Object 1"/>
          <p:cNvGraphicFramePr>
            <a:graphicFrameLocks noChangeAspect="1"/>
          </p:cNvGraphicFramePr>
          <p:nvPr/>
        </p:nvGraphicFramePr>
        <p:xfrm>
          <a:off x="1566863" y="3581400"/>
          <a:ext cx="36290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025" name="Equation" r:id="rId4" imgW="1409400" imgH="177480" progId="Equation.3">
                  <p:embed/>
                </p:oleObj>
              </mc:Choice>
              <mc:Fallback>
                <p:oleObj name="Equation" r:id="rId4" imgW="1409400" imgH="17748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6863" y="3581400"/>
                        <a:ext cx="3629025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1010" name="Object 1"/>
          <p:cNvGraphicFramePr>
            <a:graphicFrameLocks noChangeAspect="1"/>
          </p:cNvGraphicFramePr>
          <p:nvPr/>
        </p:nvGraphicFramePr>
        <p:xfrm>
          <a:off x="3035300" y="4038600"/>
          <a:ext cx="19939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026" name="Equation" r:id="rId6" imgW="774360" imgH="177480" progId="Equation.3">
                  <p:embed/>
                </p:oleObj>
              </mc:Choice>
              <mc:Fallback>
                <p:oleObj name="Equation" r:id="rId6" imgW="774360" imgH="177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35300" y="4038600"/>
                        <a:ext cx="199390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1011" name="Object 1"/>
          <p:cNvGraphicFramePr>
            <a:graphicFrameLocks noChangeAspect="1"/>
          </p:cNvGraphicFramePr>
          <p:nvPr/>
        </p:nvGraphicFramePr>
        <p:xfrm>
          <a:off x="3733800" y="4419600"/>
          <a:ext cx="143827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027" name="Equation" r:id="rId8" imgW="558720" imgH="177480" progId="Equation.3">
                  <p:embed/>
                </p:oleObj>
              </mc:Choice>
              <mc:Fallback>
                <p:oleObj name="Equation" r:id="rId8" imgW="558720" imgH="177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3800" y="4419600"/>
                        <a:ext cx="1438275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1012" name="Object 1"/>
          <p:cNvGraphicFramePr>
            <a:graphicFrameLocks noChangeAspect="1"/>
          </p:cNvGraphicFramePr>
          <p:nvPr/>
        </p:nvGraphicFramePr>
        <p:xfrm>
          <a:off x="3917950" y="4876800"/>
          <a:ext cx="11112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028" name="Equation" r:id="rId10" imgW="431640" imgH="177480" progId="Equation.3">
                  <p:embed/>
                </p:oleObj>
              </mc:Choice>
              <mc:Fallback>
                <p:oleObj name="Equation" r:id="rId10" imgW="431640" imgH="177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17950" y="4876800"/>
                        <a:ext cx="111125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7010400" y="6488668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12" action="ppaction://hlinksldjump"/>
              </a:rPr>
              <a:t>APPENDIX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1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1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71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71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3"/>
          <p:cNvSpPr txBox="1">
            <a:spLocks noChangeArrowheads="1"/>
          </p:cNvSpPr>
          <p:nvPr/>
        </p:nvSpPr>
        <p:spPr bwMode="auto">
          <a:xfrm>
            <a:off x="762000" y="1295400"/>
            <a:ext cx="7772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3077" name="Text Box 4"/>
          <p:cNvSpPr txBox="1">
            <a:spLocks noChangeArrowheads="1"/>
          </p:cNvSpPr>
          <p:nvPr/>
        </p:nvSpPr>
        <p:spPr bwMode="auto">
          <a:xfrm>
            <a:off x="0" y="685800"/>
            <a:ext cx="762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latin typeface="Comic Sans MS" pitchFamily="66" charset="0"/>
              </a:rPr>
              <a:t>Identifying Angles - </a:t>
            </a:r>
          </a:p>
        </p:txBody>
      </p:sp>
      <p:pic>
        <p:nvPicPr>
          <p:cNvPr id="3078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2133600"/>
            <a:ext cx="4495800" cy="3184525"/>
          </a:xfrm>
          <a:noFill/>
        </p:spPr>
      </p:pic>
      <p:sp>
        <p:nvSpPr>
          <p:cNvPr id="3079" name="Text Box 6"/>
          <p:cNvSpPr txBox="1">
            <a:spLocks noChangeArrowheads="1"/>
          </p:cNvSpPr>
          <p:nvPr/>
        </p:nvSpPr>
        <p:spPr bwMode="auto">
          <a:xfrm>
            <a:off x="1447800" y="3140075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solidFill>
                  <a:schemeClr val="bg2"/>
                </a:solidFill>
              </a:rPr>
              <a:t>1</a:t>
            </a:r>
          </a:p>
        </p:txBody>
      </p:sp>
      <p:sp>
        <p:nvSpPr>
          <p:cNvPr id="3080" name="Text Box 7"/>
          <p:cNvSpPr txBox="1">
            <a:spLocks noChangeArrowheads="1"/>
          </p:cNvSpPr>
          <p:nvPr/>
        </p:nvSpPr>
        <p:spPr bwMode="auto">
          <a:xfrm>
            <a:off x="1219200" y="3581400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solidFill>
                  <a:schemeClr val="bg2"/>
                </a:solidFill>
              </a:rPr>
              <a:t>2</a:t>
            </a:r>
          </a:p>
        </p:txBody>
      </p:sp>
      <p:sp>
        <p:nvSpPr>
          <p:cNvPr id="3081" name="Text Box 8"/>
          <p:cNvSpPr txBox="1">
            <a:spLocks noChangeArrowheads="1"/>
          </p:cNvSpPr>
          <p:nvPr/>
        </p:nvSpPr>
        <p:spPr bwMode="auto">
          <a:xfrm>
            <a:off x="1905000" y="3200400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solidFill>
                  <a:schemeClr val="bg2"/>
                </a:solidFill>
              </a:rPr>
              <a:t>3</a:t>
            </a:r>
          </a:p>
        </p:txBody>
      </p:sp>
      <p:sp>
        <p:nvSpPr>
          <p:cNvPr id="3082" name="Text Box 9"/>
          <p:cNvSpPr txBox="1">
            <a:spLocks noChangeArrowheads="1"/>
          </p:cNvSpPr>
          <p:nvPr/>
        </p:nvSpPr>
        <p:spPr bwMode="auto">
          <a:xfrm>
            <a:off x="1676400" y="3657600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solidFill>
                  <a:schemeClr val="bg2"/>
                </a:solidFill>
              </a:rPr>
              <a:t>4</a:t>
            </a:r>
          </a:p>
        </p:txBody>
      </p:sp>
      <p:sp>
        <p:nvSpPr>
          <p:cNvPr id="3083" name="Text Box 10"/>
          <p:cNvSpPr txBox="1">
            <a:spLocks noChangeArrowheads="1"/>
          </p:cNvSpPr>
          <p:nvPr/>
        </p:nvSpPr>
        <p:spPr bwMode="auto">
          <a:xfrm>
            <a:off x="2743200" y="3276600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solidFill>
                  <a:schemeClr val="bg2"/>
                </a:solidFill>
              </a:rPr>
              <a:t>5</a:t>
            </a:r>
          </a:p>
        </p:txBody>
      </p:sp>
      <p:sp>
        <p:nvSpPr>
          <p:cNvPr id="3084" name="Text Box 11"/>
          <p:cNvSpPr txBox="1">
            <a:spLocks noChangeArrowheads="1"/>
          </p:cNvSpPr>
          <p:nvPr/>
        </p:nvSpPr>
        <p:spPr bwMode="auto">
          <a:xfrm>
            <a:off x="2638425" y="3705225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solidFill>
                  <a:schemeClr val="bg2"/>
                </a:solidFill>
              </a:rPr>
              <a:t>6</a:t>
            </a:r>
          </a:p>
        </p:txBody>
      </p:sp>
      <p:sp>
        <p:nvSpPr>
          <p:cNvPr id="3085" name="Text Box 12"/>
          <p:cNvSpPr txBox="1">
            <a:spLocks noChangeArrowheads="1"/>
          </p:cNvSpPr>
          <p:nvPr/>
        </p:nvSpPr>
        <p:spPr bwMode="auto">
          <a:xfrm>
            <a:off x="3124200" y="3292475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solidFill>
                  <a:schemeClr val="bg2"/>
                </a:solidFill>
              </a:rPr>
              <a:t>7</a:t>
            </a:r>
          </a:p>
        </p:txBody>
      </p:sp>
      <p:sp>
        <p:nvSpPr>
          <p:cNvPr id="3086" name="Text Box 13"/>
          <p:cNvSpPr txBox="1">
            <a:spLocks noChangeArrowheads="1"/>
          </p:cNvSpPr>
          <p:nvPr/>
        </p:nvSpPr>
        <p:spPr bwMode="auto">
          <a:xfrm>
            <a:off x="3048000" y="3733800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solidFill>
                  <a:schemeClr val="bg2"/>
                </a:solidFill>
              </a:rPr>
              <a:t>8</a:t>
            </a:r>
          </a:p>
        </p:txBody>
      </p:sp>
      <p:sp>
        <p:nvSpPr>
          <p:cNvPr id="3087" name="Text Box 14"/>
          <p:cNvSpPr txBox="1">
            <a:spLocks noChangeArrowheads="1"/>
          </p:cNvSpPr>
          <p:nvPr/>
        </p:nvSpPr>
        <p:spPr bwMode="auto">
          <a:xfrm>
            <a:off x="5105400" y="685800"/>
            <a:ext cx="38100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latin typeface="Comic Sans MS" pitchFamily="66" charset="0"/>
              </a:rPr>
              <a:t>Corresponding angles are on the </a:t>
            </a:r>
            <a:r>
              <a:rPr lang="en-US" sz="2400" b="1" u="sng" dirty="0">
                <a:latin typeface="Comic Sans MS" pitchFamily="66" charset="0"/>
              </a:rPr>
              <a:t>corresponding</a:t>
            </a:r>
            <a:r>
              <a:rPr lang="en-US" sz="2400" dirty="0">
                <a:latin typeface="Comic Sans MS" pitchFamily="66" charset="0"/>
              </a:rPr>
              <a:t> side of the two lines and on the </a:t>
            </a:r>
            <a:r>
              <a:rPr lang="en-US" sz="2400" b="1" u="sng" dirty="0">
                <a:latin typeface="Comic Sans MS" pitchFamily="66" charset="0"/>
              </a:rPr>
              <a:t>same</a:t>
            </a:r>
            <a:r>
              <a:rPr lang="en-US" sz="2400" dirty="0">
                <a:latin typeface="Comic Sans MS" pitchFamily="66" charset="0"/>
              </a:rPr>
              <a:t> side of the transversal.</a:t>
            </a:r>
          </a:p>
        </p:txBody>
      </p:sp>
      <p:sp>
        <p:nvSpPr>
          <p:cNvPr id="53263" name="Text Box 15"/>
          <p:cNvSpPr txBox="1">
            <a:spLocks noChangeArrowheads="1"/>
          </p:cNvSpPr>
          <p:nvPr/>
        </p:nvSpPr>
        <p:spPr bwMode="auto">
          <a:xfrm>
            <a:off x="5257800" y="2971800"/>
            <a:ext cx="3886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 smtClean="0">
                <a:latin typeface="Comic Sans MS" pitchFamily="66" charset="0"/>
              </a:rPr>
              <a:t>Name all the pairs of Corresponding angles.</a:t>
            </a:r>
            <a:endParaRPr lang="en-US" sz="2400" dirty="0">
              <a:latin typeface="Comic Sans MS" pitchFamily="66" charset="0"/>
            </a:endParaRPr>
          </a:p>
        </p:txBody>
      </p:sp>
      <p:graphicFrame>
        <p:nvGraphicFramePr>
          <p:cNvPr id="53264" name="Object 16"/>
          <p:cNvGraphicFramePr>
            <a:graphicFrameLocks noChangeAspect="1"/>
          </p:cNvGraphicFramePr>
          <p:nvPr/>
        </p:nvGraphicFramePr>
        <p:xfrm>
          <a:off x="5591175" y="4267200"/>
          <a:ext cx="2965450" cy="2255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70" name="Equation" r:id="rId4" imgW="1168200" imgH="888840" progId="Equation.DSMT4">
                  <p:embed/>
                </p:oleObj>
              </mc:Choice>
              <mc:Fallback>
                <p:oleObj name="Equation" r:id="rId4" imgW="1168200" imgH="888840" progId="Equation.DSMT4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91175" y="4267200"/>
                        <a:ext cx="2965450" cy="22558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/>
            <a:r>
              <a:rPr lang="en-US" sz="3000" b="1" dirty="0" smtClean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Problems 3.3</a:t>
            </a:r>
            <a:endParaRPr lang="en-US" sz="3000" b="1" dirty="0">
              <a:ln w="11430"/>
              <a:solidFill>
                <a:srgbClr val="00B0F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  <a:latin typeface="Comic Sans MS" pitchFamily="66" charset="0"/>
              </a:rPr>
              <a:t>Geometry CH 3	Parallel &amp; Perpendicular Lines</a:t>
            </a:r>
            <a:endParaRPr lang="en-US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6" action="ppaction://hlinksldjump"/>
              </a:rPr>
              <a:t>MENU</a:t>
            </a: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7391400" y="4267200"/>
            <a:ext cx="762000" cy="4572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7391400" y="4800600"/>
            <a:ext cx="762000" cy="4572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7467600" y="5410200"/>
            <a:ext cx="1066800" cy="4572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7391400" y="5943600"/>
            <a:ext cx="1066800" cy="4572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7010400" y="6488668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7" action="ppaction://hlinksldjump"/>
              </a:rPr>
              <a:t>APPENDIX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63" grpId="0"/>
      <p:bldP spid="21" grpId="0" animBg="1"/>
      <p:bldP spid="22" grpId="0" animBg="1"/>
      <p:bldP spid="23" grpId="0" animBg="1"/>
      <p:bldP spid="24" grpId="0" animBg="1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83" name="Line 16"/>
          <p:cNvSpPr>
            <a:spLocks noChangeShapeType="1"/>
          </p:cNvSpPr>
          <p:nvPr/>
        </p:nvSpPr>
        <p:spPr bwMode="auto">
          <a:xfrm>
            <a:off x="381000" y="1447800"/>
            <a:ext cx="381000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/>
            <a:tailEnd type="triangl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58384" name="Line 17"/>
          <p:cNvSpPr>
            <a:spLocks noChangeShapeType="1"/>
          </p:cNvSpPr>
          <p:nvPr/>
        </p:nvSpPr>
        <p:spPr bwMode="auto">
          <a:xfrm flipV="1">
            <a:off x="304800" y="2514600"/>
            <a:ext cx="3886200" cy="457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/>
            <a:tailEnd type="triangl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58385" name="Line 18"/>
          <p:cNvSpPr>
            <a:spLocks noChangeShapeType="1"/>
          </p:cNvSpPr>
          <p:nvPr/>
        </p:nvSpPr>
        <p:spPr bwMode="auto">
          <a:xfrm flipH="1">
            <a:off x="2057400" y="914400"/>
            <a:ext cx="1295400" cy="2819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/>
            <a:tailEnd type="triangl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58386" name="Text Box 19"/>
          <p:cNvSpPr txBox="1">
            <a:spLocks noChangeArrowheads="1"/>
          </p:cNvSpPr>
          <p:nvPr/>
        </p:nvSpPr>
        <p:spPr bwMode="auto">
          <a:xfrm>
            <a:off x="3124200" y="12192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b</a:t>
            </a:r>
          </a:p>
        </p:txBody>
      </p:sp>
      <p:sp>
        <p:nvSpPr>
          <p:cNvPr id="58387" name="Text Box 20"/>
          <p:cNvSpPr txBox="1">
            <a:spLocks noChangeArrowheads="1"/>
          </p:cNvSpPr>
          <p:nvPr/>
        </p:nvSpPr>
        <p:spPr bwMode="auto">
          <a:xfrm>
            <a:off x="2667000" y="12192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a</a:t>
            </a:r>
          </a:p>
        </p:txBody>
      </p:sp>
      <p:sp>
        <p:nvSpPr>
          <p:cNvPr id="58388" name="Text Box 21"/>
          <p:cNvSpPr txBox="1">
            <a:spLocks noChangeArrowheads="1"/>
          </p:cNvSpPr>
          <p:nvPr/>
        </p:nvSpPr>
        <p:spPr bwMode="auto">
          <a:xfrm>
            <a:off x="2590800" y="22860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e</a:t>
            </a:r>
          </a:p>
        </p:txBody>
      </p:sp>
      <p:sp>
        <p:nvSpPr>
          <p:cNvPr id="58389" name="Text Box 22"/>
          <p:cNvSpPr txBox="1">
            <a:spLocks noChangeArrowheads="1"/>
          </p:cNvSpPr>
          <p:nvPr/>
        </p:nvSpPr>
        <p:spPr bwMode="auto">
          <a:xfrm>
            <a:off x="2895600" y="15240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d</a:t>
            </a:r>
          </a:p>
        </p:txBody>
      </p:sp>
      <p:sp>
        <p:nvSpPr>
          <p:cNvPr id="58390" name="Text Box 25"/>
          <p:cNvSpPr txBox="1">
            <a:spLocks noChangeArrowheads="1"/>
          </p:cNvSpPr>
          <p:nvPr/>
        </p:nvSpPr>
        <p:spPr bwMode="auto">
          <a:xfrm>
            <a:off x="2590800" y="15240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c</a:t>
            </a:r>
          </a:p>
        </p:txBody>
      </p:sp>
      <p:sp>
        <p:nvSpPr>
          <p:cNvPr id="58391" name="Text Box 26"/>
          <p:cNvSpPr txBox="1">
            <a:spLocks noChangeArrowheads="1"/>
          </p:cNvSpPr>
          <p:nvPr/>
        </p:nvSpPr>
        <p:spPr bwMode="auto">
          <a:xfrm>
            <a:off x="2133600" y="22860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f</a:t>
            </a:r>
          </a:p>
        </p:txBody>
      </p:sp>
      <p:sp>
        <p:nvSpPr>
          <p:cNvPr id="58392" name="Text Box 27"/>
          <p:cNvSpPr txBox="1">
            <a:spLocks noChangeArrowheads="1"/>
          </p:cNvSpPr>
          <p:nvPr/>
        </p:nvSpPr>
        <p:spPr bwMode="auto">
          <a:xfrm>
            <a:off x="2057400" y="26670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g</a:t>
            </a:r>
          </a:p>
        </p:txBody>
      </p:sp>
      <p:sp>
        <p:nvSpPr>
          <p:cNvPr id="58393" name="Text Box 28"/>
          <p:cNvSpPr txBox="1">
            <a:spLocks noChangeArrowheads="1"/>
          </p:cNvSpPr>
          <p:nvPr/>
        </p:nvSpPr>
        <p:spPr bwMode="auto">
          <a:xfrm>
            <a:off x="2514600" y="25908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h</a:t>
            </a:r>
          </a:p>
        </p:txBody>
      </p:sp>
      <p:sp>
        <p:nvSpPr>
          <p:cNvPr id="70686" name="Text Box 30"/>
          <p:cNvSpPr txBox="1">
            <a:spLocks noChangeArrowheads="1"/>
          </p:cNvSpPr>
          <p:nvPr/>
        </p:nvSpPr>
        <p:spPr bwMode="auto">
          <a:xfrm>
            <a:off x="4800600" y="1066800"/>
            <a:ext cx="419100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n-US" sz="2400" b="1" dirty="0"/>
              <a:t>What is the relationship between angles </a:t>
            </a:r>
          </a:p>
          <a:p>
            <a:pPr marL="342900" indent="-342900"/>
            <a:endParaRPr lang="en-US" sz="2400" b="1" dirty="0"/>
          </a:p>
          <a:p>
            <a:pPr marL="342900" indent="-342900"/>
            <a:r>
              <a:rPr lang="en-US" sz="2400" b="1" dirty="0"/>
              <a:t>1. a &amp; h?</a:t>
            </a:r>
          </a:p>
          <a:p>
            <a:pPr marL="342900" indent="-342900"/>
            <a:r>
              <a:rPr lang="en-US" sz="2400" b="1" dirty="0"/>
              <a:t>2. d &amp; f?</a:t>
            </a:r>
          </a:p>
          <a:p>
            <a:pPr marL="342900" indent="-342900"/>
            <a:r>
              <a:rPr lang="en-US" sz="2400" b="1" dirty="0"/>
              <a:t>3. c &amp; f?</a:t>
            </a:r>
          </a:p>
          <a:p>
            <a:pPr marL="342900" indent="-342900"/>
            <a:r>
              <a:rPr lang="en-US" sz="2400" b="1" dirty="0"/>
              <a:t>4. b &amp; h?</a:t>
            </a:r>
          </a:p>
          <a:p>
            <a:pPr marL="342900" indent="-342900"/>
            <a:r>
              <a:rPr lang="en-US" sz="2400" b="1" dirty="0"/>
              <a:t>5. b &amp; g?</a:t>
            </a:r>
          </a:p>
          <a:p>
            <a:pPr marL="342900" indent="-342900"/>
            <a:r>
              <a:rPr lang="en-US" sz="2400" b="1" dirty="0"/>
              <a:t>6. a &amp; f?</a:t>
            </a:r>
          </a:p>
          <a:p>
            <a:pPr marL="342900" indent="-342900"/>
            <a:r>
              <a:rPr lang="en-US" sz="2400" b="1" dirty="0"/>
              <a:t>7. a &amp; g?</a:t>
            </a:r>
          </a:p>
          <a:p>
            <a:pPr marL="342900" indent="-342900"/>
            <a:r>
              <a:rPr lang="en-US" sz="2400" b="1" dirty="0"/>
              <a:t>8. d &amp; h?</a:t>
            </a:r>
          </a:p>
        </p:txBody>
      </p:sp>
      <p:sp>
        <p:nvSpPr>
          <p:cNvPr id="70688" name="Text Box 32"/>
          <p:cNvSpPr txBox="1">
            <a:spLocks noChangeArrowheads="1"/>
          </p:cNvSpPr>
          <p:nvPr/>
        </p:nvSpPr>
        <p:spPr bwMode="auto">
          <a:xfrm>
            <a:off x="6172200" y="2133600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dirty="0">
                <a:solidFill>
                  <a:srgbClr val="FFFF00"/>
                </a:solidFill>
              </a:rPr>
              <a:t>Alt ext</a:t>
            </a:r>
          </a:p>
        </p:txBody>
      </p:sp>
      <p:sp>
        <p:nvSpPr>
          <p:cNvPr id="70689" name="Text Box 33"/>
          <p:cNvSpPr txBox="1">
            <a:spLocks noChangeArrowheads="1"/>
          </p:cNvSpPr>
          <p:nvPr/>
        </p:nvSpPr>
        <p:spPr bwMode="auto">
          <a:xfrm>
            <a:off x="6172200" y="2438400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rgbClr val="FFFF00"/>
                </a:solidFill>
              </a:rPr>
              <a:t>Alt int</a:t>
            </a:r>
          </a:p>
        </p:txBody>
      </p:sp>
      <p:sp>
        <p:nvSpPr>
          <p:cNvPr id="70690" name="Text Box 34"/>
          <p:cNvSpPr txBox="1">
            <a:spLocks noChangeArrowheads="1"/>
          </p:cNvSpPr>
          <p:nvPr/>
        </p:nvSpPr>
        <p:spPr bwMode="auto">
          <a:xfrm>
            <a:off x="6172200" y="2819400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rgbClr val="FFFF00"/>
                </a:solidFill>
              </a:rPr>
              <a:t>SS int</a:t>
            </a:r>
          </a:p>
        </p:txBody>
      </p:sp>
      <p:sp>
        <p:nvSpPr>
          <p:cNvPr id="70691" name="Text Box 35"/>
          <p:cNvSpPr txBox="1">
            <a:spLocks noChangeArrowheads="1"/>
          </p:cNvSpPr>
          <p:nvPr/>
        </p:nvSpPr>
        <p:spPr bwMode="auto">
          <a:xfrm>
            <a:off x="6172200" y="3200400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rgbClr val="FFFF00"/>
                </a:solidFill>
              </a:rPr>
              <a:t>SS ext</a:t>
            </a:r>
          </a:p>
        </p:txBody>
      </p:sp>
      <p:sp>
        <p:nvSpPr>
          <p:cNvPr id="70692" name="Text Box 36"/>
          <p:cNvSpPr txBox="1">
            <a:spLocks noChangeArrowheads="1"/>
          </p:cNvSpPr>
          <p:nvPr/>
        </p:nvSpPr>
        <p:spPr bwMode="auto">
          <a:xfrm>
            <a:off x="6172200" y="3581400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rgbClr val="FFFF00"/>
                </a:solidFill>
              </a:rPr>
              <a:t>alt ext</a:t>
            </a:r>
          </a:p>
        </p:txBody>
      </p:sp>
      <p:sp>
        <p:nvSpPr>
          <p:cNvPr id="70693" name="Text Box 37"/>
          <p:cNvSpPr txBox="1">
            <a:spLocks noChangeArrowheads="1"/>
          </p:cNvSpPr>
          <p:nvPr/>
        </p:nvSpPr>
        <p:spPr bwMode="auto">
          <a:xfrm>
            <a:off x="6172200" y="3962400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rgbClr val="FFFF00"/>
                </a:solidFill>
              </a:rPr>
              <a:t>corr</a:t>
            </a:r>
          </a:p>
        </p:txBody>
      </p:sp>
      <p:sp>
        <p:nvSpPr>
          <p:cNvPr id="70694" name="Text Box 38"/>
          <p:cNvSpPr txBox="1">
            <a:spLocks noChangeArrowheads="1"/>
          </p:cNvSpPr>
          <p:nvPr/>
        </p:nvSpPr>
        <p:spPr bwMode="auto">
          <a:xfrm>
            <a:off x="6172200" y="4343400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rgbClr val="FFFF00"/>
                </a:solidFill>
              </a:rPr>
              <a:t>SS ext</a:t>
            </a:r>
          </a:p>
        </p:txBody>
      </p:sp>
      <p:sp>
        <p:nvSpPr>
          <p:cNvPr id="70695" name="Text Box 39"/>
          <p:cNvSpPr txBox="1">
            <a:spLocks noChangeArrowheads="1"/>
          </p:cNvSpPr>
          <p:nvPr/>
        </p:nvSpPr>
        <p:spPr bwMode="auto">
          <a:xfrm>
            <a:off x="6172200" y="4724400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rgbClr val="FFFF00"/>
                </a:solidFill>
              </a:rPr>
              <a:t>corr</a:t>
            </a:r>
          </a:p>
        </p:txBody>
      </p:sp>
      <p:sp>
        <p:nvSpPr>
          <p:cNvPr id="26" name="Rectangle 25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/>
            <a:r>
              <a:rPr lang="en-US" sz="3000" b="1" dirty="0" smtClean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Problems 3.3</a:t>
            </a:r>
            <a:endParaRPr lang="en-US" sz="3000" b="1" dirty="0">
              <a:ln w="11430"/>
              <a:solidFill>
                <a:srgbClr val="00B0F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  <a:latin typeface="Comic Sans MS" pitchFamily="66" charset="0"/>
              </a:rPr>
              <a:t>Geometry CH 3	Parallel &amp; Perpendicular Lines</a:t>
            </a:r>
            <a:endParaRPr lang="en-US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7010400" y="6488668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APPENDIX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0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06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06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06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0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06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706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706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706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86" grpId="0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3736975" y="4343400"/>
            <a:ext cx="5407025" cy="515937"/>
            <a:chOff x="1" y="145"/>
            <a:chExt cx="3406" cy="325"/>
          </a:xfrm>
        </p:grpSpPr>
        <p:sp>
          <p:nvSpPr>
            <p:cNvPr id="20484" name="Rectangle 4"/>
            <p:cNvSpPr>
              <a:spLocks noChangeArrowheads="1"/>
            </p:cNvSpPr>
            <p:nvPr/>
          </p:nvSpPr>
          <p:spPr bwMode="auto">
            <a:xfrm>
              <a:off x="1" y="145"/>
              <a:ext cx="814" cy="32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800" b="1" dirty="0">
                  <a:latin typeface="Lucida Handwriting" pitchFamily="66" charset="0"/>
                </a:rPr>
                <a:t>l || m</a:t>
              </a:r>
            </a:p>
          </p:txBody>
        </p:sp>
        <p:sp>
          <p:nvSpPr>
            <p:cNvPr id="20485" name="Rectangle 5"/>
            <p:cNvSpPr>
              <a:spLocks noChangeArrowheads="1"/>
            </p:cNvSpPr>
            <p:nvPr/>
          </p:nvSpPr>
          <p:spPr bwMode="auto">
            <a:xfrm>
              <a:off x="865" y="145"/>
              <a:ext cx="2542" cy="32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sz="2800" b="1">
                <a:solidFill>
                  <a:srgbClr val="FF0000"/>
                </a:solidFill>
                <a:latin typeface="Lucida Handwriting" pitchFamily="66" charset="0"/>
              </a:endParaRP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928688" y="1370013"/>
            <a:ext cx="6613525" cy="608012"/>
            <a:chOff x="585" y="625"/>
            <a:chExt cx="4166" cy="383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20487" name="Line 7"/>
            <p:cNvSpPr>
              <a:spLocks noChangeShapeType="1"/>
            </p:cNvSpPr>
            <p:nvPr/>
          </p:nvSpPr>
          <p:spPr bwMode="auto">
            <a:xfrm>
              <a:off x="585" y="1008"/>
              <a:ext cx="372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488" name="Rectangle 8"/>
            <p:cNvSpPr>
              <a:spLocks noChangeArrowheads="1"/>
            </p:cNvSpPr>
            <p:nvPr/>
          </p:nvSpPr>
          <p:spPr bwMode="auto">
            <a:xfrm>
              <a:off x="4273" y="625"/>
              <a:ext cx="478" cy="32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lIns="90488" tIns="44450" rIns="90488" bIns="4445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800" b="1">
                  <a:latin typeface="Lucida Handwriting" pitchFamily="66" charset="0"/>
                </a:rPr>
                <a:t>l</a:t>
              </a:r>
            </a:p>
          </p:txBody>
        </p:sp>
      </p:grp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928688" y="2665413"/>
            <a:ext cx="6613525" cy="515937"/>
            <a:chOff x="585" y="1441"/>
            <a:chExt cx="4166" cy="325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20490" name="Line 10"/>
            <p:cNvSpPr>
              <a:spLocks noChangeShapeType="1"/>
            </p:cNvSpPr>
            <p:nvPr/>
          </p:nvSpPr>
          <p:spPr bwMode="auto">
            <a:xfrm>
              <a:off x="585" y="1680"/>
              <a:ext cx="372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491" name="Rectangle 11"/>
            <p:cNvSpPr>
              <a:spLocks noChangeArrowheads="1"/>
            </p:cNvSpPr>
            <p:nvPr/>
          </p:nvSpPr>
          <p:spPr bwMode="auto">
            <a:xfrm>
              <a:off x="4321" y="1441"/>
              <a:ext cx="430" cy="32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lIns="90488" tIns="44450" rIns="90488" bIns="4445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800" b="1" dirty="0">
                  <a:latin typeface="Lucida Handwriting" pitchFamily="66" charset="0"/>
                </a:rPr>
                <a:t>m</a:t>
              </a:r>
            </a:p>
          </p:txBody>
        </p:sp>
      </p:grp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1646238" y="760413"/>
            <a:ext cx="4676775" cy="3125787"/>
            <a:chOff x="1037" y="241"/>
            <a:chExt cx="2946" cy="1969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20493" name="Line 13"/>
            <p:cNvSpPr>
              <a:spLocks noChangeShapeType="1"/>
            </p:cNvSpPr>
            <p:nvPr/>
          </p:nvSpPr>
          <p:spPr bwMode="auto">
            <a:xfrm flipV="1">
              <a:off x="1037" y="361"/>
              <a:ext cx="2507" cy="184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494" name="Rectangle 14"/>
            <p:cNvSpPr>
              <a:spLocks noChangeArrowheads="1"/>
            </p:cNvSpPr>
            <p:nvPr/>
          </p:nvSpPr>
          <p:spPr bwMode="auto">
            <a:xfrm>
              <a:off x="3601" y="241"/>
              <a:ext cx="382" cy="32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lIns="90488" tIns="44450" rIns="90488" bIns="4445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800" b="1">
                  <a:latin typeface="Lucida Handwriting" pitchFamily="66" charset="0"/>
                </a:rPr>
                <a:t>t</a:t>
              </a:r>
              <a:endParaRPr lang="en-US" sz="2800" b="1">
                <a:solidFill>
                  <a:srgbClr val="FF0000"/>
                </a:solidFill>
                <a:latin typeface="Lucida Handwriting" pitchFamily="66" charset="0"/>
              </a:endParaRPr>
            </a:p>
          </p:txBody>
        </p:sp>
      </p:grpSp>
      <p:sp>
        <p:nvSpPr>
          <p:cNvPr id="20496" name="Rectangle 16"/>
          <p:cNvSpPr>
            <a:spLocks noChangeArrowheads="1"/>
          </p:cNvSpPr>
          <p:nvPr/>
        </p:nvSpPr>
        <p:spPr bwMode="auto">
          <a:xfrm>
            <a:off x="3506788" y="1522413"/>
            <a:ext cx="1139825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latin typeface="Arial" charset="0"/>
              </a:rPr>
              <a:t>108°</a:t>
            </a:r>
          </a:p>
        </p:txBody>
      </p:sp>
      <p:sp>
        <p:nvSpPr>
          <p:cNvPr id="20497" name="Rectangle 17"/>
          <p:cNvSpPr>
            <a:spLocks noChangeArrowheads="1"/>
          </p:cNvSpPr>
          <p:nvPr/>
        </p:nvSpPr>
        <p:spPr bwMode="auto">
          <a:xfrm>
            <a:off x="4725988" y="1522413"/>
            <a:ext cx="758825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latin typeface="Arial" charset="0"/>
              </a:rPr>
              <a:t>72°</a:t>
            </a:r>
            <a:endParaRPr lang="en-US" b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0498" name="Rectangle 18"/>
          <p:cNvSpPr>
            <a:spLocks noChangeArrowheads="1"/>
          </p:cNvSpPr>
          <p:nvPr/>
        </p:nvSpPr>
        <p:spPr bwMode="auto">
          <a:xfrm>
            <a:off x="4116388" y="2055813"/>
            <a:ext cx="1139825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latin typeface="Arial" charset="0"/>
              </a:rPr>
              <a:t>108°</a:t>
            </a:r>
            <a:endParaRPr lang="en-US" b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0499" name="Rectangle 19"/>
          <p:cNvSpPr>
            <a:spLocks noChangeArrowheads="1"/>
          </p:cNvSpPr>
          <p:nvPr/>
        </p:nvSpPr>
        <p:spPr bwMode="auto">
          <a:xfrm>
            <a:off x="1906588" y="2513013"/>
            <a:ext cx="1139825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latin typeface="Arial" charset="0"/>
              </a:rPr>
              <a:t>108°</a:t>
            </a:r>
            <a:endParaRPr lang="en-US" b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0500" name="Rectangle 20"/>
          <p:cNvSpPr>
            <a:spLocks noChangeArrowheads="1"/>
          </p:cNvSpPr>
          <p:nvPr/>
        </p:nvSpPr>
        <p:spPr bwMode="auto">
          <a:xfrm>
            <a:off x="2668588" y="3122613"/>
            <a:ext cx="1139825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latin typeface="Arial" charset="0"/>
              </a:rPr>
              <a:t>108°</a:t>
            </a:r>
            <a:endParaRPr lang="en-US" b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0501" name="Rectangle 21"/>
          <p:cNvSpPr>
            <a:spLocks noChangeArrowheads="1"/>
          </p:cNvSpPr>
          <p:nvPr/>
        </p:nvSpPr>
        <p:spPr bwMode="auto">
          <a:xfrm>
            <a:off x="3278188" y="1979613"/>
            <a:ext cx="758825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latin typeface="Arial" charset="0"/>
              </a:rPr>
              <a:t>72°</a:t>
            </a:r>
            <a:endParaRPr lang="en-US" b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0502" name="Rectangle 22"/>
          <p:cNvSpPr>
            <a:spLocks noChangeArrowheads="1"/>
          </p:cNvSpPr>
          <p:nvPr/>
        </p:nvSpPr>
        <p:spPr bwMode="auto">
          <a:xfrm>
            <a:off x="3278188" y="2589213"/>
            <a:ext cx="758825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latin typeface="Arial" charset="0"/>
              </a:rPr>
              <a:t>72°</a:t>
            </a:r>
            <a:endParaRPr lang="en-US" b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0503" name="Rectangle 23"/>
          <p:cNvSpPr>
            <a:spLocks noChangeArrowheads="1"/>
          </p:cNvSpPr>
          <p:nvPr/>
        </p:nvSpPr>
        <p:spPr bwMode="auto">
          <a:xfrm>
            <a:off x="1525588" y="3046413"/>
            <a:ext cx="758825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latin typeface="Arial" charset="0"/>
              </a:rPr>
              <a:t>72°</a:t>
            </a:r>
            <a:endParaRPr lang="en-US" b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0504" name="Rectangle 24"/>
          <p:cNvSpPr>
            <a:spLocks noChangeArrowheads="1"/>
          </p:cNvSpPr>
          <p:nvPr/>
        </p:nvSpPr>
        <p:spPr bwMode="auto">
          <a:xfrm>
            <a:off x="1588" y="5046663"/>
            <a:ext cx="9140825" cy="11874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>
                <a:latin typeface="Arial" charset="0"/>
              </a:rPr>
              <a:t>What is the measure of each of the other 7 angles (</a:t>
            </a:r>
            <a:r>
              <a:rPr lang="en-US" sz="3600" i="1">
                <a:latin typeface="Arial" charset="0"/>
              </a:rPr>
              <a:t>follow the dancing arrow</a:t>
            </a:r>
            <a:r>
              <a:rPr lang="en-US" sz="3600" b="1">
                <a:latin typeface="Arial" charset="0"/>
              </a:rPr>
              <a:t>)?</a:t>
            </a:r>
            <a:endParaRPr lang="en-US" sz="2800" b="1">
              <a:latin typeface="Arial" charset="0"/>
            </a:endParaRPr>
          </a:p>
        </p:txBody>
      </p:sp>
      <p:sp>
        <p:nvSpPr>
          <p:cNvPr id="20505" name="Rectangle 25"/>
          <p:cNvSpPr>
            <a:spLocks noChangeArrowheads="1"/>
          </p:cNvSpPr>
          <p:nvPr/>
        </p:nvSpPr>
        <p:spPr bwMode="auto">
          <a:xfrm>
            <a:off x="1981200" y="2435225"/>
            <a:ext cx="609600" cy="533400"/>
          </a:xfrm>
          <a:prstGeom prst="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/>
            <a:r>
              <a:rPr lang="en-US" sz="3000" dirty="0" smtClean="0"/>
              <a:t>?</a:t>
            </a:r>
            <a:endParaRPr lang="en-US" sz="3000" dirty="0"/>
          </a:p>
        </p:txBody>
      </p:sp>
      <p:sp>
        <p:nvSpPr>
          <p:cNvPr id="20506" name="Rectangle 26"/>
          <p:cNvSpPr>
            <a:spLocks noChangeArrowheads="1"/>
          </p:cNvSpPr>
          <p:nvPr/>
        </p:nvSpPr>
        <p:spPr bwMode="auto">
          <a:xfrm>
            <a:off x="3276600" y="2587625"/>
            <a:ext cx="609600" cy="533400"/>
          </a:xfrm>
          <a:prstGeom prst="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/>
            <a:r>
              <a:rPr lang="en-US" sz="3000" dirty="0" smtClean="0"/>
              <a:t>?</a:t>
            </a:r>
            <a:endParaRPr lang="en-US" sz="3000" dirty="0"/>
          </a:p>
        </p:txBody>
      </p:sp>
      <p:sp>
        <p:nvSpPr>
          <p:cNvPr id="20507" name="Rectangle 27"/>
          <p:cNvSpPr>
            <a:spLocks noChangeArrowheads="1"/>
          </p:cNvSpPr>
          <p:nvPr/>
        </p:nvSpPr>
        <p:spPr bwMode="auto">
          <a:xfrm>
            <a:off x="2743200" y="3044825"/>
            <a:ext cx="609600" cy="533400"/>
          </a:xfrm>
          <a:prstGeom prst="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/>
            <a:r>
              <a:rPr lang="en-US" sz="3000" dirty="0" smtClean="0"/>
              <a:t>?</a:t>
            </a:r>
            <a:endParaRPr lang="en-US" sz="3000" dirty="0"/>
          </a:p>
        </p:txBody>
      </p:sp>
      <p:sp>
        <p:nvSpPr>
          <p:cNvPr id="20508" name="Rectangle 28"/>
          <p:cNvSpPr>
            <a:spLocks noChangeArrowheads="1"/>
          </p:cNvSpPr>
          <p:nvPr/>
        </p:nvSpPr>
        <p:spPr bwMode="auto">
          <a:xfrm>
            <a:off x="1524000" y="3044825"/>
            <a:ext cx="609600" cy="533400"/>
          </a:xfrm>
          <a:prstGeom prst="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/>
            <a:r>
              <a:rPr lang="en-US" sz="3000" dirty="0" smtClean="0"/>
              <a:t>?</a:t>
            </a:r>
            <a:endParaRPr lang="en-US" sz="3000" dirty="0"/>
          </a:p>
        </p:txBody>
      </p:sp>
      <p:sp>
        <p:nvSpPr>
          <p:cNvPr id="20509" name="Rectangle 29"/>
          <p:cNvSpPr>
            <a:spLocks noChangeArrowheads="1"/>
          </p:cNvSpPr>
          <p:nvPr/>
        </p:nvSpPr>
        <p:spPr bwMode="auto">
          <a:xfrm>
            <a:off x="3276600" y="1978025"/>
            <a:ext cx="609600" cy="533400"/>
          </a:xfrm>
          <a:prstGeom prst="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/>
            <a:r>
              <a:rPr lang="en-US" sz="3000" dirty="0" smtClean="0"/>
              <a:t>?</a:t>
            </a:r>
            <a:endParaRPr lang="en-US" sz="3000" dirty="0"/>
          </a:p>
        </p:txBody>
      </p:sp>
      <p:sp>
        <p:nvSpPr>
          <p:cNvPr id="20510" name="Rectangle 30"/>
          <p:cNvSpPr>
            <a:spLocks noChangeArrowheads="1"/>
          </p:cNvSpPr>
          <p:nvPr/>
        </p:nvSpPr>
        <p:spPr bwMode="auto">
          <a:xfrm>
            <a:off x="4191000" y="1978025"/>
            <a:ext cx="609600" cy="533400"/>
          </a:xfrm>
          <a:prstGeom prst="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/>
            <a:r>
              <a:rPr lang="en-US" sz="3000" dirty="0" smtClean="0"/>
              <a:t>?</a:t>
            </a:r>
            <a:endParaRPr lang="en-US" sz="3000" dirty="0"/>
          </a:p>
        </p:txBody>
      </p:sp>
      <p:sp>
        <p:nvSpPr>
          <p:cNvPr id="20511" name="Rectangle 31"/>
          <p:cNvSpPr>
            <a:spLocks noChangeArrowheads="1"/>
          </p:cNvSpPr>
          <p:nvPr/>
        </p:nvSpPr>
        <p:spPr bwMode="auto">
          <a:xfrm>
            <a:off x="4648200" y="1444625"/>
            <a:ext cx="609600" cy="533400"/>
          </a:xfrm>
          <a:prstGeom prst="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/>
            <a:r>
              <a:rPr lang="en-US" sz="3000" dirty="0" smtClean="0"/>
              <a:t>?</a:t>
            </a:r>
            <a:endParaRPr lang="en-US" sz="3000" dirty="0"/>
          </a:p>
        </p:txBody>
      </p:sp>
      <p:sp>
        <p:nvSpPr>
          <p:cNvPr id="20512" name="Line 32"/>
          <p:cNvSpPr>
            <a:spLocks noChangeShapeType="1"/>
          </p:cNvSpPr>
          <p:nvPr/>
        </p:nvSpPr>
        <p:spPr bwMode="auto">
          <a:xfrm>
            <a:off x="5562600" y="1978025"/>
            <a:ext cx="685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0513" name="Line 33"/>
          <p:cNvSpPr>
            <a:spLocks noChangeShapeType="1"/>
          </p:cNvSpPr>
          <p:nvPr/>
        </p:nvSpPr>
        <p:spPr bwMode="auto">
          <a:xfrm>
            <a:off x="5257800" y="3044825"/>
            <a:ext cx="685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0514" name="AutoShape 34"/>
          <p:cNvSpPr>
            <a:spLocks noChangeArrowheads="1"/>
          </p:cNvSpPr>
          <p:nvPr/>
        </p:nvSpPr>
        <p:spPr bwMode="auto">
          <a:xfrm rot="20845095">
            <a:off x="5350729" y="1288729"/>
            <a:ext cx="1371600" cy="304800"/>
          </a:xfrm>
          <a:prstGeom prst="leftArrow">
            <a:avLst>
              <a:gd name="adj1" fmla="val 50000"/>
              <a:gd name="adj2" fmla="val 112500"/>
            </a:avLst>
          </a:prstGeom>
          <a:solidFill>
            <a:srgbClr val="FF0000"/>
          </a:solidFill>
          <a:ln w="127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/>
            <a:r>
              <a:rPr lang="en-US" sz="3000" b="1" dirty="0" smtClean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Problems 3.4</a:t>
            </a:r>
            <a:endParaRPr lang="en-US" sz="3000" b="1" dirty="0">
              <a:ln w="11430"/>
              <a:solidFill>
                <a:srgbClr val="00B0F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  <a:latin typeface="Comic Sans MS" pitchFamily="66" charset="0"/>
              </a:rPr>
              <a:t>Geometry CH 3	Parallel &amp; Perpendicular Lines</a:t>
            </a:r>
            <a:endParaRPr lang="en-US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sp>
        <p:nvSpPr>
          <p:cNvPr id="39" name="AutoShape 34"/>
          <p:cNvSpPr>
            <a:spLocks noChangeArrowheads="1"/>
          </p:cNvSpPr>
          <p:nvPr/>
        </p:nvSpPr>
        <p:spPr bwMode="auto">
          <a:xfrm rot="606530">
            <a:off x="4892902" y="2404005"/>
            <a:ext cx="1371600" cy="304800"/>
          </a:xfrm>
          <a:prstGeom prst="leftArrow">
            <a:avLst>
              <a:gd name="adj1" fmla="val 50000"/>
              <a:gd name="adj2" fmla="val 112500"/>
            </a:avLst>
          </a:prstGeom>
          <a:solidFill>
            <a:srgbClr val="FF0000"/>
          </a:solidFill>
          <a:ln w="127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40" name="AutoShape 34"/>
          <p:cNvSpPr>
            <a:spLocks noChangeArrowheads="1"/>
          </p:cNvSpPr>
          <p:nvPr/>
        </p:nvSpPr>
        <p:spPr bwMode="auto">
          <a:xfrm rot="11578995">
            <a:off x="1845508" y="1902780"/>
            <a:ext cx="1371600" cy="304800"/>
          </a:xfrm>
          <a:prstGeom prst="leftArrow">
            <a:avLst>
              <a:gd name="adj1" fmla="val 50000"/>
              <a:gd name="adj2" fmla="val 112500"/>
            </a:avLst>
          </a:prstGeom>
          <a:solidFill>
            <a:srgbClr val="FF0000"/>
          </a:solidFill>
          <a:ln w="127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41" name="AutoShape 34"/>
          <p:cNvSpPr>
            <a:spLocks noChangeArrowheads="1"/>
          </p:cNvSpPr>
          <p:nvPr/>
        </p:nvSpPr>
        <p:spPr bwMode="auto">
          <a:xfrm rot="11578995">
            <a:off x="626308" y="2359980"/>
            <a:ext cx="1371600" cy="304800"/>
          </a:xfrm>
          <a:prstGeom prst="leftArrow">
            <a:avLst>
              <a:gd name="adj1" fmla="val 50000"/>
              <a:gd name="adj2" fmla="val 112500"/>
            </a:avLst>
          </a:prstGeom>
          <a:solidFill>
            <a:srgbClr val="FF0000"/>
          </a:solidFill>
          <a:ln w="127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42" name="AutoShape 34"/>
          <p:cNvSpPr>
            <a:spLocks noChangeArrowheads="1"/>
          </p:cNvSpPr>
          <p:nvPr/>
        </p:nvSpPr>
        <p:spPr bwMode="auto">
          <a:xfrm rot="1356329">
            <a:off x="3815893" y="2995101"/>
            <a:ext cx="1371600" cy="304800"/>
          </a:xfrm>
          <a:prstGeom prst="leftArrow">
            <a:avLst>
              <a:gd name="adj1" fmla="val 50000"/>
              <a:gd name="adj2" fmla="val 112500"/>
            </a:avLst>
          </a:prstGeom>
          <a:solidFill>
            <a:srgbClr val="FF0000"/>
          </a:solidFill>
          <a:ln w="127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43" name="AutoShape 34"/>
          <p:cNvSpPr>
            <a:spLocks noChangeArrowheads="1"/>
          </p:cNvSpPr>
          <p:nvPr/>
        </p:nvSpPr>
        <p:spPr bwMode="auto">
          <a:xfrm rot="4385144">
            <a:off x="2631334" y="4053272"/>
            <a:ext cx="1371600" cy="304800"/>
          </a:xfrm>
          <a:prstGeom prst="leftArrow">
            <a:avLst>
              <a:gd name="adj1" fmla="val 50000"/>
              <a:gd name="adj2" fmla="val 112500"/>
            </a:avLst>
          </a:prstGeom>
          <a:solidFill>
            <a:srgbClr val="FF0000"/>
          </a:solidFill>
          <a:ln w="127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44" name="AutoShape 34"/>
          <p:cNvSpPr>
            <a:spLocks noChangeArrowheads="1"/>
          </p:cNvSpPr>
          <p:nvPr/>
        </p:nvSpPr>
        <p:spPr bwMode="auto">
          <a:xfrm rot="7664932">
            <a:off x="421534" y="3900871"/>
            <a:ext cx="1371600" cy="304800"/>
          </a:xfrm>
          <a:prstGeom prst="leftArrow">
            <a:avLst>
              <a:gd name="adj1" fmla="val 50000"/>
              <a:gd name="adj2" fmla="val 112500"/>
            </a:avLst>
          </a:prstGeom>
          <a:solidFill>
            <a:srgbClr val="FF0000"/>
          </a:solidFill>
          <a:ln w="127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45" name="TextBox 44"/>
          <p:cNvSpPr txBox="1"/>
          <p:nvPr/>
        </p:nvSpPr>
        <p:spPr>
          <a:xfrm>
            <a:off x="7010400" y="6488668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 action="ppaction://hlinksldjump"/>
              </a:rPr>
              <a:t>APPENDIX</a:t>
            </a:r>
            <a:endParaRPr 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05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205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205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6" dur="1"/>
                                        <p:tgtEl>
                                          <p:spTgt spid="205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4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9" dur="1"/>
                                        <p:tgtEl>
                                          <p:spTgt spid="3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39" dur="1"/>
                                        <p:tgtEl>
                                          <p:spTgt spid="2050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4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42" dur="1"/>
                                        <p:tgtEl>
                                          <p:spTgt spid="4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8" dur="1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4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52" dur="1"/>
                                        <p:tgtEl>
                                          <p:spTgt spid="2050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4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55" dur="1"/>
                                        <p:tgtEl>
                                          <p:spTgt spid="4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1" dur="1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4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65" dur="1"/>
                                        <p:tgtEl>
                                          <p:spTgt spid="2050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4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68" dur="1"/>
                                        <p:tgtEl>
                                          <p:spTgt spid="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4" dur="1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4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78" dur="1"/>
                                        <p:tgtEl>
                                          <p:spTgt spid="2050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4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1" dur="1"/>
                                        <p:tgtEl>
                                          <p:spTgt spid="4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7" dur="1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4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91" dur="1"/>
                                        <p:tgtEl>
                                          <p:spTgt spid="2050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24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94" dur="1"/>
                                        <p:tgtEl>
                                          <p:spTgt spid="4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5" grpId="0" animBg="1"/>
      <p:bldP spid="20506" grpId="0" animBg="1"/>
      <p:bldP spid="20507" grpId="0" animBg="1"/>
      <p:bldP spid="20508" grpId="0" animBg="1"/>
      <p:bldP spid="20509" grpId="0" animBg="1"/>
      <p:bldP spid="20510" grpId="0" animBg="1"/>
      <p:bldP spid="20511" grpId="0" animBg="1"/>
      <p:bldP spid="20514" grpId="0" animBg="1"/>
      <p:bldP spid="20514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11"/>
          <p:cNvSpPr txBox="1">
            <a:spLocks noChangeArrowheads="1"/>
          </p:cNvSpPr>
          <p:nvPr/>
        </p:nvSpPr>
        <p:spPr bwMode="auto">
          <a:xfrm>
            <a:off x="1844675" y="1978025"/>
            <a:ext cx="27701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en-US" sz="2400" b="1"/>
          </a:p>
        </p:txBody>
      </p:sp>
      <p:pic>
        <p:nvPicPr>
          <p:cNvPr id="10243" name="Picture 16" descr="5_2Quiz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65712" y="2895600"/>
            <a:ext cx="4078288" cy="2689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244" name="Text Box 17"/>
          <p:cNvSpPr txBox="1">
            <a:spLocks noChangeArrowheads="1"/>
          </p:cNvSpPr>
          <p:nvPr/>
        </p:nvSpPr>
        <p:spPr bwMode="auto">
          <a:xfrm>
            <a:off x="6934200" y="2514600"/>
            <a:ext cx="2209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altLang="en-US" b="1" dirty="0"/>
              <a:t>In the figure </a:t>
            </a:r>
            <a:r>
              <a:rPr lang="en-US" altLang="en-US" b="1" i="1" dirty="0"/>
              <a:t>a </a:t>
            </a:r>
            <a:r>
              <a:rPr lang="en-US" altLang="en-US" b="1" dirty="0"/>
              <a:t>|| </a:t>
            </a:r>
            <a:r>
              <a:rPr lang="en-US" altLang="en-US" b="1" i="1" dirty="0"/>
              <a:t>b.</a:t>
            </a:r>
            <a:endParaRPr lang="en-US" altLang="en-US" b="1" dirty="0"/>
          </a:p>
        </p:txBody>
      </p:sp>
      <p:sp>
        <p:nvSpPr>
          <p:cNvPr id="10245" name="Text Box 18"/>
          <p:cNvSpPr txBox="1">
            <a:spLocks noChangeArrowheads="1"/>
          </p:cNvSpPr>
          <p:nvPr/>
        </p:nvSpPr>
        <p:spPr bwMode="auto">
          <a:xfrm>
            <a:off x="3175" y="1347788"/>
            <a:ext cx="65135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400" b="1" dirty="0" smtClean="0"/>
              <a:t>1.</a:t>
            </a:r>
            <a:r>
              <a:rPr lang="en-US" altLang="en-US" sz="2400" dirty="0" smtClean="0"/>
              <a:t> </a:t>
            </a:r>
            <a:r>
              <a:rPr lang="en-US" altLang="en-US" sz="2400" dirty="0"/>
              <a:t>Name the angles congruent to </a:t>
            </a:r>
            <a:r>
              <a:rPr lang="en-US" altLang="en-US" sz="2400" dirty="0">
                <a:latin typeface="Symbol" pitchFamily="18" charset="2"/>
                <a:sym typeface="Symbol" pitchFamily="18" charset="2"/>
              </a:rPr>
              <a:t></a:t>
            </a:r>
            <a:r>
              <a:rPr lang="en-US" altLang="en-US" sz="2400" dirty="0"/>
              <a:t>3.</a:t>
            </a:r>
          </a:p>
        </p:txBody>
      </p:sp>
      <p:sp>
        <p:nvSpPr>
          <p:cNvPr id="10246" name="Text Box 19"/>
          <p:cNvSpPr txBox="1">
            <a:spLocks noChangeArrowheads="1"/>
          </p:cNvSpPr>
          <p:nvPr/>
        </p:nvSpPr>
        <p:spPr bwMode="auto">
          <a:xfrm>
            <a:off x="1588" y="2322513"/>
            <a:ext cx="75469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400" b="1" dirty="0" smtClean="0"/>
              <a:t>2.</a:t>
            </a:r>
            <a:r>
              <a:rPr lang="en-US" altLang="en-US" sz="2400" dirty="0" smtClean="0"/>
              <a:t> </a:t>
            </a:r>
            <a:r>
              <a:rPr lang="en-US" altLang="en-US" sz="2400" dirty="0"/>
              <a:t>Name all the angles supplementary to </a:t>
            </a:r>
            <a:r>
              <a:rPr lang="en-US" altLang="en-US" sz="2400" dirty="0">
                <a:latin typeface="Symbol" pitchFamily="18" charset="2"/>
                <a:sym typeface="Symbol" pitchFamily="18" charset="2"/>
              </a:rPr>
              <a:t></a:t>
            </a:r>
            <a:r>
              <a:rPr lang="en-US" altLang="en-US" sz="2400" dirty="0"/>
              <a:t>6.</a:t>
            </a:r>
          </a:p>
        </p:txBody>
      </p:sp>
      <p:sp>
        <p:nvSpPr>
          <p:cNvPr id="10247" name="Text Box 20"/>
          <p:cNvSpPr txBox="1">
            <a:spLocks noChangeArrowheads="1"/>
          </p:cNvSpPr>
          <p:nvPr/>
        </p:nvSpPr>
        <p:spPr bwMode="auto">
          <a:xfrm>
            <a:off x="0" y="3316288"/>
            <a:ext cx="55689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400" b="1" dirty="0" smtClean="0"/>
              <a:t>3.</a:t>
            </a:r>
            <a:r>
              <a:rPr lang="en-US" altLang="en-US" sz="2400" dirty="0" smtClean="0"/>
              <a:t> </a:t>
            </a:r>
            <a:r>
              <a:rPr lang="en-US" altLang="en-US" sz="2400" dirty="0"/>
              <a:t>If m</a:t>
            </a:r>
            <a:r>
              <a:rPr lang="en-US" altLang="en-US" sz="2400" dirty="0">
                <a:latin typeface="Symbol" pitchFamily="18" charset="2"/>
                <a:sym typeface="Symbol" pitchFamily="18" charset="2"/>
              </a:rPr>
              <a:t></a:t>
            </a:r>
            <a:r>
              <a:rPr lang="en-US" altLang="en-US" sz="2400" dirty="0"/>
              <a:t>1 = 105° what is m</a:t>
            </a:r>
            <a:r>
              <a:rPr lang="en-US" altLang="en-US" sz="2400" dirty="0">
                <a:latin typeface="Symbol" pitchFamily="18" charset="2"/>
                <a:sym typeface="Symbol" pitchFamily="18" charset="2"/>
              </a:rPr>
              <a:t></a:t>
            </a:r>
            <a:r>
              <a:rPr lang="en-US" altLang="en-US" sz="2400" dirty="0"/>
              <a:t>3</a:t>
            </a:r>
            <a:r>
              <a:rPr lang="en-US" altLang="en-US" sz="2400" i="1" dirty="0"/>
              <a:t>?</a:t>
            </a:r>
          </a:p>
        </p:txBody>
      </p:sp>
      <p:sp>
        <p:nvSpPr>
          <p:cNvPr id="10248" name="Text Box 21"/>
          <p:cNvSpPr txBox="1">
            <a:spLocks noChangeArrowheads="1"/>
          </p:cNvSpPr>
          <p:nvPr/>
        </p:nvSpPr>
        <p:spPr bwMode="auto">
          <a:xfrm>
            <a:off x="3175" y="4297363"/>
            <a:ext cx="54022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400" b="1" dirty="0" smtClean="0"/>
              <a:t>4.</a:t>
            </a:r>
            <a:r>
              <a:rPr lang="en-US" altLang="en-US" sz="2400" dirty="0" smtClean="0"/>
              <a:t> </a:t>
            </a:r>
            <a:r>
              <a:rPr lang="en-US" altLang="en-US" sz="2400" dirty="0"/>
              <a:t>If m</a:t>
            </a:r>
            <a:r>
              <a:rPr lang="en-US" altLang="en-US" sz="2400" dirty="0">
                <a:latin typeface="Symbol" pitchFamily="18" charset="2"/>
                <a:sym typeface="Symbol" pitchFamily="18" charset="2"/>
              </a:rPr>
              <a:t></a:t>
            </a:r>
            <a:r>
              <a:rPr lang="en-US" altLang="en-US" sz="2400" dirty="0"/>
              <a:t>5 = 120° what is m</a:t>
            </a:r>
            <a:r>
              <a:rPr lang="en-US" altLang="en-US" sz="2400" dirty="0">
                <a:latin typeface="Symbol" pitchFamily="18" charset="2"/>
                <a:sym typeface="Symbol" pitchFamily="18" charset="2"/>
              </a:rPr>
              <a:t></a:t>
            </a:r>
            <a:r>
              <a:rPr lang="en-US" altLang="en-US" sz="2400" dirty="0"/>
              <a:t>2</a:t>
            </a:r>
            <a:r>
              <a:rPr lang="en-US" altLang="en-US" sz="2400" i="1" dirty="0"/>
              <a:t>?</a:t>
            </a:r>
          </a:p>
        </p:txBody>
      </p:sp>
      <p:sp>
        <p:nvSpPr>
          <p:cNvPr id="9" name="Text Box 23"/>
          <p:cNvSpPr txBox="1">
            <a:spLocks noChangeArrowheads="1"/>
          </p:cNvSpPr>
          <p:nvPr/>
        </p:nvSpPr>
        <p:spPr bwMode="auto">
          <a:xfrm>
            <a:off x="1597025" y="1690688"/>
            <a:ext cx="230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400" dirty="0">
                <a:solidFill>
                  <a:srgbClr val="FFFF00"/>
                </a:solidFill>
                <a:latin typeface="Symbol" pitchFamily="18" charset="2"/>
                <a:sym typeface="Symbol" pitchFamily="18" charset="2"/>
              </a:rPr>
              <a:t></a:t>
            </a:r>
            <a:r>
              <a:rPr lang="en-US" altLang="en-US" sz="2400" dirty="0">
                <a:solidFill>
                  <a:srgbClr val="FFFF00"/>
                </a:solidFill>
              </a:rPr>
              <a:t>1, </a:t>
            </a:r>
            <a:r>
              <a:rPr lang="en-US" altLang="en-US" sz="2400" dirty="0">
                <a:solidFill>
                  <a:srgbClr val="FFFF00"/>
                </a:solidFill>
                <a:latin typeface="Symbol" pitchFamily="18" charset="2"/>
                <a:sym typeface="Symbol" pitchFamily="18" charset="2"/>
              </a:rPr>
              <a:t></a:t>
            </a:r>
            <a:r>
              <a:rPr lang="en-US" altLang="en-US" sz="2400" dirty="0">
                <a:solidFill>
                  <a:srgbClr val="FFFF00"/>
                </a:solidFill>
              </a:rPr>
              <a:t>5, </a:t>
            </a:r>
            <a:r>
              <a:rPr lang="en-US" altLang="en-US" sz="2400" dirty="0">
                <a:solidFill>
                  <a:srgbClr val="FFFF00"/>
                </a:solidFill>
                <a:latin typeface="Symbol" pitchFamily="18" charset="2"/>
                <a:sym typeface="Symbol" pitchFamily="18" charset="2"/>
              </a:rPr>
              <a:t></a:t>
            </a:r>
            <a:r>
              <a:rPr lang="en-US" altLang="en-US" sz="2400" dirty="0">
                <a:solidFill>
                  <a:srgbClr val="FFFF00"/>
                </a:solidFill>
              </a:rPr>
              <a:t>7</a:t>
            </a:r>
          </a:p>
        </p:txBody>
      </p:sp>
      <p:sp>
        <p:nvSpPr>
          <p:cNvPr id="10" name="Text Box 24"/>
          <p:cNvSpPr txBox="1">
            <a:spLocks noChangeArrowheads="1"/>
          </p:cNvSpPr>
          <p:nvPr/>
        </p:nvSpPr>
        <p:spPr bwMode="auto">
          <a:xfrm>
            <a:off x="1601788" y="2662238"/>
            <a:ext cx="3419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400" dirty="0">
                <a:solidFill>
                  <a:srgbClr val="FFFF00"/>
                </a:solidFill>
                <a:latin typeface="Symbol" pitchFamily="18" charset="2"/>
                <a:sym typeface="Symbol" pitchFamily="18" charset="2"/>
              </a:rPr>
              <a:t></a:t>
            </a:r>
            <a:r>
              <a:rPr lang="en-US" altLang="en-US" sz="2400" dirty="0">
                <a:solidFill>
                  <a:srgbClr val="FFFF00"/>
                </a:solidFill>
              </a:rPr>
              <a:t>1, </a:t>
            </a:r>
            <a:r>
              <a:rPr lang="en-US" altLang="en-US" sz="2400" dirty="0">
                <a:solidFill>
                  <a:srgbClr val="FFFF00"/>
                </a:solidFill>
                <a:latin typeface="Symbol" pitchFamily="18" charset="2"/>
                <a:sym typeface="Symbol" pitchFamily="18" charset="2"/>
              </a:rPr>
              <a:t></a:t>
            </a:r>
            <a:r>
              <a:rPr lang="en-US" altLang="en-US" sz="2400" dirty="0">
                <a:solidFill>
                  <a:srgbClr val="FFFF00"/>
                </a:solidFill>
              </a:rPr>
              <a:t>3, </a:t>
            </a:r>
            <a:r>
              <a:rPr lang="en-US" altLang="en-US" sz="2400" dirty="0">
                <a:solidFill>
                  <a:srgbClr val="FFFF00"/>
                </a:solidFill>
                <a:latin typeface="Symbol" pitchFamily="18" charset="2"/>
                <a:sym typeface="Symbol" pitchFamily="18" charset="2"/>
              </a:rPr>
              <a:t></a:t>
            </a:r>
            <a:r>
              <a:rPr lang="en-US" altLang="en-US" sz="2400" dirty="0">
                <a:solidFill>
                  <a:srgbClr val="FFFF00"/>
                </a:solidFill>
              </a:rPr>
              <a:t>5, </a:t>
            </a:r>
            <a:r>
              <a:rPr lang="en-US" altLang="en-US" sz="2400" dirty="0">
                <a:solidFill>
                  <a:srgbClr val="FFFF00"/>
                </a:solidFill>
                <a:latin typeface="Symbol" pitchFamily="18" charset="2"/>
                <a:sym typeface="Symbol" pitchFamily="18" charset="2"/>
              </a:rPr>
              <a:t></a:t>
            </a:r>
            <a:r>
              <a:rPr lang="en-US" altLang="en-US" sz="2400" dirty="0">
                <a:solidFill>
                  <a:srgbClr val="FFFF00"/>
                </a:solidFill>
              </a:rPr>
              <a:t>7</a:t>
            </a:r>
          </a:p>
        </p:txBody>
      </p:sp>
      <p:sp>
        <p:nvSpPr>
          <p:cNvPr id="11" name="Text Box 25"/>
          <p:cNvSpPr txBox="1">
            <a:spLocks noChangeArrowheads="1"/>
          </p:cNvSpPr>
          <p:nvPr/>
        </p:nvSpPr>
        <p:spPr bwMode="auto">
          <a:xfrm>
            <a:off x="1589088" y="3662363"/>
            <a:ext cx="160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400">
                <a:solidFill>
                  <a:srgbClr val="FFFF00"/>
                </a:solidFill>
              </a:rPr>
              <a:t>105°</a:t>
            </a:r>
          </a:p>
        </p:txBody>
      </p:sp>
      <p:sp>
        <p:nvSpPr>
          <p:cNvPr id="12" name="Text Box 26"/>
          <p:cNvSpPr txBox="1">
            <a:spLocks noChangeArrowheads="1"/>
          </p:cNvSpPr>
          <p:nvPr/>
        </p:nvSpPr>
        <p:spPr bwMode="auto">
          <a:xfrm>
            <a:off x="1676400" y="4724400"/>
            <a:ext cx="1155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400">
                <a:solidFill>
                  <a:srgbClr val="FFFF00"/>
                </a:solidFill>
              </a:rPr>
              <a:t>60°</a:t>
            </a: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/>
            <a:r>
              <a:rPr lang="en-US" sz="3000" b="1" dirty="0" smtClean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Problems 3.4</a:t>
            </a:r>
            <a:endParaRPr lang="en-US" sz="3000" b="1" dirty="0">
              <a:ln w="11430"/>
              <a:solidFill>
                <a:srgbClr val="00B0F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  <a:latin typeface="Comic Sans MS" pitchFamily="66" charset="0"/>
              </a:rPr>
              <a:t>Geometry CH 3	Parallel &amp; Perpendicular Lines</a:t>
            </a:r>
            <a:endParaRPr lang="en-US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7010400" y="6488668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 action="ppaction://hlinksldjump"/>
              </a:rPr>
              <a:t>APPENDIX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  <p:bldP spid="10" grpId="0" autoUpdateAnimBg="0"/>
      <p:bldP spid="11" grpId="0" autoUpdateAnimBg="0"/>
      <p:bldP spid="12" grpId="0" autoUpdateAnimBg="0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ChangeArrowheads="1"/>
          </p:cNvSpPr>
          <p:nvPr/>
        </p:nvSpPr>
        <p:spPr bwMode="auto">
          <a:xfrm>
            <a:off x="457200" y="609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200" dirty="0" smtClean="0">
                <a:latin typeface="Comic Sans MS" pitchFamily="66" charset="0"/>
              </a:rPr>
              <a:t>5.  Lines </a:t>
            </a:r>
            <a:r>
              <a:rPr lang="en-US" sz="3200" dirty="0">
                <a:latin typeface="Comic Sans MS" pitchFamily="66" charset="0"/>
              </a:rPr>
              <a:t>q</a:t>
            </a:r>
            <a:r>
              <a:rPr lang="en-US" sz="3200" dirty="0" smtClean="0">
                <a:latin typeface="Comic Sans MS" pitchFamily="66" charset="0"/>
              </a:rPr>
              <a:t> </a:t>
            </a:r>
            <a:r>
              <a:rPr lang="en-US" sz="3200" dirty="0">
                <a:latin typeface="Comic Sans MS" pitchFamily="66" charset="0"/>
              </a:rPr>
              <a:t>and m are </a:t>
            </a:r>
            <a:r>
              <a:rPr lang="en-US" sz="3200" dirty="0" smtClean="0">
                <a:latin typeface="Comic Sans MS" pitchFamily="66" charset="0"/>
              </a:rPr>
              <a:t>parallel.  q</a:t>
            </a:r>
            <a:r>
              <a:rPr lang="en-US" sz="3200" dirty="0" smtClean="0">
                <a:latin typeface="Comic Sans MS" pitchFamily="66" charset="0"/>
                <a:cs typeface="Times New Roman" pitchFamily="18" charset="0"/>
              </a:rPr>
              <a:t>||m </a:t>
            </a:r>
            <a:r>
              <a:rPr lang="en-US" sz="3200" dirty="0">
                <a:latin typeface="Comic Sans MS" pitchFamily="66" charset="0"/>
                <a:cs typeface="Times New Roman" pitchFamily="18" charset="0"/>
              </a:rPr>
              <a:t/>
            </a:r>
            <a:br>
              <a:rPr lang="en-US" sz="3200" dirty="0">
                <a:latin typeface="Comic Sans MS" pitchFamily="66" charset="0"/>
                <a:cs typeface="Times New Roman" pitchFamily="18" charset="0"/>
              </a:rPr>
            </a:br>
            <a:r>
              <a:rPr lang="en-US" sz="3200" dirty="0">
                <a:latin typeface="Comic Sans MS" pitchFamily="66" charset="0"/>
                <a:cs typeface="Times New Roman" pitchFamily="18" charset="0"/>
              </a:rPr>
              <a:t>Find the missing angles.</a:t>
            </a:r>
          </a:p>
        </p:txBody>
      </p:sp>
      <p:sp>
        <p:nvSpPr>
          <p:cNvPr id="8195" name="Line 5"/>
          <p:cNvSpPr>
            <a:spLocks noChangeShapeType="1"/>
          </p:cNvSpPr>
          <p:nvPr/>
        </p:nvSpPr>
        <p:spPr bwMode="auto">
          <a:xfrm flipH="1" flipV="1">
            <a:off x="4267200" y="1905000"/>
            <a:ext cx="685800" cy="4191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8196" name="Line 6"/>
          <p:cNvSpPr>
            <a:spLocks noChangeShapeType="1"/>
          </p:cNvSpPr>
          <p:nvPr/>
        </p:nvSpPr>
        <p:spPr bwMode="auto">
          <a:xfrm flipH="1" flipV="1">
            <a:off x="1600200" y="4114800"/>
            <a:ext cx="5105400" cy="990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8197" name="Text Box 7"/>
          <p:cNvSpPr txBox="1">
            <a:spLocks noChangeArrowheads="1"/>
          </p:cNvSpPr>
          <p:nvPr/>
        </p:nvSpPr>
        <p:spPr bwMode="auto">
          <a:xfrm>
            <a:off x="3810000" y="2819400"/>
            <a:ext cx="685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42</a:t>
            </a:r>
            <a:r>
              <a:rPr lang="en-US" dirty="0">
                <a:cs typeface="Arial" charset="0"/>
              </a:rPr>
              <a:t>°</a:t>
            </a:r>
          </a:p>
        </p:txBody>
      </p:sp>
      <p:sp>
        <p:nvSpPr>
          <p:cNvPr id="8198" name="Line 8"/>
          <p:cNvSpPr>
            <a:spLocks noChangeShapeType="1"/>
          </p:cNvSpPr>
          <p:nvPr/>
        </p:nvSpPr>
        <p:spPr bwMode="auto">
          <a:xfrm flipH="1" flipV="1">
            <a:off x="1752600" y="2895600"/>
            <a:ext cx="5105400" cy="990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8199" name="Text Box 9"/>
          <p:cNvSpPr txBox="1">
            <a:spLocks noChangeArrowheads="1"/>
          </p:cNvSpPr>
          <p:nvPr/>
        </p:nvSpPr>
        <p:spPr bwMode="auto">
          <a:xfrm>
            <a:off x="6934200" y="3733800"/>
            <a:ext cx="990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>
                <a:latin typeface="Script MT Bold" pitchFamily="66" charset="0"/>
              </a:rPr>
              <a:t>q</a:t>
            </a:r>
            <a:endParaRPr lang="en-US" dirty="0">
              <a:latin typeface="Script MT Bold" pitchFamily="66" charset="0"/>
            </a:endParaRPr>
          </a:p>
        </p:txBody>
      </p:sp>
      <p:sp>
        <p:nvSpPr>
          <p:cNvPr id="8200" name="Text Box 10"/>
          <p:cNvSpPr txBox="1">
            <a:spLocks noChangeArrowheads="1"/>
          </p:cNvSpPr>
          <p:nvPr/>
        </p:nvSpPr>
        <p:spPr bwMode="auto">
          <a:xfrm>
            <a:off x="6858000" y="4876800"/>
            <a:ext cx="990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Script MT Bold" pitchFamily="66" charset="0"/>
              </a:rPr>
              <a:t>m</a:t>
            </a:r>
          </a:p>
        </p:txBody>
      </p:sp>
      <p:sp>
        <p:nvSpPr>
          <p:cNvPr id="8201" name="Text Box 11"/>
          <p:cNvSpPr txBox="1">
            <a:spLocks noChangeArrowheads="1"/>
          </p:cNvSpPr>
          <p:nvPr/>
        </p:nvSpPr>
        <p:spPr bwMode="auto">
          <a:xfrm>
            <a:off x="4648200" y="3581400"/>
            <a:ext cx="685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b</a:t>
            </a:r>
            <a:r>
              <a:rPr lang="en-US">
                <a:cs typeface="Arial" charset="0"/>
              </a:rPr>
              <a:t>°</a:t>
            </a:r>
          </a:p>
        </p:txBody>
      </p:sp>
      <p:sp>
        <p:nvSpPr>
          <p:cNvPr id="8202" name="Text Box 12"/>
          <p:cNvSpPr txBox="1">
            <a:spLocks noChangeArrowheads="1"/>
          </p:cNvSpPr>
          <p:nvPr/>
        </p:nvSpPr>
        <p:spPr bwMode="auto">
          <a:xfrm>
            <a:off x="3962400" y="4191000"/>
            <a:ext cx="685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d</a:t>
            </a:r>
            <a:r>
              <a:rPr lang="en-US">
                <a:cs typeface="Arial" charset="0"/>
              </a:rPr>
              <a:t>°</a:t>
            </a:r>
          </a:p>
        </p:txBody>
      </p:sp>
      <p:sp>
        <p:nvSpPr>
          <p:cNvPr id="8203" name="Text Box 13"/>
          <p:cNvSpPr txBox="1">
            <a:spLocks noChangeArrowheads="1"/>
          </p:cNvSpPr>
          <p:nvPr/>
        </p:nvSpPr>
        <p:spPr bwMode="auto">
          <a:xfrm>
            <a:off x="4800600" y="4876800"/>
            <a:ext cx="685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f</a:t>
            </a:r>
            <a:r>
              <a:rPr lang="en-US">
                <a:cs typeface="Arial" charset="0"/>
              </a:rPr>
              <a:t>°</a:t>
            </a:r>
          </a:p>
        </p:txBody>
      </p:sp>
      <p:sp>
        <p:nvSpPr>
          <p:cNvPr id="8204" name="Text Box 16"/>
          <p:cNvSpPr txBox="1">
            <a:spLocks noChangeArrowheads="1"/>
          </p:cNvSpPr>
          <p:nvPr/>
        </p:nvSpPr>
        <p:spPr bwMode="auto">
          <a:xfrm>
            <a:off x="4648200" y="3048000"/>
            <a:ext cx="685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a °</a:t>
            </a:r>
          </a:p>
        </p:txBody>
      </p:sp>
      <p:sp>
        <p:nvSpPr>
          <p:cNvPr id="8205" name="Text Box 17"/>
          <p:cNvSpPr txBox="1">
            <a:spLocks noChangeArrowheads="1"/>
          </p:cNvSpPr>
          <p:nvPr/>
        </p:nvSpPr>
        <p:spPr bwMode="auto">
          <a:xfrm>
            <a:off x="3810000" y="3429000"/>
            <a:ext cx="685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c</a:t>
            </a:r>
            <a:r>
              <a:rPr lang="en-US">
                <a:cs typeface="Arial" charset="0"/>
              </a:rPr>
              <a:t>°</a:t>
            </a:r>
          </a:p>
        </p:txBody>
      </p:sp>
      <p:sp>
        <p:nvSpPr>
          <p:cNvPr id="8206" name="Text Box 18"/>
          <p:cNvSpPr txBox="1">
            <a:spLocks noChangeArrowheads="1"/>
          </p:cNvSpPr>
          <p:nvPr/>
        </p:nvSpPr>
        <p:spPr bwMode="auto">
          <a:xfrm>
            <a:off x="4800600" y="4267200"/>
            <a:ext cx="685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e</a:t>
            </a:r>
            <a:r>
              <a:rPr lang="en-US">
                <a:cs typeface="Arial" charset="0"/>
              </a:rPr>
              <a:t>°</a:t>
            </a:r>
          </a:p>
        </p:txBody>
      </p:sp>
      <p:sp>
        <p:nvSpPr>
          <p:cNvPr id="8207" name="Text Box 19"/>
          <p:cNvSpPr txBox="1">
            <a:spLocks noChangeArrowheads="1"/>
          </p:cNvSpPr>
          <p:nvPr/>
        </p:nvSpPr>
        <p:spPr bwMode="auto">
          <a:xfrm>
            <a:off x="4191000" y="4724400"/>
            <a:ext cx="685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g</a:t>
            </a:r>
            <a:r>
              <a:rPr lang="en-US">
                <a:cs typeface="Arial" charset="0"/>
              </a:rPr>
              <a:t>°</a:t>
            </a:r>
          </a:p>
        </p:txBody>
      </p:sp>
      <p:sp>
        <p:nvSpPr>
          <p:cNvPr id="16" name="Rectangle 15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/>
            <a:r>
              <a:rPr lang="en-US" sz="3000" b="1" dirty="0" smtClean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Problems 3.4</a:t>
            </a:r>
            <a:endParaRPr lang="en-US" sz="3000" b="1" dirty="0">
              <a:ln w="11430"/>
              <a:solidFill>
                <a:srgbClr val="00B0F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  <a:latin typeface="Comic Sans MS" pitchFamily="66" charset="0"/>
              </a:rPr>
              <a:t>Geometry CH 3	Parallel &amp; Perpendicular Lines</a:t>
            </a:r>
            <a:endParaRPr lang="en-US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19" name="Text Box 7"/>
          <p:cNvSpPr txBox="1">
            <a:spLocks noChangeArrowheads="1"/>
          </p:cNvSpPr>
          <p:nvPr/>
        </p:nvSpPr>
        <p:spPr bwMode="auto">
          <a:xfrm>
            <a:off x="4724400" y="2971800"/>
            <a:ext cx="762000" cy="369332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138</a:t>
            </a:r>
            <a:r>
              <a:rPr lang="en-US" dirty="0" smtClean="0">
                <a:cs typeface="Arial" charset="0"/>
              </a:rPr>
              <a:t>°</a:t>
            </a:r>
            <a:endParaRPr lang="en-US" dirty="0">
              <a:cs typeface="Arial" charset="0"/>
            </a:endParaRPr>
          </a:p>
        </p:txBody>
      </p:sp>
      <p:sp>
        <p:nvSpPr>
          <p:cNvPr id="20" name="Text Box 7"/>
          <p:cNvSpPr txBox="1">
            <a:spLocks noChangeArrowheads="1"/>
          </p:cNvSpPr>
          <p:nvPr/>
        </p:nvSpPr>
        <p:spPr bwMode="auto">
          <a:xfrm>
            <a:off x="4680156" y="3625644"/>
            <a:ext cx="533400" cy="366713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42</a:t>
            </a:r>
            <a:r>
              <a:rPr lang="en-US" dirty="0">
                <a:cs typeface="Arial" charset="0"/>
              </a:rPr>
              <a:t>°</a:t>
            </a:r>
          </a:p>
        </p:txBody>
      </p:sp>
      <p:sp>
        <p:nvSpPr>
          <p:cNvPr id="21" name="Text Box 7"/>
          <p:cNvSpPr txBox="1">
            <a:spLocks noChangeArrowheads="1"/>
          </p:cNvSpPr>
          <p:nvPr/>
        </p:nvSpPr>
        <p:spPr bwMode="auto">
          <a:xfrm>
            <a:off x="3733800" y="3519487"/>
            <a:ext cx="685800" cy="369332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138</a:t>
            </a:r>
            <a:r>
              <a:rPr lang="en-US" dirty="0" smtClean="0">
                <a:cs typeface="Arial" charset="0"/>
              </a:rPr>
              <a:t>°</a:t>
            </a:r>
            <a:endParaRPr lang="en-US" dirty="0">
              <a:cs typeface="Arial" charset="0"/>
            </a:endParaRPr>
          </a:p>
        </p:txBody>
      </p:sp>
      <p:sp>
        <p:nvSpPr>
          <p:cNvPr id="22" name="Text Box 7"/>
          <p:cNvSpPr txBox="1">
            <a:spLocks noChangeArrowheads="1"/>
          </p:cNvSpPr>
          <p:nvPr/>
        </p:nvSpPr>
        <p:spPr bwMode="auto">
          <a:xfrm>
            <a:off x="4038600" y="4191000"/>
            <a:ext cx="609600" cy="369332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>
                <a:cs typeface="Arial" charset="0"/>
              </a:rPr>
              <a:t>42°</a:t>
            </a:r>
            <a:endParaRPr lang="en-US" dirty="0">
              <a:cs typeface="Arial" charset="0"/>
            </a:endParaRPr>
          </a:p>
        </p:txBody>
      </p:sp>
      <p:sp>
        <p:nvSpPr>
          <p:cNvPr id="23" name="Text Box 7"/>
          <p:cNvSpPr txBox="1">
            <a:spLocks noChangeArrowheads="1"/>
          </p:cNvSpPr>
          <p:nvPr/>
        </p:nvSpPr>
        <p:spPr bwMode="auto">
          <a:xfrm>
            <a:off x="4837476" y="4267200"/>
            <a:ext cx="648924" cy="369332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138</a:t>
            </a:r>
            <a:r>
              <a:rPr lang="en-US" dirty="0" smtClean="0">
                <a:cs typeface="Arial" charset="0"/>
              </a:rPr>
              <a:t>°</a:t>
            </a:r>
            <a:endParaRPr lang="en-US" dirty="0">
              <a:cs typeface="Arial" charset="0"/>
            </a:endParaRPr>
          </a:p>
        </p:txBody>
      </p:sp>
      <p:sp>
        <p:nvSpPr>
          <p:cNvPr id="24" name="Text Box 7"/>
          <p:cNvSpPr txBox="1">
            <a:spLocks noChangeArrowheads="1"/>
          </p:cNvSpPr>
          <p:nvPr/>
        </p:nvSpPr>
        <p:spPr bwMode="auto">
          <a:xfrm>
            <a:off x="4876800" y="4896468"/>
            <a:ext cx="685800" cy="369332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42</a:t>
            </a:r>
            <a:r>
              <a:rPr lang="en-US" dirty="0" smtClean="0">
                <a:cs typeface="Arial" charset="0"/>
              </a:rPr>
              <a:t>°</a:t>
            </a:r>
            <a:endParaRPr lang="en-US" dirty="0">
              <a:cs typeface="Arial" charset="0"/>
            </a:endParaRPr>
          </a:p>
        </p:txBody>
      </p:sp>
      <p:sp>
        <p:nvSpPr>
          <p:cNvPr id="27" name="Text Box 7"/>
          <p:cNvSpPr txBox="1">
            <a:spLocks noChangeArrowheads="1"/>
          </p:cNvSpPr>
          <p:nvPr/>
        </p:nvSpPr>
        <p:spPr bwMode="auto">
          <a:xfrm>
            <a:off x="3886200" y="4788312"/>
            <a:ext cx="730044" cy="369332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138</a:t>
            </a:r>
            <a:r>
              <a:rPr lang="en-US" dirty="0" smtClean="0">
                <a:cs typeface="Arial" charset="0"/>
              </a:rPr>
              <a:t>°</a:t>
            </a:r>
            <a:endParaRPr lang="en-US" dirty="0">
              <a:cs typeface="Arial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010400" y="6488668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APPENDIX</a:t>
            </a:r>
            <a:endParaRPr lang="en-US" dirty="0"/>
          </a:p>
        </p:txBody>
      </p:sp>
      <p:sp>
        <p:nvSpPr>
          <p:cNvPr id="28" name="Text Box 9"/>
          <p:cNvSpPr txBox="1">
            <a:spLocks noChangeArrowheads="1"/>
          </p:cNvSpPr>
          <p:nvPr/>
        </p:nvSpPr>
        <p:spPr bwMode="auto">
          <a:xfrm rot="753603">
            <a:off x="2438400" y="3772437"/>
            <a:ext cx="56778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6000" b="1" dirty="0">
                <a:solidFill>
                  <a:srgbClr val="FF0066"/>
                </a:solidFill>
              </a:rPr>
              <a:t>&lt;</a:t>
            </a:r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 rot="711499">
            <a:off x="2460497" y="2537416"/>
            <a:ext cx="56778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6000" b="1" dirty="0">
                <a:solidFill>
                  <a:srgbClr val="FF0066"/>
                </a:solidFill>
              </a:rPr>
              <a:t>&lt;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Text Box 18"/>
          <p:cNvSpPr txBox="1">
            <a:spLocks noChangeArrowheads="1"/>
          </p:cNvSpPr>
          <p:nvPr/>
        </p:nvSpPr>
        <p:spPr bwMode="auto">
          <a:xfrm>
            <a:off x="6400800" y="1524000"/>
            <a:ext cx="19812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en-US" sz="2400" dirty="0"/>
              <a:t>a and c </a:t>
            </a:r>
          </a:p>
          <a:p>
            <a:pPr marL="342900" indent="-342900"/>
            <a:r>
              <a:rPr lang="en-US" sz="2400" dirty="0"/>
              <a:t> </a:t>
            </a:r>
            <a:endParaRPr lang="en-US" sz="2400" dirty="0" smtClean="0"/>
          </a:p>
          <a:p>
            <a:pPr marL="342900" indent="-342900"/>
            <a:endParaRPr lang="en-US" sz="2400" dirty="0" smtClean="0"/>
          </a:p>
          <a:p>
            <a:pPr marL="342900" indent="-342900"/>
            <a:endParaRPr lang="en-US" sz="2400" dirty="0"/>
          </a:p>
          <a:p>
            <a:pPr marL="342900" indent="-342900"/>
            <a:r>
              <a:rPr lang="en-US" sz="2400" dirty="0"/>
              <a:t>2. a and b</a:t>
            </a:r>
          </a:p>
        </p:txBody>
      </p:sp>
      <p:sp>
        <p:nvSpPr>
          <p:cNvPr id="23558" name="Text Box 19"/>
          <p:cNvSpPr txBox="1">
            <a:spLocks noChangeArrowheads="1"/>
          </p:cNvSpPr>
          <p:nvPr/>
        </p:nvSpPr>
        <p:spPr bwMode="auto">
          <a:xfrm>
            <a:off x="0" y="838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Are the following lines parallel, intersecting or skew?  </a:t>
            </a:r>
          </a:p>
        </p:txBody>
      </p:sp>
      <p:sp>
        <p:nvSpPr>
          <p:cNvPr id="23559" name="Line 23"/>
          <p:cNvSpPr>
            <a:spLocks noChangeShapeType="1"/>
          </p:cNvSpPr>
          <p:nvPr/>
        </p:nvSpPr>
        <p:spPr bwMode="auto">
          <a:xfrm>
            <a:off x="304800" y="2286000"/>
            <a:ext cx="4343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sp>
        <p:nvSpPr>
          <p:cNvPr id="23560" name="Line 24"/>
          <p:cNvSpPr>
            <a:spLocks noChangeShapeType="1"/>
          </p:cNvSpPr>
          <p:nvPr/>
        </p:nvSpPr>
        <p:spPr bwMode="auto">
          <a:xfrm>
            <a:off x="304800" y="2971800"/>
            <a:ext cx="4419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sp>
        <p:nvSpPr>
          <p:cNvPr id="23561" name="Line 25"/>
          <p:cNvSpPr>
            <a:spLocks noChangeShapeType="1"/>
          </p:cNvSpPr>
          <p:nvPr/>
        </p:nvSpPr>
        <p:spPr bwMode="auto">
          <a:xfrm flipV="1">
            <a:off x="838200" y="1447800"/>
            <a:ext cx="2819400" cy="2895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sp>
        <p:nvSpPr>
          <p:cNvPr id="23562" name="Text Box 26"/>
          <p:cNvSpPr txBox="1">
            <a:spLocks noChangeArrowheads="1"/>
          </p:cNvSpPr>
          <p:nvPr/>
        </p:nvSpPr>
        <p:spPr bwMode="auto">
          <a:xfrm>
            <a:off x="4114800" y="19050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a  </a:t>
            </a:r>
          </a:p>
        </p:txBody>
      </p:sp>
      <p:sp>
        <p:nvSpPr>
          <p:cNvPr id="23563" name="Text Box 27"/>
          <p:cNvSpPr txBox="1">
            <a:spLocks noChangeArrowheads="1"/>
          </p:cNvSpPr>
          <p:nvPr/>
        </p:nvSpPr>
        <p:spPr bwMode="auto">
          <a:xfrm>
            <a:off x="4114800" y="25908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b  </a:t>
            </a:r>
          </a:p>
        </p:txBody>
      </p:sp>
      <p:sp>
        <p:nvSpPr>
          <p:cNvPr id="23564" name="Text Box 28"/>
          <p:cNvSpPr txBox="1">
            <a:spLocks noChangeArrowheads="1"/>
          </p:cNvSpPr>
          <p:nvPr/>
        </p:nvSpPr>
        <p:spPr bwMode="auto">
          <a:xfrm>
            <a:off x="3581400" y="12954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c  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omic Sans MS" pitchFamily="66" charset="0"/>
              </a:rPr>
              <a:t>Relationships Between Lines</a:t>
            </a:r>
            <a:endParaRPr lang="en-US" sz="3000" dirty="0" smtClean="0">
              <a:solidFill>
                <a:schemeClr val="accent5">
                  <a:lumMod val="40000"/>
                  <a:lumOff val="6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13" name="Text Box 18"/>
          <p:cNvSpPr txBox="1">
            <a:spLocks noChangeArrowheads="1"/>
          </p:cNvSpPr>
          <p:nvPr/>
        </p:nvSpPr>
        <p:spPr bwMode="auto">
          <a:xfrm>
            <a:off x="6781800" y="2057400"/>
            <a:ext cx="2133600" cy="461665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marL="342900" indent="-342900" algn="ctr"/>
            <a:r>
              <a:rPr lang="en-US" sz="2400" b="1" dirty="0" smtClean="0"/>
              <a:t>INTERSECTING </a:t>
            </a:r>
            <a:endParaRPr lang="en-US" sz="2400" b="1" dirty="0"/>
          </a:p>
        </p:txBody>
      </p:sp>
      <p:sp>
        <p:nvSpPr>
          <p:cNvPr id="14" name="Text Box 18"/>
          <p:cNvSpPr txBox="1">
            <a:spLocks noChangeArrowheads="1"/>
          </p:cNvSpPr>
          <p:nvPr/>
        </p:nvSpPr>
        <p:spPr bwMode="auto">
          <a:xfrm>
            <a:off x="6781800" y="3429000"/>
            <a:ext cx="2133600" cy="461665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marL="342900" indent="-342900" algn="ctr"/>
            <a:r>
              <a:rPr lang="en-US" sz="2400" b="1" dirty="0" smtClean="0"/>
              <a:t>PARALLEL? </a:t>
            </a:r>
            <a:endParaRPr lang="en-US" sz="2400" b="1" dirty="0"/>
          </a:p>
        </p:txBody>
      </p:sp>
      <p:sp>
        <p:nvSpPr>
          <p:cNvPr id="15" name="Text Box 18"/>
          <p:cNvSpPr txBox="1">
            <a:spLocks noChangeArrowheads="1"/>
          </p:cNvSpPr>
          <p:nvPr/>
        </p:nvSpPr>
        <p:spPr bwMode="auto">
          <a:xfrm>
            <a:off x="4876800" y="4572000"/>
            <a:ext cx="42672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/>
            <a:r>
              <a:rPr lang="en-US" sz="2400" dirty="0" smtClean="0"/>
              <a:t>Remember, they </a:t>
            </a:r>
            <a:r>
              <a:rPr lang="en-US" sz="2400" b="1" dirty="0" smtClean="0"/>
              <a:t>LOOK</a:t>
            </a:r>
            <a:r>
              <a:rPr lang="en-US" sz="2400" dirty="0" smtClean="0"/>
              <a:t> parallel, but we don’t know for sure unless we measure or are told.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33400"/>
            <a:ext cx="8229600" cy="655638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latin typeface="Comic Sans MS" pitchFamily="66" charset="0"/>
              </a:rPr>
              <a:t>6.  Find </a:t>
            </a:r>
            <a:r>
              <a:rPr lang="en-US" sz="3200" dirty="0">
                <a:latin typeface="Comic Sans MS" pitchFamily="66" charset="0"/>
              </a:rPr>
              <a:t>the value of the </a:t>
            </a:r>
            <a:r>
              <a:rPr lang="en-US" sz="3200" dirty="0" smtClean="0">
                <a:latin typeface="Comic Sans MS" pitchFamily="66" charset="0"/>
              </a:rPr>
              <a:t>variable.</a:t>
            </a:r>
            <a:endParaRPr lang="en-US" sz="3200" dirty="0">
              <a:latin typeface="Comic Sans MS" pitchFamily="66" charset="0"/>
            </a:endParaRPr>
          </a:p>
        </p:txBody>
      </p:sp>
      <p:sp>
        <p:nvSpPr>
          <p:cNvPr id="54276" name="Line 4"/>
          <p:cNvSpPr>
            <a:spLocks noChangeShapeType="1"/>
          </p:cNvSpPr>
          <p:nvPr/>
        </p:nvSpPr>
        <p:spPr bwMode="auto">
          <a:xfrm>
            <a:off x="533401" y="1752600"/>
            <a:ext cx="3175000" cy="36925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54277" name="Line 5"/>
          <p:cNvSpPr>
            <a:spLocks noChangeShapeType="1"/>
          </p:cNvSpPr>
          <p:nvPr/>
        </p:nvSpPr>
        <p:spPr bwMode="auto">
          <a:xfrm>
            <a:off x="152400" y="2590800"/>
            <a:ext cx="2906713" cy="35020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54278" name="Line 6"/>
          <p:cNvSpPr>
            <a:spLocks noChangeShapeType="1"/>
          </p:cNvSpPr>
          <p:nvPr/>
        </p:nvSpPr>
        <p:spPr bwMode="auto">
          <a:xfrm flipH="1">
            <a:off x="1331913" y="2852738"/>
            <a:ext cx="1368425" cy="33131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54279" name="Text Box 7"/>
          <p:cNvSpPr txBox="1">
            <a:spLocks noChangeArrowheads="1"/>
          </p:cNvSpPr>
          <p:nvPr/>
        </p:nvSpPr>
        <p:spPr bwMode="auto">
          <a:xfrm rot="3014306">
            <a:off x="2487090" y="3860175"/>
            <a:ext cx="56778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6000" b="1">
                <a:solidFill>
                  <a:srgbClr val="FF0066"/>
                </a:solidFill>
              </a:rPr>
              <a:t>&lt;</a:t>
            </a:r>
          </a:p>
        </p:txBody>
      </p:sp>
      <p:sp>
        <p:nvSpPr>
          <p:cNvPr id="54280" name="Text Box 8"/>
          <p:cNvSpPr txBox="1">
            <a:spLocks noChangeArrowheads="1"/>
          </p:cNvSpPr>
          <p:nvPr/>
        </p:nvSpPr>
        <p:spPr bwMode="auto">
          <a:xfrm rot="3014306">
            <a:off x="1985440" y="4652338"/>
            <a:ext cx="56778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6000" b="1">
                <a:solidFill>
                  <a:srgbClr val="FF0066"/>
                </a:solidFill>
              </a:rPr>
              <a:t>&lt;</a:t>
            </a:r>
          </a:p>
        </p:txBody>
      </p:sp>
      <p:sp>
        <p:nvSpPr>
          <p:cNvPr id="54281" name="Text Box 9"/>
          <p:cNvSpPr txBox="1">
            <a:spLocks noChangeArrowheads="1"/>
          </p:cNvSpPr>
          <p:nvPr/>
        </p:nvSpPr>
        <p:spPr bwMode="auto">
          <a:xfrm>
            <a:off x="1908175" y="3141663"/>
            <a:ext cx="638175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200"/>
              <a:t>70°</a:t>
            </a:r>
          </a:p>
        </p:txBody>
      </p:sp>
      <p:sp>
        <p:nvSpPr>
          <p:cNvPr id="54282" name="Text Box 10"/>
          <p:cNvSpPr txBox="1">
            <a:spLocks noChangeArrowheads="1"/>
          </p:cNvSpPr>
          <p:nvPr/>
        </p:nvSpPr>
        <p:spPr bwMode="auto">
          <a:xfrm>
            <a:off x="1719263" y="4154488"/>
            <a:ext cx="331787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200"/>
              <a:t>g</a:t>
            </a:r>
          </a:p>
        </p:txBody>
      </p:sp>
      <p:sp>
        <p:nvSpPr>
          <p:cNvPr id="18" name="Rectangle 17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/>
            <a:r>
              <a:rPr lang="en-US" sz="3000" b="1" dirty="0" smtClean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Problems 3.4</a:t>
            </a:r>
            <a:endParaRPr lang="en-US" sz="3000" b="1" dirty="0">
              <a:ln w="11430"/>
              <a:solidFill>
                <a:srgbClr val="00B0F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  <a:latin typeface="Comic Sans MS" pitchFamily="66" charset="0"/>
              </a:rPr>
              <a:t>Geometry CH 3	Parallel &amp; Perpendicular Lines</a:t>
            </a:r>
            <a:endParaRPr lang="en-US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graphicFrame>
        <p:nvGraphicFramePr>
          <p:cNvPr id="283650" name="Object 1"/>
          <p:cNvGraphicFramePr>
            <a:graphicFrameLocks noChangeAspect="1"/>
          </p:cNvGraphicFramePr>
          <p:nvPr/>
        </p:nvGraphicFramePr>
        <p:xfrm>
          <a:off x="3673475" y="1425575"/>
          <a:ext cx="5427663" cy="1111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3654" name="Equation" r:id="rId4" imgW="2108160" imgH="431640" progId="Equation.3">
                  <p:embed/>
                </p:oleObj>
              </mc:Choice>
              <mc:Fallback>
                <p:oleObj name="Equation" r:id="rId4" imgW="2108160" imgH="43164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73475" y="1425575"/>
                        <a:ext cx="5427663" cy="1111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7010400" y="6488668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6" action="ppaction://hlinksldjump"/>
              </a:rPr>
              <a:t>APPENDIX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3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Line 2"/>
          <p:cNvSpPr>
            <a:spLocks noChangeShapeType="1"/>
          </p:cNvSpPr>
          <p:nvPr/>
        </p:nvSpPr>
        <p:spPr bwMode="auto">
          <a:xfrm flipV="1">
            <a:off x="5257800" y="762000"/>
            <a:ext cx="0" cy="5334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39267" name="Line 3"/>
          <p:cNvSpPr>
            <a:spLocks noChangeShapeType="1"/>
          </p:cNvSpPr>
          <p:nvPr/>
        </p:nvSpPr>
        <p:spPr bwMode="auto">
          <a:xfrm flipV="1">
            <a:off x="6858000" y="762000"/>
            <a:ext cx="0" cy="5410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39268" name="Line 4"/>
          <p:cNvSpPr>
            <a:spLocks noChangeShapeType="1"/>
          </p:cNvSpPr>
          <p:nvPr/>
        </p:nvSpPr>
        <p:spPr bwMode="auto">
          <a:xfrm flipV="1">
            <a:off x="3962400" y="2133600"/>
            <a:ext cx="4495800" cy="1905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39269" name="Text Box 5"/>
          <p:cNvSpPr txBox="1">
            <a:spLocks noChangeArrowheads="1"/>
          </p:cNvSpPr>
          <p:nvPr/>
        </p:nvSpPr>
        <p:spPr bwMode="auto">
          <a:xfrm>
            <a:off x="4724400" y="1828800"/>
            <a:ext cx="1066800" cy="762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/>
              <a:t>a</a:t>
            </a:r>
            <a:endParaRPr lang="en-US"/>
          </a:p>
        </p:txBody>
      </p:sp>
      <p:sp>
        <p:nvSpPr>
          <p:cNvPr id="139270" name="Text Box 6"/>
          <p:cNvSpPr txBox="1">
            <a:spLocks noChangeArrowheads="1"/>
          </p:cNvSpPr>
          <p:nvPr/>
        </p:nvSpPr>
        <p:spPr bwMode="auto">
          <a:xfrm>
            <a:off x="6934200" y="3733800"/>
            <a:ext cx="1066800" cy="762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/>
              <a:t>b</a:t>
            </a:r>
            <a:endParaRPr lang="en-US"/>
          </a:p>
        </p:txBody>
      </p:sp>
      <p:sp>
        <p:nvSpPr>
          <p:cNvPr id="139271" name="Text Box 7"/>
          <p:cNvSpPr txBox="1">
            <a:spLocks noChangeArrowheads="1"/>
          </p:cNvSpPr>
          <p:nvPr/>
        </p:nvSpPr>
        <p:spPr bwMode="auto">
          <a:xfrm>
            <a:off x="8001000" y="2133600"/>
            <a:ext cx="1066800" cy="762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/>
              <a:t>c</a:t>
            </a:r>
            <a:endParaRPr lang="en-US"/>
          </a:p>
        </p:txBody>
      </p:sp>
      <p:sp>
        <p:nvSpPr>
          <p:cNvPr id="139272" name="Text Box 8"/>
          <p:cNvSpPr txBox="1">
            <a:spLocks noChangeArrowheads="1"/>
          </p:cNvSpPr>
          <p:nvPr/>
        </p:nvSpPr>
        <p:spPr bwMode="auto">
          <a:xfrm>
            <a:off x="5867400" y="3048000"/>
            <a:ext cx="2971800" cy="519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/>
              <a:t>x + 20</a:t>
            </a:r>
            <a:endParaRPr lang="en-US"/>
          </a:p>
        </p:txBody>
      </p:sp>
      <p:sp>
        <p:nvSpPr>
          <p:cNvPr id="139273" name="Text Box 9"/>
          <p:cNvSpPr txBox="1">
            <a:spLocks noChangeArrowheads="1"/>
          </p:cNvSpPr>
          <p:nvPr/>
        </p:nvSpPr>
        <p:spPr bwMode="auto">
          <a:xfrm>
            <a:off x="5257800" y="2819400"/>
            <a:ext cx="2971800" cy="519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/>
              <a:t>36°</a:t>
            </a:r>
            <a:endParaRPr lang="en-US"/>
          </a:p>
        </p:txBody>
      </p:sp>
      <p:sp>
        <p:nvSpPr>
          <p:cNvPr id="139274" name="Text Box 10"/>
          <p:cNvSpPr txBox="1">
            <a:spLocks noChangeArrowheads="1"/>
          </p:cNvSpPr>
          <p:nvPr/>
        </p:nvSpPr>
        <p:spPr bwMode="auto">
          <a:xfrm>
            <a:off x="304800" y="1676400"/>
            <a:ext cx="3429000" cy="300389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dirty="0" smtClean="0"/>
              <a:t>7.  Find </a:t>
            </a:r>
            <a:r>
              <a:rPr lang="en-US" sz="4400" dirty="0"/>
              <a:t>x.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sz="4400" dirty="0"/>
              <a:t>x + 20 = 36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sz="4400" u="sng" dirty="0"/>
              <a:t>   - 20    - 20</a:t>
            </a:r>
            <a:endParaRPr lang="en-US" sz="4400" dirty="0"/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sz="4400" dirty="0"/>
              <a:t>  x = 16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/>
            <a:r>
              <a:rPr lang="en-US" sz="3000" b="1" dirty="0" smtClean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Problems 3.4</a:t>
            </a:r>
            <a:endParaRPr lang="en-US" sz="3000" b="1" dirty="0">
              <a:ln w="11430"/>
              <a:solidFill>
                <a:srgbClr val="00B0F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  <a:latin typeface="Comic Sans MS" pitchFamily="66" charset="0"/>
              </a:rPr>
              <a:t>Geometry CH 3	Parallel &amp; Perpendicular Lines</a:t>
            </a:r>
            <a:endParaRPr lang="en-US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grpSp>
        <p:nvGrpSpPr>
          <p:cNvPr id="14" name="Group 13"/>
          <p:cNvGrpSpPr/>
          <p:nvPr/>
        </p:nvGrpSpPr>
        <p:grpSpPr>
          <a:xfrm rot="16200000">
            <a:off x="5120640" y="1066800"/>
            <a:ext cx="304800" cy="304800"/>
            <a:chOff x="5867400" y="2362200"/>
            <a:chExt cx="304800" cy="457200"/>
          </a:xfrm>
        </p:grpSpPr>
        <p:sp>
          <p:nvSpPr>
            <p:cNvPr id="15" name="Line 9"/>
            <p:cNvSpPr>
              <a:spLocks noChangeShapeType="1"/>
            </p:cNvSpPr>
            <p:nvPr/>
          </p:nvSpPr>
          <p:spPr bwMode="auto">
            <a:xfrm flipH="1" flipV="1">
              <a:off x="5867400" y="2362200"/>
              <a:ext cx="304800" cy="228600"/>
            </a:xfrm>
            <a:prstGeom prst="line">
              <a:avLst/>
            </a:prstGeom>
            <a:ln>
              <a:solidFill>
                <a:srgbClr val="FF0000"/>
              </a:solidFill>
              <a:headEnd/>
              <a:tailEnd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6" name="Line 10"/>
            <p:cNvSpPr>
              <a:spLocks noChangeShapeType="1"/>
            </p:cNvSpPr>
            <p:nvPr/>
          </p:nvSpPr>
          <p:spPr bwMode="auto">
            <a:xfrm flipH="1">
              <a:off x="5867400" y="2590800"/>
              <a:ext cx="304800" cy="228600"/>
            </a:xfrm>
            <a:prstGeom prst="line">
              <a:avLst/>
            </a:prstGeom>
            <a:ln>
              <a:solidFill>
                <a:srgbClr val="FF0000"/>
              </a:solidFill>
              <a:headEnd/>
              <a:tailEnd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/>
            <a:lstStyle/>
            <a:p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 rot="16200000">
            <a:off x="6705600" y="1066800"/>
            <a:ext cx="304800" cy="304800"/>
            <a:chOff x="5943600" y="3505200"/>
            <a:chExt cx="304800" cy="457200"/>
          </a:xfrm>
        </p:grpSpPr>
        <p:sp>
          <p:nvSpPr>
            <p:cNvPr id="18" name="Line 11"/>
            <p:cNvSpPr>
              <a:spLocks noChangeShapeType="1"/>
            </p:cNvSpPr>
            <p:nvPr/>
          </p:nvSpPr>
          <p:spPr bwMode="auto">
            <a:xfrm flipH="1" flipV="1">
              <a:off x="5943600" y="3505200"/>
              <a:ext cx="304800" cy="228600"/>
            </a:xfrm>
            <a:prstGeom prst="line">
              <a:avLst/>
            </a:prstGeom>
            <a:ln>
              <a:solidFill>
                <a:srgbClr val="FF0000"/>
              </a:solidFill>
              <a:headEnd/>
              <a:tailEnd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9" name="Line 12"/>
            <p:cNvSpPr>
              <a:spLocks noChangeShapeType="1"/>
            </p:cNvSpPr>
            <p:nvPr/>
          </p:nvSpPr>
          <p:spPr bwMode="auto">
            <a:xfrm flipH="1">
              <a:off x="5943600" y="3733800"/>
              <a:ext cx="304800" cy="228600"/>
            </a:xfrm>
            <a:prstGeom prst="line">
              <a:avLst/>
            </a:prstGeom>
            <a:ln>
              <a:solidFill>
                <a:srgbClr val="FF0000"/>
              </a:solidFill>
              <a:headEnd/>
              <a:tailEnd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/>
            <a:lstStyle/>
            <a:p>
              <a:endParaRPr lang="en-US"/>
            </a:p>
          </p:txBody>
        </p:sp>
      </p:grpSp>
      <p:sp>
        <p:nvSpPr>
          <p:cNvPr id="21" name="Rectangle 20"/>
          <p:cNvSpPr/>
          <p:nvPr/>
        </p:nvSpPr>
        <p:spPr>
          <a:xfrm>
            <a:off x="304800" y="2514600"/>
            <a:ext cx="2819400" cy="6096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304800" y="3180438"/>
            <a:ext cx="2819400" cy="6096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381000" y="3810000"/>
            <a:ext cx="2819400" cy="1524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304800" y="4038600"/>
            <a:ext cx="2819400" cy="6096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7010400" y="6488668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APPENDIX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83" name="Line 11"/>
          <p:cNvSpPr>
            <a:spLocks noChangeShapeType="1"/>
          </p:cNvSpPr>
          <p:nvPr/>
        </p:nvSpPr>
        <p:spPr bwMode="auto">
          <a:xfrm flipV="1">
            <a:off x="3733800" y="3068638"/>
            <a:ext cx="4583113" cy="4365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54284" name="Line 12"/>
          <p:cNvSpPr>
            <a:spLocks noChangeShapeType="1"/>
          </p:cNvSpPr>
          <p:nvPr/>
        </p:nvSpPr>
        <p:spPr bwMode="auto">
          <a:xfrm flipV="1">
            <a:off x="3886200" y="4149724"/>
            <a:ext cx="4646613" cy="4222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54285" name="Line 13"/>
          <p:cNvSpPr>
            <a:spLocks noChangeShapeType="1"/>
          </p:cNvSpPr>
          <p:nvPr/>
        </p:nvSpPr>
        <p:spPr bwMode="auto">
          <a:xfrm>
            <a:off x="6443663" y="2565400"/>
            <a:ext cx="2016125" cy="34559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54286" name="Text Box 14"/>
          <p:cNvSpPr txBox="1">
            <a:spLocks noChangeArrowheads="1"/>
          </p:cNvSpPr>
          <p:nvPr/>
        </p:nvSpPr>
        <p:spPr bwMode="auto">
          <a:xfrm rot="-354947">
            <a:off x="5095778" y="3921732"/>
            <a:ext cx="56778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sz="6000" b="1" dirty="0">
                <a:solidFill>
                  <a:srgbClr val="FF0066"/>
                </a:solidFill>
              </a:rPr>
              <a:t>&lt;</a:t>
            </a:r>
          </a:p>
        </p:txBody>
      </p:sp>
      <p:sp>
        <p:nvSpPr>
          <p:cNvPr id="54287" name="Text Box 15"/>
          <p:cNvSpPr txBox="1">
            <a:spLocks noChangeArrowheads="1"/>
          </p:cNvSpPr>
          <p:nvPr/>
        </p:nvSpPr>
        <p:spPr bwMode="auto">
          <a:xfrm rot="-354947">
            <a:off x="4659216" y="2846995"/>
            <a:ext cx="56778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sz="6000" b="1">
                <a:solidFill>
                  <a:srgbClr val="FF0066"/>
                </a:solidFill>
              </a:rPr>
              <a:t>&lt;</a:t>
            </a:r>
          </a:p>
        </p:txBody>
      </p:sp>
      <p:sp>
        <p:nvSpPr>
          <p:cNvPr id="54288" name="Text Box 16"/>
          <p:cNvSpPr txBox="1">
            <a:spLocks noChangeArrowheads="1"/>
          </p:cNvSpPr>
          <p:nvPr/>
        </p:nvSpPr>
        <p:spPr bwMode="auto">
          <a:xfrm>
            <a:off x="6804025" y="4292600"/>
            <a:ext cx="763588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200"/>
              <a:t>130°</a:t>
            </a:r>
          </a:p>
        </p:txBody>
      </p:sp>
      <p:sp>
        <p:nvSpPr>
          <p:cNvPr id="54289" name="Text Box 17"/>
          <p:cNvSpPr txBox="1">
            <a:spLocks noChangeArrowheads="1"/>
          </p:cNvSpPr>
          <p:nvPr/>
        </p:nvSpPr>
        <p:spPr bwMode="auto">
          <a:xfrm>
            <a:off x="6611938" y="2708275"/>
            <a:ext cx="120015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200"/>
              <a:t>2w – 10</a:t>
            </a:r>
            <a:r>
              <a:rPr lang="en-US"/>
              <a:t> </a:t>
            </a:r>
          </a:p>
        </p:txBody>
      </p:sp>
      <p:sp>
        <p:nvSpPr>
          <p:cNvPr id="18" name="Rectangle 17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/>
            <a:r>
              <a:rPr lang="en-US" sz="3000" b="1" dirty="0" smtClean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Problems 3.4</a:t>
            </a:r>
            <a:endParaRPr lang="en-US" sz="3000" b="1" dirty="0">
              <a:ln w="11430"/>
              <a:solidFill>
                <a:srgbClr val="00B0F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  <a:latin typeface="Comic Sans MS" pitchFamily="66" charset="0"/>
              </a:rPr>
              <a:t>Geometry CH 3	Parallel &amp; Perpendicular Lines</a:t>
            </a:r>
            <a:endParaRPr lang="en-US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sp>
        <p:nvSpPr>
          <p:cNvPr id="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33400"/>
            <a:ext cx="8229600" cy="655638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latin typeface="Comic Sans MS" pitchFamily="66" charset="0"/>
              </a:rPr>
              <a:t>8.  Find </a:t>
            </a:r>
            <a:r>
              <a:rPr lang="en-US" dirty="0">
                <a:latin typeface="Comic Sans MS" pitchFamily="66" charset="0"/>
              </a:rPr>
              <a:t>the value of the </a:t>
            </a:r>
            <a:r>
              <a:rPr lang="en-US" dirty="0" smtClean="0">
                <a:latin typeface="Comic Sans MS" pitchFamily="66" charset="0"/>
              </a:rPr>
              <a:t>variable.</a:t>
            </a:r>
            <a:endParaRPr lang="en-US" dirty="0">
              <a:latin typeface="Comic Sans MS" pitchFamily="66" charset="0"/>
            </a:endParaRPr>
          </a:p>
        </p:txBody>
      </p:sp>
      <p:graphicFrame>
        <p:nvGraphicFramePr>
          <p:cNvPr id="284674" name="Object 1"/>
          <p:cNvGraphicFramePr>
            <a:graphicFrameLocks noChangeAspect="1"/>
          </p:cNvGraphicFramePr>
          <p:nvPr/>
        </p:nvGraphicFramePr>
        <p:xfrm>
          <a:off x="703263" y="1524000"/>
          <a:ext cx="2222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4686" name="Equation" r:id="rId4" imgW="863280" imgH="177480" progId="Equation.3">
                  <p:embed/>
                </p:oleObj>
              </mc:Choice>
              <mc:Fallback>
                <p:oleObj name="Equation" r:id="rId4" imgW="863280" imgH="17748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3263" y="1524000"/>
                        <a:ext cx="222250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4675" name="Object 1"/>
          <p:cNvGraphicFramePr>
            <a:graphicFrameLocks noChangeAspect="1"/>
          </p:cNvGraphicFramePr>
          <p:nvPr/>
        </p:nvGraphicFramePr>
        <p:xfrm>
          <a:off x="1436687" y="1981200"/>
          <a:ext cx="153511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4687" name="Equation" r:id="rId6" imgW="596880" imgH="177480" progId="Equation.3">
                  <p:embed/>
                </p:oleObj>
              </mc:Choice>
              <mc:Fallback>
                <p:oleObj name="Equation" r:id="rId6" imgW="596880" imgH="177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36687" y="1981200"/>
                        <a:ext cx="1535113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4676" name="Object 1"/>
          <p:cNvGraphicFramePr>
            <a:graphicFrameLocks noChangeAspect="1"/>
          </p:cNvGraphicFramePr>
          <p:nvPr/>
        </p:nvGraphicFramePr>
        <p:xfrm>
          <a:off x="1627188" y="2514600"/>
          <a:ext cx="11747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4688" name="Equation" r:id="rId8" imgW="457200" imgH="177480" progId="Equation.3">
                  <p:embed/>
                </p:oleObj>
              </mc:Choice>
              <mc:Fallback>
                <p:oleObj name="Equation" r:id="rId8" imgW="457200" imgH="177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7188" y="2514600"/>
                        <a:ext cx="117475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7010400" y="6488668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10" action="ppaction://hlinksldjump"/>
              </a:rPr>
              <a:t>APPENDIX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4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84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84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533399"/>
            <a:ext cx="8229600" cy="685801"/>
          </a:xfrm>
        </p:spPr>
        <p:txBody>
          <a:bodyPr>
            <a:normAutofit fontScale="90000"/>
          </a:bodyPr>
          <a:lstStyle/>
          <a:p>
            <a:pPr algn="l" eaLnBrk="1" hangingPunct="1">
              <a:defRPr/>
            </a:pPr>
            <a:r>
              <a:rPr lang="en-US" dirty="0" smtClean="0"/>
              <a:t>9. Find x</a:t>
            </a:r>
            <a:endParaRPr lang="en-US" dirty="0" smtClean="0">
              <a:sym typeface="Symbol" pitchFamily="18" charset="2"/>
            </a:endParaRPr>
          </a:p>
        </p:txBody>
      </p:sp>
      <p:sp>
        <p:nvSpPr>
          <p:cNvPr id="13315" name="Line 4"/>
          <p:cNvSpPr>
            <a:spLocks noChangeShapeType="1"/>
          </p:cNvSpPr>
          <p:nvPr/>
        </p:nvSpPr>
        <p:spPr bwMode="auto">
          <a:xfrm>
            <a:off x="304800" y="2286000"/>
            <a:ext cx="5181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sp>
        <p:nvSpPr>
          <p:cNvPr id="13316" name="Line 5"/>
          <p:cNvSpPr>
            <a:spLocks noChangeShapeType="1"/>
          </p:cNvSpPr>
          <p:nvPr/>
        </p:nvSpPr>
        <p:spPr bwMode="auto">
          <a:xfrm>
            <a:off x="76200" y="3581400"/>
            <a:ext cx="5257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sp>
        <p:nvSpPr>
          <p:cNvPr id="13317" name="Text Box 6"/>
          <p:cNvSpPr txBox="1">
            <a:spLocks noChangeArrowheads="1"/>
          </p:cNvSpPr>
          <p:nvPr/>
        </p:nvSpPr>
        <p:spPr bwMode="auto">
          <a:xfrm>
            <a:off x="2743200" y="2362200"/>
            <a:ext cx="1371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/>
              <a:t>62</a:t>
            </a:r>
          </a:p>
        </p:txBody>
      </p:sp>
      <p:sp>
        <p:nvSpPr>
          <p:cNvPr id="13318" name="Text Box 7"/>
          <p:cNvSpPr txBox="1">
            <a:spLocks noChangeArrowheads="1"/>
          </p:cNvSpPr>
          <p:nvPr/>
        </p:nvSpPr>
        <p:spPr bwMode="auto">
          <a:xfrm>
            <a:off x="3200400" y="3124200"/>
            <a:ext cx="1371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/>
              <a:t>7x - 8</a:t>
            </a:r>
          </a:p>
        </p:txBody>
      </p:sp>
      <p:sp>
        <p:nvSpPr>
          <p:cNvPr id="13319" name="Line 8"/>
          <p:cNvSpPr>
            <a:spLocks noChangeShapeType="1"/>
          </p:cNvSpPr>
          <p:nvPr/>
        </p:nvSpPr>
        <p:spPr bwMode="auto">
          <a:xfrm>
            <a:off x="1828800" y="1447800"/>
            <a:ext cx="2209800" cy="3429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sp>
        <p:nvSpPr>
          <p:cNvPr id="40969" name="Text Box 9"/>
          <p:cNvSpPr txBox="1">
            <a:spLocks noChangeArrowheads="1"/>
          </p:cNvSpPr>
          <p:nvPr/>
        </p:nvSpPr>
        <p:spPr bwMode="auto">
          <a:xfrm>
            <a:off x="6172200" y="1600200"/>
            <a:ext cx="289560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7x – 8  + 62 = 180</a:t>
            </a:r>
          </a:p>
          <a:p>
            <a:pPr>
              <a:spcBef>
                <a:spcPct val="50000"/>
              </a:spcBef>
            </a:pPr>
            <a:r>
              <a:rPr lang="en-US" sz="2400" dirty="0"/>
              <a:t>7x + 54 = 180</a:t>
            </a:r>
          </a:p>
          <a:p>
            <a:pPr>
              <a:spcBef>
                <a:spcPct val="50000"/>
              </a:spcBef>
            </a:pPr>
            <a:r>
              <a:rPr lang="en-US" sz="2400" dirty="0"/>
              <a:t>7x = 126</a:t>
            </a:r>
          </a:p>
          <a:p>
            <a:pPr>
              <a:spcBef>
                <a:spcPct val="50000"/>
              </a:spcBef>
            </a:pPr>
            <a:r>
              <a:rPr lang="en-US" sz="2400" dirty="0"/>
              <a:t>x = 18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/>
            <a:r>
              <a:rPr lang="en-US" sz="3000" b="1" dirty="0" smtClean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Problems 3.4</a:t>
            </a:r>
            <a:endParaRPr lang="en-US" sz="3000" b="1" dirty="0">
              <a:ln w="11430"/>
              <a:solidFill>
                <a:srgbClr val="00B0F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  <a:latin typeface="Comic Sans MS" pitchFamily="66" charset="0"/>
              </a:rPr>
              <a:t>Geometry CH 3	Parallel &amp; Perpendicular Lines</a:t>
            </a:r>
            <a:endParaRPr lang="en-US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7010400" y="6488668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 action="ppaction://hlinksldjump"/>
              </a:rPr>
              <a:t>APPENDIX</a:t>
            </a:r>
            <a:endParaRPr lang="en-US" dirty="0"/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995363" y="3048000"/>
            <a:ext cx="56778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6000" b="1" dirty="0">
                <a:solidFill>
                  <a:srgbClr val="FF0066"/>
                </a:solidFill>
              </a:rPr>
              <a:t>&lt;</a:t>
            </a:r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990600" y="1752600"/>
            <a:ext cx="56778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6000" b="1" dirty="0">
                <a:solidFill>
                  <a:srgbClr val="FF0066"/>
                </a:solidFill>
              </a:rPr>
              <a:t>&lt;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4" name="Line 4"/>
          <p:cNvSpPr>
            <a:spLocks noChangeShapeType="1"/>
          </p:cNvSpPr>
          <p:nvPr/>
        </p:nvSpPr>
        <p:spPr bwMode="auto">
          <a:xfrm>
            <a:off x="304800" y="2590800"/>
            <a:ext cx="432117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61445" name="Line 5"/>
          <p:cNvSpPr>
            <a:spLocks noChangeShapeType="1"/>
          </p:cNvSpPr>
          <p:nvPr/>
        </p:nvSpPr>
        <p:spPr bwMode="auto">
          <a:xfrm>
            <a:off x="376237" y="3886200"/>
            <a:ext cx="432117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61446" name="Line 6"/>
          <p:cNvSpPr>
            <a:spLocks noChangeShapeType="1"/>
          </p:cNvSpPr>
          <p:nvPr/>
        </p:nvSpPr>
        <p:spPr bwMode="auto">
          <a:xfrm>
            <a:off x="1677988" y="1290637"/>
            <a:ext cx="2360612" cy="40433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61447" name="Text Box 7"/>
          <p:cNvSpPr txBox="1">
            <a:spLocks noChangeArrowheads="1"/>
          </p:cNvSpPr>
          <p:nvPr/>
        </p:nvSpPr>
        <p:spPr bwMode="auto">
          <a:xfrm>
            <a:off x="1903412" y="3454400"/>
            <a:ext cx="1209675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200"/>
              <a:t>(3w – 9)</a:t>
            </a:r>
          </a:p>
        </p:txBody>
      </p:sp>
      <p:sp>
        <p:nvSpPr>
          <p:cNvPr id="61448" name="Text Box 8"/>
          <p:cNvSpPr txBox="1">
            <a:spLocks noChangeArrowheads="1"/>
          </p:cNvSpPr>
          <p:nvPr/>
        </p:nvSpPr>
        <p:spPr bwMode="auto">
          <a:xfrm>
            <a:off x="1384300" y="2590800"/>
            <a:ext cx="1220787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200"/>
              <a:t>(2w + 4)</a:t>
            </a:r>
          </a:p>
        </p:txBody>
      </p:sp>
      <p:sp>
        <p:nvSpPr>
          <p:cNvPr id="61449" name="Text Box 9"/>
          <p:cNvSpPr txBox="1">
            <a:spLocks noChangeArrowheads="1"/>
          </p:cNvSpPr>
          <p:nvPr/>
        </p:nvSpPr>
        <p:spPr bwMode="auto">
          <a:xfrm>
            <a:off x="3586163" y="3352800"/>
            <a:ext cx="56778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6000" b="1" dirty="0">
                <a:solidFill>
                  <a:srgbClr val="FF0066"/>
                </a:solidFill>
              </a:rPr>
              <a:t>&lt;</a:t>
            </a:r>
          </a:p>
        </p:txBody>
      </p:sp>
      <p:sp>
        <p:nvSpPr>
          <p:cNvPr id="61450" name="Text Box 10"/>
          <p:cNvSpPr txBox="1">
            <a:spLocks noChangeArrowheads="1"/>
          </p:cNvSpPr>
          <p:nvPr/>
        </p:nvSpPr>
        <p:spPr bwMode="auto">
          <a:xfrm>
            <a:off x="3581400" y="2057400"/>
            <a:ext cx="56778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6000" b="1" dirty="0">
                <a:solidFill>
                  <a:srgbClr val="FF0066"/>
                </a:solidFill>
              </a:rPr>
              <a:t>&lt;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/>
            <a:r>
              <a:rPr lang="en-US" sz="3000" b="1" dirty="0" smtClean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Problems 3.4</a:t>
            </a:r>
            <a:endParaRPr lang="en-US" sz="3000" b="1" dirty="0">
              <a:ln w="11430"/>
              <a:solidFill>
                <a:srgbClr val="00B0F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  <a:latin typeface="Comic Sans MS" pitchFamily="66" charset="0"/>
              </a:rPr>
              <a:t>Geometry CH 3	Parallel &amp; Perpendicular Lines</a:t>
            </a:r>
            <a:endParaRPr lang="en-US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sp>
        <p:nvSpPr>
          <p:cNvPr id="1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33400"/>
            <a:ext cx="8229600" cy="655638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latin typeface="Comic Sans MS" pitchFamily="66" charset="0"/>
              </a:rPr>
              <a:t>10.  Find </a:t>
            </a:r>
            <a:r>
              <a:rPr lang="en-US" sz="3200" dirty="0">
                <a:latin typeface="Comic Sans MS" pitchFamily="66" charset="0"/>
              </a:rPr>
              <a:t>the value of the </a:t>
            </a:r>
            <a:r>
              <a:rPr lang="en-US" sz="3200" dirty="0" smtClean="0">
                <a:latin typeface="Comic Sans MS" pitchFamily="66" charset="0"/>
              </a:rPr>
              <a:t>variable.</a:t>
            </a:r>
            <a:endParaRPr lang="en-US" sz="3200" dirty="0">
              <a:latin typeface="Comic Sans MS" pitchFamily="66" charset="0"/>
            </a:endParaRPr>
          </a:p>
        </p:txBody>
      </p:sp>
      <p:graphicFrame>
        <p:nvGraphicFramePr>
          <p:cNvPr id="285698" name="Object 1"/>
          <p:cNvGraphicFramePr>
            <a:graphicFrameLocks noChangeAspect="1"/>
          </p:cNvGraphicFramePr>
          <p:nvPr/>
        </p:nvGraphicFramePr>
        <p:xfrm>
          <a:off x="5486400" y="1371600"/>
          <a:ext cx="33972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5714" name="Equation" r:id="rId4" imgW="1320480" imgH="177480" progId="Equation.3">
                  <p:embed/>
                </p:oleObj>
              </mc:Choice>
              <mc:Fallback>
                <p:oleObj name="Equation" r:id="rId4" imgW="1320480" imgH="17748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6400" y="1371600"/>
                        <a:ext cx="339725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5699" name="Object 1"/>
          <p:cNvGraphicFramePr>
            <a:graphicFrameLocks noChangeAspect="1"/>
          </p:cNvGraphicFramePr>
          <p:nvPr/>
        </p:nvGraphicFramePr>
        <p:xfrm>
          <a:off x="6858000" y="1828800"/>
          <a:ext cx="20256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5715" name="Equation" r:id="rId6" imgW="787320" imgH="177480" progId="Equation.3">
                  <p:embed/>
                </p:oleObj>
              </mc:Choice>
              <mc:Fallback>
                <p:oleObj name="Equation" r:id="rId6" imgW="787320" imgH="177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0" y="1828800"/>
                        <a:ext cx="202565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5700" name="Object 1"/>
          <p:cNvGraphicFramePr>
            <a:graphicFrameLocks noChangeAspect="1"/>
          </p:cNvGraphicFramePr>
          <p:nvPr/>
        </p:nvGraphicFramePr>
        <p:xfrm>
          <a:off x="7412037" y="2362200"/>
          <a:ext cx="150336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5716" name="Equation" r:id="rId8" imgW="583920" imgH="177480" progId="Equation.3">
                  <p:embed/>
                </p:oleObj>
              </mc:Choice>
              <mc:Fallback>
                <p:oleObj name="Equation" r:id="rId8" imgW="583920" imgH="177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12037" y="2362200"/>
                        <a:ext cx="1503363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5701" name="Object 1"/>
          <p:cNvGraphicFramePr>
            <a:graphicFrameLocks noChangeAspect="1"/>
          </p:cNvGraphicFramePr>
          <p:nvPr/>
        </p:nvGraphicFramePr>
        <p:xfrm>
          <a:off x="7554913" y="2819400"/>
          <a:ext cx="1176337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5717" name="Equation" r:id="rId10" imgW="457200" imgH="177480" progId="Equation.3">
                  <p:embed/>
                </p:oleObj>
              </mc:Choice>
              <mc:Fallback>
                <p:oleObj name="Equation" r:id="rId10" imgW="457200" imgH="17748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4913" y="2819400"/>
                        <a:ext cx="1176337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7010400" y="6488668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12" action="ppaction://hlinksldjump"/>
              </a:rPr>
              <a:t>APPENDIX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5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85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85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85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4"/>
          <p:cNvSpPr txBox="1">
            <a:spLocks noChangeArrowheads="1"/>
          </p:cNvSpPr>
          <p:nvPr/>
        </p:nvSpPr>
        <p:spPr bwMode="auto">
          <a:xfrm>
            <a:off x="381000" y="577850"/>
            <a:ext cx="85344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 smtClean="0"/>
              <a:t>11.  </a:t>
            </a:r>
            <a:r>
              <a:rPr lang="en-US" sz="2800" dirty="0"/>
              <a:t>Solve for </a:t>
            </a:r>
            <a:r>
              <a:rPr lang="en-US" sz="2800" dirty="0" smtClean="0"/>
              <a:t>x and y.</a:t>
            </a:r>
            <a:endParaRPr lang="en-US" sz="2800" dirty="0"/>
          </a:p>
        </p:txBody>
      </p:sp>
      <p:sp>
        <p:nvSpPr>
          <p:cNvPr id="12291" name="Line 5"/>
          <p:cNvSpPr>
            <a:spLocks noChangeShapeType="1"/>
          </p:cNvSpPr>
          <p:nvPr/>
        </p:nvSpPr>
        <p:spPr bwMode="auto">
          <a:xfrm>
            <a:off x="762000" y="2286000"/>
            <a:ext cx="5181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sp>
        <p:nvSpPr>
          <p:cNvPr id="12292" name="Line 6"/>
          <p:cNvSpPr>
            <a:spLocks noChangeShapeType="1"/>
          </p:cNvSpPr>
          <p:nvPr/>
        </p:nvSpPr>
        <p:spPr bwMode="auto">
          <a:xfrm>
            <a:off x="533400" y="3581400"/>
            <a:ext cx="5257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sp>
        <p:nvSpPr>
          <p:cNvPr id="12293" name="Line 7"/>
          <p:cNvSpPr>
            <a:spLocks noChangeShapeType="1"/>
          </p:cNvSpPr>
          <p:nvPr/>
        </p:nvSpPr>
        <p:spPr bwMode="auto">
          <a:xfrm flipH="1">
            <a:off x="2286000" y="1143000"/>
            <a:ext cx="1828800" cy="3200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sp>
        <p:nvSpPr>
          <p:cNvPr id="12294" name="Text Box 8"/>
          <p:cNvSpPr txBox="1">
            <a:spLocks noChangeArrowheads="1"/>
          </p:cNvSpPr>
          <p:nvPr/>
        </p:nvSpPr>
        <p:spPr bwMode="auto">
          <a:xfrm>
            <a:off x="3429000" y="2362200"/>
            <a:ext cx="1371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/>
              <a:t>14 + 3x</a:t>
            </a:r>
          </a:p>
        </p:txBody>
      </p:sp>
      <p:sp>
        <p:nvSpPr>
          <p:cNvPr id="12295" name="Text Box 9"/>
          <p:cNvSpPr txBox="1">
            <a:spLocks noChangeArrowheads="1"/>
          </p:cNvSpPr>
          <p:nvPr/>
        </p:nvSpPr>
        <p:spPr bwMode="auto">
          <a:xfrm>
            <a:off x="1905000" y="3200400"/>
            <a:ext cx="1371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/>
              <a:t>5x - 66</a:t>
            </a:r>
          </a:p>
        </p:txBody>
      </p:sp>
      <p:sp>
        <p:nvSpPr>
          <p:cNvPr id="12296" name="Text Box 10"/>
          <p:cNvSpPr txBox="1">
            <a:spLocks noChangeArrowheads="1"/>
          </p:cNvSpPr>
          <p:nvPr/>
        </p:nvSpPr>
        <p:spPr bwMode="auto">
          <a:xfrm>
            <a:off x="6019800" y="2133600"/>
            <a:ext cx="457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n</a:t>
            </a:r>
          </a:p>
        </p:txBody>
      </p:sp>
      <p:sp>
        <p:nvSpPr>
          <p:cNvPr id="12297" name="Text Box 11"/>
          <p:cNvSpPr txBox="1">
            <a:spLocks noChangeArrowheads="1"/>
          </p:cNvSpPr>
          <p:nvPr/>
        </p:nvSpPr>
        <p:spPr bwMode="auto">
          <a:xfrm>
            <a:off x="5943600" y="3352800"/>
            <a:ext cx="533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m</a:t>
            </a:r>
          </a:p>
        </p:txBody>
      </p:sp>
      <p:sp>
        <p:nvSpPr>
          <p:cNvPr id="24588" name="Text Box 12"/>
          <p:cNvSpPr txBox="1">
            <a:spLocks noChangeArrowheads="1"/>
          </p:cNvSpPr>
          <p:nvPr/>
        </p:nvSpPr>
        <p:spPr bwMode="auto">
          <a:xfrm>
            <a:off x="6324600" y="1355725"/>
            <a:ext cx="2819400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sz="2000" dirty="0"/>
              <a:t>14 + 3x = 5x -66</a:t>
            </a:r>
          </a:p>
          <a:p>
            <a:pPr marL="342900" indent="-342900">
              <a:spcBef>
                <a:spcPct val="50000"/>
              </a:spcBef>
            </a:pPr>
            <a:r>
              <a:rPr lang="en-US" sz="2000" dirty="0"/>
              <a:t>     </a:t>
            </a:r>
            <a:r>
              <a:rPr lang="en-US" sz="2000" u="sng" dirty="0"/>
              <a:t>-3x     -3x</a:t>
            </a:r>
          </a:p>
          <a:p>
            <a:pPr marL="342900" indent="-342900">
              <a:spcBef>
                <a:spcPct val="50000"/>
              </a:spcBef>
            </a:pPr>
            <a:r>
              <a:rPr lang="en-US" sz="2000" dirty="0"/>
              <a:t>14 = 2x – 66</a:t>
            </a:r>
          </a:p>
          <a:p>
            <a:pPr marL="342900" indent="-342900">
              <a:spcBef>
                <a:spcPct val="50000"/>
              </a:spcBef>
            </a:pPr>
            <a:r>
              <a:rPr lang="en-US" sz="2000" u="sng" dirty="0"/>
              <a:t>+66       +66</a:t>
            </a:r>
          </a:p>
          <a:p>
            <a:pPr marL="342900" indent="-342900">
              <a:spcBef>
                <a:spcPct val="50000"/>
              </a:spcBef>
            </a:pPr>
            <a:r>
              <a:rPr lang="en-US" sz="2000" u="sng" dirty="0"/>
              <a:t>80 </a:t>
            </a:r>
            <a:r>
              <a:rPr lang="en-US" sz="2000" dirty="0"/>
              <a:t>= </a:t>
            </a:r>
            <a:r>
              <a:rPr lang="en-US" sz="2000" u="sng" dirty="0"/>
              <a:t>2x</a:t>
            </a:r>
          </a:p>
          <a:p>
            <a:pPr marL="342900" indent="-342900">
              <a:spcBef>
                <a:spcPct val="50000"/>
              </a:spcBef>
              <a:buFontTx/>
              <a:buAutoNum type="arabicPlain" startAt="2"/>
            </a:pPr>
            <a:r>
              <a:rPr lang="en-US" sz="2000" dirty="0"/>
              <a:t>    2</a:t>
            </a:r>
          </a:p>
          <a:p>
            <a:pPr marL="342900" indent="-342900">
              <a:spcBef>
                <a:spcPct val="50000"/>
              </a:spcBef>
            </a:pPr>
            <a:r>
              <a:rPr lang="en-US" sz="2000" dirty="0"/>
              <a:t>40 = x</a:t>
            </a: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/>
            <a:r>
              <a:rPr lang="en-US" sz="3000" b="1" dirty="0" smtClean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Problems 3.4</a:t>
            </a:r>
            <a:endParaRPr lang="en-US" sz="3000" b="1" dirty="0">
              <a:ln w="11430"/>
              <a:solidFill>
                <a:srgbClr val="00B0F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  <a:latin typeface="Comic Sans MS" pitchFamily="66" charset="0"/>
              </a:rPr>
              <a:t>Geometry CH 3	Parallel &amp; Perpendicular Lines</a:t>
            </a:r>
            <a:endParaRPr lang="en-US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7010400" y="6488668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 action="ppaction://hlinksldjump"/>
              </a:rPr>
              <a:t>APPENDIX</a:t>
            </a:r>
            <a:endParaRPr lang="en-US" dirty="0"/>
          </a:p>
        </p:txBody>
      </p:sp>
      <p:sp>
        <p:nvSpPr>
          <p:cNvPr id="17" name="Text Box 9"/>
          <p:cNvSpPr txBox="1">
            <a:spLocks noChangeArrowheads="1"/>
          </p:cNvSpPr>
          <p:nvPr/>
        </p:nvSpPr>
        <p:spPr bwMode="auto">
          <a:xfrm>
            <a:off x="995363" y="3048000"/>
            <a:ext cx="56778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6000" b="1" dirty="0">
                <a:solidFill>
                  <a:srgbClr val="FF0066"/>
                </a:solidFill>
              </a:rPr>
              <a:t>&lt;</a:t>
            </a:r>
          </a:p>
        </p:txBody>
      </p:sp>
      <p:sp>
        <p:nvSpPr>
          <p:cNvPr id="18" name="Text Box 10"/>
          <p:cNvSpPr txBox="1">
            <a:spLocks noChangeArrowheads="1"/>
          </p:cNvSpPr>
          <p:nvPr/>
        </p:nvSpPr>
        <p:spPr bwMode="auto">
          <a:xfrm>
            <a:off x="990600" y="1752600"/>
            <a:ext cx="56778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6000" b="1" dirty="0">
                <a:solidFill>
                  <a:srgbClr val="FF0066"/>
                </a:solidFill>
              </a:rPr>
              <a:t>&lt;</a:t>
            </a:r>
          </a:p>
        </p:txBody>
      </p:sp>
      <p:sp>
        <p:nvSpPr>
          <p:cNvPr id="19" name="Text Box 8"/>
          <p:cNvSpPr txBox="1">
            <a:spLocks noChangeArrowheads="1"/>
          </p:cNvSpPr>
          <p:nvPr/>
        </p:nvSpPr>
        <p:spPr bwMode="auto">
          <a:xfrm>
            <a:off x="2667000" y="3581400"/>
            <a:ext cx="1371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 smtClean="0"/>
              <a:t>y</a:t>
            </a:r>
            <a:endParaRPr lang="en-US" sz="2000" dirty="0"/>
          </a:p>
        </p:txBody>
      </p:sp>
      <p:sp>
        <p:nvSpPr>
          <p:cNvPr id="20" name="Text Box 8"/>
          <p:cNvSpPr txBox="1">
            <a:spLocks noChangeArrowheads="1"/>
          </p:cNvSpPr>
          <p:nvPr/>
        </p:nvSpPr>
        <p:spPr bwMode="auto">
          <a:xfrm>
            <a:off x="1143000" y="4876800"/>
            <a:ext cx="1371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/>
              <a:t>14 + </a:t>
            </a:r>
            <a:r>
              <a:rPr lang="en-US" sz="2000" dirty="0" smtClean="0"/>
              <a:t>3*40</a:t>
            </a:r>
            <a:endParaRPr lang="en-US" sz="2000" dirty="0"/>
          </a:p>
        </p:txBody>
      </p:sp>
      <p:sp>
        <p:nvSpPr>
          <p:cNvPr id="21" name="Text Box 8"/>
          <p:cNvSpPr txBox="1">
            <a:spLocks noChangeArrowheads="1"/>
          </p:cNvSpPr>
          <p:nvPr/>
        </p:nvSpPr>
        <p:spPr bwMode="auto">
          <a:xfrm>
            <a:off x="1143000" y="5334000"/>
            <a:ext cx="1371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 smtClean="0"/>
              <a:t>134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/>
            <a:r>
              <a:rPr lang="en-US" sz="3000" b="1" dirty="0" smtClean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Problems 3.4</a:t>
            </a:r>
            <a:endParaRPr lang="en-US" sz="3000" b="1" dirty="0">
              <a:ln w="11430"/>
              <a:solidFill>
                <a:srgbClr val="00B0F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  <a:latin typeface="Comic Sans MS" pitchFamily="66" charset="0"/>
              </a:rPr>
              <a:t>Geometry CH 3	Parallel &amp; Perpendicular Lines</a:t>
            </a:r>
            <a:endParaRPr lang="en-US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sp>
        <p:nvSpPr>
          <p:cNvPr id="20" name="Line 20"/>
          <p:cNvSpPr>
            <a:spLocks noChangeShapeType="1"/>
          </p:cNvSpPr>
          <p:nvPr/>
        </p:nvSpPr>
        <p:spPr bwMode="auto">
          <a:xfrm>
            <a:off x="76200" y="1600200"/>
            <a:ext cx="7239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arrow"/>
            <a:tailEnd type="arrow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sp>
        <p:nvSpPr>
          <p:cNvPr id="21" name="Line 21"/>
          <p:cNvSpPr>
            <a:spLocks noChangeShapeType="1"/>
          </p:cNvSpPr>
          <p:nvPr/>
        </p:nvSpPr>
        <p:spPr bwMode="auto">
          <a:xfrm>
            <a:off x="457200" y="3073400"/>
            <a:ext cx="7162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arrow"/>
            <a:tailEnd type="arrow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sp>
        <p:nvSpPr>
          <p:cNvPr id="22" name="Line 22"/>
          <p:cNvSpPr>
            <a:spLocks noChangeShapeType="1"/>
          </p:cNvSpPr>
          <p:nvPr/>
        </p:nvSpPr>
        <p:spPr bwMode="auto">
          <a:xfrm flipH="1">
            <a:off x="4800600" y="685800"/>
            <a:ext cx="1371600" cy="3581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arrow"/>
            <a:tailEnd type="arrow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grpSp>
        <p:nvGrpSpPr>
          <p:cNvPr id="23" name="Group 22"/>
          <p:cNvGrpSpPr>
            <a:grpSpLocks/>
          </p:cNvGrpSpPr>
          <p:nvPr/>
        </p:nvGrpSpPr>
        <p:grpSpPr bwMode="auto">
          <a:xfrm>
            <a:off x="1524000" y="2836608"/>
            <a:ext cx="381000" cy="457200"/>
            <a:chOff x="624" y="1296"/>
            <a:chExt cx="240" cy="288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24" name="Line 17"/>
            <p:cNvSpPr>
              <a:spLocks noChangeShapeType="1"/>
            </p:cNvSpPr>
            <p:nvPr/>
          </p:nvSpPr>
          <p:spPr bwMode="auto">
            <a:xfrm>
              <a:off x="624" y="1296"/>
              <a:ext cx="240" cy="144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Line 18"/>
            <p:cNvSpPr>
              <a:spLocks noChangeShapeType="1"/>
            </p:cNvSpPr>
            <p:nvPr/>
          </p:nvSpPr>
          <p:spPr bwMode="auto">
            <a:xfrm flipH="1">
              <a:off x="624" y="1440"/>
              <a:ext cx="240" cy="144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6" name="Group 15"/>
          <p:cNvGrpSpPr>
            <a:grpSpLocks/>
          </p:cNvGrpSpPr>
          <p:nvPr/>
        </p:nvGrpSpPr>
        <p:grpSpPr bwMode="auto">
          <a:xfrm>
            <a:off x="1524000" y="1371600"/>
            <a:ext cx="381000" cy="457200"/>
            <a:chOff x="624" y="1296"/>
            <a:chExt cx="240" cy="288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27" name="Line 13"/>
            <p:cNvSpPr>
              <a:spLocks noChangeShapeType="1"/>
            </p:cNvSpPr>
            <p:nvPr/>
          </p:nvSpPr>
          <p:spPr bwMode="auto">
            <a:xfrm>
              <a:off x="624" y="1296"/>
              <a:ext cx="240" cy="144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Line 14"/>
            <p:cNvSpPr>
              <a:spLocks noChangeShapeType="1"/>
            </p:cNvSpPr>
            <p:nvPr/>
          </p:nvSpPr>
          <p:spPr bwMode="auto">
            <a:xfrm flipH="1">
              <a:off x="624" y="1440"/>
              <a:ext cx="240" cy="144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</p:grpSp>
      <p:graphicFrame>
        <p:nvGraphicFramePr>
          <p:cNvPr id="206850" name="Object 17"/>
          <p:cNvGraphicFramePr>
            <a:graphicFrameLocks noChangeAspect="1"/>
          </p:cNvGraphicFramePr>
          <p:nvPr/>
        </p:nvGraphicFramePr>
        <p:xfrm>
          <a:off x="5840412" y="1676400"/>
          <a:ext cx="865188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74" name="Equation" r:id="rId4" imgW="482400" imgH="177480" progId="Equation.3">
                  <p:embed/>
                </p:oleObj>
              </mc:Choice>
              <mc:Fallback>
                <p:oleObj name="Equation" r:id="rId4" imgW="482400" imgH="17748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40412" y="1676400"/>
                        <a:ext cx="865188" cy="317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17"/>
          <p:cNvGraphicFramePr>
            <a:graphicFrameLocks noChangeAspect="1"/>
          </p:cNvGraphicFramePr>
          <p:nvPr/>
        </p:nvGraphicFramePr>
        <p:xfrm>
          <a:off x="5548312" y="2667000"/>
          <a:ext cx="84137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75" name="Equation" r:id="rId6" imgW="469800" imgH="177480" progId="Equation.3">
                  <p:embed/>
                </p:oleObj>
              </mc:Choice>
              <mc:Fallback>
                <p:oleObj name="Equation" r:id="rId6" imgW="469800" imgH="177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48312" y="2667000"/>
                        <a:ext cx="841375" cy="317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6852" name="Object 1"/>
          <p:cNvGraphicFramePr>
            <a:graphicFrameLocks noChangeAspect="1"/>
          </p:cNvGraphicFramePr>
          <p:nvPr/>
        </p:nvGraphicFramePr>
        <p:xfrm>
          <a:off x="228600" y="3657600"/>
          <a:ext cx="36290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76" name="Equation" r:id="rId8" imgW="1409400" imgH="177480" progId="Equation.3">
                  <p:embed/>
                </p:oleObj>
              </mc:Choice>
              <mc:Fallback>
                <p:oleObj name="Equation" r:id="rId8" imgW="1409400" imgH="17748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3657600"/>
                        <a:ext cx="3629025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6853" name="Object 1"/>
          <p:cNvGraphicFramePr>
            <a:graphicFrameLocks noChangeAspect="1"/>
          </p:cNvGraphicFramePr>
          <p:nvPr/>
        </p:nvGraphicFramePr>
        <p:xfrm>
          <a:off x="1695450" y="4191000"/>
          <a:ext cx="21907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77" name="Equation" r:id="rId10" imgW="850680" imgH="177480" progId="Equation.3">
                  <p:embed/>
                </p:oleObj>
              </mc:Choice>
              <mc:Fallback>
                <p:oleObj name="Equation" r:id="rId10" imgW="850680" imgH="17748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5450" y="4191000"/>
                        <a:ext cx="219075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6854" name="Object 1"/>
          <p:cNvGraphicFramePr>
            <a:graphicFrameLocks noChangeAspect="1"/>
          </p:cNvGraphicFramePr>
          <p:nvPr/>
        </p:nvGraphicFramePr>
        <p:xfrm>
          <a:off x="2446337" y="4648200"/>
          <a:ext cx="143986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78" name="Equation" r:id="rId12" imgW="558720" imgH="177480" progId="Equation.3">
                  <p:embed/>
                </p:oleObj>
              </mc:Choice>
              <mc:Fallback>
                <p:oleObj name="Equation" r:id="rId12" imgW="558720" imgH="17748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46337" y="4648200"/>
                        <a:ext cx="1439863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6855" name="Object 1"/>
          <p:cNvGraphicFramePr>
            <a:graphicFrameLocks noChangeAspect="1"/>
          </p:cNvGraphicFramePr>
          <p:nvPr/>
        </p:nvGraphicFramePr>
        <p:xfrm>
          <a:off x="2620963" y="5105400"/>
          <a:ext cx="1112837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79" name="Equation" r:id="rId14" imgW="431640" imgH="177480" progId="Equation.3">
                  <p:embed/>
                </p:oleObj>
              </mc:Choice>
              <mc:Fallback>
                <p:oleObj name="Equation" r:id="rId14" imgW="431640" imgH="17748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0963" y="5105400"/>
                        <a:ext cx="1112837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7010400" y="6488668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16" action="ppaction://hlinksldjump"/>
              </a:rPr>
              <a:t>APPENDIX</a:t>
            </a:r>
            <a:endParaRPr lang="en-US" dirty="0"/>
          </a:p>
        </p:txBody>
      </p:sp>
      <p:sp>
        <p:nvSpPr>
          <p:cNvPr id="31" name="Text Box 4"/>
          <p:cNvSpPr txBox="1">
            <a:spLocks noChangeArrowheads="1"/>
          </p:cNvSpPr>
          <p:nvPr/>
        </p:nvSpPr>
        <p:spPr bwMode="auto">
          <a:xfrm>
            <a:off x="381000" y="577850"/>
            <a:ext cx="85344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 smtClean="0"/>
              <a:t>12.  Find x.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6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6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06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06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/>
          <p:cNvSpPr>
            <a:spLocks noChangeArrowheads="1"/>
          </p:cNvSpPr>
          <p:nvPr/>
        </p:nvSpPr>
        <p:spPr bwMode="auto">
          <a:xfrm>
            <a:off x="0" y="609600"/>
            <a:ext cx="8229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4000" dirty="0" smtClean="0">
                <a:latin typeface="Comic Sans MS" pitchFamily="66" charset="0"/>
              </a:rPr>
              <a:t>13.  Find </a:t>
            </a:r>
            <a:r>
              <a:rPr lang="en-US" sz="4000" dirty="0">
                <a:latin typeface="Comic Sans MS" pitchFamily="66" charset="0"/>
              </a:rPr>
              <a:t>the missing </a:t>
            </a:r>
            <a:r>
              <a:rPr lang="en-US" sz="4000" dirty="0" smtClean="0">
                <a:latin typeface="Comic Sans MS" pitchFamily="66" charset="0"/>
              </a:rPr>
              <a:t>angles:</a:t>
            </a:r>
            <a:endParaRPr lang="en-US" sz="4000" dirty="0">
              <a:latin typeface="Comic Sans MS" pitchFamily="66" charset="0"/>
              <a:cs typeface="Arial" charset="0"/>
            </a:endParaRPr>
          </a:p>
        </p:txBody>
      </p:sp>
      <p:sp>
        <p:nvSpPr>
          <p:cNvPr id="9219" name="Line 5"/>
          <p:cNvSpPr>
            <a:spLocks noChangeShapeType="1"/>
          </p:cNvSpPr>
          <p:nvPr/>
        </p:nvSpPr>
        <p:spPr bwMode="auto">
          <a:xfrm flipH="1">
            <a:off x="1295400" y="2057400"/>
            <a:ext cx="6172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220" name="AutoShape 9"/>
          <p:cNvSpPr>
            <a:spLocks noChangeArrowheads="1"/>
          </p:cNvSpPr>
          <p:nvPr/>
        </p:nvSpPr>
        <p:spPr bwMode="auto">
          <a:xfrm>
            <a:off x="2819400" y="2057400"/>
            <a:ext cx="2819400" cy="25908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21" name="Text Box 10"/>
          <p:cNvSpPr txBox="1">
            <a:spLocks noChangeArrowheads="1"/>
          </p:cNvSpPr>
          <p:nvPr/>
        </p:nvSpPr>
        <p:spPr bwMode="auto">
          <a:xfrm>
            <a:off x="3124200" y="2133600"/>
            <a:ext cx="838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latin typeface="Comic Sans MS" pitchFamily="66" charset="0"/>
              </a:rPr>
              <a:t>70 °</a:t>
            </a:r>
          </a:p>
        </p:txBody>
      </p:sp>
      <p:sp>
        <p:nvSpPr>
          <p:cNvPr id="9222" name="Text Box 11"/>
          <p:cNvSpPr txBox="1">
            <a:spLocks noChangeArrowheads="1"/>
          </p:cNvSpPr>
          <p:nvPr/>
        </p:nvSpPr>
        <p:spPr bwMode="auto">
          <a:xfrm>
            <a:off x="4038600" y="2362200"/>
            <a:ext cx="685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latin typeface="Comic Sans MS" pitchFamily="66" charset="0"/>
              </a:rPr>
              <a:t>b°</a:t>
            </a:r>
          </a:p>
        </p:txBody>
      </p:sp>
      <p:sp>
        <p:nvSpPr>
          <p:cNvPr id="9223" name="Text Box 12"/>
          <p:cNvSpPr txBox="1">
            <a:spLocks noChangeArrowheads="1"/>
          </p:cNvSpPr>
          <p:nvPr/>
        </p:nvSpPr>
        <p:spPr bwMode="auto">
          <a:xfrm>
            <a:off x="4572000" y="2133600"/>
            <a:ext cx="762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latin typeface="Comic Sans MS" pitchFamily="66" charset="0"/>
              </a:rPr>
              <a:t>70 °</a:t>
            </a:r>
          </a:p>
        </p:txBody>
      </p:sp>
      <p:sp>
        <p:nvSpPr>
          <p:cNvPr id="9224" name="Text Box 13"/>
          <p:cNvSpPr txBox="1">
            <a:spLocks noChangeArrowheads="1"/>
          </p:cNvSpPr>
          <p:nvPr/>
        </p:nvSpPr>
        <p:spPr bwMode="auto">
          <a:xfrm>
            <a:off x="2971800" y="4281487"/>
            <a:ext cx="685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latin typeface="Comic Sans MS" pitchFamily="66" charset="0"/>
              </a:rPr>
              <a:t>d °</a:t>
            </a:r>
          </a:p>
        </p:txBody>
      </p:sp>
      <p:sp>
        <p:nvSpPr>
          <p:cNvPr id="9225" name="Text Box 14"/>
          <p:cNvSpPr txBox="1">
            <a:spLocks noChangeArrowheads="1"/>
          </p:cNvSpPr>
          <p:nvPr/>
        </p:nvSpPr>
        <p:spPr bwMode="auto">
          <a:xfrm>
            <a:off x="4876800" y="4202668"/>
            <a:ext cx="762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latin typeface="Comic Sans MS" pitchFamily="66" charset="0"/>
              </a:rPr>
              <a:t>65 °</a:t>
            </a:r>
          </a:p>
        </p:txBody>
      </p:sp>
      <p:sp>
        <p:nvSpPr>
          <p:cNvPr id="9226" name="Text Box 15"/>
          <p:cNvSpPr txBox="1">
            <a:spLocks noChangeArrowheads="1"/>
          </p:cNvSpPr>
          <p:nvPr/>
        </p:nvSpPr>
        <p:spPr bwMode="auto">
          <a:xfrm>
            <a:off x="0" y="5410200"/>
            <a:ext cx="2590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solidFill>
                  <a:srgbClr val="FFFF00"/>
                </a:solidFill>
                <a:latin typeface="Comic Sans MS" pitchFamily="66" charset="0"/>
              </a:rPr>
              <a:t>Hint: The 3 angles in a triangle sum to 180</a:t>
            </a:r>
            <a:r>
              <a:rPr lang="en-US" dirty="0">
                <a:solidFill>
                  <a:srgbClr val="FFFF00"/>
                </a:solidFill>
                <a:latin typeface="Comic Sans MS" pitchFamily="66" charset="0"/>
                <a:cs typeface="Arial" charset="0"/>
              </a:rPr>
              <a:t>°.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/>
            <a:r>
              <a:rPr lang="en-US" sz="3000" b="1" dirty="0" smtClean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Problems 3.4</a:t>
            </a:r>
            <a:endParaRPr lang="en-US" sz="3000" b="1" dirty="0">
              <a:ln w="11430"/>
              <a:solidFill>
                <a:srgbClr val="00B0F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  <a:latin typeface="Comic Sans MS" pitchFamily="66" charset="0"/>
              </a:rPr>
              <a:t>Geometry CH 3	Parallel &amp; Perpendicular Lines</a:t>
            </a:r>
            <a:endParaRPr lang="en-US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7086600" y="2286000"/>
            <a:ext cx="152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 smtClean="0">
                <a:latin typeface="Comic Sans MS" pitchFamily="66" charset="0"/>
              </a:rPr>
              <a:t>b =40 </a:t>
            </a:r>
            <a:r>
              <a:rPr lang="en-US" sz="2400" b="1" dirty="0">
                <a:latin typeface="Comic Sans MS" pitchFamily="66" charset="0"/>
              </a:rPr>
              <a:t>°</a:t>
            </a: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7086600" y="3048000"/>
            <a:ext cx="152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 smtClean="0">
                <a:latin typeface="Comic Sans MS" pitchFamily="66" charset="0"/>
              </a:rPr>
              <a:t>d =75 </a:t>
            </a:r>
            <a:r>
              <a:rPr lang="en-US" sz="2400" b="1" dirty="0">
                <a:latin typeface="Comic Sans MS" pitchFamily="66" charset="0"/>
              </a:rPr>
              <a:t>°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010400" y="6488668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APPENDIX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20"/>
          <p:cNvSpPr/>
          <p:nvPr/>
        </p:nvSpPr>
        <p:spPr>
          <a:xfrm>
            <a:off x="1143000" y="5710209"/>
            <a:ext cx="1905000" cy="762000"/>
          </a:xfrm>
          <a:prstGeom prst="ellipse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33400"/>
            <a:ext cx="8991600" cy="685800"/>
          </a:xfrm>
        </p:spPr>
        <p:txBody>
          <a:bodyPr>
            <a:normAutofit fontScale="90000"/>
          </a:bodyPr>
          <a:lstStyle/>
          <a:p>
            <a:pPr algn="l"/>
            <a:r>
              <a:rPr lang="en-US" sz="3200" dirty="0" smtClean="0">
                <a:latin typeface="Comic Sans MS" pitchFamily="66" charset="0"/>
              </a:rPr>
              <a:t>14.  Challenge Problem:    Solve </a:t>
            </a:r>
            <a:r>
              <a:rPr lang="en-US" sz="3200" dirty="0">
                <a:latin typeface="Comic Sans MS" pitchFamily="66" charset="0"/>
              </a:rPr>
              <a:t>for the variables</a:t>
            </a:r>
          </a:p>
        </p:txBody>
      </p:sp>
      <p:sp>
        <p:nvSpPr>
          <p:cNvPr id="104452" name="Line 4"/>
          <p:cNvSpPr>
            <a:spLocks noChangeShapeType="1"/>
          </p:cNvSpPr>
          <p:nvPr/>
        </p:nvSpPr>
        <p:spPr bwMode="auto">
          <a:xfrm>
            <a:off x="152400" y="2849563"/>
            <a:ext cx="5256212" cy="714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4453" name="Line 5"/>
          <p:cNvSpPr>
            <a:spLocks noChangeShapeType="1"/>
          </p:cNvSpPr>
          <p:nvPr/>
        </p:nvSpPr>
        <p:spPr bwMode="auto">
          <a:xfrm flipH="1">
            <a:off x="800100" y="1625600"/>
            <a:ext cx="1008062" cy="29511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4454" name="Line 6"/>
          <p:cNvSpPr>
            <a:spLocks noChangeShapeType="1"/>
          </p:cNvSpPr>
          <p:nvPr/>
        </p:nvSpPr>
        <p:spPr bwMode="auto">
          <a:xfrm flipH="1">
            <a:off x="3248025" y="1697038"/>
            <a:ext cx="1008062" cy="29511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4455" name="Text Box 7"/>
          <p:cNvSpPr txBox="1">
            <a:spLocks noChangeArrowheads="1"/>
          </p:cNvSpPr>
          <p:nvPr/>
        </p:nvSpPr>
        <p:spPr bwMode="auto">
          <a:xfrm>
            <a:off x="655637" y="2863850"/>
            <a:ext cx="5810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600"/>
              <a:t>4x</a:t>
            </a:r>
          </a:p>
        </p:txBody>
      </p:sp>
      <p:sp>
        <p:nvSpPr>
          <p:cNvPr id="104456" name="Text Box 8"/>
          <p:cNvSpPr txBox="1">
            <a:spLocks noChangeArrowheads="1"/>
          </p:cNvSpPr>
          <p:nvPr/>
        </p:nvSpPr>
        <p:spPr bwMode="auto">
          <a:xfrm>
            <a:off x="1298575" y="2863850"/>
            <a:ext cx="11080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600"/>
              <a:t>6x + y</a:t>
            </a:r>
          </a:p>
        </p:txBody>
      </p:sp>
      <p:sp>
        <p:nvSpPr>
          <p:cNvPr id="104457" name="Text Box 9"/>
          <p:cNvSpPr txBox="1">
            <a:spLocks noChangeArrowheads="1"/>
          </p:cNvSpPr>
          <p:nvPr/>
        </p:nvSpPr>
        <p:spPr bwMode="auto">
          <a:xfrm>
            <a:off x="3819525" y="2921000"/>
            <a:ext cx="11080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600"/>
              <a:t>x + 5y</a:t>
            </a:r>
          </a:p>
        </p:txBody>
      </p:sp>
      <p:sp>
        <p:nvSpPr>
          <p:cNvPr id="104459" name="Text Box 11"/>
          <p:cNvSpPr txBox="1">
            <a:spLocks noChangeArrowheads="1"/>
          </p:cNvSpPr>
          <p:nvPr/>
        </p:nvSpPr>
        <p:spPr bwMode="auto">
          <a:xfrm rot="-4222373">
            <a:off x="1208358" y="2029788"/>
            <a:ext cx="56778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sz="6000" b="1" dirty="0">
                <a:solidFill>
                  <a:srgbClr val="FF00FF"/>
                </a:solidFill>
              </a:rPr>
              <a:t>&gt;</a:t>
            </a:r>
          </a:p>
        </p:txBody>
      </p:sp>
      <p:sp>
        <p:nvSpPr>
          <p:cNvPr id="104460" name="Text Box 12"/>
          <p:cNvSpPr txBox="1">
            <a:spLocks noChangeArrowheads="1"/>
          </p:cNvSpPr>
          <p:nvPr/>
        </p:nvSpPr>
        <p:spPr bwMode="auto">
          <a:xfrm rot="-4222373">
            <a:off x="3640408" y="2102813"/>
            <a:ext cx="56778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sz="6000" b="1">
                <a:solidFill>
                  <a:srgbClr val="FF00FF"/>
                </a:solidFill>
              </a:rPr>
              <a:t>&gt;</a:t>
            </a: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/>
            <a:r>
              <a:rPr lang="en-US" sz="3000" b="1" dirty="0" smtClean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Problems 3.4</a:t>
            </a:r>
            <a:endParaRPr lang="en-US" sz="3000" b="1" dirty="0">
              <a:ln w="11430"/>
              <a:solidFill>
                <a:srgbClr val="00B0F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  <a:latin typeface="Comic Sans MS" pitchFamily="66" charset="0"/>
              </a:rPr>
              <a:t>Geometry CH 3	Parallel &amp; Perpendicular Lines</a:t>
            </a:r>
            <a:endParaRPr lang="en-US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graphicFrame>
        <p:nvGraphicFramePr>
          <p:cNvPr id="286722" name="Object 1"/>
          <p:cNvGraphicFramePr>
            <a:graphicFrameLocks noChangeAspect="1"/>
          </p:cNvGraphicFramePr>
          <p:nvPr/>
        </p:nvGraphicFramePr>
        <p:xfrm>
          <a:off x="0" y="4648200"/>
          <a:ext cx="2778125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70" name="Equation" r:id="rId4" imgW="1079280" imgH="203040" progId="Equation.3">
                  <p:embed/>
                </p:oleObj>
              </mc:Choice>
              <mc:Fallback>
                <p:oleObj name="Equation" r:id="rId4" imgW="1079280" imgH="20304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4648200"/>
                        <a:ext cx="2778125" cy="523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723" name="Object 1"/>
          <p:cNvGraphicFramePr>
            <a:graphicFrameLocks noChangeAspect="1"/>
          </p:cNvGraphicFramePr>
          <p:nvPr/>
        </p:nvGraphicFramePr>
        <p:xfrm>
          <a:off x="630238" y="5114925"/>
          <a:ext cx="2189162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71" name="Equation" r:id="rId6" imgW="850680" imgH="203040" progId="Equation.3">
                  <p:embed/>
                </p:oleObj>
              </mc:Choice>
              <mc:Fallback>
                <p:oleObj name="Equation" r:id="rId6" imgW="850680" imgH="2030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238" y="5114925"/>
                        <a:ext cx="2189162" cy="523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724" name="Object 1"/>
          <p:cNvGraphicFramePr>
            <a:graphicFrameLocks noChangeAspect="1"/>
          </p:cNvGraphicFramePr>
          <p:nvPr/>
        </p:nvGraphicFramePr>
        <p:xfrm>
          <a:off x="3451225" y="4572000"/>
          <a:ext cx="245110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72" name="Equation" r:id="rId8" imgW="952200" imgH="203040" progId="Equation.3">
                  <p:embed/>
                </p:oleObj>
              </mc:Choice>
              <mc:Fallback>
                <p:oleObj name="Equation" r:id="rId8" imgW="952200" imgH="20304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51225" y="4572000"/>
                        <a:ext cx="2451100" cy="523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725" name="Object 1"/>
          <p:cNvGraphicFramePr>
            <a:graphicFrameLocks noChangeAspect="1"/>
          </p:cNvGraphicFramePr>
          <p:nvPr/>
        </p:nvGraphicFramePr>
        <p:xfrm>
          <a:off x="685800" y="5943600"/>
          <a:ext cx="2189162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73" name="Equation" r:id="rId10" imgW="850680" imgH="203040" progId="Equation.3">
                  <p:embed/>
                </p:oleObj>
              </mc:Choice>
              <mc:Fallback>
                <p:oleObj name="Equation" r:id="rId10" imgW="850680" imgH="2030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5943600"/>
                        <a:ext cx="2189162" cy="523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726" name="Object 1"/>
          <p:cNvGraphicFramePr>
            <a:graphicFrameLocks noChangeAspect="1"/>
          </p:cNvGraphicFramePr>
          <p:nvPr/>
        </p:nvGraphicFramePr>
        <p:xfrm>
          <a:off x="3429000" y="4953000"/>
          <a:ext cx="1895475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74" name="Equation" r:id="rId12" imgW="736560" imgH="203040" progId="Equation.3">
                  <p:embed/>
                </p:oleObj>
              </mc:Choice>
              <mc:Fallback>
                <p:oleObj name="Equation" r:id="rId12" imgW="736560" imgH="20304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4953000"/>
                        <a:ext cx="1895475" cy="523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727" name="Object 1"/>
          <p:cNvGraphicFramePr>
            <a:graphicFrameLocks noChangeAspect="1"/>
          </p:cNvGraphicFramePr>
          <p:nvPr/>
        </p:nvGraphicFramePr>
        <p:xfrm>
          <a:off x="4038600" y="5419725"/>
          <a:ext cx="133985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75" name="Equation" r:id="rId14" imgW="520560" imgH="203040" progId="Equation.3">
                  <p:embed/>
                </p:oleObj>
              </mc:Choice>
              <mc:Fallback>
                <p:oleObj name="Equation" r:id="rId14" imgW="520560" imgH="20304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8600" y="5419725"/>
                        <a:ext cx="1339850" cy="523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Curved Left Arrow 21"/>
          <p:cNvSpPr/>
          <p:nvPr/>
        </p:nvSpPr>
        <p:spPr>
          <a:xfrm rot="15230071">
            <a:off x="3712673" y="4260013"/>
            <a:ext cx="533400" cy="2419504"/>
          </a:xfrm>
          <a:prstGeom prst="curvedLeftArrow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86728" name="Object 1"/>
          <p:cNvGraphicFramePr>
            <a:graphicFrameLocks noChangeAspect="1"/>
          </p:cNvGraphicFramePr>
          <p:nvPr/>
        </p:nvGraphicFramePr>
        <p:xfrm>
          <a:off x="5688013" y="1295400"/>
          <a:ext cx="2811462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76" name="Equation" r:id="rId16" imgW="1091880" imgH="203040" progId="Equation.3">
                  <p:embed/>
                </p:oleObj>
              </mc:Choice>
              <mc:Fallback>
                <p:oleObj name="Equation" r:id="rId16" imgW="1091880" imgH="20304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88013" y="1295400"/>
                        <a:ext cx="2811462" cy="523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729" name="Object 1"/>
          <p:cNvGraphicFramePr>
            <a:graphicFrameLocks noChangeAspect="1"/>
          </p:cNvGraphicFramePr>
          <p:nvPr/>
        </p:nvGraphicFramePr>
        <p:xfrm>
          <a:off x="5715000" y="1860550"/>
          <a:ext cx="2419350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77" name="Equation" r:id="rId18" imgW="939600" imgH="177480" progId="Equation.3">
                  <p:embed/>
                </p:oleObj>
              </mc:Choice>
              <mc:Fallback>
                <p:oleObj name="Equation" r:id="rId18" imgW="939600" imgH="17748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000" y="1860550"/>
                        <a:ext cx="2419350" cy="458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730" name="Object 1"/>
          <p:cNvGraphicFramePr>
            <a:graphicFrameLocks noChangeAspect="1"/>
          </p:cNvGraphicFramePr>
          <p:nvPr/>
        </p:nvGraphicFramePr>
        <p:xfrm>
          <a:off x="5538787" y="2360613"/>
          <a:ext cx="1700213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78" name="Equation" r:id="rId20" imgW="660240" imgH="177480" progId="Equation.3">
                  <p:embed/>
                </p:oleObj>
              </mc:Choice>
              <mc:Fallback>
                <p:oleObj name="Equation" r:id="rId20" imgW="660240" imgH="17748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38787" y="2360613"/>
                        <a:ext cx="1700213" cy="458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731" name="Object 1"/>
          <p:cNvGraphicFramePr>
            <a:graphicFrameLocks noChangeAspect="1"/>
          </p:cNvGraphicFramePr>
          <p:nvPr/>
        </p:nvGraphicFramePr>
        <p:xfrm>
          <a:off x="5562600" y="2817813"/>
          <a:ext cx="1700212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79" name="Equation" r:id="rId22" imgW="660240" imgH="177480" progId="Equation.3">
                  <p:embed/>
                </p:oleObj>
              </mc:Choice>
              <mc:Fallback>
                <p:oleObj name="Equation" r:id="rId22" imgW="660240" imgH="17748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2817813"/>
                        <a:ext cx="1700212" cy="458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732" name="Object 1"/>
          <p:cNvGraphicFramePr>
            <a:graphicFrameLocks noChangeAspect="1"/>
          </p:cNvGraphicFramePr>
          <p:nvPr/>
        </p:nvGraphicFramePr>
        <p:xfrm>
          <a:off x="6008687" y="3275012"/>
          <a:ext cx="1077913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80" name="Equation" r:id="rId24" imgW="419040" imgH="177480" progId="Equation.3">
                  <p:embed/>
                </p:oleObj>
              </mc:Choice>
              <mc:Fallback>
                <p:oleObj name="Equation" r:id="rId24" imgW="419040" imgH="177480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08687" y="3275012"/>
                        <a:ext cx="1077913" cy="458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733" name="Object 1"/>
          <p:cNvGraphicFramePr>
            <a:graphicFrameLocks noChangeAspect="1"/>
          </p:cNvGraphicFramePr>
          <p:nvPr/>
        </p:nvGraphicFramePr>
        <p:xfrm>
          <a:off x="5988050" y="3702050"/>
          <a:ext cx="114300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81" name="Equation" r:id="rId26" imgW="444240" imgH="203040" progId="Equation.3">
                  <p:embed/>
                </p:oleObj>
              </mc:Choice>
              <mc:Fallback>
                <p:oleObj name="Equation" r:id="rId26" imgW="444240" imgH="203040" progId="Equation.3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88050" y="3702050"/>
                        <a:ext cx="1143000" cy="523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extBox 29"/>
          <p:cNvSpPr txBox="1"/>
          <p:nvPr/>
        </p:nvSpPr>
        <p:spPr>
          <a:xfrm>
            <a:off x="7010400" y="6488668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8" action="ppaction://hlinksldjump"/>
              </a:rPr>
              <a:t>APPENDIX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6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86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86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86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86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86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86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86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86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286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286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286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1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19200"/>
            <a:ext cx="9153525" cy="517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Rectangle 29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/>
            <a:r>
              <a:rPr lang="en-US" sz="3000" b="1" dirty="0" smtClean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Problems 3.5</a:t>
            </a:r>
            <a:endParaRPr lang="en-US" sz="3000" b="1" dirty="0">
              <a:ln w="11430"/>
              <a:solidFill>
                <a:srgbClr val="00B0F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  <a:latin typeface="Comic Sans MS" pitchFamily="66" charset="0"/>
              </a:rPr>
              <a:t>Geometry CH 3	Parallel &amp; Perpendicular Lines</a:t>
            </a:r>
            <a:endParaRPr lang="en-US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7010400" y="6488668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 action="ppaction://hlinksldjump"/>
              </a:rPr>
              <a:t>APPENDIX</a:t>
            </a:r>
            <a:endParaRPr lang="en-US" dirty="0"/>
          </a:p>
        </p:txBody>
      </p:sp>
      <p:sp>
        <p:nvSpPr>
          <p:cNvPr id="25" name="Rectangle 2"/>
          <p:cNvSpPr txBox="1">
            <a:spLocks noChangeArrowheads="1"/>
          </p:cNvSpPr>
          <p:nvPr/>
        </p:nvSpPr>
        <p:spPr>
          <a:xfrm>
            <a:off x="0" y="533400"/>
            <a:ext cx="8991600" cy="685800"/>
          </a:xfrm>
          <a:prstGeom prst="rect">
            <a:avLst/>
          </a:prstGeom>
        </p:spPr>
        <p:txBody>
          <a:bodyPr>
            <a:normAutofit fontScale="75000" lnSpcReduction="20000"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lphaUcParenR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Are the lines parallel?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3200" noProof="0" dirty="0" smtClean="0">
                <a:latin typeface="Comic Sans MS" pitchFamily="66" charset="0"/>
                <a:ea typeface="+mj-ea"/>
                <a:cs typeface="+mj-cs"/>
              </a:rPr>
              <a:t>B)  If yes…  what theorem says so?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968480" y="2145268"/>
            <a:ext cx="2451120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YES  Alt.  Ext. CONVERSE</a:t>
            </a:r>
            <a:endParaRPr lang="en-US" dirty="0"/>
          </a:p>
        </p:txBody>
      </p:sp>
      <p:sp>
        <p:nvSpPr>
          <p:cNvPr id="50" name="TextBox 49"/>
          <p:cNvSpPr txBox="1"/>
          <p:nvPr/>
        </p:nvSpPr>
        <p:spPr>
          <a:xfrm>
            <a:off x="5791200" y="2438400"/>
            <a:ext cx="2214261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YES  SS-</a:t>
            </a:r>
            <a:r>
              <a:rPr lang="en-US" dirty="0" err="1" smtClean="0"/>
              <a:t>Int</a:t>
            </a:r>
            <a:r>
              <a:rPr lang="en-US" dirty="0" smtClean="0"/>
              <a:t> CONVERSE</a:t>
            </a:r>
            <a:endParaRPr lang="en-US" dirty="0"/>
          </a:p>
        </p:txBody>
      </p:sp>
      <p:sp>
        <p:nvSpPr>
          <p:cNvPr id="51" name="TextBox 50"/>
          <p:cNvSpPr txBox="1"/>
          <p:nvPr/>
        </p:nvSpPr>
        <p:spPr>
          <a:xfrm>
            <a:off x="1905000" y="4419600"/>
            <a:ext cx="486030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NO</a:t>
            </a:r>
            <a:endParaRPr lang="en-US" dirty="0"/>
          </a:p>
        </p:txBody>
      </p:sp>
      <p:sp>
        <p:nvSpPr>
          <p:cNvPr id="52" name="TextBox 51"/>
          <p:cNvSpPr txBox="1"/>
          <p:nvPr/>
        </p:nvSpPr>
        <p:spPr>
          <a:xfrm>
            <a:off x="5791200" y="5791200"/>
            <a:ext cx="455574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No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  <p:bldP spid="51" grpId="0" animBg="1"/>
      <p:bldP spid="5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6400800" y="1524000"/>
            <a:ext cx="1981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n-US" sz="2400"/>
              <a:t>3. k and j </a:t>
            </a:r>
          </a:p>
          <a:p>
            <a:pPr marL="342900" indent="-342900"/>
            <a:r>
              <a:rPr lang="en-US" sz="2400"/>
              <a:t> </a:t>
            </a: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0" y="838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dirty="0"/>
              <a:t>Are the following lines parallel, intersecting or skew?  </a:t>
            </a:r>
          </a:p>
        </p:txBody>
      </p:sp>
      <p:sp>
        <p:nvSpPr>
          <p:cNvPr id="24583" name="Line 7"/>
          <p:cNvSpPr>
            <a:spLocks noChangeShapeType="1"/>
          </p:cNvSpPr>
          <p:nvPr/>
        </p:nvSpPr>
        <p:spPr bwMode="auto">
          <a:xfrm>
            <a:off x="304800" y="2286000"/>
            <a:ext cx="4343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sp>
        <p:nvSpPr>
          <p:cNvPr id="24584" name="Line 8"/>
          <p:cNvSpPr>
            <a:spLocks noChangeShapeType="1"/>
          </p:cNvSpPr>
          <p:nvPr/>
        </p:nvSpPr>
        <p:spPr bwMode="auto">
          <a:xfrm>
            <a:off x="304800" y="2971800"/>
            <a:ext cx="4419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sp>
        <p:nvSpPr>
          <p:cNvPr id="24585" name="Line 9"/>
          <p:cNvSpPr>
            <a:spLocks noChangeShapeType="1"/>
          </p:cNvSpPr>
          <p:nvPr/>
        </p:nvSpPr>
        <p:spPr bwMode="auto">
          <a:xfrm flipV="1">
            <a:off x="838200" y="1447800"/>
            <a:ext cx="2819400" cy="2895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sp>
        <p:nvSpPr>
          <p:cNvPr id="24586" name="Text Box 10"/>
          <p:cNvSpPr txBox="1">
            <a:spLocks noChangeArrowheads="1"/>
          </p:cNvSpPr>
          <p:nvPr/>
        </p:nvSpPr>
        <p:spPr bwMode="auto">
          <a:xfrm>
            <a:off x="4114800" y="19050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k  </a:t>
            </a:r>
          </a:p>
        </p:txBody>
      </p:sp>
      <p:sp>
        <p:nvSpPr>
          <p:cNvPr id="24587" name="Text Box 11"/>
          <p:cNvSpPr txBox="1">
            <a:spLocks noChangeArrowheads="1"/>
          </p:cNvSpPr>
          <p:nvPr/>
        </p:nvSpPr>
        <p:spPr bwMode="auto">
          <a:xfrm>
            <a:off x="4114800" y="25146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j  </a:t>
            </a:r>
          </a:p>
        </p:txBody>
      </p:sp>
      <p:sp>
        <p:nvSpPr>
          <p:cNvPr id="24588" name="Text Box 12"/>
          <p:cNvSpPr txBox="1">
            <a:spLocks noChangeArrowheads="1"/>
          </p:cNvSpPr>
          <p:nvPr/>
        </p:nvSpPr>
        <p:spPr bwMode="auto">
          <a:xfrm>
            <a:off x="3581400" y="12954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f  </a:t>
            </a:r>
          </a:p>
        </p:txBody>
      </p:sp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990600" y="2057400"/>
            <a:ext cx="381000" cy="457200"/>
            <a:chOff x="624" y="1296"/>
            <a:chExt cx="240" cy="288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24593" name="Line 13"/>
            <p:cNvSpPr>
              <a:spLocks noChangeShapeType="1"/>
            </p:cNvSpPr>
            <p:nvPr/>
          </p:nvSpPr>
          <p:spPr bwMode="auto">
            <a:xfrm>
              <a:off x="624" y="1296"/>
              <a:ext cx="240" cy="144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24594" name="Line 14"/>
            <p:cNvSpPr>
              <a:spLocks noChangeShapeType="1"/>
            </p:cNvSpPr>
            <p:nvPr/>
          </p:nvSpPr>
          <p:spPr bwMode="auto">
            <a:xfrm flipH="1">
              <a:off x="624" y="1440"/>
              <a:ext cx="240" cy="144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990600" y="2743200"/>
            <a:ext cx="381000" cy="457200"/>
            <a:chOff x="624" y="1296"/>
            <a:chExt cx="240" cy="288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24591" name="Line 17"/>
            <p:cNvSpPr>
              <a:spLocks noChangeShapeType="1"/>
            </p:cNvSpPr>
            <p:nvPr/>
          </p:nvSpPr>
          <p:spPr bwMode="auto">
            <a:xfrm>
              <a:off x="624" y="1296"/>
              <a:ext cx="240" cy="144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24592" name="Line 18"/>
            <p:cNvSpPr>
              <a:spLocks noChangeShapeType="1"/>
            </p:cNvSpPr>
            <p:nvPr/>
          </p:nvSpPr>
          <p:spPr bwMode="auto">
            <a:xfrm flipH="1">
              <a:off x="624" y="1440"/>
              <a:ext cx="240" cy="144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0" name="Rectangle 19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omic Sans MS" pitchFamily="66" charset="0"/>
              </a:rPr>
              <a:t>Relationships Between Lines</a:t>
            </a:r>
            <a:endParaRPr lang="en-US" sz="3000" dirty="0" smtClean="0">
              <a:solidFill>
                <a:schemeClr val="accent5">
                  <a:lumMod val="40000"/>
                  <a:lumOff val="6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19" name="Text Box 18"/>
          <p:cNvSpPr txBox="1">
            <a:spLocks noChangeArrowheads="1"/>
          </p:cNvSpPr>
          <p:nvPr/>
        </p:nvSpPr>
        <p:spPr bwMode="auto">
          <a:xfrm>
            <a:off x="6781800" y="2133600"/>
            <a:ext cx="2133600" cy="461665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marL="342900" indent="-342900" algn="ctr"/>
            <a:r>
              <a:rPr lang="en-US" sz="2400" b="1" dirty="0" smtClean="0"/>
              <a:t>PARALLEL 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304800" y="762000"/>
            <a:ext cx="5956300" cy="457200"/>
            <a:chOff x="1624" y="693"/>
            <a:chExt cx="3752" cy="288"/>
          </a:xfrm>
        </p:grpSpPr>
        <p:sp>
          <p:nvSpPr>
            <p:cNvPr id="6154" name="Rectangle 10"/>
            <p:cNvSpPr>
              <a:spLocks noChangeArrowheads="1"/>
            </p:cNvSpPr>
            <p:nvPr/>
          </p:nvSpPr>
          <p:spPr bwMode="auto">
            <a:xfrm>
              <a:off x="1624" y="693"/>
              <a:ext cx="375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/>
              <a:r>
                <a:rPr lang="en-US" sz="2400" b="1">
                  <a:latin typeface="Arial" pitchFamily="34" charset="0"/>
                </a:rPr>
                <a:t>Find the value of</a:t>
              </a:r>
              <a:r>
                <a:rPr lang="en-US" sz="2400" b="1" i="1">
                  <a:latin typeface="Times New Roman" pitchFamily="18" charset="0"/>
                </a:rPr>
                <a:t> x</a:t>
              </a:r>
              <a:r>
                <a:rPr lang="en-US" sz="2400" b="1" i="1">
                  <a:latin typeface="Arial" pitchFamily="34" charset="0"/>
                </a:rPr>
                <a:t> </a:t>
              </a:r>
              <a:r>
                <a:rPr lang="en-US" sz="2400" b="1">
                  <a:latin typeface="Arial" pitchFamily="34" charset="0"/>
                </a:rPr>
                <a:t>that makes </a:t>
              </a:r>
              <a:r>
                <a:rPr lang="en-US" sz="2400" i="1">
                  <a:latin typeface="Times New Roman" pitchFamily="18" charset="0"/>
                </a:rPr>
                <a:t>m</a:t>
              </a:r>
              <a:r>
                <a:rPr lang="en-US" sz="2400" b="1" i="1">
                  <a:latin typeface="Arial" pitchFamily="34" charset="0"/>
                </a:rPr>
                <a:t>    </a:t>
              </a:r>
              <a:r>
                <a:rPr lang="en-US" sz="2400">
                  <a:latin typeface="Arial" pitchFamily="34" charset="0"/>
                </a:rPr>
                <a:t> </a:t>
              </a:r>
              <a:r>
                <a:rPr lang="en-US" sz="2400" i="1">
                  <a:latin typeface="Times New Roman" pitchFamily="18" charset="0"/>
                </a:rPr>
                <a:t>n</a:t>
              </a:r>
              <a:r>
                <a:rPr lang="en-US" sz="2400" b="1">
                  <a:latin typeface="Arial" pitchFamily="34" charset="0"/>
                </a:rPr>
                <a:t>.</a:t>
              </a:r>
            </a:p>
          </p:txBody>
        </p:sp>
        <p:grpSp>
          <p:nvGrpSpPr>
            <p:cNvPr id="3" name="Group 11"/>
            <p:cNvGrpSpPr>
              <a:grpSpLocks/>
            </p:cNvGrpSpPr>
            <p:nvPr/>
          </p:nvGrpSpPr>
          <p:grpSpPr bwMode="auto">
            <a:xfrm>
              <a:off x="4695" y="726"/>
              <a:ext cx="51" cy="240"/>
              <a:chOff x="1536" y="3312"/>
              <a:chExt cx="51" cy="240"/>
            </a:xfrm>
          </p:grpSpPr>
          <p:sp>
            <p:nvSpPr>
              <p:cNvPr id="6156" name="Line 12"/>
              <p:cNvSpPr>
                <a:spLocks noChangeShapeType="1"/>
              </p:cNvSpPr>
              <p:nvPr/>
            </p:nvSpPr>
            <p:spPr bwMode="auto">
              <a:xfrm>
                <a:off x="1536" y="3312"/>
                <a:ext cx="0" cy="24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57" name="Line 13"/>
              <p:cNvSpPr>
                <a:spLocks noChangeShapeType="1"/>
              </p:cNvSpPr>
              <p:nvPr/>
            </p:nvSpPr>
            <p:spPr bwMode="auto">
              <a:xfrm>
                <a:off x="1587" y="3312"/>
                <a:ext cx="0" cy="24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pic>
        <p:nvPicPr>
          <p:cNvPr id="6158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1200" y="685800"/>
            <a:ext cx="3210046" cy="1981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159" name="Rectangle 15"/>
          <p:cNvSpPr>
            <a:spLocks noChangeArrowheads="1"/>
          </p:cNvSpPr>
          <p:nvPr/>
        </p:nvSpPr>
        <p:spPr bwMode="auto">
          <a:xfrm>
            <a:off x="0" y="1752600"/>
            <a:ext cx="1981200" cy="4572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400" b="1" dirty="0">
                <a:solidFill>
                  <a:srgbClr val="000000"/>
                </a:solidFill>
                <a:latin typeface="Arial" pitchFamily="34" charset="0"/>
              </a:rPr>
              <a:t>SOLUTION</a:t>
            </a:r>
          </a:p>
        </p:txBody>
      </p:sp>
      <p:sp>
        <p:nvSpPr>
          <p:cNvPr id="6160" name="Rectangle 16"/>
          <p:cNvSpPr>
            <a:spLocks noChangeArrowheads="1"/>
          </p:cNvSpPr>
          <p:nvPr/>
        </p:nvSpPr>
        <p:spPr bwMode="auto">
          <a:xfrm>
            <a:off x="0" y="2209800"/>
            <a:ext cx="560546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400" b="1" dirty="0">
                <a:latin typeface="Arial" pitchFamily="34" charset="0"/>
              </a:rPr>
              <a:t>Lines </a:t>
            </a:r>
            <a:r>
              <a:rPr lang="en-US" sz="2400" i="1" dirty="0">
                <a:latin typeface="Times New Roman" pitchFamily="18" charset="0"/>
              </a:rPr>
              <a:t>m</a:t>
            </a:r>
            <a:r>
              <a:rPr lang="en-US" sz="2400" b="1" i="1" dirty="0">
                <a:latin typeface="Arial" pitchFamily="34" charset="0"/>
              </a:rPr>
              <a:t> </a:t>
            </a:r>
            <a:r>
              <a:rPr lang="en-US" sz="2400" b="1" dirty="0">
                <a:latin typeface="Arial" pitchFamily="34" charset="0"/>
              </a:rPr>
              <a:t>and </a:t>
            </a:r>
            <a:r>
              <a:rPr lang="en-US" sz="2400" i="1" dirty="0">
                <a:latin typeface="Times New Roman" pitchFamily="18" charset="0"/>
              </a:rPr>
              <a:t>n</a:t>
            </a:r>
            <a:r>
              <a:rPr lang="en-US" sz="2400" b="1" i="1" dirty="0">
                <a:latin typeface="Arial" pitchFamily="34" charset="0"/>
              </a:rPr>
              <a:t> </a:t>
            </a:r>
            <a:r>
              <a:rPr lang="en-US" sz="2400" b="1" dirty="0">
                <a:latin typeface="Arial" pitchFamily="34" charset="0"/>
              </a:rPr>
              <a:t>are parallel if the </a:t>
            </a:r>
            <a:r>
              <a:rPr lang="en-US" sz="2400" b="1" dirty="0" smtClean="0">
                <a:latin typeface="Arial" pitchFamily="34" charset="0"/>
              </a:rPr>
              <a:t>corresponding </a:t>
            </a:r>
            <a:r>
              <a:rPr lang="en-US" sz="2400" b="1" dirty="0">
                <a:latin typeface="Arial" pitchFamily="34" charset="0"/>
              </a:rPr>
              <a:t>angles are congruent.</a:t>
            </a:r>
          </a:p>
        </p:txBody>
      </p:sp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1828800" y="4233863"/>
            <a:ext cx="1538288" cy="485775"/>
            <a:chOff x="1152" y="2667"/>
            <a:chExt cx="969" cy="306"/>
          </a:xfrm>
        </p:grpSpPr>
        <p:sp>
          <p:nvSpPr>
            <p:cNvPr id="6162" name="Rectangle 18"/>
            <p:cNvSpPr>
              <a:spLocks noChangeArrowheads="1"/>
            </p:cNvSpPr>
            <p:nvPr/>
          </p:nvSpPr>
          <p:spPr bwMode="auto">
            <a:xfrm>
              <a:off x="1152" y="2667"/>
              <a:ext cx="29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2400">
                  <a:latin typeface="Times New Roman" pitchFamily="18" charset="0"/>
                </a:rPr>
                <a:t>3</a:t>
              </a:r>
              <a:r>
                <a:rPr lang="en-US" sz="2400" i="1">
                  <a:latin typeface="Times New Roman" pitchFamily="18" charset="0"/>
                </a:rPr>
                <a:t>x</a:t>
              </a:r>
            </a:p>
          </p:txBody>
        </p:sp>
        <p:sp>
          <p:nvSpPr>
            <p:cNvPr id="6163" name="Text Box 19"/>
            <p:cNvSpPr txBox="1">
              <a:spLocks noChangeArrowheads="1"/>
            </p:cNvSpPr>
            <p:nvPr/>
          </p:nvSpPr>
          <p:spPr bwMode="auto">
            <a:xfrm>
              <a:off x="1497" y="2685"/>
              <a:ext cx="62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sz="2400">
                  <a:latin typeface="Times New Roman" pitchFamily="18" charset="0"/>
                </a:rPr>
                <a:t>= 60</a:t>
              </a:r>
            </a:p>
          </p:txBody>
        </p:sp>
      </p:grpSp>
      <p:grpSp>
        <p:nvGrpSpPr>
          <p:cNvPr id="5" name="Group 20"/>
          <p:cNvGrpSpPr>
            <a:grpSpLocks/>
          </p:cNvGrpSpPr>
          <p:nvPr/>
        </p:nvGrpSpPr>
        <p:grpSpPr bwMode="auto">
          <a:xfrm>
            <a:off x="1985963" y="4900613"/>
            <a:ext cx="1390650" cy="490537"/>
            <a:chOff x="1251" y="3087"/>
            <a:chExt cx="876" cy="309"/>
          </a:xfrm>
        </p:grpSpPr>
        <p:sp>
          <p:nvSpPr>
            <p:cNvPr id="6165" name="Rectangle 21"/>
            <p:cNvSpPr>
              <a:spLocks noChangeArrowheads="1"/>
            </p:cNvSpPr>
            <p:nvPr/>
          </p:nvSpPr>
          <p:spPr bwMode="auto">
            <a:xfrm>
              <a:off x="1251" y="3087"/>
              <a:ext cx="20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2400" i="1">
                  <a:latin typeface="Times New Roman" pitchFamily="18" charset="0"/>
                </a:rPr>
                <a:t>x</a:t>
              </a:r>
            </a:p>
          </p:txBody>
        </p:sp>
        <p:sp>
          <p:nvSpPr>
            <p:cNvPr id="6166" name="Text Box 22"/>
            <p:cNvSpPr txBox="1">
              <a:spLocks noChangeArrowheads="1"/>
            </p:cNvSpPr>
            <p:nvPr/>
          </p:nvSpPr>
          <p:spPr bwMode="auto">
            <a:xfrm>
              <a:off x="1503" y="3108"/>
              <a:ext cx="62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sz="2400">
                  <a:latin typeface="Times New Roman" pitchFamily="18" charset="0"/>
                </a:rPr>
                <a:t>= 20</a:t>
              </a:r>
            </a:p>
          </p:txBody>
        </p:sp>
      </p:grpSp>
      <p:sp>
        <p:nvSpPr>
          <p:cNvPr id="6167" name="Rectangle 23"/>
          <p:cNvSpPr>
            <a:spLocks noChangeArrowheads="1"/>
          </p:cNvSpPr>
          <p:nvPr/>
        </p:nvSpPr>
        <p:spPr bwMode="auto">
          <a:xfrm>
            <a:off x="2057400" y="5638800"/>
            <a:ext cx="61737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sz="2400" b="1">
                <a:latin typeface="Arial" pitchFamily="34" charset="0"/>
              </a:rPr>
              <a:t>The lines </a:t>
            </a:r>
            <a:r>
              <a:rPr lang="en-US" sz="2400" i="1">
                <a:latin typeface="Times New Roman" pitchFamily="18" charset="0"/>
              </a:rPr>
              <a:t>m</a:t>
            </a:r>
            <a:r>
              <a:rPr lang="en-US" sz="2400" b="1" i="1">
                <a:latin typeface="Arial" pitchFamily="34" charset="0"/>
              </a:rPr>
              <a:t> </a:t>
            </a:r>
            <a:r>
              <a:rPr lang="en-US" sz="2400" b="1">
                <a:latin typeface="Arial" pitchFamily="34" charset="0"/>
              </a:rPr>
              <a:t>and </a:t>
            </a:r>
            <a:r>
              <a:rPr lang="en-US" sz="2400" i="1">
                <a:latin typeface="Times New Roman" pitchFamily="18" charset="0"/>
              </a:rPr>
              <a:t>n</a:t>
            </a:r>
            <a:r>
              <a:rPr lang="en-US" sz="2400" b="1" i="1">
                <a:latin typeface="Arial" pitchFamily="34" charset="0"/>
              </a:rPr>
              <a:t> </a:t>
            </a:r>
            <a:r>
              <a:rPr lang="en-US" sz="2400" b="1">
                <a:latin typeface="Arial" pitchFamily="34" charset="0"/>
              </a:rPr>
              <a:t>are parallel when </a:t>
            </a:r>
            <a:r>
              <a:rPr lang="en-US" sz="2400" i="1">
                <a:latin typeface="Times New Roman" pitchFamily="18" charset="0"/>
              </a:rPr>
              <a:t>x</a:t>
            </a:r>
            <a:r>
              <a:rPr lang="en-US" sz="2400" b="1" i="1">
                <a:latin typeface="Arial" pitchFamily="34" charset="0"/>
              </a:rPr>
              <a:t> </a:t>
            </a:r>
            <a:r>
              <a:rPr lang="en-US" sz="2400">
                <a:latin typeface="Times New Roman" pitchFamily="18" charset="0"/>
              </a:rPr>
              <a:t>=</a:t>
            </a:r>
            <a:r>
              <a:rPr lang="en-US" sz="2400" b="1">
                <a:latin typeface="Arial" pitchFamily="34" charset="0"/>
              </a:rPr>
              <a:t> </a:t>
            </a:r>
            <a:r>
              <a:rPr lang="en-US" sz="2400">
                <a:latin typeface="Times New Roman" pitchFamily="18" charset="0"/>
              </a:rPr>
              <a:t>20</a:t>
            </a:r>
            <a:r>
              <a:rPr lang="en-US" sz="2400" b="1">
                <a:latin typeface="Arial" pitchFamily="34" charset="0"/>
              </a:rPr>
              <a:t>.</a:t>
            </a:r>
          </a:p>
        </p:txBody>
      </p:sp>
      <p:grpSp>
        <p:nvGrpSpPr>
          <p:cNvPr id="6" name="Group 24"/>
          <p:cNvGrpSpPr>
            <a:grpSpLocks/>
          </p:cNvGrpSpPr>
          <p:nvPr/>
        </p:nvGrpSpPr>
        <p:grpSpPr bwMode="auto">
          <a:xfrm>
            <a:off x="1147763" y="3581400"/>
            <a:ext cx="2219325" cy="466725"/>
            <a:chOff x="723" y="2256"/>
            <a:chExt cx="1398" cy="294"/>
          </a:xfrm>
        </p:grpSpPr>
        <p:sp>
          <p:nvSpPr>
            <p:cNvPr id="6169" name="Text Box 25"/>
            <p:cNvSpPr txBox="1">
              <a:spLocks noChangeArrowheads="1"/>
            </p:cNvSpPr>
            <p:nvPr/>
          </p:nvSpPr>
          <p:spPr bwMode="auto">
            <a:xfrm>
              <a:off x="723" y="2262"/>
              <a:ext cx="105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sz="2400">
                  <a:latin typeface="Times New Roman" pitchFamily="18" charset="0"/>
                </a:rPr>
                <a:t>(3</a:t>
              </a:r>
              <a:r>
                <a:rPr lang="en-US" sz="2400" i="1">
                  <a:latin typeface="Times New Roman" pitchFamily="18" charset="0"/>
                </a:rPr>
                <a:t>x</a:t>
              </a:r>
              <a:r>
                <a:rPr lang="en-US" sz="2400">
                  <a:latin typeface="Times New Roman" pitchFamily="18" charset="0"/>
                </a:rPr>
                <a:t> + 5)</a:t>
              </a:r>
              <a:r>
                <a:rPr lang="en-US" sz="2400" baseline="50000">
                  <a:latin typeface="Times New Roman" pitchFamily="18" charset="0"/>
                </a:rPr>
                <a:t>o</a:t>
              </a:r>
            </a:p>
          </p:txBody>
        </p:sp>
        <p:sp>
          <p:nvSpPr>
            <p:cNvPr id="6170" name="Text Box 26"/>
            <p:cNvSpPr txBox="1">
              <a:spLocks noChangeArrowheads="1"/>
            </p:cNvSpPr>
            <p:nvPr/>
          </p:nvSpPr>
          <p:spPr bwMode="auto">
            <a:xfrm>
              <a:off x="1497" y="2256"/>
              <a:ext cx="62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sz="2400">
                  <a:latin typeface="Times New Roman" pitchFamily="18" charset="0"/>
                </a:rPr>
                <a:t>= 65</a:t>
              </a:r>
              <a:r>
                <a:rPr lang="en-US" sz="2400" baseline="40000">
                  <a:latin typeface="Times New Roman" pitchFamily="18" charset="0"/>
                </a:rPr>
                <a:t>o</a:t>
              </a:r>
            </a:p>
          </p:txBody>
        </p:sp>
      </p:grpSp>
      <p:sp>
        <p:nvSpPr>
          <p:cNvPr id="30" name="Rectangle 29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/>
            <a:r>
              <a:rPr lang="en-US" sz="3000" b="1" dirty="0" smtClean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Problems 3.5</a:t>
            </a:r>
            <a:endParaRPr lang="en-US" sz="3000" b="1" dirty="0">
              <a:ln w="11430"/>
              <a:solidFill>
                <a:srgbClr val="00B0F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  <a:latin typeface="Comic Sans MS" pitchFamily="66" charset="0"/>
              </a:rPr>
              <a:t>Geometry CH 3	Parallel &amp; Perpendicular Lines</a:t>
            </a:r>
            <a:endParaRPr lang="en-US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7010400" y="6488668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 action="ppaction://hlinksldjump"/>
              </a:rPr>
              <a:t>APPENDIX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9" grpId="0" animBg="1" autoUpdateAnimBg="0"/>
      <p:bldP spid="6160" grpId="0" autoUpdateAnimBg="0"/>
      <p:bldP spid="6167" grpId="0" autoUpdateAnimBg="0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685800"/>
            <a:ext cx="4076700" cy="25717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381000" y="762000"/>
            <a:ext cx="434339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400" b="1" dirty="0">
                <a:latin typeface="Arial" pitchFamily="34" charset="0"/>
              </a:rPr>
              <a:t>Is there enough information in the diagram to conclude that </a:t>
            </a:r>
            <a:r>
              <a:rPr lang="en-US" sz="2400" i="1" dirty="0">
                <a:latin typeface="Times New Roman" pitchFamily="18" charset="0"/>
              </a:rPr>
              <a:t>m </a:t>
            </a:r>
            <a:r>
              <a:rPr lang="en-US" sz="2400" i="1" dirty="0" smtClean="0">
                <a:latin typeface="Times New Roman"/>
                <a:cs typeface="Times New Roman"/>
              </a:rPr>
              <a:t>// </a:t>
            </a:r>
            <a:r>
              <a:rPr lang="en-US" sz="2400" i="1" dirty="0" smtClean="0">
                <a:latin typeface="Times New Roman" pitchFamily="18" charset="0"/>
              </a:rPr>
              <a:t>n</a:t>
            </a:r>
            <a:r>
              <a:rPr lang="en-US" sz="2400" b="1" dirty="0">
                <a:latin typeface="Arial" pitchFamily="34" charset="0"/>
              </a:rPr>
              <a:t>? </a:t>
            </a:r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0" y="3429000"/>
            <a:ext cx="1539875" cy="4572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spAutoFit/>
          </a:bodyPr>
          <a:lstStyle/>
          <a:p>
            <a:pPr eaLnBrk="1" hangingPunct="1"/>
            <a:r>
              <a:rPr lang="en-US" sz="2400" b="1" dirty="0">
                <a:latin typeface="Arial" pitchFamily="34" charset="0"/>
              </a:rPr>
              <a:t>ANSWER</a:t>
            </a:r>
          </a:p>
        </p:txBody>
      </p:sp>
      <p:sp>
        <p:nvSpPr>
          <p:cNvPr id="7182" name="Text Box 14"/>
          <p:cNvSpPr txBox="1">
            <a:spLocks noChangeArrowheads="1"/>
          </p:cNvSpPr>
          <p:nvPr/>
        </p:nvSpPr>
        <p:spPr bwMode="auto">
          <a:xfrm>
            <a:off x="304800" y="3962400"/>
            <a:ext cx="88392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400" b="1" dirty="0">
                <a:latin typeface="Arial" pitchFamily="34" charset="0"/>
              </a:rPr>
              <a:t>Yes.  </a:t>
            </a:r>
            <a:r>
              <a:rPr lang="en-US" sz="2400" i="1" dirty="0">
                <a:latin typeface="Times New Roman" pitchFamily="18" charset="0"/>
              </a:rPr>
              <a:t>m  </a:t>
            </a:r>
            <a:r>
              <a:rPr lang="en-US" sz="2400" i="1" dirty="0" smtClean="0">
                <a:latin typeface="Times New Roman" pitchFamily="18" charset="0"/>
              </a:rPr>
              <a:t>//  </a:t>
            </a:r>
            <a:r>
              <a:rPr lang="en-US" sz="2400" i="1" dirty="0">
                <a:latin typeface="Times New Roman" pitchFamily="18" charset="0"/>
              </a:rPr>
              <a:t>n</a:t>
            </a:r>
            <a:r>
              <a:rPr lang="en-US" sz="2400" b="1" dirty="0">
                <a:latin typeface="Arial" pitchFamily="34" charset="0"/>
              </a:rPr>
              <a:t> because </a:t>
            </a:r>
            <a:r>
              <a:rPr lang="en-US" sz="2400" b="1" dirty="0" smtClean="0">
                <a:latin typeface="Arial" pitchFamily="34" charset="0"/>
              </a:rPr>
              <a:t>the S.S. Ext. converse says that if same side exterior angles are supplementary, then the lines are parallel. </a:t>
            </a:r>
            <a:endParaRPr lang="en-US" sz="2400" dirty="0">
              <a:latin typeface="Arial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/>
            <a:r>
              <a:rPr lang="en-US" sz="3000" b="1" dirty="0" smtClean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Problems 3.5</a:t>
            </a:r>
            <a:endParaRPr lang="en-US" sz="3000" b="1" dirty="0">
              <a:ln w="11430"/>
              <a:solidFill>
                <a:srgbClr val="00B0F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  <a:latin typeface="Comic Sans MS" pitchFamily="66" charset="0"/>
              </a:rPr>
              <a:t>Geometry CH 3	Parallel &amp; Perpendicular Lines</a:t>
            </a:r>
            <a:endParaRPr lang="en-US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7010400" y="6488668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 action="ppaction://hlinksldjump"/>
              </a:rPr>
              <a:t>APPENDIX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1" grpId="0" animBg="1"/>
      <p:bldP spid="7182" grpId="0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0" y="685800"/>
            <a:ext cx="91440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/>
            <a:r>
              <a:rPr lang="en-US" sz="2200" b="1" dirty="0">
                <a:latin typeface="Comic Sans MS" pitchFamily="66" charset="0"/>
              </a:rPr>
              <a:t>Can you prove that lines </a:t>
            </a:r>
            <a:r>
              <a:rPr lang="en-US" sz="2200" i="1" dirty="0">
                <a:latin typeface="Comic Sans MS" pitchFamily="66" charset="0"/>
              </a:rPr>
              <a:t>a</a:t>
            </a:r>
            <a:r>
              <a:rPr lang="en-US" sz="2200" b="1" i="1" dirty="0">
                <a:latin typeface="Comic Sans MS" pitchFamily="66" charset="0"/>
              </a:rPr>
              <a:t> </a:t>
            </a:r>
            <a:r>
              <a:rPr lang="en-US" sz="2200" b="1" dirty="0">
                <a:latin typeface="Comic Sans MS" pitchFamily="66" charset="0"/>
              </a:rPr>
              <a:t>and </a:t>
            </a:r>
            <a:r>
              <a:rPr lang="en-US" sz="2200" i="1" dirty="0">
                <a:latin typeface="Comic Sans MS" pitchFamily="66" charset="0"/>
              </a:rPr>
              <a:t>b</a:t>
            </a:r>
            <a:r>
              <a:rPr lang="en-US" sz="2200" b="1" i="1" dirty="0">
                <a:latin typeface="Comic Sans MS" pitchFamily="66" charset="0"/>
              </a:rPr>
              <a:t> </a:t>
            </a:r>
            <a:r>
              <a:rPr lang="en-US" sz="2200" b="1" dirty="0">
                <a:latin typeface="Comic Sans MS" pitchFamily="66" charset="0"/>
              </a:rPr>
              <a:t>are parallel? </a:t>
            </a:r>
            <a:r>
              <a:rPr lang="en-US" sz="2200" b="1" dirty="0" smtClean="0">
                <a:latin typeface="Comic Sans MS" pitchFamily="66" charset="0"/>
              </a:rPr>
              <a:t>why </a:t>
            </a:r>
            <a:r>
              <a:rPr lang="en-US" sz="2200" b="1" dirty="0">
                <a:latin typeface="Comic Sans MS" pitchFamily="66" charset="0"/>
              </a:rPr>
              <a:t>or why </a:t>
            </a:r>
            <a:r>
              <a:rPr lang="en-US" sz="2200" b="1" dirty="0" smtClean="0">
                <a:latin typeface="Comic Sans MS" pitchFamily="66" charset="0"/>
              </a:rPr>
              <a:t>not?</a:t>
            </a:r>
            <a:endParaRPr lang="en-US" sz="2200" b="1" dirty="0">
              <a:latin typeface="Comic Sans MS" pitchFamily="66" charset="0"/>
            </a:endParaRPr>
          </a:p>
        </p:txBody>
      </p:sp>
      <p:pic>
        <p:nvPicPr>
          <p:cNvPr id="11273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295400"/>
            <a:ext cx="4191000" cy="28834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914400" y="4876800"/>
            <a:ext cx="39624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400" b="1" dirty="0">
                <a:latin typeface="Comic Sans MS" pitchFamily="66" charset="0"/>
              </a:rPr>
              <a:t>Yes; </a:t>
            </a:r>
            <a:endParaRPr lang="en-US" sz="2400" b="1" dirty="0" smtClean="0">
              <a:latin typeface="Comic Sans MS" pitchFamily="66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2400" b="1" dirty="0" smtClean="0">
                <a:latin typeface="Comic Sans MS" pitchFamily="66" charset="0"/>
              </a:rPr>
              <a:t>Alternate </a:t>
            </a:r>
            <a:r>
              <a:rPr lang="en-US" sz="2400" b="1" dirty="0">
                <a:latin typeface="Comic Sans MS" pitchFamily="66" charset="0"/>
              </a:rPr>
              <a:t>Exterior Angles Converse.</a:t>
            </a:r>
          </a:p>
        </p:txBody>
      </p:sp>
      <p:sp>
        <p:nvSpPr>
          <p:cNvPr id="11276" name="Text Box 12"/>
          <p:cNvSpPr txBox="1">
            <a:spLocks noChangeArrowheads="1"/>
          </p:cNvSpPr>
          <p:nvPr/>
        </p:nvSpPr>
        <p:spPr bwMode="auto">
          <a:xfrm>
            <a:off x="914400" y="4343400"/>
            <a:ext cx="1592263" cy="4572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eaLnBrk="1" hangingPunct="1"/>
            <a:r>
              <a:rPr lang="en-US" sz="2400" b="1" dirty="0">
                <a:latin typeface="Arial" pitchFamily="34" charset="0"/>
              </a:rPr>
              <a:t>ANSWER</a:t>
            </a: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/>
            <a:r>
              <a:rPr lang="en-US" sz="3000" b="1" dirty="0" smtClean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Problems 3.5</a:t>
            </a:r>
            <a:endParaRPr lang="en-US" sz="3000" b="1" dirty="0">
              <a:ln w="11430"/>
              <a:solidFill>
                <a:srgbClr val="00B0F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  <a:latin typeface="Comic Sans MS" pitchFamily="66" charset="0"/>
              </a:rPr>
              <a:t>Geometry CH 3	Parallel &amp; Perpendicular Lines</a:t>
            </a:r>
            <a:endParaRPr lang="en-US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7010400" y="6488668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 action="ppaction://hlinksldjump"/>
              </a:rPr>
              <a:t>APPENDIX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 autoUpdateAnimBg="0"/>
      <p:bldP spid="11275" grpId="0"/>
      <p:bldP spid="11276" grpId="0" animBg="1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628650" y="3981450"/>
            <a:ext cx="7696200" cy="1138238"/>
            <a:chOff x="396" y="2508"/>
            <a:chExt cx="4848" cy="717"/>
          </a:xfrm>
        </p:grpSpPr>
        <p:sp>
          <p:nvSpPr>
            <p:cNvPr id="12295" name="Rectangle 7"/>
            <p:cNvSpPr>
              <a:spLocks noChangeArrowheads="1"/>
            </p:cNvSpPr>
            <p:nvPr/>
          </p:nvSpPr>
          <p:spPr bwMode="auto">
            <a:xfrm>
              <a:off x="396" y="2937"/>
              <a:ext cx="484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sz="2400" b="1" dirty="0">
                  <a:latin typeface="Arial" pitchFamily="34" charset="0"/>
                </a:rPr>
                <a:t>Yes; Corresponding Angles Converse.</a:t>
              </a:r>
            </a:p>
          </p:txBody>
        </p:sp>
        <p:sp>
          <p:nvSpPr>
            <p:cNvPr id="12296" name="Text Box 8"/>
            <p:cNvSpPr txBox="1">
              <a:spLocks noChangeArrowheads="1"/>
            </p:cNvSpPr>
            <p:nvPr/>
          </p:nvSpPr>
          <p:spPr bwMode="auto">
            <a:xfrm>
              <a:off x="437" y="2508"/>
              <a:ext cx="1003" cy="288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>
              <a:spAutoFit/>
            </a:bodyPr>
            <a:lstStyle/>
            <a:p>
              <a:pPr eaLnBrk="1" hangingPunct="1"/>
              <a:r>
                <a:rPr lang="en-US" sz="2400" b="1" dirty="0">
                  <a:latin typeface="Arial" pitchFamily="34" charset="0"/>
                </a:rPr>
                <a:t>ANSWER</a:t>
              </a:r>
            </a:p>
          </p:txBody>
        </p:sp>
      </p:grpSp>
      <p:pic>
        <p:nvPicPr>
          <p:cNvPr id="12299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2400" y="1371600"/>
            <a:ext cx="4360843" cy="28956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12" name="Rectangle 11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/>
            <a:r>
              <a:rPr lang="en-US" sz="3000" b="1" dirty="0" smtClean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Problems 3.5</a:t>
            </a:r>
            <a:endParaRPr lang="en-US" sz="3000" b="1" dirty="0">
              <a:ln w="11430"/>
              <a:solidFill>
                <a:srgbClr val="00B0F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  <a:latin typeface="Comic Sans MS" pitchFamily="66" charset="0"/>
              </a:rPr>
              <a:t>Geometry CH 3	Parallel &amp; Perpendicular Lines</a:t>
            </a:r>
            <a:endParaRPr lang="en-US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0" y="685800"/>
            <a:ext cx="91440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/>
            <a:r>
              <a:rPr lang="en-US" sz="2200" b="1" dirty="0">
                <a:latin typeface="Comic Sans MS" pitchFamily="66" charset="0"/>
              </a:rPr>
              <a:t>Can you prove that lines </a:t>
            </a:r>
            <a:r>
              <a:rPr lang="en-US" sz="2200" i="1" dirty="0">
                <a:latin typeface="Comic Sans MS" pitchFamily="66" charset="0"/>
              </a:rPr>
              <a:t>a</a:t>
            </a:r>
            <a:r>
              <a:rPr lang="en-US" sz="2200" b="1" i="1" dirty="0">
                <a:latin typeface="Comic Sans MS" pitchFamily="66" charset="0"/>
              </a:rPr>
              <a:t> </a:t>
            </a:r>
            <a:r>
              <a:rPr lang="en-US" sz="2200" b="1" dirty="0">
                <a:latin typeface="Comic Sans MS" pitchFamily="66" charset="0"/>
              </a:rPr>
              <a:t>and </a:t>
            </a:r>
            <a:r>
              <a:rPr lang="en-US" sz="2200" i="1" dirty="0">
                <a:latin typeface="Comic Sans MS" pitchFamily="66" charset="0"/>
              </a:rPr>
              <a:t>b</a:t>
            </a:r>
            <a:r>
              <a:rPr lang="en-US" sz="2200" b="1" i="1" dirty="0">
                <a:latin typeface="Comic Sans MS" pitchFamily="66" charset="0"/>
              </a:rPr>
              <a:t> </a:t>
            </a:r>
            <a:r>
              <a:rPr lang="en-US" sz="2200" b="1" dirty="0">
                <a:latin typeface="Comic Sans MS" pitchFamily="66" charset="0"/>
              </a:rPr>
              <a:t>are parallel? </a:t>
            </a:r>
            <a:r>
              <a:rPr lang="en-US" sz="2200" b="1" dirty="0" smtClean="0">
                <a:latin typeface="Comic Sans MS" pitchFamily="66" charset="0"/>
              </a:rPr>
              <a:t>why </a:t>
            </a:r>
            <a:r>
              <a:rPr lang="en-US" sz="2200" b="1" dirty="0">
                <a:latin typeface="Comic Sans MS" pitchFamily="66" charset="0"/>
              </a:rPr>
              <a:t>or why </a:t>
            </a:r>
            <a:r>
              <a:rPr lang="en-US" sz="2200" b="1" dirty="0" smtClean="0">
                <a:latin typeface="Comic Sans MS" pitchFamily="66" charset="0"/>
              </a:rPr>
              <a:t>not?</a:t>
            </a:r>
            <a:endParaRPr lang="en-US" sz="2200" b="1" dirty="0">
              <a:latin typeface="Comic Sans MS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010400" y="6488668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 action="ppaction://hlinksldjump"/>
              </a:rPr>
              <a:t>APPENDIX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utoUpdateAnimBg="0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628650" y="3981449"/>
            <a:ext cx="7696200" cy="1511300"/>
            <a:chOff x="396" y="2508"/>
            <a:chExt cx="4848" cy="952"/>
          </a:xfrm>
        </p:grpSpPr>
        <p:sp>
          <p:nvSpPr>
            <p:cNvPr id="13319" name="Rectangle 7"/>
            <p:cNvSpPr>
              <a:spLocks noChangeArrowheads="1"/>
            </p:cNvSpPr>
            <p:nvPr/>
          </p:nvSpPr>
          <p:spPr bwMode="auto">
            <a:xfrm>
              <a:off x="396" y="2937"/>
              <a:ext cx="4848" cy="5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sz="2400" b="1" dirty="0">
                  <a:latin typeface="Arial" pitchFamily="34" charset="0"/>
                </a:rPr>
                <a:t>No; </a:t>
              </a:r>
              <a:r>
                <a:rPr lang="en-US" sz="2400" b="1" dirty="0" smtClean="0">
                  <a:latin typeface="Arial" pitchFamily="34" charset="0"/>
                </a:rPr>
                <a:t>Alt. Int. angles must be congruent, not supplementary</a:t>
              </a:r>
              <a:endParaRPr lang="en-US" sz="2400" b="1" dirty="0">
                <a:latin typeface="Arial" pitchFamily="34" charset="0"/>
              </a:endParaRPr>
            </a:p>
          </p:txBody>
        </p:sp>
        <p:sp>
          <p:nvSpPr>
            <p:cNvPr id="13320" name="Text Box 8"/>
            <p:cNvSpPr txBox="1">
              <a:spLocks noChangeArrowheads="1"/>
            </p:cNvSpPr>
            <p:nvPr/>
          </p:nvSpPr>
          <p:spPr bwMode="auto">
            <a:xfrm>
              <a:off x="437" y="2508"/>
              <a:ext cx="1003" cy="288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>
              <a:spAutoFit/>
            </a:bodyPr>
            <a:lstStyle/>
            <a:p>
              <a:pPr eaLnBrk="1" hangingPunct="1"/>
              <a:r>
                <a:rPr lang="en-US" sz="2400" b="1" dirty="0">
                  <a:latin typeface="Arial" pitchFamily="34" charset="0"/>
                </a:rPr>
                <a:t>ANSWER</a:t>
              </a:r>
            </a:p>
          </p:txBody>
        </p:sp>
      </p:grpSp>
      <p:pic>
        <p:nvPicPr>
          <p:cNvPr id="13321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46724" y="2022475"/>
            <a:ext cx="246063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22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42087" y="2022475"/>
            <a:ext cx="246062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326" name="Rectangle 14"/>
          <p:cNvSpPr>
            <a:spLocks noChangeArrowheads="1"/>
          </p:cNvSpPr>
          <p:nvPr/>
        </p:nvSpPr>
        <p:spPr bwMode="auto">
          <a:xfrm>
            <a:off x="5181600" y="1905000"/>
            <a:ext cx="2767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sz="2400" i="1" dirty="0">
                <a:latin typeface="Times New Roman" pitchFamily="18" charset="0"/>
              </a:rPr>
              <a:t>m</a:t>
            </a:r>
            <a:r>
              <a:rPr lang="en-US" sz="2400" dirty="0">
                <a:latin typeface="Times New Roman" pitchFamily="18" charset="0"/>
              </a:rPr>
              <a:t>    1 + </a:t>
            </a:r>
            <a:r>
              <a:rPr lang="en-US" sz="2400" i="1" dirty="0">
                <a:latin typeface="Times New Roman" pitchFamily="18" charset="0"/>
              </a:rPr>
              <a:t>m</a:t>
            </a:r>
            <a:r>
              <a:rPr lang="en-US" sz="2400" dirty="0">
                <a:latin typeface="Times New Roman" pitchFamily="18" charset="0"/>
              </a:rPr>
              <a:t>    2 = 180°</a:t>
            </a:r>
          </a:p>
        </p:txBody>
      </p:sp>
      <p:pic>
        <p:nvPicPr>
          <p:cNvPr id="13327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219200"/>
            <a:ext cx="4475123" cy="2362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Rectangle 15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/>
            <a:r>
              <a:rPr lang="en-US" sz="3000" b="1" dirty="0" smtClean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Problems 3.5</a:t>
            </a:r>
            <a:endParaRPr lang="en-US" sz="3000" b="1" dirty="0">
              <a:ln w="11430"/>
              <a:solidFill>
                <a:srgbClr val="00B0F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  <a:latin typeface="Comic Sans MS" pitchFamily="66" charset="0"/>
              </a:rPr>
              <a:t>Geometry CH 3	Parallel &amp; Perpendicular Lines</a:t>
            </a:r>
            <a:endParaRPr lang="en-US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 action="ppaction://hlinksldjump"/>
              </a:rPr>
              <a:t>MENU</a:t>
            </a:r>
            <a:endParaRPr lang="en-US" dirty="0"/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0" y="685800"/>
            <a:ext cx="91440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/>
            <a:r>
              <a:rPr lang="en-US" sz="2200" b="1" dirty="0">
                <a:latin typeface="Comic Sans MS" pitchFamily="66" charset="0"/>
              </a:rPr>
              <a:t>Can you prove that lines </a:t>
            </a:r>
            <a:r>
              <a:rPr lang="en-US" sz="2200" i="1" dirty="0">
                <a:latin typeface="Comic Sans MS" pitchFamily="66" charset="0"/>
              </a:rPr>
              <a:t>a</a:t>
            </a:r>
            <a:r>
              <a:rPr lang="en-US" sz="2200" b="1" i="1" dirty="0">
                <a:latin typeface="Comic Sans MS" pitchFamily="66" charset="0"/>
              </a:rPr>
              <a:t> </a:t>
            </a:r>
            <a:r>
              <a:rPr lang="en-US" sz="2200" b="1" dirty="0">
                <a:latin typeface="Comic Sans MS" pitchFamily="66" charset="0"/>
              </a:rPr>
              <a:t>and </a:t>
            </a:r>
            <a:r>
              <a:rPr lang="en-US" sz="2200" i="1" dirty="0">
                <a:latin typeface="Comic Sans MS" pitchFamily="66" charset="0"/>
              </a:rPr>
              <a:t>b</a:t>
            </a:r>
            <a:r>
              <a:rPr lang="en-US" sz="2200" b="1" i="1" dirty="0">
                <a:latin typeface="Comic Sans MS" pitchFamily="66" charset="0"/>
              </a:rPr>
              <a:t> </a:t>
            </a:r>
            <a:r>
              <a:rPr lang="en-US" sz="2200" b="1" dirty="0">
                <a:latin typeface="Comic Sans MS" pitchFamily="66" charset="0"/>
              </a:rPr>
              <a:t>are parallel? </a:t>
            </a:r>
            <a:r>
              <a:rPr lang="en-US" sz="2200" b="1" dirty="0" smtClean="0">
                <a:latin typeface="Comic Sans MS" pitchFamily="66" charset="0"/>
              </a:rPr>
              <a:t>why </a:t>
            </a:r>
            <a:r>
              <a:rPr lang="en-US" sz="2200" b="1" dirty="0">
                <a:latin typeface="Comic Sans MS" pitchFamily="66" charset="0"/>
              </a:rPr>
              <a:t>or why </a:t>
            </a:r>
            <a:r>
              <a:rPr lang="en-US" sz="2200" b="1" dirty="0" smtClean="0">
                <a:latin typeface="Comic Sans MS" pitchFamily="66" charset="0"/>
              </a:rPr>
              <a:t>not?</a:t>
            </a:r>
            <a:endParaRPr lang="en-US" sz="2200" b="1" dirty="0">
              <a:latin typeface="Comic Sans MS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010400" y="6488668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5" action="ppaction://hlinksldjump"/>
              </a:rPr>
              <a:t>APPENDIX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585788" y="2557463"/>
            <a:ext cx="1981200" cy="4572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400" b="1" dirty="0">
                <a:solidFill>
                  <a:srgbClr val="000000"/>
                </a:solidFill>
                <a:latin typeface="Arial" pitchFamily="34" charset="0"/>
              </a:rPr>
              <a:t>SOLUTION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595313" y="3257550"/>
            <a:ext cx="3051175" cy="460375"/>
            <a:chOff x="375" y="2052"/>
            <a:chExt cx="1922" cy="290"/>
          </a:xfrm>
        </p:grpSpPr>
        <p:sp>
          <p:nvSpPr>
            <p:cNvPr id="14344" name="Rectangle 8"/>
            <p:cNvSpPr>
              <a:spLocks noChangeArrowheads="1"/>
            </p:cNvSpPr>
            <p:nvPr/>
          </p:nvSpPr>
          <p:spPr bwMode="auto">
            <a:xfrm>
              <a:off x="375" y="2054"/>
              <a:ext cx="83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2400" b="1" dirty="0">
                  <a:latin typeface="Arial" pitchFamily="34" charset="0"/>
                </a:rPr>
                <a:t>GIVEN :</a:t>
              </a:r>
            </a:p>
          </p:txBody>
        </p:sp>
        <p:grpSp>
          <p:nvGrpSpPr>
            <p:cNvPr id="3" name="Group 9"/>
            <p:cNvGrpSpPr>
              <a:grpSpLocks/>
            </p:cNvGrpSpPr>
            <p:nvPr/>
          </p:nvGrpSpPr>
          <p:grpSpPr bwMode="auto">
            <a:xfrm>
              <a:off x="1365" y="2052"/>
              <a:ext cx="932" cy="288"/>
              <a:chOff x="1365" y="2052"/>
              <a:chExt cx="932" cy="288"/>
            </a:xfrm>
          </p:grpSpPr>
          <p:sp>
            <p:nvSpPr>
              <p:cNvPr id="14346" name="Rectangle 10"/>
              <p:cNvSpPr>
                <a:spLocks noChangeArrowheads="1"/>
              </p:cNvSpPr>
              <p:nvPr/>
            </p:nvSpPr>
            <p:spPr bwMode="auto">
              <a:xfrm>
                <a:off x="1365" y="2052"/>
                <a:ext cx="932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sz="2400">
                    <a:latin typeface="Symbol" pitchFamily="18" charset="2"/>
                  </a:rPr>
                  <a:t>∠  </a:t>
                </a:r>
                <a:r>
                  <a:rPr lang="en-US" sz="2400">
                    <a:latin typeface="Times New Roman" pitchFamily="18" charset="0"/>
                  </a:rPr>
                  <a:t> 4</a:t>
                </a:r>
                <a:r>
                  <a:rPr lang="en-US" sz="2400">
                    <a:latin typeface="Utopia-Regular" charset="0"/>
                  </a:rPr>
                  <a:t> </a:t>
                </a:r>
                <a:r>
                  <a:rPr lang="en-US" sz="2400">
                    <a:latin typeface="MathematicalPiLTStd-3" charset="0"/>
                  </a:rPr>
                  <a:t>   </a:t>
                </a:r>
                <a:r>
                  <a:rPr lang="en-US" sz="2400">
                    <a:latin typeface="Symbol" pitchFamily="18" charset="2"/>
                  </a:rPr>
                  <a:t>∠    </a:t>
                </a:r>
                <a:r>
                  <a:rPr lang="en-US" sz="2400">
                    <a:latin typeface="Times New Roman" pitchFamily="18" charset="0"/>
                  </a:rPr>
                  <a:t>5</a:t>
                </a:r>
              </a:p>
            </p:txBody>
          </p:sp>
          <p:grpSp>
            <p:nvGrpSpPr>
              <p:cNvPr id="4" name="Group 11"/>
              <p:cNvGrpSpPr>
                <a:grpSpLocks/>
              </p:cNvGrpSpPr>
              <p:nvPr/>
            </p:nvGrpSpPr>
            <p:grpSpPr bwMode="auto">
              <a:xfrm>
                <a:off x="1404" y="2121"/>
                <a:ext cx="192" cy="144"/>
                <a:chOff x="1296" y="3456"/>
                <a:chExt cx="192" cy="144"/>
              </a:xfrm>
            </p:grpSpPr>
            <p:sp>
              <p:nvSpPr>
                <p:cNvPr id="14348" name="Line 12"/>
                <p:cNvSpPr>
                  <a:spLocks noChangeShapeType="1"/>
                </p:cNvSpPr>
                <p:nvPr/>
              </p:nvSpPr>
              <p:spPr bwMode="auto">
                <a:xfrm>
                  <a:off x="1296" y="3600"/>
                  <a:ext cx="19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4349" name="Line 13"/>
                <p:cNvSpPr>
                  <a:spLocks noChangeShapeType="1"/>
                </p:cNvSpPr>
                <p:nvPr/>
              </p:nvSpPr>
              <p:spPr bwMode="auto">
                <a:xfrm flipH="1">
                  <a:off x="1296" y="3456"/>
                  <a:ext cx="96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5" name="Group 14"/>
              <p:cNvGrpSpPr>
                <a:grpSpLocks/>
              </p:cNvGrpSpPr>
              <p:nvPr/>
            </p:nvGrpSpPr>
            <p:grpSpPr bwMode="auto">
              <a:xfrm>
                <a:off x="1938" y="2121"/>
                <a:ext cx="192" cy="144"/>
                <a:chOff x="1296" y="3456"/>
                <a:chExt cx="192" cy="144"/>
              </a:xfrm>
            </p:grpSpPr>
            <p:sp>
              <p:nvSpPr>
                <p:cNvPr id="14351" name="Line 15"/>
                <p:cNvSpPr>
                  <a:spLocks noChangeShapeType="1"/>
                </p:cNvSpPr>
                <p:nvPr/>
              </p:nvSpPr>
              <p:spPr bwMode="auto">
                <a:xfrm>
                  <a:off x="1296" y="3600"/>
                  <a:ext cx="19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4352" name="Line 16"/>
                <p:cNvSpPr>
                  <a:spLocks noChangeShapeType="1"/>
                </p:cNvSpPr>
                <p:nvPr/>
              </p:nvSpPr>
              <p:spPr bwMode="auto">
                <a:xfrm flipH="1">
                  <a:off x="1296" y="3456"/>
                  <a:ext cx="96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pic>
            <p:nvPicPr>
              <p:cNvPr id="14353" name="Picture 17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737" y="2160"/>
                <a:ext cx="144" cy="1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</p:grpSp>
      <p:grpSp>
        <p:nvGrpSpPr>
          <p:cNvPr id="6" name="Group 18"/>
          <p:cNvGrpSpPr>
            <a:grpSpLocks/>
          </p:cNvGrpSpPr>
          <p:nvPr/>
        </p:nvGrpSpPr>
        <p:grpSpPr bwMode="auto">
          <a:xfrm>
            <a:off x="609600" y="3948113"/>
            <a:ext cx="2590800" cy="471487"/>
            <a:chOff x="384" y="2487"/>
            <a:chExt cx="1632" cy="297"/>
          </a:xfrm>
        </p:grpSpPr>
        <p:sp>
          <p:nvSpPr>
            <p:cNvPr id="14355" name="Rectangle 19"/>
            <p:cNvSpPr>
              <a:spLocks noChangeArrowheads="1"/>
            </p:cNvSpPr>
            <p:nvPr/>
          </p:nvSpPr>
          <p:spPr bwMode="auto">
            <a:xfrm>
              <a:off x="384" y="2496"/>
              <a:ext cx="90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2400" b="1" dirty="0">
                  <a:latin typeface="Arial" pitchFamily="34" charset="0"/>
                </a:rPr>
                <a:t>PROVE :</a:t>
              </a:r>
            </a:p>
          </p:txBody>
        </p:sp>
        <p:grpSp>
          <p:nvGrpSpPr>
            <p:cNvPr id="7" name="Group 20"/>
            <p:cNvGrpSpPr>
              <a:grpSpLocks/>
            </p:cNvGrpSpPr>
            <p:nvPr/>
          </p:nvGrpSpPr>
          <p:grpSpPr bwMode="auto">
            <a:xfrm>
              <a:off x="1377" y="2487"/>
              <a:ext cx="639" cy="288"/>
              <a:chOff x="1377" y="2487"/>
              <a:chExt cx="639" cy="288"/>
            </a:xfrm>
          </p:grpSpPr>
          <p:sp>
            <p:nvSpPr>
              <p:cNvPr id="14357" name="Rectangle 21"/>
              <p:cNvSpPr>
                <a:spLocks noChangeArrowheads="1"/>
              </p:cNvSpPr>
              <p:nvPr/>
            </p:nvSpPr>
            <p:spPr bwMode="auto">
              <a:xfrm>
                <a:off x="1377" y="2487"/>
                <a:ext cx="639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en-US" sz="2400" i="1">
                    <a:latin typeface="Times New Roman" pitchFamily="18" charset="0"/>
                  </a:rPr>
                  <a:t>g</a:t>
                </a:r>
                <a:r>
                  <a:rPr lang="en-US" sz="2400" i="1">
                    <a:latin typeface="Utopia-Italic" charset="0"/>
                  </a:rPr>
                  <a:t>    </a:t>
                </a:r>
                <a:r>
                  <a:rPr lang="en-US" sz="2400" i="1">
                    <a:latin typeface="Times New Roman" pitchFamily="18" charset="0"/>
                  </a:rPr>
                  <a:t>h</a:t>
                </a:r>
              </a:p>
            </p:txBody>
          </p:sp>
          <p:grpSp>
            <p:nvGrpSpPr>
              <p:cNvPr id="8" name="Group 22"/>
              <p:cNvGrpSpPr>
                <a:grpSpLocks/>
              </p:cNvGrpSpPr>
              <p:nvPr/>
            </p:nvGrpSpPr>
            <p:grpSpPr bwMode="auto">
              <a:xfrm>
                <a:off x="1596" y="2511"/>
                <a:ext cx="51" cy="240"/>
                <a:chOff x="1536" y="3312"/>
                <a:chExt cx="51" cy="240"/>
              </a:xfrm>
            </p:grpSpPr>
            <p:sp>
              <p:nvSpPr>
                <p:cNvPr id="14359" name="Line 23"/>
                <p:cNvSpPr>
                  <a:spLocks noChangeShapeType="1"/>
                </p:cNvSpPr>
                <p:nvPr/>
              </p:nvSpPr>
              <p:spPr bwMode="auto">
                <a:xfrm>
                  <a:off x="1536" y="3312"/>
                  <a:ext cx="0" cy="24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4360" name="Line 24"/>
                <p:cNvSpPr>
                  <a:spLocks noChangeShapeType="1"/>
                </p:cNvSpPr>
                <p:nvPr/>
              </p:nvSpPr>
              <p:spPr bwMode="auto">
                <a:xfrm>
                  <a:off x="1587" y="3312"/>
                  <a:ext cx="0" cy="24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9" name="Group 25"/>
          <p:cNvGrpSpPr>
            <a:grpSpLocks/>
          </p:cNvGrpSpPr>
          <p:nvPr/>
        </p:nvGrpSpPr>
        <p:grpSpPr bwMode="auto">
          <a:xfrm>
            <a:off x="381000" y="838200"/>
            <a:ext cx="8296275" cy="3990975"/>
            <a:chOff x="372" y="702"/>
            <a:chExt cx="5226" cy="2514"/>
          </a:xfrm>
        </p:grpSpPr>
        <p:sp>
          <p:nvSpPr>
            <p:cNvPr id="14362" name="Rectangle 26"/>
            <p:cNvSpPr>
              <a:spLocks noChangeArrowheads="1"/>
            </p:cNvSpPr>
            <p:nvPr/>
          </p:nvSpPr>
          <p:spPr bwMode="auto">
            <a:xfrm>
              <a:off x="372" y="702"/>
              <a:ext cx="5052" cy="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sz="2400" b="1" dirty="0">
                  <a:latin typeface="Comic Sans MS" pitchFamily="66" charset="0"/>
                </a:rPr>
                <a:t>Prove that if two lines are cut by a transversal so the alternate interior angles are congruent, then the lines are parallel.</a:t>
              </a:r>
            </a:p>
          </p:txBody>
        </p:sp>
        <p:pic>
          <p:nvPicPr>
            <p:cNvPr id="14363" name="Picture 2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784" y="1668"/>
              <a:ext cx="2814" cy="154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sp>
        <p:nvSpPr>
          <p:cNvPr id="28" name="Rectangle 27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/>
            <a:r>
              <a:rPr lang="en-US" sz="3000" b="1" dirty="0" smtClean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Problems 3.5</a:t>
            </a:r>
            <a:endParaRPr lang="en-US" sz="3000" b="1" dirty="0">
              <a:ln w="11430"/>
              <a:solidFill>
                <a:srgbClr val="00B0F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  <a:latin typeface="Comic Sans MS" pitchFamily="66" charset="0"/>
              </a:rPr>
              <a:t>Geometry CH 3	Parallel &amp; Perpendicular Lines</a:t>
            </a:r>
            <a:endParaRPr lang="en-US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 action="ppaction://hlinksldjump"/>
              </a:rPr>
              <a:t>MENU</a:t>
            </a:r>
            <a:endParaRPr 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7010400" y="6488668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5" action="ppaction://hlinksldjump"/>
              </a:rPr>
              <a:t>APPENDIX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 animBg="1" autoUpdateAnimBg="0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4705350" y="1866900"/>
            <a:ext cx="1430338" cy="457200"/>
            <a:chOff x="2964" y="1176"/>
            <a:chExt cx="901" cy="288"/>
          </a:xfrm>
        </p:grpSpPr>
        <p:sp>
          <p:nvSpPr>
            <p:cNvPr id="15367" name="Rectangle 7"/>
            <p:cNvSpPr>
              <a:spLocks noChangeArrowheads="1"/>
            </p:cNvSpPr>
            <p:nvPr/>
          </p:nvSpPr>
          <p:spPr bwMode="auto">
            <a:xfrm>
              <a:off x="2964" y="1176"/>
              <a:ext cx="31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2400" b="1">
                  <a:latin typeface="Times New Roman" pitchFamily="18" charset="0"/>
                </a:rPr>
                <a:t>1</a:t>
              </a:r>
              <a:r>
                <a:rPr lang="en-US" sz="2400" b="1">
                  <a:latin typeface="Utopia-Bold" charset="0"/>
                </a:rPr>
                <a:t>. </a:t>
              </a:r>
              <a:endParaRPr lang="en-US" sz="2400">
                <a:latin typeface="Utopia-Regular" charset="0"/>
              </a:endParaRPr>
            </a:p>
          </p:txBody>
        </p:sp>
        <p:sp>
          <p:nvSpPr>
            <p:cNvPr id="15368" name="Rectangle 8"/>
            <p:cNvSpPr>
              <a:spLocks noChangeArrowheads="1"/>
            </p:cNvSpPr>
            <p:nvPr/>
          </p:nvSpPr>
          <p:spPr bwMode="auto">
            <a:xfrm>
              <a:off x="3305" y="1200"/>
              <a:ext cx="56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2000" b="1">
                  <a:latin typeface="Arial" pitchFamily="34" charset="0"/>
                </a:rPr>
                <a:t>Given</a:t>
              </a: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585788" y="3890963"/>
            <a:ext cx="1614487" cy="490537"/>
            <a:chOff x="369" y="2451"/>
            <a:chExt cx="1017" cy="309"/>
          </a:xfrm>
        </p:grpSpPr>
        <p:grpSp>
          <p:nvGrpSpPr>
            <p:cNvPr id="4" name="Group 10"/>
            <p:cNvGrpSpPr>
              <a:grpSpLocks/>
            </p:cNvGrpSpPr>
            <p:nvPr/>
          </p:nvGrpSpPr>
          <p:grpSpPr bwMode="auto">
            <a:xfrm>
              <a:off x="838" y="2451"/>
              <a:ext cx="548" cy="309"/>
              <a:chOff x="990" y="1179"/>
              <a:chExt cx="548" cy="309"/>
            </a:xfrm>
          </p:grpSpPr>
          <p:sp>
            <p:nvSpPr>
              <p:cNvPr id="15371" name="Rectangle 11"/>
              <p:cNvSpPr>
                <a:spLocks noChangeArrowheads="1"/>
              </p:cNvSpPr>
              <p:nvPr/>
            </p:nvSpPr>
            <p:spPr bwMode="auto">
              <a:xfrm>
                <a:off x="990" y="1179"/>
                <a:ext cx="548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sz="2400" i="1">
                    <a:latin typeface="Times New Roman" pitchFamily="18" charset="0"/>
                  </a:rPr>
                  <a:t>g</a:t>
                </a:r>
                <a:r>
                  <a:rPr lang="en-US" sz="2400" i="1">
                    <a:latin typeface="Utopia-Italic" charset="0"/>
                  </a:rPr>
                  <a:t> </a:t>
                </a:r>
                <a:r>
                  <a:rPr lang="en-US" sz="2400">
                    <a:latin typeface="MathematicalPiLTStd-3" charset="0"/>
                  </a:rPr>
                  <a:t>   </a:t>
                </a:r>
                <a:r>
                  <a:rPr lang="en-US" sz="2400">
                    <a:latin typeface="Times New Roman" pitchFamily="18" charset="0"/>
                  </a:rPr>
                  <a:t> </a:t>
                </a:r>
                <a:r>
                  <a:rPr lang="en-US" sz="2400" i="1">
                    <a:latin typeface="Times New Roman" pitchFamily="18" charset="0"/>
                  </a:rPr>
                  <a:t>h</a:t>
                </a:r>
              </a:p>
            </p:txBody>
          </p:sp>
          <p:grpSp>
            <p:nvGrpSpPr>
              <p:cNvPr id="5" name="Group 12"/>
              <p:cNvGrpSpPr>
                <a:grpSpLocks/>
              </p:cNvGrpSpPr>
              <p:nvPr/>
            </p:nvGrpSpPr>
            <p:grpSpPr bwMode="auto">
              <a:xfrm>
                <a:off x="1218" y="1248"/>
                <a:ext cx="51" cy="240"/>
                <a:chOff x="1536" y="3312"/>
                <a:chExt cx="51" cy="240"/>
              </a:xfrm>
            </p:grpSpPr>
            <p:sp>
              <p:nvSpPr>
                <p:cNvPr id="15373" name="Line 13"/>
                <p:cNvSpPr>
                  <a:spLocks noChangeShapeType="1"/>
                </p:cNvSpPr>
                <p:nvPr/>
              </p:nvSpPr>
              <p:spPr bwMode="auto">
                <a:xfrm>
                  <a:off x="1536" y="3312"/>
                  <a:ext cx="0" cy="24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374" name="Line 14"/>
                <p:cNvSpPr>
                  <a:spLocks noChangeShapeType="1"/>
                </p:cNvSpPr>
                <p:nvPr/>
              </p:nvSpPr>
              <p:spPr bwMode="auto">
                <a:xfrm>
                  <a:off x="1587" y="3312"/>
                  <a:ext cx="0" cy="24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15375" name="Rectangle 15"/>
            <p:cNvSpPr>
              <a:spLocks noChangeArrowheads="1"/>
            </p:cNvSpPr>
            <p:nvPr/>
          </p:nvSpPr>
          <p:spPr bwMode="auto">
            <a:xfrm>
              <a:off x="369" y="2472"/>
              <a:ext cx="30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2400" b="1">
                  <a:latin typeface="Times New Roman" pitchFamily="18" charset="0"/>
                </a:rPr>
                <a:t>4</a:t>
              </a:r>
              <a:r>
                <a:rPr lang="en-US" sz="2400" b="1">
                  <a:latin typeface="Utopia-Bold" charset="0"/>
                </a:rPr>
                <a:t>. </a:t>
              </a:r>
              <a:endParaRPr lang="en-US" sz="2400">
                <a:latin typeface="Utopia-Regular" charset="0"/>
              </a:endParaRPr>
            </a:p>
          </p:txBody>
        </p:sp>
      </p:grpSp>
      <p:grpSp>
        <p:nvGrpSpPr>
          <p:cNvPr id="6" name="Group 16"/>
          <p:cNvGrpSpPr>
            <a:grpSpLocks/>
          </p:cNvGrpSpPr>
          <p:nvPr/>
        </p:nvGrpSpPr>
        <p:grpSpPr bwMode="auto">
          <a:xfrm>
            <a:off x="581025" y="1876425"/>
            <a:ext cx="2379663" cy="457200"/>
            <a:chOff x="366" y="1182"/>
            <a:chExt cx="1499" cy="288"/>
          </a:xfrm>
        </p:grpSpPr>
        <p:sp>
          <p:nvSpPr>
            <p:cNvPr id="15377" name="Rectangle 17"/>
            <p:cNvSpPr>
              <a:spLocks noChangeArrowheads="1"/>
            </p:cNvSpPr>
            <p:nvPr/>
          </p:nvSpPr>
          <p:spPr bwMode="auto">
            <a:xfrm>
              <a:off x="366" y="1182"/>
              <a:ext cx="30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2400" b="1">
                  <a:latin typeface="Times New Roman" pitchFamily="18" charset="0"/>
                </a:rPr>
                <a:t>1</a:t>
              </a:r>
              <a:r>
                <a:rPr lang="en-US" sz="2400" b="1">
                  <a:latin typeface="Utopia-Bold" charset="0"/>
                </a:rPr>
                <a:t>. </a:t>
              </a:r>
              <a:endParaRPr lang="en-US" sz="2400">
                <a:latin typeface="Utopia-Regular" charset="0"/>
              </a:endParaRPr>
            </a:p>
          </p:txBody>
        </p:sp>
        <p:grpSp>
          <p:nvGrpSpPr>
            <p:cNvPr id="7" name="Group 18"/>
            <p:cNvGrpSpPr>
              <a:grpSpLocks/>
            </p:cNvGrpSpPr>
            <p:nvPr/>
          </p:nvGrpSpPr>
          <p:grpSpPr bwMode="auto">
            <a:xfrm>
              <a:off x="837" y="1182"/>
              <a:ext cx="1028" cy="288"/>
              <a:chOff x="837" y="1623"/>
              <a:chExt cx="1028" cy="288"/>
            </a:xfrm>
          </p:grpSpPr>
          <p:sp>
            <p:nvSpPr>
              <p:cNvPr id="15379" name="Rectangle 19"/>
              <p:cNvSpPr>
                <a:spLocks noChangeArrowheads="1"/>
              </p:cNvSpPr>
              <p:nvPr/>
            </p:nvSpPr>
            <p:spPr bwMode="auto">
              <a:xfrm>
                <a:off x="837" y="1623"/>
                <a:ext cx="1028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sz="2400">
                    <a:latin typeface="Utopia-Regular" charset="0"/>
                  </a:rPr>
                  <a:t>    </a:t>
                </a:r>
                <a:r>
                  <a:rPr lang="en-US" sz="2400">
                    <a:latin typeface="Times New Roman" pitchFamily="18" charset="0"/>
                  </a:rPr>
                  <a:t>4</a:t>
                </a:r>
                <a:r>
                  <a:rPr lang="en-US" sz="2400">
                    <a:latin typeface="Utopia-Regular" charset="0"/>
                  </a:rPr>
                  <a:t> </a:t>
                </a:r>
                <a:r>
                  <a:rPr lang="en-US" sz="2400">
                    <a:latin typeface="Symbol" pitchFamily="18" charset="2"/>
                  </a:rPr>
                  <a:t>∠         </a:t>
                </a:r>
                <a:r>
                  <a:rPr lang="en-US" sz="2400">
                    <a:latin typeface="Times New Roman" pitchFamily="18" charset="0"/>
                  </a:rPr>
                  <a:t>5</a:t>
                </a:r>
              </a:p>
            </p:txBody>
          </p:sp>
          <p:grpSp>
            <p:nvGrpSpPr>
              <p:cNvPr id="8" name="Group 20"/>
              <p:cNvGrpSpPr>
                <a:grpSpLocks/>
              </p:cNvGrpSpPr>
              <p:nvPr/>
            </p:nvGrpSpPr>
            <p:grpSpPr bwMode="auto">
              <a:xfrm>
                <a:off x="882" y="1680"/>
                <a:ext cx="192" cy="144"/>
                <a:chOff x="1296" y="3456"/>
                <a:chExt cx="192" cy="144"/>
              </a:xfrm>
            </p:grpSpPr>
            <p:sp>
              <p:nvSpPr>
                <p:cNvPr id="15381" name="Line 21"/>
                <p:cNvSpPr>
                  <a:spLocks noChangeShapeType="1"/>
                </p:cNvSpPr>
                <p:nvPr/>
              </p:nvSpPr>
              <p:spPr bwMode="auto">
                <a:xfrm>
                  <a:off x="1296" y="3600"/>
                  <a:ext cx="19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382" name="Line 22"/>
                <p:cNvSpPr>
                  <a:spLocks noChangeShapeType="1"/>
                </p:cNvSpPr>
                <p:nvPr/>
              </p:nvSpPr>
              <p:spPr bwMode="auto">
                <a:xfrm flipH="1">
                  <a:off x="1296" y="3456"/>
                  <a:ext cx="96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pic>
            <p:nvPicPr>
              <p:cNvPr id="15383" name="Picture 23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278" y="1713"/>
                <a:ext cx="144" cy="1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grpSp>
            <p:nvGrpSpPr>
              <p:cNvPr id="9" name="Group 24"/>
              <p:cNvGrpSpPr>
                <a:grpSpLocks/>
              </p:cNvGrpSpPr>
              <p:nvPr/>
            </p:nvGrpSpPr>
            <p:grpSpPr bwMode="auto">
              <a:xfrm>
                <a:off x="1476" y="1671"/>
                <a:ext cx="192" cy="144"/>
                <a:chOff x="1296" y="3456"/>
                <a:chExt cx="192" cy="144"/>
              </a:xfrm>
            </p:grpSpPr>
            <p:sp>
              <p:nvSpPr>
                <p:cNvPr id="15385" name="Line 25"/>
                <p:cNvSpPr>
                  <a:spLocks noChangeShapeType="1"/>
                </p:cNvSpPr>
                <p:nvPr/>
              </p:nvSpPr>
              <p:spPr bwMode="auto">
                <a:xfrm>
                  <a:off x="1296" y="3600"/>
                  <a:ext cx="19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386" name="Line 26"/>
                <p:cNvSpPr>
                  <a:spLocks noChangeShapeType="1"/>
                </p:cNvSpPr>
                <p:nvPr/>
              </p:nvSpPr>
              <p:spPr bwMode="auto">
                <a:xfrm flipH="1">
                  <a:off x="1296" y="3456"/>
                  <a:ext cx="96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10" name="Group 27"/>
          <p:cNvGrpSpPr>
            <a:grpSpLocks/>
          </p:cNvGrpSpPr>
          <p:nvPr/>
        </p:nvGrpSpPr>
        <p:grpSpPr bwMode="auto">
          <a:xfrm>
            <a:off x="592138" y="2547938"/>
            <a:ext cx="2359025" cy="466725"/>
            <a:chOff x="373" y="1605"/>
            <a:chExt cx="1486" cy="294"/>
          </a:xfrm>
        </p:grpSpPr>
        <p:sp>
          <p:nvSpPr>
            <p:cNvPr id="15388" name="Rectangle 28"/>
            <p:cNvSpPr>
              <a:spLocks noChangeArrowheads="1"/>
            </p:cNvSpPr>
            <p:nvPr/>
          </p:nvSpPr>
          <p:spPr bwMode="auto">
            <a:xfrm>
              <a:off x="373" y="1611"/>
              <a:ext cx="30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2400" b="1">
                  <a:latin typeface="Times New Roman" pitchFamily="18" charset="0"/>
                </a:rPr>
                <a:t>2</a:t>
              </a:r>
              <a:r>
                <a:rPr lang="en-US" sz="2400" b="1">
                  <a:latin typeface="Utopia-Bold" charset="0"/>
                </a:rPr>
                <a:t>. </a:t>
              </a:r>
              <a:endParaRPr lang="en-US" sz="2400">
                <a:latin typeface="Utopia-Regular" charset="0"/>
              </a:endParaRPr>
            </a:p>
          </p:txBody>
        </p:sp>
        <p:grpSp>
          <p:nvGrpSpPr>
            <p:cNvPr id="11" name="Group 29"/>
            <p:cNvGrpSpPr>
              <a:grpSpLocks/>
            </p:cNvGrpSpPr>
            <p:nvPr/>
          </p:nvGrpSpPr>
          <p:grpSpPr bwMode="auto">
            <a:xfrm>
              <a:off x="831" y="1605"/>
              <a:ext cx="1028" cy="288"/>
              <a:chOff x="837" y="1623"/>
              <a:chExt cx="1028" cy="288"/>
            </a:xfrm>
          </p:grpSpPr>
          <p:sp>
            <p:nvSpPr>
              <p:cNvPr id="15390" name="Rectangle 30"/>
              <p:cNvSpPr>
                <a:spLocks noChangeArrowheads="1"/>
              </p:cNvSpPr>
              <p:nvPr/>
            </p:nvSpPr>
            <p:spPr bwMode="auto">
              <a:xfrm>
                <a:off x="837" y="1623"/>
                <a:ext cx="1028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sz="2400">
                    <a:latin typeface="Utopia-Regular" charset="0"/>
                  </a:rPr>
                  <a:t>    </a:t>
                </a:r>
                <a:r>
                  <a:rPr lang="en-US" sz="2400">
                    <a:latin typeface="Times New Roman" pitchFamily="18" charset="0"/>
                  </a:rPr>
                  <a:t>1</a:t>
                </a:r>
                <a:r>
                  <a:rPr lang="en-US" sz="2400">
                    <a:latin typeface="Utopia-Regular" charset="0"/>
                  </a:rPr>
                  <a:t> </a:t>
                </a:r>
                <a:r>
                  <a:rPr lang="en-US" sz="2400">
                    <a:latin typeface="Symbol" pitchFamily="18" charset="2"/>
                  </a:rPr>
                  <a:t>∠         </a:t>
                </a:r>
                <a:r>
                  <a:rPr lang="en-US" sz="2400">
                    <a:latin typeface="Times New Roman" pitchFamily="18" charset="0"/>
                  </a:rPr>
                  <a:t>4</a:t>
                </a:r>
              </a:p>
            </p:txBody>
          </p:sp>
          <p:grpSp>
            <p:nvGrpSpPr>
              <p:cNvPr id="12" name="Group 31"/>
              <p:cNvGrpSpPr>
                <a:grpSpLocks/>
              </p:cNvGrpSpPr>
              <p:nvPr/>
            </p:nvGrpSpPr>
            <p:grpSpPr bwMode="auto">
              <a:xfrm>
                <a:off x="882" y="1680"/>
                <a:ext cx="192" cy="144"/>
                <a:chOff x="1296" y="3456"/>
                <a:chExt cx="192" cy="144"/>
              </a:xfrm>
            </p:grpSpPr>
            <p:sp>
              <p:nvSpPr>
                <p:cNvPr id="15392" name="Line 32"/>
                <p:cNvSpPr>
                  <a:spLocks noChangeShapeType="1"/>
                </p:cNvSpPr>
                <p:nvPr/>
              </p:nvSpPr>
              <p:spPr bwMode="auto">
                <a:xfrm>
                  <a:off x="1296" y="3600"/>
                  <a:ext cx="19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393" name="Line 33"/>
                <p:cNvSpPr>
                  <a:spLocks noChangeShapeType="1"/>
                </p:cNvSpPr>
                <p:nvPr/>
              </p:nvSpPr>
              <p:spPr bwMode="auto">
                <a:xfrm flipH="1">
                  <a:off x="1296" y="3456"/>
                  <a:ext cx="96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pic>
            <p:nvPicPr>
              <p:cNvPr id="15394" name="Picture 34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278" y="1713"/>
                <a:ext cx="144" cy="1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grpSp>
            <p:nvGrpSpPr>
              <p:cNvPr id="13" name="Group 35"/>
              <p:cNvGrpSpPr>
                <a:grpSpLocks/>
              </p:cNvGrpSpPr>
              <p:nvPr/>
            </p:nvGrpSpPr>
            <p:grpSpPr bwMode="auto">
              <a:xfrm>
                <a:off x="1476" y="1671"/>
                <a:ext cx="192" cy="144"/>
                <a:chOff x="1296" y="3456"/>
                <a:chExt cx="192" cy="144"/>
              </a:xfrm>
            </p:grpSpPr>
            <p:sp>
              <p:nvSpPr>
                <p:cNvPr id="15396" name="Line 36"/>
                <p:cNvSpPr>
                  <a:spLocks noChangeShapeType="1"/>
                </p:cNvSpPr>
                <p:nvPr/>
              </p:nvSpPr>
              <p:spPr bwMode="auto">
                <a:xfrm>
                  <a:off x="1296" y="3600"/>
                  <a:ext cx="19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397" name="Line 37"/>
                <p:cNvSpPr>
                  <a:spLocks noChangeShapeType="1"/>
                </p:cNvSpPr>
                <p:nvPr/>
              </p:nvSpPr>
              <p:spPr bwMode="auto">
                <a:xfrm flipH="1">
                  <a:off x="1296" y="3456"/>
                  <a:ext cx="96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14" name="Group 38"/>
          <p:cNvGrpSpPr>
            <a:grpSpLocks/>
          </p:cNvGrpSpPr>
          <p:nvPr/>
        </p:nvGrpSpPr>
        <p:grpSpPr bwMode="auto">
          <a:xfrm>
            <a:off x="581025" y="3262313"/>
            <a:ext cx="2360613" cy="495300"/>
            <a:chOff x="366" y="2055"/>
            <a:chExt cx="1487" cy="312"/>
          </a:xfrm>
        </p:grpSpPr>
        <p:sp>
          <p:nvSpPr>
            <p:cNvPr id="15399" name="Rectangle 39"/>
            <p:cNvSpPr>
              <a:spLocks noChangeArrowheads="1"/>
            </p:cNvSpPr>
            <p:nvPr/>
          </p:nvSpPr>
          <p:spPr bwMode="auto">
            <a:xfrm>
              <a:off x="366" y="2055"/>
              <a:ext cx="30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2400" b="1">
                  <a:latin typeface="Times New Roman" pitchFamily="18" charset="0"/>
                </a:rPr>
                <a:t>3</a:t>
              </a:r>
              <a:r>
                <a:rPr lang="en-US" sz="2400" b="1">
                  <a:latin typeface="Utopia-Bold" charset="0"/>
                </a:rPr>
                <a:t>. </a:t>
              </a:r>
              <a:endParaRPr lang="en-US" sz="2400">
                <a:latin typeface="Utopia-Regular" charset="0"/>
              </a:endParaRPr>
            </a:p>
          </p:txBody>
        </p:sp>
        <p:grpSp>
          <p:nvGrpSpPr>
            <p:cNvPr id="15" name="Group 40"/>
            <p:cNvGrpSpPr>
              <a:grpSpLocks/>
            </p:cNvGrpSpPr>
            <p:nvPr/>
          </p:nvGrpSpPr>
          <p:grpSpPr bwMode="auto">
            <a:xfrm>
              <a:off x="825" y="2079"/>
              <a:ext cx="1028" cy="288"/>
              <a:chOff x="837" y="1623"/>
              <a:chExt cx="1028" cy="288"/>
            </a:xfrm>
          </p:grpSpPr>
          <p:sp>
            <p:nvSpPr>
              <p:cNvPr id="15401" name="Rectangle 41"/>
              <p:cNvSpPr>
                <a:spLocks noChangeArrowheads="1"/>
              </p:cNvSpPr>
              <p:nvPr/>
            </p:nvSpPr>
            <p:spPr bwMode="auto">
              <a:xfrm>
                <a:off x="837" y="1623"/>
                <a:ext cx="1028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sz="2400">
                    <a:latin typeface="Utopia-Regular" charset="0"/>
                  </a:rPr>
                  <a:t>    </a:t>
                </a:r>
                <a:r>
                  <a:rPr lang="en-US" sz="2400">
                    <a:latin typeface="Times New Roman" pitchFamily="18" charset="0"/>
                  </a:rPr>
                  <a:t>1</a:t>
                </a:r>
                <a:r>
                  <a:rPr lang="en-US" sz="2400">
                    <a:latin typeface="Utopia-Regular" charset="0"/>
                  </a:rPr>
                  <a:t> </a:t>
                </a:r>
                <a:r>
                  <a:rPr lang="en-US" sz="2400">
                    <a:latin typeface="Symbol" pitchFamily="18" charset="2"/>
                  </a:rPr>
                  <a:t>∠         </a:t>
                </a:r>
                <a:r>
                  <a:rPr lang="en-US" sz="2400">
                    <a:latin typeface="Times New Roman" pitchFamily="18" charset="0"/>
                  </a:rPr>
                  <a:t>5</a:t>
                </a:r>
              </a:p>
            </p:txBody>
          </p:sp>
          <p:grpSp>
            <p:nvGrpSpPr>
              <p:cNvPr id="16" name="Group 42"/>
              <p:cNvGrpSpPr>
                <a:grpSpLocks/>
              </p:cNvGrpSpPr>
              <p:nvPr/>
            </p:nvGrpSpPr>
            <p:grpSpPr bwMode="auto">
              <a:xfrm>
                <a:off x="882" y="1680"/>
                <a:ext cx="192" cy="144"/>
                <a:chOff x="1296" y="3456"/>
                <a:chExt cx="192" cy="144"/>
              </a:xfrm>
            </p:grpSpPr>
            <p:sp>
              <p:nvSpPr>
                <p:cNvPr id="15403" name="Line 43"/>
                <p:cNvSpPr>
                  <a:spLocks noChangeShapeType="1"/>
                </p:cNvSpPr>
                <p:nvPr/>
              </p:nvSpPr>
              <p:spPr bwMode="auto">
                <a:xfrm>
                  <a:off x="1296" y="3600"/>
                  <a:ext cx="19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04" name="Line 44"/>
                <p:cNvSpPr>
                  <a:spLocks noChangeShapeType="1"/>
                </p:cNvSpPr>
                <p:nvPr/>
              </p:nvSpPr>
              <p:spPr bwMode="auto">
                <a:xfrm flipH="1">
                  <a:off x="1296" y="3456"/>
                  <a:ext cx="96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pic>
            <p:nvPicPr>
              <p:cNvPr id="15405" name="Picture 45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278" y="1713"/>
                <a:ext cx="144" cy="1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grpSp>
            <p:nvGrpSpPr>
              <p:cNvPr id="17" name="Group 46"/>
              <p:cNvGrpSpPr>
                <a:grpSpLocks/>
              </p:cNvGrpSpPr>
              <p:nvPr/>
            </p:nvGrpSpPr>
            <p:grpSpPr bwMode="auto">
              <a:xfrm>
                <a:off x="1476" y="1671"/>
                <a:ext cx="192" cy="144"/>
                <a:chOff x="1296" y="3456"/>
                <a:chExt cx="192" cy="144"/>
              </a:xfrm>
            </p:grpSpPr>
            <p:sp>
              <p:nvSpPr>
                <p:cNvPr id="15407" name="Line 47"/>
                <p:cNvSpPr>
                  <a:spLocks noChangeShapeType="1"/>
                </p:cNvSpPr>
                <p:nvPr/>
              </p:nvSpPr>
              <p:spPr bwMode="auto">
                <a:xfrm>
                  <a:off x="1296" y="3600"/>
                  <a:ext cx="19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08" name="Line 48"/>
                <p:cNvSpPr>
                  <a:spLocks noChangeShapeType="1"/>
                </p:cNvSpPr>
                <p:nvPr/>
              </p:nvSpPr>
              <p:spPr bwMode="auto">
                <a:xfrm flipH="1">
                  <a:off x="1296" y="3456"/>
                  <a:ext cx="96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18" name="Group 49"/>
          <p:cNvGrpSpPr>
            <a:grpSpLocks/>
          </p:cNvGrpSpPr>
          <p:nvPr/>
        </p:nvGrpSpPr>
        <p:grpSpPr bwMode="auto">
          <a:xfrm>
            <a:off x="4702175" y="2557463"/>
            <a:ext cx="3436938" cy="738187"/>
            <a:chOff x="2962" y="1611"/>
            <a:chExt cx="2165" cy="465"/>
          </a:xfrm>
        </p:grpSpPr>
        <p:sp>
          <p:nvSpPr>
            <p:cNvPr id="15410" name="Rectangle 50"/>
            <p:cNvSpPr>
              <a:spLocks noChangeArrowheads="1"/>
            </p:cNvSpPr>
            <p:nvPr/>
          </p:nvSpPr>
          <p:spPr bwMode="auto">
            <a:xfrm>
              <a:off x="2962" y="1611"/>
              <a:ext cx="30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2400" b="1">
                  <a:latin typeface="Times New Roman" pitchFamily="18" charset="0"/>
                </a:rPr>
                <a:t>2</a:t>
              </a:r>
              <a:r>
                <a:rPr lang="en-US" sz="2400" b="1">
                  <a:latin typeface="Utopia-Bold" charset="0"/>
                </a:rPr>
                <a:t>. </a:t>
              </a:r>
              <a:endParaRPr lang="en-US" sz="2400">
                <a:latin typeface="Utopia-Regular" charset="0"/>
              </a:endParaRPr>
            </a:p>
          </p:txBody>
        </p:sp>
        <p:sp>
          <p:nvSpPr>
            <p:cNvPr id="15411" name="Rectangle 51"/>
            <p:cNvSpPr>
              <a:spLocks noChangeArrowheads="1"/>
            </p:cNvSpPr>
            <p:nvPr/>
          </p:nvSpPr>
          <p:spPr bwMode="auto">
            <a:xfrm>
              <a:off x="3309" y="1634"/>
              <a:ext cx="1818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/>
              <a:r>
                <a:rPr lang="en-US" sz="2000" b="1">
                  <a:latin typeface="Arial" pitchFamily="34" charset="0"/>
                </a:rPr>
                <a:t>Vertical Angles Congruence Theorem</a:t>
              </a:r>
            </a:p>
          </p:txBody>
        </p:sp>
      </p:grpSp>
      <p:grpSp>
        <p:nvGrpSpPr>
          <p:cNvPr id="19" name="Group 52"/>
          <p:cNvGrpSpPr>
            <a:grpSpLocks/>
          </p:cNvGrpSpPr>
          <p:nvPr/>
        </p:nvGrpSpPr>
        <p:grpSpPr bwMode="auto">
          <a:xfrm>
            <a:off x="4706938" y="3276600"/>
            <a:ext cx="4251325" cy="709613"/>
            <a:chOff x="2965" y="2064"/>
            <a:chExt cx="2678" cy="447"/>
          </a:xfrm>
        </p:grpSpPr>
        <p:sp>
          <p:nvSpPr>
            <p:cNvPr id="15413" name="Rectangle 53"/>
            <p:cNvSpPr>
              <a:spLocks noChangeArrowheads="1"/>
            </p:cNvSpPr>
            <p:nvPr/>
          </p:nvSpPr>
          <p:spPr bwMode="auto">
            <a:xfrm>
              <a:off x="2965" y="2064"/>
              <a:ext cx="30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2400" b="1">
                  <a:latin typeface="Times New Roman" pitchFamily="18" charset="0"/>
                </a:rPr>
                <a:t>3</a:t>
              </a:r>
              <a:r>
                <a:rPr lang="en-US" sz="2400" b="1">
                  <a:latin typeface="Utopia-Bold" charset="0"/>
                </a:rPr>
                <a:t>. </a:t>
              </a:r>
              <a:endParaRPr lang="en-US" sz="2400">
                <a:latin typeface="Utopia-Regular" charset="0"/>
              </a:endParaRPr>
            </a:p>
          </p:txBody>
        </p:sp>
        <p:sp>
          <p:nvSpPr>
            <p:cNvPr id="15414" name="Rectangle 54"/>
            <p:cNvSpPr>
              <a:spLocks noChangeArrowheads="1"/>
            </p:cNvSpPr>
            <p:nvPr/>
          </p:nvSpPr>
          <p:spPr bwMode="auto">
            <a:xfrm>
              <a:off x="3300" y="2069"/>
              <a:ext cx="2343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/>
              <a:r>
                <a:rPr lang="en-US" sz="2000" b="1">
                  <a:latin typeface="Arial" pitchFamily="34" charset="0"/>
                </a:rPr>
                <a:t>Transitive Property of Congruence</a:t>
              </a:r>
            </a:p>
          </p:txBody>
        </p:sp>
      </p:grpSp>
      <p:grpSp>
        <p:nvGrpSpPr>
          <p:cNvPr id="20" name="Group 55"/>
          <p:cNvGrpSpPr>
            <a:grpSpLocks/>
          </p:cNvGrpSpPr>
          <p:nvPr/>
        </p:nvGrpSpPr>
        <p:grpSpPr bwMode="auto">
          <a:xfrm>
            <a:off x="4700588" y="3924300"/>
            <a:ext cx="4443412" cy="749300"/>
            <a:chOff x="2961" y="2472"/>
            <a:chExt cx="2799" cy="472"/>
          </a:xfrm>
        </p:grpSpPr>
        <p:sp>
          <p:nvSpPr>
            <p:cNvPr id="15416" name="Rectangle 56"/>
            <p:cNvSpPr>
              <a:spLocks noChangeArrowheads="1"/>
            </p:cNvSpPr>
            <p:nvPr/>
          </p:nvSpPr>
          <p:spPr bwMode="auto">
            <a:xfrm>
              <a:off x="2961" y="2472"/>
              <a:ext cx="30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2400" b="1">
                  <a:latin typeface="Times New Roman" pitchFamily="18" charset="0"/>
                </a:rPr>
                <a:t>4</a:t>
              </a:r>
              <a:r>
                <a:rPr lang="en-US" sz="2400" b="1">
                  <a:latin typeface="Utopia-Bold" charset="0"/>
                </a:rPr>
                <a:t>. </a:t>
              </a:r>
              <a:endParaRPr lang="en-US" sz="2400">
                <a:latin typeface="Utopia-Regular" charset="0"/>
              </a:endParaRPr>
            </a:p>
          </p:txBody>
        </p:sp>
        <p:sp>
          <p:nvSpPr>
            <p:cNvPr id="15417" name="Rectangle 57"/>
            <p:cNvSpPr>
              <a:spLocks noChangeArrowheads="1"/>
            </p:cNvSpPr>
            <p:nvPr/>
          </p:nvSpPr>
          <p:spPr bwMode="auto">
            <a:xfrm>
              <a:off x="3309" y="2502"/>
              <a:ext cx="2451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/>
              <a:r>
                <a:rPr lang="en-US" sz="2000" b="1" dirty="0">
                  <a:latin typeface="Arial" pitchFamily="34" charset="0"/>
                </a:rPr>
                <a:t>Corresponding Angles </a:t>
              </a:r>
              <a:r>
                <a:rPr lang="en-US" sz="2000" b="1" dirty="0" smtClean="0">
                  <a:latin typeface="Arial" pitchFamily="34" charset="0"/>
                </a:rPr>
                <a:t>Converse</a:t>
              </a:r>
              <a:endParaRPr lang="en-US" sz="2000" b="1" dirty="0">
                <a:latin typeface="Arial" pitchFamily="34" charset="0"/>
              </a:endParaRPr>
            </a:p>
          </p:txBody>
        </p:sp>
      </p:grpSp>
      <p:grpSp>
        <p:nvGrpSpPr>
          <p:cNvPr id="21" name="Group 58"/>
          <p:cNvGrpSpPr>
            <a:grpSpLocks/>
          </p:cNvGrpSpPr>
          <p:nvPr/>
        </p:nvGrpSpPr>
        <p:grpSpPr bwMode="auto">
          <a:xfrm>
            <a:off x="457200" y="990600"/>
            <a:ext cx="8229600" cy="3733800"/>
            <a:chOff x="288" y="624"/>
            <a:chExt cx="5184" cy="2352"/>
          </a:xfrm>
        </p:grpSpPr>
        <p:sp>
          <p:nvSpPr>
            <p:cNvPr id="15419" name="Rectangle 59"/>
            <p:cNvSpPr>
              <a:spLocks noChangeArrowheads="1"/>
            </p:cNvSpPr>
            <p:nvPr/>
          </p:nvSpPr>
          <p:spPr bwMode="auto">
            <a:xfrm>
              <a:off x="363" y="779"/>
              <a:ext cx="141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2400" b="1">
                  <a:latin typeface="Arial" pitchFamily="34" charset="0"/>
                </a:rPr>
                <a:t>STATEMENTS</a:t>
              </a:r>
            </a:p>
          </p:txBody>
        </p:sp>
        <p:sp>
          <p:nvSpPr>
            <p:cNvPr id="15420" name="Rectangle 60"/>
            <p:cNvSpPr>
              <a:spLocks noChangeArrowheads="1"/>
            </p:cNvSpPr>
            <p:nvPr/>
          </p:nvSpPr>
          <p:spPr bwMode="auto">
            <a:xfrm>
              <a:off x="2957" y="776"/>
              <a:ext cx="106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2400" b="1">
                  <a:latin typeface="Arial" pitchFamily="34" charset="0"/>
                </a:rPr>
                <a:t>REASONS</a:t>
              </a:r>
            </a:p>
          </p:txBody>
        </p:sp>
        <p:sp>
          <p:nvSpPr>
            <p:cNvPr id="15421" name="Line 61"/>
            <p:cNvSpPr>
              <a:spLocks noChangeShapeType="1"/>
            </p:cNvSpPr>
            <p:nvPr/>
          </p:nvSpPr>
          <p:spPr bwMode="auto">
            <a:xfrm>
              <a:off x="288" y="1104"/>
              <a:ext cx="518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422" name="Line 62"/>
            <p:cNvSpPr>
              <a:spLocks noChangeShapeType="1"/>
            </p:cNvSpPr>
            <p:nvPr/>
          </p:nvSpPr>
          <p:spPr bwMode="auto">
            <a:xfrm>
              <a:off x="2880" y="624"/>
              <a:ext cx="0" cy="235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3" name="Rectangle 62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/>
            <a:r>
              <a:rPr lang="en-US" sz="3000" b="1" dirty="0" smtClean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Problems 3.5</a:t>
            </a:r>
            <a:endParaRPr lang="en-US" sz="3000" b="1" dirty="0">
              <a:ln w="11430"/>
              <a:solidFill>
                <a:srgbClr val="00B0F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  <a:latin typeface="Comic Sans MS" pitchFamily="66" charset="0"/>
              </a:rPr>
              <a:t>Geometry CH 3	Parallel &amp; Perpendicular Lines</a:t>
            </a:r>
            <a:endParaRPr lang="en-US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sp>
        <p:nvSpPr>
          <p:cNvPr id="66" name="TextBox 65"/>
          <p:cNvSpPr txBox="1"/>
          <p:nvPr/>
        </p:nvSpPr>
        <p:spPr>
          <a:xfrm>
            <a:off x="7010400" y="6488668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 action="ppaction://hlinksldjump"/>
              </a:rPr>
              <a:t>APPENDIX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omic Sans MS" pitchFamily="66" charset="0"/>
              </a:rPr>
              <a:t>Relationships Between Lines</a:t>
            </a:r>
            <a:endParaRPr lang="en-US" sz="3000" dirty="0" smtClean="0">
              <a:solidFill>
                <a:schemeClr val="accent5">
                  <a:lumMod val="40000"/>
                  <a:lumOff val="6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52400" y="685800"/>
            <a:ext cx="8763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Representations of </a:t>
            </a:r>
            <a:r>
              <a:rPr lang="en-US" sz="2000" b="1" dirty="0" smtClean="0">
                <a:latin typeface="Comic Sans MS" pitchFamily="66" charset="0"/>
              </a:rPr>
              <a:t>PARALLEL LINES.</a:t>
            </a:r>
            <a:endParaRPr lang="en-US" sz="2000" b="1" dirty="0"/>
          </a:p>
        </p:txBody>
      </p:sp>
      <p:grpSp>
        <p:nvGrpSpPr>
          <p:cNvPr id="9" name="Group 8"/>
          <p:cNvGrpSpPr/>
          <p:nvPr/>
        </p:nvGrpSpPr>
        <p:grpSpPr>
          <a:xfrm>
            <a:off x="1676400" y="1295400"/>
            <a:ext cx="152400" cy="228600"/>
            <a:chOff x="7162800" y="2743200"/>
            <a:chExt cx="228600" cy="304800"/>
          </a:xfrm>
        </p:grpSpPr>
        <p:cxnSp>
          <p:nvCxnSpPr>
            <p:cNvPr id="10" name="Straight Connector 9"/>
            <p:cNvCxnSpPr/>
            <p:nvPr/>
          </p:nvCxnSpPr>
          <p:spPr>
            <a:xfrm>
              <a:off x="7162800" y="2743200"/>
              <a:ext cx="228600" cy="1524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V="1">
              <a:off x="7162800" y="2895600"/>
              <a:ext cx="228600" cy="1524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5" name="Straight Arrow Connector 14"/>
          <p:cNvCxnSpPr/>
          <p:nvPr/>
        </p:nvCxnSpPr>
        <p:spPr>
          <a:xfrm>
            <a:off x="609600" y="1417320"/>
            <a:ext cx="2667000" cy="1588"/>
          </a:xfrm>
          <a:prstGeom prst="straightConnector1">
            <a:avLst/>
          </a:prstGeom>
          <a:ln w="254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609600" y="1874520"/>
            <a:ext cx="2743200" cy="1588"/>
          </a:xfrm>
          <a:prstGeom prst="straightConnector1">
            <a:avLst/>
          </a:prstGeom>
          <a:ln w="254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Group 32"/>
          <p:cNvGrpSpPr/>
          <p:nvPr/>
        </p:nvGrpSpPr>
        <p:grpSpPr>
          <a:xfrm>
            <a:off x="1676400" y="1737360"/>
            <a:ext cx="152400" cy="228600"/>
            <a:chOff x="7162800" y="2743200"/>
            <a:chExt cx="228600" cy="304800"/>
          </a:xfrm>
        </p:grpSpPr>
        <p:cxnSp>
          <p:nvCxnSpPr>
            <p:cNvPr id="34" name="Straight Connector 33"/>
            <p:cNvCxnSpPr/>
            <p:nvPr/>
          </p:nvCxnSpPr>
          <p:spPr>
            <a:xfrm>
              <a:off x="7162800" y="2743200"/>
              <a:ext cx="228600" cy="1524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flipV="1">
              <a:off x="7162800" y="2895600"/>
              <a:ext cx="228600" cy="1524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5"/>
          <p:cNvGrpSpPr/>
          <p:nvPr/>
        </p:nvGrpSpPr>
        <p:grpSpPr>
          <a:xfrm rot="19084001">
            <a:off x="4883813" y="1660467"/>
            <a:ext cx="152400" cy="228600"/>
            <a:chOff x="7162800" y="2743200"/>
            <a:chExt cx="228600" cy="304800"/>
          </a:xfrm>
        </p:grpSpPr>
        <p:cxnSp>
          <p:nvCxnSpPr>
            <p:cNvPr id="37" name="Straight Connector 36"/>
            <p:cNvCxnSpPr/>
            <p:nvPr/>
          </p:nvCxnSpPr>
          <p:spPr>
            <a:xfrm>
              <a:off x="7162800" y="2743200"/>
              <a:ext cx="228600" cy="1524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flipV="1">
              <a:off x="7162800" y="2895600"/>
              <a:ext cx="228600" cy="1524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9" name="Straight Arrow Connector 38"/>
          <p:cNvCxnSpPr/>
          <p:nvPr/>
        </p:nvCxnSpPr>
        <p:spPr>
          <a:xfrm rot="19084001">
            <a:off x="3773853" y="1652928"/>
            <a:ext cx="2667000" cy="1588"/>
          </a:xfrm>
          <a:prstGeom prst="straightConnector1">
            <a:avLst/>
          </a:prstGeom>
          <a:ln w="254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rot="19084001">
            <a:off x="3936443" y="1874256"/>
            <a:ext cx="2743200" cy="1588"/>
          </a:xfrm>
          <a:prstGeom prst="straightConnector1">
            <a:avLst/>
          </a:prstGeom>
          <a:ln w="254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Group 40"/>
          <p:cNvGrpSpPr/>
          <p:nvPr/>
        </p:nvGrpSpPr>
        <p:grpSpPr>
          <a:xfrm rot="19084001">
            <a:off x="5045975" y="1895919"/>
            <a:ext cx="152400" cy="228600"/>
            <a:chOff x="7162800" y="2743200"/>
            <a:chExt cx="228600" cy="304800"/>
          </a:xfrm>
        </p:grpSpPr>
        <p:cxnSp>
          <p:nvCxnSpPr>
            <p:cNvPr id="42" name="Straight Connector 41"/>
            <p:cNvCxnSpPr/>
            <p:nvPr/>
          </p:nvCxnSpPr>
          <p:spPr>
            <a:xfrm>
              <a:off x="7162800" y="2743200"/>
              <a:ext cx="228600" cy="1524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flipV="1">
              <a:off x="7162800" y="2895600"/>
              <a:ext cx="228600" cy="1524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oup 44"/>
          <p:cNvGrpSpPr/>
          <p:nvPr/>
        </p:nvGrpSpPr>
        <p:grpSpPr>
          <a:xfrm rot="19084001">
            <a:off x="5162270" y="1819972"/>
            <a:ext cx="152400" cy="228600"/>
            <a:chOff x="7162800" y="2743200"/>
            <a:chExt cx="228600" cy="304800"/>
          </a:xfrm>
        </p:grpSpPr>
        <p:cxnSp>
          <p:nvCxnSpPr>
            <p:cNvPr id="46" name="Straight Connector 45"/>
            <p:cNvCxnSpPr/>
            <p:nvPr/>
          </p:nvCxnSpPr>
          <p:spPr>
            <a:xfrm>
              <a:off x="7162800" y="2743200"/>
              <a:ext cx="228600" cy="1524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flipV="1">
              <a:off x="7162800" y="2895600"/>
              <a:ext cx="228600" cy="1524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Group 47"/>
          <p:cNvGrpSpPr/>
          <p:nvPr/>
        </p:nvGrpSpPr>
        <p:grpSpPr>
          <a:xfrm rot="19084001">
            <a:off x="4979390" y="1578547"/>
            <a:ext cx="152400" cy="228600"/>
            <a:chOff x="7162800" y="2743200"/>
            <a:chExt cx="228600" cy="304800"/>
          </a:xfrm>
        </p:grpSpPr>
        <p:cxnSp>
          <p:nvCxnSpPr>
            <p:cNvPr id="49" name="Straight Connector 48"/>
            <p:cNvCxnSpPr/>
            <p:nvPr/>
          </p:nvCxnSpPr>
          <p:spPr>
            <a:xfrm>
              <a:off x="7162800" y="2743200"/>
              <a:ext cx="228600" cy="1524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flipV="1">
              <a:off x="7162800" y="2895600"/>
              <a:ext cx="228600" cy="1524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2770" name="Picture 2" descr="http://www.wtamu.edu/academic/anns/mps/math/mathlab/beg_algebra/beg_alg_tut33parallel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7000" y="990600"/>
            <a:ext cx="2667000" cy="2105025"/>
          </a:xfrm>
          <a:prstGeom prst="rect">
            <a:avLst/>
          </a:prstGeom>
          <a:noFill/>
        </p:spPr>
      </p:pic>
      <p:grpSp>
        <p:nvGrpSpPr>
          <p:cNvPr id="51" name="Group 50"/>
          <p:cNvGrpSpPr/>
          <p:nvPr/>
        </p:nvGrpSpPr>
        <p:grpSpPr>
          <a:xfrm>
            <a:off x="6934200" y="1524000"/>
            <a:ext cx="152400" cy="152400"/>
            <a:chOff x="7162800" y="2743200"/>
            <a:chExt cx="228600" cy="304800"/>
          </a:xfrm>
        </p:grpSpPr>
        <p:cxnSp>
          <p:nvCxnSpPr>
            <p:cNvPr id="52" name="Straight Connector 51"/>
            <p:cNvCxnSpPr/>
            <p:nvPr/>
          </p:nvCxnSpPr>
          <p:spPr>
            <a:xfrm>
              <a:off x="7162800" y="2743200"/>
              <a:ext cx="228600" cy="1524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flipV="1">
              <a:off x="7162800" y="2895600"/>
              <a:ext cx="228600" cy="1524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Group 53"/>
          <p:cNvGrpSpPr/>
          <p:nvPr/>
        </p:nvGrpSpPr>
        <p:grpSpPr>
          <a:xfrm>
            <a:off x="7086600" y="1524000"/>
            <a:ext cx="152400" cy="152400"/>
            <a:chOff x="7162800" y="2743200"/>
            <a:chExt cx="228600" cy="304800"/>
          </a:xfrm>
        </p:grpSpPr>
        <p:cxnSp>
          <p:nvCxnSpPr>
            <p:cNvPr id="55" name="Straight Connector 54"/>
            <p:cNvCxnSpPr/>
            <p:nvPr/>
          </p:nvCxnSpPr>
          <p:spPr>
            <a:xfrm>
              <a:off x="7162800" y="2743200"/>
              <a:ext cx="228600" cy="1524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flipV="1">
              <a:off x="7162800" y="2895600"/>
              <a:ext cx="228600" cy="1524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Group 56"/>
          <p:cNvGrpSpPr/>
          <p:nvPr/>
        </p:nvGrpSpPr>
        <p:grpSpPr>
          <a:xfrm>
            <a:off x="7239000" y="1524000"/>
            <a:ext cx="152400" cy="152400"/>
            <a:chOff x="7162800" y="2743200"/>
            <a:chExt cx="228600" cy="304800"/>
          </a:xfrm>
        </p:grpSpPr>
        <p:cxnSp>
          <p:nvCxnSpPr>
            <p:cNvPr id="58" name="Straight Connector 57"/>
            <p:cNvCxnSpPr/>
            <p:nvPr/>
          </p:nvCxnSpPr>
          <p:spPr>
            <a:xfrm>
              <a:off x="7162800" y="2743200"/>
              <a:ext cx="228600" cy="1524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flipV="1">
              <a:off x="7162800" y="2895600"/>
              <a:ext cx="228600" cy="1524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Group 59"/>
          <p:cNvGrpSpPr/>
          <p:nvPr/>
        </p:nvGrpSpPr>
        <p:grpSpPr>
          <a:xfrm>
            <a:off x="6858000" y="2286000"/>
            <a:ext cx="152400" cy="152400"/>
            <a:chOff x="7162800" y="2743200"/>
            <a:chExt cx="228600" cy="304800"/>
          </a:xfrm>
        </p:grpSpPr>
        <p:cxnSp>
          <p:nvCxnSpPr>
            <p:cNvPr id="61" name="Straight Connector 60"/>
            <p:cNvCxnSpPr/>
            <p:nvPr/>
          </p:nvCxnSpPr>
          <p:spPr>
            <a:xfrm>
              <a:off x="7162800" y="2743200"/>
              <a:ext cx="228600" cy="1524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flipV="1">
              <a:off x="7162800" y="2895600"/>
              <a:ext cx="228600" cy="1524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Group 62"/>
          <p:cNvGrpSpPr/>
          <p:nvPr/>
        </p:nvGrpSpPr>
        <p:grpSpPr>
          <a:xfrm>
            <a:off x="7010400" y="2286000"/>
            <a:ext cx="152400" cy="152400"/>
            <a:chOff x="7162800" y="2743200"/>
            <a:chExt cx="228600" cy="304800"/>
          </a:xfrm>
        </p:grpSpPr>
        <p:cxnSp>
          <p:nvCxnSpPr>
            <p:cNvPr id="64" name="Straight Connector 63"/>
            <p:cNvCxnSpPr/>
            <p:nvPr/>
          </p:nvCxnSpPr>
          <p:spPr>
            <a:xfrm>
              <a:off x="7162800" y="2743200"/>
              <a:ext cx="228600" cy="1524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flipV="1">
              <a:off x="7162800" y="2895600"/>
              <a:ext cx="228600" cy="1524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Group 65"/>
          <p:cNvGrpSpPr/>
          <p:nvPr/>
        </p:nvGrpSpPr>
        <p:grpSpPr>
          <a:xfrm>
            <a:off x="7162800" y="2286000"/>
            <a:ext cx="152400" cy="152400"/>
            <a:chOff x="7162800" y="2743200"/>
            <a:chExt cx="228600" cy="304800"/>
          </a:xfrm>
        </p:grpSpPr>
        <p:cxnSp>
          <p:nvCxnSpPr>
            <p:cNvPr id="67" name="Straight Connector 66"/>
            <p:cNvCxnSpPr/>
            <p:nvPr/>
          </p:nvCxnSpPr>
          <p:spPr>
            <a:xfrm>
              <a:off x="7162800" y="2743200"/>
              <a:ext cx="228600" cy="1524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flipV="1">
              <a:off x="7162800" y="2895600"/>
              <a:ext cx="228600" cy="1524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Rectangle 68"/>
          <p:cNvSpPr/>
          <p:nvPr/>
        </p:nvSpPr>
        <p:spPr>
          <a:xfrm>
            <a:off x="6705600" y="609600"/>
            <a:ext cx="2133600" cy="584775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en-US" sz="1600" dirty="0" smtClean="0">
                <a:solidFill>
                  <a:schemeClr val="bg1"/>
                </a:solidFill>
                <a:latin typeface="Comic Sans MS" pitchFamily="66" charset="0"/>
              </a:rPr>
              <a:t>This one has all the angles numbered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228600" y="3124200"/>
            <a:ext cx="685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3-D</a:t>
            </a:r>
            <a:endParaRPr lang="en-US" sz="2000" b="1" dirty="0"/>
          </a:p>
        </p:txBody>
      </p:sp>
      <p:pic>
        <p:nvPicPr>
          <p:cNvPr id="32772" name="Picture 4" descr="http://jhh.blogs.com/anthos/images/perspective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2190" y="3352800"/>
            <a:ext cx="3051810" cy="23657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1" name="Cube 70"/>
          <p:cNvSpPr/>
          <p:nvPr/>
        </p:nvSpPr>
        <p:spPr>
          <a:xfrm>
            <a:off x="381000" y="3810000"/>
            <a:ext cx="2133600" cy="1752600"/>
          </a:xfrm>
          <a:prstGeom prst="cube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Parallelogram 71"/>
          <p:cNvSpPr/>
          <p:nvPr/>
        </p:nvSpPr>
        <p:spPr>
          <a:xfrm>
            <a:off x="3048000" y="4343400"/>
            <a:ext cx="2895600" cy="685800"/>
          </a:xfrm>
          <a:prstGeom prst="parallelogram">
            <a:avLst>
              <a:gd name="adj" fmla="val 90455"/>
            </a:avLst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3" name="Straight Arrow Connector 72"/>
          <p:cNvCxnSpPr/>
          <p:nvPr/>
        </p:nvCxnSpPr>
        <p:spPr>
          <a:xfrm>
            <a:off x="0" y="4236720"/>
            <a:ext cx="2667000" cy="1588"/>
          </a:xfrm>
          <a:prstGeom prst="straightConnector1">
            <a:avLst/>
          </a:prstGeom>
          <a:ln w="508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/>
          <p:nvPr/>
        </p:nvCxnSpPr>
        <p:spPr>
          <a:xfrm>
            <a:off x="0" y="5562600"/>
            <a:ext cx="2667000" cy="1588"/>
          </a:xfrm>
          <a:prstGeom prst="straightConnector1">
            <a:avLst/>
          </a:prstGeom>
          <a:ln w="508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/>
          <p:nvPr/>
        </p:nvCxnSpPr>
        <p:spPr>
          <a:xfrm flipV="1">
            <a:off x="3352800" y="4419600"/>
            <a:ext cx="1137630" cy="533400"/>
          </a:xfrm>
          <a:prstGeom prst="straightConnector1">
            <a:avLst/>
          </a:prstGeom>
          <a:ln w="508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/>
          <p:cNvCxnSpPr/>
          <p:nvPr/>
        </p:nvCxnSpPr>
        <p:spPr>
          <a:xfrm rot="16200000" flipV="1">
            <a:off x="3886200" y="3733800"/>
            <a:ext cx="1371600" cy="304800"/>
          </a:xfrm>
          <a:prstGeom prst="straightConnector1">
            <a:avLst/>
          </a:prstGeom>
          <a:ln w="25400">
            <a:solidFill>
              <a:schemeClr val="tx1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/>
          <p:nvPr/>
        </p:nvCxnSpPr>
        <p:spPr>
          <a:xfrm rot="16200000" flipH="1">
            <a:off x="4572000" y="5257800"/>
            <a:ext cx="609600" cy="152400"/>
          </a:xfrm>
          <a:prstGeom prst="straightConnector1">
            <a:avLst/>
          </a:prstGeom>
          <a:ln w="2540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Arrow Connector 86"/>
          <p:cNvCxnSpPr/>
          <p:nvPr/>
        </p:nvCxnSpPr>
        <p:spPr>
          <a:xfrm rot="16200000" flipH="1">
            <a:off x="4533900" y="4762500"/>
            <a:ext cx="457200" cy="76200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/>
          <p:nvPr/>
        </p:nvCxnSpPr>
        <p:spPr>
          <a:xfrm flipV="1">
            <a:off x="4495800" y="4419600"/>
            <a:ext cx="1137630" cy="533400"/>
          </a:xfrm>
          <a:prstGeom prst="straightConnector1">
            <a:avLst/>
          </a:prstGeom>
          <a:ln w="508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/>
          <p:cNvCxnSpPr/>
          <p:nvPr/>
        </p:nvCxnSpPr>
        <p:spPr>
          <a:xfrm flipV="1">
            <a:off x="1371600" y="3200400"/>
            <a:ext cx="1752600" cy="1722120"/>
          </a:xfrm>
          <a:prstGeom prst="straightConnector1">
            <a:avLst/>
          </a:prstGeom>
          <a:ln w="508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Arrow Connector 89"/>
          <p:cNvCxnSpPr/>
          <p:nvPr/>
        </p:nvCxnSpPr>
        <p:spPr>
          <a:xfrm flipV="1">
            <a:off x="1524000" y="4267200"/>
            <a:ext cx="1905000" cy="1828800"/>
          </a:xfrm>
          <a:prstGeom prst="straightConnector1">
            <a:avLst/>
          </a:prstGeom>
          <a:ln w="508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2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4" dur="1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3" dur="1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6" dur="1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9" dur="1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4" dur="1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4" dur="1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9" dur="1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8" dur="1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1" dur="1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2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4" dur="1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7" dur="1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0" dur="1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2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3" dur="1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8" dur="1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69" grpId="1" animBg="1"/>
      <p:bldP spid="70" grpId="0"/>
      <p:bldP spid="71" grpId="0" animBg="1"/>
      <p:bldP spid="7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9"/>
          <p:cNvSpPr>
            <a:spLocks noChangeArrowheads="1"/>
          </p:cNvSpPr>
          <p:nvPr/>
        </p:nvSpPr>
        <p:spPr bwMode="auto">
          <a:xfrm>
            <a:off x="1296988" y="1900238"/>
            <a:ext cx="6399212" cy="31257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85" name="Line 11"/>
          <p:cNvSpPr>
            <a:spLocks noChangeShapeType="1"/>
          </p:cNvSpPr>
          <p:nvPr/>
        </p:nvSpPr>
        <p:spPr bwMode="auto">
          <a:xfrm flipH="1">
            <a:off x="304800" y="5029200"/>
            <a:ext cx="9906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486" name="Line 12"/>
          <p:cNvSpPr>
            <a:spLocks noChangeShapeType="1"/>
          </p:cNvSpPr>
          <p:nvPr/>
        </p:nvSpPr>
        <p:spPr bwMode="auto">
          <a:xfrm flipH="1" flipV="1">
            <a:off x="152400" y="1371600"/>
            <a:ext cx="11430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487" name="Line 13"/>
          <p:cNvSpPr>
            <a:spLocks noChangeShapeType="1"/>
          </p:cNvSpPr>
          <p:nvPr/>
        </p:nvSpPr>
        <p:spPr bwMode="auto">
          <a:xfrm flipV="1">
            <a:off x="7696200" y="1447800"/>
            <a:ext cx="9906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488" name="Line 14"/>
          <p:cNvSpPr>
            <a:spLocks noChangeShapeType="1"/>
          </p:cNvSpPr>
          <p:nvPr/>
        </p:nvSpPr>
        <p:spPr bwMode="auto">
          <a:xfrm>
            <a:off x="7696200" y="5029200"/>
            <a:ext cx="9906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43" name="Text Box 15"/>
          <p:cNvSpPr txBox="1">
            <a:spLocks noChangeArrowheads="1"/>
          </p:cNvSpPr>
          <p:nvPr/>
        </p:nvSpPr>
        <p:spPr bwMode="auto">
          <a:xfrm>
            <a:off x="1600200" y="838200"/>
            <a:ext cx="525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This is the room you are in right now</a:t>
            </a:r>
          </a:p>
        </p:txBody>
      </p:sp>
      <p:sp>
        <p:nvSpPr>
          <p:cNvPr id="22544" name="Oval 16"/>
          <p:cNvSpPr>
            <a:spLocks noChangeArrowheads="1"/>
          </p:cNvSpPr>
          <p:nvPr/>
        </p:nvSpPr>
        <p:spPr bwMode="auto">
          <a:xfrm>
            <a:off x="2667000" y="2971800"/>
            <a:ext cx="457200" cy="457200"/>
          </a:xfrm>
          <a:prstGeom prst="ellips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2545" name="Line 17"/>
          <p:cNvSpPr>
            <a:spLocks noChangeShapeType="1"/>
          </p:cNvSpPr>
          <p:nvPr/>
        </p:nvSpPr>
        <p:spPr bwMode="auto">
          <a:xfrm>
            <a:off x="2895600" y="3429000"/>
            <a:ext cx="0" cy="68580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46" name="Line 18"/>
          <p:cNvSpPr>
            <a:spLocks noChangeShapeType="1"/>
          </p:cNvSpPr>
          <p:nvPr/>
        </p:nvSpPr>
        <p:spPr bwMode="auto">
          <a:xfrm flipH="1">
            <a:off x="2438400" y="4114800"/>
            <a:ext cx="457200" cy="99060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47" name="Line 19"/>
          <p:cNvSpPr>
            <a:spLocks noChangeShapeType="1"/>
          </p:cNvSpPr>
          <p:nvPr/>
        </p:nvSpPr>
        <p:spPr bwMode="auto">
          <a:xfrm>
            <a:off x="2895600" y="4114800"/>
            <a:ext cx="381000" cy="106680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48" name="Line 20"/>
          <p:cNvSpPr>
            <a:spLocks noChangeShapeType="1"/>
          </p:cNvSpPr>
          <p:nvPr/>
        </p:nvSpPr>
        <p:spPr bwMode="auto">
          <a:xfrm>
            <a:off x="2362200" y="3505200"/>
            <a:ext cx="1143000" cy="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49" name="Text Box 21"/>
          <p:cNvSpPr txBox="1">
            <a:spLocks noChangeArrowheads="1"/>
          </p:cNvSpPr>
          <p:nvPr/>
        </p:nvSpPr>
        <p:spPr bwMode="auto">
          <a:xfrm>
            <a:off x="2362200" y="2667000"/>
            <a:ext cx="1447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(teacher)</a:t>
            </a:r>
          </a:p>
        </p:txBody>
      </p:sp>
      <p:sp>
        <p:nvSpPr>
          <p:cNvPr id="22550" name="Text Box 22"/>
          <p:cNvSpPr txBox="1">
            <a:spLocks noChangeArrowheads="1"/>
          </p:cNvSpPr>
          <p:nvPr/>
        </p:nvSpPr>
        <p:spPr bwMode="auto">
          <a:xfrm>
            <a:off x="4267200" y="2743200"/>
            <a:ext cx="32766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Can you see 2 lines that don’t touch, but aren’t parallel?</a:t>
            </a:r>
          </a:p>
        </p:txBody>
      </p:sp>
      <p:sp>
        <p:nvSpPr>
          <p:cNvPr id="22551" name="Line 23"/>
          <p:cNvSpPr>
            <a:spLocks noChangeShapeType="1"/>
          </p:cNvSpPr>
          <p:nvPr/>
        </p:nvSpPr>
        <p:spPr bwMode="auto">
          <a:xfrm>
            <a:off x="1295400" y="1905000"/>
            <a:ext cx="640080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2552" name="Line 24"/>
          <p:cNvSpPr>
            <a:spLocks noChangeShapeType="1"/>
          </p:cNvSpPr>
          <p:nvPr/>
        </p:nvSpPr>
        <p:spPr bwMode="auto">
          <a:xfrm flipV="1">
            <a:off x="304800" y="4572000"/>
            <a:ext cx="1828800" cy="9906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omic Sans MS" pitchFamily="66" charset="0"/>
              </a:rPr>
              <a:t>Relationships Between Lines</a:t>
            </a:r>
            <a:endParaRPr lang="en-US" sz="3000" dirty="0" smtClean="0">
              <a:solidFill>
                <a:schemeClr val="accent5">
                  <a:lumMod val="40000"/>
                  <a:lumOff val="6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2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2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2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2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2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2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3" grpId="0"/>
      <p:bldP spid="22544" grpId="0" animBg="1"/>
      <p:bldP spid="22545" grpId="0" animBg="1"/>
      <p:bldP spid="22546" grpId="0" animBg="1"/>
      <p:bldP spid="22547" grpId="0" animBg="1"/>
      <p:bldP spid="22548" grpId="0" animBg="1"/>
      <p:bldP spid="22549" grpId="0"/>
      <p:bldP spid="22549" grpId="1"/>
      <p:bldP spid="22550" grpId="0"/>
      <p:bldP spid="22551" grpId="0" animBg="1"/>
      <p:bldP spid="2255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1296988" y="1900238"/>
            <a:ext cx="6399212" cy="31257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509" name="Line 5"/>
          <p:cNvSpPr>
            <a:spLocks noChangeShapeType="1"/>
          </p:cNvSpPr>
          <p:nvPr/>
        </p:nvSpPr>
        <p:spPr bwMode="auto">
          <a:xfrm flipH="1">
            <a:off x="304800" y="5029200"/>
            <a:ext cx="9906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10" name="Line 6"/>
          <p:cNvSpPr>
            <a:spLocks noChangeShapeType="1"/>
          </p:cNvSpPr>
          <p:nvPr/>
        </p:nvSpPr>
        <p:spPr bwMode="auto">
          <a:xfrm flipH="1" flipV="1">
            <a:off x="152400" y="1371600"/>
            <a:ext cx="11430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11" name="Line 7"/>
          <p:cNvSpPr>
            <a:spLocks noChangeShapeType="1"/>
          </p:cNvSpPr>
          <p:nvPr/>
        </p:nvSpPr>
        <p:spPr bwMode="auto">
          <a:xfrm flipV="1">
            <a:off x="7696200" y="1447800"/>
            <a:ext cx="9906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12" name="Line 8"/>
          <p:cNvSpPr>
            <a:spLocks noChangeShapeType="1"/>
          </p:cNvSpPr>
          <p:nvPr/>
        </p:nvSpPr>
        <p:spPr bwMode="auto">
          <a:xfrm>
            <a:off x="7696200" y="5029200"/>
            <a:ext cx="9906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13" name="Oval 10"/>
          <p:cNvSpPr>
            <a:spLocks noChangeArrowheads="1"/>
          </p:cNvSpPr>
          <p:nvPr/>
        </p:nvSpPr>
        <p:spPr bwMode="auto">
          <a:xfrm>
            <a:off x="2667000" y="2971800"/>
            <a:ext cx="457200" cy="457200"/>
          </a:xfrm>
          <a:prstGeom prst="ellips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514" name="Line 11"/>
          <p:cNvSpPr>
            <a:spLocks noChangeShapeType="1"/>
          </p:cNvSpPr>
          <p:nvPr/>
        </p:nvSpPr>
        <p:spPr bwMode="auto">
          <a:xfrm>
            <a:off x="2895600" y="3429000"/>
            <a:ext cx="0" cy="68580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15" name="Line 12"/>
          <p:cNvSpPr>
            <a:spLocks noChangeShapeType="1"/>
          </p:cNvSpPr>
          <p:nvPr/>
        </p:nvSpPr>
        <p:spPr bwMode="auto">
          <a:xfrm flipH="1">
            <a:off x="2438400" y="4114800"/>
            <a:ext cx="457200" cy="99060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16" name="Line 13"/>
          <p:cNvSpPr>
            <a:spLocks noChangeShapeType="1"/>
          </p:cNvSpPr>
          <p:nvPr/>
        </p:nvSpPr>
        <p:spPr bwMode="auto">
          <a:xfrm>
            <a:off x="2895600" y="4114800"/>
            <a:ext cx="381000" cy="106680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17" name="Line 14"/>
          <p:cNvSpPr>
            <a:spLocks noChangeShapeType="1"/>
          </p:cNvSpPr>
          <p:nvPr/>
        </p:nvSpPr>
        <p:spPr bwMode="auto">
          <a:xfrm>
            <a:off x="2362200" y="3505200"/>
            <a:ext cx="1143000" cy="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18" name="Line 17"/>
          <p:cNvSpPr>
            <a:spLocks noChangeShapeType="1"/>
          </p:cNvSpPr>
          <p:nvPr/>
        </p:nvSpPr>
        <p:spPr bwMode="auto">
          <a:xfrm>
            <a:off x="1295400" y="1905000"/>
            <a:ext cx="640080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1519" name="Line 18"/>
          <p:cNvSpPr>
            <a:spLocks noChangeShapeType="1"/>
          </p:cNvSpPr>
          <p:nvPr/>
        </p:nvSpPr>
        <p:spPr bwMode="auto">
          <a:xfrm flipV="1">
            <a:off x="304800" y="4572000"/>
            <a:ext cx="1828800" cy="9906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571" name="Text Box 19"/>
          <p:cNvSpPr txBox="1">
            <a:spLocks noChangeArrowheads="1"/>
          </p:cNvSpPr>
          <p:nvPr/>
        </p:nvSpPr>
        <p:spPr bwMode="auto">
          <a:xfrm>
            <a:off x="3962400" y="2438400"/>
            <a:ext cx="32766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These lines will not touch, because they are in different planes</a:t>
            </a:r>
          </a:p>
        </p:txBody>
      </p:sp>
      <p:sp>
        <p:nvSpPr>
          <p:cNvPr id="23572" name="Text Box 20"/>
          <p:cNvSpPr txBox="1">
            <a:spLocks noChangeArrowheads="1"/>
          </p:cNvSpPr>
          <p:nvPr/>
        </p:nvSpPr>
        <p:spPr bwMode="auto">
          <a:xfrm>
            <a:off x="4114800" y="3733800"/>
            <a:ext cx="32766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Parallel lines must be in the same plane.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omic Sans MS" pitchFamily="66" charset="0"/>
              </a:rPr>
              <a:t>Relationships Between Lines</a:t>
            </a:r>
            <a:endParaRPr lang="en-US" sz="3000" dirty="0" smtClean="0">
              <a:solidFill>
                <a:schemeClr val="accent5">
                  <a:lumMod val="40000"/>
                  <a:lumOff val="6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3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1" grpId="0"/>
      <p:bldP spid="2357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1296988" y="1900238"/>
            <a:ext cx="6399212" cy="31257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2533" name="Line 5"/>
          <p:cNvSpPr>
            <a:spLocks noChangeShapeType="1"/>
          </p:cNvSpPr>
          <p:nvPr/>
        </p:nvSpPr>
        <p:spPr bwMode="auto">
          <a:xfrm flipH="1">
            <a:off x="304800" y="5029200"/>
            <a:ext cx="9906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34" name="Line 6"/>
          <p:cNvSpPr>
            <a:spLocks noChangeShapeType="1"/>
          </p:cNvSpPr>
          <p:nvPr/>
        </p:nvSpPr>
        <p:spPr bwMode="auto">
          <a:xfrm flipH="1" flipV="1">
            <a:off x="152400" y="1371600"/>
            <a:ext cx="11430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35" name="Line 7"/>
          <p:cNvSpPr>
            <a:spLocks noChangeShapeType="1"/>
          </p:cNvSpPr>
          <p:nvPr/>
        </p:nvSpPr>
        <p:spPr bwMode="auto">
          <a:xfrm flipV="1">
            <a:off x="7696200" y="1447800"/>
            <a:ext cx="9906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36" name="Line 8"/>
          <p:cNvSpPr>
            <a:spLocks noChangeShapeType="1"/>
          </p:cNvSpPr>
          <p:nvPr/>
        </p:nvSpPr>
        <p:spPr bwMode="auto">
          <a:xfrm>
            <a:off x="7696200" y="5029200"/>
            <a:ext cx="9906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37" name="Oval 9"/>
          <p:cNvSpPr>
            <a:spLocks noChangeArrowheads="1"/>
          </p:cNvSpPr>
          <p:nvPr/>
        </p:nvSpPr>
        <p:spPr bwMode="auto">
          <a:xfrm>
            <a:off x="2667000" y="2971800"/>
            <a:ext cx="457200" cy="457200"/>
          </a:xfrm>
          <a:prstGeom prst="ellips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2538" name="Line 10"/>
          <p:cNvSpPr>
            <a:spLocks noChangeShapeType="1"/>
          </p:cNvSpPr>
          <p:nvPr/>
        </p:nvSpPr>
        <p:spPr bwMode="auto">
          <a:xfrm>
            <a:off x="2895600" y="3429000"/>
            <a:ext cx="0" cy="68580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39" name="Line 11"/>
          <p:cNvSpPr>
            <a:spLocks noChangeShapeType="1"/>
          </p:cNvSpPr>
          <p:nvPr/>
        </p:nvSpPr>
        <p:spPr bwMode="auto">
          <a:xfrm flipH="1">
            <a:off x="2438400" y="4114800"/>
            <a:ext cx="457200" cy="99060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40" name="Line 12"/>
          <p:cNvSpPr>
            <a:spLocks noChangeShapeType="1"/>
          </p:cNvSpPr>
          <p:nvPr/>
        </p:nvSpPr>
        <p:spPr bwMode="auto">
          <a:xfrm>
            <a:off x="2895600" y="4114800"/>
            <a:ext cx="381000" cy="106680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41" name="Line 13"/>
          <p:cNvSpPr>
            <a:spLocks noChangeShapeType="1"/>
          </p:cNvSpPr>
          <p:nvPr/>
        </p:nvSpPr>
        <p:spPr bwMode="auto">
          <a:xfrm>
            <a:off x="2362200" y="3505200"/>
            <a:ext cx="1143000" cy="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42" name="Line 14"/>
          <p:cNvSpPr>
            <a:spLocks noChangeShapeType="1"/>
          </p:cNvSpPr>
          <p:nvPr/>
        </p:nvSpPr>
        <p:spPr bwMode="auto">
          <a:xfrm>
            <a:off x="1295400" y="1905000"/>
            <a:ext cx="640080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2543" name="Line 15"/>
          <p:cNvSpPr>
            <a:spLocks noChangeShapeType="1"/>
          </p:cNvSpPr>
          <p:nvPr/>
        </p:nvSpPr>
        <p:spPr bwMode="auto">
          <a:xfrm flipV="1">
            <a:off x="304800" y="4572000"/>
            <a:ext cx="1828800" cy="9906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2544" name="Text Box 16"/>
          <p:cNvSpPr txBox="1">
            <a:spLocks noChangeArrowheads="1"/>
          </p:cNvSpPr>
          <p:nvPr/>
        </p:nvSpPr>
        <p:spPr bwMode="auto">
          <a:xfrm>
            <a:off x="4038600" y="281940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dirty="0"/>
              <a:t>These are SKEW lines</a:t>
            </a:r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omic Sans MS" pitchFamily="66" charset="0"/>
              </a:rPr>
              <a:t>Relationships Between Lines</a:t>
            </a:r>
            <a:endParaRPr lang="en-US" sz="3000" dirty="0" smtClean="0">
              <a:solidFill>
                <a:schemeClr val="accent5">
                  <a:lumMod val="40000"/>
                  <a:lumOff val="6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228600" y="685800"/>
            <a:ext cx="1752600" cy="3810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52400" y="685800"/>
            <a:ext cx="8763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Comic Sans MS" pitchFamily="66" charset="0"/>
              </a:rPr>
              <a:t>SKEW LINES </a:t>
            </a:r>
            <a:r>
              <a:rPr lang="en-US" sz="2000" dirty="0" smtClean="0">
                <a:latin typeface="Comic Sans MS" pitchFamily="66" charset="0"/>
              </a:rPr>
              <a:t>are lines that do not touch…</a:t>
            </a:r>
            <a:endParaRPr lang="en-US" sz="2000" dirty="0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omic Sans MS" pitchFamily="66" charset="0"/>
              </a:rPr>
              <a:t>Relationships Between Lines</a:t>
            </a:r>
            <a:endParaRPr lang="en-US" sz="3000" dirty="0" smtClean="0">
              <a:solidFill>
                <a:schemeClr val="accent5">
                  <a:lumMod val="40000"/>
                  <a:lumOff val="6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038600" y="685800"/>
            <a:ext cx="2667000" cy="40011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latin typeface="Comic Sans MS" pitchFamily="66" charset="0"/>
              </a:rPr>
              <a:t>NOT INTERSECT…</a:t>
            </a:r>
            <a:endParaRPr lang="en-US" sz="2000" b="1" dirty="0"/>
          </a:p>
        </p:txBody>
      </p:sp>
      <p:sp>
        <p:nvSpPr>
          <p:cNvPr id="10" name="Rectangle 9"/>
          <p:cNvSpPr/>
          <p:nvPr/>
        </p:nvSpPr>
        <p:spPr>
          <a:xfrm>
            <a:off x="4038600" y="685800"/>
            <a:ext cx="2667000" cy="40011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latin typeface="Comic Sans MS" pitchFamily="66" charset="0"/>
              </a:rPr>
              <a:t>NOT INTERSECT…</a:t>
            </a:r>
            <a:endParaRPr lang="en-US" sz="2000" b="1" dirty="0"/>
          </a:p>
        </p:txBody>
      </p:sp>
      <p:sp>
        <p:nvSpPr>
          <p:cNvPr id="11" name="Rectangle 10"/>
          <p:cNvSpPr/>
          <p:nvPr/>
        </p:nvSpPr>
        <p:spPr>
          <a:xfrm>
            <a:off x="152400" y="1295400"/>
            <a:ext cx="8763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	…not because they are parallel…</a:t>
            </a:r>
            <a:endParaRPr lang="en-US" sz="2000" dirty="0"/>
          </a:p>
        </p:txBody>
      </p:sp>
      <p:sp>
        <p:nvSpPr>
          <p:cNvPr id="12" name="Rectangle 11"/>
          <p:cNvSpPr/>
          <p:nvPr/>
        </p:nvSpPr>
        <p:spPr>
          <a:xfrm>
            <a:off x="-76200" y="1828800"/>
            <a:ext cx="8534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	   …but because they are not in the same plane.</a:t>
            </a:r>
            <a:endParaRPr lang="en-US" sz="2000" dirty="0"/>
          </a:p>
        </p:txBody>
      </p:sp>
      <p:grpSp>
        <p:nvGrpSpPr>
          <p:cNvPr id="21" name="Group 20"/>
          <p:cNvGrpSpPr/>
          <p:nvPr/>
        </p:nvGrpSpPr>
        <p:grpSpPr>
          <a:xfrm>
            <a:off x="0" y="1371600"/>
            <a:ext cx="9144000" cy="5105400"/>
            <a:chOff x="0" y="1371600"/>
            <a:chExt cx="9144000" cy="5105400"/>
          </a:xfrm>
        </p:grpSpPr>
        <p:pic>
          <p:nvPicPr>
            <p:cNvPr id="14" name="Picture 2" descr="http://rds.yahoo.com/_ylt=A0WTb_5ZfSZMrhcAsaejzbkF/SIG=11sfmicge/EXP=1277677273/**http%3a/sissyjupe.com/Images/web-room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6407" y="1371600"/>
              <a:ext cx="9097593" cy="5105400"/>
            </a:xfrm>
            <a:prstGeom prst="rect">
              <a:avLst/>
            </a:prstGeom>
            <a:noFill/>
          </p:spPr>
        </p:pic>
        <p:cxnSp>
          <p:nvCxnSpPr>
            <p:cNvPr id="16" name="Straight Arrow Connector 15"/>
            <p:cNvCxnSpPr/>
            <p:nvPr/>
          </p:nvCxnSpPr>
          <p:spPr>
            <a:xfrm rot="5400000" flipH="1" flipV="1">
              <a:off x="4343400" y="3657600"/>
              <a:ext cx="2895600" cy="1588"/>
            </a:xfrm>
            <a:prstGeom prst="straightConnector1">
              <a:avLst/>
            </a:prstGeom>
            <a:ln w="50800">
              <a:solidFill>
                <a:srgbClr val="FF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/>
            <p:nvPr/>
          </p:nvCxnSpPr>
          <p:spPr>
            <a:xfrm flipV="1">
              <a:off x="0" y="5029200"/>
              <a:ext cx="1219200" cy="914400"/>
            </a:xfrm>
            <a:prstGeom prst="straightConnector1">
              <a:avLst/>
            </a:prstGeom>
            <a:ln w="50800">
              <a:solidFill>
                <a:srgbClr val="FF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/>
          <p:cNvGrpSpPr/>
          <p:nvPr/>
        </p:nvGrpSpPr>
        <p:grpSpPr>
          <a:xfrm>
            <a:off x="0" y="1219200"/>
            <a:ext cx="9144000" cy="5334000"/>
            <a:chOff x="0" y="1219200"/>
            <a:chExt cx="9144000" cy="5334000"/>
          </a:xfrm>
        </p:grpSpPr>
        <p:sp>
          <p:nvSpPr>
            <p:cNvPr id="23" name="Rectangle 22"/>
            <p:cNvSpPr/>
            <p:nvPr/>
          </p:nvSpPr>
          <p:spPr>
            <a:xfrm>
              <a:off x="0" y="1219200"/>
              <a:ext cx="9144000" cy="5334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Cube 23"/>
            <p:cNvSpPr/>
            <p:nvPr/>
          </p:nvSpPr>
          <p:spPr>
            <a:xfrm>
              <a:off x="3124200" y="2286000"/>
              <a:ext cx="2895600" cy="2590800"/>
            </a:xfrm>
            <a:prstGeom prst="cub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5" name="Straight Arrow Connector 24"/>
            <p:cNvCxnSpPr/>
            <p:nvPr/>
          </p:nvCxnSpPr>
          <p:spPr>
            <a:xfrm>
              <a:off x="2819400" y="2895600"/>
              <a:ext cx="3048000" cy="1588"/>
            </a:xfrm>
            <a:prstGeom prst="straightConnector1">
              <a:avLst/>
            </a:prstGeom>
            <a:ln w="50800">
              <a:solidFill>
                <a:srgbClr val="FF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/>
            <p:cNvCxnSpPr/>
            <p:nvPr/>
          </p:nvCxnSpPr>
          <p:spPr>
            <a:xfrm flipV="1">
              <a:off x="4876800" y="3429000"/>
              <a:ext cx="1981200" cy="1905000"/>
            </a:xfrm>
            <a:prstGeom prst="straightConnector1">
              <a:avLst/>
            </a:prstGeom>
            <a:ln w="50800">
              <a:solidFill>
                <a:srgbClr val="FF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oup 26"/>
          <p:cNvGrpSpPr/>
          <p:nvPr/>
        </p:nvGrpSpPr>
        <p:grpSpPr>
          <a:xfrm>
            <a:off x="0" y="1143000"/>
            <a:ext cx="9144000" cy="5410200"/>
            <a:chOff x="0" y="1143000"/>
            <a:chExt cx="9144000" cy="5410200"/>
          </a:xfrm>
        </p:grpSpPr>
        <p:sp>
          <p:nvSpPr>
            <p:cNvPr id="28" name="Rectangle 27"/>
            <p:cNvSpPr/>
            <p:nvPr/>
          </p:nvSpPr>
          <p:spPr>
            <a:xfrm>
              <a:off x="0" y="1219200"/>
              <a:ext cx="9144000" cy="5334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Parallelogram 28"/>
            <p:cNvSpPr/>
            <p:nvPr/>
          </p:nvSpPr>
          <p:spPr>
            <a:xfrm>
              <a:off x="381000" y="3810000"/>
              <a:ext cx="4724400" cy="1143000"/>
            </a:xfrm>
            <a:prstGeom prst="parallelogram">
              <a:avLst>
                <a:gd name="adj" fmla="val 121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0" name="Straight Arrow Connector 29"/>
            <p:cNvCxnSpPr/>
            <p:nvPr/>
          </p:nvCxnSpPr>
          <p:spPr>
            <a:xfrm rot="5400000" flipH="1" flipV="1">
              <a:off x="2362200" y="2133600"/>
              <a:ext cx="2895600" cy="914400"/>
            </a:xfrm>
            <a:prstGeom prst="straightConnector1">
              <a:avLst/>
            </a:prstGeom>
            <a:ln w="76200">
              <a:solidFill>
                <a:schemeClr val="tx1"/>
              </a:solidFill>
              <a:headEnd type="oval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/>
            <p:cNvCxnSpPr/>
            <p:nvPr/>
          </p:nvCxnSpPr>
          <p:spPr>
            <a:xfrm rot="5400000" flipH="1" flipV="1">
              <a:off x="2743200" y="4343400"/>
              <a:ext cx="914400" cy="304800"/>
            </a:xfrm>
            <a:prstGeom prst="straightConnector1">
              <a:avLst/>
            </a:prstGeom>
            <a:ln w="50800">
              <a:solidFill>
                <a:schemeClr val="tx1"/>
              </a:solidFill>
              <a:prstDash val="sysDash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/>
            <p:cNvCxnSpPr/>
            <p:nvPr/>
          </p:nvCxnSpPr>
          <p:spPr>
            <a:xfrm rot="5400000">
              <a:off x="2285998" y="5334002"/>
              <a:ext cx="1143002" cy="380998"/>
            </a:xfrm>
            <a:prstGeom prst="straightConnector1">
              <a:avLst/>
            </a:prstGeom>
            <a:ln w="76200">
              <a:solidFill>
                <a:schemeClr val="tx1"/>
              </a:solidFill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2"/>
            <p:cNvCxnSpPr/>
            <p:nvPr/>
          </p:nvCxnSpPr>
          <p:spPr>
            <a:xfrm>
              <a:off x="1219200" y="4343400"/>
              <a:ext cx="1447800" cy="381000"/>
            </a:xfrm>
            <a:prstGeom prst="straightConnector1">
              <a:avLst/>
            </a:prstGeom>
            <a:ln w="76200">
              <a:solidFill>
                <a:schemeClr val="tx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oup 33"/>
          <p:cNvGrpSpPr/>
          <p:nvPr/>
        </p:nvGrpSpPr>
        <p:grpSpPr>
          <a:xfrm>
            <a:off x="0" y="457200"/>
            <a:ext cx="9144000" cy="6019800"/>
            <a:chOff x="0" y="533400"/>
            <a:chExt cx="9144000" cy="6019800"/>
          </a:xfrm>
        </p:grpSpPr>
        <p:sp>
          <p:nvSpPr>
            <p:cNvPr id="35" name="Rectangle 34"/>
            <p:cNvSpPr/>
            <p:nvPr/>
          </p:nvSpPr>
          <p:spPr>
            <a:xfrm>
              <a:off x="0" y="533400"/>
              <a:ext cx="9144000" cy="6019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6" name="Picture 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733800" y="533400"/>
              <a:ext cx="4419600" cy="60014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37" name="Straight Arrow Connector 36"/>
            <p:cNvCxnSpPr/>
            <p:nvPr/>
          </p:nvCxnSpPr>
          <p:spPr>
            <a:xfrm>
              <a:off x="5105400" y="2286000"/>
              <a:ext cx="2590800" cy="1600200"/>
            </a:xfrm>
            <a:prstGeom prst="straightConnector1">
              <a:avLst/>
            </a:prstGeom>
            <a:ln w="50800">
              <a:solidFill>
                <a:srgbClr val="FF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/>
            <p:cNvCxnSpPr/>
            <p:nvPr/>
          </p:nvCxnSpPr>
          <p:spPr>
            <a:xfrm rot="5400000" flipH="1" flipV="1">
              <a:off x="4001294" y="4761706"/>
              <a:ext cx="3581400" cy="1588"/>
            </a:xfrm>
            <a:prstGeom prst="straightConnector1">
              <a:avLst/>
            </a:prstGeom>
            <a:ln w="50800">
              <a:solidFill>
                <a:srgbClr val="FF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TextBox 38"/>
          <p:cNvSpPr txBox="1"/>
          <p:nvPr/>
        </p:nvSpPr>
        <p:spPr>
          <a:xfrm rot="20548132">
            <a:off x="53468" y="1558837"/>
            <a:ext cx="3286605" cy="861774"/>
          </a:xfrm>
          <a:prstGeom prst="rect">
            <a:avLst/>
          </a:prstGeom>
          <a:noFill/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txBody>
          <a:bodyPr wrap="none" rtlCol="0">
            <a:spAutoFit/>
          </a:bodyPr>
          <a:lstStyle/>
          <a:p>
            <a:r>
              <a:rPr lang="en-US" sz="5000" dirty="0" smtClean="0">
                <a:solidFill>
                  <a:srgbClr val="FFFF00"/>
                </a:solidFill>
              </a:rPr>
              <a:t>SKEW LINES</a:t>
            </a:r>
            <a:endParaRPr lang="en-US" sz="5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47" dur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55" dur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9" dur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63" dur="1"/>
                                        <p:tgtEl>
                                          <p:spTgt spid="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1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/>
      <p:bldP spid="9" grpId="0" animBg="1"/>
      <p:bldP spid="9" grpId="1" animBg="1"/>
      <p:bldP spid="10" grpId="0" animBg="1"/>
      <p:bldP spid="11" grpId="0"/>
      <p:bldP spid="12" grpId="0"/>
      <p:bldP spid="3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omic Sans MS" pitchFamily="66" charset="0"/>
              </a:rPr>
              <a:t>Relationships Between Lines</a:t>
            </a:r>
            <a:endParaRPr lang="en-US" sz="3000" dirty="0" smtClean="0">
              <a:solidFill>
                <a:schemeClr val="accent5">
                  <a:lumMod val="40000"/>
                  <a:lumOff val="6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69" name="TextBox 68"/>
          <p:cNvSpPr txBox="1"/>
          <p:nvPr/>
        </p:nvSpPr>
        <p:spPr>
          <a:xfrm>
            <a:off x="0" y="533400"/>
            <a:ext cx="9144000" cy="40011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Comic Sans MS" pitchFamily="66" charset="0"/>
              </a:rPr>
              <a:t>Sometimes lines are parallel, but you cannot see the plane they are on</a:t>
            </a:r>
            <a:endParaRPr lang="en-US" sz="2000" b="1" dirty="0">
              <a:latin typeface="Comic Sans MS" pitchFamily="66" charset="0"/>
            </a:endParaRPr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48125" y="990600"/>
            <a:ext cx="5019675" cy="4324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38600" y="1019175"/>
            <a:ext cx="5029200" cy="4314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" name="Rectangle 21"/>
          <p:cNvSpPr/>
          <p:nvPr/>
        </p:nvSpPr>
        <p:spPr>
          <a:xfrm>
            <a:off x="152400" y="1143000"/>
            <a:ext cx="3733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Are Lines M and L parallel?</a:t>
            </a:r>
            <a:endParaRPr lang="en-US" sz="2000" dirty="0"/>
          </a:p>
        </p:txBody>
      </p:sp>
      <p:sp>
        <p:nvSpPr>
          <p:cNvPr id="23" name="Rectangle 22"/>
          <p:cNvSpPr/>
          <p:nvPr/>
        </p:nvSpPr>
        <p:spPr>
          <a:xfrm>
            <a:off x="152400" y="1828800"/>
            <a:ext cx="37338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They look like they might be, but they are not in the same plane.</a:t>
            </a:r>
            <a:endParaRPr lang="en-US" sz="2000" dirty="0"/>
          </a:p>
        </p:txBody>
      </p:sp>
      <p:sp>
        <p:nvSpPr>
          <p:cNvPr id="24" name="Rectangle 23"/>
          <p:cNvSpPr/>
          <p:nvPr/>
        </p:nvSpPr>
        <p:spPr>
          <a:xfrm>
            <a:off x="152400" y="3048000"/>
            <a:ext cx="37338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The rule about being in the same plane includes …</a:t>
            </a:r>
          </a:p>
          <a:p>
            <a:endParaRPr lang="en-US" sz="2000" i="1" dirty="0" smtClean="0">
              <a:latin typeface="Comic Sans MS" pitchFamily="66" charset="0"/>
            </a:endParaRPr>
          </a:p>
          <a:p>
            <a:r>
              <a:rPr lang="en-US" sz="2000" i="1" dirty="0" smtClean="0">
                <a:latin typeface="Comic Sans MS" pitchFamily="66" charset="0"/>
              </a:rPr>
              <a:t>creating a plane</a:t>
            </a:r>
            <a:endParaRPr lang="en-US" sz="2000" dirty="0"/>
          </a:p>
        </p:txBody>
      </p:sp>
      <p:sp>
        <p:nvSpPr>
          <p:cNvPr id="25" name="Rectangle 24"/>
          <p:cNvSpPr/>
          <p:nvPr/>
        </p:nvSpPr>
        <p:spPr>
          <a:xfrm>
            <a:off x="228600" y="4769584"/>
            <a:ext cx="3733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L and M are parallel because they don’t intersect, and are in the same plane, even though we couldn’t see the plane.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22" grpId="0"/>
      <p:bldP spid="23" grpId="0"/>
      <p:bldP spid="24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533400" y="1295400"/>
            <a:ext cx="1371600" cy="381000"/>
          </a:xfrm>
          <a:prstGeom prst="rect">
            <a:avLst/>
          </a:prstGeom>
          <a:solidFill>
            <a:srgbClr val="FFFF00">
              <a:alpha val="79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981200" y="1295400"/>
            <a:ext cx="2209800" cy="381000"/>
          </a:xfrm>
          <a:prstGeom prst="rect">
            <a:avLst/>
          </a:prstGeom>
          <a:solidFill>
            <a:srgbClr val="FFFF00">
              <a:alpha val="79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267200" y="1295400"/>
            <a:ext cx="2133600" cy="381000"/>
          </a:xfrm>
          <a:prstGeom prst="rect">
            <a:avLst/>
          </a:prstGeom>
          <a:solidFill>
            <a:srgbClr val="FFFF00">
              <a:alpha val="79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6858000" y="1295400"/>
            <a:ext cx="914400" cy="381000"/>
          </a:xfrm>
          <a:prstGeom prst="rect">
            <a:avLst/>
          </a:prstGeom>
          <a:solidFill>
            <a:srgbClr val="FFFF00">
              <a:alpha val="79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omic Sans MS" pitchFamily="66" charset="0"/>
              </a:rPr>
              <a:t>Relationships Between Lines</a:t>
            </a:r>
            <a:endParaRPr lang="en-US" sz="3000" dirty="0" smtClean="0">
              <a:solidFill>
                <a:schemeClr val="accent5">
                  <a:lumMod val="40000"/>
                  <a:lumOff val="6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52400" y="685800"/>
            <a:ext cx="868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In this section we are going to learn about lines that are…</a:t>
            </a:r>
            <a:endParaRPr lang="en-US" sz="2400" b="1" dirty="0">
              <a:latin typeface="Comic Sans MS" pitchFamily="66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33400" y="1295400"/>
            <a:ext cx="7848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Comic Sans MS" pitchFamily="66" charset="0"/>
              </a:rPr>
              <a:t>PARALLEL</a:t>
            </a:r>
            <a:r>
              <a:rPr lang="en-US" sz="2000" dirty="0" smtClean="0">
                <a:latin typeface="Comic Sans MS" pitchFamily="66" charset="0"/>
              </a:rPr>
              <a:t>, </a:t>
            </a:r>
            <a:r>
              <a:rPr lang="en-US" sz="2000" b="1" dirty="0" smtClean="0">
                <a:latin typeface="Comic Sans MS" pitchFamily="66" charset="0"/>
              </a:rPr>
              <a:t>PERPENDICULAR</a:t>
            </a:r>
            <a:r>
              <a:rPr lang="en-US" sz="2000" dirty="0" smtClean="0">
                <a:latin typeface="Comic Sans MS" pitchFamily="66" charset="0"/>
              </a:rPr>
              <a:t>, </a:t>
            </a:r>
            <a:r>
              <a:rPr lang="en-US" sz="2000" b="1" dirty="0" smtClean="0">
                <a:latin typeface="Comic Sans MS" pitchFamily="66" charset="0"/>
              </a:rPr>
              <a:t>INTERSECTING</a:t>
            </a:r>
            <a:r>
              <a:rPr lang="en-US" sz="2000" dirty="0" smtClean="0">
                <a:latin typeface="Comic Sans MS" pitchFamily="66" charset="0"/>
              </a:rPr>
              <a:t> and </a:t>
            </a:r>
            <a:r>
              <a:rPr lang="en-US" sz="2000" b="1" dirty="0" smtClean="0">
                <a:latin typeface="Comic Sans MS" pitchFamily="66" charset="0"/>
              </a:rPr>
              <a:t>SKEW.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omic Sans MS" pitchFamily="66" charset="0"/>
              </a:rPr>
              <a:t>Relationships Between Lines</a:t>
            </a:r>
            <a:endParaRPr lang="en-US" sz="3000" dirty="0" smtClean="0">
              <a:solidFill>
                <a:schemeClr val="accent5">
                  <a:lumMod val="40000"/>
                  <a:lumOff val="6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276600" y="609600"/>
            <a:ext cx="2438400" cy="381000"/>
          </a:xfrm>
          <a:prstGeom prst="rect">
            <a:avLst/>
          </a:prstGeom>
          <a:solidFill>
            <a:srgbClr val="FFFF00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28600" y="609600"/>
            <a:ext cx="8305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Just like lines, there are PARALLEL PLANES</a:t>
            </a:r>
            <a:endParaRPr lang="en-US" sz="2000" dirty="0"/>
          </a:p>
        </p:txBody>
      </p:sp>
      <p:pic>
        <p:nvPicPr>
          <p:cNvPr id="9" name="Picture 3" descr="C:\Users\Bolan\Pictures\Mathematical\Fig4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143000"/>
            <a:ext cx="5012715" cy="3810000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5486400" y="1219200"/>
            <a:ext cx="32766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PARALLEL PLANES</a:t>
            </a:r>
          </a:p>
          <a:p>
            <a:r>
              <a:rPr lang="en-US" sz="2000" dirty="0" smtClean="0">
                <a:latin typeface="Comic Sans MS" pitchFamily="66" charset="0"/>
              </a:rPr>
              <a:t>Are flat surfaces that go on forever and never touch. </a:t>
            </a:r>
          </a:p>
          <a:p>
            <a:endParaRPr lang="en-US" sz="2000" dirty="0" smtClean="0">
              <a:latin typeface="Comic Sans MS" pitchFamily="66" charset="0"/>
            </a:endParaRPr>
          </a:p>
          <a:p>
            <a:r>
              <a:rPr lang="en-US" sz="2000" dirty="0" smtClean="0">
                <a:latin typeface="Comic Sans MS" pitchFamily="66" charset="0"/>
              </a:rPr>
              <a:t> Like the ceiling and floor in a room that goes on forever,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omic Sans MS" pitchFamily="66" charset="0"/>
              </a:rPr>
              <a:t>Relationships Between Lines</a:t>
            </a:r>
            <a:endParaRPr lang="en-US" sz="3000" dirty="0" smtClean="0">
              <a:solidFill>
                <a:schemeClr val="accent5">
                  <a:lumMod val="40000"/>
                  <a:lumOff val="6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Text Box 4"/>
          <p:cNvSpPr txBox="1">
            <a:spLocks noChangeArrowheads="1"/>
          </p:cNvSpPr>
          <p:nvPr/>
        </p:nvSpPr>
        <p:spPr bwMode="auto">
          <a:xfrm>
            <a:off x="152400" y="609600"/>
            <a:ext cx="6477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/>
              <a:t>Perpendicular line theorems:</a:t>
            </a:r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533400" y="1066800"/>
            <a:ext cx="4038600" cy="457200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r>
              <a:rPr lang="en-US" sz="2400" b="1"/>
              <a:t>All right angles are congruent.</a:t>
            </a:r>
          </a:p>
        </p:txBody>
      </p:sp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1295400" y="1524000"/>
            <a:ext cx="6477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/>
              <a:t>Anytime you see 2 right angles, they are the same shape</a:t>
            </a:r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457200" y="4038600"/>
            <a:ext cx="7467600" cy="457200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r>
              <a:rPr lang="en-US" sz="2400" b="1"/>
              <a:t>If 2 lines are perpendicular, then they form 4 right angles.</a:t>
            </a:r>
          </a:p>
        </p:txBody>
      </p:sp>
      <p:sp>
        <p:nvSpPr>
          <p:cNvPr id="28680" name="Text Box 8"/>
          <p:cNvSpPr txBox="1">
            <a:spLocks noChangeArrowheads="1"/>
          </p:cNvSpPr>
          <p:nvPr/>
        </p:nvSpPr>
        <p:spPr bwMode="auto">
          <a:xfrm>
            <a:off x="1219200" y="4495800"/>
            <a:ext cx="533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/>
              <a:t>When you see 1 right angle, you know there are 4 right angles</a:t>
            </a:r>
          </a:p>
        </p:txBody>
      </p:sp>
      <p:sp>
        <p:nvSpPr>
          <p:cNvPr id="28681" name="Line 9"/>
          <p:cNvSpPr>
            <a:spLocks noChangeShapeType="1"/>
          </p:cNvSpPr>
          <p:nvPr/>
        </p:nvSpPr>
        <p:spPr bwMode="auto">
          <a:xfrm>
            <a:off x="5334000" y="2209800"/>
            <a:ext cx="304800" cy="914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sp>
        <p:nvSpPr>
          <p:cNvPr id="28682" name="Line 10"/>
          <p:cNvSpPr>
            <a:spLocks noChangeShapeType="1"/>
          </p:cNvSpPr>
          <p:nvPr/>
        </p:nvSpPr>
        <p:spPr bwMode="auto">
          <a:xfrm flipV="1">
            <a:off x="5638800" y="2819400"/>
            <a:ext cx="990600" cy="30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sp>
        <p:nvSpPr>
          <p:cNvPr id="28683" name="Line 11"/>
          <p:cNvSpPr>
            <a:spLocks noChangeShapeType="1"/>
          </p:cNvSpPr>
          <p:nvPr/>
        </p:nvSpPr>
        <p:spPr bwMode="auto">
          <a:xfrm>
            <a:off x="7924800" y="2209800"/>
            <a:ext cx="0" cy="990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sp>
        <p:nvSpPr>
          <p:cNvPr id="28684" name="Line 12"/>
          <p:cNvSpPr>
            <a:spLocks noChangeShapeType="1"/>
          </p:cNvSpPr>
          <p:nvPr/>
        </p:nvSpPr>
        <p:spPr bwMode="auto">
          <a:xfrm flipH="1">
            <a:off x="7086600" y="3200400"/>
            <a:ext cx="838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sp>
        <p:nvSpPr>
          <p:cNvPr id="28685" name="Line 13"/>
          <p:cNvSpPr>
            <a:spLocks noChangeShapeType="1"/>
          </p:cNvSpPr>
          <p:nvPr/>
        </p:nvSpPr>
        <p:spPr bwMode="auto">
          <a:xfrm flipV="1">
            <a:off x="5562600" y="2819400"/>
            <a:ext cx="228600" cy="762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686" name="Line 14"/>
          <p:cNvSpPr>
            <a:spLocks noChangeShapeType="1"/>
          </p:cNvSpPr>
          <p:nvPr/>
        </p:nvSpPr>
        <p:spPr bwMode="auto">
          <a:xfrm>
            <a:off x="5791200" y="2819400"/>
            <a:ext cx="76200" cy="2286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687" name="Line 15"/>
          <p:cNvSpPr>
            <a:spLocks noChangeShapeType="1"/>
          </p:cNvSpPr>
          <p:nvPr/>
        </p:nvSpPr>
        <p:spPr bwMode="auto">
          <a:xfrm flipV="1">
            <a:off x="7696200" y="2971800"/>
            <a:ext cx="0" cy="2286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688" name="Line 16"/>
          <p:cNvSpPr>
            <a:spLocks noChangeShapeType="1"/>
          </p:cNvSpPr>
          <p:nvPr/>
        </p:nvSpPr>
        <p:spPr bwMode="auto">
          <a:xfrm>
            <a:off x="7696200" y="2971800"/>
            <a:ext cx="2286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aphicFrame>
        <p:nvGraphicFramePr>
          <p:cNvPr id="28689" name="Object 17"/>
          <p:cNvGraphicFramePr>
            <a:graphicFrameLocks noGrp="1" noChangeAspect="1"/>
          </p:cNvGraphicFramePr>
          <p:nvPr>
            <p:ph idx="1"/>
          </p:nvPr>
        </p:nvGraphicFramePr>
        <p:xfrm>
          <a:off x="5638800" y="2514600"/>
          <a:ext cx="41910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50" name="Equation" r:id="rId3" imgW="253800" imgH="164880" progId="Equation.3">
                  <p:embed/>
                </p:oleObj>
              </mc:Choice>
              <mc:Fallback>
                <p:oleObj name="Equation" r:id="rId3" imgW="253800" imgH="16488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2514600"/>
                        <a:ext cx="419100" cy="27305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91" name="Object 19"/>
          <p:cNvGraphicFramePr>
            <a:graphicFrameLocks noChangeAspect="1"/>
          </p:cNvGraphicFramePr>
          <p:nvPr/>
        </p:nvGraphicFramePr>
        <p:xfrm>
          <a:off x="7315200" y="2667000"/>
          <a:ext cx="41910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51" name="Equation" r:id="rId5" imgW="253800" imgH="164880" progId="Equation.3">
                  <p:embed/>
                </p:oleObj>
              </mc:Choice>
              <mc:Fallback>
                <p:oleObj name="Equation" r:id="rId5" imgW="253800" imgH="164880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15200" y="2667000"/>
                        <a:ext cx="419100" cy="273050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92" name="Object 20"/>
          <p:cNvGraphicFramePr>
            <a:graphicFrameLocks noChangeAspect="1"/>
          </p:cNvGraphicFramePr>
          <p:nvPr/>
        </p:nvGraphicFramePr>
        <p:xfrm>
          <a:off x="1601788" y="2586038"/>
          <a:ext cx="1903412" cy="50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52" name="Equation" r:id="rId7" imgW="622080" imgH="164880" progId="Equation.3">
                  <p:embed/>
                </p:oleObj>
              </mc:Choice>
              <mc:Fallback>
                <p:oleObj name="Equation" r:id="rId7" imgW="622080" imgH="16488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1788" y="2586038"/>
                        <a:ext cx="1903412" cy="506412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93" name="Line 21"/>
          <p:cNvSpPr>
            <a:spLocks noChangeShapeType="1"/>
          </p:cNvSpPr>
          <p:nvPr/>
        </p:nvSpPr>
        <p:spPr bwMode="auto">
          <a:xfrm>
            <a:off x="8153400" y="4648200"/>
            <a:ext cx="0" cy="1524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sp>
        <p:nvSpPr>
          <p:cNvPr id="28694" name="Line 22"/>
          <p:cNvSpPr>
            <a:spLocks noChangeShapeType="1"/>
          </p:cNvSpPr>
          <p:nvPr/>
        </p:nvSpPr>
        <p:spPr bwMode="auto">
          <a:xfrm>
            <a:off x="7162800" y="5410200"/>
            <a:ext cx="1828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sp>
        <p:nvSpPr>
          <p:cNvPr id="28695" name="Line 23"/>
          <p:cNvSpPr>
            <a:spLocks noChangeShapeType="1"/>
          </p:cNvSpPr>
          <p:nvPr/>
        </p:nvSpPr>
        <p:spPr bwMode="auto">
          <a:xfrm flipV="1">
            <a:off x="7924800" y="5181600"/>
            <a:ext cx="0" cy="2286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696" name="Line 24"/>
          <p:cNvSpPr>
            <a:spLocks noChangeShapeType="1"/>
          </p:cNvSpPr>
          <p:nvPr/>
        </p:nvSpPr>
        <p:spPr bwMode="auto">
          <a:xfrm>
            <a:off x="7924800" y="5181600"/>
            <a:ext cx="2286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697" name="Line 25"/>
          <p:cNvSpPr>
            <a:spLocks noChangeShapeType="1"/>
          </p:cNvSpPr>
          <p:nvPr/>
        </p:nvSpPr>
        <p:spPr bwMode="auto">
          <a:xfrm>
            <a:off x="8153400" y="5181600"/>
            <a:ext cx="2286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698" name="Line 26"/>
          <p:cNvSpPr>
            <a:spLocks noChangeShapeType="1"/>
          </p:cNvSpPr>
          <p:nvPr/>
        </p:nvSpPr>
        <p:spPr bwMode="auto">
          <a:xfrm>
            <a:off x="8153400" y="5562600"/>
            <a:ext cx="2286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699" name="Line 27"/>
          <p:cNvSpPr>
            <a:spLocks noChangeShapeType="1"/>
          </p:cNvSpPr>
          <p:nvPr/>
        </p:nvSpPr>
        <p:spPr bwMode="auto">
          <a:xfrm>
            <a:off x="7924800" y="5562600"/>
            <a:ext cx="2286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700" name="Line 28"/>
          <p:cNvSpPr>
            <a:spLocks noChangeShapeType="1"/>
          </p:cNvSpPr>
          <p:nvPr/>
        </p:nvSpPr>
        <p:spPr bwMode="auto">
          <a:xfrm flipV="1">
            <a:off x="7924800" y="5334000"/>
            <a:ext cx="0" cy="2286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701" name="Line 29"/>
          <p:cNvSpPr>
            <a:spLocks noChangeShapeType="1"/>
          </p:cNvSpPr>
          <p:nvPr/>
        </p:nvSpPr>
        <p:spPr bwMode="auto">
          <a:xfrm flipV="1">
            <a:off x="8382000" y="5181600"/>
            <a:ext cx="0" cy="3810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Comic Sans MS" pitchFamily="66" charset="0"/>
              </a:rPr>
              <a:t>Theorems About Perpendicular Lines</a:t>
            </a:r>
            <a:endParaRPr lang="en-US" sz="3000" dirty="0" smtClean="0">
              <a:solidFill>
                <a:schemeClr val="accent4">
                  <a:lumMod val="40000"/>
                  <a:lumOff val="6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9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8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8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8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28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8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28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28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28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28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28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28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28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 animBg="1"/>
      <p:bldP spid="28678" grpId="0"/>
      <p:bldP spid="28679" grpId="0" animBg="1"/>
      <p:bldP spid="28680" grpId="0"/>
      <p:bldP spid="28681" grpId="0" animBg="1"/>
      <p:bldP spid="28682" grpId="0" animBg="1"/>
      <p:bldP spid="28683" grpId="0" animBg="1"/>
      <p:bldP spid="28684" grpId="0" animBg="1"/>
      <p:bldP spid="28685" grpId="0" animBg="1"/>
      <p:bldP spid="28686" grpId="0" animBg="1"/>
      <p:bldP spid="28687" grpId="0" animBg="1"/>
      <p:bldP spid="28688" grpId="0" animBg="1"/>
      <p:bldP spid="28693" grpId="0" animBg="1"/>
      <p:bldP spid="28694" grpId="0" animBg="1"/>
      <p:bldP spid="28695" grpId="0" animBg="1"/>
      <p:bldP spid="28696" grpId="0" animBg="1"/>
      <p:bldP spid="28697" grpId="0" animBg="1"/>
      <p:bldP spid="28698" grpId="0" animBg="1"/>
      <p:bldP spid="28699" grpId="0" animBg="1"/>
      <p:bldP spid="28700" grpId="0" animBg="1"/>
      <p:bldP spid="2870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Rectangle 56"/>
          <p:cNvSpPr/>
          <p:nvPr/>
        </p:nvSpPr>
        <p:spPr>
          <a:xfrm>
            <a:off x="228600" y="2895600"/>
            <a:ext cx="2819400" cy="28956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90" name="Text Box 4"/>
          <p:cNvSpPr txBox="1">
            <a:spLocks noChangeArrowheads="1"/>
          </p:cNvSpPr>
          <p:nvPr/>
        </p:nvSpPr>
        <p:spPr bwMode="auto">
          <a:xfrm>
            <a:off x="304800" y="990600"/>
            <a:ext cx="6477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chemeClr val="hlink"/>
                </a:solidFill>
              </a:rPr>
              <a:t>For each of the following problems, find X.</a:t>
            </a:r>
          </a:p>
        </p:txBody>
      </p:sp>
      <p:grpSp>
        <p:nvGrpSpPr>
          <p:cNvPr id="2" name="Group 30"/>
          <p:cNvGrpSpPr>
            <a:grpSpLocks/>
          </p:cNvGrpSpPr>
          <p:nvPr/>
        </p:nvGrpSpPr>
        <p:grpSpPr bwMode="auto">
          <a:xfrm flipH="1">
            <a:off x="762000" y="1828800"/>
            <a:ext cx="1295400" cy="914400"/>
            <a:chOff x="1056" y="2880"/>
            <a:chExt cx="816" cy="576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3115" name="Line 9"/>
            <p:cNvSpPr>
              <a:spLocks noChangeShapeType="1"/>
            </p:cNvSpPr>
            <p:nvPr/>
          </p:nvSpPr>
          <p:spPr bwMode="auto">
            <a:xfrm>
              <a:off x="1056" y="2880"/>
              <a:ext cx="192" cy="57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3116" name="Line 10"/>
            <p:cNvSpPr>
              <a:spLocks noChangeShapeType="1"/>
            </p:cNvSpPr>
            <p:nvPr/>
          </p:nvSpPr>
          <p:spPr bwMode="auto">
            <a:xfrm flipV="1">
              <a:off x="1248" y="3264"/>
              <a:ext cx="624" cy="19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3117" name="Line 13"/>
            <p:cNvSpPr>
              <a:spLocks noChangeShapeType="1"/>
            </p:cNvSpPr>
            <p:nvPr/>
          </p:nvSpPr>
          <p:spPr bwMode="auto">
            <a:xfrm flipV="1">
              <a:off x="1200" y="3264"/>
              <a:ext cx="144" cy="4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3118" name="Line 14"/>
            <p:cNvSpPr>
              <a:spLocks noChangeShapeType="1"/>
            </p:cNvSpPr>
            <p:nvPr/>
          </p:nvSpPr>
          <p:spPr bwMode="auto">
            <a:xfrm>
              <a:off x="1344" y="3264"/>
              <a:ext cx="48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31"/>
          <p:cNvGrpSpPr>
            <a:grpSpLocks/>
          </p:cNvGrpSpPr>
          <p:nvPr/>
        </p:nvGrpSpPr>
        <p:grpSpPr bwMode="auto">
          <a:xfrm flipH="1">
            <a:off x="2971800" y="1828800"/>
            <a:ext cx="914400" cy="990600"/>
            <a:chOff x="4560" y="1632"/>
            <a:chExt cx="528" cy="624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3111" name="Line 11"/>
            <p:cNvSpPr>
              <a:spLocks noChangeShapeType="1"/>
            </p:cNvSpPr>
            <p:nvPr/>
          </p:nvSpPr>
          <p:spPr bwMode="auto">
            <a:xfrm>
              <a:off x="5088" y="1632"/>
              <a:ext cx="0" cy="62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3112" name="Line 12"/>
            <p:cNvSpPr>
              <a:spLocks noChangeShapeType="1"/>
            </p:cNvSpPr>
            <p:nvPr/>
          </p:nvSpPr>
          <p:spPr bwMode="auto">
            <a:xfrm flipH="1">
              <a:off x="4560" y="2256"/>
              <a:ext cx="52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3113" name="Line 15"/>
            <p:cNvSpPr>
              <a:spLocks noChangeShapeType="1"/>
            </p:cNvSpPr>
            <p:nvPr/>
          </p:nvSpPr>
          <p:spPr bwMode="auto">
            <a:xfrm flipV="1">
              <a:off x="4944" y="2112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3114" name="Line 16"/>
            <p:cNvSpPr>
              <a:spLocks noChangeShapeType="1"/>
            </p:cNvSpPr>
            <p:nvPr/>
          </p:nvSpPr>
          <p:spPr bwMode="auto">
            <a:xfrm>
              <a:off x="4944" y="2112"/>
              <a:ext cx="14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4876800" y="1524000"/>
            <a:ext cx="1828800" cy="1524000"/>
            <a:chOff x="4608" y="3168"/>
            <a:chExt cx="1152" cy="96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3107" name="Line 20"/>
            <p:cNvSpPr>
              <a:spLocks noChangeShapeType="1"/>
            </p:cNvSpPr>
            <p:nvPr/>
          </p:nvSpPr>
          <p:spPr bwMode="auto">
            <a:xfrm>
              <a:off x="5232" y="3168"/>
              <a:ext cx="0" cy="96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3108" name="Line 21"/>
            <p:cNvSpPr>
              <a:spLocks noChangeShapeType="1"/>
            </p:cNvSpPr>
            <p:nvPr/>
          </p:nvSpPr>
          <p:spPr bwMode="auto">
            <a:xfrm>
              <a:off x="4608" y="3648"/>
              <a:ext cx="115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3109" name="Line 22"/>
            <p:cNvSpPr>
              <a:spLocks noChangeShapeType="1"/>
            </p:cNvSpPr>
            <p:nvPr/>
          </p:nvSpPr>
          <p:spPr bwMode="auto">
            <a:xfrm flipV="1">
              <a:off x="5088" y="3504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3110" name="Line 23"/>
            <p:cNvSpPr>
              <a:spLocks noChangeShapeType="1"/>
            </p:cNvSpPr>
            <p:nvPr/>
          </p:nvSpPr>
          <p:spPr bwMode="auto">
            <a:xfrm>
              <a:off x="5088" y="3504"/>
              <a:ext cx="14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" name="Group 33"/>
          <p:cNvGrpSpPr>
            <a:grpSpLocks/>
          </p:cNvGrpSpPr>
          <p:nvPr/>
        </p:nvGrpSpPr>
        <p:grpSpPr bwMode="auto">
          <a:xfrm flipV="1">
            <a:off x="7543800" y="1828800"/>
            <a:ext cx="1066800" cy="1066800"/>
            <a:chOff x="4560" y="1632"/>
            <a:chExt cx="528" cy="624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3103" name="Line 34"/>
            <p:cNvSpPr>
              <a:spLocks noChangeShapeType="1"/>
            </p:cNvSpPr>
            <p:nvPr/>
          </p:nvSpPr>
          <p:spPr bwMode="auto">
            <a:xfrm>
              <a:off x="5088" y="1632"/>
              <a:ext cx="0" cy="62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3104" name="Line 35"/>
            <p:cNvSpPr>
              <a:spLocks noChangeShapeType="1"/>
            </p:cNvSpPr>
            <p:nvPr/>
          </p:nvSpPr>
          <p:spPr bwMode="auto">
            <a:xfrm flipH="1">
              <a:off x="4560" y="2256"/>
              <a:ext cx="52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3105" name="Line 36"/>
            <p:cNvSpPr>
              <a:spLocks noChangeShapeType="1"/>
            </p:cNvSpPr>
            <p:nvPr/>
          </p:nvSpPr>
          <p:spPr bwMode="auto">
            <a:xfrm flipV="1">
              <a:off x="4944" y="2112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3106" name="Line 37"/>
            <p:cNvSpPr>
              <a:spLocks noChangeShapeType="1"/>
            </p:cNvSpPr>
            <p:nvPr/>
          </p:nvSpPr>
          <p:spPr bwMode="auto">
            <a:xfrm>
              <a:off x="4944" y="2112"/>
              <a:ext cx="14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095" name="Line 38"/>
          <p:cNvSpPr>
            <a:spLocks noChangeShapeType="1"/>
          </p:cNvSpPr>
          <p:nvPr/>
        </p:nvSpPr>
        <p:spPr bwMode="auto">
          <a:xfrm flipH="1" flipV="1">
            <a:off x="1143000" y="1752600"/>
            <a:ext cx="60960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sp>
        <p:nvSpPr>
          <p:cNvPr id="3096" name="Line 39"/>
          <p:cNvSpPr>
            <a:spLocks noChangeShapeType="1"/>
          </p:cNvSpPr>
          <p:nvPr/>
        </p:nvSpPr>
        <p:spPr bwMode="auto">
          <a:xfrm flipV="1">
            <a:off x="2971800" y="2286000"/>
            <a:ext cx="9906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sp>
        <p:nvSpPr>
          <p:cNvPr id="3097" name="Line 40"/>
          <p:cNvSpPr>
            <a:spLocks noChangeShapeType="1"/>
          </p:cNvSpPr>
          <p:nvPr/>
        </p:nvSpPr>
        <p:spPr bwMode="auto">
          <a:xfrm flipH="1">
            <a:off x="8077200" y="1828800"/>
            <a:ext cx="5334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sp>
        <p:nvSpPr>
          <p:cNvPr id="3098" name="Line 41"/>
          <p:cNvSpPr>
            <a:spLocks noChangeShapeType="1"/>
          </p:cNvSpPr>
          <p:nvPr/>
        </p:nvSpPr>
        <p:spPr bwMode="auto">
          <a:xfrm flipH="1">
            <a:off x="7696200" y="1828800"/>
            <a:ext cx="9144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graphicFrame>
        <p:nvGraphicFramePr>
          <p:cNvPr id="33841" name="Object 49"/>
          <p:cNvGraphicFramePr>
            <a:graphicFrameLocks noChangeAspect="1"/>
          </p:cNvGraphicFramePr>
          <p:nvPr/>
        </p:nvGraphicFramePr>
        <p:xfrm>
          <a:off x="228600" y="2895600"/>
          <a:ext cx="2478088" cy="48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6" name="Equation" r:id="rId3" imgW="914400" imgH="177480" progId="Equation.3">
                  <p:embed/>
                </p:oleObj>
              </mc:Choice>
              <mc:Fallback>
                <p:oleObj name="Equation" r:id="rId3" imgW="914400" imgH="177480" progId="Equation.3">
                  <p:embed/>
                  <p:pic>
                    <p:nvPicPr>
                      <p:cNvPr id="0" name="Object 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2895600"/>
                        <a:ext cx="2478088" cy="484188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842" name="Object 50"/>
          <p:cNvGraphicFramePr>
            <a:graphicFrameLocks noChangeAspect="1"/>
          </p:cNvGraphicFramePr>
          <p:nvPr/>
        </p:nvGraphicFramePr>
        <p:xfrm>
          <a:off x="609600" y="3352800"/>
          <a:ext cx="2100263" cy="48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7" name="Equation" r:id="rId5" imgW="774360" imgH="177480" progId="Equation.3">
                  <p:embed/>
                </p:oleObj>
              </mc:Choice>
              <mc:Fallback>
                <p:oleObj name="Equation" r:id="rId5" imgW="774360" imgH="177480" progId="Equation.3">
                  <p:embed/>
                  <p:pic>
                    <p:nvPicPr>
                      <p:cNvPr id="0" name="Object 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3352800"/>
                        <a:ext cx="2100263" cy="484188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843" name="Object 51"/>
          <p:cNvGraphicFramePr>
            <a:graphicFrameLocks noChangeAspect="1"/>
          </p:cNvGraphicFramePr>
          <p:nvPr/>
        </p:nvGraphicFramePr>
        <p:xfrm>
          <a:off x="685800" y="3757613"/>
          <a:ext cx="1981200" cy="588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8" name="Equation" r:id="rId7" imgW="863280" imgH="215640" progId="Equation.3">
                  <p:embed/>
                </p:oleObj>
              </mc:Choice>
              <mc:Fallback>
                <p:oleObj name="Equation" r:id="rId7" imgW="863280" imgH="215640" progId="Equation.3">
                  <p:embed/>
                  <p:pic>
                    <p:nvPicPr>
                      <p:cNvPr id="0" name="Object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3757613"/>
                        <a:ext cx="1981200" cy="588962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844" name="Line 52"/>
          <p:cNvSpPr>
            <a:spLocks noChangeShapeType="1"/>
          </p:cNvSpPr>
          <p:nvPr/>
        </p:nvSpPr>
        <p:spPr bwMode="auto">
          <a:xfrm>
            <a:off x="609600" y="4267200"/>
            <a:ext cx="2133600" cy="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aphicFrame>
        <p:nvGraphicFramePr>
          <p:cNvPr id="33845" name="Object 53"/>
          <p:cNvGraphicFramePr>
            <a:graphicFrameLocks noChangeAspect="1"/>
          </p:cNvGraphicFramePr>
          <p:nvPr/>
        </p:nvGraphicFramePr>
        <p:xfrm>
          <a:off x="1371600" y="4343400"/>
          <a:ext cx="1549400" cy="48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9" name="Equation" r:id="rId9" imgW="571320" imgH="177480" progId="Equation.3">
                  <p:embed/>
                </p:oleObj>
              </mc:Choice>
              <mc:Fallback>
                <p:oleObj name="Equation" r:id="rId9" imgW="571320" imgH="177480" progId="Equation.3">
                  <p:embed/>
                  <p:pic>
                    <p:nvPicPr>
                      <p:cNvPr id="0" name="Object 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4343400"/>
                        <a:ext cx="1549400" cy="484188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846" name="Object 54"/>
          <p:cNvGraphicFramePr>
            <a:graphicFrameLocks noChangeAspect="1"/>
          </p:cNvGraphicFramePr>
          <p:nvPr/>
        </p:nvGraphicFramePr>
        <p:xfrm>
          <a:off x="1447800" y="4749800"/>
          <a:ext cx="1295400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0" name="Equation" r:id="rId11" imgW="736560" imgH="215640" progId="Equation.3">
                  <p:embed/>
                </p:oleObj>
              </mc:Choice>
              <mc:Fallback>
                <p:oleObj name="Equation" r:id="rId11" imgW="736560" imgH="215640" progId="Equation.3">
                  <p:embed/>
                  <p:pic>
                    <p:nvPicPr>
                      <p:cNvPr id="0" name="Object 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4749800"/>
                        <a:ext cx="1295400" cy="587375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847" name="Line 55"/>
          <p:cNvSpPr>
            <a:spLocks noChangeShapeType="1"/>
          </p:cNvSpPr>
          <p:nvPr/>
        </p:nvSpPr>
        <p:spPr bwMode="auto">
          <a:xfrm>
            <a:off x="609600" y="5257800"/>
            <a:ext cx="2133600" cy="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aphicFrame>
        <p:nvGraphicFramePr>
          <p:cNvPr id="33848" name="Object 56"/>
          <p:cNvGraphicFramePr>
            <a:graphicFrameLocks noChangeAspect="1"/>
          </p:cNvGraphicFramePr>
          <p:nvPr/>
        </p:nvGraphicFramePr>
        <p:xfrm>
          <a:off x="1531938" y="5257800"/>
          <a:ext cx="1306512" cy="48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1" name="Equation" r:id="rId13" imgW="482400" imgH="177480" progId="Equation.DSMT4">
                  <p:embed/>
                </p:oleObj>
              </mc:Choice>
              <mc:Fallback>
                <p:oleObj name="Equation" r:id="rId13" imgW="482400" imgH="177480" progId="Equation.DSMT4">
                  <p:embed/>
                  <p:pic>
                    <p:nvPicPr>
                      <p:cNvPr id="0" name="Object 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1938" y="5257800"/>
                        <a:ext cx="1306512" cy="484188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02" name="Text Box 67"/>
          <p:cNvSpPr txBox="1">
            <a:spLocks noChangeArrowheads="1"/>
          </p:cNvSpPr>
          <p:nvPr/>
        </p:nvSpPr>
        <p:spPr bwMode="auto">
          <a:xfrm>
            <a:off x="304800" y="1371600"/>
            <a:ext cx="868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chemeClr val="hlink"/>
                </a:solidFill>
              </a:rPr>
              <a:t>1.			2.		3.			4.	</a:t>
            </a:r>
          </a:p>
        </p:txBody>
      </p:sp>
      <p:sp>
        <p:nvSpPr>
          <p:cNvPr id="48" name="Rectangle 47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Comic Sans MS" pitchFamily="66" charset="0"/>
              </a:rPr>
              <a:t>Theorems About Perpendicular Lines</a:t>
            </a:r>
            <a:endParaRPr lang="en-US" sz="3000" dirty="0" smtClean="0">
              <a:solidFill>
                <a:schemeClr val="accent4">
                  <a:lumMod val="40000"/>
                  <a:lumOff val="6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15" action="ppaction://hlinksldjump"/>
              </a:rPr>
              <a:t>MENU</a:t>
            </a:r>
            <a:endParaRPr lang="en-US" dirty="0"/>
          </a:p>
        </p:txBody>
      </p:sp>
      <p:graphicFrame>
        <p:nvGraphicFramePr>
          <p:cNvPr id="47" name="Object 46"/>
          <p:cNvGraphicFramePr>
            <a:graphicFrameLocks noChangeAspect="1"/>
          </p:cNvGraphicFramePr>
          <p:nvPr/>
        </p:nvGraphicFramePr>
        <p:xfrm>
          <a:off x="1295400" y="1828800"/>
          <a:ext cx="70303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2" name="Equation" r:id="rId16" imgW="393480" imgH="177480" progId="Equation.3">
                  <p:embed/>
                </p:oleObj>
              </mc:Choice>
              <mc:Fallback>
                <p:oleObj name="Equation" r:id="rId16" imgW="393480" imgH="177480" progId="Equation.3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1828800"/>
                        <a:ext cx="703035" cy="317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77" name="Object 17"/>
          <p:cNvGraphicFramePr>
            <a:graphicFrameLocks noChangeAspect="1"/>
          </p:cNvGraphicFramePr>
          <p:nvPr/>
        </p:nvGraphicFramePr>
        <p:xfrm>
          <a:off x="1219200" y="2286000"/>
          <a:ext cx="227013" cy="249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3" name="Equation" r:id="rId18" imgW="126720" imgH="139680" progId="Equation.3">
                  <p:embed/>
                </p:oleObj>
              </mc:Choice>
              <mc:Fallback>
                <p:oleObj name="Equation" r:id="rId18" imgW="126720" imgH="139680" progId="Equation.3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2286000"/>
                        <a:ext cx="227013" cy="249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17"/>
          <p:cNvGraphicFramePr>
            <a:graphicFrameLocks noChangeAspect="1"/>
          </p:cNvGraphicFramePr>
          <p:nvPr/>
        </p:nvGraphicFramePr>
        <p:xfrm>
          <a:off x="2971800" y="2133600"/>
          <a:ext cx="84137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4" name="Equation" r:id="rId20" imgW="469800" imgH="177480" progId="Equation.3">
                  <p:embed/>
                </p:oleObj>
              </mc:Choice>
              <mc:Fallback>
                <p:oleObj name="Equation" r:id="rId20" imgW="469800" imgH="17748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2133600"/>
                        <a:ext cx="841375" cy="317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17"/>
          <p:cNvGraphicFramePr>
            <a:graphicFrameLocks noChangeAspect="1"/>
          </p:cNvGraphicFramePr>
          <p:nvPr/>
        </p:nvGraphicFramePr>
        <p:xfrm>
          <a:off x="3429000" y="2514600"/>
          <a:ext cx="227013" cy="249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5" name="Equation" r:id="rId22" imgW="126720" imgH="139680" progId="Equation.3">
                  <p:embed/>
                </p:oleObj>
              </mc:Choice>
              <mc:Fallback>
                <p:oleObj name="Equation" r:id="rId22" imgW="126720" imgH="139680" progId="Equation.3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2514600"/>
                        <a:ext cx="227013" cy="249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17"/>
          <p:cNvGraphicFramePr>
            <a:graphicFrameLocks noChangeAspect="1"/>
          </p:cNvGraphicFramePr>
          <p:nvPr/>
        </p:nvGraphicFramePr>
        <p:xfrm>
          <a:off x="4953000" y="2514600"/>
          <a:ext cx="841375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6" name="Equation" r:id="rId23" imgW="469800" imgH="203040" progId="Equation.3">
                  <p:embed/>
                </p:oleObj>
              </mc:Choice>
              <mc:Fallback>
                <p:oleObj name="Equation" r:id="rId23" imgW="469800" imgH="203040" progId="Equation.3">
                  <p:embed/>
                  <p:pic>
                    <p:nvPicPr>
                      <p:cNvPr id="0" name="Picture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2514600"/>
                        <a:ext cx="841375" cy="363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17"/>
          <p:cNvGraphicFramePr>
            <a:graphicFrameLocks noChangeAspect="1"/>
          </p:cNvGraphicFramePr>
          <p:nvPr/>
        </p:nvGraphicFramePr>
        <p:xfrm>
          <a:off x="8305800" y="2362200"/>
          <a:ext cx="273050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7" name="Equation" r:id="rId25" imgW="152280" imgH="164880" progId="Equation.3">
                  <p:embed/>
                </p:oleObj>
              </mc:Choice>
              <mc:Fallback>
                <p:oleObj name="Equation" r:id="rId25" imgW="152280" imgH="164880" progId="Equation.3">
                  <p:embed/>
                  <p:pic>
                    <p:nvPicPr>
                      <p:cNvPr id="0" name="Picture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05800" y="2362200"/>
                        <a:ext cx="273050" cy="295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17"/>
          <p:cNvGraphicFramePr>
            <a:graphicFrameLocks noChangeAspect="1"/>
          </p:cNvGraphicFramePr>
          <p:nvPr/>
        </p:nvGraphicFramePr>
        <p:xfrm>
          <a:off x="7924800" y="2133600"/>
          <a:ext cx="273050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8" name="Equation" r:id="rId27" imgW="152280" imgH="164880" progId="Equation.3">
                  <p:embed/>
                </p:oleObj>
              </mc:Choice>
              <mc:Fallback>
                <p:oleObj name="Equation" r:id="rId27" imgW="152280" imgH="164880" progId="Equation.3">
                  <p:embed/>
                  <p:pic>
                    <p:nvPicPr>
                      <p:cNvPr id="0" name="Picture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24800" y="2133600"/>
                        <a:ext cx="273050" cy="295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17"/>
          <p:cNvGraphicFramePr>
            <a:graphicFrameLocks noChangeAspect="1"/>
          </p:cNvGraphicFramePr>
          <p:nvPr/>
        </p:nvGraphicFramePr>
        <p:xfrm>
          <a:off x="7772400" y="1828800"/>
          <a:ext cx="273050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9" name="Equation" r:id="rId28" imgW="152280" imgH="164880" progId="Equation.3">
                  <p:embed/>
                </p:oleObj>
              </mc:Choice>
              <mc:Fallback>
                <p:oleObj name="Equation" r:id="rId28" imgW="152280" imgH="164880" progId="Equation.3">
                  <p:embed/>
                  <p:pic>
                    <p:nvPicPr>
                      <p:cNvPr id="0" name="Picture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72400" y="1828800"/>
                        <a:ext cx="273050" cy="295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0985" name="Picture 25" descr="C:\FILES\pictures (fun)\CUEs\pencil 1.gif"/>
          <p:cNvPicPr>
            <a:picLocks noChangeAspect="1" noChangeArrowheads="1" noCrop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6629400" y="533400"/>
            <a:ext cx="514350" cy="1028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33844" grpId="0" animBg="1"/>
      <p:bldP spid="3384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Rectangle 78"/>
          <p:cNvSpPr/>
          <p:nvPr/>
        </p:nvSpPr>
        <p:spPr>
          <a:xfrm>
            <a:off x="2209800" y="2895600"/>
            <a:ext cx="2819400" cy="21336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13" name="Text Box 4"/>
          <p:cNvSpPr txBox="1">
            <a:spLocks noChangeArrowheads="1"/>
          </p:cNvSpPr>
          <p:nvPr/>
        </p:nvSpPr>
        <p:spPr bwMode="auto">
          <a:xfrm>
            <a:off x="304800" y="990600"/>
            <a:ext cx="6477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chemeClr val="hlink"/>
                </a:solidFill>
              </a:rPr>
              <a:t>For each of the following problems, find X.</a:t>
            </a:r>
          </a:p>
        </p:txBody>
      </p:sp>
      <p:graphicFrame>
        <p:nvGraphicFramePr>
          <p:cNvPr id="4098" name="Object 44"/>
          <p:cNvGraphicFramePr>
            <a:graphicFrameLocks noChangeAspect="1"/>
          </p:cNvGraphicFramePr>
          <p:nvPr/>
        </p:nvGraphicFramePr>
        <p:xfrm>
          <a:off x="1531938" y="5257800"/>
          <a:ext cx="1306512" cy="48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46" name="Equation" r:id="rId3" imgW="482400" imgH="177480" progId="Equation.DSMT4">
                  <p:embed/>
                </p:oleObj>
              </mc:Choice>
              <mc:Fallback>
                <p:oleObj name="Equation" r:id="rId3" imgW="482400" imgH="177480" progId="Equation.DSMT4">
                  <p:embed/>
                  <p:pic>
                    <p:nvPicPr>
                      <p:cNvPr id="0" name="Object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1938" y="5257800"/>
                        <a:ext cx="1306512" cy="484188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62" name="Object 46"/>
          <p:cNvGraphicFramePr>
            <a:graphicFrameLocks noChangeAspect="1"/>
          </p:cNvGraphicFramePr>
          <p:nvPr/>
        </p:nvGraphicFramePr>
        <p:xfrm>
          <a:off x="2216150" y="2971800"/>
          <a:ext cx="2682875" cy="48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47" name="Equation" r:id="rId5" imgW="990360" imgH="177480" progId="Equation.3">
                  <p:embed/>
                </p:oleObj>
              </mc:Choice>
              <mc:Fallback>
                <p:oleObj name="Equation" r:id="rId5" imgW="990360" imgH="177480" progId="Equation.3">
                  <p:embed/>
                  <p:pic>
                    <p:nvPicPr>
                      <p:cNvPr id="0" name="Object 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6150" y="2971800"/>
                        <a:ext cx="2682875" cy="484188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63" name="Object 47"/>
          <p:cNvGraphicFramePr>
            <a:graphicFrameLocks noChangeAspect="1"/>
          </p:cNvGraphicFramePr>
          <p:nvPr/>
        </p:nvGraphicFramePr>
        <p:xfrm>
          <a:off x="2819400" y="3429000"/>
          <a:ext cx="2063750" cy="48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48" name="Equation" r:id="rId7" imgW="761760" imgH="177480" progId="Equation.3">
                  <p:embed/>
                </p:oleObj>
              </mc:Choice>
              <mc:Fallback>
                <p:oleObj name="Equation" r:id="rId7" imgW="761760" imgH="177480" progId="Equation.3">
                  <p:embed/>
                  <p:pic>
                    <p:nvPicPr>
                      <p:cNvPr id="0" name="Object 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3429000"/>
                        <a:ext cx="2063750" cy="484188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64" name="Object 48"/>
          <p:cNvGraphicFramePr>
            <a:graphicFrameLocks noChangeAspect="1"/>
          </p:cNvGraphicFramePr>
          <p:nvPr/>
        </p:nvGraphicFramePr>
        <p:xfrm>
          <a:off x="3581400" y="3886200"/>
          <a:ext cx="1341438" cy="48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49" name="Equation" r:id="rId9" imgW="495000" imgH="177480" progId="Equation.3">
                  <p:embed/>
                </p:oleObj>
              </mc:Choice>
              <mc:Fallback>
                <p:oleObj name="Equation" r:id="rId9" imgW="495000" imgH="177480" progId="Equation.3">
                  <p:embed/>
                  <p:pic>
                    <p:nvPicPr>
                      <p:cNvPr id="0" name="Object 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3886200"/>
                        <a:ext cx="1341438" cy="484188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65" name="Object 49"/>
          <p:cNvGraphicFramePr>
            <a:graphicFrameLocks noChangeAspect="1"/>
          </p:cNvGraphicFramePr>
          <p:nvPr/>
        </p:nvGraphicFramePr>
        <p:xfrm>
          <a:off x="3684588" y="4419600"/>
          <a:ext cx="1135062" cy="48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50" name="Equation" r:id="rId11" imgW="419040" imgH="177480" progId="Equation.3">
                  <p:embed/>
                </p:oleObj>
              </mc:Choice>
              <mc:Fallback>
                <p:oleObj name="Equation" r:id="rId11" imgW="419040" imgH="177480" progId="Equation.3">
                  <p:embed/>
                  <p:pic>
                    <p:nvPicPr>
                      <p:cNvPr id="0" name="Object 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84588" y="4419600"/>
                        <a:ext cx="1135062" cy="484188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23" name="Text Box 59"/>
          <p:cNvSpPr txBox="1">
            <a:spLocks noChangeArrowheads="1"/>
          </p:cNvSpPr>
          <p:nvPr/>
        </p:nvSpPr>
        <p:spPr bwMode="auto">
          <a:xfrm>
            <a:off x="304800" y="1371600"/>
            <a:ext cx="868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chemeClr val="hlink"/>
                </a:solidFill>
              </a:rPr>
              <a:t>1.			2.		3.			4.	</a:t>
            </a:r>
          </a:p>
        </p:txBody>
      </p:sp>
      <p:sp>
        <p:nvSpPr>
          <p:cNvPr id="45" name="Rectangle 44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Comic Sans MS" pitchFamily="66" charset="0"/>
              </a:rPr>
              <a:t>Theorems About Perpendicular Lines</a:t>
            </a:r>
            <a:endParaRPr lang="en-US" sz="3000" dirty="0" smtClean="0">
              <a:solidFill>
                <a:schemeClr val="accent4">
                  <a:lumMod val="40000"/>
                  <a:lumOff val="6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13" action="ppaction://hlinksldjump"/>
              </a:rPr>
              <a:t>MENU</a:t>
            </a:r>
            <a:endParaRPr lang="en-US" dirty="0"/>
          </a:p>
        </p:txBody>
      </p:sp>
      <p:grpSp>
        <p:nvGrpSpPr>
          <p:cNvPr id="44" name="Group 30"/>
          <p:cNvGrpSpPr>
            <a:grpSpLocks/>
          </p:cNvGrpSpPr>
          <p:nvPr/>
        </p:nvGrpSpPr>
        <p:grpSpPr bwMode="auto">
          <a:xfrm flipH="1">
            <a:off x="762000" y="1828800"/>
            <a:ext cx="1295400" cy="914400"/>
            <a:chOff x="1056" y="2880"/>
            <a:chExt cx="816" cy="576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48" name="Line 9"/>
            <p:cNvSpPr>
              <a:spLocks noChangeShapeType="1"/>
            </p:cNvSpPr>
            <p:nvPr/>
          </p:nvSpPr>
          <p:spPr bwMode="auto">
            <a:xfrm>
              <a:off x="1056" y="2880"/>
              <a:ext cx="192" cy="57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Line 10"/>
            <p:cNvSpPr>
              <a:spLocks noChangeShapeType="1"/>
            </p:cNvSpPr>
            <p:nvPr/>
          </p:nvSpPr>
          <p:spPr bwMode="auto">
            <a:xfrm flipV="1">
              <a:off x="1248" y="3264"/>
              <a:ext cx="624" cy="19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Line 13"/>
            <p:cNvSpPr>
              <a:spLocks noChangeShapeType="1"/>
            </p:cNvSpPr>
            <p:nvPr/>
          </p:nvSpPr>
          <p:spPr bwMode="auto">
            <a:xfrm flipV="1">
              <a:off x="1200" y="3264"/>
              <a:ext cx="144" cy="4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Line 14"/>
            <p:cNvSpPr>
              <a:spLocks noChangeShapeType="1"/>
            </p:cNvSpPr>
            <p:nvPr/>
          </p:nvSpPr>
          <p:spPr bwMode="auto">
            <a:xfrm>
              <a:off x="1344" y="3264"/>
              <a:ext cx="48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2" name="Group 31"/>
          <p:cNvGrpSpPr>
            <a:grpSpLocks/>
          </p:cNvGrpSpPr>
          <p:nvPr/>
        </p:nvGrpSpPr>
        <p:grpSpPr bwMode="auto">
          <a:xfrm flipH="1">
            <a:off x="2971800" y="1828800"/>
            <a:ext cx="914400" cy="990600"/>
            <a:chOff x="4560" y="1632"/>
            <a:chExt cx="528" cy="624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53" name="Line 11"/>
            <p:cNvSpPr>
              <a:spLocks noChangeShapeType="1"/>
            </p:cNvSpPr>
            <p:nvPr/>
          </p:nvSpPr>
          <p:spPr bwMode="auto">
            <a:xfrm>
              <a:off x="5088" y="1632"/>
              <a:ext cx="0" cy="62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Line 12"/>
            <p:cNvSpPr>
              <a:spLocks noChangeShapeType="1"/>
            </p:cNvSpPr>
            <p:nvPr/>
          </p:nvSpPr>
          <p:spPr bwMode="auto">
            <a:xfrm flipH="1">
              <a:off x="4560" y="2256"/>
              <a:ext cx="52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Line 15"/>
            <p:cNvSpPr>
              <a:spLocks noChangeShapeType="1"/>
            </p:cNvSpPr>
            <p:nvPr/>
          </p:nvSpPr>
          <p:spPr bwMode="auto">
            <a:xfrm flipV="1">
              <a:off x="4944" y="2112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Line 16"/>
            <p:cNvSpPr>
              <a:spLocks noChangeShapeType="1"/>
            </p:cNvSpPr>
            <p:nvPr/>
          </p:nvSpPr>
          <p:spPr bwMode="auto">
            <a:xfrm>
              <a:off x="4944" y="2112"/>
              <a:ext cx="14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7" name="Group 32"/>
          <p:cNvGrpSpPr>
            <a:grpSpLocks/>
          </p:cNvGrpSpPr>
          <p:nvPr/>
        </p:nvGrpSpPr>
        <p:grpSpPr bwMode="auto">
          <a:xfrm>
            <a:off x="4876800" y="1524000"/>
            <a:ext cx="1828800" cy="1524000"/>
            <a:chOff x="4608" y="3168"/>
            <a:chExt cx="1152" cy="96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58" name="Line 20"/>
            <p:cNvSpPr>
              <a:spLocks noChangeShapeType="1"/>
            </p:cNvSpPr>
            <p:nvPr/>
          </p:nvSpPr>
          <p:spPr bwMode="auto">
            <a:xfrm>
              <a:off x="5232" y="3168"/>
              <a:ext cx="0" cy="96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Line 21"/>
            <p:cNvSpPr>
              <a:spLocks noChangeShapeType="1"/>
            </p:cNvSpPr>
            <p:nvPr/>
          </p:nvSpPr>
          <p:spPr bwMode="auto">
            <a:xfrm>
              <a:off x="4608" y="3648"/>
              <a:ext cx="115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Line 22"/>
            <p:cNvSpPr>
              <a:spLocks noChangeShapeType="1"/>
            </p:cNvSpPr>
            <p:nvPr/>
          </p:nvSpPr>
          <p:spPr bwMode="auto">
            <a:xfrm flipV="1">
              <a:off x="5088" y="3504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Line 23"/>
            <p:cNvSpPr>
              <a:spLocks noChangeShapeType="1"/>
            </p:cNvSpPr>
            <p:nvPr/>
          </p:nvSpPr>
          <p:spPr bwMode="auto">
            <a:xfrm>
              <a:off x="5088" y="3504"/>
              <a:ext cx="14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2" name="Group 33"/>
          <p:cNvGrpSpPr>
            <a:grpSpLocks/>
          </p:cNvGrpSpPr>
          <p:nvPr/>
        </p:nvGrpSpPr>
        <p:grpSpPr bwMode="auto">
          <a:xfrm flipV="1">
            <a:off x="7543800" y="1828800"/>
            <a:ext cx="1066800" cy="1066800"/>
            <a:chOff x="4560" y="1632"/>
            <a:chExt cx="528" cy="624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63" name="Line 34"/>
            <p:cNvSpPr>
              <a:spLocks noChangeShapeType="1"/>
            </p:cNvSpPr>
            <p:nvPr/>
          </p:nvSpPr>
          <p:spPr bwMode="auto">
            <a:xfrm>
              <a:off x="5088" y="1632"/>
              <a:ext cx="0" cy="62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Line 35"/>
            <p:cNvSpPr>
              <a:spLocks noChangeShapeType="1"/>
            </p:cNvSpPr>
            <p:nvPr/>
          </p:nvSpPr>
          <p:spPr bwMode="auto">
            <a:xfrm flipH="1">
              <a:off x="4560" y="2256"/>
              <a:ext cx="52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Line 36"/>
            <p:cNvSpPr>
              <a:spLocks noChangeShapeType="1"/>
            </p:cNvSpPr>
            <p:nvPr/>
          </p:nvSpPr>
          <p:spPr bwMode="auto">
            <a:xfrm flipV="1">
              <a:off x="4944" y="2112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Line 37"/>
            <p:cNvSpPr>
              <a:spLocks noChangeShapeType="1"/>
            </p:cNvSpPr>
            <p:nvPr/>
          </p:nvSpPr>
          <p:spPr bwMode="auto">
            <a:xfrm>
              <a:off x="4944" y="2112"/>
              <a:ext cx="14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7" name="Line 38"/>
          <p:cNvSpPr>
            <a:spLocks noChangeShapeType="1"/>
          </p:cNvSpPr>
          <p:nvPr/>
        </p:nvSpPr>
        <p:spPr bwMode="auto">
          <a:xfrm flipH="1" flipV="1">
            <a:off x="1143000" y="1752600"/>
            <a:ext cx="60960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sp>
        <p:nvSpPr>
          <p:cNvPr id="68" name="Line 39"/>
          <p:cNvSpPr>
            <a:spLocks noChangeShapeType="1"/>
          </p:cNvSpPr>
          <p:nvPr/>
        </p:nvSpPr>
        <p:spPr bwMode="auto">
          <a:xfrm flipV="1">
            <a:off x="2971800" y="2286000"/>
            <a:ext cx="9906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sp>
        <p:nvSpPr>
          <p:cNvPr id="69" name="Line 40"/>
          <p:cNvSpPr>
            <a:spLocks noChangeShapeType="1"/>
          </p:cNvSpPr>
          <p:nvPr/>
        </p:nvSpPr>
        <p:spPr bwMode="auto">
          <a:xfrm flipH="1">
            <a:off x="8077200" y="1828800"/>
            <a:ext cx="5334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sp>
        <p:nvSpPr>
          <p:cNvPr id="70" name="Line 41"/>
          <p:cNvSpPr>
            <a:spLocks noChangeShapeType="1"/>
          </p:cNvSpPr>
          <p:nvPr/>
        </p:nvSpPr>
        <p:spPr bwMode="auto">
          <a:xfrm flipH="1">
            <a:off x="7696200" y="1828800"/>
            <a:ext cx="9144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graphicFrame>
        <p:nvGraphicFramePr>
          <p:cNvPr id="71" name="Object 70"/>
          <p:cNvGraphicFramePr>
            <a:graphicFrameLocks noChangeAspect="1"/>
          </p:cNvGraphicFramePr>
          <p:nvPr/>
        </p:nvGraphicFramePr>
        <p:xfrm>
          <a:off x="1295400" y="1828800"/>
          <a:ext cx="70303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51" name="Equation" r:id="rId14" imgW="393480" imgH="177480" progId="Equation.3">
                  <p:embed/>
                </p:oleObj>
              </mc:Choice>
              <mc:Fallback>
                <p:oleObj name="Equation" r:id="rId14" imgW="393480" imgH="177480" progId="Equation.3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1828800"/>
                        <a:ext cx="703035" cy="317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17"/>
          <p:cNvGraphicFramePr>
            <a:graphicFrameLocks noChangeAspect="1"/>
          </p:cNvGraphicFramePr>
          <p:nvPr/>
        </p:nvGraphicFramePr>
        <p:xfrm>
          <a:off x="1219200" y="2286000"/>
          <a:ext cx="227013" cy="249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52" name="Equation" r:id="rId16" imgW="126720" imgH="139680" progId="Equation.3">
                  <p:embed/>
                </p:oleObj>
              </mc:Choice>
              <mc:Fallback>
                <p:oleObj name="Equation" r:id="rId16" imgW="126720" imgH="139680" progId="Equation.3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2286000"/>
                        <a:ext cx="227013" cy="249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17"/>
          <p:cNvGraphicFramePr>
            <a:graphicFrameLocks noChangeAspect="1"/>
          </p:cNvGraphicFramePr>
          <p:nvPr/>
        </p:nvGraphicFramePr>
        <p:xfrm>
          <a:off x="2971800" y="2133600"/>
          <a:ext cx="84137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53" name="Equation" r:id="rId18" imgW="469800" imgH="177480" progId="Equation.3">
                  <p:embed/>
                </p:oleObj>
              </mc:Choice>
              <mc:Fallback>
                <p:oleObj name="Equation" r:id="rId18" imgW="469800" imgH="17748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2133600"/>
                        <a:ext cx="841375" cy="317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" name="Object 17"/>
          <p:cNvGraphicFramePr>
            <a:graphicFrameLocks noChangeAspect="1"/>
          </p:cNvGraphicFramePr>
          <p:nvPr/>
        </p:nvGraphicFramePr>
        <p:xfrm>
          <a:off x="3429000" y="2514600"/>
          <a:ext cx="227013" cy="249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54" name="Equation" r:id="rId20" imgW="126720" imgH="139680" progId="Equation.3">
                  <p:embed/>
                </p:oleObj>
              </mc:Choice>
              <mc:Fallback>
                <p:oleObj name="Equation" r:id="rId20" imgW="126720" imgH="139680" progId="Equation.3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2514600"/>
                        <a:ext cx="227013" cy="249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" name="Object 17"/>
          <p:cNvGraphicFramePr>
            <a:graphicFrameLocks noChangeAspect="1"/>
          </p:cNvGraphicFramePr>
          <p:nvPr/>
        </p:nvGraphicFramePr>
        <p:xfrm>
          <a:off x="4953000" y="2514600"/>
          <a:ext cx="841375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55" name="Equation" r:id="rId21" imgW="469800" imgH="203040" progId="Equation.3">
                  <p:embed/>
                </p:oleObj>
              </mc:Choice>
              <mc:Fallback>
                <p:oleObj name="Equation" r:id="rId21" imgW="469800" imgH="203040" progId="Equation.3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2514600"/>
                        <a:ext cx="841375" cy="363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" name="Object 17"/>
          <p:cNvGraphicFramePr>
            <a:graphicFrameLocks noChangeAspect="1"/>
          </p:cNvGraphicFramePr>
          <p:nvPr/>
        </p:nvGraphicFramePr>
        <p:xfrm>
          <a:off x="8305800" y="2362200"/>
          <a:ext cx="273050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56" name="Equation" r:id="rId23" imgW="152280" imgH="164880" progId="Equation.3">
                  <p:embed/>
                </p:oleObj>
              </mc:Choice>
              <mc:Fallback>
                <p:oleObj name="Equation" r:id="rId23" imgW="152280" imgH="164880" progId="Equation.3">
                  <p:embed/>
                  <p:pic>
                    <p:nvPicPr>
                      <p:cNvPr id="0" name="Picture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05800" y="2362200"/>
                        <a:ext cx="273050" cy="295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" name="Object 17"/>
          <p:cNvGraphicFramePr>
            <a:graphicFrameLocks noChangeAspect="1"/>
          </p:cNvGraphicFramePr>
          <p:nvPr/>
        </p:nvGraphicFramePr>
        <p:xfrm>
          <a:off x="7924800" y="2133600"/>
          <a:ext cx="273050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57" name="Equation" r:id="rId25" imgW="152280" imgH="164880" progId="Equation.3">
                  <p:embed/>
                </p:oleObj>
              </mc:Choice>
              <mc:Fallback>
                <p:oleObj name="Equation" r:id="rId25" imgW="152280" imgH="164880" progId="Equation.3">
                  <p:embed/>
                  <p:pic>
                    <p:nvPicPr>
                      <p:cNvPr id="0" name="Picture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24800" y="2133600"/>
                        <a:ext cx="273050" cy="295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" name="Object 17"/>
          <p:cNvGraphicFramePr>
            <a:graphicFrameLocks noChangeAspect="1"/>
          </p:cNvGraphicFramePr>
          <p:nvPr/>
        </p:nvGraphicFramePr>
        <p:xfrm>
          <a:off x="7772400" y="1828800"/>
          <a:ext cx="273050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58" name="Equation" r:id="rId26" imgW="152280" imgH="164880" progId="Equation.3">
                  <p:embed/>
                </p:oleObj>
              </mc:Choice>
              <mc:Fallback>
                <p:oleObj name="Equation" r:id="rId26" imgW="152280" imgH="164880" progId="Equation.3">
                  <p:embed/>
                  <p:pic>
                    <p:nvPicPr>
                      <p:cNvPr id="0" name="Picture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72400" y="1828800"/>
                        <a:ext cx="273050" cy="295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1" name="Picture 25" descr="C:\FILES\pictures (fun)\CUEs\pencil 1.gif"/>
          <p:cNvPicPr>
            <a:picLocks noChangeAspect="1" noChangeArrowheads="1" noCrop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6629400" y="533400"/>
            <a:ext cx="514350" cy="1028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Rectangle 78"/>
          <p:cNvSpPr/>
          <p:nvPr/>
        </p:nvSpPr>
        <p:spPr>
          <a:xfrm>
            <a:off x="4876800" y="3124200"/>
            <a:ext cx="2057400" cy="15240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37" name="Text Box 4"/>
          <p:cNvSpPr txBox="1">
            <a:spLocks noChangeArrowheads="1"/>
          </p:cNvSpPr>
          <p:nvPr/>
        </p:nvSpPr>
        <p:spPr bwMode="auto">
          <a:xfrm>
            <a:off x="304800" y="990600"/>
            <a:ext cx="6477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chemeClr val="hlink"/>
                </a:solidFill>
              </a:rPr>
              <a:t>For each of the following problems, find X.</a:t>
            </a:r>
          </a:p>
        </p:txBody>
      </p:sp>
      <p:graphicFrame>
        <p:nvGraphicFramePr>
          <p:cNvPr id="5122" name="Object 37"/>
          <p:cNvGraphicFramePr>
            <a:graphicFrameLocks noChangeAspect="1"/>
          </p:cNvGraphicFramePr>
          <p:nvPr/>
        </p:nvGraphicFramePr>
        <p:xfrm>
          <a:off x="1531938" y="5257800"/>
          <a:ext cx="1306512" cy="48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70" name="Equation" r:id="rId3" imgW="482400" imgH="177480" progId="Equation.DSMT4">
                  <p:embed/>
                </p:oleObj>
              </mc:Choice>
              <mc:Fallback>
                <p:oleObj name="Equation" r:id="rId3" imgW="482400" imgH="177480" progId="Equation.DSMT4">
                  <p:embed/>
                  <p:pic>
                    <p:nvPicPr>
                      <p:cNvPr id="0" name="Object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1938" y="5257800"/>
                        <a:ext cx="1306512" cy="484188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3" name="Object 41"/>
          <p:cNvGraphicFramePr>
            <a:graphicFrameLocks noChangeAspect="1"/>
          </p:cNvGraphicFramePr>
          <p:nvPr/>
        </p:nvGraphicFramePr>
        <p:xfrm>
          <a:off x="3684588" y="4419600"/>
          <a:ext cx="1135062" cy="48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71" name="Equation" r:id="rId5" imgW="419040" imgH="177480" progId="Equation.3">
                  <p:embed/>
                </p:oleObj>
              </mc:Choice>
              <mc:Fallback>
                <p:oleObj name="Equation" r:id="rId5" imgW="419040" imgH="177480" progId="Equation.3">
                  <p:embed/>
                  <p:pic>
                    <p:nvPicPr>
                      <p:cNvPr id="0" name="Object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84588" y="4419600"/>
                        <a:ext cx="1135062" cy="484188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82" name="Object 42"/>
          <p:cNvGraphicFramePr>
            <a:graphicFrameLocks noChangeAspect="1"/>
          </p:cNvGraphicFramePr>
          <p:nvPr/>
        </p:nvGraphicFramePr>
        <p:xfrm>
          <a:off x="4953000" y="3124200"/>
          <a:ext cx="1905000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72" name="Equation" r:id="rId7" imgW="774360" imgH="203040" progId="Equation.3">
                  <p:embed/>
                </p:oleObj>
              </mc:Choice>
              <mc:Fallback>
                <p:oleObj name="Equation" r:id="rId7" imgW="774360" imgH="203040" progId="Equation.3">
                  <p:embed/>
                  <p:pic>
                    <p:nvPicPr>
                      <p:cNvPr id="0" name="Object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3124200"/>
                        <a:ext cx="1905000" cy="503238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83" name="Object 43"/>
          <p:cNvGraphicFramePr>
            <a:graphicFrameLocks noChangeAspect="1"/>
          </p:cNvGraphicFramePr>
          <p:nvPr/>
        </p:nvGraphicFramePr>
        <p:xfrm>
          <a:off x="5638800" y="3581400"/>
          <a:ext cx="1249363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73" name="Equation" r:id="rId9" imgW="507960" imgH="203040" progId="Equation.3">
                  <p:embed/>
                </p:oleObj>
              </mc:Choice>
              <mc:Fallback>
                <p:oleObj name="Equation" r:id="rId9" imgW="507960" imgH="203040" progId="Equation.3">
                  <p:embed/>
                  <p:pic>
                    <p:nvPicPr>
                      <p:cNvPr id="0" name="Object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3581400"/>
                        <a:ext cx="1249363" cy="503238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84" name="Object 44"/>
          <p:cNvGraphicFramePr>
            <a:graphicFrameLocks noChangeAspect="1"/>
          </p:cNvGraphicFramePr>
          <p:nvPr/>
        </p:nvGraphicFramePr>
        <p:xfrm>
          <a:off x="5732463" y="4114800"/>
          <a:ext cx="1062037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74" name="Equation" r:id="rId11" imgW="431640" imgH="203040" progId="Equation.3">
                  <p:embed/>
                </p:oleObj>
              </mc:Choice>
              <mc:Fallback>
                <p:oleObj name="Equation" r:id="rId11" imgW="431640" imgH="203040" progId="Equation.3">
                  <p:embed/>
                  <p:pic>
                    <p:nvPicPr>
                      <p:cNvPr id="0" name="Object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32463" y="4114800"/>
                        <a:ext cx="1062037" cy="503238"/>
                      </a:xfrm>
                      <a:prstGeom prst="rect">
                        <a:avLst/>
                      </a:prstGeom>
                      <a:solidFill>
                        <a:schemeClr val="bg1">
                          <a:alpha val="0"/>
                        </a:scheme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47" name="Text Box 54"/>
          <p:cNvSpPr txBox="1">
            <a:spLocks noChangeArrowheads="1"/>
          </p:cNvSpPr>
          <p:nvPr/>
        </p:nvSpPr>
        <p:spPr bwMode="auto">
          <a:xfrm>
            <a:off x="304800" y="1371600"/>
            <a:ext cx="868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chemeClr val="hlink"/>
                </a:solidFill>
              </a:rPr>
              <a:t>1.			2.		3.			4.	</a:t>
            </a:r>
          </a:p>
        </p:txBody>
      </p:sp>
      <p:sp>
        <p:nvSpPr>
          <p:cNvPr id="45" name="Rectangle 44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Comic Sans MS" pitchFamily="66" charset="0"/>
              </a:rPr>
              <a:t>Theorems About Perpendicular Lines</a:t>
            </a:r>
            <a:endParaRPr lang="en-US" sz="3000" dirty="0" smtClean="0">
              <a:solidFill>
                <a:schemeClr val="accent4">
                  <a:lumMod val="40000"/>
                  <a:lumOff val="6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13" action="ppaction://hlinksldjump"/>
              </a:rPr>
              <a:t>MENU</a:t>
            </a:r>
            <a:endParaRPr lang="en-US" dirty="0"/>
          </a:p>
        </p:txBody>
      </p:sp>
      <p:grpSp>
        <p:nvGrpSpPr>
          <p:cNvPr id="44" name="Group 30"/>
          <p:cNvGrpSpPr>
            <a:grpSpLocks/>
          </p:cNvGrpSpPr>
          <p:nvPr/>
        </p:nvGrpSpPr>
        <p:grpSpPr bwMode="auto">
          <a:xfrm flipH="1">
            <a:off x="762000" y="1828800"/>
            <a:ext cx="1295400" cy="914400"/>
            <a:chOff x="1056" y="2880"/>
            <a:chExt cx="816" cy="576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48" name="Line 9"/>
            <p:cNvSpPr>
              <a:spLocks noChangeShapeType="1"/>
            </p:cNvSpPr>
            <p:nvPr/>
          </p:nvSpPr>
          <p:spPr bwMode="auto">
            <a:xfrm>
              <a:off x="1056" y="2880"/>
              <a:ext cx="192" cy="57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Line 10"/>
            <p:cNvSpPr>
              <a:spLocks noChangeShapeType="1"/>
            </p:cNvSpPr>
            <p:nvPr/>
          </p:nvSpPr>
          <p:spPr bwMode="auto">
            <a:xfrm flipV="1">
              <a:off x="1248" y="3264"/>
              <a:ext cx="624" cy="19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Line 13"/>
            <p:cNvSpPr>
              <a:spLocks noChangeShapeType="1"/>
            </p:cNvSpPr>
            <p:nvPr/>
          </p:nvSpPr>
          <p:spPr bwMode="auto">
            <a:xfrm flipV="1">
              <a:off x="1200" y="3264"/>
              <a:ext cx="144" cy="4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Line 14"/>
            <p:cNvSpPr>
              <a:spLocks noChangeShapeType="1"/>
            </p:cNvSpPr>
            <p:nvPr/>
          </p:nvSpPr>
          <p:spPr bwMode="auto">
            <a:xfrm>
              <a:off x="1344" y="3264"/>
              <a:ext cx="48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2" name="Group 31"/>
          <p:cNvGrpSpPr>
            <a:grpSpLocks/>
          </p:cNvGrpSpPr>
          <p:nvPr/>
        </p:nvGrpSpPr>
        <p:grpSpPr bwMode="auto">
          <a:xfrm flipH="1">
            <a:off x="2971800" y="1828800"/>
            <a:ext cx="914400" cy="990600"/>
            <a:chOff x="4560" y="1632"/>
            <a:chExt cx="528" cy="624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53" name="Line 11"/>
            <p:cNvSpPr>
              <a:spLocks noChangeShapeType="1"/>
            </p:cNvSpPr>
            <p:nvPr/>
          </p:nvSpPr>
          <p:spPr bwMode="auto">
            <a:xfrm>
              <a:off x="5088" y="1632"/>
              <a:ext cx="0" cy="62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Line 12"/>
            <p:cNvSpPr>
              <a:spLocks noChangeShapeType="1"/>
            </p:cNvSpPr>
            <p:nvPr/>
          </p:nvSpPr>
          <p:spPr bwMode="auto">
            <a:xfrm flipH="1">
              <a:off x="4560" y="2256"/>
              <a:ext cx="52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Line 15"/>
            <p:cNvSpPr>
              <a:spLocks noChangeShapeType="1"/>
            </p:cNvSpPr>
            <p:nvPr/>
          </p:nvSpPr>
          <p:spPr bwMode="auto">
            <a:xfrm flipV="1">
              <a:off x="4944" y="2112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Line 16"/>
            <p:cNvSpPr>
              <a:spLocks noChangeShapeType="1"/>
            </p:cNvSpPr>
            <p:nvPr/>
          </p:nvSpPr>
          <p:spPr bwMode="auto">
            <a:xfrm>
              <a:off x="4944" y="2112"/>
              <a:ext cx="14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7" name="Group 32"/>
          <p:cNvGrpSpPr>
            <a:grpSpLocks/>
          </p:cNvGrpSpPr>
          <p:nvPr/>
        </p:nvGrpSpPr>
        <p:grpSpPr bwMode="auto">
          <a:xfrm>
            <a:off x="4876800" y="1524000"/>
            <a:ext cx="1828800" cy="1524000"/>
            <a:chOff x="4608" y="3168"/>
            <a:chExt cx="1152" cy="96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58" name="Line 20"/>
            <p:cNvSpPr>
              <a:spLocks noChangeShapeType="1"/>
            </p:cNvSpPr>
            <p:nvPr/>
          </p:nvSpPr>
          <p:spPr bwMode="auto">
            <a:xfrm>
              <a:off x="5232" y="3168"/>
              <a:ext cx="0" cy="96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Line 21"/>
            <p:cNvSpPr>
              <a:spLocks noChangeShapeType="1"/>
            </p:cNvSpPr>
            <p:nvPr/>
          </p:nvSpPr>
          <p:spPr bwMode="auto">
            <a:xfrm>
              <a:off x="4608" y="3648"/>
              <a:ext cx="115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Line 22"/>
            <p:cNvSpPr>
              <a:spLocks noChangeShapeType="1"/>
            </p:cNvSpPr>
            <p:nvPr/>
          </p:nvSpPr>
          <p:spPr bwMode="auto">
            <a:xfrm flipV="1">
              <a:off x="5088" y="3504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Line 23"/>
            <p:cNvSpPr>
              <a:spLocks noChangeShapeType="1"/>
            </p:cNvSpPr>
            <p:nvPr/>
          </p:nvSpPr>
          <p:spPr bwMode="auto">
            <a:xfrm>
              <a:off x="5088" y="3504"/>
              <a:ext cx="14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2" name="Group 33"/>
          <p:cNvGrpSpPr>
            <a:grpSpLocks/>
          </p:cNvGrpSpPr>
          <p:nvPr/>
        </p:nvGrpSpPr>
        <p:grpSpPr bwMode="auto">
          <a:xfrm flipV="1">
            <a:off x="7543800" y="1828800"/>
            <a:ext cx="1066800" cy="1066800"/>
            <a:chOff x="4560" y="1632"/>
            <a:chExt cx="528" cy="624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63" name="Line 34"/>
            <p:cNvSpPr>
              <a:spLocks noChangeShapeType="1"/>
            </p:cNvSpPr>
            <p:nvPr/>
          </p:nvSpPr>
          <p:spPr bwMode="auto">
            <a:xfrm>
              <a:off x="5088" y="1632"/>
              <a:ext cx="0" cy="62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Line 35"/>
            <p:cNvSpPr>
              <a:spLocks noChangeShapeType="1"/>
            </p:cNvSpPr>
            <p:nvPr/>
          </p:nvSpPr>
          <p:spPr bwMode="auto">
            <a:xfrm flipH="1">
              <a:off x="4560" y="2256"/>
              <a:ext cx="52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Line 36"/>
            <p:cNvSpPr>
              <a:spLocks noChangeShapeType="1"/>
            </p:cNvSpPr>
            <p:nvPr/>
          </p:nvSpPr>
          <p:spPr bwMode="auto">
            <a:xfrm flipV="1">
              <a:off x="4944" y="2112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Line 37"/>
            <p:cNvSpPr>
              <a:spLocks noChangeShapeType="1"/>
            </p:cNvSpPr>
            <p:nvPr/>
          </p:nvSpPr>
          <p:spPr bwMode="auto">
            <a:xfrm>
              <a:off x="4944" y="2112"/>
              <a:ext cx="14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7" name="Line 38"/>
          <p:cNvSpPr>
            <a:spLocks noChangeShapeType="1"/>
          </p:cNvSpPr>
          <p:nvPr/>
        </p:nvSpPr>
        <p:spPr bwMode="auto">
          <a:xfrm flipH="1" flipV="1">
            <a:off x="1143000" y="1752600"/>
            <a:ext cx="60960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sp>
        <p:nvSpPr>
          <p:cNvPr id="68" name="Line 39"/>
          <p:cNvSpPr>
            <a:spLocks noChangeShapeType="1"/>
          </p:cNvSpPr>
          <p:nvPr/>
        </p:nvSpPr>
        <p:spPr bwMode="auto">
          <a:xfrm flipV="1">
            <a:off x="2971800" y="2286000"/>
            <a:ext cx="9906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sp>
        <p:nvSpPr>
          <p:cNvPr id="69" name="Line 40"/>
          <p:cNvSpPr>
            <a:spLocks noChangeShapeType="1"/>
          </p:cNvSpPr>
          <p:nvPr/>
        </p:nvSpPr>
        <p:spPr bwMode="auto">
          <a:xfrm flipH="1">
            <a:off x="8077200" y="1828800"/>
            <a:ext cx="5334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sp>
        <p:nvSpPr>
          <p:cNvPr id="70" name="Line 41"/>
          <p:cNvSpPr>
            <a:spLocks noChangeShapeType="1"/>
          </p:cNvSpPr>
          <p:nvPr/>
        </p:nvSpPr>
        <p:spPr bwMode="auto">
          <a:xfrm flipH="1">
            <a:off x="7696200" y="1828800"/>
            <a:ext cx="9144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graphicFrame>
        <p:nvGraphicFramePr>
          <p:cNvPr id="71" name="Object 70"/>
          <p:cNvGraphicFramePr>
            <a:graphicFrameLocks noChangeAspect="1"/>
          </p:cNvGraphicFramePr>
          <p:nvPr/>
        </p:nvGraphicFramePr>
        <p:xfrm>
          <a:off x="1295400" y="1828800"/>
          <a:ext cx="70303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75" name="Equation" r:id="rId14" imgW="393480" imgH="177480" progId="Equation.3">
                  <p:embed/>
                </p:oleObj>
              </mc:Choice>
              <mc:Fallback>
                <p:oleObj name="Equation" r:id="rId14" imgW="393480" imgH="177480" progId="Equation.3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1828800"/>
                        <a:ext cx="703035" cy="317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17"/>
          <p:cNvGraphicFramePr>
            <a:graphicFrameLocks noChangeAspect="1"/>
          </p:cNvGraphicFramePr>
          <p:nvPr/>
        </p:nvGraphicFramePr>
        <p:xfrm>
          <a:off x="1219200" y="2286000"/>
          <a:ext cx="227013" cy="249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76" name="Equation" r:id="rId16" imgW="126720" imgH="139680" progId="Equation.3">
                  <p:embed/>
                </p:oleObj>
              </mc:Choice>
              <mc:Fallback>
                <p:oleObj name="Equation" r:id="rId16" imgW="126720" imgH="139680" progId="Equation.3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2286000"/>
                        <a:ext cx="227013" cy="249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17"/>
          <p:cNvGraphicFramePr>
            <a:graphicFrameLocks noChangeAspect="1"/>
          </p:cNvGraphicFramePr>
          <p:nvPr/>
        </p:nvGraphicFramePr>
        <p:xfrm>
          <a:off x="2971800" y="2133600"/>
          <a:ext cx="84137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77" name="Equation" r:id="rId18" imgW="469800" imgH="177480" progId="Equation.3">
                  <p:embed/>
                </p:oleObj>
              </mc:Choice>
              <mc:Fallback>
                <p:oleObj name="Equation" r:id="rId18" imgW="469800" imgH="17748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2133600"/>
                        <a:ext cx="841375" cy="317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" name="Object 17"/>
          <p:cNvGraphicFramePr>
            <a:graphicFrameLocks noChangeAspect="1"/>
          </p:cNvGraphicFramePr>
          <p:nvPr/>
        </p:nvGraphicFramePr>
        <p:xfrm>
          <a:off x="3429000" y="2514600"/>
          <a:ext cx="227013" cy="249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78" name="Equation" r:id="rId20" imgW="126720" imgH="139680" progId="Equation.3">
                  <p:embed/>
                </p:oleObj>
              </mc:Choice>
              <mc:Fallback>
                <p:oleObj name="Equation" r:id="rId20" imgW="126720" imgH="139680" progId="Equation.3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2514600"/>
                        <a:ext cx="227013" cy="249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" name="Object 17"/>
          <p:cNvGraphicFramePr>
            <a:graphicFrameLocks noChangeAspect="1"/>
          </p:cNvGraphicFramePr>
          <p:nvPr/>
        </p:nvGraphicFramePr>
        <p:xfrm>
          <a:off x="4953000" y="2514600"/>
          <a:ext cx="841375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79" name="Equation" r:id="rId21" imgW="469800" imgH="203040" progId="Equation.3">
                  <p:embed/>
                </p:oleObj>
              </mc:Choice>
              <mc:Fallback>
                <p:oleObj name="Equation" r:id="rId21" imgW="469800" imgH="203040" progId="Equation.3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2514600"/>
                        <a:ext cx="841375" cy="363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" name="Object 17"/>
          <p:cNvGraphicFramePr>
            <a:graphicFrameLocks noChangeAspect="1"/>
          </p:cNvGraphicFramePr>
          <p:nvPr/>
        </p:nvGraphicFramePr>
        <p:xfrm>
          <a:off x="8305800" y="2362200"/>
          <a:ext cx="273050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80" name="Equation" r:id="rId23" imgW="152280" imgH="164880" progId="Equation.3">
                  <p:embed/>
                </p:oleObj>
              </mc:Choice>
              <mc:Fallback>
                <p:oleObj name="Equation" r:id="rId23" imgW="152280" imgH="164880" progId="Equation.3">
                  <p:embed/>
                  <p:pic>
                    <p:nvPicPr>
                      <p:cNvPr id="0" name="Picture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05800" y="2362200"/>
                        <a:ext cx="273050" cy="295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" name="Object 17"/>
          <p:cNvGraphicFramePr>
            <a:graphicFrameLocks noChangeAspect="1"/>
          </p:cNvGraphicFramePr>
          <p:nvPr/>
        </p:nvGraphicFramePr>
        <p:xfrm>
          <a:off x="7924800" y="2133600"/>
          <a:ext cx="273050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81" name="Equation" r:id="rId25" imgW="152280" imgH="164880" progId="Equation.3">
                  <p:embed/>
                </p:oleObj>
              </mc:Choice>
              <mc:Fallback>
                <p:oleObj name="Equation" r:id="rId25" imgW="152280" imgH="164880" progId="Equation.3">
                  <p:embed/>
                  <p:pic>
                    <p:nvPicPr>
                      <p:cNvPr id="0" name="Picture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24800" y="2133600"/>
                        <a:ext cx="273050" cy="295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" name="Object 17"/>
          <p:cNvGraphicFramePr>
            <a:graphicFrameLocks noChangeAspect="1"/>
          </p:cNvGraphicFramePr>
          <p:nvPr/>
        </p:nvGraphicFramePr>
        <p:xfrm>
          <a:off x="7772400" y="1828800"/>
          <a:ext cx="273050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82" name="Equation" r:id="rId26" imgW="152280" imgH="164880" progId="Equation.3">
                  <p:embed/>
                </p:oleObj>
              </mc:Choice>
              <mc:Fallback>
                <p:oleObj name="Equation" r:id="rId26" imgW="152280" imgH="164880" progId="Equation.3">
                  <p:embed/>
                  <p:pic>
                    <p:nvPicPr>
                      <p:cNvPr id="0" name="Picture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72400" y="1828800"/>
                        <a:ext cx="273050" cy="295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1" name="Picture 25" descr="C:\FILES\pictures (fun)\CUEs\pencil 1.gif"/>
          <p:cNvPicPr>
            <a:picLocks noChangeAspect="1" noChangeArrowheads="1" noCrop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6629400" y="533400"/>
            <a:ext cx="514350" cy="1028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ectangle 79"/>
          <p:cNvSpPr/>
          <p:nvPr/>
        </p:nvSpPr>
        <p:spPr>
          <a:xfrm>
            <a:off x="6934200" y="2957306"/>
            <a:ext cx="2133600" cy="12954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62" name="Text Box 4"/>
          <p:cNvSpPr txBox="1">
            <a:spLocks noChangeArrowheads="1"/>
          </p:cNvSpPr>
          <p:nvPr/>
        </p:nvSpPr>
        <p:spPr bwMode="auto">
          <a:xfrm>
            <a:off x="304800" y="990600"/>
            <a:ext cx="6477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chemeClr val="hlink"/>
                </a:solidFill>
              </a:rPr>
              <a:t>For each of the following problems, find X.</a:t>
            </a:r>
          </a:p>
        </p:txBody>
      </p:sp>
      <p:graphicFrame>
        <p:nvGraphicFramePr>
          <p:cNvPr id="6154" name="Object 37"/>
          <p:cNvGraphicFramePr>
            <a:graphicFrameLocks noChangeAspect="1"/>
          </p:cNvGraphicFramePr>
          <p:nvPr/>
        </p:nvGraphicFramePr>
        <p:xfrm>
          <a:off x="1531938" y="5257800"/>
          <a:ext cx="1306512" cy="48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98" name="Equation" r:id="rId3" imgW="482400" imgH="177480" progId="Equation.DSMT4">
                  <p:embed/>
                </p:oleObj>
              </mc:Choice>
              <mc:Fallback>
                <p:oleObj name="Equation" r:id="rId3" imgW="482400" imgH="177480" progId="Equation.DSMT4">
                  <p:embed/>
                  <p:pic>
                    <p:nvPicPr>
                      <p:cNvPr id="0" name="Object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1938" y="5257800"/>
                        <a:ext cx="1306512" cy="484188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5" name="Object 38"/>
          <p:cNvGraphicFramePr>
            <a:graphicFrameLocks noChangeAspect="1"/>
          </p:cNvGraphicFramePr>
          <p:nvPr/>
        </p:nvGraphicFramePr>
        <p:xfrm>
          <a:off x="3684588" y="4419600"/>
          <a:ext cx="1135062" cy="48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99" name="Equation" r:id="rId5" imgW="419040" imgH="177480" progId="Equation.3">
                  <p:embed/>
                </p:oleObj>
              </mc:Choice>
              <mc:Fallback>
                <p:oleObj name="Equation" r:id="rId5" imgW="419040" imgH="177480" progId="Equation.3">
                  <p:embed/>
                  <p:pic>
                    <p:nvPicPr>
                      <p:cNvPr id="0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84588" y="4419600"/>
                        <a:ext cx="1135062" cy="484188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6" name="Object 41"/>
          <p:cNvGraphicFramePr>
            <a:graphicFrameLocks noChangeAspect="1"/>
          </p:cNvGraphicFramePr>
          <p:nvPr/>
        </p:nvGraphicFramePr>
        <p:xfrm>
          <a:off x="5732463" y="4114800"/>
          <a:ext cx="1062037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00" name="Equation" r:id="rId7" imgW="431640" imgH="203040" progId="Equation.3">
                  <p:embed/>
                </p:oleObj>
              </mc:Choice>
              <mc:Fallback>
                <p:oleObj name="Equation" r:id="rId7" imgW="431640" imgH="203040" progId="Equation.3">
                  <p:embed/>
                  <p:pic>
                    <p:nvPicPr>
                      <p:cNvPr id="0" name="Object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32463" y="4114800"/>
                        <a:ext cx="1062037" cy="503238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906" name="Object 42"/>
          <p:cNvGraphicFramePr>
            <a:graphicFrameLocks noChangeAspect="1"/>
          </p:cNvGraphicFramePr>
          <p:nvPr/>
        </p:nvGraphicFramePr>
        <p:xfrm>
          <a:off x="6934200" y="2989056"/>
          <a:ext cx="2060575" cy="43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01" name="Equation" r:id="rId9" imgW="838080" imgH="177480" progId="Equation.3">
                  <p:embed/>
                </p:oleObj>
              </mc:Choice>
              <mc:Fallback>
                <p:oleObj name="Equation" r:id="rId9" imgW="838080" imgH="177480" progId="Equation.3">
                  <p:embed/>
                  <p:pic>
                    <p:nvPicPr>
                      <p:cNvPr id="0" name="Object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34200" y="2989056"/>
                        <a:ext cx="2060575" cy="439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tx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907" name="Object 43"/>
          <p:cNvGraphicFramePr>
            <a:graphicFrameLocks noChangeAspect="1"/>
          </p:cNvGraphicFramePr>
          <p:nvPr/>
        </p:nvGraphicFramePr>
        <p:xfrm>
          <a:off x="7784179" y="3414506"/>
          <a:ext cx="1217613" cy="43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02" name="Equation" r:id="rId11" imgW="495000" imgH="177480" progId="Equation.3">
                  <p:embed/>
                </p:oleObj>
              </mc:Choice>
              <mc:Fallback>
                <p:oleObj name="Equation" r:id="rId11" imgW="495000" imgH="177480" progId="Equation.3">
                  <p:embed/>
                  <p:pic>
                    <p:nvPicPr>
                      <p:cNvPr id="0" name="Object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84179" y="3414506"/>
                        <a:ext cx="1217613" cy="439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tx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908" name="Object 44"/>
          <p:cNvGraphicFramePr>
            <a:graphicFrameLocks noChangeAspect="1"/>
          </p:cNvGraphicFramePr>
          <p:nvPr/>
        </p:nvGraphicFramePr>
        <p:xfrm>
          <a:off x="7966075" y="3827462"/>
          <a:ext cx="1030288" cy="43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03" name="Equation" r:id="rId13" imgW="419040" imgH="177480" progId="Equation.3">
                  <p:embed/>
                </p:oleObj>
              </mc:Choice>
              <mc:Fallback>
                <p:oleObj name="Equation" r:id="rId13" imgW="419040" imgH="177480" progId="Equation.3">
                  <p:embed/>
                  <p:pic>
                    <p:nvPicPr>
                      <p:cNvPr id="0" name="Object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66075" y="3827462"/>
                        <a:ext cx="1030288" cy="439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tx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72" name="Text Box 46"/>
          <p:cNvSpPr txBox="1">
            <a:spLocks noChangeArrowheads="1"/>
          </p:cNvSpPr>
          <p:nvPr/>
        </p:nvSpPr>
        <p:spPr bwMode="auto">
          <a:xfrm>
            <a:off x="304800" y="1371600"/>
            <a:ext cx="868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chemeClr val="hlink"/>
                </a:solidFill>
              </a:rPr>
              <a:t>1.			2.		3.			4.	</a:t>
            </a:r>
          </a:p>
        </p:txBody>
      </p:sp>
      <p:sp>
        <p:nvSpPr>
          <p:cNvPr id="46" name="Rectangle 45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Comic Sans MS" pitchFamily="66" charset="0"/>
              </a:rPr>
              <a:t>Theorems About Perpendicular Lines</a:t>
            </a:r>
            <a:endParaRPr lang="en-US" sz="3000" dirty="0" smtClean="0">
              <a:solidFill>
                <a:schemeClr val="accent4">
                  <a:lumMod val="40000"/>
                  <a:lumOff val="6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15" action="ppaction://hlinksldjump"/>
              </a:rPr>
              <a:t>MENU</a:t>
            </a:r>
            <a:endParaRPr lang="en-US" dirty="0"/>
          </a:p>
        </p:txBody>
      </p:sp>
      <p:grpSp>
        <p:nvGrpSpPr>
          <p:cNvPr id="45" name="Group 30"/>
          <p:cNvGrpSpPr>
            <a:grpSpLocks/>
          </p:cNvGrpSpPr>
          <p:nvPr/>
        </p:nvGrpSpPr>
        <p:grpSpPr bwMode="auto">
          <a:xfrm flipH="1">
            <a:off x="762000" y="1828800"/>
            <a:ext cx="1295400" cy="914400"/>
            <a:chOff x="1056" y="2880"/>
            <a:chExt cx="816" cy="576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49" name="Line 9"/>
            <p:cNvSpPr>
              <a:spLocks noChangeShapeType="1"/>
            </p:cNvSpPr>
            <p:nvPr/>
          </p:nvSpPr>
          <p:spPr bwMode="auto">
            <a:xfrm>
              <a:off x="1056" y="2880"/>
              <a:ext cx="192" cy="57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Line 10"/>
            <p:cNvSpPr>
              <a:spLocks noChangeShapeType="1"/>
            </p:cNvSpPr>
            <p:nvPr/>
          </p:nvSpPr>
          <p:spPr bwMode="auto">
            <a:xfrm flipV="1">
              <a:off x="1248" y="3264"/>
              <a:ext cx="624" cy="19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Line 13"/>
            <p:cNvSpPr>
              <a:spLocks noChangeShapeType="1"/>
            </p:cNvSpPr>
            <p:nvPr/>
          </p:nvSpPr>
          <p:spPr bwMode="auto">
            <a:xfrm flipV="1">
              <a:off x="1200" y="3264"/>
              <a:ext cx="144" cy="4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Line 14"/>
            <p:cNvSpPr>
              <a:spLocks noChangeShapeType="1"/>
            </p:cNvSpPr>
            <p:nvPr/>
          </p:nvSpPr>
          <p:spPr bwMode="auto">
            <a:xfrm>
              <a:off x="1344" y="3264"/>
              <a:ext cx="48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3" name="Group 31"/>
          <p:cNvGrpSpPr>
            <a:grpSpLocks/>
          </p:cNvGrpSpPr>
          <p:nvPr/>
        </p:nvGrpSpPr>
        <p:grpSpPr bwMode="auto">
          <a:xfrm flipH="1">
            <a:off x="2971800" y="1828800"/>
            <a:ext cx="914400" cy="990600"/>
            <a:chOff x="4560" y="1632"/>
            <a:chExt cx="528" cy="624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54" name="Line 11"/>
            <p:cNvSpPr>
              <a:spLocks noChangeShapeType="1"/>
            </p:cNvSpPr>
            <p:nvPr/>
          </p:nvSpPr>
          <p:spPr bwMode="auto">
            <a:xfrm>
              <a:off x="5088" y="1632"/>
              <a:ext cx="0" cy="62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Line 12"/>
            <p:cNvSpPr>
              <a:spLocks noChangeShapeType="1"/>
            </p:cNvSpPr>
            <p:nvPr/>
          </p:nvSpPr>
          <p:spPr bwMode="auto">
            <a:xfrm flipH="1">
              <a:off x="4560" y="2256"/>
              <a:ext cx="52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Line 15"/>
            <p:cNvSpPr>
              <a:spLocks noChangeShapeType="1"/>
            </p:cNvSpPr>
            <p:nvPr/>
          </p:nvSpPr>
          <p:spPr bwMode="auto">
            <a:xfrm flipV="1">
              <a:off x="4944" y="2112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Line 16"/>
            <p:cNvSpPr>
              <a:spLocks noChangeShapeType="1"/>
            </p:cNvSpPr>
            <p:nvPr/>
          </p:nvSpPr>
          <p:spPr bwMode="auto">
            <a:xfrm>
              <a:off x="4944" y="2112"/>
              <a:ext cx="14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8" name="Group 32"/>
          <p:cNvGrpSpPr>
            <a:grpSpLocks/>
          </p:cNvGrpSpPr>
          <p:nvPr/>
        </p:nvGrpSpPr>
        <p:grpSpPr bwMode="auto">
          <a:xfrm>
            <a:off x="4876800" y="1524000"/>
            <a:ext cx="1828800" cy="1524000"/>
            <a:chOff x="4608" y="3168"/>
            <a:chExt cx="1152" cy="96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59" name="Line 20"/>
            <p:cNvSpPr>
              <a:spLocks noChangeShapeType="1"/>
            </p:cNvSpPr>
            <p:nvPr/>
          </p:nvSpPr>
          <p:spPr bwMode="auto">
            <a:xfrm>
              <a:off x="5232" y="3168"/>
              <a:ext cx="0" cy="96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Line 21"/>
            <p:cNvSpPr>
              <a:spLocks noChangeShapeType="1"/>
            </p:cNvSpPr>
            <p:nvPr/>
          </p:nvSpPr>
          <p:spPr bwMode="auto">
            <a:xfrm>
              <a:off x="4608" y="3648"/>
              <a:ext cx="115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Line 22"/>
            <p:cNvSpPr>
              <a:spLocks noChangeShapeType="1"/>
            </p:cNvSpPr>
            <p:nvPr/>
          </p:nvSpPr>
          <p:spPr bwMode="auto">
            <a:xfrm flipV="1">
              <a:off x="5088" y="3504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Line 23"/>
            <p:cNvSpPr>
              <a:spLocks noChangeShapeType="1"/>
            </p:cNvSpPr>
            <p:nvPr/>
          </p:nvSpPr>
          <p:spPr bwMode="auto">
            <a:xfrm>
              <a:off x="5088" y="3504"/>
              <a:ext cx="14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3" name="Group 33"/>
          <p:cNvGrpSpPr>
            <a:grpSpLocks/>
          </p:cNvGrpSpPr>
          <p:nvPr/>
        </p:nvGrpSpPr>
        <p:grpSpPr bwMode="auto">
          <a:xfrm flipV="1">
            <a:off x="7543800" y="1828800"/>
            <a:ext cx="1066800" cy="1066800"/>
            <a:chOff x="4560" y="1632"/>
            <a:chExt cx="528" cy="624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64" name="Line 34"/>
            <p:cNvSpPr>
              <a:spLocks noChangeShapeType="1"/>
            </p:cNvSpPr>
            <p:nvPr/>
          </p:nvSpPr>
          <p:spPr bwMode="auto">
            <a:xfrm>
              <a:off x="5088" y="1632"/>
              <a:ext cx="0" cy="62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Line 35"/>
            <p:cNvSpPr>
              <a:spLocks noChangeShapeType="1"/>
            </p:cNvSpPr>
            <p:nvPr/>
          </p:nvSpPr>
          <p:spPr bwMode="auto">
            <a:xfrm flipH="1">
              <a:off x="4560" y="2256"/>
              <a:ext cx="52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Line 36"/>
            <p:cNvSpPr>
              <a:spLocks noChangeShapeType="1"/>
            </p:cNvSpPr>
            <p:nvPr/>
          </p:nvSpPr>
          <p:spPr bwMode="auto">
            <a:xfrm flipV="1">
              <a:off x="4944" y="2112"/>
              <a:ext cx="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Line 37"/>
            <p:cNvSpPr>
              <a:spLocks noChangeShapeType="1"/>
            </p:cNvSpPr>
            <p:nvPr/>
          </p:nvSpPr>
          <p:spPr bwMode="auto">
            <a:xfrm>
              <a:off x="4944" y="2112"/>
              <a:ext cx="14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8" name="Line 38"/>
          <p:cNvSpPr>
            <a:spLocks noChangeShapeType="1"/>
          </p:cNvSpPr>
          <p:nvPr/>
        </p:nvSpPr>
        <p:spPr bwMode="auto">
          <a:xfrm flipH="1" flipV="1">
            <a:off x="1143000" y="1752600"/>
            <a:ext cx="60960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sp>
        <p:nvSpPr>
          <p:cNvPr id="69" name="Line 39"/>
          <p:cNvSpPr>
            <a:spLocks noChangeShapeType="1"/>
          </p:cNvSpPr>
          <p:nvPr/>
        </p:nvSpPr>
        <p:spPr bwMode="auto">
          <a:xfrm flipV="1">
            <a:off x="2971800" y="2286000"/>
            <a:ext cx="9906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sp>
        <p:nvSpPr>
          <p:cNvPr id="70" name="Line 40"/>
          <p:cNvSpPr>
            <a:spLocks noChangeShapeType="1"/>
          </p:cNvSpPr>
          <p:nvPr/>
        </p:nvSpPr>
        <p:spPr bwMode="auto">
          <a:xfrm flipH="1">
            <a:off x="8077200" y="1828800"/>
            <a:ext cx="5334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sp>
        <p:nvSpPr>
          <p:cNvPr id="71" name="Line 41"/>
          <p:cNvSpPr>
            <a:spLocks noChangeShapeType="1"/>
          </p:cNvSpPr>
          <p:nvPr/>
        </p:nvSpPr>
        <p:spPr bwMode="auto">
          <a:xfrm flipH="1">
            <a:off x="7696200" y="1828800"/>
            <a:ext cx="9144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graphicFrame>
        <p:nvGraphicFramePr>
          <p:cNvPr id="72" name="Object 71"/>
          <p:cNvGraphicFramePr>
            <a:graphicFrameLocks noChangeAspect="1"/>
          </p:cNvGraphicFramePr>
          <p:nvPr/>
        </p:nvGraphicFramePr>
        <p:xfrm>
          <a:off x="1295400" y="1828800"/>
          <a:ext cx="70303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04" name="Equation" r:id="rId16" imgW="393480" imgH="177480" progId="Equation.3">
                  <p:embed/>
                </p:oleObj>
              </mc:Choice>
              <mc:Fallback>
                <p:oleObj name="Equation" r:id="rId16" imgW="393480" imgH="177480" progId="Equation.3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1828800"/>
                        <a:ext cx="703035" cy="317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17"/>
          <p:cNvGraphicFramePr>
            <a:graphicFrameLocks noChangeAspect="1"/>
          </p:cNvGraphicFramePr>
          <p:nvPr/>
        </p:nvGraphicFramePr>
        <p:xfrm>
          <a:off x="1219200" y="2286000"/>
          <a:ext cx="227013" cy="249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05" name="Equation" r:id="rId18" imgW="126720" imgH="139680" progId="Equation.3">
                  <p:embed/>
                </p:oleObj>
              </mc:Choice>
              <mc:Fallback>
                <p:oleObj name="Equation" r:id="rId18" imgW="126720" imgH="139680" progId="Equation.3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2286000"/>
                        <a:ext cx="227013" cy="249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" name="Object 17"/>
          <p:cNvGraphicFramePr>
            <a:graphicFrameLocks noChangeAspect="1"/>
          </p:cNvGraphicFramePr>
          <p:nvPr/>
        </p:nvGraphicFramePr>
        <p:xfrm>
          <a:off x="2971800" y="2133600"/>
          <a:ext cx="84137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06" name="Equation" r:id="rId20" imgW="469800" imgH="177480" progId="Equation.3">
                  <p:embed/>
                </p:oleObj>
              </mc:Choice>
              <mc:Fallback>
                <p:oleObj name="Equation" r:id="rId20" imgW="469800" imgH="17748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2133600"/>
                        <a:ext cx="841375" cy="317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" name="Object 17"/>
          <p:cNvGraphicFramePr>
            <a:graphicFrameLocks noChangeAspect="1"/>
          </p:cNvGraphicFramePr>
          <p:nvPr/>
        </p:nvGraphicFramePr>
        <p:xfrm>
          <a:off x="3429000" y="2514600"/>
          <a:ext cx="227013" cy="249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07" name="Equation" r:id="rId22" imgW="126720" imgH="139680" progId="Equation.3">
                  <p:embed/>
                </p:oleObj>
              </mc:Choice>
              <mc:Fallback>
                <p:oleObj name="Equation" r:id="rId22" imgW="126720" imgH="139680" progId="Equation.3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2514600"/>
                        <a:ext cx="227013" cy="249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" name="Object 17"/>
          <p:cNvGraphicFramePr>
            <a:graphicFrameLocks noChangeAspect="1"/>
          </p:cNvGraphicFramePr>
          <p:nvPr/>
        </p:nvGraphicFramePr>
        <p:xfrm>
          <a:off x="4953000" y="2514600"/>
          <a:ext cx="841375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08" name="Equation" r:id="rId23" imgW="469800" imgH="203040" progId="Equation.3">
                  <p:embed/>
                </p:oleObj>
              </mc:Choice>
              <mc:Fallback>
                <p:oleObj name="Equation" r:id="rId23" imgW="469800" imgH="203040" progId="Equation.3">
                  <p:embed/>
                  <p:pic>
                    <p:nvPicPr>
                      <p:cNvPr id="0" name="Picture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2514600"/>
                        <a:ext cx="841375" cy="363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" name="Object 17"/>
          <p:cNvGraphicFramePr>
            <a:graphicFrameLocks noChangeAspect="1"/>
          </p:cNvGraphicFramePr>
          <p:nvPr/>
        </p:nvGraphicFramePr>
        <p:xfrm>
          <a:off x="8305800" y="2362200"/>
          <a:ext cx="273050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09" name="Equation" r:id="rId25" imgW="152280" imgH="164880" progId="Equation.3">
                  <p:embed/>
                </p:oleObj>
              </mc:Choice>
              <mc:Fallback>
                <p:oleObj name="Equation" r:id="rId25" imgW="152280" imgH="164880" progId="Equation.3">
                  <p:embed/>
                  <p:pic>
                    <p:nvPicPr>
                      <p:cNvPr id="0" name="Picture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05800" y="2362200"/>
                        <a:ext cx="273050" cy="295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" name="Object 17"/>
          <p:cNvGraphicFramePr>
            <a:graphicFrameLocks noChangeAspect="1"/>
          </p:cNvGraphicFramePr>
          <p:nvPr/>
        </p:nvGraphicFramePr>
        <p:xfrm>
          <a:off x="7924800" y="2133600"/>
          <a:ext cx="273050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10" name="Equation" r:id="rId27" imgW="152280" imgH="164880" progId="Equation.3">
                  <p:embed/>
                </p:oleObj>
              </mc:Choice>
              <mc:Fallback>
                <p:oleObj name="Equation" r:id="rId27" imgW="152280" imgH="164880" progId="Equation.3">
                  <p:embed/>
                  <p:pic>
                    <p:nvPicPr>
                      <p:cNvPr id="0" name="Picture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24800" y="2133600"/>
                        <a:ext cx="273050" cy="295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" name="Object 17"/>
          <p:cNvGraphicFramePr>
            <a:graphicFrameLocks noChangeAspect="1"/>
          </p:cNvGraphicFramePr>
          <p:nvPr/>
        </p:nvGraphicFramePr>
        <p:xfrm>
          <a:off x="7772400" y="1828800"/>
          <a:ext cx="273050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11" name="Equation" r:id="rId28" imgW="152280" imgH="164880" progId="Equation.3">
                  <p:embed/>
                </p:oleObj>
              </mc:Choice>
              <mc:Fallback>
                <p:oleObj name="Equation" r:id="rId28" imgW="152280" imgH="164880" progId="Equation.3">
                  <p:embed/>
                  <p:pic>
                    <p:nvPicPr>
                      <p:cNvPr id="0" name="Picture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72400" y="1828800"/>
                        <a:ext cx="273050" cy="295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2" name="Picture 25" descr="C:\FILES\pictures (fun)\CUEs\pencil 1.gif"/>
          <p:cNvPicPr>
            <a:picLocks noChangeAspect="1" noChangeArrowheads="1" noCrop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6629400" y="533400"/>
            <a:ext cx="514350" cy="1028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590800" y="990600"/>
            <a:ext cx="2438400" cy="45720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endParaRPr lang="en-US" sz="2400" b="1" dirty="0"/>
          </a:p>
        </p:txBody>
      </p:sp>
      <p:sp>
        <p:nvSpPr>
          <p:cNvPr id="26628" name="Line 43"/>
          <p:cNvSpPr>
            <a:spLocks noChangeShapeType="1"/>
          </p:cNvSpPr>
          <p:nvPr/>
        </p:nvSpPr>
        <p:spPr bwMode="auto">
          <a:xfrm flipV="1">
            <a:off x="0" y="1981200"/>
            <a:ext cx="9144000" cy="30480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arrow" w="med" len="med"/>
            <a:tailEnd type="arrow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6629" name="Line 44"/>
          <p:cNvSpPr>
            <a:spLocks noChangeShapeType="1"/>
          </p:cNvSpPr>
          <p:nvPr/>
        </p:nvSpPr>
        <p:spPr bwMode="auto">
          <a:xfrm>
            <a:off x="0" y="3505200"/>
            <a:ext cx="9144000" cy="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arrow" w="med" len="med"/>
            <a:tailEnd type="arrow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6630" name="Line 45"/>
          <p:cNvSpPr>
            <a:spLocks noChangeShapeType="1"/>
          </p:cNvSpPr>
          <p:nvPr/>
        </p:nvSpPr>
        <p:spPr bwMode="auto">
          <a:xfrm flipV="1">
            <a:off x="1828800" y="762000"/>
            <a:ext cx="5562600" cy="556260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arrow" w="med" len="med"/>
            <a:tailEnd type="arrow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37934" name="Text Box 46"/>
          <p:cNvSpPr txBox="1">
            <a:spLocks noChangeArrowheads="1"/>
          </p:cNvSpPr>
          <p:nvPr/>
        </p:nvSpPr>
        <p:spPr bwMode="auto">
          <a:xfrm>
            <a:off x="228600" y="609600"/>
            <a:ext cx="51816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When one line crosses two or more lines we call it a TRANSVERSAL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Comic Sans MS" pitchFamily="66" charset="0"/>
              </a:rPr>
              <a:t>Angles Formed by Transversals</a:t>
            </a:r>
            <a:endParaRPr lang="en-US" sz="3000" dirty="0" smtClean="0">
              <a:solidFill>
                <a:schemeClr val="accent6">
                  <a:lumMod val="40000"/>
                  <a:lumOff val="6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7" presetClass="emph" presetSubtype="2" repeatCount="indefinite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" dur="2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  <p:set>
                                      <p:cBhvr>
                                        <p:cTn id="10" dur="2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Line 43"/>
          <p:cNvSpPr>
            <a:spLocks noChangeShapeType="1"/>
          </p:cNvSpPr>
          <p:nvPr/>
        </p:nvSpPr>
        <p:spPr bwMode="auto">
          <a:xfrm flipV="1">
            <a:off x="0" y="1981200"/>
            <a:ext cx="9144000" cy="30480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arrow" w="med" len="med"/>
            <a:tailEnd type="arrow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6629" name="Line 44"/>
          <p:cNvSpPr>
            <a:spLocks noChangeShapeType="1"/>
          </p:cNvSpPr>
          <p:nvPr/>
        </p:nvSpPr>
        <p:spPr bwMode="auto">
          <a:xfrm>
            <a:off x="0" y="3505200"/>
            <a:ext cx="9144000" cy="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arrow" w="med" len="med"/>
            <a:tailEnd type="arrow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6630" name="Line 45"/>
          <p:cNvSpPr>
            <a:spLocks noChangeShapeType="1"/>
          </p:cNvSpPr>
          <p:nvPr/>
        </p:nvSpPr>
        <p:spPr bwMode="auto">
          <a:xfrm flipV="1">
            <a:off x="1828800" y="762000"/>
            <a:ext cx="5562600" cy="556260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arrow" w="med" len="med"/>
            <a:tailEnd type="arrow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37934" name="Text Box 46"/>
          <p:cNvSpPr txBox="1">
            <a:spLocks noChangeArrowheads="1"/>
          </p:cNvSpPr>
          <p:nvPr/>
        </p:nvSpPr>
        <p:spPr bwMode="auto">
          <a:xfrm>
            <a:off x="228600" y="609600"/>
            <a:ext cx="51816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These two lines crossed by a TRANSVERSAL create 8 angles.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Comic Sans MS" pitchFamily="66" charset="0"/>
              </a:rPr>
              <a:t>Angles Formed by Transversals</a:t>
            </a:r>
            <a:endParaRPr lang="en-US" sz="3000" dirty="0" smtClean="0">
              <a:solidFill>
                <a:schemeClr val="accent6">
                  <a:lumMod val="40000"/>
                  <a:lumOff val="6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13" name="Text Box 46"/>
          <p:cNvSpPr txBox="1">
            <a:spLocks noChangeArrowheads="1"/>
          </p:cNvSpPr>
          <p:nvPr/>
        </p:nvSpPr>
        <p:spPr bwMode="auto">
          <a:xfrm>
            <a:off x="6553200" y="1524000"/>
            <a:ext cx="457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1</a:t>
            </a:r>
            <a:endParaRPr lang="en-US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4" name="Text Box 46"/>
          <p:cNvSpPr txBox="1">
            <a:spLocks noChangeArrowheads="1"/>
          </p:cNvSpPr>
          <p:nvPr/>
        </p:nvSpPr>
        <p:spPr bwMode="auto">
          <a:xfrm>
            <a:off x="5638800" y="1600200"/>
            <a:ext cx="457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2</a:t>
            </a:r>
            <a:endParaRPr lang="en-US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5" name="Text Box 46"/>
          <p:cNvSpPr txBox="1">
            <a:spLocks noChangeArrowheads="1"/>
          </p:cNvSpPr>
          <p:nvPr/>
        </p:nvSpPr>
        <p:spPr bwMode="auto">
          <a:xfrm>
            <a:off x="5334000" y="2057400"/>
            <a:ext cx="457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3</a:t>
            </a:r>
            <a:endParaRPr lang="en-US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6" name="Text Box 46"/>
          <p:cNvSpPr txBox="1">
            <a:spLocks noChangeArrowheads="1"/>
          </p:cNvSpPr>
          <p:nvPr/>
        </p:nvSpPr>
        <p:spPr bwMode="auto">
          <a:xfrm>
            <a:off x="6019800" y="2057400"/>
            <a:ext cx="457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4</a:t>
            </a:r>
            <a:endParaRPr lang="en-US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7" name="Text Box 46"/>
          <p:cNvSpPr txBox="1">
            <a:spLocks noChangeArrowheads="1"/>
          </p:cNvSpPr>
          <p:nvPr/>
        </p:nvSpPr>
        <p:spPr bwMode="auto">
          <a:xfrm>
            <a:off x="4191000" y="3048000"/>
            <a:ext cx="457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5</a:t>
            </a:r>
            <a:endParaRPr lang="en-US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8" name="Text Box 46"/>
          <p:cNvSpPr txBox="1">
            <a:spLocks noChangeArrowheads="1"/>
          </p:cNvSpPr>
          <p:nvPr/>
        </p:nvSpPr>
        <p:spPr bwMode="auto">
          <a:xfrm>
            <a:off x="4953000" y="3048000"/>
            <a:ext cx="457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6</a:t>
            </a:r>
            <a:endParaRPr lang="en-US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9" name="Text Box 46"/>
          <p:cNvSpPr txBox="1">
            <a:spLocks noChangeArrowheads="1"/>
          </p:cNvSpPr>
          <p:nvPr/>
        </p:nvSpPr>
        <p:spPr bwMode="auto">
          <a:xfrm>
            <a:off x="3962400" y="3500735"/>
            <a:ext cx="457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7</a:t>
            </a:r>
            <a:endParaRPr lang="en-US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20" name="Text Box 46"/>
          <p:cNvSpPr txBox="1">
            <a:spLocks noChangeArrowheads="1"/>
          </p:cNvSpPr>
          <p:nvPr/>
        </p:nvSpPr>
        <p:spPr bwMode="auto">
          <a:xfrm>
            <a:off x="4648200" y="3505200"/>
            <a:ext cx="457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8</a:t>
            </a:r>
            <a:endParaRPr lang="en-US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21" name="Text Box 46"/>
          <p:cNvSpPr txBox="1">
            <a:spLocks noChangeArrowheads="1"/>
          </p:cNvSpPr>
          <p:nvPr/>
        </p:nvSpPr>
        <p:spPr bwMode="auto">
          <a:xfrm>
            <a:off x="3962400" y="4114800"/>
            <a:ext cx="51816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The order of the angles is not important.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22" name="Text Box 46"/>
          <p:cNvSpPr txBox="1">
            <a:spLocks noChangeArrowheads="1"/>
          </p:cNvSpPr>
          <p:nvPr/>
        </p:nvSpPr>
        <p:spPr bwMode="auto">
          <a:xfrm>
            <a:off x="3962400" y="5181600"/>
            <a:ext cx="51816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What is important is the relationship between the angles</a:t>
            </a:r>
            <a:endParaRPr lang="en-US" sz="24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79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434 0.00856 0.00799 0.01713 0.01337 0.02453 C 0.01788 0.04768 0.01945 0.07129 0.00833 0.0912 C 0.00729 0.09861 0.00538 0.10926 0.00174 0.11551 C -0.00121 0.1206 -0.00573 0.12361 -0.00833 0.12893 C -0.01076 0.13379 -0.01215 0.13981 -0.01493 0.14444 C -0.02448 0.16041 -0.03854 0.18055 -0.0533 0.18657 C -0.06076 0.19652 -0.06476 0.20185 -0.075 0.20439 C -0.09097 0.21527 -0.10816 0.22291 -0.125 0.23102 C -0.12656 0.23171 -0.1283 0.2324 -0.12986 0.23333 C -0.1316 0.23449 -0.13299 0.2368 -0.1349 0.23773 C -0.13924 0.23981 -0.14826 0.24213 -0.14826 0.24213 C -0.15677 0.25 -0.16528 0.25347 -0.175 0.25787 C -0.1783 0.25926 -0.1816 0.26088 -0.1849 0.26227 C -0.18663 0.26296 -0.18993 0.26435 -0.18993 0.26435 C -0.19462 0.27083 -0.19167 0.26828 -0.19826 0.27106 C -0.20156 0.27245 -0.20833 0.27546 -0.20833 0.27546 " pathEditMode="relative" ptsTypes="ffffffffffffffffA">
                                      <p:cBhvr>
                                        <p:cTn id="4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67 -0.02361 C 0.01892 -0.02963 0.02031 -0.03079 0.02691 -0.03287 C 0.03073 -0.03634 0.03576 -0.04097 0.04045 -0.04352 C 0.04184 -0.04422 0.04375 -0.04445 0.04549 -0.04514 C 0.04722 -0.04584 0.04878 -0.04722 0.05052 -0.04815 C 0.07847 -0.04699 0.08299 -0.05209 0.09479 -0.03588 C 0.09757 -0.02755 0.1 -0.01968 0.1 -0.01111 " pathEditMode="relative" rAng="0" ptsTypes="ffffffA">
                                      <p:cBhvr>
                                        <p:cTn id="4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00" y="-80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33 -0.02593 0.01128 -0.05116 0.0217 -0.07338 C 0.02639 -0.08333 0.03333 -0.09051 0.03837 -0.1 C 0.05434 -0.13032 0.07205 -0.15903 0.09497 -0.18009 C 0.09688 -0.18194 0.09948 -0.18125 0.10174 -0.18218 C 0.11927 -0.19005 0.13646 -0.19167 0.15503 -0.19329 C 0.16094 -0.19607 0.16372 -0.19931 0.16667 -0.20671 " pathEditMode="relative" ptsTypes="ffffff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2101 -0.01413 -0.04531 -0.0176 -0.06823 -0.02223 C -0.07969 -0.02454 -0.0875 -0.02732 -0.1 -0.02894 C -0.11285 -0.03496 -0.12969 -0.03612 -0.14323 -0.03774 C -0.20868 -0.03681 -0.25816 -0.04792 -0.31493 -0.02454 C -0.32622 -0.01482 -0.32761 -0.00301 -0.3316 0.01319 C -0.32986 0.05138 -0.33264 0.05625 -0.31493 0.07986 C -0.3099 0.08657 -0.30903 0.09212 -0.30156 0.0956 C -0.29844 0.09976 -0.29636 0.10486 -0.29323 0.10879 C -0.28212 0.12222 -0.27118 0.13171 -0.2566 0.13541 C -0.24653 0.14467 -0.23854 0.1449 -0.22656 0.14652 C -0.21215 0.15046 -0.19271 0.15833 -0.18333 0.14004 C -0.18038 0.12476 -0.17708 0.1206 -0.16823 0.10879 C -0.16042 0.09837 -0.16354 0.09305 -0.1533 0.08888 C -0.14392 0.08055 -0.14011 0.0824 -0.1283 0.08449 C -0.12257 0.09004 -0.11233 0.10324 -0.10504 0.10671 C -0.1033 0.11319 -0.09879 0.11736 -0.09827 0.1243 C -0.09792 0.1287 -0.09827 0.13333 -0.09827 0.13773 " pathEditMode="relative" ptsTypes="fffffffffffffffffA">
                                      <p:cBhvr>
                                        <p:cTn id="4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573 -0.02176 0.00225 -0.03403 0.01163 -0.04885 C 0.01632 -0.05625 0.01527 -0.06111 0.02152 -0.06667 C 0.03194 -0.08658 0.04739 -0.1007 0.06493 -0.10672 C 0.07066 -0.1125 0.07465 -0.11945 0.08159 -0.12223 C 0.08923 -0.13241 0.09757 -0.14098 0.10659 -0.14885 C 0.10989 -0.15162 0.11215 -0.15625 0.11493 -0.15996 C 0.12448 -0.17292 0.13316 -0.1875 0.14652 -0.19329 C 0.14826 -0.19491 0.15156 -0.19792 0.15156 -0.19792 " pathEditMode="relative" ptsTypes="ffffffffA">
                                      <p:cBhvr>
                                        <p:cTn id="5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573 0.01111 -0.01163 0.02361 -0.02014 0.03102 C -0.02726 0.05 -0.03993 0.0618 -0.05174 0.07546 C -0.05955 0.08449 -0.0533 0.08078 -0.06181 0.08426 C -0.07292 0.0993 -0.06719 0.0956 -0.07674 0.1 C -0.08472 0.11018 -0.07986 0.10463 -0.09167 0.11551 C -0.10278 0.12569 -0.11163 0.13773 -0.12344 0.14652 C -0.13056 0.15185 -0.13264 0.16088 -0.1401 0.16435 C -0.17361 0.19861 -0.23281 0.18125 -0.26667 0.18217 C -0.2816 0.18842 -0.29688 0.19074 -0.31181 0.19768 C -0.31701 0.20833 -0.31788 0.22222 -0.30833 0.2287 C -0.29983 0.23449 -0.28004 0.23541 -0.28004 0.23541 C -0.27448 0.23472 -0.26875 0.23518 -0.26337 0.23333 C -0.26181 0.23287 -0.26146 0.22986 -0.26007 0.2287 C -0.25851 0.22754 -0.25677 0.22731 -0.25504 0.22662 C -0.24688 0.21944 -0.24115 0.21759 -0.23177 0.21759 " pathEditMode="relative" ptsTypes="fffffffffffffffA">
                                      <p:cBhvr>
                                        <p:cTn id="5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893 -0.00069 0.03768 -0.00093 0.0566 -0.00208 C 0.0606 -0.00231 0.06459 -0.00255 0.06823 -0.0044 C 0.07049 -0.00555 0.07136 -0.00949 0.07327 -0.01111 C 0.07466 -0.0125 0.07674 -0.01227 0.0783 -0.01319 C 0.08056 -0.01435 0.08282 -0.01574 0.0849 -0.01759 C 0.09289 -0.02523 0.10139 -0.03518 0.10834 -0.04444 C 0.11112 -0.05602 0.11754 -0.0669 0.12171 -0.07778 C 0.12275 -0.08079 0.125 -0.08657 0.125 -0.08657 C 0.12882 -0.11343 0.13264 -0.13981 0.13664 -0.16667 C 0.13698 -0.16898 0.13803 -0.17083 0.13837 -0.17315 C 0.13976 -0.18125 0.14063 -0.18958 0.14167 -0.19768 C 0.14271 -0.20486 0.14671 -0.20833 0.14671 -0.21551 " pathEditMode="relative" ptsTypes="ffffffffffffA">
                                      <p:cBhvr>
                                        <p:cTn id="5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9" dur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34" grpId="0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9" grpId="0"/>
      <p:bldP spid="19" grpId="1"/>
      <p:bldP spid="20" grpId="0"/>
      <p:bldP spid="20" grpId="1"/>
      <p:bldP spid="21" grpId="0"/>
      <p:bldP spid="2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5638800" y="4876800"/>
            <a:ext cx="3048000" cy="457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txBody>
          <a:bodyPr wrap="square">
            <a:spAutoFit/>
          </a:bodyPr>
          <a:lstStyle/>
          <a:p>
            <a:endParaRPr lang="en-US" sz="2400" b="1" dirty="0"/>
          </a:p>
        </p:txBody>
      </p:sp>
      <p:sp>
        <p:nvSpPr>
          <p:cNvPr id="25" name="Flowchart: Manual Input 24"/>
          <p:cNvSpPr/>
          <p:nvPr/>
        </p:nvSpPr>
        <p:spPr>
          <a:xfrm>
            <a:off x="0" y="1981200"/>
            <a:ext cx="9144000" cy="1524000"/>
          </a:xfrm>
          <a:prstGeom prst="flowChartManualInput">
            <a:avLst/>
          </a:prstGeom>
          <a:solidFill>
            <a:schemeClr val="tx2">
              <a:lumMod val="40000"/>
              <a:lumOff val="60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1905000" y="609600"/>
            <a:ext cx="1676400" cy="457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txBody>
          <a:bodyPr wrap="square">
            <a:spAutoFit/>
          </a:bodyPr>
          <a:lstStyle/>
          <a:p>
            <a:endParaRPr lang="en-US" sz="2400" b="1" dirty="0"/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2438400" y="990600"/>
            <a:ext cx="1828800" cy="457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txBody>
          <a:bodyPr wrap="square">
            <a:spAutoFit/>
          </a:bodyPr>
          <a:lstStyle/>
          <a:p>
            <a:endParaRPr lang="en-US" sz="2400" b="1" dirty="0"/>
          </a:p>
        </p:txBody>
      </p:sp>
      <p:sp>
        <p:nvSpPr>
          <p:cNvPr id="26628" name="Line 43"/>
          <p:cNvSpPr>
            <a:spLocks noChangeShapeType="1"/>
          </p:cNvSpPr>
          <p:nvPr/>
        </p:nvSpPr>
        <p:spPr bwMode="auto">
          <a:xfrm flipV="1">
            <a:off x="0" y="1981200"/>
            <a:ext cx="9144000" cy="30480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arrow" w="med" len="med"/>
            <a:tailEnd type="arrow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6629" name="Line 44"/>
          <p:cNvSpPr>
            <a:spLocks noChangeShapeType="1"/>
          </p:cNvSpPr>
          <p:nvPr/>
        </p:nvSpPr>
        <p:spPr bwMode="auto">
          <a:xfrm>
            <a:off x="0" y="3505200"/>
            <a:ext cx="9144000" cy="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arrow" w="med" len="med"/>
            <a:tailEnd type="arrow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6630" name="Line 45"/>
          <p:cNvSpPr>
            <a:spLocks noChangeShapeType="1"/>
          </p:cNvSpPr>
          <p:nvPr/>
        </p:nvSpPr>
        <p:spPr bwMode="auto">
          <a:xfrm flipV="1">
            <a:off x="1828800" y="762000"/>
            <a:ext cx="5562600" cy="556260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arrow" w="med" len="med"/>
            <a:tailEnd type="arrow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37934" name="Text Box 46"/>
          <p:cNvSpPr txBox="1">
            <a:spLocks noChangeArrowheads="1"/>
          </p:cNvSpPr>
          <p:nvPr/>
        </p:nvSpPr>
        <p:spPr bwMode="auto">
          <a:xfrm>
            <a:off x="228600" y="609600"/>
            <a:ext cx="51816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The angles BETWEEN the two lines are called INTERIOR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Comic Sans MS" pitchFamily="66" charset="0"/>
              </a:rPr>
              <a:t>Angles Formed by Transversals</a:t>
            </a:r>
            <a:endParaRPr lang="en-US" sz="3000" dirty="0" smtClean="0">
              <a:solidFill>
                <a:schemeClr val="accent6">
                  <a:lumMod val="40000"/>
                  <a:lumOff val="6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13" name="Text Box 46"/>
          <p:cNvSpPr txBox="1">
            <a:spLocks noChangeArrowheads="1"/>
          </p:cNvSpPr>
          <p:nvPr/>
        </p:nvSpPr>
        <p:spPr bwMode="auto">
          <a:xfrm>
            <a:off x="6553200" y="1524000"/>
            <a:ext cx="457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1</a:t>
            </a:r>
            <a:endParaRPr lang="en-US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4" name="Text Box 46"/>
          <p:cNvSpPr txBox="1">
            <a:spLocks noChangeArrowheads="1"/>
          </p:cNvSpPr>
          <p:nvPr/>
        </p:nvSpPr>
        <p:spPr bwMode="auto">
          <a:xfrm>
            <a:off x="5638800" y="1600200"/>
            <a:ext cx="457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2</a:t>
            </a:r>
            <a:endParaRPr lang="en-US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5" name="Text Box 46"/>
          <p:cNvSpPr txBox="1">
            <a:spLocks noChangeArrowheads="1"/>
          </p:cNvSpPr>
          <p:nvPr/>
        </p:nvSpPr>
        <p:spPr bwMode="auto">
          <a:xfrm>
            <a:off x="5334000" y="2057400"/>
            <a:ext cx="457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3</a:t>
            </a:r>
            <a:endParaRPr lang="en-US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6" name="Text Box 46"/>
          <p:cNvSpPr txBox="1">
            <a:spLocks noChangeArrowheads="1"/>
          </p:cNvSpPr>
          <p:nvPr/>
        </p:nvSpPr>
        <p:spPr bwMode="auto">
          <a:xfrm>
            <a:off x="6019800" y="2057400"/>
            <a:ext cx="457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4</a:t>
            </a:r>
            <a:endParaRPr lang="en-US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7" name="Text Box 46"/>
          <p:cNvSpPr txBox="1">
            <a:spLocks noChangeArrowheads="1"/>
          </p:cNvSpPr>
          <p:nvPr/>
        </p:nvSpPr>
        <p:spPr bwMode="auto">
          <a:xfrm>
            <a:off x="4191000" y="3048000"/>
            <a:ext cx="457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5</a:t>
            </a:r>
            <a:endParaRPr lang="en-US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8" name="Text Box 46"/>
          <p:cNvSpPr txBox="1">
            <a:spLocks noChangeArrowheads="1"/>
          </p:cNvSpPr>
          <p:nvPr/>
        </p:nvSpPr>
        <p:spPr bwMode="auto">
          <a:xfrm>
            <a:off x="4953000" y="3048000"/>
            <a:ext cx="457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6</a:t>
            </a:r>
            <a:endParaRPr lang="en-US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9" name="Text Box 46"/>
          <p:cNvSpPr txBox="1">
            <a:spLocks noChangeArrowheads="1"/>
          </p:cNvSpPr>
          <p:nvPr/>
        </p:nvSpPr>
        <p:spPr bwMode="auto">
          <a:xfrm>
            <a:off x="3962400" y="3500735"/>
            <a:ext cx="457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7</a:t>
            </a:r>
            <a:endParaRPr lang="en-US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20" name="Text Box 46"/>
          <p:cNvSpPr txBox="1">
            <a:spLocks noChangeArrowheads="1"/>
          </p:cNvSpPr>
          <p:nvPr/>
        </p:nvSpPr>
        <p:spPr bwMode="auto">
          <a:xfrm>
            <a:off x="4648200" y="3505200"/>
            <a:ext cx="457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8</a:t>
            </a:r>
            <a:endParaRPr lang="en-US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26" name="Text Box 46"/>
          <p:cNvSpPr txBox="1">
            <a:spLocks noChangeArrowheads="1"/>
          </p:cNvSpPr>
          <p:nvPr/>
        </p:nvSpPr>
        <p:spPr bwMode="auto">
          <a:xfrm>
            <a:off x="3124200" y="4872335"/>
            <a:ext cx="6019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Which angles are INTERIOR ANGLES?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28" name="Text Box 46"/>
          <p:cNvSpPr txBox="1">
            <a:spLocks noChangeArrowheads="1"/>
          </p:cNvSpPr>
          <p:nvPr/>
        </p:nvSpPr>
        <p:spPr bwMode="auto">
          <a:xfrm>
            <a:off x="4267200" y="5410200"/>
            <a:ext cx="2895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3, 4, 5, 6</a:t>
            </a:r>
            <a:endParaRPr lang="en-US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5" grpId="0" animBg="1"/>
      <p:bldP spid="24" grpId="0" animBg="1"/>
      <p:bldP spid="23" grpId="0" animBg="1"/>
      <p:bldP spid="26" grpId="0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omic Sans MS" pitchFamily="66" charset="0"/>
              </a:rPr>
              <a:t>Relationships Between Lines</a:t>
            </a:r>
            <a:endParaRPr lang="en-US" sz="3000" dirty="0" smtClean="0">
              <a:solidFill>
                <a:schemeClr val="accent5">
                  <a:lumMod val="40000"/>
                  <a:lumOff val="6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pic>
        <p:nvPicPr>
          <p:cNvPr id="7" name="Picture 2" descr="http://rds.yahoo.com/_ylt=A0WTb_5ZfSZMrhcAsaejzbkF/SIG=11sfmicge/EXP=1277677273/**http%3a/sissyjupe.com/Images/web-room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533400"/>
            <a:ext cx="9097593" cy="51054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791200" y="774680"/>
            <a:ext cx="3352800" cy="4102120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</p:spPr>
        <p:txBody>
          <a:bodyPr wrap="square" rtlCol="0">
            <a:prstTxWarp prst="textFadeLeft">
              <a:avLst>
                <a:gd name="adj" fmla="val 31475"/>
              </a:avLst>
            </a:prstTxWarp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In this room, each of the walls, ceiling and floor represent a plane.  </a:t>
            </a:r>
          </a:p>
          <a:p>
            <a:endParaRPr lang="en-US" sz="2400" dirty="0" smtClean="0">
              <a:latin typeface="Comic Sans MS" pitchFamily="66" charset="0"/>
            </a:endParaRPr>
          </a:p>
          <a:p>
            <a:endParaRPr lang="en-US" sz="2400" dirty="0" smtClean="0">
              <a:latin typeface="Comic Sans MS" pitchFamily="66" charset="0"/>
            </a:endParaRPr>
          </a:p>
          <a:p>
            <a:r>
              <a:rPr lang="en-US" sz="2400" dirty="0" smtClean="0">
                <a:latin typeface="Comic Sans MS" pitchFamily="66" charset="0"/>
              </a:rPr>
              <a:t>Each broomstick represents a line. </a:t>
            </a:r>
          </a:p>
        </p:txBody>
      </p:sp>
      <p:sp>
        <p:nvSpPr>
          <p:cNvPr id="10" name="Rounded Rectangle 9"/>
          <p:cNvSpPr/>
          <p:nvPr/>
        </p:nvSpPr>
        <p:spPr>
          <a:xfrm rot="21226664" flipH="1">
            <a:off x="719093" y="1821177"/>
            <a:ext cx="45719" cy="3429000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 rot="4450307" flipH="1">
            <a:off x="3840292" y="3121672"/>
            <a:ext cx="52252" cy="3429000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5791200" y="1143000"/>
            <a:ext cx="3352800" cy="4102120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</p:spPr>
        <p:txBody>
          <a:bodyPr wrap="square" rtlCol="0">
            <a:prstTxWarp prst="textFadeLeft">
              <a:avLst>
                <a:gd name="adj" fmla="val 31475"/>
              </a:avLst>
            </a:prstTxWarp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If both broomsticks are on the floor, </a:t>
            </a:r>
          </a:p>
          <a:p>
            <a:endParaRPr lang="en-US" sz="2400" dirty="0" smtClean="0">
              <a:latin typeface="Comic Sans MS" pitchFamily="66" charset="0"/>
            </a:endParaRPr>
          </a:p>
          <a:p>
            <a:endParaRPr lang="en-US" sz="2400" dirty="0" smtClean="0">
              <a:latin typeface="Comic Sans MS" pitchFamily="66" charset="0"/>
            </a:endParaRPr>
          </a:p>
          <a:p>
            <a:r>
              <a:rPr lang="en-US" sz="2400" dirty="0" smtClean="0">
                <a:latin typeface="Comic Sans MS" pitchFamily="66" charset="0"/>
              </a:rPr>
              <a:t>Then they are in the same plane.</a:t>
            </a:r>
          </a:p>
          <a:p>
            <a:endParaRPr lang="en-US" sz="2400" dirty="0" smtClean="0">
              <a:latin typeface="Comic Sans MS" pitchFamily="66" charset="0"/>
            </a:endParaRPr>
          </a:p>
          <a:p>
            <a:endParaRPr lang="en-US" sz="2400" dirty="0" smtClean="0">
              <a:latin typeface="Comic Sans MS" pitchFamily="66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 rot="17476064" flipH="1">
            <a:off x="2756607" y="3254368"/>
            <a:ext cx="58163" cy="3502839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4450307" flipH="1">
            <a:off x="4449893" y="3426472"/>
            <a:ext cx="52252" cy="3429000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0" grpId="0" animBg="1"/>
      <p:bldP spid="10" grpId="1" animBg="1"/>
      <p:bldP spid="11" grpId="0" animBg="1"/>
      <p:bldP spid="11" grpId="1" animBg="1"/>
      <p:bldP spid="12" grpId="0"/>
      <p:bldP spid="13" grpId="0" animBg="1"/>
      <p:bldP spid="1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0" y="3505200"/>
            <a:ext cx="9144000" cy="3048000"/>
          </a:xfrm>
          <a:prstGeom prst="rect">
            <a:avLst/>
          </a:prstGeom>
          <a:solidFill>
            <a:srgbClr val="FFFF00">
              <a:alpha val="3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5638800" y="4876800"/>
            <a:ext cx="3124200" cy="45720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txBody>
          <a:bodyPr wrap="square">
            <a:spAutoFit/>
          </a:bodyPr>
          <a:lstStyle/>
          <a:p>
            <a:endParaRPr lang="en-US" sz="2400" b="1" dirty="0"/>
          </a:p>
        </p:txBody>
      </p:sp>
      <p:sp>
        <p:nvSpPr>
          <p:cNvPr id="25" name="Flowchart: Manual Input 24"/>
          <p:cNvSpPr/>
          <p:nvPr/>
        </p:nvSpPr>
        <p:spPr>
          <a:xfrm flipH="1" flipV="1">
            <a:off x="0" y="533400"/>
            <a:ext cx="9982200" cy="1752600"/>
          </a:xfrm>
          <a:prstGeom prst="flowChartManualInput">
            <a:avLst/>
          </a:prstGeom>
          <a:solidFill>
            <a:srgbClr val="FFFF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1905000" y="609600"/>
            <a:ext cx="1524000" cy="45720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txBody>
          <a:bodyPr wrap="square">
            <a:spAutoFit/>
          </a:bodyPr>
          <a:lstStyle/>
          <a:p>
            <a:endParaRPr lang="en-US" sz="2400" b="1" dirty="0">
              <a:solidFill>
                <a:srgbClr val="FFFF00"/>
              </a:solidFill>
            </a:endParaRP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1752600" y="990600"/>
            <a:ext cx="1828800" cy="45720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txBody>
          <a:bodyPr wrap="square">
            <a:spAutoFit/>
          </a:bodyPr>
          <a:lstStyle/>
          <a:p>
            <a:endParaRPr lang="en-US" sz="2400" b="1" dirty="0">
              <a:solidFill>
                <a:srgbClr val="FFFF00"/>
              </a:solidFill>
            </a:endParaRPr>
          </a:p>
        </p:txBody>
      </p:sp>
      <p:sp>
        <p:nvSpPr>
          <p:cNvPr id="26628" name="Line 43"/>
          <p:cNvSpPr>
            <a:spLocks noChangeShapeType="1"/>
          </p:cNvSpPr>
          <p:nvPr/>
        </p:nvSpPr>
        <p:spPr bwMode="auto">
          <a:xfrm flipV="1">
            <a:off x="0" y="1981200"/>
            <a:ext cx="9144000" cy="30480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arrow" w="med" len="med"/>
            <a:tailEnd type="arrow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6629" name="Line 44"/>
          <p:cNvSpPr>
            <a:spLocks noChangeShapeType="1"/>
          </p:cNvSpPr>
          <p:nvPr/>
        </p:nvSpPr>
        <p:spPr bwMode="auto">
          <a:xfrm>
            <a:off x="0" y="3505200"/>
            <a:ext cx="9144000" cy="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arrow" w="med" len="med"/>
            <a:tailEnd type="arrow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6630" name="Line 45"/>
          <p:cNvSpPr>
            <a:spLocks noChangeShapeType="1"/>
          </p:cNvSpPr>
          <p:nvPr/>
        </p:nvSpPr>
        <p:spPr bwMode="auto">
          <a:xfrm flipV="1">
            <a:off x="1828800" y="762000"/>
            <a:ext cx="5562600" cy="556260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arrow" w="med" len="med"/>
            <a:tailEnd type="arrow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37934" name="Text Box 46"/>
          <p:cNvSpPr txBox="1">
            <a:spLocks noChangeArrowheads="1"/>
          </p:cNvSpPr>
          <p:nvPr/>
        </p:nvSpPr>
        <p:spPr bwMode="auto">
          <a:xfrm>
            <a:off x="228600" y="609600"/>
            <a:ext cx="51816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The angles OUTSIDE the two lines are called EXTERIOR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Comic Sans MS" pitchFamily="66" charset="0"/>
              </a:rPr>
              <a:t>Angles Formed by Transversals</a:t>
            </a:r>
            <a:endParaRPr lang="en-US" sz="3000" dirty="0" smtClean="0">
              <a:solidFill>
                <a:schemeClr val="accent6">
                  <a:lumMod val="40000"/>
                  <a:lumOff val="6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13" name="Text Box 46"/>
          <p:cNvSpPr txBox="1">
            <a:spLocks noChangeArrowheads="1"/>
          </p:cNvSpPr>
          <p:nvPr/>
        </p:nvSpPr>
        <p:spPr bwMode="auto">
          <a:xfrm>
            <a:off x="6553200" y="1524000"/>
            <a:ext cx="457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1</a:t>
            </a:r>
            <a:endParaRPr lang="en-US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4" name="Text Box 46"/>
          <p:cNvSpPr txBox="1">
            <a:spLocks noChangeArrowheads="1"/>
          </p:cNvSpPr>
          <p:nvPr/>
        </p:nvSpPr>
        <p:spPr bwMode="auto">
          <a:xfrm>
            <a:off x="5638800" y="1600200"/>
            <a:ext cx="457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2</a:t>
            </a:r>
            <a:endParaRPr lang="en-US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5" name="Text Box 46"/>
          <p:cNvSpPr txBox="1">
            <a:spLocks noChangeArrowheads="1"/>
          </p:cNvSpPr>
          <p:nvPr/>
        </p:nvSpPr>
        <p:spPr bwMode="auto">
          <a:xfrm>
            <a:off x="5334000" y="2057400"/>
            <a:ext cx="457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3</a:t>
            </a:r>
            <a:endParaRPr lang="en-US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6" name="Text Box 46"/>
          <p:cNvSpPr txBox="1">
            <a:spLocks noChangeArrowheads="1"/>
          </p:cNvSpPr>
          <p:nvPr/>
        </p:nvSpPr>
        <p:spPr bwMode="auto">
          <a:xfrm>
            <a:off x="6019800" y="2057400"/>
            <a:ext cx="457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4</a:t>
            </a:r>
            <a:endParaRPr lang="en-US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7" name="Text Box 46"/>
          <p:cNvSpPr txBox="1">
            <a:spLocks noChangeArrowheads="1"/>
          </p:cNvSpPr>
          <p:nvPr/>
        </p:nvSpPr>
        <p:spPr bwMode="auto">
          <a:xfrm>
            <a:off x="4191000" y="3048000"/>
            <a:ext cx="457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5</a:t>
            </a:r>
            <a:endParaRPr lang="en-US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8" name="Text Box 46"/>
          <p:cNvSpPr txBox="1">
            <a:spLocks noChangeArrowheads="1"/>
          </p:cNvSpPr>
          <p:nvPr/>
        </p:nvSpPr>
        <p:spPr bwMode="auto">
          <a:xfrm>
            <a:off x="4953000" y="3048000"/>
            <a:ext cx="457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6</a:t>
            </a:r>
            <a:endParaRPr lang="en-US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9" name="Text Box 46"/>
          <p:cNvSpPr txBox="1">
            <a:spLocks noChangeArrowheads="1"/>
          </p:cNvSpPr>
          <p:nvPr/>
        </p:nvSpPr>
        <p:spPr bwMode="auto">
          <a:xfrm>
            <a:off x="3962400" y="3500735"/>
            <a:ext cx="457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7</a:t>
            </a:r>
            <a:endParaRPr lang="en-US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20" name="Text Box 46"/>
          <p:cNvSpPr txBox="1">
            <a:spLocks noChangeArrowheads="1"/>
          </p:cNvSpPr>
          <p:nvPr/>
        </p:nvSpPr>
        <p:spPr bwMode="auto">
          <a:xfrm>
            <a:off x="4648200" y="3505200"/>
            <a:ext cx="457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8</a:t>
            </a:r>
            <a:endParaRPr lang="en-US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26" name="Text Box 46"/>
          <p:cNvSpPr txBox="1">
            <a:spLocks noChangeArrowheads="1"/>
          </p:cNvSpPr>
          <p:nvPr/>
        </p:nvSpPr>
        <p:spPr bwMode="auto">
          <a:xfrm>
            <a:off x="3124200" y="4872335"/>
            <a:ext cx="6019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Which angles are EXTERIOR ANGLES?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28" name="Text Box 46"/>
          <p:cNvSpPr txBox="1">
            <a:spLocks noChangeArrowheads="1"/>
          </p:cNvSpPr>
          <p:nvPr/>
        </p:nvSpPr>
        <p:spPr bwMode="auto">
          <a:xfrm>
            <a:off x="4267200" y="5410200"/>
            <a:ext cx="2895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1,2,7,8</a:t>
            </a:r>
            <a:endParaRPr lang="en-US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7" grpId="0" animBg="1"/>
      <p:bldP spid="25" grpId="0" animBg="1"/>
      <p:bldP spid="24" grpId="0" animBg="1"/>
      <p:bldP spid="23" grpId="0" animBg="1"/>
      <p:bldP spid="26" grpId="0"/>
      <p:bldP spid="2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7" name="Rectangle 5"/>
          <p:cNvSpPr>
            <a:spLocks noChangeArrowheads="1"/>
          </p:cNvSpPr>
          <p:nvPr/>
        </p:nvSpPr>
        <p:spPr bwMode="auto">
          <a:xfrm>
            <a:off x="0" y="2286000"/>
            <a:ext cx="9144000" cy="1219200"/>
          </a:xfrm>
          <a:prstGeom prst="rect">
            <a:avLst/>
          </a:prstGeom>
          <a:solidFill>
            <a:srgbClr val="FF0000">
              <a:alpha val="30980"/>
            </a:srgbClr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39" name="Rectangle 7"/>
          <p:cNvSpPr>
            <a:spLocks noChangeArrowheads="1"/>
          </p:cNvSpPr>
          <p:nvPr/>
        </p:nvSpPr>
        <p:spPr bwMode="auto">
          <a:xfrm>
            <a:off x="0" y="0"/>
            <a:ext cx="9144000" cy="2286000"/>
          </a:xfrm>
          <a:prstGeom prst="rect">
            <a:avLst/>
          </a:prstGeom>
          <a:solidFill>
            <a:srgbClr val="00CCFF">
              <a:alpha val="38039"/>
            </a:srgbClr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40" name="Rectangle 8"/>
          <p:cNvSpPr>
            <a:spLocks noChangeArrowheads="1"/>
          </p:cNvSpPr>
          <p:nvPr/>
        </p:nvSpPr>
        <p:spPr bwMode="auto">
          <a:xfrm>
            <a:off x="0" y="3505200"/>
            <a:ext cx="9144000" cy="3352800"/>
          </a:xfrm>
          <a:prstGeom prst="rect">
            <a:avLst/>
          </a:prstGeom>
          <a:solidFill>
            <a:srgbClr val="00CCFF">
              <a:alpha val="38039"/>
            </a:srgbClr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7650" name="Line 2"/>
          <p:cNvSpPr>
            <a:spLocks noChangeShapeType="1"/>
          </p:cNvSpPr>
          <p:nvPr/>
        </p:nvSpPr>
        <p:spPr bwMode="auto">
          <a:xfrm>
            <a:off x="0" y="2286000"/>
            <a:ext cx="9144000" cy="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arrow" w="med" len="med"/>
            <a:tailEnd type="arrow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7651" name="Line 3"/>
          <p:cNvSpPr>
            <a:spLocks noChangeShapeType="1"/>
          </p:cNvSpPr>
          <p:nvPr/>
        </p:nvSpPr>
        <p:spPr bwMode="auto">
          <a:xfrm>
            <a:off x="0" y="3505200"/>
            <a:ext cx="9144000" cy="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arrow" w="med" len="med"/>
            <a:tailEnd type="arrow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7652" name="Line 4"/>
          <p:cNvSpPr>
            <a:spLocks noChangeShapeType="1"/>
          </p:cNvSpPr>
          <p:nvPr/>
        </p:nvSpPr>
        <p:spPr bwMode="auto">
          <a:xfrm flipH="1" flipV="1">
            <a:off x="2133600" y="762000"/>
            <a:ext cx="5715000" cy="541020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arrow" w="med" len="med"/>
            <a:tailEnd type="arrow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44038" name="Rectangle 6"/>
          <p:cNvSpPr>
            <a:spLocks noChangeArrowheads="1"/>
          </p:cNvSpPr>
          <p:nvPr/>
        </p:nvSpPr>
        <p:spPr bwMode="auto">
          <a:xfrm>
            <a:off x="3276600" y="2514600"/>
            <a:ext cx="4876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2400" b="1">
                <a:solidFill>
                  <a:schemeClr val="bg1"/>
                </a:solidFill>
                <a:latin typeface="Arial Black" pitchFamily="34" charset="0"/>
              </a:rPr>
              <a:t>These are INTERIOR angles</a:t>
            </a:r>
          </a:p>
        </p:txBody>
      </p:sp>
      <p:sp>
        <p:nvSpPr>
          <p:cNvPr id="44041" name="Rectangle 9"/>
          <p:cNvSpPr>
            <a:spLocks noChangeArrowheads="1"/>
          </p:cNvSpPr>
          <p:nvPr/>
        </p:nvSpPr>
        <p:spPr bwMode="auto">
          <a:xfrm>
            <a:off x="3810000" y="1219200"/>
            <a:ext cx="5029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2400" b="1">
                <a:solidFill>
                  <a:schemeClr val="bg1"/>
                </a:solidFill>
                <a:latin typeface="Arial Black" pitchFamily="34" charset="0"/>
              </a:rPr>
              <a:t>These are EXTERIOR angles</a:t>
            </a:r>
          </a:p>
        </p:txBody>
      </p:sp>
      <p:sp>
        <p:nvSpPr>
          <p:cNvPr id="44042" name="Rectangle 10"/>
          <p:cNvSpPr>
            <a:spLocks noChangeArrowheads="1"/>
          </p:cNvSpPr>
          <p:nvPr/>
        </p:nvSpPr>
        <p:spPr bwMode="auto">
          <a:xfrm>
            <a:off x="2743200" y="3962400"/>
            <a:ext cx="5029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2400" b="1">
                <a:solidFill>
                  <a:schemeClr val="bg1"/>
                </a:solidFill>
                <a:latin typeface="Arial Black" pitchFamily="34" charset="0"/>
              </a:rPr>
              <a:t>These are EXTERIOR angles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Comic Sans MS" pitchFamily="66" charset="0"/>
              </a:rPr>
              <a:t>Angles Formed by Transversals</a:t>
            </a:r>
            <a:endParaRPr lang="en-US" sz="3000" dirty="0" smtClean="0">
              <a:solidFill>
                <a:schemeClr val="accent6">
                  <a:lumMod val="40000"/>
                  <a:lumOff val="6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7" grpId="0" animBg="1"/>
      <p:bldP spid="44039" grpId="0" animBg="1"/>
      <p:bldP spid="44040" grpId="0" animBg="1"/>
      <p:bldP spid="44038" grpId="0" autoUpdateAnimBg="0"/>
      <p:bldP spid="44041" grpId="0" autoUpdateAnimBg="0"/>
      <p:bldP spid="44042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Line 2"/>
          <p:cNvSpPr>
            <a:spLocks noChangeShapeType="1"/>
          </p:cNvSpPr>
          <p:nvPr/>
        </p:nvSpPr>
        <p:spPr bwMode="auto">
          <a:xfrm flipV="1">
            <a:off x="0" y="1600200"/>
            <a:ext cx="9144000" cy="68580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arrow" w="med" len="med"/>
            <a:tailEnd type="arrow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8675" name="Line 3"/>
          <p:cNvSpPr>
            <a:spLocks noChangeShapeType="1"/>
          </p:cNvSpPr>
          <p:nvPr/>
        </p:nvSpPr>
        <p:spPr bwMode="auto">
          <a:xfrm flipV="1">
            <a:off x="0" y="2438400"/>
            <a:ext cx="9144000" cy="220980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arrow" w="med" len="med"/>
            <a:tailEnd type="arrow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8676" name="Line 4"/>
          <p:cNvSpPr>
            <a:spLocks noChangeShapeType="1"/>
          </p:cNvSpPr>
          <p:nvPr/>
        </p:nvSpPr>
        <p:spPr bwMode="auto">
          <a:xfrm flipV="1">
            <a:off x="2590800" y="762000"/>
            <a:ext cx="4572000" cy="4648200"/>
          </a:xfrm>
          <a:prstGeom prst="line">
            <a:avLst/>
          </a:prstGeom>
          <a:noFill/>
          <a:ln w="38100" cap="sq">
            <a:solidFill>
              <a:srgbClr val="FF0000"/>
            </a:solidFill>
            <a:round/>
            <a:headEnd type="arrow" w="med" len="med"/>
            <a:tailEnd type="arrow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4114800" y="1143000"/>
            <a:ext cx="5029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2400" b="1" dirty="0">
                <a:solidFill>
                  <a:srgbClr val="FF0000"/>
                </a:solidFill>
              </a:rPr>
              <a:t>TRANSVERSAL</a:t>
            </a: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Comic Sans MS" pitchFamily="66" charset="0"/>
              </a:rPr>
              <a:t>Angles Formed by Transversals</a:t>
            </a:r>
            <a:endParaRPr lang="en-US" sz="3000" dirty="0" smtClean="0">
              <a:solidFill>
                <a:schemeClr val="accent6">
                  <a:lumMod val="40000"/>
                  <a:lumOff val="6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12" name="Text Box 46"/>
          <p:cNvSpPr txBox="1">
            <a:spLocks noChangeArrowheads="1"/>
          </p:cNvSpPr>
          <p:nvPr/>
        </p:nvSpPr>
        <p:spPr bwMode="auto">
          <a:xfrm>
            <a:off x="228600" y="609600"/>
            <a:ext cx="5181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This line is called the…</a:t>
            </a:r>
            <a:endParaRPr lang="en-US" sz="24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1" grpId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Comic Sans MS" pitchFamily="66" charset="0"/>
              </a:rPr>
              <a:t>Angles Formed by Transversals</a:t>
            </a:r>
            <a:endParaRPr lang="en-US" sz="3000" dirty="0" smtClean="0">
              <a:solidFill>
                <a:schemeClr val="accent6">
                  <a:lumMod val="40000"/>
                  <a:lumOff val="6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381000" y="1143000"/>
            <a:ext cx="3124200" cy="83820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0" y="533400"/>
            <a:ext cx="412484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Which line is the transversal?</a:t>
            </a:r>
            <a:endParaRPr lang="en-US" sz="2200" dirty="0">
              <a:latin typeface="Comic Sans MS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990600"/>
            <a:ext cx="8494633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#1					#2				</a:t>
            </a:r>
          </a:p>
          <a:p>
            <a:endParaRPr lang="en-US" sz="2200" dirty="0" smtClean="0">
              <a:latin typeface="Comic Sans MS" pitchFamily="66" charset="0"/>
            </a:endParaRPr>
          </a:p>
          <a:p>
            <a:endParaRPr lang="en-US" sz="2200" dirty="0" smtClean="0">
              <a:latin typeface="Comic Sans MS" pitchFamily="66" charset="0"/>
            </a:endParaRPr>
          </a:p>
          <a:p>
            <a:endParaRPr lang="en-US" sz="2200" dirty="0" smtClean="0">
              <a:latin typeface="Comic Sans MS" pitchFamily="66" charset="0"/>
            </a:endParaRPr>
          </a:p>
          <a:p>
            <a:endParaRPr lang="en-US" sz="2200" dirty="0" smtClean="0">
              <a:latin typeface="Comic Sans MS" pitchFamily="66" charset="0"/>
            </a:endParaRPr>
          </a:p>
          <a:p>
            <a:endParaRPr lang="en-US" sz="2200" dirty="0" smtClean="0">
              <a:latin typeface="Comic Sans MS" pitchFamily="66" charset="0"/>
            </a:endParaRPr>
          </a:p>
          <a:p>
            <a:endParaRPr lang="en-US" sz="2200" dirty="0" smtClean="0">
              <a:latin typeface="Comic Sans MS" pitchFamily="66" charset="0"/>
            </a:endParaRPr>
          </a:p>
          <a:p>
            <a:endParaRPr lang="en-US" sz="2200" dirty="0" smtClean="0">
              <a:latin typeface="Comic Sans MS" pitchFamily="66" charset="0"/>
            </a:endParaRPr>
          </a:p>
          <a:p>
            <a:endParaRPr lang="en-US" sz="2200" dirty="0" smtClean="0">
              <a:latin typeface="Comic Sans MS" pitchFamily="66" charset="0"/>
            </a:endParaRPr>
          </a:p>
          <a:p>
            <a:r>
              <a:rPr lang="en-US" sz="2200" dirty="0" smtClean="0">
                <a:latin typeface="Comic Sans MS" pitchFamily="66" charset="0"/>
              </a:rPr>
              <a:t>#3					#4				</a:t>
            </a:r>
            <a:endParaRPr lang="en-US" sz="2200" dirty="0">
              <a:latin typeface="Comic Sans MS" pitchFamily="66" charset="0"/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 flipV="1">
            <a:off x="304800" y="2133600"/>
            <a:ext cx="3733800" cy="38100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rot="16200000" flipH="1">
            <a:off x="1143000" y="1219200"/>
            <a:ext cx="2286000" cy="182880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16200000" flipV="1">
            <a:off x="6400800" y="1828800"/>
            <a:ext cx="1981200" cy="76200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rot="5400000">
            <a:off x="4991100" y="1714500"/>
            <a:ext cx="1981200" cy="83820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5410200" y="1524000"/>
            <a:ext cx="3048000" cy="83820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rot="16200000" flipV="1">
            <a:off x="1143000" y="4648200"/>
            <a:ext cx="2667000" cy="7620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rot="16200000" flipH="1">
            <a:off x="381000" y="4648200"/>
            <a:ext cx="2667000" cy="7620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609600" y="4419600"/>
            <a:ext cx="3048000" cy="83820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flipV="1">
            <a:off x="4876800" y="4572000"/>
            <a:ext cx="3352800" cy="7620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V="1">
            <a:off x="4876800" y="5334000"/>
            <a:ext cx="3733800" cy="7620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rot="16200000" flipH="1">
            <a:off x="5715000" y="4114800"/>
            <a:ext cx="2286000" cy="182880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304800" y="1524000"/>
            <a:ext cx="36420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latin typeface="Brush Script MT" pitchFamily="66" charset="0"/>
              </a:rPr>
              <a:t>A</a:t>
            </a:r>
            <a:endParaRPr lang="en-US" sz="2200" dirty="0">
              <a:latin typeface="Brush Script MT" pitchFamily="66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04800" y="2438400"/>
            <a:ext cx="34015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latin typeface="Brush Script MT" pitchFamily="66" charset="0"/>
              </a:rPr>
              <a:t>B</a:t>
            </a:r>
            <a:endParaRPr lang="en-US" sz="2200" dirty="0">
              <a:latin typeface="Brush Script MT" pitchFamily="66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988598" y="2743200"/>
            <a:ext cx="36420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latin typeface="Brush Script MT" pitchFamily="66" charset="0"/>
              </a:rPr>
              <a:t>C</a:t>
            </a:r>
            <a:endParaRPr lang="en-US" sz="2200" dirty="0">
              <a:latin typeface="Brush Script MT" pitchFamily="66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410200" y="1600200"/>
            <a:ext cx="3690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latin typeface="Brush Script MT" pitchFamily="66" charset="0"/>
              </a:rPr>
              <a:t>K</a:t>
            </a:r>
            <a:endParaRPr lang="en-US" sz="2200" dirty="0">
              <a:latin typeface="Brush Script MT" pitchFamily="66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943600" y="914400"/>
            <a:ext cx="36420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latin typeface="Brush Script MT" pitchFamily="66" charset="0"/>
              </a:rPr>
              <a:t>L</a:t>
            </a:r>
            <a:endParaRPr lang="en-US" sz="2200" dirty="0">
              <a:latin typeface="Brush Script MT" pitchFamily="66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086600" y="990600"/>
            <a:ext cx="42030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latin typeface="Brush Script MT" pitchFamily="66" charset="0"/>
              </a:rPr>
              <a:t>M</a:t>
            </a:r>
            <a:endParaRPr lang="en-US" sz="2200" dirty="0">
              <a:latin typeface="Brush Script MT" pitchFamily="66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295400" y="3276600"/>
            <a:ext cx="36420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latin typeface="Brush Script MT" pitchFamily="66" charset="0"/>
              </a:rPr>
              <a:t>X</a:t>
            </a:r>
            <a:endParaRPr lang="en-US" sz="2200" dirty="0">
              <a:latin typeface="Brush Script MT" pitchFamily="66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513764" y="3352800"/>
            <a:ext cx="38183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latin typeface="Brush Script MT" pitchFamily="66" charset="0"/>
              </a:rPr>
              <a:t>W</a:t>
            </a:r>
            <a:endParaRPr lang="en-US" sz="2200" dirty="0">
              <a:latin typeface="Brush Script MT" pitchFamily="66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429000" y="4800600"/>
            <a:ext cx="36740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latin typeface="Brush Script MT" pitchFamily="66" charset="0"/>
              </a:rPr>
              <a:t>H</a:t>
            </a:r>
            <a:endParaRPr lang="en-US" sz="2200" dirty="0">
              <a:latin typeface="Brush Script MT" pitchFamily="66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572000" y="4419600"/>
            <a:ext cx="35779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latin typeface="Brush Script MT" pitchFamily="66" charset="0"/>
              </a:rPr>
              <a:t>E</a:t>
            </a:r>
            <a:endParaRPr lang="en-US" sz="2200" dirty="0">
              <a:latin typeface="Brush Script MT" pitchFamily="66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572000" y="5181600"/>
            <a:ext cx="3690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latin typeface="Brush Script MT" pitchFamily="66" charset="0"/>
              </a:rPr>
              <a:t>R</a:t>
            </a:r>
            <a:endParaRPr lang="en-US" sz="2200" dirty="0">
              <a:latin typeface="Brush Script MT" pitchFamily="66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036598" y="3657600"/>
            <a:ext cx="36420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latin typeface="Brush Script MT" pitchFamily="66" charset="0"/>
              </a:rPr>
              <a:t>S</a:t>
            </a:r>
            <a:endParaRPr lang="en-US" sz="2200" dirty="0">
              <a:latin typeface="Brush Script MT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C181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C1812"/>
                                      </p:to>
                                    </p:animClr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C1812"/>
                                      </p:to>
                                    </p:animClr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C1812"/>
                                      </p:to>
                                    </p:animClr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5867400" y="4876800"/>
            <a:ext cx="2133600" cy="4572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txBody>
          <a:bodyPr wrap="square">
            <a:spAutoFit/>
          </a:bodyPr>
          <a:lstStyle/>
          <a:p>
            <a:endParaRPr lang="en-US" sz="2400" b="1" dirty="0"/>
          </a:p>
        </p:txBody>
      </p:sp>
      <p:sp>
        <p:nvSpPr>
          <p:cNvPr id="27" name="Pie 26"/>
          <p:cNvSpPr/>
          <p:nvPr/>
        </p:nvSpPr>
        <p:spPr>
          <a:xfrm>
            <a:off x="4038600" y="2819400"/>
            <a:ext cx="1295400" cy="1371600"/>
          </a:xfrm>
          <a:prstGeom prst="pie">
            <a:avLst>
              <a:gd name="adj1" fmla="val 21291575"/>
              <a:gd name="adj2" fmla="val 7994535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6" name="Pie 25"/>
          <p:cNvSpPr/>
          <p:nvPr/>
        </p:nvSpPr>
        <p:spPr>
          <a:xfrm>
            <a:off x="5410200" y="1371600"/>
            <a:ext cx="1295400" cy="1371600"/>
          </a:xfrm>
          <a:prstGeom prst="pie">
            <a:avLst>
              <a:gd name="adj1" fmla="val 21291575"/>
              <a:gd name="adj2" fmla="val 7994535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4" name="Pie 23"/>
          <p:cNvSpPr/>
          <p:nvPr/>
        </p:nvSpPr>
        <p:spPr>
          <a:xfrm>
            <a:off x="3916680" y="2590800"/>
            <a:ext cx="1524000" cy="1752600"/>
          </a:xfrm>
          <a:prstGeom prst="pie">
            <a:avLst>
              <a:gd name="adj1" fmla="val 18993053"/>
              <a:gd name="adj2" fmla="val 134022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3" name="Pie 22"/>
          <p:cNvSpPr/>
          <p:nvPr/>
        </p:nvSpPr>
        <p:spPr>
          <a:xfrm>
            <a:off x="5334000" y="1158240"/>
            <a:ext cx="1524000" cy="1752600"/>
          </a:xfrm>
          <a:prstGeom prst="pie">
            <a:avLst>
              <a:gd name="adj1" fmla="val 18993053"/>
              <a:gd name="adj2" fmla="val 134022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6628" name="Line 43"/>
          <p:cNvSpPr>
            <a:spLocks noChangeShapeType="1"/>
          </p:cNvSpPr>
          <p:nvPr/>
        </p:nvSpPr>
        <p:spPr bwMode="auto">
          <a:xfrm flipV="1">
            <a:off x="0" y="1981200"/>
            <a:ext cx="9144000" cy="30480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arrow" w="med" len="med"/>
            <a:tailEnd type="arrow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6629" name="Line 44"/>
          <p:cNvSpPr>
            <a:spLocks noChangeShapeType="1"/>
          </p:cNvSpPr>
          <p:nvPr/>
        </p:nvSpPr>
        <p:spPr bwMode="auto">
          <a:xfrm>
            <a:off x="0" y="3505200"/>
            <a:ext cx="9144000" cy="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arrow" w="med" len="med"/>
            <a:tailEnd type="arrow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6630" name="Line 45"/>
          <p:cNvSpPr>
            <a:spLocks noChangeShapeType="1"/>
          </p:cNvSpPr>
          <p:nvPr/>
        </p:nvSpPr>
        <p:spPr bwMode="auto">
          <a:xfrm flipV="1">
            <a:off x="1828800" y="762000"/>
            <a:ext cx="5562600" cy="556260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arrow" w="med" len="med"/>
            <a:tailEnd type="arrow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37934" name="Text Box 46"/>
          <p:cNvSpPr txBox="1">
            <a:spLocks noChangeArrowheads="1"/>
          </p:cNvSpPr>
          <p:nvPr/>
        </p:nvSpPr>
        <p:spPr bwMode="auto">
          <a:xfrm>
            <a:off x="228600" y="609600"/>
            <a:ext cx="51816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When we are talking about angles on the same side of the transversal, we call them…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Comic Sans MS" pitchFamily="66" charset="0"/>
              </a:rPr>
              <a:t>Angles Formed by Transversals</a:t>
            </a:r>
            <a:endParaRPr lang="en-US" sz="3000" dirty="0" smtClean="0">
              <a:solidFill>
                <a:schemeClr val="accent6">
                  <a:lumMod val="40000"/>
                  <a:lumOff val="6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13" name="Text Box 46"/>
          <p:cNvSpPr txBox="1">
            <a:spLocks noChangeArrowheads="1"/>
          </p:cNvSpPr>
          <p:nvPr/>
        </p:nvSpPr>
        <p:spPr bwMode="auto">
          <a:xfrm>
            <a:off x="6553200" y="1524000"/>
            <a:ext cx="457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1</a:t>
            </a:r>
            <a:endParaRPr lang="en-US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4" name="Text Box 46"/>
          <p:cNvSpPr txBox="1">
            <a:spLocks noChangeArrowheads="1"/>
          </p:cNvSpPr>
          <p:nvPr/>
        </p:nvSpPr>
        <p:spPr bwMode="auto">
          <a:xfrm>
            <a:off x="5638800" y="1600200"/>
            <a:ext cx="457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2</a:t>
            </a:r>
            <a:endParaRPr lang="en-US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5" name="Text Box 46"/>
          <p:cNvSpPr txBox="1">
            <a:spLocks noChangeArrowheads="1"/>
          </p:cNvSpPr>
          <p:nvPr/>
        </p:nvSpPr>
        <p:spPr bwMode="auto">
          <a:xfrm>
            <a:off x="5334000" y="2057400"/>
            <a:ext cx="457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3</a:t>
            </a:r>
            <a:endParaRPr lang="en-US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6" name="Text Box 46"/>
          <p:cNvSpPr txBox="1">
            <a:spLocks noChangeArrowheads="1"/>
          </p:cNvSpPr>
          <p:nvPr/>
        </p:nvSpPr>
        <p:spPr bwMode="auto">
          <a:xfrm>
            <a:off x="6019800" y="2057400"/>
            <a:ext cx="457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4</a:t>
            </a:r>
            <a:endParaRPr lang="en-US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7" name="Text Box 46"/>
          <p:cNvSpPr txBox="1">
            <a:spLocks noChangeArrowheads="1"/>
          </p:cNvSpPr>
          <p:nvPr/>
        </p:nvSpPr>
        <p:spPr bwMode="auto">
          <a:xfrm>
            <a:off x="4191000" y="3048000"/>
            <a:ext cx="457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5</a:t>
            </a:r>
            <a:endParaRPr lang="en-US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8" name="Text Box 46"/>
          <p:cNvSpPr txBox="1">
            <a:spLocks noChangeArrowheads="1"/>
          </p:cNvSpPr>
          <p:nvPr/>
        </p:nvSpPr>
        <p:spPr bwMode="auto">
          <a:xfrm>
            <a:off x="4953000" y="3048000"/>
            <a:ext cx="457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6</a:t>
            </a:r>
            <a:endParaRPr lang="en-US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9" name="Text Box 46"/>
          <p:cNvSpPr txBox="1">
            <a:spLocks noChangeArrowheads="1"/>
          </p:cNvSpPr>
          <p:nvPr/>
        </p:nvSpPr>
        <p:spPr bwMode="auto">
          <a:xfrm>
            <a:off x="3962400" y="3500735"/>
            <a:ext cx="457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7</a:t>
            </a:r>
            <a:endParaRPr lang="en-US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20" name="Text Box 46"/>
          <p:cNvSpPr txBox="1">
            <a:spLocks noChangeArrowheads="1"/>
          </p:cNvSpPr>
          <p:nvPr/>
        </p:nvSpPr>
        <p:spPr bwMode="auto">
          <a:xfrm>
            <a:off x="4648200" y="3505200"/>
            <a:ext cx="457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8</a:t>
            </a:r>
            <a:endParaRPr lang="en-US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28" name="Text Box 46"/>
          <p:cNvSpPr txBox="1">
            <a:spLocks noChangeArrowheads="1"/>
          </p:cNvSpPr>
          <p:nvPr/>
        </p:nvSpPr>
        <p:spPr bwMode="auto">
          <a:xfrm>
            <a:off x="5867400" y="4876800"/>
            <a:ext cx="2286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SAME-SIDE</a:t>
            </a:r>
            <a:endParaRPr lang="en-US" sz="24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7" grpId="0" animBg="1"/>
      <p:bldP spid="26" grpId="0" animBg="1"/>
      <p:bldP spid="24" grpId="0" animBg="1"/>
      <p:bldP spid="23" grpId="0" animBg="1"/>
      <p:bldP spid="2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5867400" y="4876800"/>
            <a:ext cx="2133600" cy="4572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txBody>
          <a:bodyPr wrap="square">
            <a:spAutoFit/>
          </a:bodyPr>
          <a:lstStyle/>
          <a:p>
            <a:endParaRPr lang="en-US" sz="2400" b="1" dirty="0"/>
          </a:p>
        </p:txBody>
      </p:sp>
      <p:sp>
        <p:nvSpPr>
          <p:cNvPr id="24" name="Pie 23"/>
          <p:cNvSpPr/>
          <p:nvPr/>
        </p:nvSpPr>
        <p:spPr>
          <a:xfrm>
            <a:off x="3840480" y="2621280"/>
            <a:ext cx="1524000" cy="1752600"/>
          </a:xfrm>
          <a:prstGeom prst="pie">
            <a:avLst>
              <a:gd name="adj1" fmla="val 18993053"/>
              <a:gd name="adj2" fmla="val 134022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3" name="Pie 22"/>
          <p:cNvSpPr/>
          <p:nvPr/>
        </p:nvSpPr>
        <p:spPr>
          <a:xfrm>
            <a:off x="5227320" y="1219200"/>
            <a:ext cx="1524000" cy="1752600"/>
          </a:xfrm>
          <a:prstGeom prst="pie">
            <a:avLst>
              <a:gd name="adj1" fmla="val 7942330"/>
              <a:gd name="adj2" fmla="val 10668752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6628" name="Line 43"/>
          <p:cNvSpPr>
            <a:spLocks noChangeShapeType="1"/>
          </p:cNvSpPr>
          <p:nvPr/>
        </p:nvSpPr>
        <p:spPr bwMode="auto">
          <a:xfrm flipV="1">
            <a:off x="0" y="1981200"/>
            <a:ext cx="9144000" cy="30480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arrow" w="med" len="med"/>
            <a:tailEnd type="arrow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6629" name="Line 44"/>
          <p:cNvSpPr>
            <a:spLocks noChangeShapeType="1"/>
          </p:cNvSpPr>
          <p:nvPr/>
        </p:nvSpPr>
        <p:spPr bwMode="auto">
          <a:xfrm>
            <a:off x="0" y="3505200"/>
            <a:ext cx="9144000" cy="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arrow" w="med" len="med"/>
            <a:tailEnd type="arrow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6630" name="Line 45"/>
          <p:cNvSpPr>
            <a:spLocks noChangeShapeType="1"/>
          </p:cNvSpPr>
          <p:nvPr/>
        </p:nvSpPr>
        <p:spPr bwMode="auto">
          <a:xfrm flipV="1">
            <a:off x="1828800" y="762000"/>
            <a:ext cx="5562600" cy="556260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arrow" w="med" len="med"/>
            <a:tailEnd type="arrow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37934" name="Text Box 46"/>
          <p:cNvSpPr txBox="1">
            <a:spLocks noChangeArrowheads="1"/>
          </p:cNvSpPr>
          <p:nvPr/>
        </p:nvSpPr>
        <p:spPr bwMode="auto">
          <a:xfrm>
            <a:off x="228600" y="609600"/>
            <a:ext cx="51816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When we are talking about angles on alternate sides of the transversal, we call them…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Comic Sans MS" pitchFamily="66" charset="0"/>
              </a:rPr>
              <a:t>Angles Formed by Transversals</a:t>
            </a:r>
            <a:endParaRPr lang="en-US" sz="3000" dirty="0" smtClean="0">
              <a:solidFill>
                <a:schemeClr val="accent6">
                  <a:lumMod val="40000"/>
                  <a:lumOff val="6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13" name="Text Box 46"/>
          <p:cNvSpPr txBox="1">
            <a:spLocks noChangeArrowheads="1"/>
          </p:cNvSpPr>
          <p:nvPr/>
        </p:nvSpPr>
        <p:spPr bwMode="auto">
          <a:xfrm>
            <a:off x="6553200" y="1524000"/>
            <a:ext cx="457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1</a:t>
            </a:r>
            <a:endParaRPr lang="en-US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4" name="Text Box 46"/>
          <p:cNvSpPr txBox="1">
            <a:spLocks noChangeArrowheads="1"/>
          </p:cNvSpPr>
          <p:nvPr/>
        </p:nvSpPr>
        <p:spPr bwMode="auto">
          <a:xfrm>
            <a:off x="5638800" y="1600200"/>
            <a:ext cx="457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2</a:t>
            </a:r>
            <a:endParaRPr lang="en-US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5" name="Text Box 46"/>
          <p:cNvSpPr txBox="1">
            <a:spLocks noChangeArrowheads="1"/>
          </p:cNvSpPr>
          <p:nvPr/>
        </p:nvSpPr>
        <p:spPr bwMode="auto">
          <a:xfrm>
            <a:off x="5334000" y="2057400"/>
            <a:ext cx="457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3</a:t>
            </a:r>
            <a:endParaRPr lang="en-US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6" name="Text Box 46"/>
          <p:cNvSpPr txBox="1">
            <a:spLocks noChangeArrowheads="1"/>
          </p:cNvSpPr>
          <p:nvPr/>
        </p:nvSpPr>
        <p:spPr bwMode="auto">
          <a:xfrm>
            <a:off x="6019800" y="2057400"/>
            <a:ext cx="457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4</a:t>
            </a:r>
            <a:endParaRPr lang="en-US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7" name="Text Box 46"/>
          <p:cNvSpPr txBox="1">
            <a:spLocks noChangeArrowheads="1"/>
          </p:cNvSpPr>
          <p:nvPr/>
        </p:nvSpPr>
        <p:spPr bwMode="auto">
          <a:xfrm>
            <a:off x="4191000" y="3048000"/>
            <a:ext cx="457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5</a:t>
            </a:r>
            <a:endParaRPr lang="en-US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8" name="Text Box 46"/>
          <p:cNvSpPr txBox="1">
            <a:spLocks noChangeArrowheads="1"/>
          </p:cNvSpPr>
          <p:nvPr/>
        </p:nvSpPr>
        <p:spPr bwMode="auto">
          <a:xfrm>
            <a:off x="4953000" y="3048000"/>
            <a:ext cx="457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6</a:t>
            </a:r>
            <a:endParaRPr lang="en-US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9" name="Text Box 46"/>
          <p:cNvSpPr txBox="1">
            <a:spLocks noChangeArrowheads="1"/>
          </p:cNvSpPr>
          <p:nvPr/>
        </p:nvSpPr>
        <p:spPr bwMode="auto">
          <a:xfrm>
            <a:off x="3962400" y="3500735"/>
            <a:ext cx="457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7</a:t>
            </a:r>
            <a:endParaRPr lang="en-US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20" name="Text Box 46"/>
          <p:cNvSpPr txBox="1">
            <a:spLocks noChangeArrowheads="1"/>
          </p:cNvSpPr>
          <p:nvPr/>
        </p:nvSpPr>
        <p:spPr bwMode="auto">
          <a:xfrm>
            <a:off x="4648200" y="3505200"/>
            <a:ext cx="457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8</a:t>
            </a:r>
            <a:endParaRPr lang="en-US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28" name="Text Box 46"/>
          <p:cNvSpPr txBox="1">
            <a:spLocks noChangeArrowheads="1"/>
          </p:cNvSpPr>
          <p:nvPr/>
        </p:nvSpPr>
        <p:spPr bwMode="auto">
          <a:xfrm>
            <a:off x="5867400" y="4876800"/>
            <a:ext cx="2286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ALTERNATE</a:t>
            </a:r>
            <a:endParaRPr lang="en-US" sz="24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4" grpId="0" animBg="1"/>
      <p:bldP spid="23" grpId="0" animBg="1"/>
      <p:bldP spid="2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6" descr="http://www.fastcharacters.com/wp/wp-content/uploads/famous-cartoon-character-road-runn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4724400"/>
            <a:ext cx="1571024" cy="1210998"/>
          </a:xfrm>
          <a:prstGeom prst="rect">
            <a:avLst/>
          </a:prstGeom>
          <a:noFill/>
        </p:spPr>
      </p:pic>
      <p:pic>
        <p:nvPicPr>
          <p:cNvPr id="30" name="Picture 4" descr="http://leewochner.com/blog/wp-content/uploads/2009/10/coyote-wile-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2800" y="1219200"/>
            <a:ext cx="873468" cy="1534392"/>
          </a:xfrm>
          <a:prstGeom prst="rect">
            <a:avLst/>
          </a:prstGeom>
          <a:noFill/>
        </p:spPr>
      </p:pic>
      <p:pic>
        <p:nvPicPr>
          <p:cNvPr id="22" name="Picture 6" descr="http://www.fastcharacters.com/wp/wp-content/uploads/famous-cartoon-character-road-runn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400" y="1295400"/>
            <a:ext cx="1571024" cy="1210998"/>
          </a:xfrm>
          <a:prstGeom prst="rect">
            <a:avLst/>
          </a:prstGeom>
          <a:noFill/>
        </p:spPr>
      </p:pic>
      <p:pic>
        <p:nvPicPr>
          <p:cNvPr id="25" name="Picture 4" descr="http://leewochner.com/blog/wp-content/uploads/2009/10/coyote-wile-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0" y="990600"/>
            <a:ext cx="873468" cy="1534392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Comic Sans MS" pitchFamily="66" charset="0"/>
              </a:rPr>
              <a:t>Angles Formed by Transversals</a:t>
            </a:r>
            <a:endParaRPr lang="en-US" sz="3000" dirty="0" smtClean="0">
              <a:solidFill>
                <a:schemeClr val="accent6">
                  <a:lumMod val="40000"/>
                  <a:lumOff val="6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 action="ppaction://hlinksldjump"/>
              </a:rPr>
              <a:t>MENU</a:t>
            </a:r>
            <a:endParaRPr lang="en-US" dirty="0"/>
          </a:p>
        </p:txBody>
      </p:sp>
      <p:sp>
        <p:nvSpPr>
          <p:cNvPr id="21" name="Line 45"/>
          <p:cNvSpPr>
            <a:spLocks noChangeShapeType="1"/>
          </p:cNvSpPr>
          <p:nvPr/>
        </p:nvSpPr>
        <p:spPr bwMode="auto">
          <a:xfrm flipV="1">
            <a:off x="1828800" y="762000"/>
            <a:ext cx="5562600" cy="556260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arrow" w="med" len="med"/>
            <a:tailEnd type="arrow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228600" y="685800"/>
            <a:ext cx="3505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Are they on the </a:t>
            </a:r>
          </a:p>
          <a:p>
            <a:r>
              <a:rPr lang="en-US" sz="2400" b="1" u="sng" dirty="0" smtClean="0">
                <a:latin typeface="Comic Sans MS" pitchFamily="66" charset="0"/>
              </a:rPr>
              <a:t>SAME SIDE</a:t>
            </a:r>
            <a:r>
              <a:rPr lang="en-US" sz="2400" u="sng" dirty="0" smtClean="0">
                <a:latin typeface="Comic Sans MS" pitchFamily="66" charset="0"/>
              </a:rPr>
              <a:t> </a:t>
            </a:r>
            <a:r>
              <a:rPr lang="en-US" sz="2400" dirty="0" smtClean="0">
                <a:latin typeface="Comic Sans MS" pitchFamily="66" charset="0"/>
              </a:rPr>
              <a:t>or </a:t>
            </a:r>
            <a:r>
              <a:rPr lang="en-US" sz="2400" b="1" u="sng" dirty="0" smtClean="0">
                <a:latin typeface="Comic Sans MS" pitchFamily="66" charset="0"/>
              </a:rPr>
              <a:t>ALTERNATE</a:t>
            </a:r>
            <a:r>
              <a:rPr lang="en-US" sz="2400" dirty="0" smtClean="0">
                <a:latin typeface="Comic Sans MS" pitchFamily="66" charset="0"/>
              </a:rPr>
              <a:t> sides of the transversal?</a:t>
            </a:r>
            <a:endParaRPr lang="en-US" sz="2400" dirty="0">
              <a:latin typeface="Comic Sans MS" pitchFamily="66" charset="0"/>
            </a:endParaRPr>
          </a:p>
        </p:txBody>
      </p:sp>
      <p:pic>
        <p:nvPicPr>
          <p:cNvPr id="31" name="Picture 6" descr="http://www.fastcharacters.com/wp/wp-content/uploads/famous-cartoon-character-road-runn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600" y="609600"/>
            <a:ext cx="1571024" cy="1210998"/>
          </a:xfrm>
          <a:prstGeom prst="rect">
            <a:avLst/>
          </a:prstGeom>
          <a:noFill/>
        </p:spPr>
      </p:pic>
      <p:pic>
        <p:nvPicPr>
          <p:cNvPr id="32" name="Picture 4" descr="http://leewochner.com/blog/wp-content/uploads/2009/10/coyote-wile-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4267200"/>
            <a:ext cx="873468" cy="15343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7" dur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0" dur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33" dur="1"/>
                                        <p:tgtEl>
                                          <p:spTgt spid="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36" dur="1"/>
                                        <p:tgtEl>
                                          <p:spTgt spid="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5" dur="1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49" dur="1"/>
                                        <p:tgtEl>
                                          <p:spTgt spid="3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52" dur="1"/>
                                        <p:tgtEl>
                                          <p:spTgt spid="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Line 2"/>
          <p:cNvSpPr>
            <a:spLocks noChangeShapeType="1"/>
          </p:cNvSpPr>
          <p:nvPr/>
        </p:nvSpPr>
        <p:spPr bwMode="auto">
          <a:xfrm>
            <a:off x="1981200" y="2819400"/>
            <a:ext cx="5562600" cy="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arrow" w="med" len="med"/>
            <a:tailEnd type="arrow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31747" name="Line 3"/>
          <p:cNvSpPr>
            <a:spLocks noChangeShapeType="1"/>
          </p:cNvSpPr>
          <p:nvPr/>
        </p:nvSpPr>
        <p:spPr bwMode="auto">
          <a:xfrm>
            <a:off x="1828800" y="4038600"/>
            <a:ext cx="5715000" cy="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arrow" w="med" len="med"/>
            <a:tailEnd type="arrow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31748" name="Line 4"/>
          <p:cNvSpPr>
            <a:spLocks noChangeShapeType="1"/>
          </p:cNvSpPr>
          <p:nvPr/>
        </p:nvSpPr>
        <p:spPr bwMode="auto">
          <a:xfrm flipV="1">
            <a:off x="2286000" y="2133600"/>
            <a:ext cx="2667000" cy="266700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arrow" w="med" len="med"/>
            <a:tailEnd type="arrow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4572000" y="2286000"/>
            <a:ext cx="304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 dirty="0"/>
              <a:t>1</a:t>
            </a:r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3962400" y="2286000"/>
            <a:ext cx="304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/>
              <a:t>2</a:t>
            </a:r>
          </a:p>
        </p:txBody>
      </p:sp>
      <p:sp>
        <p:nvSpPr>
          <p:cNvPr id="31751" name="Rectangle 7"/>
          <p:cNvSpPr>
            <a:spLocks noChangeArrowheads="1"/>
          </p:cNvSpPr>
          <p:nvPr/>
        </p:nvSpPr>
        <p:spPr bwMode="auto">
          <a:xfrm>
            <a:off x="3581400" y="2743200"/>
            <a:ext cx="304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/>
              <a:t>3</a:t>
            </a: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4191000" y="2743200"/>
            <a:ext cx="304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/>
              <a:t>4</a:t>
            </a:r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3505200" y="3505200"/>
            <a:ext cx="304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/>
              <a:t>5</a:t>
            </a:r>
          </a:p>
        </p:txBody>
      </p:sp>
      <p:sp>
        <p:nvSpPr>
          <p:cNvPr id="31754" name="Rectangle 10"/>
          <p:cNvSpPr>
            <a:spLocks noChangeArrowheads="1"/>
          </p:cNvSpPr>
          <p:nvPr/>
        </p:nvSpPr>
        <p:spPr bwMode="auto">
          <a:xfrm>
            <a:off x="2743200" y="3505200"/>
            <a:ext cx="304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/>
              <a:t>6</a:t>
            </a: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2286000" y="3962400"/>
            <a:ext cx="304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/>
              <a:t>7</a:t>
            </a:r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2971800" y="3962400"/>
            <a:ext cx="304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/>
              <a:t>8</a:t>
            </a:r>
          </a:p>
        </p:txBody>
      </p:sp>
      <p:sp>
        <p:nvSpPr>
          <p:cNvPr id="41997" name="Rectangle 13"/>
          <p:cNvSpPr>
            <a:spLocks noChangeArrowheads="1"/>
          </p:cNvSpPr>
          <p:nvPr/>
        </p:nvSpPr>
        <p:spPr bwMode="auto">
          <a:xfrm>
            <a:off x="2895600" y="762000"/>
            <a:ext cx="5029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2400" b="1" dirty="0"/>
              <a:t>Alternate Interior angles:</a:t>
            </a:r>
          </a:p>
        </p:txBody>
      </p:sp>
      <p:sp>
        <p:nvSpPr>
          <p:cNvPr id="41998" name="Rectangle 14"/>
          <p:cNvSpPr>
            <a:spLocks noChangeArrowheads="1"/>
          </p:cNvSpPr>
          <p:nvPr/>
        </p:nvSpPr>
        <p:spPr bwMode="auto">
          <a:xfrm>
            <a:off x="2895600" y="1219200"/>
            <a:ext cx="5029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2400" b="1" dirty="0"/>
              <a:t>Alternate Exterior angles:</a:t>
            </a:r>
          </a:p>
        </p:txBody>
      </p:sp>
      <p:sp>
        <p:nvSpPr>
          <p:cNvPr id="41999" name="Rectangle 15"/>
          <p:cNvSpPr>
            <a:spLocks noChangeArrowheads="1"/>
          </p:cNvSpPr>
          <p:nvPr/>
        </p:nvSpPr>
        <p:spPr bwMode="auto">
          <a:xfrm>
            <a:off x="3048000" y="5181600"/>
            <a:ext cx="5029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2400" b="1"/>
              <a:t>Same side Interior angles:</a:t>
            </a:r>
          </a:p>
        </p:txBody>
      </p:sp>
      <p:sp>
        <p:nvSpPr>
          <p:cNvPr id="42000" name="Rectangle 16"/>
          <p:cNvSpPr>
            <a:spLocks noChangeArrowheads="1"/>
          </p:cNvSpPr>
          <p:nvPr/>
        </p:nvSpPr>
        <p:spPr bwMode="auto">
          <a:xfrm>
            <a:off x="3048000" y="5791200"/>
            <a:ext cx="5029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2400" b="1" dirty="0"/>
              <a:t>Same side Exterior angles:</a:t>
            </a:r>
          </a:p>
        </p:txBody>
      </p:sp>
      <p:sp>
        <p:nvSpPr>
          <p:cNvPr id="42001" name="Rectangle 17"/>
          <p:cNvSpPr>
            <a:spLocks noChangeArrowheads="1"/>
          </p:cNvSpPr>
          <p:nvPr/>
        </p:nvSpPr>
        <p:spPr bwMode="auto">
          <a:xfrm>
            <a:off x="6705600" y="685800"/>
            <a:ext cx="2057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 dirty="0">
                <a:solidFill>
                  <a:srgbClr val="FF00FF"/>
                </a:solidFill>
              </a:rPr>
              <a:t>3&amp;5   4&amp;6   </a:t>
            </a:r>
          </a:p>
        </p:txBody>
      </p:sp>
      <p:sp>
        <p:nvSpPr>
          <p:cNvPr id="42002" name="Rectangle 18"/>
          <p:cNvSpPr>
            <a:spLocks noChangeArrowheads="1"/>
          </p:cNvSpPr>
          <p:nvPr/>
        </p:nvSpPr>
        <p:spPr bwMode="auto">
          <a:xfrm>
            <a:off x="6781800" y="1219200"/>
            <a:ext cx="2057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>
                <a:solidFill>
                  <a:srgbClr val="FF00FF"/>
                </a:solidFill>
              </a:rPr>
              <a:t>1&amp;7   2&amp;8   </a:t>
            </a:r>
          </a:p>
        </p:txBody>
      </p:sp>
      <p:sp>
        <p:nvSpPr>
          <p:cNvPr id="42003" name="Rectangle 19"/>
          <p:cNvSpPr>
            <a:spLocks noChangeArrowheads="1"/>
          </p:cNvSpPr>
          <p:nvPr/>
        </p:nvSpPr>
        <p:spPr bwMode="auto">
          <a:xfrm>
            <a:off x="7010400" y="5181600"/>
            <a:ext cx="1981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 dirty="0">
                <a:solidFill>
                  <a:srgbClr val="FF00FF"/>
                </a:solidFill>
              </a:rPr>
              <a:t>3&amp;6   4&amp;5   </a:t>
            </a:r>
          </a:p>
        </p:txBody>
      </p:sp>
      <p:sp>
        <p:nvSpPr>
          <p:cNvPr id="42004" name="Rectangle 20"/>
          <p:cNvSpPr>
            <a:spLocks noChangeArrowheads="1"/>
          </p:cNvSpPr>
          <p:nvPr/>
        </p:nvSpPr>
        <p:spPr bwMode="auto">
          <a:xfrm>
            <a:off x="7010400" y="5638800"/>
            <a:ext cx="1981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>
                <a:solidFill>
                  <a:srgbClr val="FF00FF"/>
                </a:solidFill>
              </a:rPr>
              <a:t>2&amp;7    1&amp;8   </a:t>
            </a:r>
          </a:p>
        </p:txBody>
      </p:sp>
      <p:sp>
        <p:nvSpPr>
          <p:cNvPr id="24" name="Rectangle 23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Comic Sans MS" pitchFamily="66" charset="0"/>
              </a:rPr>
              <a:t>Angles Formed by Transversals</a:t>
            </a:r>
            <a:endParaRPr lang="en-US" sz="3000" dirty="0" smtClean="0">
              <a:solidFill>
                <a:schemeClr val="accent6">
                  <a:lumMod val="40000"/>
                  <a:lumOff val="6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7" grpId="0" autoUpdateAnimBg="0"/>
      <p:bldP spid="41998" grpId="0" autoUpdateAnimBg="0"/>
      <p:bldP spid="41999" grpId="0" autoUpdateAnimBg="0"/>
      <p:bldP spid="42000" grpId="0" autoUpdateAnimBg="0"/>
      <p:bldP spid="42001" grpId="0" autoUpdateAnimBg="0"/>
      <p:bldP spid="42002" grpId="0" autoUpdateAnimBg="0"/>
      <p:bldP spid="42003" grpId="0" autoUpdateAnimBg="0"/>
      <p:bldP spid="42004" grpId="0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152400" y="685800"/>
            <a:ext cx="3352800" cy="4572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txBody>
          <a:bodyPr wrap="square">
            <a:spAutoFit/>
          </a:bodyPr>
          <a:lstStyle/>
          <a:p>
            <a:endParaRPr lang="en-US" sz="2400" b="1" dirty="0"/>
          </a:p>
        </p:txBody>
      </p:sp>
      <p:sp>
        <p:nvSpPr>
          <p:cNvPr id="32770" name="Line 2"/>
          <p:cNvSpPr>
            <a:spLocks noChangeShapeType="1"/>
          </p:cNvSpPr>
          <p:nvPr/>
        </p:nvSpPr>
        <p:spPr bwMode="auto">
          <a:xfrm>
            <a:off x="3276600" y="2362200"/>
            <a:ext cx="5562600" cy="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arrow" w="med" len="med"/>
            <a:tailEnd type="arrow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32771" name="Line 3"/>
          <p:cNvSpPr>
            <a:spLocks noChangeShapeType="1"/>
          </p:cNvSpPr>
          <p:nvPr/>
        </p:nvSpPr>
        <p:spPr bwMode="auto">
          <a:xfrm>
            <a:off x="3124200" y="3581400"/>
            <a:ext cx="5715000" cy="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arrow" w="med" len="med"/>
            <a:tailEnd type="arrow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32772" name="Line 4"/>
          <p:cNvSpPr>
            <a:spLocks noChangeShapeType="1"/>
          </p:cNvSpPr>
          <p:nvPr/>
        </p:nvSpPr>
        <p:spPr bwMode="auto">
          <a:xfrm flipV="1">
            <a:off x="3124200" y="1676400"/>
            <a:ext cx="3124200" cy="320040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arrow" w="med" len="med"/>
            <a:tailEnd type="arrow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5867400" y="1828800"/>
            <a:ext cx="304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/>
              <a:t>1</a:t>
            </a: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5257800" y="1828800"/>
            <a:ext cx="304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/>
              <a:t>2</a:t>
            </a:r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4876800" y="2286000"/>
            <a:ext cx="304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/>
              <a:t>3</a:t>
            </a: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4343400" y="3581400"/>
            <a:ext cx="304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 dirty="0"/>
              <a:t>4</a:t>
            </a:r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4800600" y="3048000"/>
            <a:ext cx="304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/>
              <a:t>5</a:t>
            </a:r>
          </a:p>
        </p:txBody>
      </p:sp>
      <p:sp>
        <p:nvSpPr>
          <p:cNvPr id="32778" name="Rectangle 10"/>
          <p:cNvSpPr>
            <a:spLocks noChangeArrowheads="1"/>
          </p:cNvSpPr>
          <p:nvPr/>
        </p:nvSpPr>
        <p:spPr bwMode="auto">
          <a:xfrm>
            <a:off x="3733800" y="3505200"/>
            <a:ext cx="304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 dirty="0"/>
              <a:t>6</a:t>
            </a: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5562600" y="2362200"/>
            <a:ext cx="304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 dirty="0"/>
              <a:t>7</a:t>
            </a:r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4038600" y="3048000"/>
            <a:ext cx="304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 dirty="0"/>
              <a:t>8</a:t>
            </a:r>
          </a:p>
        </p:txBody>
      </p:sp>
      <p:sp>
        <p:nvSpPr>
          <p:cNvPr id="43023" name="Rectangle 15"/>
          <p:cNvSpPr>
            <a:spLocks noChangeArrowheads="1"/>
          </p:cNvSpPr>
          <p:nvPr/>
        </p:nvSpPr>
        <p:spPr bwMode="auto">
          <a:xfrm>
            <a:off x="76200" y="685800"/>
            <a:ext cx="8915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2400" b="1" dirty="0" smtClean="0"/>
              <a:t>CORRESPONDING ANGLES </a:t>
            </a:r>
          </a:p>
          <a:p>
            <a:pPr>
              <a:spcBef>
                <a:spcPct val="20000"/>
              </a:spcBef>
            </a:pPr>
            <a:r>
              <a:rPr lang="en-US" sz="2400" b="1" dirty="0" smtClean="0"/>
              <a:t>are </a:t>
            </a:r>
            <a:r>
              <a:rPr lang="en-US" sz="2400" b="1" dirty="0"/>
              <a:t>at the same spot at the other intersection</a:t>
            </a:r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Comic Sans MS" pitchFamily="66" charset="0"/>
              </a:rPr>
              <a:t>Angles Formed by Transversals</a:t>
            </a:r>
            <a:endParaRPr lang="en-US" sz="3000" dirty="0" smtClean="0">
              <a:solidFill>
                <a:schemeClr val="accent6">
                  <a:lumMod val="40000"/>
                  <a:lumOff val="6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pic>
        <p:nvPicPr>
          <p:cNvPr id="8601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33400"/>
            <a:ext cx="91440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Pie 31"/>
          <p:cNvSpPr/>
          <p:nvPr/>
        </p:nvSpPr>
        <p:spPr>
          <a:xfrm>
            <a:off x="4343400" y="304800"/>
            <a:ext cx="1524000" cy="1752600"/>
          </a:xfrm>
          <a:prstGeom prst="pie">
            <a:avLst>
              <a:gd name="adj1" fmla="val 10485339"/>
              <a:gd name="adj2" fmla="val 18801935"/>
            </a:avLst>
          </a:prstGeom>
          <a:solidFill>
            <a:srgbClr val="FF0000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3" name="Pie 32"/>
          <p:cNvSpPr/>
          <p:nvPr/>
        </p:nvSpPr>
        <p:spPr>
          <a:xfrm>
            <a:off x="1219200" y="4114800"/>
            <a:ext cx="1524000" cy="1752600"/>
          </a:xfrm>
          <a:prstGeom prst="pie">
            <a:avLst>
              <a:gd name="adj1" fmla="val 10485339"/>
              <a:gd name="adj2" fmla="val 18441483"/>
            </a:avLst>
          </a:prstGeom>
          <a:solidFill>
            <a:srgbClr val="FF0000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4" name="Down Arrow 33"/>
          <p:cNvSpPr/>
          <p:nvPr/>
        </p:nvSpPr>
        <p:spPr>
          <a:xfrm rot="16200000">
            <a:off x="3238500" y="38100"/>
            <a:ext cx="609600" cy="1600200"/>
          </a:xfrm>
          <a:prstGeom prst="downArrow">
            <a:avLst/>
          </a:prstGeom>
          <a:solidFill>
            <a:schemeClr val="bg1">
              <a:alpha val="74000"/>
            </a:schemeClr>
          </a:solidFill>
          <a:ln w="38100">
            <a:solidFill>
              <a:schemeClr val="tx1">
                <a:alpha val="57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Down Arrow 34"/>
          <p:cNvSpPr/>
          <p:nvPr/>
        </p:nvSpPr>
        <p:spPr>
          <a:xfrm rot="20509542">
            <a:off x="1063719" y="3111229"/>
            <a:ext cx="573234" cy="1049140"/>
          </a:xfrm>
          <a:prstGeom prst="downArrow">
            <a:avLst/>
          </a:prstGeom>
          <a:solidFill>
            <a:schemeClr val="bg1">
              <a:alpha val="74000"/>
            </a:schemeClr>
          </a:solidFill>
          <a:ln>
            <a:solidFill>
              <a:schemeClr val="tx1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457200" y="533400"/>
            <a:ext cx="2286000" cy="1107996"/>
          </a:xfrm>
          <a:prstGeom prst="rect">
            <a:avLst/>
          </a:prstGeom>
          <a:solidFill>
            <a:schemeClr val="bg1">
              <a:alpha val="74000"/>
            </a:schemeClr>
          </a:solidFill>
          <a:ln w="38100">
            <a:solidFill>
              <a:schemeClr val="tx1">
                <a:alpha val="57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The northwest corner of this intersection</a:t>
            </a:r>
            <a:endParaRPr lang="en-US" sz="2200" dirty="0">
              <a:latin typeface="Comic Sans MS" pitchFamily="66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0" y="1981200"/>
            <a:ext cx="2286000" cy="1107996"/>
          </a:xfrm>
          <a:prstGeom prst="rect">
            <a:avLst/>
          </a:prstGeom>
          <a:solidFill>
            <a:schemeClr val="bg1">
              <a:alpha val="74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The northwest corner of this intersection</a:t>
            </a:r>
            <a:endParaRPr lang="en-US" sz="2200" dirty="0">
              <a:latin typeface="Comic Sans MS" pitchFamily="66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334000" y="2362200"/>
            <a:ext cx="3810000" cy="1107996"/>
          </a:xfrm>
          <a:prstGeom prst="rect">
            <a:avLst/>
          </a:prstGeom>
          <a:solidFill>
            <a:srgbClr val="FF0000">
              <a:alpha val="74000"/>
            </a:srgbClr>
          </a:solidFill>
          <a:ln w="38100">
            <a:solidFill>
              <a:schemeClr val="tx1">
                <a:alpha val="57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latin typeface="Comic Sans MS" pitchFamily="66" charset="0"/>
              </a:rPr>
              <a:t>These are CORRESPONDING ANGLES</a:t>
            </a:r>
            <a:endParaRPr lang="en-US" sz="22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6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2" grpId="0" animBg="1"/>
      <p:bldP spid="33" grpId="0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152400" y="685800"/>
            <a:ext cx="3352800" cy="4572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txBody>
          <a:bodyPr wrap="square">
            <a:spAutoFit/>
          </a:bodyPr>
          <a:lstStyle/>
          <a:p>
            <a:endParaRPr lang="en-US" sz="2400" b="1" dirty="0"/>
          </a:p>
        </p:txBody>
      </p:sp>
      <p:sp>
        <p:nvSpPr>
          <p:cNvPr id="32770" name="Line 2"/>
          <p:cNvSpPr>
            <a:spLocks noChangeShapeType="1"/>
          </p:cNvSpPr>
          <p:nvPr/>
        </p:nvSpPr>
        <p:spPr bwMode="auto">
          <a:xfrm>
            <a:off x="3276600" y="2362200"/>
            <a:ext cx="5562600" cy="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arrow" w="med" len="med"/>
            <a:tailEnd type="arrow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32771" name="Line 3"/>
          <p:cNvSpPr>
            <a:spLocks noChangeShapeType="1"/>
          </p:cNvSpPr>
          <p:nvPr/>
        </p:nvSpPr>
        <p:spPr bwMode="auto">
          <a:xfrm>
            <a:off x="3124200" y="3581400"/>
            <a:ext cx="5715000" cy="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arrow" w="med" len="med"/>
            <a:tailEnd type="arrow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32772" name="Line 4"/>
          <p:cNvSpPr>
            <a:spLocks noChangeShapeType="1"/>
          </p:cNvSpPr>
          <p:nvPr/>
        </p:nvSpPr>
        <p:spPr bwMode="auto">
          <a:xfrm flipV="1">
            <a:off x="3124200" y="1676400"/>
            <a:ext cx="3124200" cy="320040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arrow" w="med" len="med"/>
            <a:tailEnd type="arrow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5867400" y="1828800"/>
            <a:ext cx="304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/>
              <a:t>1</a:t>
            </a: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5257800" y="1828800"/>
            <a:ext cx="304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/>
              <a:t>2</a:t>
            </a:r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4876800" y="2286000"/>
            <a:ext cx="304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/>
              <a:t>3</a:t>
            </a: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4343400" y="3581400"/>
            <a:ext cx="304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 dirty="0"/>
              <a:t>4</a:t>
            </a:r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4800600" y="3048000"/>
            <a:ext cx="304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/>
              <a:t>5</a:t>
            </a:r>
          </a:p>
        </p:txBody>
      </p:sp>
      <p:sp>
        <p:nvSpPr>
          <p:cNvPr id="32778" name="Rectangle 10"/>
          <p:cNvSpPr>
            <a:spLocks noChangeArrowheads="1"/>
          </p:cNvSpPr>
          <p:nvPr/>
        </p:nvSpPr>
        <p:spPr bwMode="auto">
          <a:xfrm>
            <a:off x="3733800" y="3505200"/>
            <a:ext cx="304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 dirty="0"/>
              <a:t>6</a:t>
            </a: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5562600" y="2362200"/>
            <a:ext cx="304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 dirty="0"/>
              <a:t>7</a:t>
            </a:r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4038600" y="3048000"/>
            <a:ext cx="304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 dirty="0"/>
              <a:t>8</a:t>
            </a:r>
          </a:p>
        </p:txBody>
      </p:sp>
      <p:sp>
        <p:nvSpPr>
          <p:cNvPr id="43021" name="Rectangle 13"/>
          <p:cNvSpPr>
            <a:spLocks noChangeArrowheads="1"/>
          </p:cNvSpPr>
          <p:nvPr/>
        </p:nvSpPr>
        <p:spPr bwMode="auto">
          <a:xfrm>
            <a:off x="3200400" y="5257800"/>
            <a:ext cx="5029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2400" b="1" dirty="0"/>
              <a:t>Corresponding angles:</a:t>
            </a:r>
          </a:p>
        </p:txBody>
      </p:sp>
      <p:sp>
        <p:nvSpPr>
          <p:cNvPr id="43022" name="Rectangle 14"/>
          <p:cNvSpPr>
            <a:spLocks noChangeArrowheads="1"/>
          </p:cNvSpPr>
          <p:nvPr/>
        </p:nvSpPr>
        <p:spPr bwMode="auto">
          <a:xfrm>
            <a:off x="6781800" y="4648200"/>
            <a:ext cx="1981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 dirty="0" smtClean="0">
                <a:solidFill>
                  <a:srgbClr val="FF00FF"/>
                </a:solidFill>
              </a:rPr>
              <a:t>2 and </a:t>
            </a:r>
            <a:endParaRPr lang="en-US" sz="3200" dirty="0">
              <a:solidFill>
                <a:srgbClr val="FF00FF"/>
              </a:solidFill>
            </a:endParaRPr>
          </a:p>
        </p:txBody>
      </p:sp>
      <p:sp>
        <p:nvSpPr>
          <p:cNvPr id="43023" name="Rectangle 15"/>
          <p:cNvSpPr>
            <a:spLocks noChangeArrowheads="1"/>
          </p:cNvSpPr>
          <p:nvPr/>
        </p:nvSpPr>
        <p:spPr bwMode="auto">
          <a:xfrm>
            <a:off x="76200" y="685800"/>
            <a:ext cx="8915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2400" b="1" dirty="0" smtClean="0"/>
              <a:t>CORRESPONDING ANGLES </a:t>
            </a:r>
          </a:p>
          <a:p>
            <a:pPr>
              <a:spcBef>
                <a:spcPct val="20000"/>
              </a:spcBef>
            </a:pPr>
            <a:r>
              <a:rPr lang="en-US" sz="2400" b="1" dirty="0" smtClean="0"/>
              <a:t>are </a:t>
            </a:r>
            <a:r>
              <a:rPr lang="en-US" sz="2400" b="1" dirty="0"/>
              <a:t>at the same spot at the other intersection</a:t>
            </a:r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Comic Sans MS" pitchFamily="66" charset="0"/>
              </a:rPr>
              <a:t>Angles Formed by Transversals</a:t>
            </a:r>
            <a:endParaRPr lang="en-US" sz="3000" dirty="0" smtClean="0">
              <a:solidFill>
                <a:schemeClr val="accent6">
                  <a:lumMod val="40000"/>
                  <a:lumOff val="6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22" name="Rectangle 14"/>
          <p:cNvSpPr>
            <a:spLocks noChangeArrowheads="1"/>
          </p:cNvSpPr>
          <p:nvPr/>
        </p:nvSpPr>
        <p:spPr bwMode="auto">
          <a:xfrm>
            <a:off x="6781800" y="5181600"/>
            <a:ext cx="1981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 dirty="0" smtClean="0">
                <a:solidFill>
                  <a:srgbClr val="FF00FF"/>
                </a:solidFill>
              </a:rPr>
              <a:t>3 and </a:t>
            </a:r>
            <a:endParaRPr lang="en-US" sz="3200" dirty="0">
              <a:solidFill>
                <a:srgbClr val="FF00FF"/>
              </a:solidFill>
            </a:endParaRPr>
          </a:p>
        </p:txBody>
      </p:sp>
      <p:sp>
        <p:nvSpPr>
          <p:cNvPr id="23" name="Rectangle 14"/>
          <p:cNvSpPr>
            <a:spLocks noChangeArrowheads="1"/>
          </p:cNvSpPr>
          <p:nvPr/>
        </p:nvSpPr>
        <p:spPr bwMode="auto">
          <a:xfrm>
            <a:off x="6781800" y="5715000"/>
            <a:ext cx="1981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 dirty="0" smtClean="0">
                <a:solidFill>
                  <a:srgbClr val="FF00FF"/>
                </a:solidFill>
              </a:rPr>
              <a:t>7 and </a:t>
            </a:r>
            <a:endParaRPr lang="en-US" sz="3200" dirty="0">
              <a:solidFill>
                <a:srgbClr val="FF00FF"/>
              </a:solidFill>
            </a:endParaRPr>
          </a:p>
        </p:txBody>
      </p:sp>
      <p:sp>
        <p:nvSpPr>
          <p:cNvPr id="24" name="Rectangle 14"/>
          <p:cNvSpPr>
            <a:spLocks noChangeArrowheads="1"/>
          </p:cNvSpPr>
          <p:nvPr/>
        </p:nvSpPr>
        <p:spPr bwMode="auto">
          <a:xfrm>
            <a:off x="6781800" y="4191000"/>
            <a:ext cx="1981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 dirty="0" smtClean="0">
                <a:solidFill>
                  <a:srgbClr val="FF00FF"/>
                </a:solidFill>
              </a:rPr>
              <a:t>1 and </a:t>
            </a:r>
            <a:endParaRPr lang="en-US" sz="3200" dirty="0">
              <a:solidFill>
                <a:srgbClr val="FF00FF"/>
              </a:solidFill>
            </a:endParaRPr>
          </a:p>
        </p:txBody>
      </p:sp>
      <p:sp>
        <p:nvSpPr>
          <p:cNvPr id="25" name="Rectangle 14"/>
          <p:cNvSpPr>
            <a:spLocks noChangeArrowheads="1"/>
          </p:cNvSpPr>
          <p:nvPr/>
        </p:nvSpPr>
        <p:spPr bwMode="auto">
          <a:xfrm>
            <a:off x="7924800" y="419100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 dirty="0" smtClean="0">
                <a:solidFill>
                  <a:srgbClr val="FF00FF"/>
                </a:solidFill>
              </a:rPr>
              <a:t>5</a:t>
            </a:r>
            <a:endParaRPr lang="en-US" sz="3200" dirty="0">
              <a:solidFill>
                <a:srgbClr val="FF00FF"/>
              </a:solidFill>
            </a:endParaRPr>
          </a:p>
        </p:txBody>
      </p:sp>
      <p:sp>
        <p:nvSpPr>
          <p:cNvPr id="26" name="Rectangle 14"/>
          <p:cNvSpPr>
            <a:spLocks noChangeArrowheads="1"/>
          </p:cNvSpPr>
          <p:nvPr/>
        </p:nvSpPr>
        <p:spPr bwMode="auto">
          <a:xfrm>
            <a:off x="7924800" y="464820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 dirty="0" smtClean="0">
                <a:solidFill>
                  <a:srgbClr val="FF00FF"/>
                </a:solidFill>
              </a:rPr>
              <a:t>8</a:t>
            </a:r>
            <a:endParaRPr lang="en-US" sz="3200" dirty="0">
              <a:solidFill>
                <a:srgbClr val="FF00FF"/>
              </a:solidFill>
            </a:endParaRPr>
          </a:p>
        </p:txBody>
      </p:sp>
      <p:sp>
        <p:nvSpPr>
          <p:cNvPr id="27" name="Rectangle 14"/>
          <p:cNvSpPr>
            <a:spLocks noChangeArrowheads="1"/>
          </p:cNvSpPr>
          <p:nvPr/>
        </p:nvSpPr>
        <p:spPr bwMode="auto">
          <a:xfrm>
            <a:off x="7924800" y="518160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 dirty="0" smtClean="0">
                <a:solidFill>
                  <a:srgbClr val="FF00FF"/>
                </a:solidFill>
              </a:rPr>
              <a:t>6</a:t>
            </a:r>
            <a:endParaRPr lang="en-US" sz="3200" dirty="0">
              <a:solidFill>
                <a:srgbClr val="FF00FF"/>
              </a:solidFill>
            </a:endParaRPr>
          </a:p>
        </p:txBody>
      </p:sp>
      <p:sp>
        <p:nvSpPr>
          <p:cNvPr id="28" name="Rectangle 14"/>
          <p:cNvSpPr>
            <a:spLocks noChangeArrowheads="1"/>
          </p:cNvSpPr>
          <p:nvPr/>
        </p:nvSpPr>
        <p:spPr bwMode="auto">
          <a:xfrm>
            <a:off x="7924800" y="571500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 dirty="0" smtClean="0">
                <a:solidFill>
                  <a:srgbClr val="FF00FF"/>
                </a:solidFill>
              </a:rPr>
              <a:t>4</a:t>
            </a:r>
            <a:endParaRPr lang="en-US" sz="3200" dirty="0">
              <a:solidFill>
                <a:srgbClr val="FF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3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430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21" grpId="0"/>
      <p:bldP spid="43022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omic Sans MS" pitchFamily="66" charset="0"/>
              </a:rPr>
              <a:t>Relationships Between Lines</a:t>
            </a:r>
            <a:endParaRPr lang="en-US" sz="3000" dirty="0" smtClean="0">
              <a:solidFill>
                <a:schemeClr val="accent5">
                  <a:lumMod val="40000"/>
                  <a:lumOff val="6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pic>
        <p:nvPicPr>
          <p:cNvPr id="7" name="Picture 2" descr="http://rds.yahoo.com/_ylt=A0WTb_5ZfSZMrhcAsaejzbkF/SIG=11sfmicge/EXP=1277677273/**http%3a/sissyjupe.com/Images/web-room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533400"/>
            <a:ext cx="9097593" cy="5105400"/>
          </a:xfrm>
          <a:prstGeom prst="rect">
            <a:avLst/>
          </a:prstGeom>
          <a:noFill/>
        </p:spPr>
      </p:pic>
      <p:sp>
        <p:nvSpPr>
          <p:cNvPr id="13" name="Rounded Rectangle 12"/>
          <p:cNvSpPr/>
          <p:nvPr/>
        </p:nvSpPr>
        <p:spPr>
          <a:xfrm rot="17476064" flipH="1">
            <a:off x="2756607" y="3254368"/>
            <a:ext cx="58163" cy="3502839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4450307" flipH="1">
            <a:off x="4449893" y="3426472"/>
            <a:ext cx="52252" cy="3429000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30387" flipH="1">
            <a:off x="4052859" y="1402575"/>
            <a:ext cx="47682" cy="3076100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 rot="20060528" flipH="1">
            <a:off x="4543823" y="1304561"/>
            <a:ext cx="45719" cy="3106110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 rot="4909032" flipH="1">
            <a:off x="4243285" y="-694744"/>
            <a:ext cx="45719" cy="2916677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16567672" flipH="1">
            <a:off x="3199531" y="-830440"/>
            <a:ext cx="47130" cy="3106110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2743200" y="2057400"/>
            <a:ext cx="1295400" cy="92333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Intersecting lines taped to the wall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1905000" y="990600"/>
            <a:ext cx="3886200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Below"/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en-US" dirty="0" smtClean="0"/>
              <a:t>Intersecting lines taped to the ceiling</a:t>
            </a:r>
            <a:endParaRPr lang="en-US" dirty="0"/>
          </a:p>
        </p:txBody>
      </p:sp>
      <p:sp>
        <p:nvSpPr>
          <p:cNvPr id="21" name="Trapezoid 20"/>
          <p:cNvSpPr/>
          <p:nvPr/>
        </p:nvSpPr>
        <p:spPr>
          <a:xfrm rot="15519234">
            <a:off x="7576837" y="-200294"/>
            <a:ext cx="831289" cy="4406346"/>
          </a:xfrm>
          <a:prstGeom prst="trapezoid">
            <a:avLst>
              <a:gd name="adj" fmla="val 35871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791200" y="774680"/>
            <a:ext cx="3352800" cy="4102120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</p:spPr>
        <p:txBody>
          <a:bodyPr wrap="square" rtlCol="0">
            <a:prstTxWarp prst="textFadeLeft">
              <a:avLst>
                <a:gd name="adj" fmla="val 31475"/>
              </a:avLst>
            </a:prstTxWarp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These are </a:t>
            </a:r>
            <a:r>
              <a:rPr lang="en-US" sz="2400" b="1" dirty="0" smtClean="0">
                <a:latin typeface="Comic Sans MS" pitchFamily="66" charset="0"/>
              </a:rPr>
              <a:t>intersecting lines</a:t>
            </a:r>
            <a:r>
              <a:rPr lang="en-US" sz="2400" dirty="0" smtClean="0">
                <a:latin typeface="Comic Sans MS" pitchFamily="66" charset="0"/>
              </a:rPr>
              <a:t>.  </a:t>
            </a:r>
          </a:p>
          <a:p>
            <a:endParaRPr lang="en-US" sz="2400" dirty="0" smtClean="0">
              <a:latin typeface="Comic Sans MS" pitchFamily="66" charset="0"/>
            </a:endParaRPr>
          </a:p>
          <a:p>
            <a:endParaRPr lang="en-US" sz="2400" dirty="0" smtClean="0">
              <a:latin typeface="Comic Sans MS" pitchFamily="66" charset="0"/>
            </a:endParaRPr>
          </a:p>
          <a:p>
            <a:r>
              <a:rPr lang="en-US" sz="2400" dirty="0" smtClean="0">
                <a:latin typeface="Comic Sans MS" pitchFamily="66" charset="0"/>
              </a:rPr>
              <a:t>(that just means they touch each other)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2818" name="Picture 18" descr="http://www.babble.com/CS/blogs/famecrawler/2009/03/616dora-the-explorer-poster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4953000"/>
            <a:ext cx="663575" cy="955998"/>
          </a:xfrm>
          <a:prstGeom prst="rect">
            <a:avLst/>
          </a:prstGeom>
          <a:noFill/>
        </p:spPr>
      </p:pic>
      <p:pic>
        <p:nvPicPr>
          <p:cNvPr id="332814" name="Picture 14" descr="http://www.moviestuffandmore.com/images/soundboards/homer-simpson-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3962400"/>
            <a:ext cx="695325" cy="721791"/>
          </a:xfrm>
          <a:prstGeom prst="rect">
            <a:avLst/>
          </a:prstGeom>
          <a:noFill/>
        </p:spPr>
      </p:pic>
      <p:pic>
        <p:nvPicPr>
          <p:cNvPr id="332812" name="Picture 12" descr="http://lh4.googleusercontent.com/aJ7HF6fUlb-VUdhTLM6Og0nOynK7wcpma8fuJR7Nn2QZj0bh9zvtBfH2ux7qcTGeg-GWgzsYHIJCM3213boksSP1-QpeAEWrmVzaIfwsNBBJqpgr5PQqQs8YNDgfvStYIMH2gwJHeIsyol1gZ30q_XEQ-w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0" y="3200400"/>
            <a:ext cx="857250" cy="857251"/>
          </a:xfrm>
          <a:prstGeom prst="rect">
            <a:avLst/>
          </a:prstGeom>
          <a:noFill/>
        </p:spPr>
      </p:pic>
      <p:pic>
        <p:nvPicPr>
          <p:cNvPr id="332810" name="Picture 10" descr="http://2.bp.blogspot.com/_IBYlXoYPWHs/TD90IUfv3ZI/AAAAAAAAE_I/JtlTQXr1bBo/s1600/superman-standing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0400" y="2157317"/>
            <a:ext cx="603912" cy="738283"/>
          </a:xfrm>
          <a:prstGeom prst="rect">
            <a:avLst/>
          </a:prstGeom>
          <a:noFill/>
        </p:spPr>
      </p:pic>
      <p:pic>
        <p:nvPicPr>
          <p:cNvPr id="332802" name="Picture 2" descr="http://4.bp.blogspot.com/_FiztA8SEimQ/SxFHAYp3WHI/AAAAAAAACFU/m5dDrZ0PdII/s1600/bugsbunny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05628" y="4267200"/>
            <a:ext cx="622278" cy="762000"/>
          </a:xfrm>
          <a:prstGeom prst="rect">
            <a:avLst/>
          </a:prstGeom>
          <a:noFill/>
        </p:spPr>
      </p:pic>
      <p:pic>
        <p:nvPicPr>
          <p:cNvPr id="332808" name="Picture 8" descr="http://www.random-pictures.net/uploads/dd14(1)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67400" y="4648200"/>
            <a:ext cx="749300" cy="749300"/>
          </a:xfrm>
          <a:prstGeom prst="rect">
            <a:avLst/>
          </a:prstGeom>
          <a:noFill/>
        </p:spPr>
      </p:pic>
      <p:pic>
        <p:nvPicPr>
          <p:cNvPr id="332806" name="Picture 6" descr="http://www.fastcharacters.com/wp/wp-content/uploads/famous-cartoon-character-road-runner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14600" y="2667000"/>
            <a:ext cx="780192" cy="601398"/>
          </a:xfrm>
          <a:prstGeom prst="rect">
            <a:avLst/>
          </a:prstGeom>
          <a:noFill/>
        </p:spPr>
      </p:pic>
      <p:pic>
        <p:nvPicPr>
          <p:cNvPr id="332804" name="Picture 4" descr="http://leewochner.com/blog/wp-content/uploads/2009/10/coyote-wile-e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886200" y="2743200"/>
            <a:ext cx="433776" cy="762000"/>
          </a:xfrm>
          <a:prstGeom prst="rect">
            <a:avLst/>
          </a:prstGeom>
          <a:noFill/>
        </p:spPr>
      </p:pic>
      <p:sp>
        <p:nvSpPr>
          <p:cNvPr id="22" name="Rectangle 21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Comic Sans MS" pitchFamily="66" charset="0"/>
              </a:rPr>
              <a:t>Angles Formed by Transversals</a:t>
            </a:r>
            <a:endParaRPr lang="en-US" sz="3000" dirty="0" smtClean="0">
              <a:solidFill>
                <a:schemeClr val="accent6">
                  <a:lumMod val="40000"/>
                  <a:lumOff val="6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10" action="ppaction://hlinksldjump"/>
              </a:rPr>
              <a:t>MENU</a:t>
            </a:r>
            <a:endParaRPr lang="en-US" dirty="0"/>
          </a:p>
        </p:txBody>
      </p:sp>
      <p:sp>
        <p:nvSpPr>
          <p:cNvPr id="27" name="Line 43"/>
          <p:cNvSpPr>
            <a:spLocks noChangeShapeType="1"/>
          </p:cNvSpPr>
          <p:nvPr/>
        </p:nvSpPr>
        <p:spPr bwMode="auto">
          <a:xfrm flipV="1">
            <a:off x="0" y="609600"/>
            <a:ext cx="8610600" cy="426720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arrow" w="med" len="med"/>
            <a:tailEnd type="arrow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8" name="Line 44"/>
          <p:cNvSpPr>
            <a:spLocks noChangeShapeType="1"/>
          </p:cNvSpPr>
          <p:nvPr/>
        </p:nvSpPr>
        <p:spPr bwMode="auto">
          <a:xfrm flipV="1">
            <a:off x="990600" y="3505200"/>
            <a:ext cx="8153400" cy="281940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arrow" w="med" len="med"/>
            <a:tailEnd type="arrow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9" name="Line 45"/>
          <p:cNvSpPr>
            <a:spLocks noChangeShapeType="1"/>
          </p:cNvSpPr>
          <p:nvPr/>
        </p:nvSpPr>
        <p:spPr bwMode="auto">
          <a:xfrm flipH="1" flipV="1">
            <a:off x="1295400" y="990600"/>
            <a:ext cx="5715000" cy="548640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arrow" w="med" len="med"/>
            <a:tailEnd type="arrow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1752600" y="609600"/>
            <a:ext cx="4801314" cy="1200329"/>
            <a:chOff x="-1828800" y="381000"/>
            <a:chExt cx="4801314" cy="1200329"/>
          </a:xfrm>
        </p:grpSpPr>
        <p:sp>
          <p:nvSpPr>
            <p:cNvPr id="16" name="TextBox 15"/>
            <p:cNvSpPr txBox="1"/>
            <p:nvPr/>
          </p:nvSpPr>
          <p:spPr>
            <a:xfrm>
              <a:off x="-1828800" y="381000"/>
              <a:ext cx="4801314" cy="1200329"/>
            </a:xfrm>
            <a:prstGeom prst="rect">
              <a:avLst/>
            </a:prstGeom>
            <a:solidFill>
              <a:schemeClr val="tx1"/>
            </a:solidFill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bg1"/>
                  </a:solidFill>
                </a:rPr>
                <a:t>What is the relationship between…	</a:t>
              </a:r>
            </a:p>
            <a:p>
              <a:endParaRPr lang="en-US" sz="2400" dirty="0" smtClean="0">
                <a:solidFill>
                  <a:schemeClr val="bg1"/>
                </a:solidFill>
              </a:endParaRPr>
            </a:p>
            <a:p>
              <a:endParaRPr lang="en-US" sz="2400" dirty="0">
                <a:solidFill>
                  <a:schemeClr val="bg1"/>
                </a:solidFill>
              </a:endParaRPr>
            </a:p>
          </p:txBody>
        </p:sp>
        <p:pic>
          <p:nvPicPr>
            <p:cNvPr id="17" name="Picture 10" descr="http://2.bp.blogspot.com/_IBYlXoYPWHs/TD90IUfv3ZI/AAAAAAAAE_I/JtlTQXr1bBo/s1600/superman-standing.gif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-1219200" y="762000"/>
              <a:ext cx="603912" cy="738283"/>
            </a:xfrm>
            <a:prstGeom prst="rect">
              <a:avLst/>
            </a:prstGeom>
            <a:noFill/>
          </p:spPr>
        </p:pic>
        <p:pic>
          <p:nvPicPr>
            <p:cNvPr id="18" name="Picture 18" descr="http://www.babble.com/CS/blogs/famecrawler/2009/03/616dora-the-explorer-posters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57201" y="762000"/>
              <a:ext cx="528918" cy="762000"/>
            </a:xfrm>
            <a:prstGeom prst="rect">
              <a:avLst/>
            </a:prstGeom>
            <a:noFill/>
          </p:spPr>
        </p:pic>
      </p:grpSp>
      <p:grpSp>
        <p:nvGrpSpPr>
          <p:cNvPr id="35" name="Group 34"/>
          <p:cNvGrpSpPr/>
          <p:nvPr/>
        </p:nvGrpSpPr>
        <p:grpSpPr>
          <a:xfrm>
            <a:off x="1828800" y="609600"/>
            <a:ext cx="4801314" cy="1219200"/>
            <a:chOff x="-1981200" y="2286000"/>
            <a:chExt cx="4801314" cy="1219200"/>
          </a:xfrm>
        </p:grpSpPr>
        <p:sp>
          <p:nvSpPr>
            <p:cNvPr id="21" name="TextBox 20"/>
            <p:cNvSpPr txBox="1"/>
            <p:nvPr/>
          </p:nvSpPr>
          <p:spPr>
            <a:xfrm>
              <a:off x="-1981200" y="2286000"/>
              <a:ext cx="4801314" cy="1200329"/>
            </a:xfrm>
            <a:prstGeom prst="rect">
              <a:avLst/>
            </a:prstGeom>
            <a:solidFill>
              <a:schemeClr val="tx1"/>
            </a:solidFill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bg1"/>
                  </a:solidFill>
                </a:rPr>
                <a:t>What is the relationship between…	</a:t>
              </a:r>
            </a:p>
            <a:p>
              <a:endParaRPr lang="en-US" sz="2400" dirty="0" smtClean="0">
                <a:solidFill>
                  <a:schemeClr val="bg1"/>
                </a:solidFill>
              </a:endParaRPr>
            </a:p>
            <a:p>
              <a:endParaRPr lang="en-US" sz="2400" dirty="0">
                <a:solidFill>
                  <a:schemeClr val="bg1"/>
                </a:solidFill>
              </a:endParaRPr>
            </a:p>
          </p:txBody>
        </p:sp>
        <p:pic>
          <p:nvPicPr>
            <p:cNvPr id="30" name="Picture 14" descr="http://www.moviestuffandmore.com/images/soundboards/homer-simpson-3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447800" y="2743200"/>
              <a:ext cx="695325" cy="721791"/>
            </a:xfrm>
            <a:prstGeom prst="rect">
              <a:avLst/>
            </a:prstGeom>
            <a:noFill/>
          </p:spPr>
        </p:pic>
        <p:pic>
          <p:nvPicPr>
            <p:cNvPr id="31" name="Picture 12" descr="http://lh4.googleusercontent.com/aJ7HF6fUlb-VUdhTLM6Og0nOynK7wcpma8fuJR7Nn2QZj0bh9zvtBfH2ux7qcTGeg-GWgzsYHIJCM3213boksSP1-QpeAEWrmVzaIfwsNBBJqpgr5PQqQs8YNDgfvStYIMH2gwJHeIsyol1gZ30q_XEQ-w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57200" y="2647949"/>
              <a:ext cx="857250" cy="857251"/>
            </a:xfrm>
            <a:prstGeom prst="rect">
              <a:avLst/>
            </a:prstGeom>
            <a:noFill/>
          </p:spPr>
        </p:pic>
      </p:grpSp>
      <p:grpSp>
        <p:nvGrpSpPr>
          <p:cNvPr id="44" name="Group 43"/>
          <p:cNvGrpSpPr/>
          <p:nvPr/>
        </p:nvGrpSpPr>
        <p:grpSpPr>
          <a:xfrm>
            <a:off x="1752600" y="609600"/>
            <a:ext cx="4801314" cy="1200329"/>
            <a:chOff x="-2400657" y="5257800"/>
            <a:chExt cx="4801314" cy="1200329"/>
          </a:xfrm>
        </p:grpSpPr>
        <p:sp>
          <p:nvSpPr>
            <p:cNvPr id="32" name="TextBox 31"/>
            <p:cNvSpPr txBox="1"/>
            <p:nvPr/>
          </p:nvSpPr>
          <p:spPr>
            <a:xfrm>
              <a:off x="-2400657" y="5257800"/>
              <a:ext cx="4801314" cy="1200329"/>
            </a:xfrm>
            <a:prstGeom prst="rect">
              <a:avLst/>
            </a:prstGeom>
            <a:solidFill>
              <a:schemeClr val="tx1"/>
            </a:solidFill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bg1"/>
                  </a:solidFill>
                </a:rPr>
                <a:t>What is the relationship between…	</a:t>
              </a:r>
            </a:p>
            <a:p>
              <a:endParaRPr lang="en-US" sz="2400" dirty="0" smtClean="0">
                <a:solidFill>
                  <a:schemeClr val="bg1"/>
                </a:solidFill>
              </a:endParaRPr>
            </a:p>
            <a:p>
              <a:endParaRPr lang="en-US" sz="2400" dirty="0">
                <a:solidFill>
                  <a:schemeClr val="bg1"/>
                </a:solidFill>
              </a:endParaRPr>
            </a:p>
          </p:txBody>
        </p:sp>
        <p:pic>
          <p:nvPicPr>
            <p:cNvPr id="42" name="Picture 6" descr="http://www.fastcharacters.com/wp/wp-content/uploads/famous-cartoon-character-road-runner.jp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-2057400" y="5715000"/>
              <a:ext cx="780192" cy="601398"/>
            </a:xfrm>
            <a:prstGeom prst="rect">
              <a:avLst/>
            </a:prstGeom>
            <a:noFill/>
          </p:spPr>
        </p:pic>
        <p:pic>
          <p:nvPicPr>
            <p:cNvPr id="43" name="Picture 2" descr="http://4.bp.blogspot.com/_FiztA8SEimQ/SxFHAYp3WHI/AAAAAAAACFU/m5dDrZ0PdII/s1600/bugsbunny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52400" y="5638800"/>
              <a:ext cx="622278" cy="762000"/>
            </a:xfrm>
            <a:prstGeom prst="rect">
              <a:avLst/>
            </a:prstGeom>
            <a:noFill/>
          </p:spPr>
        </p:pic>
      </p:grpSp>
      <p:grpSp>
        <p:nvGrpSpPr>
          <p:cNvPr id="47" name="Group 46"/>
          <p:cNvGrpSpPr/>
          <p:nvPr/>
        </p:nvGrpSpPr>
        <p:grpSpPr>
          <a:xfrm>
            <a:off x="1828800" y="609600"/>
            <a:ext cx="4801314" cy="1200329"/>
            <a:chOff x="3048000" y="5943600"/>
            <a:chExt cx="4801314" cy="1200329"/>
          </a:xfrm>
        </p:grpSpPr>
        <p:sp>
          <p:nvSpPr>
            <p:cNvPr id="36" name="TextBox 35"/>
            <p:cNvSpPr txBox="1"/>
            <p:nvPr/>
          </p:nvSpPr>
          <p:spPr>
            <a:xfrm>
              <a:off x="3048000" y="5943600"/>
              <a:ext cx="4801314" cy="1200329"/>
            </a:xfrm>
            <a:prstGeom prst="rect">
              <a:avLst/>
            </a:prstGeom>
            <a:solidFill>
              <a:schemeClr val="tx1"/>
            </a:solidFill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bg1"/>
                  </a:solidFill>
                </a:rPr>
                <a:t>What is the relationship between…	</a:t>
              </a:r>
            </a:p>
            <a:p>
              <a:endParaRPr lang="en-US" sz="2400" dirty="0" smtClean="0">
                <a:solidFill>
                  <a:schemeClr val="bg1"/>
                </a:solidFill>
              </a:endParaRPr>
            </a:p>
            <a:p>
              <a:endParaRPr lang="en-US" sz="2400" dirty="0">
                <a:solidFill>
                  <a:schemeClr val="bg1"/>
                </a:solidFill>
              </a:endParaRPr>
            </a:p>
          </p:txBody>
        </p:sp>
        <p:pic>
          <p:nvPicPr>
            <p:cNvPr id="45" name="Picture 10" descr="http://2.bp.blogspot.com/_IBYlXoYPWHs/TD90IUfv3ZI/AAAAAAAAE_I/JtlTQXr1bBo/s1600/superman-standing.gif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657600" y="6324600"/>
              <a:ext cx="603912" cy="738283"/>
            </a:xfrm>
            <a:prstGeom prst="rect">
              <a:avLst/>
            </a:prstGeom>
            <a:noFill/>
          </p:spPr>
        </p:pic>
        <p:pic>
          <p:nvPicPr>
            <p:cNvPr id="46" name="Picture 8" descr="http://www.random-pictures.net/uploads/dd14(1).gif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638800" y="6324600"/>
              <a:ext cx="749300" cy="749300"/>
            </a:xfrm>
            <a:prstGeom prst="rect">
              <a:avLst/>
            </a:prstGeom>
            <a:noFill/>
          </p:spPr>
        </p:pic>
      </p:grpSp>
      <p:grpSp>
        <p:nvGrpSpPr>
          <p:cNvPr id="50" name="Group 49"/>
          <p:cNvGrpSpPr/>
          <p:nvPr/>
        </p:nvGrpSpPr>
        <p:grpSpPr>
          <a:xfrm>
            <a:off x="1828800" y="609600"/>
            <a:ext cx="4801314" cy="1200329"/>
            <a:chOff x="5257800" y="2286000"/>
            <a:chExt cx="4801314" cy="1200329"/>
          </a:xfrm>
        </p:grpSpPr>
        <p:sp>
          <p:nvSpPr>
            <p:cNvPr id="39" name="TextBox 38"/>
            <p:cNvSpPr txBox="1"/>
            <p:nvPr/>
          </p:nvSpPr>
          <p:spPr>
            <a:xfrm>
              <a:off x="5257800" y="2286000"/>
              <a:ext cx="4801314" cy="1200329"/>
            </a:xfrm>
            <a:prstGeom prst="rect">
              <a:avLst/>
            </a:prstGeom>
            <a:solidFill>
              <a:schemeClr val="tx1"/>
            </a:solidFill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bg1"/>
                  </a:solidFill>
                </a:rPr>
                <a:t>What is the relationship between…	</a:t>
              </a:r>
            </a:p>
            <a:p>
              <a:endParaRPr lang="en-US" sz="2400" dirty="0" smtClean="0">
                <a:solidFill>
                  <a:schemeClr val="bg1"/>
                </a:solidFill>
              </a:endParaRPr>
            </a:p>
            <a:p>
              <a:endParaRPr lang="en-US" sz="2400" dirty="0">
                <a:solidFill>
                  <a:schemeClr val="bg1"/>
                </a:solidFill>
              </a:endParaRPr>
            </a:p>
          </p:txBody>
        </p:sp>
        <p:pic>
          <p:nvPicPr>
            <p:cNvPr id="48" name="Picture 6" descr="http://www.fastcharacters.com/wp/wp-content/uploads/famous-cartoon-character-road-runner.jp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5715000" y="2667000"/>
              <a:ext cx="889686" cy="685800"/>
            </a:xfrm>
            <a:prstGeom prst="rect">
              <a:avLst/>
            </a:prstGeom>
            <a:noFill/>
          </p:spPr>
        </p:pic>
        <p:pic>
          <p:nvPicPr>
            <p:cNvPr id="49" name="Picture 18" descr="http://www.babble.com/CS/blogs/famecrawler/2009/03/616dora-the-explorer-posters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772401" y="2743200"/>
              <a:ext cx="476026" cy="68580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328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3280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3328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33280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3328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3280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3328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33280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37" dur="1"/>
                                        <p:tgtEl>
                                          <p:spTgt spid="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47" dur="1"/>
                                        <p:tgtEl>
                                          <p:spTgt spid="3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3" dur="1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57" dur="1"/>
                                        <p:tgtEl>
                                          <p:spTgt spid="4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3" dur="1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67" dur="1"/>
                                        <p:tgtEl>
                                          <p:spTgt spid="4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3" dur="1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77" dur="1"/>
                                        <p:tgtEl>
                                          <p:spTgt spid="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http://www.polyvore.com/cgi/img-thing?.out=jpg&amp;size=l&amp;tid=583418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581400"/>
            <a:ext cx="663575" cy="663575"/>
          </a:xfrm>
          <a:prstGeom prst="rect">
            <a:avLst/>
          </a:prstGeom>
          <a:noFill/>
        </p:spPr>
      </p:pic>
      <p:pic>
        <p:nvPicPr>
          <p:cNvPr id="3" name="Picture 4" descr="http://www.romantika.name/v2/wp-content/uploads/2009/01/spongebo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7600" y="1447800"/>
            <a:ext cx="692150" cy="712507"/>
          </a:xfrm>
          <a:prstGeom prst="rect">
            <a:avLst/>
          </a:prstGeom>
          <a:noFill/>
        </p:spPr>
      </p:pic>
      <p:pic>
        <p:nvPicPr>
          <p:cNvPr id="2" name="Picture 2" descr="http://www.top39.com/wp-content/uploads/2010/08/Tom_and_jerry_thoma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33800" y="5410200"/>
            <a:ext cx="711200" cy="683846"/>
          </a:xfrm>
          <a:prstGeom prst="rect">
            <a:avLst/>
          </a:prstGeom>
          <a:noFill/>
        </p:spPr>
      </p:pic>
      <p:pic>
        <p:nvPicPr>
          <p:cNvPr id="332818" name="Picture 18" descr="http://www.babble.com/CS/blogs/famecrawler/2009/03/616dora-the-explorer-poster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5200" y="4267200"/>
            <a:ext cx="663575" cy="955998"/>
          </a:xfrm>
          <a:prstGeom prst="rect">
            <a:avLst/>
          </a:prstGeom>
          <a:noFill/>
        </p:spPr>
      </p:pic>
      <p:pic>
        <p:nvPicPr>
          <p:cNvPr id="332814" name="Picture 14" descr="http://www.moviestuffandmore.com/images/soundboards/homer-simpson-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29200" y="2819400"/>
            <a:ext cx="695325" cy="721791"/>
          </a:xfrm>
          <a:prstGeom prst="rect">
            <a:avLst/>
          </a:prstGeom>
          <a:noFill/>
        </p:spPr>
      </p:pic>
      <p:pic>
        <p:nvPicPr>
          <p:cNvPr id="332812" name="Picture 12" descr="http://lh4.googleusercontent.com/aJ7HF6fUlb-VUdhTLM6Og0nOynK7wcpma8fuJR7Nn2QZj0bh9zvtBfH2ux7qcTGeg-GWgzsYHIJCM3213boksSP1-QpeAEWrmVzaIfwsNBBJqpgr5PQqQs8YNDgfvStYIMH2gwJHeIsyol1gZ30q_XEQ-w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57800" y="3657600"/>
            <a:ext cx="857250" cy="857251"/>
          </a:xfrm>
          <a:prstGeom prst="rect">
            <a:avLst/>
          </a:prstGeom>
          <a:noFill/>
        </p:spPr>
      </p:pic>
      <p:pic>
        <p:nvPicPr>
          <p:cNvPr id="332810" name="Picture 10" descr="http://2.bp.blogspot.com/_IBYlXoYPWHs/TD90IUfv3ZI/AAAAAAAAE_I/JtlTQXr1bBo/s1600/superman-standing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96000" y="1828800"/>
            <a:ext cx="603912" cy="738283"/>
          </a:xfrm>
          <a:prstGeom prst="rect">
            <a:avLst/>
          </a:prstGeom>
          <a:noFill/>
        </p:spPr>
      </p:pic>
      <p:pic>
        <p:nvPicPr>
          <p:cNvPr id="332802" name="Picture 2" descr="http://4.bp.blogspot.com/_FiztA8SEimQ/SxFHAYp3WHI/AAAAAAAACFU/m5dDrZ0PdII/s1600/bugsbunny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895600" y="5105400"/>
            <a:ext cx="622278" cy="762000"/>
          </a:xfrm>
          <a:prstGeom prst="rect">
            <a:avLst/>
          </a:prstGeom>
          <a:noFill/>
        </p:spPr>
      </p:pic>
      <p:pic>
        <p:nvPicPr>
          <p:cNvPr id="332808" name="Picture 8" descr="http://www.random-pictures.net/uploads/dd14(1).gif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629400" y="1143000"/>
            <a:ext cx="749300" cy="749300"/>
          </a:xfrm>
          <a:prstGeom prst="rect">
            <a:avLst/>
          </a:prstGeom>
          <a:noFill/>
        </p:spPr>
      </p:pic>
      <p:pic>
        <p:nvPicPr>
          <p:cNvPr id="332806" name="Picture 6" descr="http://www.fastcharacters.com/wp/wp-content/uploads/famous-cartoon-character-road-runner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705600" y="2057400"/>
            <a:ext cx="780192" cy="601398"/>
          </a:xfrm>
          <a:prstGeom prst="rect">
            <a:avLst/>
          </a:prstGeom>
          <a:noFill/>
        </p:spPr>
      </p:pic>
      <p:pic>
        <p:nvPicPr>
          <p:cNvPr id="332804" name="Picture 4" descr="http://leewochner.com/blog/wp-content/uploads/2009/10/coyote-wile-e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867400" y="2971800"/>
            <a:ext cx="433776" cy="762000"/>
          </a:xfrm>
          <a:prstGeom prst="rect">
            <a:avLst/>
          </a:prstGeom>
          <a:noFill/>
        </p:spPr>
      </p:pic>
      <p:sp>
        <p:nvSpPr>
          <p:cNvPr id="22" name="Rectangle 21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Comic Sans MS" pitchFamily="66" charset="0"/>
              </a:rPr>
              <a:t>Angles Formed by Transversals</a:t>
            </a:r>
            <a:endParaRPr lang="en-US" sz="3000" dirty="0" smtClean="0">
              <a:solidFill>
                <a:schemeClr val="accent6">
                  <a:lumMod val="40000"/>
                  <a:lumOff val="6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13" action="ppaction://hlinksldjump"/>
              </a:rPr>
              <a:t>MENU</a:t>
            </a:r>
            <a:endParaRPr lang="en-US" dirty="0"/>
          </a:p>
        </p:txBody>
      </p:sp>
      <p:sp>
        <p:nvSpPr>
          <p:cNvPr id="27" name="Line 43"/>
          <p:cNvSpPr>
            <a:spLocks noChangeShapeType="1"/>
          </p:cNvSpPr>
          <p:nvPr/>
        </p:nvSpPr>
        <p:spPr bwMode="auto">
          <a:xfrm>
            <a:off x="304800" y="3276600"/>
            <a:ext cx="8305800" cy="53340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arrow" w="med" len="med"/>
            <a:tailEnd type="arrow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8" name="Line 44"/>
          <p:cNvSpPr>
            <a:spLocks noChangeShapeType="1"/>
          </p:cNvSpPr>
          <p:nvPr/>
        </p:nvSpPr>
        <p:spPr bwMode="auto">
          <a:xfrm>
            <a:off x="-152400" y="4495800"/>
            <a:ext cx="8153400" cy="167640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arrow" w="med" len="med"/>
            <a:tailEnd type="arrow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9" name="Line 45"/>
          <p:cNvSpPr>
            <a:spLocks noChangeShapeType="1"/>
          </p:cNvSpPr>
          <p:nvPr/>
        </p:nvSpPr>
        <p:spPr bwMode="auto">
          <a:xfrm flipV="1">
            <a:off x="2895600" y="990600"/>
            <a:ext cx="5105400" cy="541020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arrow" w="med" len="med"/>
            <a:tailEnd type="arrow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Line 43"/>
          <p:cNvSpPr>
            <a:spLocks noChangeShapeType="1"/>
          </p:cNvSpPr>
          <p:nvPr/>
        </p:nvSpPr>
        <p:spPr bwMode="auto">
          <a:xfrm>
            <a:off x="1828800" y="685800"/>
            <a:ext cx="7086600" cy="175260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arrow" w="med" len="med"/>
            <a:tailEnd type="arrow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pic>
        <p:nvPicPr>
          <p:cNvPr id="4" name="Picture 6" descr="http://exiledonline.com/wp-content/uploads/2009/06/elmer-fudd21.gif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419600" y="4648200"/>
            <a:ext cx="606425" cy="7427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7142" name="Picture 6" descr="http://images1.wikia.nocookie.net/__cb20090329034449/simpsons/images/e/e5/Krusty_The_Clow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28266" y="4518026"/>
            <a:ext cx="562734" cy="739774"/>
          </a:xfrm>
          <a:prstGeom prst="rect">
            <a:avLst/>
          </a:prstGeom>
          <a:noFill/>
        </p:spPr>
      </p:pic>
      <p:pic>
        <p:nvPicPr>
          <p:cNvPr id="347144" name="Picture 8" descr="http://echostains.files.wordpress.com/2009/12/popey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5200" y="1600200"/>
            <a:ext cx="755984" cy="990600"/>
          </a:xfrm>
          <a:prstGeom prst="rect">
            <a:avLst/>
          </a:prstGeom>
          <a:noFill/>
        </p:spPr>
      </p:pic>
      <p:pic>
        <p:nvPicPr>
          <p:cNvPr id="347140" name="Picture 4" descr="http://craxzynation.com/uploads/WoodyWoodpecker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43800" y="1447800"/>
            <a:ext cx="501649" cy="790030"/>
          </a:xfrm>
          <a:prstGeom prst="rect">
            <a:avLst/>
          </a:prstGeom>
          <a:noFill/>
        </p:spPr>
      </p:pic>
      <p:pic>
        <p:nvPicPr>
          <p:cNvPr id="5" name="Picture 8" descr="http://www.polyvore.com/cgi/img-thing?.out=jpg&amp;size=l&amp;tid=583418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19400" y="3810000"/>
            <a:ext cx="663575" cy="663575"/>
          </a:xfrm>
          <a:prstGeom prst="rect">
            <a:avLst/>
          </a:prstGeom>
          <a:noFill/>
        </p:spPr>
      </p:pic>
      <p:pic>
        <p:nvPicPr>
          <p:cNvPr id="3" name="Picture 4" descr="http://www.romantika.name/v2/wp-content/uploads/2009/01/spongebob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53400" y="685800"/>
            <a:ext cx="692150" cy="712507"/>
          </a:xfrm>
          <a:prstGeom prst="rect">
            <a:avLst/>
          </a:prstGeom>
          <a:noFill/>
        </p:spPr>
      </p:pic>
      <p:pic>
        <p:nvPicPr>
          <p:cNvPr id="2" name="Picture 2" descr="http://www.top39.com/wp-content/uploads/2010/08/Tom_and_jerry_thoma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38400" y="4495800"/>
            <a:ext cx="711200" cy="683846"/>
          </a:xfrm>
          <a:prstGeom prst="rect">
            <a:avLst/>
          </a:prstGeom>
          <a:noFill/>
        </p:spPr>
      </p:pic>
      <p:pic>
        <p:nvPicPr>
          <p:cNvPr id="332818" name="Picture 18" descr="http://www.babble.com/CS/blogs/famecrawler/2009/03/616dora-the-explorer-posters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981200" y="3505200"/>
            <a:ext cx="663575" cy="955998"/>
          </a:xfrm>
          <a:prstGeom prst="rect">
            <a:avLst/>
          </a:prstGeom>
          <a:noFill/>
        </p:spPr>
      </p:pic>
      <p:pic>
        <p:nvPicPr>
          <p:cNvPr id="332814" name="Picture 14" descr="http://www.moviestuffandmore.com/images/soundboards/homer-simpson-3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181600" y="762000"/>
            <a:ext cx="695325" cy="721791"/>
          </a:xfrm>
          <a:prstGeom prst="rect">
            <a:avLst/>
          </a:prstGeom>
          <a:noFill/>
        </p:spPr>
      </p:pic>
      <p:pic>
        <p:nvPicPr>
          <p:cNvPr id="332812" name="Picture 12" descr="http://lh4.googleusercontent.com/aJ7HF6fUlb-VUdhTLM6Og0nOynK7wcpma8fuJR7Nn2QZj0bh9zvtBfH2ux7qcTGeg-GWgzsYHIJCM3213boksSP1-QpeAEWrmVzaIfwsNBBJqpgr5PQqQs8YNDgfvStYIMH2gwJHeIsyol1gZ30q_XEQ-w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876800" y="3810000"/>
            <a:ext cx="857250" cy="857251"/>
          </a:xfrm>
          <a:prstGeom prst="rect">
            <a:avLst/>
          </a:prstGeom>
          <a:noFill/>
        </p:spPr>
      </p:pic>
      <p:pic>
        <p:nvPicPr>
          <p:cNvPr id="332810" name="Picture 10" descr="http://2.bp.blogspot.com/_IBYlXoYPWHs/TD90IUfv3ZI/AAAAAAAAE_I/JtlTQXr1bBo/s1600/superman-standing.gif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114800" y="838200"/>
            <a:ext cx="603912" cy="738283"/>
          </a:xfrm>
          <a:prstGeom prst="rect">
            <a:avLst/>
          </a:prstGeom>
          <a:noFill/>
        </p:spPr>
      </p:pic>
      <p:pic>
        <p:nvPicPr>
          <p:cNvPr id="332802" name="Picture 2" descr="http://4.bp.blogspot.com/_FiztA8SEimQ/SxFHAYp3WHI/AAAAAAAACFU/m5dDrZ0PdII/s1600/bugsbunny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600200" y="4495800"/>
            <a:ext cx="622278" cy="762000"/>
          </a:xfrm>
          <a:prstGeom prst="rect">
            <a:avLst/>
          </a:prstGeom>
          <a:noFill/>
        </p:spPr>
      </p:pic>
      <p:pic>
        <p:nvPicPr>
          <p:cNvPr id="332808" name="Picture 8" descr="http://www.random-pictures.net/uploads/dd14(1).gif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934200" y="609600"/>
            <a:ext cx="749300" cy="749300"/>
          </a:xfrm>
          <a:prstGeom prst="rect">
            <a:avLst/>
          </a:prstGeom>
          <a:noFill/>
        </p:spPr>
      </p:pic>
      <p:pic>
        <p:nvPicPr>
          <p:cNvPr id="332806" name="Picture 6" descr="http://www.fastcharacters.com/wp/wp-content/uploads/famous-cartoon-character-road-runner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495800" y="1600200"/>
            <a:ext cx="780192" cy="601398"/>
          </a:xfrm>
          <a:prstGeom prst="rect">
            <a:avLst/>
          </a:prstGeom>
          <a:noFill/>
        </p:spPr>
      </p:pic>
      <p:pic>
        <p:nvPicPr>
          <p:cNvPr id="332804" name="Picture 4" descr="http://leewochner.com/blog/wp-content/uploads/2009/10/coyote-wile-e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191000" y="3733800"/>
            <a:ext cx="433776" cy="762000"/>
          </a:xfrm>
          <a:prstGeom prst="rect">
            <a:avLst/>
          </a:prstGeom>
          <a:noFill/>
        </p:spPr>
      </p:pic>
      <p:sp>
        <p:nvSpPr>
          <p:cNvPr id="22" name="Rectangle 21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Comic Sans MS" pitchFamily="66" charset="0"/>
              </a:rPr>
              <a:t>Angles Formed by Transversals</a:t>
            </a:r>
            <a:endParaRPr lang="en-US" sz="3000" dirty="0" smtClean="0">
              <a:solidFill>
                <a:schemeClr val="accent6">
                  <a:lumMod val="40000"/>
                  <a:lumOff val="6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16" action="ppaction://hlinksldjump"/>
              </a:rPr>
              <a:t>MENU</a:t>
            </a:r>
            <a:endParaRPr lang="en-US" dirty="0"/>
          </a:p>
        </p:txBody>
      </p:sp>
      <p:sp>
        <p:nvSpPr>
          <p:cNvPr id="27" name="Line 43"/>
          <p:cNvSpPr>
            <a:spLocks noChangeShapeType="1"/>
          </p:cNvSpPr>
          <p:nvPr/>
        </p:nvSpPr>
        <p:spPr bwMode="auto">
          <a:xfrm flipV="1">
            <a:off x="1524000" y="609600"/>
            <a:ext cx="3657600" cy="556260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arrow" w="med" len="med"/>
            <a:tailEnd type="arrow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8" name="Line 44"/>
          <p:cNvSpPr>
            <a:spLocks noChangeShapeType="1"/>
          </p:cNvSpPr>
          <p:nvPr/>
        </p:nvSpPr>
        <p:spPr bwMode="auto">
          <a:xfrm>
            <a:off x="-152400" y="4495800"/>
            <a:ext cx="9296400" cy="22860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arrow" w="med" len="med"/>
            <a:tailEnd type="arrow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9" name="Line 45"/>
          <p:cNvSpPr>
            <a:spLocks noChangeShapeType="1"/>
          </p:cNvSpPr>
          <p:nvPr/>
        </p:nvSpPr>
        <p:spPr bwMode="auto">
          <a:xfrm flipV="1">
            <a:off x="2895600" y="609600"/>
            <a:ext cx="5334000" cy="579120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arrow" w="med" len="med"/>
            <a:tailEnd type="arrow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Line 43"/>
          <p:cNvSpPr>
            <a:spLocks noChangeShapeType="1"/>
          </p:cNvSpPr>
          <p:nvPr/>
        </p:nvSpPr>
        <p:spPr bwMode="auto">
          <a:xfrm flipV="1">
            <a:off x="838200" y="1295400"/>
            <a:ext cx="8686800" cy="53340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arrow" w="med" len="med"/>
            <a:tailEnd type="arrow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pic>
        <p:nvPicPr>
          <p:cNvPr id="4" name="Picture 6" descr="http://exiledonline.com/wp-content/uploads/2009/06/elmer-fudd21.gif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4419600" y="4648200"/>
            <a:ext cx="606425" cy="742798"/>
          </a:xfrm>
          <a:prstGeom prst="rect">
            <a:avLst/>
          </a:prstGeom>
          <a:noFill/>
        </p:spPr>
      </p:pic>
      <p:pic>
        <p:nvPicPr>
          <p:cNvPr id="347138" name="Picture 2" descr="http://www.disneylandpostcards.com/images/Mickey-Mouse.pn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6400800" y="1524000"/>
            <a:ext cx="550215" cy="6317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7142" name="Picture 6" descr="http://images1.wikia.nocookie.net/__cb20090329034449/simpsons/images/e/e5/Krusty_The_Clow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0400" y="4800600"/>
            <a:ext cx="562734" cy="739774"/>
          </a:xfrm>
          <a:prstGeom prst="rect">
            <a:avLst/>
          </a:prstGeom>
          <a:noFill/>
        </p:spPr>
      </p:pic>
      <p:pic>
        <p:nvPicPr>
          <p:cNvPr id="347144" name="Picture 8" descr="http://echostains.files.wordpress.com/2009/12/popey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600" y="1676400"/>
            <a:ext cx="755984" cy="990600"/>
          </a:xfrm>
          <a:prstGeom prst="rect">
            <a:avLst/>
          </a:prstGeom>
          <a:noFill/>
        </p:spPr>
      </p:pic>
      <p:pic>
        <p:nvPicPr>
          <p:cNvPr id="347140" name="Picture 4" descr="http://craxzynation.com/uploads/WoodyWoodpecker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43800" y="1447800"/>
            <a:ext cx="501649" cy="790030"/>
          </a:xfrm>
          <a:prstGeom prst="rect">
            <a:avLst/>
          </a:prstGeom>
          <a:noFill/>
        </p:spPr>
      </p:pic>
      <p:pic>
        <p:nvPicPr>
          <p:cNvPr id="3" name="Picture 4" descr="http://www.romantika.name/v2/wp-content/uploads/2009/01/spongebob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53400" y="685800"/>
            <a:ext cx="692150" cy="712507"/>
          </a:xfrm>
          <a:prstGeom prst="rect">
            <a:avLst/>
          </a:prstGeom>
          <a:noFill/>
        </p:spPr>
      </p:pic>
      <p:pic>
        <p:nvPicPr>
          <p:cNvPr id="2" name="Picture 2" descr="http://www.top39.com/wp-content/uploads/2010/08/Tom_and_jerry_thoma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91000" y="3733800"/>
            <a:ext cx="711200" cy="683846"/>
          </a:xfrm>
          <a:prstGeom prst="rect">
            <a:avLst/>
          </a:prstGeom>
          <a:noFill/>
        </p:spPr>
      </p:pic>
      <p:pic>
        <p:nvPicPr>
          <p:cNvPr id="332818" name="Picture 18" descr="http://www.babble.com/CS/blogs/famecrawler/2009/03/616dora-the-explorer-poster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191000" y="4876800"/>
            <a:ext cx="663575" cy="955998"/>
          </a:xfrm>
          <a:prstGeom prst="rect">
            <a:avLst/>
          </a:prstGeom>
          <a:noFill/>
        </p:spPr>
      </p:pic>
      <p:pic>
        <p:nvPicPr>
          <p:cNvPr id="332814" name="Picture 14" descr="http://www.moviestuffandmore.com/images/soundboards/homer-simpson-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057400" y="990600"/>
            <a:ext cx="695325" cy="721791"/>
          </a:xfrm>
          <a:prstGeom prst="rect">
            <a:avLst/>
          </a:prstGeom>
          <a:noFill/>
        </p:spPr>
      </p:pic>
      <p:pic>
        <p:nvPicPr>
          <p:cNvPr id="332812" name="Picture 12" descr="http://lh4.googleusercontent.com/aJ7HF6fUlb-VUdhTLM6Og0nOynK7wcpma8fuJR7Nn2QZj0bh9zvtBfH2ux7qcTGeg-GWgzsYHIJCM3213boksSP1-QpeAEWrmVzaIfwsNBBJqpgr5PQqQs8YNDgfvStYIMH2gwJHeIsyol1gZ30q_XEQ-w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876800" y="3810000"/>
            <a:ext cx="857250" cy="857251"/>
          </a:xfrm>
          <a:prstGeom prst="rect">
            <a:avLst/>
          </a:prstGeom>
          <a:noFill/>
        </p:spPr>
      </p:pic>
      <p:pic>
        <p:nvPicPr>
          <p:cNvPr id="332810" name="Picture 10" descr="http://2.bp.blogspot.com/_IBYlXoYPWHs/TD90IUfv3ZI/AAAAAAAAE_I/JtlTQXr1bBo/s1600/superman-standing.gif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295400" y="1066800"/>
            <a:ext cx="603912" cy="738283"/>
          </a:xfrm>
          <a:prstGeom prst="rect">
            <a:avLst/>
          </a:prstGeom>
          <a:noFill/>
        </p:spPr>
      </p:pic>
      <p:pic>
        <p:nvPicPr>
          <p:cNvPr id="332808" name="Picture 8" descr="http://www.random-pictures.net/uploads/dd14(1).gif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934200" y="609600"/>
            <a:ext cx="749300" cy="749300"/>
          </a:xfrm>
          <a:prstGeom prst="rect">
            <a:avLst/>
          </a:prstGeom>
          <a:noFill/>
        </p:spPr>
      </p:pic>
      <p:pic>
        <p:nvPicPr>
          <p:cNvPr id="332806" name="Picture 6" descr="http://www.fastcharacters.com/wp/wp-content/uploads/famous-cartoon-character-road-runner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590800" y="1676400"/>
            <a:ext cx="780192" cy="601398"/>
          </a:xfrm>
          <a:prstGeom prst="rect">
            <a:avLst/>
          </a:prstGeom>
          <a:noFill/>
        </p:spPr>
      </p:pic>
      <p:pic>
        <p:nvPicPr>
          <p:cNvPr id="332804" name="Picture 4" descr="http://leewochner.com/blog/wp-content/uploads/2009/10/coyote-wile-e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352800" y="3810000"/>
            <a:ext cx="433776" cy="762000"/>
          </a:xfrm>
          <a:prstGeom prst="rect">
            <a:avLst/>
          </a:prstGeom>
          <a:noFill/>
        </p:spPr>
      </p:pic>
      <p:sp>
        <p:nvSpPr>
          <p:cNvPr id="22" name="Rectangle 21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Comic Sans MS" pitchFamily="66" charset="0"/>
              </a:rPr>
              <a:t>Angles Formed by Transversals</a:t>
            </a:r>
            <a:endParaRPr lang="en-US" sz="3000" dirty="0" smtClean="0">
              <a:solidFill>
                <a:schemeClr val="accent6">
                  <a:lumMod val="40000"/>
                  <a:lumOff val="6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14" action="ppaction://hlinksldjump"/>
              </a:rPr>
              <a:t>MENU</a:t>
            </a:r>
            <a:endParaRPr lang="en-US" dirty="0"/>
          </a:p>
        </p:txBody>
      </p:sp>
      <p:sp>
        <p:nvSpPr>
          <p:cNvPr id="27" name="Line 43"/>
          <p:cNvSpPr>
            <a:spLocks noChangeShapeType="1"/>
          </p:cNvSpPr>
          <p:nvPr/>
        </p:nvSpPr>
        <p:spPr bwMode="auto">
          <a:xfrm flipH="1" flipV="1">
            <a:off x="1447800" y="685800"/>
            <a:ext cx="4419600" cy="571500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arrow" w="med" len="med"/>
            <a:tailEnd type="arrow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8" name="Line 44"/>
          <p:cNvSpPr>
            <a:spLocks noChangeShapeType="1"/>
          </p:cNvSpPr>
          <p:nvPr/>
        </p:nvSpPr>
        <p:spPr bwMode="auto">
          <a:xfrm>
            <a:off x="-152400" y="4495800"/>
            <a:ext cx="9296400" cy="22860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arrow" w="med" len="med"/>
            <a:tailEnd type="arrow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9" name="Line 45"/>
          <p:cNvSpPr>
            <a:spLocks noChangeShapeType="1"/>
          </p:cNvSpPr>
          <p:nvPr/>
        </p:nvSpPr>
        <p:spPr bwMode="auto">
          <a:xfrm flipV="1">
            <a:off x="2895600" y="609600"/>
            <a:ext cx="5334000" cy="579120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arrow" w="med" len="med"/>
            <a:tailEnd type="arrow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Line 43"/>
          <p:cNvSpPr>
            <a:spLocks noChangeShapeType="1"/>
          </p:cNvSpPr>
          <p:nvPr/>
        </p:nvSpPr>
        <p:spPr bwMode="auto">
          <a:xfrm flipV="1">
            <a:off x="838200" y="1295400"/>
            <a:ext cx="8686800" cy="53340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arrow" w="med" len="med"/>
            <a:tailEnd type="arrow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pic>
        <p:nvPicPr>
          <p:cNvPr id="4" name="Picture 6" descr="http://exiledonline.com/wp-content/uploads/2009/06/elmer-fudd21.gif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257800" y="4648200"/>
            <a:ext cx="606425" cy="742798"/>
          </a:xfrm>
          <a:prstGeom prst="rect">
            <a:avLst/>
          </a:prstGeom>
          <a:noFill/>
        </p:spPr>
      </p:pic>
      <p:pic>
        <p:nvPicPr>
          <p:cNvPr id="347138" name="Picture 2" descr="http://www.disneylandpostcards.com/images/Mickey-Mouse.pn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400800" y="1524000"/>
            <a:ext cx="550215" cy="6317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Line 2"/>
          <p:cNvSpPr>
            <a:spLocks noChangeShapeType="1"/>
          </p:cNvSpPr>
          <p:nvPr/>
        </p:nvSpPr>
        <p:spPr bwMode="auto">
          <a:xfrm>
            <a:off x="457200" y="2057400"/>
            <a:ext cx="8077200" cy="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arrow" w="med" len="med"/>
            <a:tailEnd type="arrow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33795" name="Line 3"/>
          <p:cNvSpPr>
            <a:spLocks noChangeShapeType="1"/>
          </p:cNvSpPr>
          <p:nvPr/>
        </p:nvSpPr>
        <p:spPr bwMode="auto">
          <a:xfrm>
            <a:off x="609600" y="3200400"/>
            <a:ext cx="7772400" cy="45720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arrow" w="med" len="med"/>
            <a:tailEnd type="arrow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33796" name="Line 4"/>
          <p:cNvSpPr>
            <a:spLocks noChangeShapeType="1"/>
          </p:cNvSpPr>
          <p:nvPr/>
        </p:nvSpPr>
        <p:spPr bwMode="auto">
          <a:xfrm flipH="1" flipV="1">
            <a:off x="4114800" y="838200"/>
            <a:ext cx="1905000" cy="411480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arrow" w="med" len="med"/>
            <a:tailEnd type="arrow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4191000" y="1524000"/>
            <a:ext cx="304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/>
              <a:t>a</a:t>
            </a:r>
          </a:p>
        </p:txBody>
      </p:sp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4648200" y="1524000"/>
            <a:ext cx="304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/>
              <a:t>b</a:t>
            </a:r>
          </a:p>
        </p:txBody>
      </p:sp>
      <p:sp>
        <p:nvSpPr>
          <p:cNvPr id="33799" name="Rectangle 7"/>
          <p:cNvSpPr>
            <a:spLocks noChangeArrowheads="1"/>
          </p:cNvSpPr>
          <p:nvPr/>
        </p:nvSpPr>
        <p:spPr bwMode="auto">
          <a:xfrm>
            <a:off x="4267200" y="2133600"/>
            <a:ext cx="304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/>
              <a:t>d</a:t>
            </a:r>
          </a:p>
        </p:txBody>
      </p:sp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4876800" y="2133600"/>
            <a:ext cx="381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/>
              <a:t>c</a:t>
            </a:r>
          </a:p>
        </p:txBody>
      </p:sp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4876800" y="2971800"/>
            <a:ext cx="304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/>
              <a:t>e</a:t>
            </a:r>
          </a:p>
        </p:txBody>
      </p:sp>
      <p:sp>
        <p:nvSpPr>
          <p:cNvPr id="33802" name="Rectangle 10"/>
          <p:cNvSpPr>
            <a:spLocks noChangeArrowheads="1"/>
          </p:cNvSpPr>
          <p:nvPr/>
        </p:nvSpPr>
        <p:spPr bwMode="auto">
          <a:xfrm>
            <a:off x="5410200" y="3048000"/>
            <a:ext cx="304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/>
              <a:t>f</a:t>
            </a:r>
          </a:p>
        </p:txBody>
      </p:sp>
      <p:sp>
        <p:nvSpPr>
          <p:cNvPr id="33803" name="Rectangle 11"/>
          <p:cNvSpPr>
            <a:spLocks noChangeArrowheads="1"/>
          </p:cNvSpPr>
          <p:nvPr/>
        </p:nvSpPr>
        <p:spPr bwMode="auto">
          <a:xfrm>
            <a:off x="4953000" y="3505200"/>
            <a:ext cx="304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/>
              <a:t>h</a:t>
            </a:r>
          </a:p>
        </p:txBody>
      </p:sp>
      <p:sp>
        <p:nvSpPr>
          <p:cNvPr id="33804" name="Rectangle 12"/>
          <p:cNvSpPr>
            <a:spLocks noChangeArrowheads="1"/>
          </p:cNvSpPr>
          <p:nvPr/>
        </p:nvSpPr>
        <p:spPr bwMode="auto">
          <a:xfrm>
            <a:off x="5638800" y="3505200"/>
            <a:ext cx="304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/>
              <a:t>g</a:t>
            </a:r>
          </a:p>
        </p:txBody>
      </p:sp>
      <p:sp>
        <p:nvSpPr>
          <p:cNvPr id="77839" name="Rectangle 15"/>
          <p:cNvSpPr>
            <a:spLocks noChangeArrowheads="1"/>
          </p:cNvSpPr>
          <p:nvPr/>
        </p:nvSpPr>
        <p:spPr bwMode="auto">
          <a:xfrm>
            <a:off x="381000" y="4038600"/>
            <a:ext cx="14478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2400" b="1" dirty="0"/>
              <a:t>1.  </a:t>
            </a:r>
            <a:r>
              <a:rPr lang="en-US" sz="2400" b="1" dirty="0" err="1"/>
              <a:t>a&amp;h</a:t>
            </a:r>
            <a:endParaRPr lang="en-US" sz="2400" b="1" dirty="0"/>
          </a:p>
          <a:p>
            <a:pPr>
              <a:spcBef>
                <a:spcPct val="20000"/>
              </a:spcBef>
            </a:pPr>
            <a:r>
              <a:rPr lang="en-US" sz="2400" b="1" dirty="0"/>
              <a:t>2.  </a:t>
            </a:r>
            <a:r>
              <a:rPr lang="en-US" sz="2400" b="1" dirty="0" err="1"/>
              <a:t>d&amp;f</a:t>
            </a:r>
            <a:endParaRPr lang="en-US" sz="2400" b="1" dirty="0"/>
          </a:p>
          <a:p>
            <a:pPr>
              <a:spcBef>
                <a:spcPct val="20000"/>
              </a:spcBef>
            </a:pPr>
            <a:r>
              <a:rPr lang="en-US" sz="2400" b="1" dirty="0"/>
              <a:t>3.  </a:t>
            </a:r>
            <a:r>
              <a:rPr lang="en-US" sz="2400" b="1" dirty="0" err="1"/>
              <a:t>c&amp;f</a:t>
            </a:r>
            <a:endParaRPr lang="en-US" sz="2400" b="1" dirty="0"/>
          </a:p>
          <a:p>
            <a:pPr>
              <a:spcBef>
                <a:spcPct val="20000"/>
              </a:spcBef>
            </a:pPr>
            <a:r>
              <a:rPr lang="en-US" sz="2400" b="1" dirty="0"/>
              <a:t>4.  </a:t>
            </a:r>
            <a:r>
              <a:rPr lang="en-US" sz="2400" b="1" dirty="0" err="1"/>
              <a:t>b&amp;h</a:t>
            </a:r>
            <a:endParaRPr lang="en-US" sz="2400" b="1" dirty="0"/>
          </a:p>
          <a:p>
            <a:pPr>
              <a:spcBef>
                <a:spcPct val="20000"/>
              </a:spcBef>
            </a:pPr>
            <a:r>
              <a:rPr lang="en-US" sz="2400" b="1" dirty="0"/>
              <a:t>5.  </a:t>
            </a:r>
            <a:r>
              <a:rPr lang="en-US" sz="2400" b="1" dirty="0" err="1"/>
              <a:t>c&amp;g</a:t>
            </a:r>
            <a:endParaRPr lang="en-US" sz="2400" b="1" dirty="0"/>
          </a:p>
        </p:txBody>
      </p:sp>
      <p:sp>
        <p:nvSpPr>
          <p:cNvPr id="77843" name="Rectangle 19"/>
          <p:cNvSpPr>
            <a:spLocks noChangeArrowheads="1"/>
          </p:cNvSpPr>
          <p:nvPr/>
        </p:nvSpPr>
        <p:spPr bwMode="auto">
          <a:xfrm>
            <a:off x="1905000" y="4038600"/>
            <a:ext cx="3657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2400" b="1" dirty="0">
                <a:solidFill>
                  <a:srgbClr val="7030A0"/>
                </a:solidFill>
              </a:rPr>
              <a:t>Same side exterior</a:t>
            </a:r>
          </a:p>
        </p:txBody>
      </p:sp>
      <p:sp>
        <p:nvSpPr>
          <p:cNvPr id="77844" name="Rectangle 20"/>
          <p:cNvSpPr>
            <a:spLocks noChangeArrowheads="1"/>
          </p:cNvSpPr>
          <p:nvPr/>
        </p:nvSpPr>
        <p:spPr bwMode="auto">
          <a:xfrm>
            <a:off x="1905000" y="4495800"/>
            <a:ext cx="3657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2400" b="1">
                <a:solidFill>
                  <a:srgbClr val="7030A0"/>
                </a:solidFill>
              </a:rPr>
              <a:t>Alternate Interior</a:t>
            </a:r>
          </a:p>
        </p:txBody>
      </p:sp>
      <p:sp>
        <p:nvSpPr>
          <p:cNvPr id="77845" name="Rectangle 21"/>
          <p:cNvSpPr>
            <a:spLocks noChangeArrowheads="1"/>
          </p:cNvSpPr>
          <p:nvPr/>
        </p:nvSpPr>
        <p:spPr bwMode="auto">
          <a:xfrm>
            <a:off x="1905000" y="4953000"/>
            <a:ext cx="3657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2400" b="1">
                <a:solidFill>
                  <a:srgbClr val="7030A0"/>
                </a:solidFill>
              </a:rPr>
              <a:t>Same side Interior</a:t>
            </a:r>
          </a:p>
        </p:txBody>
      </p:sp>
      <p:sp>
        <p:nvSpPr>
          <p:cNvPr id="77846" name="Rectangle 22"/>
          <p:cNvSpPr>
            <a:spLocks noChangeArrowheads="1"/>
          </p:cNvSpPr>
          <p:nvPr/>
        </p:nvSpPr>
        <p:spPr bwMode="auto">
          <a:xfrm>
            <a:off x="1905000" y="5410200"/>
            <a:ext cx="3657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2400" b="1">
                <a:solidFill>
                  <a:srgbClr val="7030A0"/>
                </a:solidFill>
              </a:rPr>
              <a:t>Alternate Exterior</a:t>
            </a:r>
          </a:p>
        </p:txBody>
      </p:sp>
      <p:sp>
        <p:nvSpPr>
          <p:cNvPr id="77847" name="Rectangle 23"/>
          <p:cNvSpPr>
            <a:spLocks noChangeArrowheads="1"/>
          </p:cNvSpPr>
          <p:nvPr/>
        </p:nvSpPr>
        <p:spPr bwMode="auto">
          <a:xfrm>
            <a:off x="1905000" y="5791200"/>
            <a:ext cx="3657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2400" b="1">
                <a:solidFill>
                  <a:srgbClr val="7030A0"/>
                </a:solidFill>
              </a:rPr>
              <a:t>Corresponding</a:t>
            </a:r>
          </a:p>
        </p:txBody>
      </p:sp>
      <p:sp>
        <p:nvSpPr>
          <p:cNvPr id="22" name="Rectangle 21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Comic Sans MS" pitchFamily="66" charset="0"/>
              </a:rPr>
              <a:t>Angles Formed by Transversals</a:t>
            </a:r>
            <a:endParaRPr lang="en-US" sz="3000" dirty="0" smtClean="0">
              <a:solidFill>
                <a:schemeClr val="accent6">
                  <a:lumMod val="40000"/>
                  <a:lumOff val="6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25" name="Text Box 46"/>
          <p:cNvSpPr txBox="1">
            <a:spLocks noChangeArrowheads="1"/>
          </p:cNvSpPr>
          <p:nvPr/>
        </p:nvSpPr>
        <p:spPr bwMode="auto">
          <a:xfrm>
            <a:off x="228600" y="609600"/>
            <a:ext cx="36576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State the relationship between the angles given.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26" name="Rectangle 15"/>
          <p:cNvSpPr>
            <a:spLocks noChangeArrowheads="1"/>
          </p:cNvSpPr>
          <p:nvPr/>
        </p:nvSpPr>
        <p:spPr bwMode="auto">
          <a:xfrm>
            <a:off x="6934200" y="4114800"/>
            <a:ext cx="1905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2400" b="1" dirty="0" smtClean="0"/>
              <a:t>6.  b and e ??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39" grpId="0" autoUpdateAnimBg="0"/>
      <p:bldP spid="77843" grpId="0" autoUpdateAnimBg="0"/>
      <p:bldP spid="77844" grpId="0" autoUpdateAnimBg="0"/>
      <p:bldP spid="77845" grpId="0" autoUpdateAnimBg="0"/>
      <p:bldP spid="77846" grpId="0" autoUpdateAnimBg="0"/>
      <p:bldP spid="77847" grpId="0" autoUpdateAnimBg="0"/>
      <p:bldP spid="26" grpId="0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88" name="Arc 40"/>
          <p:cNvSpPr>
            <a:spLocks/>
          </p:cNvSpPr>
          <p:nvPr/>
        </p:nvSpPr>
        <p:spPr bwMode="auto">
          <a:xfrm>
            <a:off x="4038600" y="1828800"/>
            <a:ext cx="609600" cy="609600"/>
          </a:xfrm>
          <a:custGeom>
            <a:avLst/>
            <a:gdLst>
              <a:gd name="T0" fmla="*/ 0 w 21600"/>
              <a:gd name="T1" fmla="*/ 0 h 21600"/>
              <a:gd name="T2" fmla="*/ 609600 w 21600"/>
              <a:gd name="T3" fmla="*/ 609600 h 21600"/>
              <a:gd name="T4" fmla="*/ 0 w 21600"/>
              <a:gd name="T5" fmla="*/ 60960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5843" name="Line 2"/>
          <p:cNvSpPr>
            <a:spLocks noChangeShapeType="1"/>
          </p:cNvSpPr>
          <p:nvPr/>
        </p:nvSpPr>
        <p:spPr bwMode="auto">
          <a:xfrm>
            <a:off x="838200" y="2362200"/>
            <a:ext cx="8077200" cy="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arrow" w="med" len="med"/>
            <a:tailEnd type="arrow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35844" name="Line 3"/>
          <p:cNvSpPr>
            <a:spLocks noChangeShapeType="1"/>
          </p:cNvSpPr>
          <p:nvPr/>
        </p:nvSpPr>
        <p:spPr bwMode="auto">
          <a:xfrm>
            <a:off x="1219200" y="4267200"/>
            <a:ext cx="7772400" cy="45720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arrow" w="med" len="med"/>
            <a:tailEnd type="arrow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35845" name="Line 4"/>
          <p:cNvSpPr>
            <a:spLocks noChangeShapeType="1"/>
          </p:cNvSpPr>
          <p:nvPr/>
        </p:nvSpPr>
        <p:spPr bwMode="auto">
          <a:xfrm flipV="1">
            <a:off x="2057400" y="1143000"/>
            <a:ext cx="2438400" cy="419100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arrow" w="med" len="med"/>
            <a:tailEnd type="arrow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35846" name="Rectangle 5"/>
          <p:cNvSpPr>
            <a:spLocks noChangeArrowheads="1"/>
          </p:cNvSpPr>
          <p:nvPr/>
        </p:nvSpPr>
        <p:spPr bwMode="auto">
          <a:xfrm>
            <a:off x="3276600" y="1828800"/>
            <a:ext cx="304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/>
              <a:t>a</a:t>
            </a:r>
          </a:p>
        </p:txBody>
      </p:sp>
      <p:sp>
        <p:nvSpPr>
          <p:cNvPr id="35847" name="Rectangle 6"/>
          <p:cNvSpPr>
            <a:spLocks noChangeArrowheads="1"/>
          </p:cNvSpPr>
          <p:nvPr/>
        </p:nvSpPr>
        <p:spPr bwMode="auto">
          <a:xfrm>
            <a:off x="3962400" y="1828800"/>
            <a:ext cx="304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/>
              <a:t>b</a:t>
            </a:r>
          </a:p>
        </p:txBody>
      </p:sp>
      <p:sp>
        <p:nvSpPr>
          <p:cNvPr id="35848" name="Rectangle 7"/>
          <p:cNvSpPr>
            <a:spLocks noChangeArrowheads="1"/>
          </p:cNvSpPr>
          <p:nvPr/>
        </p:nvSpPr>
        <p:spPr bwMode="auto">
          <a:xfrm>
            <a:off x="3200400" y="2286000"/>
            <a:ext cx="304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/>
              <a:t>d</a:t>
            </a:r>
          </a:p>
        </p:txBody>
      </p:sp>
      <p:sp>
        <p:nvSpPr>
          <p:cNvPr id="35849" name="Rectangle 8"/>
          <p:cNvSpPr>
            <a:spLocks noChangeArrowheads="1"/>
          </p:cNvSpPr>
          <p:nvPr/>
        </p:nvSpPr>
        <p:spPr bwMode="auto">
          <a:xfrm>
            <a:off x="3962400" y="2286000"/>
            <a:ext cx="381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/>
              <a:t>c</a:t>
            </a:r>
          </a:p>
        </p:txBody>
      </p:sp>
      <p:sp>
        <p:nvSpPr>
          <p:cNvPr id="35850" name="Rectangle 9"/>
          <p:cNvSpPr>
            <a:spLocks noChangeArrowheads="1"/>
          </p:cNvSpPr>
          <p:nvPr/>
        </p:nvSpPr>
        <p:spPr bwMode="auto">
          <a:xfrm>
            <a:off x="5334000" y="1905000"/>
            <a:ext cx="304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/>
              <a:t>e</a:t>
            </a:r>
          </a:p>
        </p:txBody>
      </p:sp>
      <p:sp>
        <p:nvSpPr>
          <p:cNvPr id="35851" name="Rectangle 10"/>
          <p:cNvSpPr>
            <a:spLocks noChangeArrowheads="1"/>
          </p:cNvSpPr>
          <p:nvPr/>
        </p:nvSpPr>
        <p:spPr bwMode="auto">
          <a:xfrm>
            <a:off x="2286000" y="3810000"/>
            <a:ext cx="304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/>
              <a:t>w</a:t>
            </a:r>
          </a:p>
        </p:txBody>
      </p:sp>
      <p:sp>
        <p:nvSpPr>
          <p:cNvPr id="35852" name="Rectangle 11"/>
          <p:cNvSpPr>
            <a:spLocks noChangeArrowheads="1"/>
          </p:cNvSpPr>
          <p:nvPr/>
        </p:nvSpPr>
        <p:spPr bwMode="auto">
          <a:xfrm>
            <a:off x="2590800" y="4267200"/>
            <a:ext cx="304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/>
              <a:t>y</a:t>
            </a:r>
          </a:p>
        </p:txBody>
      </p:sp>
      <p:sp>
        <p:nvSpPr>
          <p:cNvPr id="35853" name="Rectangle 12"/>
          <p:cNvSpPr>
            <a:spLocks noChangeArrowheads="1"/>
          </p:cNvSpPr>
          <p:nvPr/>
        </p:nvSpPr>
        <p:spPr bwMode="auto">
          <a:xfrm>
            <a:off x="2819400" y="3810000"/>
            <a:ext cx="304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/>
              <a:t>x</a:t>
            </a:r>
          </a:p>
        </p:txBody>
      </p:sp>
      <p:sp>
        <p:nvSpPr>
          <p:cNvPr id="35857" name="Line 22"/>
          <p:cNvSpPr>
            <a:spLocks noChangeShapeType="1"/>
          </p:cNvSpPr>
          <p:nvPr/>
        </p:nvSpPr>
        <p:spPr bwMode="auto">
          <a:xfrm flipH="1" flipV="1">
            <a:off x="5257800" y="1295400"/>
            <a:ext cx="2133600" cy="434340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arrow" w="med" len="med"/>
            <a:tailEnd type="arrow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35858" name="Rectangle 23"/>
          <p:cNvSpPr>
            <a:spLocks noChangeArrowheads="1"/>
          </p:cNvSpPr>
          <p:nvPr/>
        </p:nvSpPr>
        <p:spPr bwMode="auto">
          <a:xfrm>
            <a:off x="2133600" y="4191000"/>
            <a:ext cx="304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/>
              <a:t>z</a:t>
            </a:r>
          </a:p>
        </p:txBody>
      </p:sp>
      <p:sp>
        <p:nvSpPr>
          <p:cNvPr id="35859" name="Rectangle 24"/>
          <p:cNvSpPr>
            <a:spLocks noChangeArrowheads="1"/>
          </p:cNvSpPr>
          <p:nvPr/>
        </p:nvSpPr>
        <p:spPr bwMode="auto">
          <a:xfrm>
            <a:off x="6324600" y="4038600"/>
            <a:ext cx="304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/>
              <a:t>j</a:t>
            </a:r>
          </a:p>
        </p:txBody>
      </p:sp>
      <p:sp>
        <p:nvSpPr>
          <p:cNvPr id="35860" name="Rectangle 25"/>
          <p:cNvSpPr>
            <a:spLocks noChangeArrowheads="1"/>
          </p:cNvSpPr>
          <p:nvPr/>
        </p:nvSpPr>
        <p:spPr bwMode="auto">
          <a:xfrm>
            <a:off x="6934200" y="4038600"/>
            <a:ext cx="304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/>
              <a:t>k</a:t>
            </a:r>
          </a:p>
        </p:txBody>
      </p:sp>
      <p:sp>
        <p:nvSpPr>
          <p:cNvPr id="35861" name="Rectangle 26"/>
          <p:cNvSpPr>
            <a:spLocks noChangeArrowheads="1"/>
          </p:cNvSpPr>
          <p:nvPr/>
        </p:nvSpPr>
        <p:spPr bwMode="auto">
          <a:xfrm>
            <a:off x="7086600" y="4572000"/>
            <a:ext cx="304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/>
              <a:t>m</a:t>
            </a:r>
          </a:p>
        </p:txBody>
      </p:sp>
      <p:sp>
        <p:nvSpPr>
          <p:cNvPr id="35862" name="Rectangle 27"/>
          <p:cNvSpPr>
            <a:spLocks noChangeArrowheads="1"/>
          </p:cNvSpPr>
          <p:nvPr/>
        </p:nvSpPr>
        <p:spPr bwMode="auto">
          <a:xfrm>
            <a:off x="6553200" y="4572000"/>
            <a:ext cx="304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/>
              <a:t>p</a:t>
            </a:r>
          </a:p>
        </p:txBody>
      </p:sp>
      <p:sp>
        <p:nvSpPr>
          <p:cNvPr id="78876" name="Rectangle 28"/>
          <p:cNvSpPr>
            <a:spLocks noChangeArrowheads="1"/>
          </p:cNvSpPr>
          <p:nvPr/>
        </p:nvSpPr>
        <p:spPr bwMode="auto">
          <a:xfrm>
            <a:off x="609600" y="5410200"/>
            <a:ext cx="533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000" b="1" dirty="0" smtClean="0"/>
              <a:t>7.  </a:t>
            </a:r>
            <a:r>
              <a:rPr lang="en-US" sz="3000" b="1" dirty="0"/>
              <a:t>f &amp; b</a:t>
            </a:r>
          </a:p>
        </p:txBody>
      </p:sp>
      <p:sp>
        <p:nvSpPr>
          <p:cNvPr id="35864" name="Rectangle 29"/>
          <p:cNvSpPr>
            <a:spLocks noChangeArrowheads="1"/>
          </p:cNvSpPr>
          <p:nvPr/>
        </p:nvSpPr>
        <p:spPr bwMode="auto">
          <a:xfrm>
            <a:off x="5791200" y="1828800"/>
            <a:ext cx="304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/>
              <a:t>f</a:t>
            </a:r>
          </a:p>
        </p:txBody>
      </p:sp>
      <p:sp>
        <p:nvSpPr>
          <p:cNvPr id="35865" name="Rectangle 30"/>
          <p:cNvSpPr>
            <a:spLocks noChangeArrowheads="1"/>
          </p:cNvSpPr>
          <p:nvPr/>
        </p:nvSpPr>
        <p:spPr bwMode="auto">
          <a:xfrm>
            <a:off x="5943600" y="2362200"/>
            <a:ext cx="304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/>
              <a:t>g</a:t>
            </a:r>
          </a:p>
        </p:txBody>
      </p:sp>
      <p:sp>
        <p:nvSpPr>
          <p:cNvPr id="35866" name="Rectangle 31"/>
          <p:cNvSpPr>
            <a:spLocks noChangeArrowheads="1"/>
          </p:cNvSpPr>
          <p:nvPr/>
        </p:nvSpPr>
        <p:spPr bwMode="auto">
          <a:xfrm>
            <a:off x="5410200" y="2362200"/>
            <a:ext cx="304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/>
              <a:t>h</a:t>
            </a:r>
          </a:p>
        </p:txBody>
      </p:sp>
      <p:sp>
        <p:nvSpPr>
          <p:cNvPr id="78880" name="Line 32"/>
          <p:cNvSpPr>
            <a:spLocks noChangeShapeType="1"/>
          </p:cNvSpPr>
          <p:nvPr/>
        </p:nvSpPr>
        <p:spPr bwMode="auto">
          <a:xfrm>
            <a:off x="5410200" y="1600200"/>
            <a:ext cx="381000" cy="762000"/>
          </a:xfrm>
          <a:prstGeom prst="line">
            <a:avLst/>
          </a:prstGeom>
          <a:noFill/>
          <a:ln w="2032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8881" name="Line 33"/>
          <p:cNvSpPr>
            <a:spLocks noChangeShapeType="1"/>
          </p:cNvSpPr>
          <p:nvPr/>
        </p:nvSpPr>
        <p:spPr bwMode="auto">
          <a:xfrm flipH="1">
            <a:off x="5791200" y="2362200"/>
            <a:ext cx="1219200" cy="0"/>
          </a:xfrm>
          <a:prstGeom prst="line">
            <a:avLst/>
          </a:prstGeom>
          <a:noFill/>
          <a:ln w="2032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8882" name="Line 34"/>
          <p:cNvSpPr>
            <a:spLocks noChangeShapeType="1"/>
          </p:cNvSpPr>
          <p:nvPr/>
        </p:nvSpPr>
        <p:spPr bwMode="auto">
          <a:xfrm flipH="1">
            <a:off x="3810000" y="1600200"/>
            <a:ext cx="381000" cy="762000"/>
          </a:xfrm>
          <a:prstGeom prst="line">
            <a:avLst/>
          </a:prstGeom>
          <a:noFill/>
          <a:ln w="2032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8883" name="Line 35"/>
          <p:cNvSpPr>
            <a:spLocks noChangeShapeType="1"/>
          </p:cNvSpPr>
          <p:nvPr/>
        </p:nvSpPr>
        <p:spPr bwMode="auto">
          <a:xfrm flipH="1">
            <a:off x="3886200" y="2362200"/>
            <a:ext cx="685800" cy="0"/>
          </a:xfrm>
          <a:prstGeom prst="line">
            <a:avLst/>
          </a:prstGeom>
          <a:noFill/>
          <a:ln w="2032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8884" name="Line 36"/>
          <p:cNvSpPr>
            <a:spLocks noChangeShapeType="1"/>
          </p:cNvSpPr>
          <p:nvPr/>
        </p:nvSpPr>
        <p:spPr bwMode="auto">
          <a:xfrm flipH="1">
            <a:off x="1143000" y="2362200"/>
            <a:ext cx="7620000" cy="0"/>
          </a:xfrm>
          <a:prstGeom prst="line">
            <a:avLst/>
          </a:prstGeom>
          <a:noFill/>
          <a:ln w="2032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8885" name="Line 37"/>
          <p:cNvSpPr>
            <a:spLocks noChangeShapeType="1"/>
          </p:cNvSpPr>
          <p:nvPr/>
        </p:nvSpPr>
        <p:spPr bwMode="auto">
          <a:xfrm>
            <a:off x="5334000" y="1371600"/>
            <a:ext cx="1981200" cy="4114800"/>
          </a:xfrm>
          <a:prstGeom prst="line">
            <a:avLst/>
          </a:prstGeom>
          <a:noFill/>
          <a:ln w="2032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8886" name="Line 38"/>
          <p:cNvSpPr>
            <a:spLocks noChangeShapeType="1"/>
          </p:cNvSpPr>
          <p:nvPr/>
        </p:nvSpPr>
        <p:spPr bwMode="auto">
          <a:xfrm flipH="1">
            <a:off x="2133600" y="1219200"/>
            <a:ext cx="2286000" cy="3962400"/>
          </a:xfrm>
          <a:prstGeom prst="line">
            <a:avLst/>
          </a:prstGeom>
          <a:noFill/>
          <a:ln w="2032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8887" name="Arc 39"/>
          <p:cNvSpPr>
            <a:spLocks/>
          </p:cNvSpPr>
          <p:nvPr/>
        </p:nvSpPr>
        <p:spPr bwMode="auto">
          <a:xfrm>
            <a:off x="5638800" y="1752600"/>
            <a:ext cx="609600" cy="609600"/>
          </a:xfrm>
          <a:custGeom>
            <a:avLst/>
            <a:gdLst>
              <a:gd name="T0" fmla="*/ 0 w 21600"/>
              <a:gd name="T1" fmla="*/ 0 h 21600"/>
              <a:gd name="T2" fmla="*/ 609600 w 21600"/>
              <a:gd name="T3" fmla="*/ 609600 h 21600"/>
              <a:gd name="T4" fmla="*/ 0 w 21600"/>
              <a:gd name="T5" fmla="*/ 60960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Comic Sans MS" pitchFamily="66" charset="0"/>
              </a:rPr>
              <a:t>Angles Formed by Transversals</a:t>
            </a:r>
            <a:endParaRPr lang="en-US" sz="3000" dirty="0" smtClean="0">
              <a:solidFill>
                <a:schemeClr val="accent6">
                  <a:lumMod val="40000"/>
                  <a:lumOff val="6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38" name="Text Box 46"/>
          <p:cNvSpPr txBox="1">
            <a:spLocks noChangeArrowheads="1"/>
          </p:cNvSpPr>
          <p:nvPr/>
        </p:nvSpPr>
        <p:spPr bwMode="auto">
          <a:xfrm>
            <a:off x="228600" y="609600"/>
            <a:ext cx="51816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What if we get a more complicated picture like this?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39" name="Text Box 46"/>
          <p:cNvSpPr txBox="1">
            <a:spLocks noChangeArrowheads="1"/>
          </p:cNvSpPr>
          <p:nvPr/>
        </p:nvSpPr>
        <p:spPr bwMode="auto">
          <a:xfrm>
            <a:off x="2362200" y="5410200"/>
            <a:ext cx="3048000" cy="461665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latin typeface="Comic Sans MS" pitchFamily="66" charset="0"/>
              </a:rPr>
              <a:t>CORRESPONDING</a:t>
            </a:r>
            <a:endParaRPr lang="en-US" sz="24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8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8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78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78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8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78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78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78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78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88" grpId="0" animBg="1"/>
      <p:bldP spid="78876" grpId="0" autoUpdateAnimBg="0"/>
      <p:bldP spid="78880" grpId="0" animBg="1"/>
      <p:bldP spid="78881" grpId="0" animBg="1"/>
      <p:bldP spid="78882" grpId="0" animBg="1"/>
      <p:bldP spid="78883" grpId="0" animBg="1"/>
      <p:bldP spid="78884" grpId="0" animBg="1"/>
      <p:bldP spid="78885" grpId="0" animBg="1"/>
      <p:bldP spid="78886" grpId="0" animBg="1"/>
      <p:bldP spid="78887" grpId="0" animBg="1"/>
      <p:bldP spid="39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Line 3"/>
          <p:cNvSpPr>
            <a:spLocks noChangeShapeType="1"/>
          </p:cNvSpPr>
          <p:nvPr/>
        </p:nvSpPr>
        <p:spPr bwMode="auto">
          <a:xfrm>
            <a:off x="457200" y="2057400"/>
            <a:ext cx="8077200" cy="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arrow" w="med" len="med"/>
            <a:tailEnd type="arrow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36867" name="Line 4"/>
          <p:cNvSpPr>
            <a:spLocks noChangeShapeType="1"/>
          </p:cNvSpPr>
          <p:nvPr/>
        </p:nvSpPr>
        <p:spPr bwMode="auto">
          <a:xfrm>
            <a:off x="838200" y="3962400"/>
            <a:ext cx="7772400" cy="45720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arrow" w="med" len="med"/>
            <a:tailEnd type="arrow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36868" name="Line 5"/>
          <p:cNvSpPr>
            <a:spLocks noChangeShapeType="1"/>
          </p:cNvSpPr>
          <p:nvPr/>
        </p:nvSpPr>
        <p:spPr bwMode="auto">
          <a:xfrm flipV="1">
            <a:off x="1676400" y="838200"/>
            <a:ext cx="2438400" cy="419100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arrow" w="med" len="med"/>
            <a:tailEnd type="arrow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36869" name="Rectangle 6"/>
          <p:cNvSpPr>
            <a:spLocks noChangeArrowheads="1"/>
          </p:cNvSpPr>
          <p:nvPr/>
        </p:nvSpPr>
        <p:spPr bwMode="auto">
          <a:xfrm>
            <a:off x="2895600" y="1524000"/>
            <a:ext cx="304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/>
              <a:t>a</a:t>
            </a:r>
          </a:p>
        </p:txBody>
      </p:sp>
      <p:sp>
        <p:nvSpPr>
          <p:cNvPr id="36870" name="Rectangle 7"/>
          <p:cNvSpPr>
            <a:spLocks noChangeArrowheads="1"/>
          </p:cNvSpPr>
          <p:nvPr/>
        </p:nvSpPr>
        <p:spPr bwMode="auto">
          <a:xfrm>
            <a:off x="3581400" y="1524000"/>
            <a:ext cx="304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/>
              <a:t>b</a:t>
            </a:r>
          </a:p>
        </p:txBody>
      </p:sp>
      <p:sp>
        <p:nvSpPr>
          <p:cNvPr id="36871" name="Rectangle 8"/>
          <p:cNvSpPr>
            <a:spLocks noChangeArrowheads="1"/>
          </p:cNvSpPr>
          <p:nvPr/>
        </p:nvSpPr>
        <p:spPr bwMode="auto">
          <a:xfrm>
            <a:off x="2819400" y="1981200"/>
            <a:ext cx="304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/>
              <a:t>d</a:t>
            </a:r>
          </a:p>
        </p:txBody>
      </p:sp>
      <p:sp>
        <p:nvSpPr>
          <p:cNvPr id="36872" name="Rectangle 9"/>
          <p:cNvSpPr>
            <a:spLocks noChangeArrowheads="1"/>
          </p:cNvSpPr>
          <p:nvPr/>
        </p:nvSpPr>
        <p:spPr bwMode="auto">
          <a:xfrm>
            <a:off x="3581400" y="1981200"/>
            <a:ext cx="381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/>
              <a:t>c</a:t>
            </a:r>
          </a:p>
        </p:txBody>
      </p:sp>
      <p:sp>
        <p:nvSpPr>
          <p:cNvPr id="36873" name="Rectangle 10"/>
          <p:cNvSpPr>
            <a:spLocks noChangeArrowheads="1"/>
          </p:cNvSpPr>
          <p:nvPr/>
        </p:nvSpPr>
        <p:spPr bwMode="auto">
          <a:xfrm>
            <a:off x="4953000" y="1600200"/>
            <a:ext cx="304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/>
              <a:t>e</a:t>
            </a:r>
          </a:p>
        </p:txBody>
      </p:sp>
      <p:sp>
        <p:nvSpPr>
          <p:cNvPr id="36874" name="Rectangle 11"/>
          <p:cNvSpPr>
            <a:spLocks noChangeArrowheads="1"/>
          </p:cNvSpPr>
          <p:nvPr/>
        </p:nvSpPr>
        <p:spPr bwMode="auto">
          <a:xfrm>
            <a:off x="1905000" y="3505200"/>
            <a:ext cx="304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/>
              <a:t>w</a:t>
            </a:r>
          </a:p>
        </p:txBody>
      </p:sp>
      <p:sp>
        <p:nvSpPr>
          <p:cNvPr id="36875" name="Rectangle 12"/>
          <p:cNvSpPr>
            <a:spLocks noChangeArrowheads="1"/>
          </p:cNvSpPr>
          <p:nvPr/>
        </p:nvSpPr>
        <p:spPr bwMode="auto">
          <a:xfrm>
            <a:off x="2209800" y="3962400"/>
            <a:ext cx="304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/>
              <a:t>y</a:t>
            </a:r>
          </a:p>
        </p:txBody>
      </p:sp>
      <p:sp>
        <p:nvSpPr>
          <p:cNvPr id="36876" name="Rectangle 13"/>
          <p:cNvSpPr>
            <a:spLocks noChangeArrowheads="1"/>
          </p:cNvSpPr>
          <p:nvPr/>
        </p:nvSpPr>
        <p:spPr bwMode="auto">
          <a:xfrm>
            <a:off x="2438400" y="3505200"/>
            <a:ext cx="304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/>
              <a:t>x</a:t>
            </a:r>
          </a:p>
        </p:txBody>
      </p:sp>
      <p:sp>
        <p:nvSpPr>
          <p:cNvPr id="36880" name="Line 17"/>
          <p:cNvSpPr>
            <a:spLocks noChangeShapeType="1"/>
          </p:cNvSpPr>
          <p:nvPr/>
        </p:nvSpPr>
        <p:spPr bwMode="auto">
          <a:xfrm flipH="1" flipV="1">
            <a:off x="4876800" y="990600"/>
            <a:ext cx="2133600" cy="434340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arrow" w="med" len="med"/>
            <a:tailEnd type="arrow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36881" name="Rectangle 18"/>
          <p:cNvSpPr>
            <a:spLocks noChangeArrowheads="1"/>
          </p:cNvSpPr>
          <p:nvPr/>
        </p:nvSpPr>
        <p:spPr bwMode="auto">
          <a:xfrm>
            <a:off x="1752600" y="3886200"/>
            <a:ext cx="304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/>
              <a:t>z</a:t>
            </a:r>
          </a:p>
        </p:txBody>
      </p:sp>
      <p:sp>
        <p:nvSpPr>
          <p:cNvPr id="36882" name="Rectangle 19"/>
          <p:cNvSpPr>
            <a:spLocks noChangeArrowheads="1"/>
          </p:cNvSpPr>
          <p:nvPr/>
        </p:nvSpPr>
        <p:spPr bwMode="auto">
          <a:xfrm>
            <a:off x="5943600" y="3733800"/>
            <a:ext cx="304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/>
              <a:t>j</a:t>
            </a:r>
          </a:p>
        </p:txBody>
      </p:sp>
      <p:sp>
        <p:nvSpPr>
          <p:cNvPr id="36883" name="Rectangle 20"/>
          <p:cNvSpPr>
            <a:spLocks noChangeArrowheads="1"/>
          </p:cNvSpPr>
          <p:nvPr/>
        </p:nvSpPr>
        <p:spPr bwMode="auto">
          <a:xfrm>
            <a:off x="6553200" y="3733800"/>
            <a:ext cx="304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/>
              <a:t>k</a:t>
            </a:r>
          </a:p>
        </p:txBody>
      </p:sp>
      <p:sp>
        <p:nvSpPr>
          <p:cNvPr id="36884" name="Rectangle 21"/>
          <p:cNvSpPr>
            <a:spLocks noChangeArrowheads="1"/>
          </p:cNvSpPr>
          <p:nvPr/>
        </p:nvSpPr>
        <p:spPr bwMode="auto">
          <a:xfrm>
            <a:off x="6705600" y="4267200"/>
            <a:ext cx="304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/>
              <a:t>m</a:t>
            </a:r>
          </a:p>
        </p:txBody>
      </p:sp>
      <p:sp>
        <p:nvSpPr>
          <p:cNvPr id="36885" name="Rectangle 22"/>
          <p:cNvSpPr>
            <a:spLocks noChangeArrowheads="1"/>
          </p:cNvSpPr>
          <p:nvPr/>
        </p:nvSpPr>
        <p:spPr bwMode="auto">
          <a:xfrm>
            <a:off x="6172200" y="4267200"/>
            <a:ext cx="304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/>
              <a:t>p</a:t>
            </a:r>
          </a:p>
        </p:txBody>
      </p:sp>
      <p:sp>
        <p:nvSpPr>
          <p:cNvPr id="36886" name="Rectangle 23"/>
          <p:cNvSpPr>
            <a:spLocks noChangeArrowheads="1"/>
          </p:cNvSpPr>
          <p:nvPr/>
        </p:nvSpPr>
        <p:spPr bwMode="auto">
          <a:xfrm>
            <a:off x="609600" y="5410200"/>
            <a:ext cx="533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000" b="1" dirty="0" smtClean="0"/>
              <a:t>8.  </a:t>
            </a:r>
            <a:r>
              <a:rPr lang="en-US" sz="3000" b="1" dirty="0"/>
              <a:t>c &amp; j</a:t>
            </a:r>
          </a:p>
        </p:txBody>
      </p:sp>
      <p:sp>
        <p:nvSpPr>
          <p:cNvPr id="36887" name="Rectangle 24"/>
          <p:cNvSpPr>
            <a:spLocks noChangeArrowheads="1"/>
          </p:cNvSpPr>
          <p:nvPr/>
        </p:nvSpPr>
        <p:spPr bwMode="auto">
          <a:xfrm>
            <a:off x="5410200" y="1524000"/>
            <a:ext cx="304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/>
              <a:t>f</a:t>
            </a:r>
          </a:p>
        </p:txBody>
      </p:sp>
      <p:sp>
        <p:nvSpPr>
          <p:cNvPr id="36888" name="Rectangle 25"/>
          <p:cNvSpPr>
            <a:spLocks noChangeArrowheads="1"/>
          </p:cNvSpPr>
          <p:nvPr/>
        </p:nvSpPr>
        <p:spPr bwMode="auto">
          <a:xfrm>
            <a:off x="5562600" y="2057400"/>
            <a:ext cx="304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/>
              <a:t>g</a:t>
            </a:r>
          </a:p>
        </p:txBody>
      </p:sp>
      <p:sp>
        <p:nvSpPr>
          <p:cNvPr id="36889" name="Rectangle 26"/>
          <p:cNvSpPr>
            <a:spLocks noChangeArrowheads="1"/>
          </p:cNvSpPr>
          <p:nvPr/>
        </p:nvSpPr>
        <p:spPr bwMode="auto">
          <a:xfrm>
            <a:off x="5029200" y="2057400"/>
            <a:ext cx="304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/>
              <a:t>h</a:t>
            </a:r>
          </a:p>
        </p:txBody>
      </p:sp>
      <p:sp>
        <p:nvSpPr>
          <p:cNvPr id="79907" name="Arc 35"/>
          <p:cNvSpPr>
            <a:spLocks/>
          </p:cNvSpPr>
          <p:nvPr/>
        </p:nvSpPr>
        <p:spPr bwMode="auto">
          <a:xfrm>
            <a:off x="3159125" y="2020888"/>
            <a:ext cx="1111250" cy="723900"/>
          </a:xfrm>
          <a:custGeom>
            <a:avLst/>
            <a:gdLst>
              <a:gd name="T0" fmla="*/ 1100518 w 39347"/>
              <a:gd name="T1" fmla="*/ 0 h 25634"/>
              <a:gd name="T2" fmla="*/ 0 w 39347"/>
              <a:gd name="T3" fmla="*/ 461637 h 25634"/>
              <a:gd name="T4" fmla="*/ 501216 w 39347"/>
              <a:gd name="T5" fmla="*/ 113919 h 25634"/>
              <a:gd name="T6" fmla="*/ 0 60000 65536"/>
              <a:gd name="T7" fmla="*/ 0 60000 65536"/>
              <a:gd name="T8" fmla="*/ 0 60000 65536"/>
              <a:gd name="T9" fmla="*/ 0 w 39347"/>
              <a:gd name="T10" fmla="*/ 0 h 25634"/>
              <a:gd name="T11" fmla="*/ 39347 w 39347"/>
              <a:gd name="T12" fmla="*/ 25634 h 2563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9347" h="25634" fill="none" extrusionOk="0">
                <a:moveTo>
                  <a:pt x="38966" y="0"/>
                </a:moveTo>
                <a:cubicBezTo>
                  <a:pt x="39219" y="1329"/>
                  <a:pt x="39347" y="2680"/>
                  <a:pt x="39347" y="4034"/>
                </a:cubicBezTo>
                <a:cubicBezTo>
                  <a:pt x="39347" y="15963"/>
                  <a:pt x="29676" y="25634"/>
                  <a:pt x="17747" y="25634"/>
                </a:cubicBezTo>
                <a:cubicBezTo>
                  <a:pt x="10666" y="25634"/>
                  <a:pt x="4036" y="22164"/>
                  <a:pt x="0" y="16346"/>
                </a:cubicBezTo>
              </a:path>
              <a:path w="39347" h="25634" stroke="0" extrusionOk="0">
                <a:moveTo>
                  <a:pt x="38966" y="0"/>
                </a:moveTo>
                <a:cubicBezTo>
                  <a:pt x="39219" y="1329"/>
                  <a:pt x="39347" y="2680"/>
                  <a:pt x="39347" y="4034"/>
                </a:cubicBezTo>
                <a:cubicBezTo>
                  <a:pt x="39347" y="15963"/>
                  <a:pt x="29676" y="25634"/>
                  <a:pt x="17747" y="25634"/>
                </a:cubicBezTo>
                <a:cubicBezTo>
                  <a:pt x="10666" y="25634"/>
                  <a:pt x="4036" y="22164"/>
                  <a:pt x="0" y="16346"/>
                </a:cubicBezTo>
                <a:lnTo>
                  <a:pt x="17747" y="4034"/>
                </a:lnTo>
                <a:close/>
              </a:path>
            </a:pathLst>
          </a:cu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9908" name="Arc 36"/>
          <p:cNvSpPr>
            <a:spLocks/>
          </p:cNvSpPr>
          <p:nvPr/>
        </p:nvSpPr>
        <p:spPr bwMode="auto">
          <a:xfrm>
            <a:off x="5456238" y="3467100"/>
            <a:ext cx="615950" cy="728663"/>
          </a:xfrm>
          <a:custGeom>
            <a:avLst/>
            <a:gdLst>
              <a:gd name="T0" fmla="*/ 11731 w 21790"/>
              <a:gd name="T1" fmla="*/ 728663 h 25814"/>
              <a:gd name="T2" fmla="*/ 615950 w 21790"/>
              <a:gd name="T3" fmla="*/ 28 h 25814"/>
              <a:gd name="T4" fmla="*/ 610579 w 21790"/>
              <a:gd name="T5" fmla="*/ 609713 h 25814"/>
              <a:gd name="T6" fmla="*/ 0 60000 65536"/>
              <a:gd name="T7" fmla="*/ 0 60000 65536"/>
              <a:gd name="T8" fmla="*/ 0 60000 65536"/>
              <a:gd name="T9" fmla="*/ 0 w 21790"/>
              <a:gd name="T10" fmla="*/ 0 h 25814"/>
              <a:gd name="T11" fmla="*/ 21790 w 21790"/>
              <a:gd name="T12" fmla="*/ 25814 h 2581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790" h="25814" fill="none" extrusionOk="0">
                <a:moveTo>
                  <a:pt x="415" y="25813"/>
                </a:moveTo>
                <a:cubicBezTo>
                  <a:pt x="139" y="24426"/>
                  <a:pt x="0" y="23014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21663" y="-1"/>
                  <a:pt x="21726" y="0"/>
                  <a:pt x="21790" y="0"/>
                </a:cubicBezTo>
              </a:path>
              <a:path w="21790" h="25814" stroke="0" extrusionOk="0">
                <a:moveTo>
                  <a:pt x="415" y="25813"/>
                </a:moveTo>
                <a:cubicBezTo>
                  <a:pt x="139" y="24426"/>
                  <a:pt x="0" y="23014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21663" y="-1"/>
                  <a:pt x="21726" y="0"/>
                  <a:pt x="21790" y="0"/>
                </a:cubicBezTo>
                <a:lnTo>
                  <a:pt x="21600" y="21600"/>
                </a:lnTo>
                <a:close/>
              </a:path>
            </a:pathLst>
          </a:cu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9909" name="Line 37"/>
          <p:cNvSpPr>
            <a:spLocks noChangeShapeType="1"/>
          </p:cNvSpPr>
          <p:nvPr/>
        </p:nvSpPr>
        <p:spPr bwMode="auto">
          <a:xfrm>
            <a:off x="1143000" y="3962400"/>
            <a:ext cx="7162800" cy="457200"/>
          </a:xfrm>
          <a:prstGeom prst="line">
            <a:avLst/>
          </a:prstGeom>
          <a:noFill/>
          <a:ln w="2032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9910" name="Line 38"/>
          <p:cNvSpPr>
            <a:spLocks noChangeShapeType="1"/>
          </p:cNvSpPr>
          <p:nvPr/>
        </p:nvSpPr>
        <p:spPr bwMode="auto">
          <a:xfrm>
            <a:off x="4953000" y="1143000"/>
            <a:ext cx="1981200" cy="4038600"/>
          </a:xfrm>
          <a:prstGeom prst="line">
            <a:avLst/>
          </a:prstGeom>
          <a:noFill/>
          <a:ln w="2032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9911" name="Line 39"/>
          <p:cNvSpPr>
            <a:spLocks noChangeShapeType="1"/>
          </p:cNvSpPr>
          <p:nvPr/>
        </p:nvSpPr>
        <p:spPr bwMode="auto">
          <a:xfrm>
            <a:off x="685800" y="2057400"/>
            <a:ext cx="7543800" cy="0"/>
          </a:xfrm>
          <a:prstGeom prst="line">
            <a:avLst/>
          </a:prstGeom>
          <a:noFill/>
          <a:ln w="2032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9912" name="Line 40"/>
          <p:cNvSpPr>
            <a:spLocks noChangeShapeType="1"/>
          </p:cNvSpPr>
          <p:nvPr/>
        </p:nvSpPr>
        <p:spPr bwMode="auto">
          <a:xfrm flipV="1">
            <a:off x="1752600" y="990600"/>
            <a:ext cx="2286000" cy="3886200"/>
          </a:xfrm>
          <a:prstGeom prst="line">
            <a:avLst/>
          </a:prstGeom>
          <a:noFill/>
          <a:ln w="2032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Comic Sans MS" pitchFamily="66" charset="0"/>
              </a:rPr>
              <a:t>Angles Formed by Transversals</a:t>
            </a:r>
            <a:endParaRPr lang="en-US" sz="3000" dirty="0" smtClean="0">
              <a:solidFill>
                <a:schemeClr val="accent6">
                  <a:lumMod val="40000"/>
                  <a:lumOff val="6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35" name="Text Box 46"/>
          <p:cNvSpPr txBox="1">
            <a:spLocks noChangeArrowheads="1"/>
          </p:cNvSpPr>
          <p:nvPr/>
        </p:nvSpPr>
        <p:spPr bwMode="auto">
          <a:xfrm>
            <a:off x="2133600" y="5257800"/>
            <a:ext cx="6553200" cy="830997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latin typeface="Comic Sans MS" pitchFamily="66" charset="0"/>
              </a:rPr>
              <a:t>If more than 3 lines end up highlighted, the angles have NO RELATIONSHIP,</a:t>
            </a:r>
            <a:endParaRPr lang="en-US" sz="24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9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9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9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9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9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9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907" grpId="0" animBg="1"/>
      <p:bldP spid="79908" grpId="0" animBg="1"/>
      <p:bldP spid="79909" grpId="0" animBg="1"/>
      <p:bldP spid="79910" grpId="0" animBg="1"/>
      <p:bldP spid="79911" grpId="0" animBg="1"/>
      <p:bldP spid="79912" grpId="0" animBg="1"/>
      <p:bldP spid="3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omic Sans MS" pitchFamily="66" charset="0"/>
              </a:rPr>
              <a:t>Parallel Lines and Transversals</a:t>
            </a:r>
            <a:endParaRPr lang="en-US" sz="3000" dirty="0" smtClean="0">
              <a:solidFill>
                <a:schemeClr val="accent5">
                  <a:lumMod val="60000"/>
                  <a:lumOff val="4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9" name="Line 43"/>
          <p:cNvSpPr>
            <a:spLocks noChangeShapeType="1"/>
          </p:cNvSpPr>
          <p:nvPr/>
        </p:nvSpPr>
        <p:spPr bwMode="auto">
          <a:xfrm flipV="1">
            <a:off x="0" y="2514600"/>
            <a:ext cx="9144000" cy="30480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arrow" w="med" len="med"/>
            <a:tailEnd type="arrow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Line 44"/>
          <p:cNvSpPr>
            <a:spLocks noChangeShapeType="1"/>
          </p:cNvSpPr>
          <p:nvPr/>
        </p:nvSpPr>
        <p:spPr bwMode="auto">
          <a:xfrm>
            <a:off x="0" y="4038600"/>
            <a:ext cx="9144000" cy="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arrow" w="med" len="med"/>
            <a:tailEnd type="arrow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Line 45"/>
          <p:cNvSpPr>
            <a:spLocks noChangeShapeType="1"/>
          </p:cNvSpPr>
          <p:nvPr/>
        </p:nvSpPr>
        <p:spPr bwMode="auto">
          <a:xfrm flipV="1">
            <a:off x="1828800" y="762000"/>
            <a:ext cx="5562600" cy="5562600"/>
          </a:xfrm>
          <a:prstGeom prst="line">
            <a:avLst/>
          </a:prstGeom>
          <a:noFill/>
          <a:ln w="25400" cap="sq">
            <a:solidFill>
              <a:schemeClr val="tx1"/>
            </a:solidFill>
            <a:round/>
            <a:headEnd type="arrow" w="med" len="med"/>
            <a:tailEnd type="arrow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Text Box 46"/>
          <p:cNvSpPr txBox="1">
            <a:spLocks noChangeArrowheads="1"/>
          </p:cNvSpPr>
          <p:nvPr/>
        </p:nvSpPr>
        <p:spPr bwMode="auto">
          <a:xfrm>
            <a:off x="228600" y="609600"/>
            <a:ext cx="29718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In this next section, we are going to continue focusing on this picture</a:t>
            </a:r>
            <a:endParaRPr lang="en-US" sz="2200" dirty="0">
              <a:latin typeface="Comic Sans MS" pitchFamily="66" charset="0"/>
            </a:endParaRPr>
          </a:p>
        </p:txBody>
      </p:sp>
      <p:sp>
        <p:nvSpPr>
          <p:cNvPr id="13" name="Text Box 46"/>
          <p:cNvSpPr txBox="1">
            <a:spLocks noChangeArrowheads="1"/>
          </p:cNvSpPr>
          <p:nvPr/>
        </p:nvSpPr>
        <p:spPr bwMode="auto">
          <a:xfrm>
            <a:off x="3505200" y="609600"/>
            <a:ext cx="29718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But, we are going to make a small change:</a:t>
            </a:r>
            <a:endParaRPr lang="en-US" sz="2200" dirty="0">
              <a:latin typeface="Comic Sans MS" pitchFamily="66" charset="0"/>
            </a:endParaRPr>
          </a:p>
        </p:txBody>
      </p:sp>
      <p:grpSp>
        <p:nvGrpSpPr>
          <p:cNvPr id="14" name="Group 15"/>
          <p:cNvGrpSpPr>
            <a:grpSpLocks/>
          </p:cNvGrpSpPr>
          <p:nvPr/>
        </p:nvGrpSpPr>
        <p:grpSpPr bwMode="auto">
          <a:xfrm>
            <a:off x="2057400" y="2438400"/>
            <a:ext cx="381000" cy="457200"/>
            <a:chOff x="624" y="1296"/>
            <a:chExt cx="240" cy="288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5" name="Line 13"/>
            <p:cNvSpPr>
              <a:spLocks noChangeShapeType="1"/>
            </p:cNvSpPr>
            <p:nvPr/>
          </p:nvSpPr>
          <p:spPr bwMode="auto">
            <a:xfrm>
              <a:off x="624" y="1296"/>
              <a:ext cx="240" cy="144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Line 14"/>
            <p:cNvSpPr>
              <a:spLocks noChangeShapeType="1"/>
            </p:cNvSpPr>
            <p:nvPr/>
          </p:nvSpPr>
          <p:spPr bwMode="auto">
            <a:xfrm flipH="1">
              <a:off x="624" y="1440"/>
              <a:ext cx="240" cy="144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7" name="Group 16"/>
          <p:cNvGrpSpPr>
            <a:grpSpLocks/>
          </p:cNvGrpSpPr>
          <p:nvPr/>
        </p:nvGrpSpPr>
        <p:grpSpPr bwMode="auto">
          <a:xfrm>
            <a:off x="1981200" y="3810000"/>
            <a:ext cx="381000" cy="457200"/>
            <a:chOff x="624" y="1296"/>
            <a:chExt cx="240" cy="288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8" name="Line 17"/>
            <p:cNvSpPr>
              <a:spLocks noChangeShapeType="1"/>
            </p:cNvSpPr>
            <p:nvPr/>
          </p:nvSpPr>
          <p:spPr bwMode="auto">
            <a:xfrm>
              <a:off x="624" y="1296"/>
              <a:ext cx="240" cy="144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Line 18"/>
            <p:cNvSpPr>
              <a:spLocks noChangeShapeType="1"/>
            </p:cNvSpPr>
            <p:nvPr/>
          </p:nvSpPr>
          <p:spPr bwMode="auto">
            <a:xfrm flipH="1">
              <a:off x="624" y="1440"/>
              <a:ext cx="240" cy="144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0" name="Text Box 46"/>
          <p:cNvSpPr txBox="1">
            <a:spLocks noChangeArrowheads="1"/>
          </p:cNvSpPr>
          <p:nvPr/>
        </p:nvSpPr>
        <p:spPr bwMode="auto">
          <a:xfrm>
            <a:off x="4038600" y="4191000"/>
            <a:ext cx="4876800" cy="769441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en-US" sz="2200" dirty="0" smtClean="0">
                <a:latin typeface="Comic Sans MS" pitchFamily="66" charset="0"/>
              </a:rPr>
              <a:t>We are going to see what happens when these lines are parallel.</a:t>
            </a:r>
            <a:endParaRPr lang="en-US" sz="2200" dirty="0">
              <a:latin typeface="Comic Sans MS" pitchFamily="66" charset="0"/>
            </a:endParaRPr>
          </a:p>
        </p:txBody>
      </p:sp>
      <p:sp>
        <p:nvSpPr>
          <p:cNvPr id="21" name="Text Box 46"/>
          <p:cNvSpPr txBox="1">
            <a:spLocks noChangeArrowheads="1"/>
          </p:cNvSpPr>
          <p:nvPr/>
        </p:nvSpPr>
        <p:spPr bwMode="auto">
          <a:xfrm>
            <a:off x="1676400" y="6172200"/>
            <a:ext cx="74676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en-US" sz="1600" dirty="0" smtClean="0">
                <a:latin typeface="Comic Sans MS" pitchFamily="66" charset="0"/>
              </a:rPr>
              <a:t>Activities</a:t>
            </a:r>
            <a:r>
              <a:rPr lang="en-US" sz="1600" dirty="0" smtClean="0">
                <a:latin typeface="Comic Sans MS" pitchFamily="66" charset="0"/>
                <a:hlinkClick r:id="rId3" action="ppaction://hlinksldjump"/>
              </a:rPr>
              <a:t>:  Measurements Using Lined Paper</a:t>
            </a:r>
            <a:r>
              <a:rPr lang="en-US" sz="1600" dirty="0" smtClean="0">
                <a:latin typeface="Comic Sans MS" pitchFamily="66" charset="0"/>
                <a:hlinkClick r:id="rId4" action="ppaction://hlinksldjump"/>
              </a:rPr>
              <a:t>, </a:t>
            </a:r>
            <a:r>
              <a:rPr lang="en-US" altLang="en-US" sz="1600" dirty="0" smtClean="0">
                <a:latin typeface="Comic Sans MS" pitchFamily="66" charset="0"/>
                <a:hlinkClick r:id="rId4" action="ppaction://hlinksldjump"/>
              </a:rPr>
              <a:t>Eratosthenes’ Measurement</a:t>
            </a:r>
            <a:endParaRPr lang="en-US" sz="16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14000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/>
      <p:bldP spid="20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dirty="0" smtClean="0">
                <a:latin typeface="Comic Sans MS" pitchFamily="66" charset="0"/>
              </a:rPr>
              <a:t>Parallel Lines and Transversals</a:t>
            </a:r>
          </a:p>
        </p:txBody>
      </p:sp>
      <p:sp>
        <p:nvSpPr>
          <p:cNvPr id="7171" name="Text Box 5"/>
          <p:cNvSpPr txBox="1">
            <a:spLocks noChangeArrowheads="1"/>
          </p:cNvSpPr>
          <p:nvPr/>
        </p:nvSpPr>
        <p:spPr bwMode="auto">
          <a:xfrm>
            <a:off x="762000" y="1295400"/>
            <a:ext cx="7772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7172" name="Text Box 6"/>
          <p:cNvSpPr txBox="1">
            <a:spLocks noChangeArrowheads="1"/>
          </p:cNvSpPr>
          <p:nvPr/>
        </p:nvSpPr>
        <p:spPr bwMode="auto">
          <a:xfrm>
            <a:off x="1066800" y="1524000"/>
            <a:ext cx="7620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latin typeface="Comic Sans MS" pitchFamily="66" charset="0"/>
              </a:rPr>
              <a:t>A slash through the parallel symbol  ||  indicates the lines are </a:t>
            </a:r>
            <a:r>
              <a:rPr lang="en-US" sz="2400" b="1" dirty="0">
                <a:latin typeface="Comic Sans MS" pitchFamily="66" charset="0"/>
              </a:rPr>
              <a:t>not</a:t>
            </a:r>
            <a:r>
              <a:rPr lang="en-US" sz="2400" dirty="0">
                <a:latin typeface="Comic Sans MS" pitchFamily="66" charset="0"/>
              </a:rPr>
              <a:t> parallel.</a:t>
            </a:r>
          </a:p>
        </p:txBody>
      </p:sp>
      <p:sp>
        <p:nvSpPr>
          <p:cNvPr id="7173" name="Line 21"/>
          <p:cNvSpPr>
            <a:spLocks noChangeShapeType="1"/>
          </p:cNvSpPr>
          <p:nvPr/>
        </p:nvSpPr>
        <p:spPr bwMode="auto">
          <a:xfrm flipH="1">
            <a:off x="6324600" y="1600200"/>
            <a:ext cx="228600" cy="3048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175" name="Text Box 24"/>
          <p:cNvSpPr txBox="1">
            <a:spLocks noChangeArrowheads="1"/>
          </p:cNvSpPr>
          <p:nvPr/>
        </p:nvSpPr>
        <p:spPr bwMode="auto">
          <a:xfrm>
            <a:off x="6111875" y="3959225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AB  ||  CD</a:t>
            </a:r>
          </a:p>
        </p:txBody>
      </p:sp>
      <p:sp>
        <p:nvSpPr>
          <p:cNvPr id="7176" name="Line 25"/>
          <p:cNvSpPr>
            <a:spLocks noChangeShapeType="1"/>
          </p:cNvSpPr>
          <p:nvPr/>
        </p:nvSpPr>
        <p:spPr bwMode="auto">
          <a:xfrm>
            <a:off x="6188075" y="3959225"/>
            <a:ext cx="439738" cy="1588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177" name="Line 26"/>
          <p:cNvSpPr>
            <a:spLocks noChangeShapeType="1"/>
          </p:cNvSpPr>
          <p:nvPr/>
        </p:nvSpPr>
        <p:spPr bwMode="auto">
          <a:xfrm>
            <a:off x="7102475" y="3959225"/>
            <a:ext cx="439738" cy="1588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7178" name="Picture 3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371600" y="2743200"/>
            <a:ext cx="4191000" cy="3527425"/>
          </a:xfrm>
          <a:noFill/>
        </p:spPr>
      </p:pic>
      <p:sp>
        <p:nvSpPr>
          <p:cNvPr id="11" name="Rectangle 10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omic Sans MS" pitchFamily="66" charset="0"/>
              </a:rPr>
              <a:t>Parallel Lines and Transversals</a:t>
            </a:r>
            <a:endParaRPr lang="en-US" sz="3000" dirty="0" smtClean="0">
              <a:solidFill>
                <a:schemeClr val="accent5">
                  <a:lumMod val="60000"/>
                  <a:lumOff val="4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sp>
        <p:nvSpPr>
          <p:cNvPr id="7174" name="Line 22"/>
          <p:cNvSpPr>
            <a:spLocks noChangeShapeType="1"/>
          </p:cNvSpPr>
          <p:nvPr/>
        </p:nvSpPr>
        <p:spPr bwMode="auto">
          <a:xfrm flipH="1">
            <a:off x="6705600" y="4038600"/>
            <a:ext cx="228600" cy="3048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 rot="21103742">
            <a:off x="80517" y="246308"/>
            <a:ext cx="8915400" cy="6001643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ContrastingRightFacing"/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en-US" sz="9600" dirty="0" smtClean="0">
              <a:solidFill>
                <a:schemeClr val="tx1"/>
              </a:solidFill>
            </a:endParaRPr>
          </a:p>
          <a:p>
            <a:pPr algn="ctr"/>
            <a:r>
              <a:rPr lang="en-US" sz="9600" dirty="0" smtClean="0">
                <a:solidFill>
                  <a:schemeClr val="tx1"/>
                </a:solidFill>
              </a:rPr>
              <a:t>SIDE NOTE:</a:t>
            </a:r>
          </a:p>
          <a:p>
            <a:pPr algn="ctr"/>
            <a:endParaRPr lang="en-US" sz="9600" dirty="0" smtClean="0">
              <a:solidFill>
                <a:schemeClr val="tx1"/>
              </a:solidFill>
            </a:endParaRPr>
          </a:p>
          <a:p>
            <a:pPr algn="ctr"/>
            <a:endParaRPr lang="en-US" sz="9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omic Sans MS" pitchFamily="66" charset="0"/>
              </a:rPr>
              <a:t>Parallel Lines and Transversals</a:t>
            </a:r>
            <a:endParaRPr lang="en-US" sz="3000" dirty="0" smtClean="0">
              <a:solidFill>
                <a:schemeClr val="accent5">
                  <a:lumMod val="60000"/>
                  <a:lumOff val="4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1219200" y="1447800"/>
          <a:ext cx="6198319" cy="464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Presentation" r:id="rId4" imgW="4570544" imgH="3427404" progId="PowerPoint.Show.12">
                  <p:embed/>
                </p:oleObj>
              </mc:Choice>
              <mc:Fallback>
                <p:oleObj name="Presentation" r:id="rId4" imgW="4570544" imgH="3427404" progId="PowerPoint.Show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1447800"/>
                        <a:ext cx="6198319" cy="464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 Box 46"/>
          <p:cNvSpPr txBox="1">
            <a:spLocks noChangeArrowheads="1"/>
          </p:cNvSpPr>
          <p:nvPr/>
        </p:nvSpPr>
        <p:spPr bwMode="auto">
          <a:xfrm>
            <a:off x="76200" y="609600"/>
            <a:ext cx="89154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Watch what happens to corresponding angles when the lines are parallel.</a:t>
            </a:r>
            <a:endParaRPr lang="en-US" sz="2000" dirty="0">
              <a:latin typeface="Comic Sans MS" pitchFamily="66" charset="0"/>
            </a:endParaRPr>
          </a:p>
        </p:txBody>
      </p:sp>
      <p:sp>
        <p:nvSpPr>
          <p:cNvPr id="10" name="Text Box 46"/>
          <p:cNvSpPr txBox="1">
            <a:spLocks noChangeArrowheads="1"/>
          </p:cNvSpPr>
          <p:nvPr/>
        </p:nvSpPr>
        <p:spPr bwMode="auto">
          <a:xfrm>
            <a:off x="0" y="3048000"/>
            <a:ext cx="1143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Comic Sans MS" pitchFamily="66" charset="0"/>
              </a:rPr>
              <a:t>Click on the picture to see.</a:t>
            </a:r>
            <a:endParaRPr lang="en-US" sz="12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verb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verb" cmd="0">
                                      <p:cBhvr>
                                        <p:cTn id="6" dur="1" fill="hold"/>
                                        <p:tgtEl>
                                          <p:spTgt spid="10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0" y="990600"/>
            <a:ext cx="914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dirty="0"/>
              <a:t>Intersecting Lines:</a:t>
            </a: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762000" y="1676400"/>
            <a:ext cx="7848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/>
              <a:t>Any lines that “touch” are </a:t>
            </a:r>
            <a:r>
              <a:rPr lang="en-US" sz="3200" i="1"/>
              <a:t>intersecting</a:t>
            </a:r>
            <a:r>
              <a:rPr lang="en-US" sz="3200"/>
              <a:t>  </a:t>
            </a:r>
          </a:p>
        </p:txBody>
      </p:sp>
      <p:sp>
        <p:nvSpPr>
          <p:cNvPr id="19464" name="Line 8"/>
          <p:cNvSpPr>
            <a:spLocks noChangeShapeType="1"/>
          </p:cNvSpPr>
          <p:nvPr/>
        </p:nvSpPr>
        <p:spPr bwMode="auto">
          <a:xfrm flipV="1">
            <a:off x="762000" y="2971800"/>
            <a:ext cx="838200" cy="609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sp>
        <p:nvSpPr>
          <p:cNvPr id="19465" name="Line 9"/>
          <p:cNvSpPr>
            <a:spLocks noChangeShapeType="1"/>
          </p:cNvSpPr>
          <p:nvPr/>
        </p:nvSpPr>
        <p:spPr bwMode="auto">
          <a:xfrm>
            <a:off x="762000" y="3048000"/>
            <a:ext cx="914400" cy="762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sp>
        <p:nvSpPr>
          <p:cNvPr id="19471" name="Rectangle 15"/>
          <p:cNvSpPr>
            <a:spLocks noChangeArrowheads="1"/>
          </p:cNvSpPr>
          <p:nvPr/>
        </p:nvSpPr>
        <p:spPr bwMode="auto">
          <a:xfrm>
            <a:off x="3962400" y="4038600"/>
            <a:ext cx="50292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dirty="0"/>
              <a:t>Even though you can’t see where these two lines touch, we know that eventually they will, so they are still intersecting</a:t>
            </a:r>
            <a:r>
              <a:rPr lang="en-US" sz="2400" i="1" dirty="0"/>
              <a:t>  </a:t>
            </a:r>
          </a:p>
        </p:txBody>
      </p:sp>
      <p:sp>
        <p:nvSpPr>
          <p:cNvPr id="19472" name="Line 16"/>
          <p:cNvSpPr>
            <a:spLocks noChangeShapeType="1"/>
          </p:cNvSpPr>
          <p:nvPr/>
        </p:nvSpPr>
        <p:spPr bwMode="auto">
          <a:xfrm flipV="1">
            <a:off x="3276600" y="3276600"/>
            <a:ext cx="129540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sp>
        <p:nvSpPr>
          <p:cNvPr id="19473" name="Line 17"/>
          <p:cNvSpPr>
            <a:spLocks noChangeShapeType="1"/>
          </p:cNvSpPr>
          <p:nvPr/>
        </p:nvSpPr>
        <p:spPr bwMode="auto">
          <a:xfrm flipH="1">
            <a:off x="4191000" y="2667000"/>
            <a:ext cx="457200" cy="1066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sp>
        <p:nvSpPr>
          <p:cNvPr id="19474" name="Line 18"/>
          <p:cNvSpPr>
            <a:spLocks noChangeShapeType="1"/>
          </p:cNvSpPr>
          <p:nvPr/>
        </p:nvSpPr>
        <p:spPr bwMode="auto">
          <a:xfrm flipV="1">
            <a:off x="6248400" y="3352800"/>
            <a:ext cx="129540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sp>
        <p:nvSpPr>
          <p:cNvPr id="19475" name="Line 19"/>
          <p:cNvSpPr>
            <a:spLocks noChangeShapeType="1"/>
          </p:cNvSpPr>
          <p:nvPr/>
        </p:nvSpPr>
        <p:spPr bwMode="auto">
          <a:xfrm flipH="1" flipV="1">
            <a:off x="6172200" y="2667000"/>
            <a:ext cx="1447800" cy="76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sp>
        <p:nvSpPr>
          <p:cNvPr id="19476" name="Rectangle 20"/>
          <p:cNvSpPr>
            <a:spLocks noChangeArrowheads="1"/>
          </p:cNvSpPr>
          <p:nvPr/>
        </p:nvSpPr>
        <p:spPr bwMode="auto">
          <a:xfrm>
            <a:off x="6019800" y="2514600"/>
            <a:ext cx="1828800" cy="137160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omic Sans MS" pitchFamily="66" charset="0"/>
              </a:rPr>
              <a:t>Relationships Between Lines</a:t>
            </a:r>
            <a:endParaRPr lang="en-US" sz="3000" dirty="0" smtClean="0">
              <a:solidFill>
                <a:schemeClr val="accent5">
                  <a:lumMod val="40000"/>
                  <a:lumOff val="6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4" grpId="0" animBg="1"/>
      <p:bldP spid="19465" grpId="0" animBg="1"/>
      <p:bldP spid="19471" grpId="0"/>
      <p:bldP spid="19472" grpId="0" animBg="1"/>
      <p:bldP spid="19473" grpId="0" animBg="1"/>
      <p:bldP spid="19474" grpId="0" animBg="1"/>
      <p:bldP spid="19475" grpId="0" animBg="1"/>
      <p:bldP spid="1947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838200" y="781050"/>
            <a:ext cx="7539037" cy="48323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76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en-US" altLang="en-US" sz="2000">
              <a:latin typeface="Helvetica" charset="0"/>
            </a:endParaRPr>
          </a:p>
        </p:txBody>
      </p:sp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838200" y="781050"/>
            <a:ext cx="7537450" cy="381000"/>
          </a:xfrm>
          <a:prstGeom prst="rect">
            <a:avLst/>
          </a:prstGeom>
          <a:solidFill>
            <a:srgbClr val="05875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altLang="en-US"/>
          </a:p>
        </p:txBody>
      </p:sp>
      <p:pic>
        <p:nvPicPr>
          <p:cNvPr id="3096" name="Picture 24" descr="graph1                                                         00010CF3 Ben's Mac                      B4360510: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7212" y="2724150"/>
            <a:ext cx="3671888" cy="1989138"/>
          </a:xfrm>
          <a:prstGeom prst="rect">
            <a:avLst/>
          </a:prstGeom>
          <a:noFill/>
        </p:spPr>
      </p:pic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935037" y="779463"/>
            <a:ext cx="17256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2000" b="1">
                <a:solidFill>
                  <a:schemeClr val="bg1"/>
                </a:solidFill>
                <a:latin typeface="Helvetica" charset="0"/>
              </a:rPr>
              <a:t>POSTULATE</a:t>
            </a:r>
            <a:endParaRPr lang="en-US" altLang="en-US" sz="2000"/>
          </a:p>
        </p:txBody>
      </p:sp>
      <p:sp>
        <p:nvSpPr>
          <p:cNvPr id="3084" name="Text Box 12"/>
          <p:cNvSpPr txBox="1">
            <a:spLocks noChangeArrowheads="1"/>
          </p:cNvSpPr>
          <p:nvPr/>
        </p:nvSpPr>
        <p:spPr bwMode="auto">
          <a:xfrm>
            <a:off x="960437" y="1282700"/>
            <a:ext cx="5533374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1800" b="1" dirty="0">
                <a:latin typeface="Helvetica" charset="0"/>
              </a:rPr>
              <a:t>POSTULATE </a:t>
            </a:r>
            <a:r>
              <a:rPr lang="en-US" altLang="en-US" sz="1600" b="1" dirty="0" smtClean="0">
                <a:latin typeface="Helvetica" charset="0"/>
              </a:rPr>
              <a:t>  </a:t>
            </a:r>
            <a:r>
              <a:rPr lang="en-US" altLang="en-US" sz="1900" b="1" dirty="0">
                <a:solidFill>
                  <a:srgbClr val="05875C"/>
                </a:solidFill>
                <a:latin typeface="Helvetica" charset="0"/>
              </a:rPr>
              <a:t>Corresponding Angles Postulate</a:t>
            </a:r>
            <a:endParaRPr lang="en-US" altLang="en-US" sz="1600" b="1" dirty="0">
              <a:latin typeface="Helvetica" charset="0"/>
            </a:endParaRPr>
          </a:p>
        </p:txBody>
      </p:sp>
      <p:sp>
        <p:nvSpPr>
          <p:cNvPr id="3103" name="Text Box 31"/>
          <p:cNvSpPr txBox="1">
            <a:spLocks noChangeArrowheads="1"/>
          </p:cNvSpPr>
          <p:nvPr/>
        </p:nvSpPr>
        <p:spPr bwMode="auto">
          <a:xfrm>
            <a:off x="5000625" y="3079750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b="1">
                <a:solidFill>
                  <a:srgbClr val="FE000D"/>
                </a:solidFill>
              </a:rPr>
              <a:t>1</a:t>
            </a:r>
          </a:p>
        </p:txBody>
      </p:sp>
      <p:sp>
        <p:nvSpPr>
          <p:cNvPr id="3104" name="Text Box 32"/>
          <p:cNvSpPr txBox="1">
            <a:spLocks noChangeArrowheads="1"/>
          </p:cNvSpPr>
          <p:nvPr/>
        </p:nvSpPr>
        <p:spPr bwMode="auto">
          <a:xfrm>
            <a:off x="4878387" y="3810000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b="1">
                <a:solidFill>
                  <a:srgbClr val="FE000D"/>
                </a:solidFill>
              </a:rPr>
              <a:t>2</a:t>
            </a:r>
            <a:endParaRPr lang="en-US" altLang="en-US"/>
          </a:p>
        </p:txBody>
      </p:sp>
      <p:grpSp>
        <p:nvGrpSpPr>
          <p:cNvPr id="7" name="Group 81"/>
          <p:cNvGrpSpPr>
            <a:grpSpLocks/>
          </p:cNvGrpSpPr>
          <p:nvPr/>
        </p:nvGrpSpPr>
        <p:grpSpPr bwMode="auto">
          <a:xfrm>
            <a:off x="4467225" y="3024188"/>
            <a:ext cx="1071563" cy="1611313"/>
            <a:chOff x="3117" y="1905"/>
            <a:chExt cx="675" cy="1015"/>
          </a:xfrm>
        </p:grpSpPr>
        <p:sp>
          <p:nvSpPr>
            <p:cNvPr id="3151" name="AutoShape 79"/>
            <p:cNvSpPr>
              <a:spLocks noChangeArrowheads="1"/>
            </p:cNvSpPr>
            <p:nvPr/>
          </p:nvSpPr>
          <p:spPr bwMode="auto">
            <a:xfrm rot="2433648">
              <a:off x="3231" y="1905"/>
              <a:ext cx="561" cy="561"/>
            </a:xfrm>
            <a:custGeom>
              <a:avLst/>
              <a:gdLst>
                <a:gd name="G0" fmla="+- 8914 0 0"/>
                <a:gd name="G1" fmla="+- -8548304 0 0"/>
                <a:gd name="G2" fmla="+- 0 0 -8548304"/>
                <a:gd name="T0" fmla="*/ 0 256 1"/>
                <a:gd name="T1" fmla="*/ 180 256 1"/>
                <a:gd name="G3" fmla="+- -8548304 T0 T1"/>
                <a:gd name="T2" fmla="*/ 0 256 1"/>
                <a:gd name="T3" fmla="*/ 90 256 1"/>
                <a:gd name="G4" fmla="+- -8548304 T2 T3"/>
                <a:gd name="G5" fmla="*/ G4 2 1"/>
                <a:gd name="T4" fmla="*/ 90 256 1"/>
                <a:gd name="T5" fmla="*/ 0 256 1"/>
                <a:gd name="G6" fmla="+- -8548304 T4 T5"/>
                <a:gd name="G7" fmla="*/ G6 2 1"/>
                <a:gd name="G8" fmla="abs -8548304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8914"/>
                <a:gd name="G18" fmla="*/ 8914 1 2"/>
                <a:gd name="G19" fmla="+- G18 5400 0"/>
                <a:gd name="G20" fmla="cos G19 -8548304"/>
                <a:gd name="G21" fmla="sin G19 -8548304"/>
                <a:gd name="G22" fmla="+- G20 10800 0"/>
                <a:gd name="G23" fmla="+- G21 10800 0"/>
                <a:gd name="G24" fmla="+- 10800 0 G20"/>
                <a:gd name="G25" fmla="+- 8914 10800 0"/>
                <a:gd name="G26" fmla="?: G9 G17 G25"/>
                <a:gd name="G27" fmla="?: G9 0 21600"/>
                <a:gd name="G28" fmla="cos 10800 -8548304"/>
                <a:gd name="G29" fmla="sin 10800 -8548304"/>
                <a:gd name="G30" fmla="sin 8914 -8548304"/>
                <a:gd name="G31" fmla="+- G28 10800 0"/>
                <a:gd name="G32" fmla="+- G29 10800 0"/>
                <a:gd name="G33" fmla="+- G30 10800 0"/>
                <a:gd name="G34" fmla="?: G4 0 G31"/>
                <a:gd name="G35" fmla="?: -8548304 G34 0"/>
                <a:gd name="G36" fmla="?: G6 G35 G31"/>
                <a:gd name="G37" fmla="+- 21600 0 G36"/>
                <a:gd name="G38" fmla="?: G4 0 G33"/>
                <a:gd name="G39" fmla="?: -8548304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4406 w 21600"/>
                <a:gd name="T15" fmla="*/ 3297 h 21600"/>
                <a:gd name="T16" fmla="*/ 10800 w 21600"/>
                <a:gd name="T17" fmla="*/ 1886 h 21600"/>
                <a:gd name="T18" fmla="*/ 17194 w 21600"/>
                <a:gd name="T19" fmla="*/ 3297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5018" y="4015"/>
                  </a:moveTo>
                  <a:cubicBezTo>
                    <a:pt x="6631" y="2640"/>
                    <a:pt x="8680" y="1885"/>
                    <a:pt x="10800" y="1886"/>
                  </a:cubicBezTo>
                  <a:cubicBezTo>
                    <a:pt x="12919" y="1886"/>
                    <a:pt x="14968" y="2640"/>
                    <a:pt x="16581" y="4015"/>
                  </a:cubicBezTo>
                  <a:lnTo>
                    <a:pt x="17804" y="2579"/>
                  </a:lnTo>
                  <a:cubicBezTo>
                    <a:pt x="15850" y="914"/>
                    <a:pt x="13367" y="-1"/>
                    <a:pt x="10799" y="0"/>
                  </a:cubicBezTo>
                  <a:cubicBezTo>
                    <a:pt x="8232" y="0"/>
                    <a:pt x="5749" y="914"/>
                    <a:pt x="3795" y="2579"/>
                  </a:cubicBezTo>
                  <a:close/>
                </a:path>
              </a:pathLst>
            </a:custGeom>
            <a:solidFill>
              <a:srgbClr val="FF9933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52" name="AutoShape 80"/>
            <p:cNvSpPr>
              <a:spLocks noChangeArrowheads="1"/>
            </p:cNvSpPr>
            <p:nvPr/>
          </p:nvSpPr>
          <p:spPr bwMode="auto">
            <a:xfrm rot="2433648">
              <a:off x="3117" y="2359"/>
              <a:ext cx="561" cy="561"/>
            </a:xfrm>
            <a:custGeom>
              <a:avLst/>
              <a:gdLst>
                <a:gd name="G0" fmla="+- 8914 0 0"/>
                <a:gd name="G1" fmla="+- -8548304 0 0"/>
                <a:gd name="G2" fmla="+- 0 0 -8548304"/>
                <a:gd name="T0" fmla="*/ 0 256 1"/>
                <a:gd name="T1" fmla="*/ 180 256 1"/>
                <a:gd name="G3" fmla="+- -8548304 T0 T1"/>
                <a:gd name="T2" fmla="*/ 0 256 1"/>
                <a:gd name="T3" fmla="*/ 90 256 1"/>
                <a:gd name="G4" fmla="+- -8548304 T2 T3"/>
                <a:gd name="G5" fmla="*/ G4 2 1"/>
                <a:gd name="T4" fmla="*/ 90 256 1"/>
                <a:gd name="T5" fmla="*/ 0 256 1"/>
                <a:gd name="G6" fmla="+- -8548304 T4 T5"/>
                <a:gd name="G7" fmla="*/ G6 2 1"/>
                <a:gd name="G8" fmla="abs -8548304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8914"/>
                <a:gd name="G18" fmla="*/ 8914 1 2"/>
                <a:gd name="G19" fmla="+- G18 5400 0"/>
                <a:gd name="G20" fmla="cos G19 -8548304"/>
                <a:gd name="G21" fmla="sin G19 -8548304"/>
                <a:gd name="G22" fmla="+- G20 10800 0"/>
                <a:gd name="G23" fmla="+- G21 10800 0"/>
                <a:gd name="G24" fmla="+- 10800 0 G20"/>
                <a:gd name="G25" fmla="+- 8914 10800 0"/>
                <a:gd name="G26" fmla="?: G9 G17 G25"/>
                <a:gd name="G27" fmla="?: G9 0 21600"/>
                <a:gd name="G28" fmla="cos 10800 -8548304"/>
                <a:gd name="G29" fmla="sin 10800 -8548304"/>
                <a:gd name="G30" fmla="sin 8914 -8548304"/>
                <a:gd name="G31" fmla="+- G28 10800 0"/>
                <a:gd name="G32" fmla="+- G29 10800 0"/>
                <a:gd name="G33" fmla="+- G30 10800 0"/>
                <a:gd name="G34" fmla="?: G4 0 G31"/>
                <a:gd name="G35" fmla="?: -8548304 G34 0"/>
                <a:gd name="G36" fmla="?: G6 G35 G31"/>
                <a:gd name="G37" fmla="+- 21600 0 G36"/>
                <a:gd name="G38" fmla="?: G4 0 G33"/>
                <a:gd name="G39" fmla="?: -8548304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4406 w 21600"/>
                <a:gd name="T15" fmla="*/ 3297 h 21600"/>
                <a:gd name="T16" fmla="*/ 10800 w 21600"/>
                <a:gd name="T17" fmla="*/ 1886 h 21600"/>
                <a:gd name="T18" fmla="*/ 17194 w 21600"/>
                <a:gd name="T19" fmla="*/ 3297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5018" y="4015"/>
                  </a:moveTo>
                  <a:cubicBezTo>
                    <a:pt x="6631" y="2640"/>
                    <a:pt x="8680" y="1885"/>
                    <a:pt x="10800" y="1886"/>
                  </a:cubicBezTo>
                  <a:cubicBezTo>
                    <a:pt x="12919" y="1886"/>
                    <a:pt x="14968" y="2640"/>
                    <a:pt x="16581" y="4015"/>
                  </a:cubicBezTo>
                  <a:lnTo>
                    <a:pt x="17804" y="2579"/>
                  </a:lnTo>
                  <a:cubicBezTo>
                    <a:pt x="15850" y="914"/>
                    <a:pt x="13367" y="-1"/>
                    <a:pt x="10799" y="0"/>
                  </a:cubicBezTo>
                  <a:cubicBezTo>
                    <a:pt x="8232" y="0"/>
                    <a:pt x="5749" y="914"/>
                    <a:pt x="3795" y="2579"/>
                  </a:cubicBezTo>
                  <a:close/>
                </a:path>
              </a:pathLst>
            </a:custGeom>
            <a:solidFill>
              <a:srgbClr val="FF9933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8" name="Group 84"/>
          <p:cNvGrpSpPr>
            <a:grpSpLocks/>
          </p:cNvGrpSpPr>
          <p:nvPr/>
        </p:nvGrpSpPr>
        <p:grpSpPr bwMode="auto">
          <a:xfrm>
            <a:off x="4014787" y="4886325"/>
            <a:ext cx="1676400" cy="511175"/>
            <a:chOff x="2832" y="3078"/>
            <a:chExt cx="1056" cy="322"/>
          </a:xfrm>
        </p:grpSpPr>
        <p:sp>
          <p:nvSpPr>
            <p:cNvPr id="3143" name="Rectangle 71"/>
            <p:cNvSpPr>
              <a:spLocks noChangeArrowheads="1"/>
            </p:cNvSpPr>
            <p:nvPr/>
          </p:nvSpPr>
          <p:spPr bwMode="auto">
            <a:xfrm>
              <a:off x="2832" y="3078"/>
              <a:ext cx="1056" cy="322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03BB7E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05" name="Text Box 33"/>
            <p:cNvSpPr txBox="1">
              <a:spLocks noChangeArrowheads="1"/>
            </p:cNvSpPr>
            <p:nvPr/>
          </p:nvSpPr>
          <p:spPr bwMode="auto">
            <a:xfrm>
              <a:off x="3122" y="3108"/>
              <a:ext cx="630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dirty="0"/>
                <a:t>1       </a:t>
              </a:r>
              <a:r>
                <a:rPr lang="en-US" altLang="en-US" dirty="0" smtClean="0"/>
                <a:t>    </a:t>
              </a:r>
              <a:r>
                <a:rPr lang="en-US" altLang="en-US" dirty="0"/>
                <a:t>2</a:t>
              </a:r>
            </a:p>
          </p:txBody>
        </p:sp>
        <p:sp>
          <p:nvSpPr>
            <p:cNvPr id="3108" name="Freeform 36"/>
            <p:cNvSpPr>
              <a:spLocks/>
            </p:cNvSpPr>
            <p:nvPr/>
          </p:nvSpPr>
          <p:spPr bwMode="auto">
            <a:xfrm>
              <a:off x="3023" y="3195"/>
              <a:ext cx="125" cy="120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0" y="96"/>
                </a:cxn>
                <a:cxn ang="0">
                  <a:pos x="96" y="96"/>
                </a:cxn>
              </a:cxnLst>
              <a:rect l="0" t="0" r="r" b="b"/>
              <a:pathLst>
                <a:path w="96" h="96">
                  <a:moveTo>
                    <a:pt x="96" y="0"/>
                  </a:moveTo>
                  <a:lnTo>
                    <a:pt x="0" y="96"/>
                  </a:lnTo>
                  <a:lnTo>
                    <a:pt x="96" y="96"/>
                  </a:ln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09" name="Freeform 37"/>
            <p:cNvSpPr>
              <a:spLocks/>
            </p:cNvSpPr>
            <p:nvPr/>
          </p:nvSpPr>
          <p:spPr bwMode="auto">
            <a:xfrm>
              <a:off x="3475" y="3168"/>
              <a:ext cx="125" cy="120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0" y="96"/>
                </a:cxn>
                <a:cxn ang="0">
                  <a:pos x="96" y="96"/>
                </a:cxn>
              </a:cxnLst>
              <a:rect l="0" t="0" r="r" b="b"/>
              <a:pathLst>
                <a:path w="96" h="96">
                  <a:moveTo>
                    <a:pt x="96" y="0"/>
                  </a:moveTo>
                  <a:lnTo>
                    <a:pt x="0" y="96"/>
                  </a:lnTo>
                  <a:lnTo>
                    <a:pt x="96" y="96"/>
                  </a:ln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3155" name="Picture 83" descr="equal symbol trans                                             00000037Emily's Mac                    B38A4CE0: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313" y="3188"/>
              <a:ext cx="109" cy="122"/>
            </a:xfrm>
            <a:prstGeom prst="rect">
              <a:avLst/>
            </a:prstGeom>
            <a:noFill/>
          </p:spPr>
        </p:pic>
      </p:grp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2566987" y="1600200"/>
            <a:ext cx="53276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2000" dirty="0">
                <a:latin typeface="Helvetica" charset="0"/>
              </a:rPr>
              <a:t>If two  parallel lines  are cut by a  transversal, </a:t>
            </a:r>
            <a:br>
              <a:rPr lang="en-US" altLang="en-US" sz="2000" dirty="0">
                <a:latin typeface="Helvetica" charset="0"/>
              </a:rPr>
            </a:br>
            <a:r>
              <a:rPr lang="en-US" altLang="en-US" sz="2000" dirty="0">
                <a:latin typeface="Helvetica" charset="0"/>
              </a:rPr>
              <a:t>then the  pairs  of  corresponding angles </a:t>
            </a:r>
            <a:br>
              <a:rPr lang="en-US" altLang="en-US" sz="2000" dirty="0">
                <a:latin typeface="Helvetica" charset="0"/>
              </a:rPr>
            </a:br>
            <a:r>
              <a:rPr lang="en-US" altLang="en-US" sz="2000" dirty="0">
                <a:latin typeface="Helvetica" charset="0"/>
              </a:rPr>
              <a:t>are congruent.</a:t>
            </a:r>
          </a:p>
        </p:txBody>
      </p:sp>
      <p:sp>
        <p:nvSpPr>
          <p:cNvPr id="36" name="Rectangle 35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omic Sans MS" pitchFamily="66" charset="0"/>
              </a:rPr>
              <a:t>Parallel Lines and Transversals</a:t>
            </a:r>
            <a:endParaRPr lang="en-US" sz="3000" dirty="0" smtClean="0">
              <a:solidFill>
                <a:schemeClr val="accent5">
                  <a:lumMod val="60000"/>
                  <a:lumOff val="4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 action="ppaction://hlinksldjump"/>
              </a:rPr>
              <a:t>MENU</a:t>
            </a:r>
            <a:endParaRPr lang="en-US" dirty="0"/>
          </a:p>
        </p:txBody>
      </p:sp>
      <p:sp>
        <p:nvSpPr>
          <p:cNvPr id="34" name="Arc 33"/>
          <p:cNvSpPr/>
          <p:nvPr/>
        </p:nvSpPr>
        <p:spPr>
          <a:xfrm>
            <a:off x="4343400" y="3106992"/>
            <a:ext cx="914400" cy="838200"/>
          </a:xfrm>
          <a:prstGeom prst="arc">
            <a:avLst>
              <a:gd name="adj1" fmla="val 10017614"/>
              <a:gd name="adj2" fmla="val 18257213"/>
            </a:avLst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Arc 39"/>
          <p:cNvSpPr/>
          <p:nvPr/>
        </p:nvSpPr>
        <p:spPr>
          <a:xfrm>
            <a:off x="4191000" y="3810000"/>
            <a:ext cx="914400" cy="838200"/>
          </a:xfrm>
          <a:prstGeom prst="arc">
            <a:avLst>
              <a:gd name="adj1" fmla="val 10017614"/>
              <a:gd name="adj2" fmla="val 18257213"/>
            </a:avLst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Arc 40"/>
          <p:cNvSpPr/>
          <p:nvPr/>
        </p:nvSpPr>
        <p:spPr>
          <a:xfrm>
            <a:off x="4419600" y="3886200"/>
            <a:ext cx="609600" cy="609600"/>
          </a:xfrm>
          <a:prstGeom prst="arc">
            <a:avLst>
              <a:gd name="adj1" fmla="val 21394959"/>
              <a:gd name="adj2" fmla="val 6507288"/>
            </a:avLst>
          </a:prstGeom>
          <a:ln w="7620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Arc 41"/>
          <p:cNvSpPr/>
          <p:nvPr/>
        </p:nvSpPr>
        <p:spPr>
          <a:xfrm>
            <a:off x="4572000" y="3276600"/>
            <a:ext cx="685800" cy="457200"/>
          </a:xfrm>
          <a:prstGeom prst="arc">
            <a:avLst>
              <a:gd name="adj1" fmla="val 20650453"/>
              <a:gd name="adj2" fmla="val 6568058"/>
            </a:avLst>
          </a:prstGeom>
          <a:ln w="7620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03" grpId="0"/>
      <p:bldP spid="3104" grpId="0"/>
      <p:bldP spid="3085" grpId="0"/>
      <p:bldP spid="34" grpId="0" animBg="1"/>
      <p:bldP spid="40" grpId="0" animBg="1"/>
      <p:bldP spid="41" grpId="0" animBg="1"/>
      <p:bldP spid="42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10" name="Text Box 30"/>
          <p:cNvSpPr txBox="1">
            <a:spLocks noChangeArrowheads="1"/>
          </p:cNvSpPr>
          <p:nvPr/>
        </p:nvSpPr>
        <p:spPr bwMode="auto">
          <a:xfrm>
            <a:off x="4114800" y="3962400"/>
            <a:ext cx="34817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 b="1" dirty="0">
                <a:solidFill>
                  <a:sysClr val="windowText" lastClr="000000"/>
                </a:solidFill>
                <a:latin typeface="Comic Sans MS" pitchFamily="66" charset="0"/>
              </a:rPr>
              <a:t>h</a:t>
            </a:r>
          </a:p>
        </p:txBody>
      </p:sp>
      <p:sp>
        <p:nvSpPr>
          <p:cNvPr id="46103" name="Text Box 23"/>
          <p:cNvSpPr txBox="1">
            <a:spLocks noChangeArrowheads="1"/>
          </p:cNvSpPr>
          <p:nvPr/>
        </p:nvSpPr>
        <p:spPr bwMode="auto">
          <a:xfrm>
            <a:off x="2590800" y="2108200"/>
            <a:ext cx="34176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 b="1" dirty="0">
                <a:solidFill>
                  <a:sysClr val="windowText" lastClr="000000"/>
                </a:solidFill>
                <a:latin typeface="Comic Sans MS" pitchFamily="66" charset="0"/>
              </a:rPr>
              <a:t>a</a:t>
            </a:r>
          </a:p>
        </p:txBody>
      </p:sp>
      <p:sp>
        <p:nvSpPr>
          <p:cNvPr id="48" name="Text Box 24"/>
          <p:cNvSpPr txBox="1">
            <a:spLocks noChangeArrowheads="1"/>
          </p:cNvSpPr>
          <p:nvPr/>
        </p:nvSpPr>
        <p:spPr bwMode="auto">
          <a:xfrm>
            <a:off x="2362200" y="2057400"/>
            <a:ext cx="643125" cy="43088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 b="1" dirty="0" smtClean="0">
                <a:solidFill>
                  <a:srgbClr val="FFFF00"/>
                </a:solidFill>
                <a:latin typeface="Comic Sans MS" pitchFamily="66" charset="0"/>
              </a:rPr>
              <a:t>60</a:t>
            </a:r>
            <a:r>
              <a:rPr lang="en-US" sz="2200" b="1" baseline="30000" dirty="0" smtClean="0">
                <a:solidFill>
                  <a:srgbClr val="FFFF00"/>
                </a:solidFill>
                <a:latin typeface="Comic Sans MS" pitchFamily="66" charset="0"/>
              </a:rPr>
              <a:t>0</a:t>
            </a:r>
            <a:endParaRPr lang="en-US" sz="2200" b="1" baseline="30000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46104" name="Text Box 24"/>
          <p:cNvSpPr txBox="1">
            <a:spLocks noChangeArrowheads="1"/>
          </p:cNvSpPr>
          <p:nvPr/>
        </p:nvSpPr>
        <p:spPr bwMode="auto">
          <a:xfrm>
            <a:off x="3048000" y="2108200"/>
            <a:ext cx="35137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 b="1" dirty="0">
                <a:solidFill>
                  <a:sysClr val="windowText" lastClr="000000"/>
                </a:solidFill>
                <a:latin typeface="Comic Sans MS" pitchFamily="66" charset="0"/>
              </a:rPr>
              <a:t>b</a:t>
            </a:r>
          </a:p>
        </p:txBody>
      </p:sp>
      <p:sp>
        <p:nvSpPr>
          <p:cNvPr id="46105" name="Text Box 25"/>
          <p:cNvSpPr txBox="1">
            <a:spLocks noChangeArrowheads="1"/>
          </p:cNvSpPr>
          <p:nvPr/>
        </p:nvSpPr>
        <p:spPr bwMode="auto">
          <a:xfrm>
            <a:off x="2743200" y="2489200"/>
            <a:ext cx="328936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 b="1">
                <a:solidFill>
                  <a:sysClr val="windowText" lastClr="000000"/>
                </a:solidFill>
                <a:latin typeface="Comic Sans MS" pitchFamily="66" charset="0"/>
              </a:rPr>
              <a:t>c</a:t>
            </a:r>
          </a:p>
        </p:txBody>
      </p:sp>
      <p:sp>
        <p:nvSpPr>
          <p:cNvPr id="46106" name="Text Box 26"/>
          <p:cNvSpPr txBox="1">
            <a:spLocks noChangeArrowheads="1"/>
          </p:cNvSpPr>
          <p:nvPr/>
        </p:nvSpPr>
        <p:spPr bwMode="auto">
          <a:xfrm>
            <a:off x="3200400" y="2489200"/>
            <a:ext cx="349776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 b="1">
                <a:solidFill>
                  <a:sysClr val="windowText" lastClr="000000"/>
                </a:solidFill>
                <a:latin typeface="Comic Sans MS" pitchFamily="66" charset="0"/>
              </a:rPr>
              <a:t>d</a:t>
            </a:r>
          </a:p>
        </p:txBody>
      </p:sp>
      <p:sp>
        <p:nvSpPr>
          <p:cNvPr id="46107" name="Text Box 27"/>
          <p:cNvSpPr txBox="1">
            <a:spLocks noChangeArrowheads="1"/>
          </p:cNvSpPr>
          <p:nvPr/>
        </p:nvSpPr>
        <p:spPr bwMode="auto">
          <a:xfrm>
            <a:off x="3581400" y="3581400"/>
            <a:ext cx="34176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 b="1">
                <a:solidFill>
                  <a:sysClr val="windowText" lastClr="000000"/>
                </a:solidFill>
                <a:latin typeface="Comic Sans MS" pitchFamily="66" charset="0"/>
              </a:rPr>
              <a:t>e</a:t>
            </a:r>
          </a:p>
        </p:txBody>
      </p:sp>
      <p:sp>
        <p:nvSpPr>
          <p:cNvPr id="46108" name="Text Box 28"/>
          <p:cNvSpPr txBox="1">
            <a:spLocks noChangeArrowheads="1"/>
          </p:cNvSpPr>
          <p:nvPr/>
        </p:nvSpPr>
        <p:spPr bwMode="auto">
          <a:xfrm>
            <a:off x="3962400" y="3581400"/>
            <a:ext cx="327334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 b="1">
                <a:solidFill>
                  <a:sysClr val="windowText" lastClr="000000"/>
                </a:solidFill>
                <a:latin typeface="Comic Sans MS" pitchFamily="66" charset="0"/>
              </a:rPr>
              <a:t>f</a:t>
            </a:r>
          </a:p>
        </p:txBody>
      </p:sp>
      <p:sp>
        <p:nvSpPr>
          <p:cNvPr id="46109" name="Text Box 29"/>
          <p:cNvSpPr txBox="1">
            <a:spLocks noChangeArrowheads="1"/>
          </p:cNvSpPr>
          <p:nvPr/>
        </p:nvSpPr>
        <p:spPr bwMode="auto">
          <a:xfrm>
            <a:off x="3733800" y="3962400"/>
            <a:ext cx="333746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 b="1">
                <a:solidFill>
                  <a:sysClr val="windowText" lastClr="000000"/>
                </a:solidFill>
                <a:latin typeface="Comic Sans MS" pitchFamily="66" charset="0"/>
              </a:rPr>
              <a:t>g</a:t>
            </a:r>
          </a:p>
        </p:txBody>
      </p:sp>
      <p:sp>
        <p:nvSpPr>
          <p:cNvPr id="18" name="Rectangle 17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omic Sans MS" pitchFamily="66" charset="0"/>
              </a:rPr>
              <a:t>Parallel Lines and Transversals</a:t>
            </a:r>
            <a:endParaRPr lang="en-US" sz="3000" dirty="0" smtClean="0">
              <a:solidFill>
                <a:schemeClr val="accent5">
                  <a:lumMod val="60000"/>
                  <a:lumOff val="4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21" name="Text Box 46"/>
          <p:cNvSpPr txBox="1">
            <a:spLocks noChangeArrowheads="1"/>
          </p:cNvSpPr>
          <p:nvPr/>
        </p:nvSpPr>
        <p:spPr bwMode="auto">
          <a:xfrm>
            <a:off x="228600" y="609600"/>
            <a:ext cx="86868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So if we start with just this information…</a:t>
            </a:r>
            <a:endParaRPr lang="en-US" sz="2200" dirty="0">
              <a:latin typeface="Comic Sans MS" pitchFamily="66" charset="0"/>
            </a:endParaRPr>
          </a:p>
        </p:txBody>
      </p:sp>
      <p:sp>
        <p:nvSpPr>
          <p:cNvPr id="28" name="Text Box 46"/>
          <p:cNvSpPr txBox="1">
            <a:spLocks noChangeArrowheads="1"/>
          </p:cNvSpPr>
          <p:nvPr/>
        </p:nvSpPr>
        <p:spPr bwMode="auto">
          <a:xfrm>
            <a:off x="228600" y="1066800"/>
            <a:ext cx="86868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And we know the measure of 1 angle</a:t>
            </a:r>
            <a:endParaRPr lang="en-US" sz="2200" dirty="0">
              <a:latin typeface="Comic Sans MS" pitchFamily="66" charset="0"/>
            </a:endParaRPr>
          </a:p>
        </p:txBody>
      </p:sp>
      <p:sp>
        <p:nvSpPr>
          <p:cNvPr id="29" name="Text Box 24"/>
          <p:cNvSpPr txBox="1">
            <a:spLocks noChangeArrowheads="1"/>
          </p:cNvSpPr>
          <p:nvPr/>
        </p:nvSpPr>
        <p:spPr bwMode="auto">
          <a:xfrm>
            <a:off x="3048000" y="2011680"/>
            <a:ext cx="814647" cy="43088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 b="1" dirty="0" smtClean="0">
                <a:solidFill>
                  <a:srgbClr val="FFFF00"/>
                </a:solidFill>
                <a:latin typeface="Comic Sans MS" pitchFamily="66" charset="0"/>
              </a:rPr>
              <a:t>120</a:t>
            </a:r>
            <a:r>
              <a:rPr lang="en-US" sz="2200" b="1" baseline="30000" dirty="0" smtClean="0">
                <a:solidFill>
                  <a:srgbClr val="FFFF00"/>
                </a:solidFill>
                <a:latin typeface="Comic Sans MS" pitchFamily="66" charset="0"/>
              </a:rPr>
              <a:t>0</a:t>
            </a:r>
            <a:endParaRPr lang="en-US" sz="2200" b="1" baseline="30000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34" name="Text Box 24"/>
          <p:cNvSpPr txBox="1">
            <a:spLocks noChangeArrowheads="1"/>
          </p:cNvSpPr>
          <p:nvPr/>
        </p:nvSpPr>
        <p:spPr bwMode="auto">
          <a:xfrm>
            <a:off x="2233353" y="2514600"/>
            <a:ext cx="814647" cy="43088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 b="1" dirty="0" smtClean="0">
                <a:solidFill>
                  <a:srgbClr val="FFFF00"/>
                </a:solidFill>
                <a:latin typeface="Comic Sans MS" pitchFamily="66" charset="0"/>
              </a:rPr>
              <a:t>120</a:t>
            </a:r>
            <a:r>
              <a:rPr lang="en-US" sz="2200" b="1" baseline="30000" dirty="0" smtClean="0">
                <a:solidFill>
                  <a:srgbClr val="FFFF00"/>
                </a:solidFill>
                <a:latin typeface="Comic Sans MS" pitchFamily="66" charset="0"/>
              </a:rPr>
              <a:t>0</a:t>
            </a:r>
            <a:endParaRPr lang="en-US" sz="2200" b="1" baseline="30000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40" name="Text Box 24"/>
          <p:cNvSpPr txBox="1">
            <a:spLocks noChangeArrowheads="1"/>
          </p:cNvSpPr>
          <p:nvPr/>
        </p:nvSpPr>
        <p:spPr bwMode="auto">
          <a:xfrm>
            <a:off x="3276600" y="2514600"/>
            <a:ext cx="643125" cy="43088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 b="1" dirty="0" smtClean="0">
                <a:solidFill>
                  <a:srgbClr val="FFFF00"/>
                </a:solidFill>
                <a:latin typeface="Comic Sans MS" pitchFamily="66" charset="0"/>
              </a:rPr>
              <a:t>60</a:t>
            </a:r>
            <a:r>
              <a:rPr lang="en-US" sz="2200" b="1" baseline="30000" dirty="0" smtClean="0">
                <a:solidFill>
                  <a:srgbClr val="FFFF00"/>
                </a:solidFill>
                <a:latin typeface="Comic Sans MS" pitchFamily="66" charset="0"/>
              </a:rPr>
              <a:t>0</a:t>
            </a:r>
            <a:endParaRPr lang="en-US" sz="2200" b="1" baseline="30000" dirty="0">
              <a:solidFill>
                <a:srgbClr val="FFFF00"/>
              </a:solidFill>
              <a:latin typeface="Comic Sans MS" pitchFamily="66" charset="0"/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533400" y="1524000"/>
            <a:ext cx="2070880" cy="584775"/>
            <a:chOff x="685800" y="1524000"/>
            <a:chExt cx="2070880" cy="584775"/>
          </a:xfrm>
        </p:grpSpPr>
        <p:sp>
          <p:nvSpPr>
            <p:cNvPr id="44" name="Right Arrow 43"/>
            <p:cNvSpPr/>
            <p:nvPr/>
          </p:nvSpPr>
          <p:spPr>
            <a:xfrm rot="2680406">
              <a:off x="1766080" y="1763010"/>
              <a:ext cx="990600" cy="228600"/>
            </a:xfrm>
            <a:prstGeom prst="rightArrow">
              <a:avLst/>
            </a:prstGeom>
            <a:solidFill>
              <a:srgbClr val="FFFF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Text Box 46"/>
            <p:cNvSpPr txBox="1">
              <a:spLocks noChangeArrowheads="1"/>
            </p:cNvSpPr>
            <p:nvPr/>
          </p:nvSpPr>
          <p:spPr bwMode="auto">
            <a:xfrm>
              <a:off x="685800" y="1524000"/>
              <a:ext cx="1524000" cy="584775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 smtClean="0">
                  <a:latin typeface="Comic Sans MS" pitchFamily="66" charset="0"/>
                </a:rPr>
                <a:t>By </a:t>
              </a:r>
              <a:r>
                <a:rPr lang="en-US" sz="1600" b="1" u="sng" dirty="0" smtClean="0">
                  <a:latin typeface="Comic Sans MS" pitchFamily="66" charset="0"/>
                </a:rPr>
                <a:t>Vertical Angles</a:t>
              </a:r>
              <a:endParaRPr lang="en-US" sz="1600" b="1" u="sng" dirty="0">
                <a:latin typeface="Comic Sans MS" pitchFamily="66" charset="0"/>
              </a:endParaRPr>
            </a:p>
          </p:txBody>
        </p:sp>
      </p:grpSp>
      <p:sp>
        <p:nvSpPr>
          <p:cNvPr id="52" name="Text Box 46"/>
          <p:cNvSpPr txBox="1">
            <a:spLocks noChangeArrowheads="1"/>
          </p:cNvSpPr>
          <p:nvPr/>
        </p:nvSpPr>
        <p:spPr bwMode="auto">
          <a:xfrm>
            <a:off x="2514600" y="4800600"/>
            <a:ext cx="5181600" cy="1323439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en-US" sz="2000" dirty="0" smtClean="0">
                <a:latin typeface="Comic Sans MS" pitchFamily="66" charset="0"/>
              </a:rPr>
              <a:t>By </a:t>
            </a:r>
            <a:r>
              <a:rPr lang="en-US" sz="2000" b="1" u="sng" dirty="0" smtClean="0">
                <a:latin typeface="Comic Sans MS" pitchFamily="66" charset="0"/>
              </a:rPr>
              <a:t>CORRESPONDING ANGLES</a:t>
            </a:r>
            <a:r>
              <a:rPr lang="en-US" sz="2000" dirty="0" smtClean="0">
                <a:latin typeface="Comic Sans MS" pitchFamily="66" charset="0"/>
              </a:rPr>
              <a:t>, each of the angles at the other intersection have the same measure of their matching angles above</a:t>
            </a:r>
            <a:endParaRPr lang="en-US" sz="2000" b="1" u="sng" dirty="0">
              <a:latin typeface="Comic Sans MS" pitchFamily="66" charset="0"/>
            </a:endParaRPr>
          </a:p>
        </p:txBody>
      </p:sp>
      <p:sp>
        <p:nvSpPr>
          <p:cNvPr id="53" name="Text Box 24"/>
          <p:cNvSpPr txBox="1">
            <a:spLocks noChangeArrowheads="1"/>
          </p:cNvSpPr>
          <p:nvPr/>
        </p:nvSpPr>
        <p:spPr bwMode="auto">
          <a:xfrm>
            <a:off x="4038600" y="3505200"/>
            <a:ext cx="814647" cy="43088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 b="1" dirty="0" smtClean="0">
                <a:solidFill>
                  <a:srgbClr val="FFFF00"/>
                </a:solidFill>
                <a:latin typeface="Comic Sans MS" pitchFamily="66" charset="0"/>
              </a:rPr>
              <a:t>120</a:t>
            </a:r>
            <a:r>
              <a:rPr lang="en-US" sz="2200" b="1" baseline="30000" dirty="0" smtClean="0">
                <a:solidFill>
                  <a:srgbClr val="FFFF00"/>
                </a:solidFill>
                <a:latin typeface="Comic Sans MS" pitchFamily="66" charset="0"/>
              </a:rPr>
              <a:t>0</a:t>
            </a:r>
            <a:endParaRPr lang="en-US" sz="2200" b="1" baseline="30000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54" name="Text Box 24"/>
          <p:cNvSpPr txBox="1">
            <a:spLocks noChangeArrowheads="1"/>
          </p:cNvSpPr>
          <p:nvPr/>
        </p:nvSpPr>
        <p:spPr bwMode="auto">
          <a:xfrm>
            <a:off x="4114800" y="3962400"/>
            <a:ext cx="764953" cy="43088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 b="1" dirty="0" smtClean="0">
                <a:solidFill>
                  <a:srgbClr val="FFFF00"/>
                </a:solidFill>
                <a:latin typeface="Comic Sans MS" pitchFamily="66" charset="0"/>
              </a:rPr>
              <a:t> 60</a:t>
            </a:r>
            <a:r>
              <a:rPr lang="en-US" sz="2200" b="1" baseline="30000" dirty="0" smtClean="0">
                <a:solidFill>
                  <a:srgbClr val="FFFF00"/>
                </a:solidFill>
                <a:latin typeface="Comic Sans MS" pitchFamily="66" charset="0"/>
              </a:rPr>
              <a:t>0</a:t>
            </a:r>
            <a:endParaRPr lang="en-US" sz="2200" b="1" baseline="30000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55" name="Text Box 24"/>
          <p:cNvSpPr txBox="1">
            <a:spLocks noChangeArrowheads="1"/>
          </p:cNvSpPr>
          <p:nvPr/>
        </p:nvSpPr>
        <p:spPr bwMode="auto">
          <a:xfrm>
            <a:off x="3200400" y="4038600"/>
            <a:ext cx="936475" cy="43088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 b="1" dirty="0" smtClean="0">
                <a:solidFill>
                  <a:srgbClr val="FFFF00"/>
                </a:solidFill>
                <a:latin typeface="Comic Sans MS" pitchFamily="66" charset="0"/>
              </a:rPr>
              <a:t> 120</a:t>
            </a:r>
            <a:r>
              <a:rPr lang="en-US" sz="2200" b="1" baseline="30000" dirty="0" smtClean="0">
                <a:solidFill>
                  <a:srgbClr val="FFFF00"/>
                </a:solidFill>
                <a:latin typeface="Comic Sans MS" pitchFamily="66" charset="0"/>
              </a:rPr>
              <a:t>0</a:t>
            </a:r>
            <a:endParaRPr lang="en-US" sz="2200" b="1" baseline="30000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56" name="Text Box 24"/>
          <p:cNvSpPr txBox="1">
            <a:spLocks noChangeArrowheads="1"/>
          </p:cNvSpPr>
          <p:nvPr/>
        </p:nvSpPr>
        <p:spPr bwMode="auto">
          <a:xfrm>
            <a:off x="3048000" y="3505200"/>
            <a:ext cx="764953" cy="43088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 b="1" dirty="0" smtClean="0">
                <a:solidFill>
                  <a:srgbClr val="FFFF00"/>
                </a:solidFill>
                <a:latin typeface="Comic Sans MS" pitchFamily="66" charset="0"/>
              </a:rPr>
              <a:t> 60</a:t>
            </a:r>
            <a:r>
              <a:rPr lang="en-US" sz="2200" b="1" baseline="30000" dirty="0" smtClean="0">
                <a:solidFill>
                  <a:srgbClr val="FFFF00"/>
                </a:solidFill>
                <a:latin typeface="Comic Sans MS" pitchFamily="66" charset="0"/>
              </a:rPr>
              <a:t>0</a:t>
            </a:r>
            <a:endParaRPr lang="en-US" sz="2200" b="1" baseline="30000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46100" name="Line 20"/>
          <p:cNvSpPr>
            <a:spLocks noChangeShapeType="1"/>
          </p:cNvSpPr>
          <p:nvPr/>
        </p:nvSpPr>
        <p:spPr bwMode="auto">
          <a:xfrm>
            <a:off x="609600" y="2514600"/>
            <a:ext cx="7239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arrow"/>
            <a:tailEnd type="arrow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sp>
        <p:nvSpPr>
          <p:cNvPr id="46101" name="Line 21"/>
          <p:cNvSpPr>
            <a:spLocks noChangeShapeType="1"/>
          </p:cNvSpPr>
          <p:nvPr/>
        </p:nvSpPr>
        <p:spPr bwMode="auto">
          <a:xfrm>
            <a:off x="990600" y="3987800"/>
            <a:ext cx="7162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arrow"/>
            <a:tailEnd type="arrow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sp>
        <p:nvSpPr>
          <p:cNvPr id="46102" name="Line 22"/>
          <p:cNvSpPr>
            <a:spLocks noChangeShapeType="1"/>
          </p:cNvSpPr>
          <p:nvPr/>
        </p:nvSpPr>
        <p:spPr bwMode="auto">
          <a:xfrm>
            <a:off x="2514600" y="1676400"/>
            <a:ext cx="1905000" cy="2895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arrow"/>
            <a:tailEnd type="arrow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grpSp>
        <p:nvGrpSpPr>
          <p:cNvPr id="25" name="Group 24"/>
          <p:cNvGrpSpPr>
            <a:grpSpLocks/>
          </p:cNvGrpSpPr>
          <p:nvPr/>
        </p:nvGrpSpPr>
        <p:grpSpPr bwMode="auto">
          <a:xfrm>
            <a:off x="1981200" y="3751008"/>
            <a:ext cx="381000" cy="457200"/>
            <a:chOff x="624" y="1296"/>
            <a:chExt cx="240" cy="288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26" name="Line 17"/>
            <p:cNvSpPr>
              <a:spLocks noChangeShapeType="1"/>
            </p:cNvSpPr>
            <p:nvPr/>
          </p:nvSpPr>
          <p:spPr bwMode="auto">
            <a:xfrm>
              <a:off x="624" y="1296"/>
              <a:ext cx="240" cy="144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Line 18"/>
            <p:cNvSpPr>
              <a:spLocks noChangeShapeType="1"/>
            </p:cNvSpPr>
            <p:nvPr/>
          </p:nvSpPr>
          <p:spPr bwMode="auto">
            <a:xfrm flipH="1">
              <a:off x="624" y="1440"/>
              <a:ext cx="240" cy="144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2" name="Group 15"/>
          <p:cNvGrpSpPr>
            <a:grpSpLocks/>
          </p:cNvGrpSpPr>
          <p:nvPr/>
        </p:nvGrpSpPr>
        <p:grpSpPr bwMode="auto">
          <a:xfrm>
            <a:off x="1981200" y="2286000"/>
            <a:ext cx="381000" cy="457200"/>
            <a:chOff x="624" y="1296"/>
            <a:chExt cx="240" cy="288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23" name="Line 13"/>
            <p:cNvSpPr>
              <a:spLocks noChangeShapeType="1"/>
            </p:cNvSpPr>
            <p:nvPr/>
          </p:nvSpPr>
          <p:spPr bwMode="auto">
            <a:xfrm>
              <a:off x="624" y="1296"/>
              <a:ext cx="240" cy="144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Line 14"/>
            <p:cNvSpPr>
              <a:spLocks noChangeShapeType="1"/>
            </p:cNvSpPr>
            <p:nvPr/>
          </p:nvSpPr>
          <p:spPr bwMode="auto">
            <a:xfrm flipH="1">
              <a:off x="624" y="1440"/>
              <a:ext cx="240" cy="144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2590800" y="2771983"/>
            <a:ext cx="1524000" cy="1050725"/>
            <a:chOff x="2590800" y="2771983"/>
            <a:chExt cx="1524000" cy="1050725"/>
          </a:xfrm>
        </p:grpSpPr>
        <p:sp>
          <p:nvSpPr>
            <p:cNvPr id="41" name="Right Arrow 40"/>
            <p:cNvSpPr/>
            <p:nvPr/>
          </p:nvSpPr>
          <p:spPr>
            <a:xfrm rot="16859644">
              <a:off x="2759360" y="3213108"/>
              <a:ext cx="990600" cy="228600"/>
            </a:xfrm>
            <a:prstGeom prst="rightArrow">
              <a:avLst/>
            </a:prstGeom>
            <a:solidFill>
              <a:srgbClr val="FFFF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ight Arrow 37"/>
            <p:cNvSpPr/>
            <p:nvPr/>
          </p:nvSpPr>
          <p:spPr>
            <a:xfrm rot="13726900">
              <a:off x="2507845" y="3152983"/>
              <a:ext cx="990600" cy="228600"/>
            </a:xfrm>
            <a:prstGeom prst="rightArrow">
              <a:avLst/>
            </a:prstGeom>
            <a:solidFill>
              <a:srgbClr val="FFFF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 Box 46"/>
            <p:cNvSpPr txBox="1">
              <a:spLocks noChangeArrowheads="1"/>
            </p:cNvSpPr>
            <p:nvPr/>
          </p:nvSpPr>
          <p:spPr bwMode="auto">
            <a:xfrm>
              <a:off x="2590800" y="3200400"/>
              <a:ext cx="1524000" cy="584775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 smtClean="0">
                  <a:latin typeface="Comic Sans MS" pitchFamily="66" charset="0"/>
                </a:rPr>
                <a:t>These 2 are </a:t>
              </a:r>
              <a:r>
                <a:rPr lang="en-US" sz="1600" b="1" u="sng" dirty="0" smtClean="0">
                  <a:latin typeface="Comic Sans MS" pitchFamily="66" charset="0"/>
                </a:rPr>
                <a:t>supplements</a:t>
              </a:r>
              <a:endParaRPr lang="en-US" sz="1600" b="1" u="sng" dirty="0">
                <a:latin typeface="Comic Sans MS" pitchFamily="66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990600" y="3081925"/>
            <a:ext cx="2514600" cy="728075"/>
            <a:chOff x="990600" y="3081925"/>
            <a:chExt cx="2514600" cy="728075"/>
          </a:xfrm>
        </p:grpSpPr>
        <p:sp>
          <p:nvSpPr>
            <p:cNvPr id="32" name="Right Arrow 31"/>
            <p:cNvSpPr/>
            <p:nvPr/>
          </p:nvSpPr>
          <p:spPr>
            <a:xfrm rot="19480501">
              <a:off x="1282057" y="3081925"/>
              <a:ext cx="990600" cy="228600"/>
            </a:xfrm>
            <a:prstGeom prst="rightArrow">
              <a:avLst/>
            </a:prstGeom>
            <a:solidFill>
              <a:srgbClr val="FFFF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Text Box 46"/>
            <p:cNvSpPr txBox="1">
              <a:spLocks noChangeArrowheads="1"/>
            </p:cNvSpPr>
            <p:nvPr/>
          </p:nvSpPr>
          <p:spPr bwMode="auto">
            <a:xfrm>
              <a:off x="990600" y="3225225"/>
              <a:ext cx="2514600" cy="584775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 smtClean="0">
                  <a:latin typeface="Comic Sans MS" pitchFamily="66" charset="0"/>
                </a:rPr>
                <a:t>Then by </a:t>
              </a:r>
              <a:r>
                <a:rPr lang="en-US" sz="1600" b="1" u="sng" dirty="0" smtClean="0">
                  <a:latin typeface="Comic Sans MS" pitchFamily="66" charset="0"/>
                </a:rPr>
                <a:t>vertical angles, </a:t>
              </a:r>
              <a:r>
                <a:rPr lang="en-US" sz="1600" dirty="0" smtClean="0">
                  <a:latin typeface="Comic Sans MS" pitchFamily="66" charset="0"/>
                </a:rPr>
                <a:t>we know this one is…</a:t>
              </a:r>
              <a:endParaRPr lang="en-US" sz="1600" dirty="0">
                <a:latin typeface="Comic Sans MS" pitchFamily="66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41" dur="1"/>
                                        <p:tgtEl>
                                          <p:spTgt spid="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56" dur="1"/>
                                        <p:tgtEl>
                                          <p:spTgt spid="4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28" grpId="0"/>
      <p:bldP spid="29" grpId="0" animBg="1"/>
      <p:bldP spid="34" grpId="0" animBg="1"/>
      <p:bldP spid="40" grpId="0" animBg="1"/>
      <p:bldP spid="52" grpId="0" animBg="1"/>
      <p:bldP spid="53" grpId="0" animBg="1"/>
      <p:bldP spid="54" grpId="0" animBg="1"/>
      <p:bldP spid="55" grpId="0" animBg="1"/>
      <p:bldP spid="56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omic Sans MS" pitchFamily="66" charset="0"/>
              </a:rPr>
              <a:t>Parallel Lines and Transversals</a:t>
            </a:r>
            <a:endParaRPr lang="en-US" sz="3000" dirty="0" smtClean="0">
              <a:solidFill>
                <a:schemeClr val="accent5">
                  <a:lumMod val="60000"/>
                  <a:lumOff val="4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graphicFrame>
        <p:nvGraphicFramePr>
          <p:cNvPr id="205826" name="Object 2"/>
          <p:cNvGraphicFramePr>
            <a:graphicFrameLocks noChangeAspect="1"/>
          </p:cNvGraphicFramePr>
          <p:nvPr/>
        </p:nvGraphicFramePr>
        <p:xfrm>
          <a:off x="1447800" y="990600"/>
          <a:ext cx="6579360" cy="4937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30" name="Presentation" r:id="rId4" imgW="4570544" imgH="3427404" progId="PowerPoint.Show.12">
                  <p:embed/>
                </p:oleObj>
              </mc:Choice>
              <mc:Fallback>
                <p:oleObj name="Presentation" r:id="rId4" imgW="4570544" imgH="3427404" progId="PowerPoint.Show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990600"/>
                        <a:ext cx="6579360" cy="49371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8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verb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verb" cmd="0">
                                      <p:cBhvr>
                                        <p:cTn id="6" dur="1" fill="hold"/>
                                        <p:tgtEl>
                                          <p:spTgt spid="2058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826"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9010" name="Picture 2" descr="C:\FILES\pictures (fun)\Math animations\animtom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838200"/>
            <a:ext cx="5181600" cy="518160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omic Sans MS" pitchFamily="66" charset="0"/>
              </a:rPr>
              <a:t>Parallel Lines and Transversals</a:t>
            </a:r>
            <a:endParaRPr lang="en-US" sz="3000" dirty="0" smtClean="0">
              <a:solidFill>
                <a:schemeClr val="accent5">
                  <a:lumMod val="60000"/>
                  <a:lumOff val="4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10" name="Text Box 30"/>
          <p:cNvSpPr txBox="1">
            <a:spLocks noChangeArrowheads="1"/>
          </p:cNvSpPr>
          <p:nvPr/>
        </p:nvSpPr>
        <p:spPr bwMode="auto">
          <a:xfrm>
            <a:off x="5029200" y="3200400"/>
            <a:ext cx="34817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 b="1" dirty="0">
                <a:solidFill>
                  <a:sysClr val="windowText" lastClr="000000"/>
                </a:solidFill>
                <a:latin typeface="Comic Sans MS" pitchFamily="66" charset="0"/>
              </a:rPr>
              <a:t>h</a:t>
            </a:r>
          </a:p>
        </p:txBody>
      </p:sp>
      <p:sp>
        <p:nvSpPr>
          <p:cNvPr id="46103" name="Text Box 23"/>
          <p:cNvSpPr txBox="1">
            <a:spLocks noChangeArrowheads="1"/>
          </p:cNvSpPr>
          <p:nvPr/>
        </p:nvSpPr>
        <p:spPr bwMode="auto">
          <a:xfrm>
            <a:off x="2743200" y="2819400"/>
            <a:ext cx="34176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 b="1" dirty="0">
                <a:solidFill>
                  <a:sysClr val="windowText" lastClr="000000"/>
                </a:solidFill>
                <a:latin typeface="Comic Sans MS" pitchFamily="66" charset="0"/>
              </a:rPr>
              <a:t>a</a:t>
            </a:r>
          </a:p>
        </p:txBody>
      </p:sp>
      <p:sp>
        <p:nvSpPr>
          <p:cNvPr id="48" name="Text Box 24"/>
          <p:cNvSpPr txBox="1">
            <a:spLocks noChangeArrowheads="1"/>
          </p:cNvSpPr>
          <p:nvPr/>
        </p:nvSpPr>
        <p:spPr bwMode="auto">
          <a:xfrm>
            <a:off x="4953000" y="3276600"/>
            <a:ext cx="527709" cy="43088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 b="1" dirty="0" smtClean="0">
                <a:solidFill>
                  <a:srgbClr val="FFFF00"/>
                </a:solidFill>
                <a:latin typeface="Comic Sans MS" pitchFamily="66" charset="0"/>
              </a:rPr>
              <a:t>75</a:t>
            </a:r>
            <a:endParaRPr lang="en-US" sz="2200" b="1" baseline="30000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46104" name="Text Box 24"/>
          <p:cNvSpPr txBox="1">
            <a:spLocks noChangeArrowheads="1"/>
          </p:cNvSpPr>
          <p:nvPr/>
        </p:nvSpPr>
        <p:spPr bwMode="auto">
          <a:xfrm>
            <a:off x="3200400" y="2819400"/>
            <a:ext cx="35137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 b="1" dirty="0">
                <a:solidFill>
                  <a:sysClr val="windowText" lastClr="000000"/>
                </a:solidFill>
                <a:latin typeface="Comic Sans MS" pitchFamily="66" charset="0"/>
              </a:rPr>
              <a:t>b</a:t>
            </a:r>
          </a:p>
        </p:txBody>
      </p:sp>
      <p:sp>
        <p:nvSpPr>
          <p:cNvPr id="46105" name="Text Box 25"/>
          <p:cNvSpPr txBox="1">
            <a:spLocks noChangeArrowheads="1"/>
          </p:cNvSpPr>
          <p:nvPr/>
        </p:nvSpPr>
        <p:spPr bwMode="auto">
          <a:xfrm>
            <a:off x="2895600" y="3200400"/>
            <a:ext cx="328936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 b="1">
                <a:solidFill>
                  <a:sysClr val="windowText" lastClr="000000"/>
                </a:solidFill>
                <a:latin typeface="Comic Sans MS" pitchFamily="66" charset="0"/>
              </a:rPr>
              <a:t>c</a:t>
            </a:r>
          </a:p>
        </p:txBody>
      </p:sp>
      <p:sp>
        <p:nvSpPr>
          <p:cNvPr id="46106" name="Text Box 26"/>
          <p:cNvSpPr txBox="1">
            <a:spLocks noChangeArrowheads="1"/>
          </p:cNvSpPr>
          <p:nvPr/>
        </p:nvSpPr>
        <p:spPr bwMode="auto">
          <a:xfrm>
            <a:off x="3352800" y="3200400"/>
            <a:ext cx="349776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 b="1">
                <a:solidFill>
                  <a:sysClr val="windowText" lastClr="000000"/>
                </a:solidFill>
                <a:latin typeface="Comic Sans MS" pitchFamily="66" charset="0"/>
              </a:rPr>
              <a:t>d</a:t>
            </a:r>
          </a:p>
        </p:txBody>
      </p:sp>
      <p:sp>
        <p:nvSpPr>
          <p:cNvPr id="46107" name="Text Box 27"/>
          <p:cNvSpPr txBox="1">
            <a:spLocks noChangeArrowheads="1"/>
          </p:cNvSpPr>
          <p:nvPr/>
        </p:nvSpPr>
        <p:spPr bwMode="auto">
          <a:xfrm>
            <a:off x="4495800" y="2819400"/>
            <a:ext cx="34176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 b="1">
                <a:solidFill>
                  <a:sysClr val="windowText" lastClr="000000"/>
                </a:solidFill>
                <a:latin typeface="Comic Sans MS" pitchFamily="66" charset="0"/>
              </a:rPr>
              <a:t>e</a:t>
            </a:r>
          </a:p>
        </p:txBody>
      </p:sp>
      <p:sp>
        <p:nvSpPr>
          <p:cNvPr id="46108" name="Text Box 28"/>
          <p:cNvSpPr txBox="1">
            <a:spLocks noChangeArrowheads="1"/>
          </p:cNvSpPr>
          <p:nvPr/>
        </p:nvSpPr>
        <p:spPr bwMode="auto">
          <a:xfrm>
            <a:off x="4876800" y="2819400"/>
            <a:ext cx="327334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 b="1">
                <a:solidFill>
                  <a:sysClr val="windowText" lastClr="000000"/>
                </a:solidFill>
                <a:latin typeface="Comic Sans MS" pitchFamily="66" charset="0"/>
              </a:rPr>
              <a:t>f</a:t>
            </a:r>
          </a:p>
        </p:txBody>
      </p:sp>
      <p:sp>
        <p:nvSpPr>
          <p:cNvPr id="46109" name="Text Box 29"/>
          <p:cNvSpPr txBox="1">
            <a:spLocks noChangeArrowheads="1"/>
          </p:cNvSpPr>
          <p:nvPr/>
        </p:nvSpPr>
        <p:spPr bwMode="auto">
          <a:xfrm>
            <a:off x="4648200" y="3200400"/>
            <a:ext cx="333746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 b="1">
                <a:solidFill>
                  <a:sysClr val="windowText" lastClr="000000"/>
                </a:solidFill>
                <a:latin typeface="Comic Sans MS" pitchFamily="66" charset="0"/>
              </a:rPr>
              <a:t>g</a:t>
            </a:r>
          </a:p>
        </p:txBody>
      </p:sp>
      <p:sp>
        <p:nvSpPr>
          <p:cNvPr id="18" name="Rectangle 17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omic Sans MS" pitchFamily="66" charset="0"/>
              </a:rPr>
              <a:t>Parallel Lines and Transversals</a:t>
            </a:r>
            <a:endParaRPr lang="en-US" sz="3000" dirty="0" smtClean="0">
              <a:solidFill>
                <a:schemeClr val="accent5">
                  <a:lumMod val="60000"/>
                  <a:lumOff val="4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21" name="Text Box 46"/>
          <p:cNvSpPr txBox="1">
            <a:spLocks noChangeArrowheads="1"/>
          </p:cNvSpPr>
          <p:nvPr/>
        </p:nvSpPr>
        <p:spPr bwMode="auto">
          <a:xfrm>
            <a:off x="228600" y="609600"/>
            <a:ext cx="86868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So, whenever we have this picture…</a:t>
            </a:r>
            <a:endParaRPr lang="en-US" sz="2200" dirty="0">
              <a:latin typeface="Comic Sans MS" pitchFamily="66" charset="0"/>
            </a:endParaRPr>
          </a:p>
        </p:txBody>
      </p:sp>
      <p:sp>
        <p:nvSpPr>
          <p:cNvPr id="29" name="Text Box 24"/>
          <p:cNvSpPr txBox="1">
            <a:spLocks noChangeArrowheads="1"/>
          </p:cNvSpPr>
          <p:nvPr/>
        </p:nvSpPr>
        <p:spPr bwMode="auto">
          <a:xfrm>
            <a:off x="4876800" y="2895600"/>
            <a:ext cx="699230" cy="43088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 b="1" dirty="0" smtClean="0">
                <a:solidFill>
                  <a:srgbClr val="FFFF00"/>
                </a:solidFill>
                <a:latin typeface="Comic Sans MS" pitchFamily="66" charset="0"/>
              </a:rPr>
              <a:t>105</a:t>
            </a:r>
            <a:endParaRPr lang="en-US" sz="2200" b="1" baseline="30000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34" name="Text Box 24"/>
          <p:cNvSpPr txBox="1">
            <a:spLocks noChangeArrowheads="1"/>
          </p:cNvSpPr>
          <p:nvPr/>
        </p:nvSpPr>
        <p:spPr bwMode="auto">
          <a:xfrm>
            <a:off x="4349091" y="2895600"/>
            <a:ext cx="527709" cy="43088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 b="1" dirty="0" smtClean="0">
                <a:solidFill>
                  <a:srgbClr val="FFFF00"/>
                </a:solidFill>
                <a:latin typeface="Comic Sans MS" pitchFamily="66" charset="0"/>
              </a:rPr>
              <a:t>75</a:t>
            </a:r>
            <a:endParaRPr lang="en-US" sz="2200" b="1" baseline="30000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40" name="Text Box 24"/>
          <p:cNvSpPr txBox="1">
            <a:spLocks noChangeArrowheads="1"/>
          </p:cNvSpPr>
          <p:nvPr/>
        </p:nvSpPr>
        <p:spPr bwMode="auto">
          <a:xfrm>
            <a:off x="4309875" y="3302913"/>
            <a:ext cx="699230" cy="43088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 b="1" dirty="0" smtClean="0">
                <a:solidFill>
                  <a:srgbClr val="FFFF00"/>
                </a:solidFill>
                <a:latin typeface="Comic Sans MS" pitchFamily="66" charset="0"/>
              </a:rPr>
              <a:t>105</a:t>
            </a:r>
            <a:endParaRPr lang="en-US" sz="2200" b="1" baseline="30000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53" name="Text Box 24"/>
          <p:cNvSpPr txBox="1">
            <a:spLocks noChangeArrowheads="1"/>
          </p:cNvSpPr>
          <p:nvPr/>
        </p:nvSpPr>
        <p:spPr bwMode="auto">
          <a:xfrm>
            <a:off x="3124200" y="2834640"/>
            <a:ext cx="699230" cy="43088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 b="1" dirty="0" smtClean="0">
                <a:solidFill>
                  <a:srgbClr val="FFFF00"/>
                </a:solidFill>
                <a:latin typeface="Comic Sans MS" pitchFamily="66" charset="0"/>
              </a:rPr>
              <a:t>105</a:t>
            </a:r>
            <a:endParaRPr lang="en-US" sz="2200" b="1" baseline="30000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54" name="Text Box 24"/>
          <p:cNvSpPr txBox="1">
            <a:spLocks noChangeArrowheads="1"/>
          </p:cNvSpPr>
          <p:nvPr/>
        </p:nvSpPr>
        <p:spPr bwMode="auto">
          <a:xfrm>
            <a:off x="3139440" y="3246120"/>
            <a:ext cx="527709" cy="43088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 b="1" dirty="0" smtClean="0">
                <a:solidFill>
                  <a:srgbClr val="FFFF00"/>
                </a:solidFill>
                <a:latin typeface="Comic Sans MS" pitchFamily="66" charset="0"/>
              </a:rPr>
              <a:t>75</a:t>
            </a:r>
            <a:endParaRPr lang="en-US" sz="2200" b="1" baseline="30000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55" name="Text Box 24"/>
          <p:cNvSpPr txBox="1">
            <a:spLocks noChangeArrowheads="1"/>
          </p:cNvSpPr>
          <p:nvPr/>
        </p:nvSpPr>
        <p:spPr bwMode="auto">
          <a:xfrm>
            <a:off x="2550863" y="3276600"/>
            <a:ext cx="699230" cy="43088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 b="1" dirty="0" smtClean="0">
                <a:solidFill>
                  <a:srgbClr val="FFFF00"/>
                </a:solidFill>
                <a:latin typeface="Comic Sans MS" pitchFamily="66" charset="0"/>
              </a:rPr>
              <a:t>105</a:t>
            </a:r>
            <a:endParaRPr lang="en-US" sz="2200" b="1" baseline="30000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56" name="Text Box 24"/>
          <p:cNvSpPr txBox="1">
            <a:spLocks noChangeArrowheads="1"/>
          </p:cNvSpPr>
          <p:nvPr/>
        </p:nvSpPr>
        <p:spPr bwMode="auto">
          <a:xfrm>
            <a:off x="2438400" y="2845713"/>
            <a:ext cx="649537" cy="43088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200" b="1" dirty="0" smtClean="0">
                <a:solidFill>
                  <a:srgbClr val="FFFF00"/>
                </a:solidFill>
                <a:latin typeface="Comic Sans MS" pitchFamily="66" charset="0"/>
              </a:rPr>
              <a:t> 75</a:t>
            </a:r>
            <a:endParaRPr lang="en-US" sz="2200" b="1" baseline="30000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46100" name="Line 20"/>
          <p:cNvSpPr>
            <a:spLocks noChangeShapeType="1"/>
          </p:cNvSpPr>
          <p:nvPr/>
        </p:nvSpPr>
        <p:spPr bwMode="auto">
          <a:xfrm flipH="1" flipV="1">
            <a:off x="2743200" y="1143000"/>
            <a:ext cx="1143000" cy="5181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arrow"/>
            <a:tailEnd type="arrow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sp>
        <p:nvSpPr>
          <p:cNvPr id="46101" name="Line 21"/>
          <p:cNvSpPr>
            <a:spLocks noChangeShapeType="1"/>
          </p:cNvSpPr>
          <p:nvPr/>
        </p:nvSpPr>
        <p:spPr bwMode="auto">
          <a:xfrm>
            <a:off x="4343400" y="1066800"/>
            <a:ext cx="1295400" cy="5105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arrow"/>
            <a:tailEnd type="arrow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sp>
        <p:nvSpPr>
          <p:cNvPr id="46102" name="Line 22"/>
          <p:cNvSpPr>
            <a:spLocks noChangeShapeType="1"/>
          </p:cNvSpPr>
          <p:nvPr/>
        </p:nvSpPr>
        <p:spPr bwMode="auto">
          <a:xfrm flipH="1" flipV="1">
            <a:off x="342900" y="3210251"/>
            <a:ext cx="8001000" cy="1524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arrow"/>
            <a:tailEnd type="arrow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grpSp>
        <p:nvGrpSpPr>
          <p:cNvPr id="3" name="Group 24"/>
          <p:cNvGrpSpPr>
            <a:grpSpLocks/>
          </p:cNvGrpSpPr>
          <p:nvPr/>
        </p:nvGrpSpPr>
        <p:grpSpPr bwMode="auto">
          <a:xfrm rot="15275846">
            <a:off x="5360134" y="5383897"/>
            <a:ext cx="381000" cy="457200"/>
            <a:chOff x="624" y="1296"/>
            <a:chExt cx="240" cy="288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26" name="Line 17"/>
            <p:cNvSpPr>
              <a:spLocks noChangeShapeType="1"/>
            </p:cNvSpPr>
            <p:nvPr/>
          </p:nvSpPr>
          <p:spPr bwMode="auto">
            <a:xfrm>
              <a:off x="624" y="1296"/>
              <a:ext cx="240" cy="144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Line 18"/>
            <p:cNvSpPr>
              <a:spLocks noChangeShapeType="1"/>
            </p:cNvSpPr>
            <p:nvPr/>
          </p:nvSpPr>
          <p:spPr bwMode="auto">
            <a:xfrm flipH="1">
              <a:off x="624" y="1440"/>
              <a:ext cx="240" cy="144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15"/>
          <p:cNvGrpSpPr>
            <a:grpSpLocks/>
          </p:cNvGrpSpPr>
          <p:nvPr/>
        </p:nvGrpSpPr>
        <p:grpSpPr bwMode="auto">
          <a:xfrm rot="15275846">
            <a:off x="3607533" y="5536297"/>
            <a:ext cx="381000" cy="457200"/>
            <a:chOff x="624" y="1296"/>
            <a:chExt cx="240" cy="288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23" name="Line 13"/>
            <p:cNvSpPr>
              <a:spLocks noChangeShapeType="1"/>
            </p:cNvSpPr>
            <p:nvPr/>
          </p:nvSpPr>
          <p:spPr bwMode="auto">
            <a:xfrm>
              <a:off x="624" y="1296"/>
              <a:ext cx="240" cy="144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Line 14"/>
            <p:cNvSpPr>
              <a:spLocks noChangeShapeType="1"/>
            </p:cNvSpPr>
            <p:nvPr/>
          </p:nvSpPr>
          <p:spPr bwMode="auto">
            <a:xfrm flipH="1">
              <a:off x="624" y="1440"/>
              <a:ext cx="240" cy="144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3" name="Text Box 46"/>
          <p:cNvSpPr txBox="1">
            <a:spLocks noChangeArrowheads="1"/>
          </p:cNvSpPr>
          <p:nvPr/>
        </p:nvSpPr>
        <p:spPr bwMode="auto">
          <a:xfrm>
            <a:off x="4800600" y="1219200"/>
            <a:ext cx="41148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If we know 1 angle…</a:t>
            </a:r>
            <a:endParaRPr lang="en-US" sz="2200" dirty="0">
              <a:latin typeface="Comic Sans MS" pitchFamily="66" charset="0"/>
            </a:endParaRPr>
          </a:p>
        </p:txBody>
      </p:sp>
      <p:sp>
        <p:nvSpPr>
          <p:cNvPr id="45" name="Text Box 46"/>
          <p:cNvSpPr txBox="1">
            <a:spLocks noChangeArrowheads="1"/>
          </p:cNvSpPr>
          <p:nvPr/>
        </p:nvSpPr>
        <p:spPr bwMode="auto">
          <a:xfrm>
            <a:off x="5029200" y="1752600"/>
            <a:ext cx="41148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We know them </a:t>
            </a:r>
            <a:r>
              <a:rPr lang="en-US" sz="2200" smtClean="0">
                <a:latin typeface="Comic Sans MS" pitchFamily="66" charset="0"/>
              </a:rPr>
              <a:t>all !!</a:t>
            </a:r>
            <a:r>
              <a:rPr lang="en-US" sz="4000" smtClean="0">
                <a:latin typeface="Times New Roman"/>
                <a:cs typeface="Times New Roman"/>
              </a:rPr>
              <a:t>☻</a:t>
            </a:r>
            <a:endParaRPr lang="en-US" sz="4000" dirty="0">
              <a:latin typeface="Comic Sans MS" pitchFamily="66" charset="0"/>
            </a:endParaRPr>
          </a:p>
        </p:txBody>
      </p:sp>
      <p:sp>
        <p:nvSpPr>
          <p:cNvPr id="47" name="Text Box 46"/>
          <p:cNvSpPr txBox="1">
            <a:spLocks noChangeArrowheads="1"/>
          </p:cNvSpPr>
          <p:nvPr/>
        </p:nvSpPr>
        <p:spPr bwMode="auto">
          <a:xfrm>
            <a:off x="5867400" y="3429000"/>
            <a:ext cx="3200400" cy="2554545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One shortcut people use to figure this out is:  </a:t>
            </a:r>
          </a:p>
          <a:p>
            <a:endParaRPr lang="en-US" sz="2000" dirty="0" smtClean="0">
              <a:latin typeface="Comic Sans MS" pitchFamily="66" charset="0"/>
            </a:endParaRPr>
          </a:p>
          <a:p>
            <a:r>
              <a:rPr lang="en-US" sz="2000" dirty="0" smtClean="0">
                <a:latin typeface="Comic Sans MS" pitchFamily="66" charset="0"/>
              </a:rPr>
              <a:t>All the </a:t>
            </a:r>
            <a:r>
              <a:rPr lang="en-US" sz="2000" b="1" u="sng" dirty="0" smtClean="0">
                <a:latin typeface="Comic Sans MS" pitchFamily="66" charset="0"/>
              </a:rPr>
              <a:t>OBTUSE</a:t>
            </a:r>
            <a:r>
              <a:rPr lang="en-US" sz="2000" dirty="0" smtClean="0">
                <a:latin typeface="Comic Sans MS" pitchFamily="66" charset="0"/>
              </a:rPr>
              <a:t> angles have 1 measure, </a:t>
            </a:r>
          </a:p>
          <a:p>
            <a:endParaRPr lang="en-US" sz="2000" dirty="0" smtClean="0">
              <a:latin typeface="Comic Sans MS" pitchFamily="66" charset="0"/>
            </a:endParaRPr>
          </a:p>
          <a:p>
            <a:r>
              <a:rPr lang="en-US" sz="2000" dirty="0" smtClean="0">
                <a:latin typeface="Comic Sans MS" pitchFamily="66" charset="0"/>
              </a:rPr>
              <a:t>all the </a:t>
            </a:r>
            <a:r>
              <a:rPr lang="en-US" sz="2000" b="1" u="sng" dirty="0" smtClean="0">
                <a:latin typeface="Comic Sans MS" pitchFamily="66" charset="0"/>
              </a:rPr>
              <a:t>ACUTE</a:t>
            </a:r>
            <a:r>
              <a:rPr lang="en-US" sz="2000" dirty="0" smtClean="0">
                <a:latin typeface="Comic Sans MS" pitchFamily="66" charset="0"/>
              </a:rPr>
              <a:t> angles have the other.</a:t>
            </a:r>
            <a:endParaRPr lang="en-US" sz="2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29" grpId="0" animBg="1"/>
      <p:bldP spid="34" grpId="0" animBg="1"/>
      <p:bldP spid="40" grpId="0" animBg="1"/>
      <p:bldP spid="53" grpId="0" animBg="1"/>
      <p:bldP spid="54" grpId="0" animBg="1"/>
      <p:bldP spid="55" grpId="0" animBg="1"/>
      <p:bldP spid="56" grpId="0" animBg="1"/>
      <p:bldP spid="43" grpId="0"/>
      <p:bldP spid="45" grpId="0"/>
      <p:bldP spid="47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Line 4"/>
          <p:cNvSpPr>
            <a:spLocks noChangeShapeType="1"/>
          </p:cNvSpPr>
          <p:nvPr/>
        </p:nvSpPr>
        <p:spPr bwMode="auto">
          <a:xfrm>
            <a:off x="914400" y="3048000"/>
            <a:ext cx="7239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arrow"/>
            <a:tailEnd type="arrow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39941" name="Line 5"/>
          <p:cNvSpPr>
            <a:spLocks noChangeShapeType="1"/>
          </p:cNvSpPr>
          <p:nvPr/>
        </p:nvSpPr>
        <p:spPr bwMode="auto">
          <a:xfrm>
            <a:off x="1066800" y="4191000"/>
            <a:ext cx="7162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arrow"/>
            <a:tailEnd type="arrow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39942" name="Line 6"/>
          <p:cNvSpPr>
            <a:spLocks noChangeShapeType="1"/>
          </p:cNvSpPr>
          <p:nvPr/>
        </p:nvSpPr>
        <p:spPr bwMode="auto">
          <a:xfrm>
            <a:off x="2819400" y="2209800"/>
            <a:ext cx="1905000" cy="2895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arrow"/>
            <a:tailEnd type="arrow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39943" name="Text Box 7"/>
          <p:cNvSpPr txBox="1">
            <a:spLocks noChangeArrowheads="1"/>
          </p:cNvSpPr>
          <p:nvPr/>
        </p:nvSpPr>
        <p:spPr bwMode="auto">
          <a:xfrm>
            <a:off x="2895600" y="2641600"/>
            <a:ext cx="3113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/>
              <a:t>a</a:t>
            </a:r>
          </a:p>
        </p:txBody>
      </p:sp>
      <p:sp>
        <p:nvSpPr>
          <p:cNvPr id="39944" name="Text Box 8"/>
          <p:cNvSpPr txBox="1">
            <a:spLocks noChangeArrowheads="1"/>
          </p:cNvSpPr>
          <p:nvPr/>
        </p:nvSpPr>
        <p:spPr bwMode="auto">
          <a:xfrm>
            <a:off x="3352800" y="2641600"/>
            <a:ext cx="32252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/>
              <a:t>b</a:t>
            </a:r>
          </a:p>
        </p:txBody>
      </p:sp>
      <p:sp>
        <p:nvSpPr>
          <p:cNvPr id="39945" name="Text Box 9"/>
          <p:cNvSpPr txBox="1">
            <a:spLocks noChangeArrowheads="1"/>
          </p:cNvSpPr>
          <p:nvPr/>
        </p:nvSpPr>
        <p:spPr bwMode="auto">
          <a:xfrm>
            <a:off x="3048000" y="3022600"/>
            <a:ext cx="2920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/>
              <a:t>c</a:t>
            </a:r>
          </a:p>
        </p:txBody>
      </p:sp>
      <p:sp>
        <p:nvSpPr>
          <p:cNvPr id="39946" name="Text Box 10"/>
          <p:cNvSpPr txBox="1">
            <a:spLocks noChangeArrowheads="1"/>
          </p:cNvSpPr>
          <p:nvPr/>
        </p:nvSpPr>
        <p:spPr bwMode="auto">
          <a:xfrm>
            <a:off x="3505200" y="3022600"/>
            <a:ext cx="32252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/>
              <a:t>d</a:t>
            </a:r>
          </a:p>
        </p:txBody>
      </p:sp>
      <p:sp>
        <p:nvSpPr>
          <p:cNvPr id="39947" name="Text Box 11"/>
          <p:cNvSpPr txBox="1">
            <a:spLocks noChangeArrowheads="1"/>
          </p:cNvSpPr>
          <p:nvPr/>
        </p:nvSpPr>
        <p:spPr bwMode="auto">
          <a:xfrm>
            <a:off x="3657600" y="3784600"/>
            <a:ext cx="3254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/>
              <a:t>e</a:t>
            </a:r>
          </a:p>
        </p:txBody>
      </p:sp>
      <p:sp>
        <p:nvSpPr>
          <p:cNvPr id="39948" name="Text Box 12"/>
          <p:cNvSpPr txBox="1">
            <a:spLocks noChangeArrowheads="1"/>
          </p:cNvSpPr>
          <p:nvPr/>
        </p:nvSpPr>
        <p:spPr bwMode="auto">
          <a:xfrm>
            <a:off x="4038600" y="3784600"/>
            <a:ext cx="2682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/>
              <a:t>f</a:t>
            </a:r>
          </a:p>
        </p:txBody>
      </p:sp>
      <p:sp>
        <p:nvSpPr>
          <p:cNvPr id="39949" name="Text Box 13"/>
          <p:cNvSpPr txBox="1">
            <a:spLocks noChangeArrowheads="1"/>
          </p:cNvSpPr>
          <p:nvPr/>
        </p:nvSpPr>
        <p:spPr bwMode="auto">
          <a:xfrm>
            <a:off x="3810000" y="4165600"/>
            <a:ext cx="30649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/>
              <a:t>g</a:t>
            </a:r>
          </a:p>
        </p:txBody>
      </p:sp>
      <p:sp>
        <p:nvSpPr>
          <p:cNvPr id="39950" name="Text Box 14"/>
          <p:cNvSpPr txBox="1">
            <a:spLocks noChangeArrowheads="1"/>
          </p:cNvSpPr>
          <p:nvPr/>
        </p:nvSpPr>
        <p:spPr bwMode="auto">
          <a:xfrm>
            <a:off x="4191000" y="4165600"/>
            <a:ext cx="32252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/>
              <a:t>h</a:t>
            </a:r>
          </a:p>
        </p:txBody>
      </p:sp>
      <p:sp>
        <p:nvSpPr>
          <p:cNvPr id="39951" name="Line 15"/>
          <p:cNvSpPr>
            <a:spLocks noChangeShapeType="1"/>
          </p:cNvSpPr>
          <p:nvPr/>
        </p:nvSpPr>
        <p:spPr bwMode="auto">
          <a:xfrm flipH="1" flipV="1">
            <a:off x="5715000" y="2819400"/>
            <a:ext cx="304800" cy="2286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39952" name="Line 16"/>
          <p:cNvSpPr>
            <a:spLocks noChangeShapeType="1"/>
          </p:cNvSpPr>
          <p:nvPr/>
        </p:nvSpPr>
        <p:spPr bwMode="auto">
          <a:xfrm flipH="1">
            <a:off x="5715000" y="3048000"/>
            <a:ext cx="304800" cy="2286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39953" name="Line 17"/>
          <p:cNvSpPr>
            <a:spLocks noChangeShapeType="1"/>
          </p:cNvSpPr>
          <p:nvPr/>
        </p:nvSpPr>
        <p:spPr bwMode="auto">
          <a:xfrm flipH="1" flipV="1">
            <a:off x="5791200" y="3962400"/>
            <a:ext cx="304800" cy="2286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39954" name="Line 18"/>
          <p:cNvSpPr>
            <a:spLocks noChangeShapeType="1"/>
          </p:cNvSpPr>
          <p:nvPr/>
        </p:nvSpPr>
        <p:spPr bwMode="auto">
          <a:xfrm flipH="1">
            <a:off x="5791200" y="4191000"/>
            <a:ext cx="304800" cy="2286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39955" name="Arc 19"/>
          <p:cNvSpPr>
            <a:spLocks/>
          </p:cNvSpPr>
          <p:nvPr/>
        </p:nvSpPr>
        <p:spPr bwMode="auto">
          <a:xfrm>
            <a:off x="4191000" y="4191000"/>
            <a:ext cx="533400" cy="433388"/>
          </a:xfrm>
          <a:custGeom>
            <a:avLst/>
            <a:gdLst>
              <a:gd name="T0" fmla="*/ 532906 w 21600"/>
              <a:gd name="T1" fmla="*/ 0 h 20491"/>
              <a:gd name="T2" fmla="*/ 226448 w 21600"/>
              <a:gd name="T3" fmla="*/ 433388 h 20491"/>
              <a:gd name="T4" fmla="*/ 0 w 21600"/>
              <a:gd name="T5" fmla="*/ 19754 h 20491"/>
              <a:gd name="T6" fmla="*/ 0 60000 65536"/>
              <a:gd name="T7" fmla="*/ 0 60000 65536"/>
              <a:gd name="T8" fmla="*/ 0 60000 65536"/>
              <a:gd name="T9" fmla="*/ 0 w 21600"/>
              <a:gd name="T10" fmla="*/ 0 h 20491"/>
              <a:gd name="T11" fmla="*/ 21600 w 21600"/>
              <a:gd name="T12" fmla="*/ 20491 h 2049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0491" fill="none" extrusionOk="0">
                <a:moveTo>
                  <a:pt x="21579" y="0"/>
                </a:moveTo>
                <a:cubicBezTo>
                  <a:pt x="21593" y="311"/>
                  <a:pt x="21600" y="622"/>
                  <a:pt x="21600" y="934"/>
                </a:cubicBezTo>
                <a:cubicBezTo>
                  <a:pt x="21600" y="9311"/>
                  <a:pt x="16755" y="16934"/>
                  <a:pt x="9169" y="20490"/>
                </a:cubicBezTo>
              </a:path>
              <a:path w="21600" h="20491" stroke="0" extrusionOk="0">
                <a:moveTo>
                  <a:pt x="21579" y="0"/>
                </a:moveTo>
                <a:cubicBezTo>
                  <a:pt x="21593" y="311"/>
                  <a:pt x="21600" y="622"/>
                  <a:pt x="21600" y="934"/>
                </a:cubicBezTo>
                <a:cubicBezTo>
                  <a:pt x="21600" y="9311"/>
                  <a:pt x="16755" y="16934"/>
                  <a:pt x="9169" y="20490"/>
                </a:cubicBezTo>
                <a:lnTo>
                  <a:pt x="0" y="934"/>
                </a:lnTo>
                <a:close/>
              </a:path>
            </a:pathLst>
          </a:custGeom>
          <a:noFill/>
          <a:ln w="57150">
            <a:solidFill>
              <a:srgbClr val="FF0000"/>
            </a:solidFill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39956" name="AutoShape 23"/>
          <p:cNvSpPr>
            <a:spLocks noChangeArrowheads="1"/>
          </p:cNvSpPr>
          <p:nvPr/>
        </p:nvSpPr>
        <p:spPr bwMode="auto">
          <a:xfrm>
            <a:off x="228600" y="685800"/>
            <a:ext cx="2514600" cy="1219200"/>
          </a:xfrm>
          <a:prstGeom prst="wedgeRoundRectCallout">
            <a:avLst>
              <a:gd name="adj1" fmla="val 48141"/>
              <a:gd name="adj2" fmla="val 23608"/>
              <a:gd name="adj3" fmla="val 16667"/>
            </a:avLst>
          </a:prstGeom>
          <a:solidFill>
            <a:srgbClr val="FF0000"/>
          </a:solidFill>
          <a:ln>
            <a:noFill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olSlan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Comic Sans MS" pitchFamily="66" charset="0"/>
              </a:rPr>
              <a:t>All the small angles are congruent</a:t>
            </a:r>
          </a:p>
        </p:txBody>
      </p:sp>
      <p:sp>
        <p:nvSpPr>
          <p:cNvPr id="39957" name="Arc 24"/>
          <p:cNvSpPr>
            <a:spLocks/>
          </p:cNvSpPr>
          <p:nvPr/>
        </p:nvSpPr>
        <p:spPr bwMode="auto">
          <a:xfrm>
            <a:off x="3429000" y="3048000"/>
            <a:ext cx="533400" cy="433388"/>
          </a:xfrm>
          <a:custGeom>
            <a:avLst/>
            <a:gdLst>
              <a:gd name="T0" fmla="*/ 532906 w 21600"/>
              <a:gd name="T1" fmla="*/ 0 h 20491"/>
              <a:gd name="T2" fmla="*/ 226448 w 21600"/>
              <a:gd name="T3" fmla="*/ 433388 h 20491"/>
              <a:gd name="T4" fmla="*/ 0 w 21600"/>
              <a:gd name="T5" fmla="*/ 19754 h 20491"/>
              <a:gd name="T6" fmla="*/ 0 60000 65536"/>
              <a:gd name="T7" fmla="*/ 0 60000 65536"/>
              <a:gd name="T8" fmla="*/ 0 60000 65536"/>
              <a:gd name="T9" fmla="*/ 0 w 21600"/>
              <a:gd name="T10" fmla="*/ 0 h 20491"/>
              <a:gd name="T11" fmla="*/ 21600 w 21600"/>
              <a:gd name="T12" fmla="*/ 20491 h 2049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0491" fill="none" extrusionOk="0">
                <a:moveTo>
                  <a:pt x="21579" y="0"/>
                </a:moveTo>
                <a:cubicBezTo>
                  <a:pt x="21593" y="311"/>
                  <a:pt x="21600" y="622"/>
                  <a:pt x="21600" y="934"/>
                </a:cubicBezTo>
                <a:cubicBezTo>
                  <a:pt x="21600" y="9311"/>
                  <a:pt x="16755" y="16934"/>
                  <a:pt x="9169" y="20490"/>
                </a:cubicBezTo>
              </a:path>
              <a:path w="21600" h="20491" stroke="0" extrusionOk="0">
                <a:moveTo>
                  <a:pt x="21579" y="0"/>
                </a:moveTo>
                <a:cubicBezTo>
                  <a:pt x="21593" y="311"/>
                  <a:pt x="21600" y="622"/>
                  <a:pt x="21600" y="934"/>
                </a:cubicBezTo>
                <a:cubicBezTo>
                  <a:pt x="21600" y="9311"/>
                  <a:pt x="16755" y="16934"/>
                  <a:pt x="9169" y="20490"/>
                </a:cubicBezTo>
                <a:lnTo>
                  <a:pt x="0" y="934"/>
                </a:lnTo>
                <a:close/>
              </a:path>
            </a:pathLst>
          </a:custGeom>
          <a:noFill/>
          <a:ln w="57150">
            <a:solidFill>
              <a:srgbClr val="FF0000"/>
            </a:solidFill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39958" name="Arc 25"/>
          <p:cNvSpPr>
            <a:spLocks/>
          </p:cNvSpPr>
          <p:nvPr/>
        </p:nvSpPr>
        <p:spPr bwMode="auto">
          <a:xfrm flipH="1" flipV="1">
            <a:off x="2819400" y="2682875"/>
            <a:ext cx="685800" cy="363538"/>
          </a:xfrm>
          <a:custGeom>
            <a:avLst/>
            <a:gdLst>
              <a:gd name="T0" fmla="*/ 685165 w 21600"/>
              <a:gd name="T1" fmla="*/ 0 h 19553"/>
              <a:gd name="T2" fmla="*/ 347662 w 21600"/>
              <a:gd name="T3" fmla="*/ 363538 h 19553"/>
              <a:gd name="T4" fmla="*/ 0 w 21600"/>
              <a:gd name="T5" fmla="*/ 17365 h 19553"/>
              <a:gd name="T6" fmla="*/ 0 60000 65536"/>
              <a:gd name="T7" fmla="*/ 0 60000 65536"/>
              <a:gd name="T8" fmla="*/ 0 60000 65536"/>
              <a:gd name="T9" fmla="*/ 0 w 21600"/>
              <a:gd name="T10" fmla="*/ 0 h 19553"/>
              <a:gd name="T11" fmla="*/ 21600 w 21600"/>
              <a:gd name="T12" fmla="*/ 19553 h 1955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9553" fill="none" extrusionOk="0">
                <a:moveTo>
                  <a:pt x="21579" y="0"/>
                </a:moveTo>
                <a:cubicBezTo>
                  <a:pt x="21593" y="311"/>
                  <a:pt x="21600" y="622"/>
                  <a:pt x="21600" y="934"/>
                </a:cubicBezTo>
                <a:cubicBezTo>
                  <a:pt x="21600" y="8588"/>
                  <a:pt x="17548" y="15672"/>
                  <a:pt x="10949" y="19552"/>
                </a:cubicBezTo>
              </a:path>
              <a:path w="21600" h="19553" stroke="0" extrusionOk="0">
                <a:moveTo>
                  <a:pt x="21579" y="0"/>
                </a:moveTo>
                <a:cubicBezTo>
                  <a:pt x="21593" y="311"/>
                  <a:pt x="21600" y="622"/>
                  <a:pt x="21600" y="934"/>
                </a:cubicBezTo>
                <a:cubicBezTo>
                  <a:pt x="21600" y="8588"/>
                  <a:pt x="17548" y="15672"/>
                  <a:pt x="10949" y="19552"/>
                </a:cubicBezTo>
                <a:lnTo>
                  <a:pt x="0" y="934"/>
                </a:lnTo>
                <a:close/>
              </a:path>
            </a:pathLst>
          </a:custGeom>
          <a:noFill/>
          <a:ln w="57150">
            <a:solidFill>
              <a:srgbClr val="FF0000"/>
            </a:solidFill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39959" name="Arc 26"/>
          <p:cNvSpPr>
            <a:spLocks/>
          </p:cNvSpPr>
          <p:nvPr/>
        </p:nvSpPr>
        <p:spPr bwMode="auto">
          <a:xfrm flipH="1" flipV="1">
            <a:off x="3505200" y="3810000"/>
            <a:ext cx="685800" cy="366713"/>
          </a:xfrm>
          <a:custGeom>
            <a:avLst/>
            <a:gdLst>
              <a:gd name="T0" fmla="*/ 685165 w 21600"/>
              <a:gd name="T1" fmla="*/ 0 h 19740"/>
              <a:gd name="T2" fmla="*/ 337344 w 21600"/>
              <a:gd name="T3" fmla="*/ 366713 h 19740"/>
              <a:gd name="T4" fmla="*/ 0 w 21600"/>
              <a:gd name="T5" fmla="*/ 17351 h 19740"/>
              <a:gd name="T6" fmla="*/ 0 60000 65536"/>
              <a:gd name="T7" fmla="*/ 0 60000 65536"/>
              <a:gd name="T8" fmla="*/ 0 60000 65536"/>
              <a:gd name="T9" fmla="*/ 0 w 21600"/>
              <a:gd name="T10" fmla="*/ 0 h 19740"/>
              <a:gd name="T11" fmla="*/ 21600 w 21600"/>
              <a:gd name="T12" fmla="*/ 19740 h 1974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9740" fill="none" extrusionOk="0">
                <a:moveTo>
                  <a:pt x="21579" y="0"/>
                </a:moveTo>
                <a:cubicBezTo>
                  <a:pt x="21593" y="311"/>
                  <a:pt x="21600" y="622"/>
                  <a:pt x="21600" y="934"/>
                </a:cubicBezTo>
                <a:cubicBezTo>
                  <a:pt x="21600" y="8722"/>
                  <a:pt x="17406" y="15908"/>
                  <a:pt x="10625" y="19740"/>
                </a:cubicBezTo>
              </a:path>
              <a:path w="21600" h="19740" stroke="0" extrusionOk="0">
                <a:moveTo>
                  <a:pt x="21579" y="0"/>
                </a:moveTo>
                <a:cubicBezTo>
                  <a:pt x="21593" y="311"/>
                  <a:pt x="21600" y="622"/>
                  <a:pt x="21600" y="934"/>
                </a:cubicBezTo>
                <a:cubicBezTo>
                  <a:pt x="21600" y="8722"/>
                  <a:pt x="17406" y="15908"/>
                  <a:pt x="10625" y="19740"/>
                </a:cubicBezTo>
                <a:lnTo>
                  <a:pt x="0" y="934"/>
                </a:lnTo>
                <a:close/>
              </a:path>
            </a:pathLst>
          </a:custGeom>
          <a:noFill/>
          <a:ln w="57150">
            <a:solidFill>
              <a:srgbClr val="FF0000"/>
            </a:solidFill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4299" name="AutoShape 27"/>
          <p:cNvSpPr>
            <a:spLocks noChangeArrowheads="1"/>
          </p:cNvSpPr>
          <p:nvPr/>
        </p:nvSpPr>
        <p:spPr bwMode="auto">
          <a:xfrm>
            <a:off x="3352800" y="685800"/>
            <a:ext cx="2514600" cy="1219200"/>
          </a:xfrm>
          <a:prstGeom prst="wedgeRoundRectCallout">
            <a:avLst>
              <a:gd name="adj1" fmla="val 46968"/>
              <a:gd name="adj2" fmla="val 21188"/>
              <a:gd name="adj3" fmla="val 16667"/>
            </a:avLst>
          </a:prstGeom>
          <a:solidFill>
            <a:srgbClr val="00FF00"/>
          </a:solidFill>
          <a:ln>
            <a:noFill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olSlan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Comic Sans MS" pitchFamily="66" charset="0"/>
              </a:rPr>
              <a:t>All the big angles are congruent</a:t>
            </a:r>
          </a:p>
        </p:txBody>
      </p:sp>
      <p:sp>
        <p:nvSpPr>
          <p:cNvPr id="54300" name="Arc 28"/>
          <p:cNvSpPr>
            <a:spLocks/>
          </p:cNvSpPr>
          <p:nvPr/>
        </p:nvSpPr>
        <p:spPr bwMode="auto">
          <a:xfrm>
            <a:off x="3124200" y="2590800"/>
            <a:ext cx="765175" cy="381000"/>
          </a:xfrm>
          <a:custGeom>
            <a:avLst/>
            <a:gdLst>
              <a:gd name="T0" fmla="*/ 0 w 36202"/>
              <a:gd name="T1" fmla="*/ 100282 h 26274"/>
              <a:gd name="T2" fmla="*/ 677665 w 36202"/>
              <a:gd name="T3" fmla="*/ 463550 h 26274"/>
              <a:gd name="T4" fmla="*/ 277256 w 36202"/>
              <a:gd name="T5" fmla="*/ 381087 h 26274"/>
              <a:gd name="T6" fmla="*/ 0 60000 65536"/>
              <a:gd name="T7" fmla="*/ 0 60000 65536"/>
              <a:gd name="T8" fmla="*/ 0 60000 65536"/>
              <a:gd name="T9" fmla="*/ 0 w 36202"/>
              <a:gd name="T10" fmla="*/ 0 h 26274"/>
              <a:gd name="T11" fmla="*/ 36202 w 36202"/>
              <a:gd name="T12" fmla="*/ 26274 h 2627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6202" h="26274" fill="none" extrusionOk="0">
                <a:moveTo>
                  <a:pt x="-1" y="5683"/>
                </a:moveTo>
                <a:cubicBezTo>
                  <a:pt x="3984" y="2028"/>
                  <a:pt x="9194" y="-1"/>
                  <a:pt x="14602" y="0"/>
                </a:cubicBezTo>
                <a:cubicBezTo>
                  <a:pt x="26531" y="0"/>
                  <a:pt x="36202" y="9670"/>
                  <a:pt x="36202" y="21600"/>
                </a:cubicBezTo>
                <a:cubicBezTo>
                  <a:pt x="36202" y="23171"/>
                  <a:pt x="36030" y="24739"/>
                  <a:pt x="35690" y="26274"/>
                </a:cubicBezTo>
              </a:path>
              <a:path w="36202" h="26274" stroke="0" extrusionOk="0">
                <a:moveTo>
                  <a:pt x="-1" y="5683"/>
                </a:moveTo>
                <a:cubicBezTo>
                  <a:pt x="3984" y="2028"/>
                  <a:pt x="9194" y="-1"/>
                  <a:pt x="14602" y="0"/>
                </a:cubicBezTo>
                <a:cubicBezTo>
                  <a:pt x="26531" y="0"/>
                  <a:pt x="36202" y="9670"/>
                  <a:pt x="36202" y="21600"/>
                </a:cubicBezTo>
                <a:cubicBezTo>
                  <a:pt x="36202" y="23171"/>
                  <a:pt x="36030" y="24739"/>
                  <a:pt x="35690" y="26274"/>
                </a:cubicBezTo>
                <a:lnTo>
                  <a:pt x="14602" y="21600"/>
                </a:lnTo>
                <a:close/>
              </a:path>
            </a:pathLst>
          </a:custGeom>
          <a:noFill/>
          <a:ln w="57150">
            <a:solidFill>
              <a:srgbClr val="00FF00"/>
            </a:solidFill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isometricOffAxis2Left"/>
            <a:lightRig rig="threePt" dir="t"/>
          </a:scene3d>
        </p:spPr>
        <p:txBody>
          <a:bodyPr wrap="none" anchor="ctr"/>
          <a:lstStyle/>
          <a:p>
            <a:endParaRPr lang="en-US"/>
          </a:p>
        </p:txBody>
      </p:sp>
      <p:sp>
        <p:nvSpPr>
          <p:cNvPr id="54301" name="Arc 29"/>
          <p:cNvSpPr>
            <a:spLocks/>
          </p:cNvSpPr>
          <p:nvPr/>
        </p:nvSpPr>
        <p:spPr bwMode="auto">
          <a:xfrm>
            <a:off x="3048000" y="2438400"/>
            <a:ext cx="992188" cy="588963"/>
          </a:xfrm>
          <a:custGeom>
            <a:avLst/>
            <a:gdLst>
              <a:gd name="T0" fmla="*/ 0 w 38870"/>
              <a:gd name="T1" fmla="*/ 182519 h 27688"/>
              <a:gd name="T2" fmla="*/ 881379 w 38870"/>
              <a:gd name="T3" fmla="*/ 585788 h 27688"/>
              <a:gd name="T4" fmla="*/ 400627 w 38870"/>
              <a:gd name="T5" fmla="*/ 456986 h 27688"/>
              <a:gd name="T6" fmla="*/ 0 60000 65536"/>
              <a:gd name="T7" fmla="*/ 0 60000 65536"/>
              <a:gd name="T8" fmla="*/ 0 60000 65536"/>
              <a:gd name="T9" fmla="*/ 0 w 38870"/>
              <a:gd name="T10" fmla="*/ 0 h 27688"/>
              <a:gd name="T11" fmla="*/ 38870 w 38870"/>
              <a:gd name="T12" fmla="*/ 27688 h 2768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8870" h="27688" fill="none" extrusionOk="0">
                <a:moveTo>
                  <a:pt x="-1" y="8626"/>
                </a:moveTo>
                <a:cubicBezTo>
                  <a:pt x="4079" y="3195"/>
                  <a:pt x="10477" y="-1"/>
                  <a:pt x="17270" y="0"/>
                </a:cubicBezTo>
                <a:cubicBezTo>
                  <a:pt x="29199" y="0"/>
                  <a:pt x="38870" y="9670"/>
                  <a:pt x="38870" y="21600"/>
                </a:cubicBezTo>
                <a:cubicBezTo>
                  <a:pt x="38870" y="23660"/>
                  <a:pt x="38575" y="25710"/>
                  <a:pt x="37994" y="27688"/>
                </a:cubicBezTo>
              </a:path>
              <a:path w="38870" h="27688" stroke="0" extrusionOk="0">
                <a:moveTo>
                  <a:pt x="-1" y="8626"/>
                </a:moveTo>
                <a:cubicBezTo>
                  <a:pt x="4079" y="3195"/>
                  <a:pt x="10477" y="-1"/>
                  <a:pt x="17270" y="0"/>
                </a:cubicBezTo>
                <a:cubicBezTo>
                  <a:pt x="29199" y="0"/>
                  <a:pt x="38870" y="9670"/>
                  <a:pt x="38870" y="21600"/>
                </a:cubicBezTo>
                <a:cubicBezTo>
                  <a:pt x="38870" y="23660"/>
                  <a:pt x="38575" y="25710"/>
                  <a:pt x="37994" y="27688"/>
                </a:cubicBezTo>
                <a:lnTo>
                  <a:pt x="17270" y="21600"/>
                </a:lnTo>
                <a:close/>
              </a:path>
            </a:pathLst>
          </a:custGeom>
          <a:noFill/>
          <a:ln w="57150">
            <a:solidFill>
              <a:srgbClr val="00FF00"/>
            </a:solidFill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isometricOffAxis2Left"/>
            <a:lightRig rig="threePt" dir="t"/>
          </a:scene3d>
        </p:spPr>
        <p:txBody>
          <a:bodyPr wrap="none" anchor="ctr"/>
          <a:lstStyle/>
          <a:p>
            <a:endParaRPr lang="en-US"/>
          </a:p>
        </p:txBody>
      </p:sp>
      <p:sp>
        <p:nvSpPr>
          <p:cNvPr id="54302" name="Arc 30"/>
          <p:cNvSpPr>
            <a:spLocks/>
          </p:cNvSpPr>
          <p:nvPr/>
        </p:nvSpPr>
        <p:spPr bwMode="auto">
          <a:xfrm>
            <a:off x="3873500" y="3730625"/>
            <a:ext cx="687388" cy="463550"/>
          </a:xfrm>
          <a:custGeom>
            <a:avLst/>
            <a:gdLst>
              <a:gd name="T0" fmla="*/ 0 w 36202"/>
              <a:gd name="T1" fmla="*/ 100282 h 26274"/>
              <a:gd name="T2" fmla="*/ 677666 w 36202"/>
              <a:gd name="T3" fmla="*/ 463550 h 26274"/>
              <a:gd name="T4" fmla="*/ 277256 w 36202"/>
              <a:gd name="T5" fmla="*/ 381087 h 26274"/>
              <a:gd name="T6" fmla="*/ 0 60000 65536"/>
              <a:gd name="T7" fmla="*/ 0 60000 65536"/>
              <a:gd name="T8" fmla="*/ 0 60000 65536"/>
              <a:gd name="T9" fmla="*/ 0 w 36202"/>
              <a:gd name="T10" fmla="*/ 0 h 26274"/>
              <a:gd name="T11" fmla="*/ 36202 w 36202"/>
              <a:gd name="T12" fmla="*/ 26274 h 2627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6202" h="26274" fill="none" extrusionOk="0">
                <a:moveTo>
                  <a:pt x="-1" y="5683"/>
                </a:moveTo>
                <a:cubicBezTo>
                  <a:pt x="3984" y="2028"/>
                  <a:pt x="9194" y="-1"/>
                  <a:pt x="14602" y="0"/>
                </a:cubicBezTo>
                <a:cubicBezTo>
                  <a:pt x="26531" y="0"/>
                  <a:pt x="36202" y="9670"/>
                  <a:pt x="36202" y="21600"/>
                </a:cubicBezTo>
                <a:cubicBezTo>
                  <a:pt x="36202" y="23171"/>
                  <a:pt x="36030" y="24739"/>
                  <a:pt x="35690" y="26274"/>
                </a:cubicBezTo>
              </a:path>
              <a:path w="36202" h="26274" stroke="0" extrusionOk="0">
                <a:moveTo>
                  <a:pt x="-1" y="5683"/>
                </a:moveTo>
                <a:cubicBezTo>
                  <a:pt x="3984" y="2028"/>
                  <a:pt x="9194" y="-1"/>
                  <a:pt x="14602" y="0"/>
                </a:cubicBezTo>
                <a:cubicBezTo>
                  <a:pt x="26531" y="0"/>
                  <a:pt x="36202" y="9670"/>
                  <a:pt x="36202" y="21600"/>
                </a:cubicBezTo>
                <a:cubicBezTo>
                  <a:pt x="36202" y="23171"/>
                  <a:pt x="36030" y="24739"/>
                  <a:pt x="35690" y="26274"/>
                </a:cubicBezTo>
                <a:lnTo>
                  <a:pt x="14602" y="21600"/>
                </a:lnTo>
                <a:close/>
              </a:path>
            </a:pathLst>
          </a:custGeom>
          <a:noFill/>
          <a:ln w="57150">
            <a:solidFill>
              <a:srgbClr val="00FF00"/>
            </a:solidFill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isometricOffAxis2Left"/>
            <a:lightRig rig="threePt" dir="t"/>
          </a:scene3d>
        </p:spPr>
        <p:txBody>
          <a:bodyPr wrap="none" anchor="ctr"/>
          <a:lstStyle/>
          <a:p>
            <a:endParaRPr lang="en-US"/>
          </a:p>
        </p:txBody>
      </p:sp>
      <p:sp>
        <p:nvSpPr>
          <p:cNvPr id="54303" name="Arc 31"/>
          <p:cNvSpPr>
            <a:spLocks/>
          </p:cNvSpPr>
          <p:nvPr/>
        </p:nvSpPr>
        <p:spPr bwMode="auto">
          <a:xfrm>
            <a:off x="3810000" y="3581400"/>
            <a:ext cx="901700" cy="585788"/>
          </a:xfrm>
          <a:custGeom>
            <a:avLst/>
            <a:gdLst>
              <a:gd name="T0" fmla="*/ 0 w 38870"/>
              <a:gd name="T1" fmla="*/ 182519 h 27688"/>
              <a:gd name="T2" fmla="*/ 881379 w 38870"/>
              <a:gd name="T3" fmla="*/ 585788 h 27688"/>
              <a:gd name="T4" fmla="*/ 400627 w 38870"/>
              <a:gd name="T5" fmla="*/ 456986 h 27688"/>
              <a:gd name="T6" fmla="*/ 0 60000 65536"/>
              <a:gd name="T7" fmla="*/ 0 60000 65536"/>
              <a:gd name="T8" fmla="*/ 0 60000 65536"/>
              <a:gd name="T9" fmla="*/ 0 w 38870"/>
              <a:gd name="T10" fmla="*/ 0 h 27688"/>
              <a:gd name="T11" fmla="*/ 38870 w 38870"/>
              <a:gd name="T12" fmla="*/ 27688 h 2768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8870" h="27688" fill="none" extrusionOk="0">
                <a:moveTo>
                  <a:pt x="-1" y="8626"/>
                </a:moveTo>
                <a:cubicBezTo>
                  <a:pt x="4079" y="3195"/>
                  <a:pt x="10477" y="-1"/>
                  <a:pt x="17270" y="0"/>
                </a:cubicBezTo>
                <a:cubicBezTo>
                  <a:pt x="29199" y="0"/>
                  <a:pt x="38870" y="9670"/>
                  <a:pt x="38870" y="21600"/>
                </a:cubicBezTo>
                <a:cubicBezTo>
                  <a:pt x="38870" y="23660"/>
                  <a:pt x="38575" y="25710"/>
                  <a:pt x="37994" y="27688"/>
                </a:cubicBezTo>
              </a:path>
              <a:path w="38870" h="27688" stroke="0" extrusionOk="0">
                <a:moveTo>
                  <a:pt x="-1" y="8626"/>
                </a:moveTo>
                <a:cubicBezTo>
                  <a:pt x="4079" y="3195"/>
                  <a:pt x="10477" y="-1"/>
                  <a:pt x="17270" y="0"/>
                </a:cubicBezTo>
                <a:cubicBezTo>
                  <a:pt x="29199" y="0"/>
                  <a:pt x="38870" y="9670"/>
                  <a:pt x="38870" y="21600"/>
                </a:cubicBezTo>
                <a:cubicBezTo>
                  <a:pt x="38870" y="23660"/>
                  <a:pt x="38575" y="25710"/>
                  <a:pt x="37994" y="27688"/>
                </a:cubicBezTo>
                <a:lnTo>
                  <a:pt x="17270" y="21600"/>
                </a:lnTo>
                <a:close/>
              </a:path>
            </a:pathLst>
          </a:custGeom>
          <a:noFill/>
          <a:ln w="57150">
            <a:solidFill>
              <a:srgbClr val="00FF00"/>
            </a:solidFill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isometricOffAxis2Left"/>
            <a:lightRig rig="threePt" dir="t"/>
          </a:scene3d>
        </p:spPr>
        <p:txBody>
          <a:bodyPr wrap="none" anchor="ctr"/>
          <a:lstStyle/>
          <a:p>
            <a:endParaRPr lang="en-US"/>
          </a:p>
        </p:txBody>
      </p:sp>
      <p:sp>
        <p:nvSpPr>
          <p:cNvPr id="54304" name="Arc 32"/>
          <p:cNvSpPr>
            <a:spLocks/>
          </p:cNvSpPr>
          <p:nvPr/>
        </p:nvSpPr>
        <p:spPr bwMode="auto">
          <a:xfrm flipH="1" flipV="1">
            <a:off x="2971800" y="3048000"/>
            <a:ext cx="750888" cy="457200"/>
          </a:xfrm>
          <a:custGeom>
            <a:avLst/>
            <a:gdLst>
              <a:gd name="T0" fmla="*/ 0 w 36202"/>
              <a:gd name="T1" fmla="*/ 98909 h 26274"/>
              <a:gd name="T2" fmla="*/ 740268 w 36202"/>
              <a:gd name="T3" fmla="*/ 457200 h 26274"/>
              <a:gd name="T4" fmla="*/ 302869 w 36202"/>
              <a:gd name="T5" fmla="*/ 375867 h 26274"/>
              <a:gd name="T6" fmla="*/ 0 60000 65536"/>
              <a:gd name="T7" fmla="*/ 0 60000 65536"/>
              <a:gd name="T8" fmla="*/ 0 60000 65536"/>
              <a:gd name="T9" fmla="*/ 0 w 36202"/>
              <a:gd name="T10" fmla="*/ 0 h 26274"/>
              <a:gd name="T11" fmla="*/ 36202 w 36202"/>
              <a:gd name="T12" fmla="*/ 26274 h 2627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6202" h="26274" fill="none" extrusionOk="0">
                <a:moveTo>
                  <a:pt x="-1" y="5683"/>
                </a:moveTo>
                <a:cubicBezTo>
                  <a:pt x="3984" y="2028"/>
                  <a:pt x="9194" y="-1"/>
                  <a:pt x="14602" y="0"/>
                </a:cubicBezTo>
                <a:cubicBezTo>
                  <a:pt x="26531" y="0"/>
                  <a:pt x="36202" y="9670"/>
                  <a:pt x="36202" y="21600"/>
                </a:cubicBezTo>
                <a:cubicBezTo>
                  <a:pt x="36202" y="23171"/>
                  <a:pt x="36030" y="24739"/>
                  <a:pt x="35690" y="26274"/>
                </a:cubicBezTo>
              </a:path>
              <a:path w="36202" h="26274" stroke="0" extrusionOk="0">
                <a:moveTo>
                  <a:pt x="-1" y="5683"/>
                </a:moveTo>
                <a:cubicBezTo>
                  <a:pt x="3984" y="2028"/>
                  <a:pt x="9194" y="-1"/>
                  <a:pt x="14602" y="0"/>
                </a:cubicBezTo>
                <a:cubicBezTo>
                  <a:pt x="26531" y="0"/>
                  <a:pt x="36202" y="9670"/>
                  <a:pt x="36202" y="21600"/>
                </a:cubicBezTo>
                <a:cubicBezTo>
                  <a:pt x="36202" y="23171"/>
                  <a:pt x="36030" y="24739"/>
                  <a:pt x="35690" y="26274"/>
                </a:cubicBezTo>
                <a:lnTo>
                  <a:pt x="14602" y="21600"/>
                </a:lnTo>
                <a:close/>
              </a:path>
            </a:pathLst>
          </a:custGeom>
          <a:noFill/>
          <a:ln w="57150">
            <a:solidFill>
              <a:srgbClr val="00FF00"/>
            </a:solidFill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isometricOffAxis2Left"/>
            <a:lightRig rig="threePt" dir="t"/>
          </a:scene3d>
        </p:spPr>
        <p:txBody>
          <a:bodyPr wrap="none" anchor="ctr"/>
          <a:lstStyle/>
          <a:p>
            <a:endParaRPr lang="en-US"/>
          </a:p>
        </p:txBody>
      </p:sp>
      <p:sp>
        <p:nvSpPr>
          <p:cNvPr id="54305" name="Arc 33"/>
          <p:cNvSpPr>
            <a:spLocks/>
          </p:cNvSpPr>
          <p:nvPr/>
        </p:nvSpPr>
        <p:spPr bwMode="auto">
          <a:xfrm flipH="1" flipV="1">
            <a:off x="2817813" y="3048000"/>
            <a:ext cx="884237" cy="547688"/>
          </a:xfrm>
          <a:custGeom>
            <a:avLst/>
            <a:gdLst>
              <a:gd name="T0" fmla="*/ 0 w 31328"/>
              <a:gd name="T1" fmla="*/ 58724 h 21600"/>
              <a:gd name="T2" fmla="*/ 884237 w 31328"/>
              <a:gd name="T3" fmla="*/ 538737 h 21600"/>
              <a:gd name="T4" fmla="*/ 274659 w 31328"/>
              <a:gd name="T5" fmla="*/ 547688 h 21600"/>
              <a:gd name="T6" fmla="*/ 0 60000 65536"/>
              <a:gd name="T7" fmla="*/ 0 60000 65536"/>
              <a:gd name="T8" fmla="*/ 0 60000 65536"/>
              <a:gd name="T9" fmla="*/ 0 w 31328"/>
              <a:gd name="T10" fmla="*/ 0 h 21600"/>
              <a:gd name="T11" fmla="*/ 31328 w 31328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1328" h="21600" fill="none" extrusionOk="0">
                <a:moveTo>
                  <a:pt x="0" y="2316"/>
                </a:moveTo>
                <a:cubicBezTo>
                  <a:pt x="3017" y="793"/>
                  <a:pt x="6350" y="-1"/>
                  <a:pt x="9731" y="0"/>
                </a:cubicBezTo>
                <a:cubicBezTo>
                  <a:pt x="21522" y="0"/>
                  <a:pt x="31135" y="9456"/>
                  <a:pt x="31328" y="21246"/>
                </a:cubicBezTo>
              </a:path>
              <a:path w="31328" h="21600" stroke="0" extrusionOk="0">
                <a:moveTo>
                  <a:pt x="0" y="2316"/>
                </a:moveTo>
                <a:cubicBezTo>
                  <a:pt x="3017" y="793"/>
                  <a:pt x="6350" y="-1"/>
                  <a:pt x="9731" y="0"/>
                </a:cubicBezTo>
                <a:cubicBezTo>
                  <a:pt x="21522" y="0"/>
                  <a:pt x="31135" y="9456"/>
                  <a:pt x="31328" y="21246"/>
                </a:cubicBezTo>
                <a:lnTo>
                  <a:pt x="9731" y="21600"/>
                </a:lnTo>
                <a:close/>
              </a:path>
            </a:pathLst>
          </a:custGeom>
          <a:noFill/>
          <a:ln w="57150">
            <a:solidFill>
              <a:srgbClr val="00FF00"/>
            </a:solidFill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isometricOffAxis2Left"/>
            <a:lightRig rig="threePt" dir="t"/>
          </a:scene3d>
        </p:spPr>
        <p:txBody>
          <a:bodyPr wrap="none" anchor="ctr"/>
          <a:lstStyle/>
          <a:p>
            <a:endParaRPr lang="en-US"/>
          </a:p>
        </p:txBody>
      </p:sp>
      <p:sp>
        <p:nvSpPr>
          <p:cNvPr id="54306" name="Arc 34"/>
          <p:cNvSpPr>
            <a:spLocks/>
          </p:cNvSpPr>
          <p:nvPr/>
        </p:nvSpPr>
        <p:spPr bwMode="auto">
          <a:xfrm flipH="1" flipV="1">
            <a:off x="3657600" y="4191000"/>
            <a:ext cx="750888" cy="457200"/>
          </a:xfrm>
          <a:custGeom>
            <a:avLst/>
            <a:gdLst>
              <a:gd name="T0" fmla="*/ 0 w 36202"/>
              <a:gd name="T1" fmla="*/ 98909 h 26274"/>
              <a:gd name="T2" fmla="*/ 740268 w 36202"/>
              <a:gd name="T3" fmla="*/ 457200 h 26274"/>
              <a:gd name="T4" fmla="*/ 302869 w 36202"/>
              <a:gd name="T5" fmla="*/ 375867 h 26274"/>
              <a:gd name="T6" fmla="*/ 0 60000 65536"/>
              <a:gd name="T7" fmla="*/ 0 60000 65536"/>
              <a:gd name="T8" fmla="*/ 0 60000 65536"/>
              <a:gd name="T9" fmla="*/ 0 w 36202"/>
              <a:gd name="T10" fmla="*/ 0 h 26274"/>
              <a:gd name="T11" fmla="*/ 36202 w 36202"/>
              <a:gd name="T12" fmla="*/ 26274 h 2627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6202" h="26274" fill="none" extrusionOk="0">
                <a:moveTo>
                  <a:pt x="-1" y="5683"/>
                </a:moveTo>
                <a:cubicBezTo>
                  <a:pt x="3984" y="2028"/>
                  <a:pt x="9194" y="-1"/>
                  <a:pt x="14602" y="0"/>
                </a:cubicBezTo>
                <a:cubicBezTo>
                  <a:pt x="26531" y="0"/>
                  <a:pt x="36202" y="9670"/>
                  <a:pt x="36202" y="21600"/>
                </a:cubicBezTo>
                <a:cubicBezTo>
                  <a:pt x="36202" y="23171"/>
                  <a:pt x="36030" y="24739"/>
                  <a:pt x="35690" y="26274"/>
                </a:cubicBezTo>
              </a:path>
              <a:path w="36202" h="26274" stroke="0" extrusionOk="0">
                <a:moveTo>
                  <a:pt x="-1" y="5683"/>
                </a:moveTo>
                <a:cubicBezTo>
                  <a:pt x="3984" y="2028"/>
                  <a:pt x="9194" y="-1"/>
                  <a:pt x="14602" y="0"/>
                </a:cubicBezTo>
                <a:cubicBezTo>
                  <a:pt x="26531" y="0"/>
                  <a:pt x="36202" y="9670"/>
                  <a:pt x="36202" y="21600"/>
                </a:cubicBezTo>
                <a:cubicBezTo>
                  <a:pt x="36202" y="23171"/>
                  <a:pt x="36030" y="24739"/>
                  <a:pt x="35690" y="26274"/>
                </a:cubicBezTo>
                <a:lnTo>
                  <a:pt x="14602" y="21600"/>
                </a:lnTo>
                <a:close/>
              </a:path>
            </a:pathLst>
          </a:custGeom>
          <a:noFill/>
          <a:ln w="57150">
            <a:solidFill>
              <a:srgbClr val="00FF00"/>
            </a:solidFill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isometricOffAxis2Left"/>
            <a:lightRig rig="threePt" dir="t"/>
          </a:scene3d>
        </p:spPr>
        <p:txBody>
          <a:bodyPr wrap="none" anchor="ctr"/>
          <a:lstStyle/>
          <a:p>
            <a:endParaRPr lang="en-US"/>
          </a:p>
        </p:txBody>
      </p:sp>
      <p:sp>
        <p:nvSpPr>
          <p:cNvPr id="54307" name="Arc 35"/>
          <p:cNvSpPr>
            <a:spLocks/>
          </p:cNvSpPr>
          <p:nvPr/>
        </p:nvSpPr>
        <p:spPr bwMode="auto">
          <a:xfrm flipH="1" flipV="1">
            <a:off x="3503612" y="4191000"/>
            <a:ext cx="992187" cy="547688"/>
          </a:xfrm>
          <a:custGeom>
            <a:avLst/>
            <a:gdLst>
              <a:gd name="T0" fmla="*/ 0 w 31328"/>
              <a:gd name="T1" fmla="*/ 58724 h 21600"/>
              <a:gd name="T2" fmla="*/ 884237 w 31328"/>
              <a:gd name="T3" fmla="*/ 538737 h 21600"/>
              <a:gd name="T4" fmla="*/ 274659 w 31328"/>
              <a:gd name="T5" fmla="*/ 547688 h 21600"/>
              <a:gd name="T6" fmla="*/ 0 60000 65536"/>
              <a:gd name="T7" fmla="*/ 0 60000 65536"/>
              <a:gd name="T8" fmla="*/ 0 60000 65536"/>
              <a:gd name="T9" fmla="*/ 0 w 31328"/>
              <a:gd name="T10" fmla="*/ 0 h 21600"/>
              <a:gd name="T11" fmla="*/ 31328 w 31328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1328" h="21600" fill="none" extrusionOk="0">
                <a:moveTo>
                  <a:pt x="0" y="2316"/>
                </a:moveTo>
                <a:cubicBezTo>
                  <a:pt x="3017" y="793"/>
                  <a:pt x="6350" y="-1"/>
                  <a:pt x="9731" y="0"/>
                </a:cubicBezTo>
                <a:cubicBezTo>
                  <a:pt x="21522" y="0"/>
                  <a:pt x="31135" y="9456"/>
                  <a:pt x="31328" y="21246"/>
                </a:cubicBezTo>
              </a:path>
              <a:path w="31328" h="21600" stroke="0" extrusionOk="0">
                <a:moveTo>
                  <a:pt x="0" y="2316"/>
                </a:moveTo>
                <a:cubicBezTo>
                  <a:pt x="3017" y="793"/>
                  <a:pt x="6350" y="-1"/>
                  <a:pt x="9731" y="0"/>
                </a:cubicBezTo>
                <a:cubicBezTo>
                  <a:pt x="21522" y="0"/>
                  <a:pt x="31135" y="9456"/>
                  <a:pt x="31328" y="21246"/>
                </a:cubicBezTo>
                <a:lnTo>
                  <a:pt x="9731" y="21600"/>
                </a:lnTo>
                <a:close/>
              </a:path>
            </a:pathLst>
          </a:custGeom>
          <a:noFill/>
          <a:ln w="57150">
            <a:solidFill>
              <a:srgbClr val="00FF00"/>
            </a:solidFill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isometricOffAxis2Left"/>
            <a:lightRig rig="threePt" dir="t"/>
          </a:scene3d>
        </p:spPr>
        <p:txBody>
          <a:bodyPr wrap="none" anchor="ctr"/>
          <a:lstStyle/>
          <a:p>
            <a:endParaRPr lang="en-US"/>
          </a:p>
        </p:txBody>
      </p:sp>
      <p:sp>
        <p:nvSpPr>
          <p:cNvPr id="54308" name="AutoShape 36"/>
          <p:cNvSpPr>
            <a:spLocks noChangeArrowheads="1"/>
          </p:cNvSpPr>
          <p:nvPr/>
        </p:nvSpPr>
        <p:spPr bwMode="auto">
          <a:xfrm>
            <a:off x="6400800" y="685800"/>
            <a:ext cx="2514600" cy="1219200"/>
          </a:xfrm>
          <a:prstGeom prst="wedgeRoundRectCallout">
            <a:avLst>
              <a:gd name="adj1" fmla="val 46968"/>
              <a:gd name="adj2" fmla="val 22398"/>
              <a:gd name="adj3" fmla="val 16667"/>
            </a:avLst>
          </a:prstGeom>
          <a:ln>
            <a:noFill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Comic Sans MS" pitchFamily="66" charset="0"/>
              </a:rPr>
              <a:t>A big one plus a little one adds to 180!</a:t>
            </a:r>
          </a:p>
        </p:txBody>
      </p:sp>
      <p:sp>
        <p:nvSpPr>
          <p:cNvPr id="35" name="Rectangle 34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omic Sans MS" pitchFamily="66" charset="0"/>
              </a:rPr>
              <a:t>Parallel Lines and Transversals</a:t>
            </a:r>
            <a:endParaRPr lang="en-US" sz="3000" dirty="0" smtClean="0">
              <a:solidFill>
                <a:schemeClr val="accent5">
                  <a:lumMod val="60000"/>
                  <a:lumOff val="4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995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4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4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4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4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54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4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4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54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54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54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56" grpId="0" animBg="1"/>
      <p:bldP spid="54299" grpId="0" animBg="1"/>
      <p:bldP spid="54300" grpId="0" animBg="1"/>
      <p:bldP spid="54301" grpId="0" animBg="1"/>
      <p:bldP spid="54302" grpId="0" animBg="1"/>
      <p:bldP spid="54303" grpId="0" animBg="1"/>
      <p:bldP spid="54304" grpId="0" animBg="1"/>
      <p:bldP spid="54305" grpId="0" animBg="1"/>
      <p:bldP spid="54306" grpId="0" animBg="1"/>
      <p:bldP spid="54307" grpId="0" animBg="1"/>
      <p:bldP spid="54308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Line 4"/>
          <p:cNvSpPr>
            <a:spLocks noChangeShapeType="1"/>
          </p:cNvSpPr>
          <p:nvPr/>
        </p:nvSpPr>
        <p:spPr bwMode="auto">
          <a:xfrm flipV="1">
            <a:off x="1143000" y="762000"/>
            <a:ext cx="2590800" cy="5181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arrow"/>
            <a:tailEnd type="arrow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sp>
        <p:nvSpPr>
          <p:cNvPr id="41989" name="Line 5"/>
          <p:cNvSpPr>
            <a:spLocks noChangeShapeType="1"/>
          </p:cNvSpPr>
          <p:nvPr/>
        </p:nvSpPr>
        <p:spPr bwMode="auto">
          <a:xfrm flipV="1">
            <a:off x="3429000" y="914400"/>
            <a:ext cx="2590800" cy="5257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arrow"/>
            <a:tailEnd type="arrow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sp>
        <p:nvSpPr>
          <p:cNvPr id="41990" name="Line 6"/>
          <p:cNvSpPr>
            <a:spLocks noChangeShapeType="1"/>
          </p:cNvSpPr>
          <p:nvPr/>
        </p:nvSpPr>
        <p:spPr bwMode="auto">
          <a:xfrm flipH="1">
            <a:off x="533400" y="2209800"/>
            <a:ext cx="7924800" cy="1295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arrow"/>
            <a:tailEnd type="arrow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 rot="17904349">
            <a:off x="2991485" y="1371386"/>
            <a:ext cx="609600" cy="457200"/>
            <a:chOff x="5867400" y="2362200"/>
            <a:chExt cx="304800" cy="457200"/>
          </a:xfrm>
        </p:grpSpPr>
        <p:sp>
          <p:nvSpPr>
            <p:cNvPr id="41992" name="Line 9"/>
            <p:cNvSpPr>
              <a:spLocks noChangeShapeType="1"/>
            </p:cNvSpPr>
            <p:nvPr/>
          </p:nvSpPr>
          <p:spPr bwMode="auto">
            <a:xfrm flipH="1" flipV="1">
              <a:off x="5867400" y="2362200"/>
              <a:ext cx="304800" cy="228600"/>
            </a:xfrm>
            <a:prstGeom prst="line">
              <a:avLst/>
            </a:prstGeom>
            <a:ln>
              <a:solidFill>
                <a:srgbClr val="FF0000"/>
              </a:solidFill>
              <a:headEnd/>
              <a:tailEnd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41993" name="Line 10"/>
            <p:cNvSpPr>
              <a:spLocks noChangeShapeType="1"/>
            </p:cNvSpPr>
            <p:nvPr/>
          </p:nvSpPr>
          <p:spPr bwMode="auto">
            <a:xfrm flipH="1">
              <a:off x="5867400" y="2590800"/>
              <a:ext cx="304800" cy="228600"/>
            </a:xfrm>
            <a:prstGeom prst="line">
              <a:avLst/>
            </a:prstGeom>
            <a:ln>
              <a:solidFill>
                <a:srgbClr val="FF0000"/>
              </a:solidFill>
              <a:headEnd/>
              <a:tailEnd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/>
            <a:lstStyle/>
            <a:p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 rot="17904349">
            <a:off x="5276405" y="1523786"/>
            <a:ext cx="609600" cy="457200"/>
            <a:chOff x="5943600" y="3505200"/>
            <a:chExt cx="304800" cy="457200"/>
          </a:xfrm>
        </p:grpSpPr>
        <p:sp>
          <p:nvSpPr>
            <p:cNvPr id="41994" name="Line 11"/>
            <p:cNvSpPr>
              <a:spLocks noChangeShapeType="1"/>
            </p:cNvSpPr>
            <p:nvPr/>
          </p:nvSpPr>
          <p:spPr bwMode="auto">
            <a:xfrm flipH="1" flipV="1">
              <a:off x="5943600" y="3505200"/>
              <a:ext cx="304800" cy="228600"/>
            </a:xfrm>
            <a:prstGeom prst="line">
              <a:avLst/>
            </a:prstGeom>
            <a:ln>
              <a:solidFill>
                <a:srgbClr val="FF0000"/>
              </a:solidFill>
              <a:headEnd/>
              <a:tailEnd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41995" name="Line 12"/>
            <p:cNvSpPr>
              <a:spLocks noChangeShapeType="1"/>
            </p:cNvSpPr>
            <p:nvPr/>
          </p:nvSpPr>
          <p:spPr bwMode="auto">
            <a:xfrm flipH="1">
              <a:off x="5943600" y="3733800"/>
              <a:ext cx="304800" cy="228600"/>
            </a:xfrm>
            <a:prstGeom prst="line">
              <a:avLst/>
            </a:prstGeom>
            <a:ln>
              <a:solidFill>
                <a:srgbClr val="FF0000"/>
              </a:solidFill>
              <a:headEnd/>
              <a:tailEnd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/>
            <a:lstStyle/>
            <a:p>
              <a:endParaRPr lang="en-US"/>
            </a:p>
          </p:txBody>
        </p:sp>
      </p:grpSp>
      <p:sp>
        <p:nvSpPr>
          <p:cNvPr id="41996" name="Text Box 13"/>
          <p:cNvSpPr txBox="1">
            <a:spLocks noChangeArrowheads="1"/>
          </p:cNvSpPr>
          <p:nvPr/>
        </p:nvSpPr>
        <p:spPr bwMode="auto">
          <a:xfrm>
            <a:off x="228600" y="609600"/>
            <a:ext cx="2971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ysClr val="windowText" lastClr="0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Find </a:t>
            </a:r>
            <a:r>
              <a:rPr lang="en-US" sz="2400" dirty="0">
                <a:solidFill>
                  <a:sysClr val="windowText" lastClr="0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the </a:t>
            </a:r>
            <a:r>
              <a:rPr lang="en-US" sz="2400" dirty="0" smtClean="0">
                <a:solidFill>
                  <a:sysClr val="windowText" lastClr="0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X, Y and Z</a:t>
            </a:r>
            <a:endParaRPr lang="en-US" sz="2400" dirty="0">
              <a:solidFill>
                <a:sysClr val="windowText" lastClr="00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6335" name="Text Box 15"/>
          <p:cNvSpPr txBox="1">
            <a:spLocks noChangeArrowheads="1"/>
          </p:cNvSpPr>
          <p:nvPr/>
        </p:nvSpPr>
        <p:spPr bwMode="auto">
          <a:xfrm>
            <a:off x="2667000" y="2667000"/>
            <a:ext cx="4443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ysClr val="windowText" lastClr="000000"/>
                </a:solidFill>
              </a:rPr>
              <a:t>45</a:t>
            </a:r>
          </a:p>
        </p:txBody>
      </p:sp>
      <p:sp>
        <p:nvSpPr>
          <p:cNvPr id="21" name="Rectangle 20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omic Sans MS" pitchFamily="66" charset="0"/>
              </a:rPr>
              <a:t>Parallel Lines and Transversals</a:t>
            </a:r>
            <a:endParaRPr lang="en-US" sz="3000" dirty="0" smtClean="0">
              <a:solidFill>
                <a:schemeClr val="accent5">
                  <a:lumMod val="60000"/>
                  <a:lumOff val="4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26" name="Text Box 15"/>
          <p:cNvSpPr txBox="1">
            <a:spLocks noChangeArrowheads="1"/>
          </p:cNvSpPr>
          <p:nvPr/>
        </p:nvSpPr>
        <p:spPr bwMode="auto">
          <a:xfrm>
            <a:off x="2188870" y="2724090"/>
            <a:ext cx="32573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ysClr val="windowText" lastClr="000000"/>
                </a:solidFill>
              </a:rPr>
              <a:t>X</a:t>
            </a:r>
            <a:endParaRPr lang="en-US" sz="2000" b="1" dirty="0">
              <a:solidFill>
                <a:sysClr val="windowText" lastClr="000000"/>
              </a:solidFill>
            </a:endParaRPr>
          </a:p>
        </p:txBody>
      </p:sp>
      <p:sp>
        <p:nvSpPr>
          <p:cNvPr id="27" name="Text Box 15"/>
          <p:cNvSpPr txBox="1">
            <a:spLocks noChangeArrowheads="1"/>
          </p:cNvSpPr>
          <p:nvPr/>
        </p:nvSpPr>
        <p:spPr bwMode="auto">
          <a:xfrm>
            <a:off x="5105400" y="2819400"/>
            <a:ext cx="30649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ysClr val="windowText" lastClr="000000"/>
                </a:solidFill>
              </a:rPr>
              <a:t>Z</a:t>
            </a:r>
            <a:endParaRPr lang="en-US" sz="2000" b="1" dirty="0">
              <a:solidFill>
                <a:sysClr val="windowText" lastClr="000000"/>
              </a:solidFill>
            </a:endParaRPr>
          </a:p>
        </p:txBody>
      </p:sp>
      <p:sp>
        <p:nvSpPr>
          <p:cNvPr id="28" name="Text Box 15"/>
          <p:cNvSpPr txBox="1">
            <a:spLocks noChangeArrowheads="1"/>
          </p:cNvSpPr>
          <p:nvPr/>
        </p:nvSpPr>
        <p:spPr bwMode="auto">
          <a:xfrm>
            <a:off x="4572000" y="2819400"/>
            <a:ext cx="32573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ysClr val="windowText" lastClr="000000"/>
                </a:solidFill>
              </a:rPr>
              <a:t>Y</a:t>
            </a:r>
            <a:endParaRPr lang="en-US" sz="2000" b="1" dirty="0">
              <a:solidFill>
                <a:sysClr val="windowText" lastClr="000000"/>
              </a:solidFill>
            </a:endParaRPr>
          </a:p>
        </p:txBody>
      </p:sp>
      <p:sp>
        <p:nvSpPr>
          <p:cNvPr id="29" name="Text Box 15"/>
          <p:cNvSpPr txBox="1">
            <a:spLocks noChangeArrowheads="1"/>
          </p:cNvSpPr>
          <p:nvPr/>
        </p:nvSpPr>
        <p:spPr bwMode="auto">
          <a:xfrm>
            <a:off x="1905000" y="2743200"/>
            <a:ext cx="574196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</a:rPr>
              <a:t>135</a:t>
            </a:r>
            <a:endParaRPr lang="en-US" sz="2000" b="1" dirty="0">
              <a:solidFill>
                <a:srgbClr val="FFFF00"/>
              </a:solidFill>
            </a:endParaRPr>
          </a:p>
        </p:txBody>
      </p:sp>
      <p:sp>
        <p:nvSpPr>
          <p:cNvPr id="30" name="Text Box 15"/>
          <p:cNvSpPr txBox="1">
            <a:spLocks noChangeArrowheads="1"/>
          </p:cNvSpPr>
          <p:nvPr/>
        </p:nvSpPr>
        <p:spPr bwMode="auto">
          <a:xfrm>
            <a:off x="5181600" y="2800290"/>
            <a:ext cx="574196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</a:rPr>
              <a:t>135</a:t>
            </a:r>
            <a:endParaRPr lang="en-US" sz="2000" b="1" dirty="0">
              <a:solidFill>
                <a:srgbClr val="FFFF00"/>
              </a:solidFill>
            </a:endParaRPr>
          </a:p>
        </p:txBody>
      </p:sp>
      <p:sp>
        <p:nvSpPr>
          <p:cNvPr id="31" name="Text Box 15"/>
          <p:cNvSpPr txBox="1">
            <a:spLocks noChangeArrowheads="1"/>
          </p:cNvSpPr>
          <p:nvPr/>
        </p:nvSpPr>
        <p:spPr bwMode="auto">
          <a:xfrm>
            <a:off x="4343400" y="2910840"/>
            <a:ext cx="444352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</a:rPr>
              <a:t>45</a:t>
            </a:r>
            <a:endParaRPr lang="en-US" sz="2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Line 4"/>
          <p:cNvSpPr>
            <a:spLocks noChangeShapeType="1"/>
          </p:cNvSpPr>
          <p:nvPr/>
        </p:nvSpPr>
        <p:spPr bwMode="auto">
          <a:xfrm>
            <a:off x="1219200" y="2590800"/>
            <a:ext cx="6172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/>
            <a:tailEnd type="triangl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43013" name="Line 5"/>
          <p:cNvSpPr>
            <a:spLocks noChangeShapeType="1"/>
          </p:cNvSpPr>
          <p:nvPr/>
        </p:nvSpPr>
        <p:spPr bwMode="auto">
          <a:xfrm>
            <a:off x="1219200" y="3733800"/>
            <a:ext cx="6096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/>
            <a:tailEnd type="triangl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43014" name="Line 6"/>
          <p:cNvSpPr>
            <a:spLocks noChangeShapeType="1"/>
          </p:cNvSpPr>
          <p:nvPr/>
        </p:nvSpPr>
        <p:spPr bwMode="auto">
          <a:xfrm>
            <a:off x="2286000" y="1981200"/>
            <a:ext cx="3200400" cy="2514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/>
            <a:tailEnd type="triangl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57351" name="Text Box 7"/>
          <p:cNvSpPr txBox="1">
            <a:spLocks noChangeArrowheads="1"/>
          </p:cNvSpPr>
          <p:nvPr/>
        </p:nvSpPr>
        <p:spPr bwMode="auto">
          <a:xfrm>
            <a:off x="2438400" y="2209800"/>
            <a:ext cx="4443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</a:rPr>
              <a:t>20</a:t>
            </a:r>
            <a:endParaRPr lang="en-US" sz="2000" b="1" dirty="0">
              <a:solidFill>
                <a:srgbClr val="FFFF00"/>
              </a:solidFill>
            </a:endParaRPr>
          </a:p>
        </p:txBody>
      </p:sp>
      <p:sp>
        <p:nvSpPr>
          <p:cNvPr id="43016" name="Line 8"/>
          <p:cNvSpPr>
            <a:spLocks noChangeShapeType="1"/>
          </p:cNvSpPr>
          <p:nvPr/>
        </p:nvSpPr>
        <p:spPr bwMode="auto">
          <a:xfrm flipH="1" flipV="1">
            <a:off x="5867400" y="2362200"/>
            <a:ext cx="304800" cy="2286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43017" name="Line 9"/>
          <p:cNvSpPr>
            <a:spLocks noChangeShapeType="1"/>
          </p:cNvSpPr>
          <p:nvPr/>
        </p:nvSpPr>
        <p:spPr bwMode="auto">
          <a:xfrm flipH="1">
            <a:off x="5867400" y="2590800"/>
            <a:ext cx="304800" cy="2286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43018" name="Line 10"/>
          <p:cNvSpPr>
            <a:spLocks noChangeShapeType="1"/>
          </p:cNvSpPr>
          <p:nvPr/>
        </p:nvSpPr>
        <p:spPr bwMode="auto">
          <a:xfrm flipH="1" flipV="1">
            <a:off x="5943600" y="3505200"/>
            <a:ext cx="304800" cy="2286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43019" name="Line 11"/>
          <p:cNvSpPr>
            <a:spLocks noChangeShapeType="1"/>
          </p:cNvSpPr>
          <p:nvPr/>
        </p:nvSpPr>
        <p:spPr bwMode="auto">
          <a:xfrm flipH="1">
            <a:off x="5943600" y="3733800"/>
            <a:ext cx="304800" cy="2286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43020" name="Text Box 12"/>
          <p:cNvSpPr txBox="1">
            <a:spLocks noChangeArrowheads="1"/>
          </p:cNvSpPr>
          <p:nvPr/>
        </p:nvSpPr>
        <p:spPr bwMode="auto">
          <a:xfrm>
            <a:off x="0" y="609600"/>
            <a:ext cx="6400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/>
              <a:t>Find all the missing angles</a:t>
            </a:r>
          </a:p>
        </p:txBody>
      </p:sp>
      <p:sp>
        <p:nvSpPr>
          <p:cNvPr id="57357" name="Text Box 13"/>
          <p:cNvSpPr txBox="1">
            <a:spLocks noChangeArrowheads="1"/>
          </p:cNvSpPr>
          <p:nvPr/>
        </p:nvSpPr>
        <p:spPr bwMode="auto">
          <a:xfrm>
            <a:off x="2895600" y="2209800"/>
            <a:ext cx="57419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/>
              <a:t>160</a:t>
            </a:r>
            <a:endParaRPr lang="en-US" sz="2000" b="1" dirty="0"/>
          </a:p>
        </p:txBody>
      </p:sp>
      <p:sp>
        <p:nvSpPr>
          <p:cNvPr id="57364" name="Text Box 20"/>
          <p:cNvSpPr txBox="1">
            <a:spLocks noChangeArrowheads="1"/>
          </p:cNvSpPr>
          <p:nvPr/>
        </p:nvSpPr>
        <p:spPr bwMode="auto">
          <a:xfrm>
            <a:off x="2667000" y="2590800"/>
            <a:ext cx="57419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</a:rPr>
              <a:t>160</a:t>
            </a:r>
            <a:endParaRPr lang="en-US" sz="2000" b="1" dirty="0">
              <a:solidFill>
                <a:srgbClr val="FFFF00"/>
              </a:solidFill>
            </a:endParaRPr>
          </a:p>
        </p:txBody>
      </p:sp>
      <p:sp>
        <p:nvSpPr>
          <p:cNvPr id="57365" name="Text Box 21"/>
          <p:cNvSpPr txBox="1">
            <a:spLocks noChangeArrowheads="1"/>
          </p:cNvSpPr>
          <p:nvPr/>
        </p:nvSpPr>
        <p:spPr bwMode="auto">
          <a:xfrm>
            <a:off x="3352800" y="2590800"/>
            <a:ext cx="4443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</a:rPr>
              <a:t>20</a:t>
            </a:r>
            <a:endParaRPr lang="en-US" sz="2000" b="1" dirty="0">
              <a:solidFill>
                <a:srgbClr val="FFFF00"/>
              </a:solidFill>
            </a:endParaRPr>
          </a:p>
        </p:txBody>
      </p:sp>
      <p:sp>
        <p:nvSpPr>
          <p:cNvPr id="57366" name="Text Box 22"/>
          <p:cNvSpPr txBox="1">
            <a:spLocks noChangeArrowheads="1"/>
          </p:cNvSpPr>
          <p:nvPr/>
        </p:nvSpPr>
        <p:spPr bwMode="auto">
          <a:xfrm>
            <a:off x="4800600" y="3657600"/>
            <a:ext cx="4443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</a:rPr>
              <a:t>20</a:t>
            </a:r>
            <a:endParaRPr lang="en-US" sz="2000" b="1" dirty="0">
              <a:solidFill>
                <a:srgbClr val="FFFF00"/>
              </a:solidFill>
            </a:endParaRPr>
          </a:p>
        </p:txBody>
      </p:sp>
      <p:sp>
        <p:nvSpPr>
          <p:cNvPr id="57367" name="Text Box 23"/>
          <p:cNvSpPr txBox="1">
            <a:spLocks noChangeArrowheads="1"/>
          </p:cNvSpPr>
          <p:nvPr/>
        </p:nvSpPr>
        <p:spPr bwMode="auto">
          <a:xfrm>
            <a:off x="3886200" y="3352800"/>
            <a:ext cx="4443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</a:rPr>
              <a:t>20</a:t>
            </a:r>
            <a:endParaRPr lang="en-US" sz="2000" b="1" dirty="0">
              <a:solidFill>
                <a:srgbClr val="FFFF00"/>
              </a:solidFill>
            </a:endParaRPr>
          </a:p>
        </p:txBody>
      </p:sp>
      <p:sp>
        <p:nvSpPr>
          <p:cNvPr id="57368" name="Text Box 24"/>
          <p:cNvSpPr txBox="1">
            <a:spLocks noChangeArrowheads="1"/>
          </p:cNvSpPr>
          <p:nvPr/>
        </p:nvSpPr>
        <p:spPr bwMode="auto">
          <a:xfrm>
            <a:off x="4419600" y="3352800"/>
            <a:ext cx="57419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</a:rPr>
              <a:t>160</a:t>
            </a:r>
            <a:endParaRPr lang="en-US" sz="2000" b="1" dirty="0">
              <a:solidFill>
                <a:srgbClr val="FFFF00"/>
              </a:solidFill>
            </a:endParaRPr>
          </a:p>
        </p:txBody>
      </p:sp>
      <p:sp>
        <p:nvSpPr>
          <p:cNvPr id="57369" name="Text Box 25"/>
          <p:cNvSpPr txBox="1">
            <a:spLocks noChangeArrowheads="1"/>
          </p:cNvSpPr>
          <p:nvPr/>
        </p:nvSpPr>
        <p:spPr bwMode="auto">
          <a:xfrm>
            <a:off x="4114800" y="3733800"/>
            <a:ext cx="57419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</a:rPr>
              <a:t>160</a:t>
            </a:r>
            <a:endParaRPr lang="en-US" sz="2000" b="1" dirty="0">
              <a:solidFill>
                <a:srgbClr val="FFFF00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omic Sans MS" pitchFamily="66" charset="0"/>
              </a:rPr>
              <a:t>Parallel Lines and Transversals</a:t>
            </a:r>
            <a:endParaRPr lang="en-US" sz="3000" dirty="0" smtClean="0">
              <a:solidFill>
                <a:schemeClr val="accent5">
                  <a:lumMod val="60000"/>
                  <a:lumOff val="4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7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7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7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7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7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57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57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1" grpId="0"/>
      <p:bldP spid="57357" grpId="0"/>
      <p:bldP spid="57364" grpId="0"/>
      <p:bldP spid="57365" grpId="0"/>
      <p:bldP spid="57366" grpId="0"/>
      <p:bldP spid="57367" grpId="0"/>
      <p:bldP spid="57368" grpId="0"/>
      <p:bldP spid="57369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Line 4"/>
          <p:cNvSpPr>
            <a:spLocks noChangeShapeType="1"/>
          </p:cNvSpPr>
          <p:nvPr/>
        </p:nvSpPr>
        <p:spPr bwMode="auto">
          <a:xfrm>
            <a:off x="1219200" y="2590800"/>
            <a:ext cx="6172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/>
            <a:tailEnd type="triangl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43013" name="Line 5"/>
          <p:cNvSpPr>
            <a:spLocks noChangeShapeType="1"/>
          </p:cNvSpPr>
          <p:nvPr/>
        </p:nvSpPr>
        <p:spPr bwMode="auto">
          <a:xfrm>
            <a:off x="1219200" y="3733800"/>
            <a:ext cx="6096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/>
            <a:tailEnd type="triangl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43014" name="Line 6"/>
          <p:cNvSpPr>
            <a:spLocks noChangeShapeType="1"/>
          </p:cNvSpPr>
          <p:nvPr/>
        </p:nvSpPr>
        <p:spPr bwMode="auto">
          <a:xfrm>
            <a:off x="1752600" y="1219200"/>
            <a:ext cx="2819400" cy="4572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/>
            <a:tailEnd type="triangl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43016" name="Line 8"/>
          <p:cNvSpPr>
            <a:spLocks noChangeShapeType="1"/>
          </p:cNvSpPr>
          <p:nvPr/>
        </p:nvSpPr>
        <p:spPr bwMode="auto">
          <a:xfrm flipH="1" flipV="1">
            <a:off x="5867400" y="2362200"/>
            <a:ext cx="304800" cy="2286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43017" name="Line 9"/>
          <p:cNvSpPr>
            <a:spLocks noChangeShapeType="1"/>
          </p:cNvSpPr>
          <p:nvPr/>
        </p:nvSpPr>
        <p:spPr bwMode="auto">
          <a:xfrm flipH="1">
            <a:off x="5867400" y="2590800"/>
            <a:ext cx="304800" cy="2286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43018" name="Line 10"/>
          <p:cNvSpPr>
            <a:spLocks noChangeShapeType="1"/>
          </p:cNvSpPr>
          <p:nvPr/>
        </p:nvSpPr>
        <p:spPr bwMode="auto">
          <a:xfrm flipH="1" flipV="1">
            <a:off x="5943600" y="3505200"/>
            <a:ext cx="304800" cy="2286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43019" name="Line 11"/>
          <p:cNvSpPr>
            <a:spLocks noChangeShapeType="1"/>
          </p:cNvSpPr>
          <p:nvPr/>
        </p:nvSpPr>
        <p:spPr bwMode="auto">
          <a:xfrm flipH="1">
            <a:off x="5943600" y="3733800"/>
            <a:ext cx="304800" cy="2286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43020" name="Text Box 12"/>
          <p:cNvSpPr txBox="1">
            <a:spLocks noChangeArrowheads="1"/>
          </p:cNvSpPr>
          <p:nvPr/>
        </p:nvSpPr>
        <p:spPr bwMode="auto">
          <a:xfrm>
            <a:off x="0" y="609600"/>
            <a:ext cx="6400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/>
              <a:t>Find all the missing angles</a:t>
            </a:r>
          </a:p>
        </p:txBody>
      </p:sp>
      <p:sp>
        <p:nvSpPr>
          <p:cNvPr id="57357" name="Text Box 13"/>
          <p:cNvSpPr txBox="1">
            <a:spLocks noChangeArrowheads="1"/>
          </p:cNvSpPr>
          <p:nvPr/>
        </p:nvSpPr>
        <p:spPr bwMode="auto">
          <a:xfrm>
            <a:off x="2514600" y="2133600"/>
            <a:ext cx="66075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/>
              <a:t>110</a:t>
            </a:r>
            <a:r>
              <a:rPr lang="en-US" sz="2000" b="1" baseline="30000" dirty="0" smtClean="0"/>
              <a:t>0</a:t>
            </a:r>
            <a:endParaRPr lang="en-US" sz="2000" b="1" baseline="30000" dirty="0"/>
          </a:p>
        </p:txBody>
      </p:sp>
      <p:sp>
        <p:nvSpPr>
          <p:cNvPr id="57364" name="Text Box 20"/>
          <p:cNvSpPr txBox="1">
            <a:spLocks noChangeArrowheads="1"/>
          </p:cNvSpPr>
          <p:nvPr/>
        </p:nvSpPr>
        <p:spPr bwMode="auto">
          <a:xfrm>
            <a:off x="1905000" y="2209800"/>
            <a:ext cx="53091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</a:rPr>
              <a:t>70</a:t>
            </a:r>
            <a:r>
              <a:rPr lang="en-US" sz="2000" b="1" baseline="30000" dirty="0" smtClean="0">
                <a:solidFill>
                  <a:srgbClr val="FFFF00"/>
                </a:solidFill>
              </a:rPr>
              <a:t>0</a:t>
            </a:r>
            <a:endParaRPr lang="en-US" sz="2000" b="1" baseline="30000" dirty="0">
              <a:solidFill>
                <a:srgbClr val="FFFF00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omic Sans MS" pitchFamily="66" charset="0"/>
              </a:rPr>
              <a:t>Parallel Lines and Transversals</a:t>
            </a:r>
            <a:endParaRPr lang="en-US" sz="3000" dirty="0" smtClean="0">
              <a:solidFill>
                <a:schemeClr val="accent5">
                  <a:lumMod val="60000"/>
                  <a:lumOff val="4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24" name="Line 6"/>
          <p:cNvSpPr>
            <a:spLocks noChangeShapeType="1"/>
          </p:cNvSpPr>
          <p:nvPr/>
        </p:nvSpPr>
        <p:spPr bwMode="auto">
          <a:xfrm>
            <a:off x="3962400" y="1143000"/>
            <a:ext cx="2819400" cy="4572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/>
            <a:tailEnd type="triangl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grpSp>
        <p:nvGrpSpPr>
          <p:cNvPr id="29" name="Group 28"/>
          <p:cNvGrpSpPr/>
          <p:nvPr/>
        </p:nvGrpSpPr>
        <p:grpSpPr>
          <a:xfrm rot="14483645">
            <a:off x="1961204" y="1643838"/>
            <a:ext cx="430062" cy="556947"/>
            <a:chOff x="2362200" y="4267200"/>
            <a:chExt cx="304800" cy="457200"/>
          </a:xfrm>
        </p:grpSpPr>
        <p:sp>
          <p:nvSpPr>
            <p:cNvPr id="25" name="Line 8"/>
            <p:cNvSpPr>
              <a:spLocks noChangeShapeType="1"/>
            </p:cNvSpPr>
            <p:nvPr/>
          </p:nvSpPr>
          <p:spPr bwMode="auto">
            <a:xfrm flipH="1" flipV="1">
              <a:off x="2362200" y="42672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Line 9"/>
            <p:cNvSpPr>
              <a:spLocks noChangeShapeType="1"/>
            </p:cNvSpPr>
            <p:nvPr/>
          </p:nvSpPr>
          <p:spPr bwMode="auto">
            <a:xfrm flipH="1">
              <a:off x="2362200" y="44958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 rot="14483645">
            <a:off x="4094803" y="1491438"/>
            <a:ext cx="430062" cy="556947"/>
            <a:chOff x="2362200" y="4267200"/>
            <a:chExt cx="304800" cy="457200"/>
          </a:xfrm>
        </p:grpSpPr>
        <p:sp>
          <p:nvSpPr>
            <p:cNvPr id="32" name="Line 8"/>
            <p:cNvSpPr>
              <a:spLocks noChangeShapeType="1"/>
            </p:cNvSpPr>
            <p:nvPr/>
          </p:nvSpPr>
          <p:spPr bwMode="auto">
            <a:xfrm flipH="1" flipV="1">
              <a:off x="2362200" y="42672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Line 9"/>
            <p:cNvSpPr>
              <a:spLocks noChangeShapeType="1"/>
            </p:cNvSpPr>
            <p:nvPr/>
          </p:nvSpPr>
          <p:spPr bwMode="auto">
            <a:xfrm flipH="1">
              <a:off x="2362200" y="44958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4" name="Text Box 13"/>
          <p:cNvSpPr txBox="1">
            <a:spLocks noChangeArrowheads="1"/>
          </p:cNvSpPr>
          <p:nvPr/>
        </p:nvSpPr>
        <p:spPr bwMode="auto">
          <a:xfrm>
            <a:off x="2057400" y="2590800"/>
            <a:ext cx="66075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</a:rPr>
              <a:t>110</a:t>
            </a:r>
            <a:r>
              <a:rPr lang="en-US" sz="2000" b="1" baseline="30000" dirty="0" smtClean="0">
                <a:solidFill>
                  <a:srgbClr val="FFFF00"/>
                </a:solidFill>
              </a:rPr>
              <a:t>0</a:t>
            </a:r>
            <a:endParaRPr lang="en-US" sz="2000" b="1" baseline="30000" dirty="0">
              <a:solidFill>
                <a:srgbClr val="FFFF00"/>
              </a:solidFill>
            </a:endParaRPr>
          </a:p>
        </p:txBody>
      </p:sp>
      <p:sp>
        <p:nvSpPr>
          <p:cNvPr id="35" name="Text Box 20"/>
          <p:cNvSpPr txBox="1">
            <a:spLocks noChangeArrowheads="1"/>
          </p:cNvSpPr>
          <p:nvPr/>
        </p:nvSpPr>
        <p:spPr bwMode="auto">
          <a:xfrm>
            <a:off x="2743200" y="2590800"/>
            <a:ext cx="53091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</a:rPr>
              <a:t>70</a:t>
            </a:r>
            <a:r>
              <a:rPr lang="en-US" sz="2000" b="1" baseline="30000" dirty="0" smtClean="0">
                <a:solidFill>
                  <a:srgbClr val="FFFF00"/>
                </a:solidFill>
              </a:rPr>
              <a:t>0</a:t>
            </a:r>
            <a:endParaRPr lang="en-US" sz="2000" b="1" baseline="30000" dirty="0">
              <a:solidFill>
                <a:srgbClr val="FFFF00"/>
              </a:solidFill>
            </a:endParaRPr>
          </a:p>
        </p:txBody>
      </p:sp>
      <p:sp>
        <p:nvSpPr>
          <p:cNvPr id="36" name="Text Box 20"/>
          <p:cNvSpPr txBox="1">
            <a:spLocks noChangeArrowheads="1"/>
          </p:cNvSpPr>
          <p:nvPr/>
        </p:nvSpPr>
        <p:spPr bwMode="auto">
          <a:xfrm>
            <a:off x="2667000" y="3352800"/>
            <a:ext cx="53091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</a:rPr>
              <a:t>70</a:t>
            </a:r>
            <a:r>
              <a:rPr lang="en-US" sz="2000" b="1" baseline="30000" dirty="0" smtClean="0">
                <a:solidFill>
                  <a:srgbClr val="FFFF00"/>
                </a:solidFill>
              </a:rPr>
              <a:t>0</a:t>
            </a:r>
            <a:endParaRPr lang="en-US" sz="2000" b="1" baseline="30000" dirty="0">
              <a:solidFill>
                <a:srgbClr val="FFFF00"/>
              </a:solidFill>
            </a:endParaRPr>
          </a:p>
        </p:txBody>
      </p:sp>
      <p:sp>
        <p:nvSpPr>
          <p:cNvPr id="37" name="Text Box 13"/>
          <p:cNvSpPr txBox="1">
            <a:spLocks noChangeArrowheads="1"/>
          </p:cNvSpPr>
          <p:nvPr/>
        </p:nvSpPr>
        <p:spPr bwMode="auto">
          <a:xfrm>
            <a:off x="3200400" y="3352800"/>
            <a:ext cx="66075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</a:rPr>
              <a:t>110</a:t>
            </a:r>
            <a:r>
              <a:rPr lang="en-US" sz="2000" b="1" baseline="30000" dirty="0" smtClean="0">
                <a:solidFill>
                  <a:srgbClr val="FFFF00"/>
                </a:solidFill>
              </a:rPr>
              <a:t>0</a:t>
            </a:r>
            <a:endParaRPr lang="en-US" sz="2000" b="1" baseline="30000" dirty="0">
              <a:solidFill>
                <a:srgbClr val="FFFF00"/>
              </a:solidFill>
            </a:endParaRPr>
          </a:p>
        </p:txBody>
      </p:sp>
      <p:sp>
        <p:nvSpPr>
          <p:cNvPr id="38" name="Text Box 20"/>
          <p:cNvSpPr txBox="1">
            <a:spLocks noChangeArrowheads="1"/>
          </p:cNvSpPr>
          <p:nvPr/>
        </p:nvSpPr>
        <p:spPr bwMode="auto">
          <a:xfrm>
            <a:off x="3429000" y="3733800"/>
            <a:ext cx="53091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</a:rPr>
              <a:t>70</a:t>
            </a:r>
            <a:r>
              <a:rPr lang="en-US" sz="2000" b="1" baseline="30000" dirty="0" smtClean="0">
                <a:solidFill>
                  <a:srgbClr val="FFFF00"/>
                </a:solidFill>
              </a:rPr>
              <a:t>0</a:t>
            </a:r>
            <a:endParaRPr lang="en-US" sz="2000" b="1" baseline="30000" dirty="0">
              <a:solidFill>
                <a:srgbClr val="FFFF00"/>
              </a:solidFill>
            </a:endParaRPr>
          </a:p>
        </p:txBody>
      </p:sp>
      <p:sp>
        <p:nvSpPr>
          <p:cNvPr id="39" name="Text Box 13"/>
          <p:cNvSpPr txBox="1">
            <a:spLocks noChangeArrowheads="1"/>
          </p:cNvSpPr>
          <p:nvPr/>
        </p:nvSpPr>
        <p:spPr bwMode="auto">
          <a:xfrm>
            <a:off x="2819400" y="3733800"/>
            <a:ext cx="66075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</a:rPr>
              <a:t>110</a:t>
            </a:r>
            <a:r>
              <a:rPr lang="en-US" sz="2000" b="1" baseline="30000" dirty="0" smtClean="0">
                <a:solidFill>
                  <a:srgbClr val="FFFF00"/>
                </a:solidFill>
              </a:rPr>
              <a:t>0</a:t>
            </a:r>
            <a:endParaRPr lang="en-US" sz="2000" b="1" baseline="30000" dirty="0">
              <a:solidFill>
                <a:srgbClr val="FFFF00"/>
              </a:solidFill>
            </a:endParaRPr>
          </a:p>
        </p:txBody>
      </p:sp>
      <p:sp>
        <p:nvSpPr>
          <p:cNvPr id="40" name="Text Box 13"/>
          <p:cNvSpPr txBox="1">
            <a:spLocks noChangeArrowheads="1"/>
          </p:cNvSpPr>
          <p:nvPr/>
        </p:nvSpPr>
        <p:spPr bwMode="auto">
          <a:xfrm>
            <a:off x="4953000" y="3733800"/>
            <a:ext cx="66075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</a:rPr>
              <a:t>110</a:t>
            </a:r>
            <a:r>
              <a:rPr lang="en-US" sz="2000" b="1" baseline="30000" dirty="0" smtClean="0">
                <a:solidFill>
                  <a:srgbClr val="FFFF00"/>
                </a:solidFill>
              </a:rPr>
              <a:t>0</a:t>
            </a:r>
            <a:endParaRPr lang="en-US" sz="2000" b="1" baseline="30000" dirty="0">
              <a:solidFill>
                <a:srgbClr val="FFFF00"/>
              </a:solidFill>
            </a:endParaRPr>
          </a:p>
        </p:txBody>
      </p:sp>
      <p:sp>
        <p:nvSpPr>
          <p:cNvPr id="41" name="Text Box 20"/>
          <p:cNvSpPr txBox="1">
            <a:spLocks noChangeArrowheads="1"/>
          </p:cNvSpPr>
          <p:nvPr/>
        </p:nvSpPr>
        <p:spPr bwMode="auto">
          <a:xfrm>
            <a:off x="4876800" y="3352800"/>
            <a:ext cx="53091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</a:rPr>
              <a:t>70</a:t>
            </a:r>
            <a:r>
              <a:rPr lang="en-US" sz="2000" b="1" baseline="30000" dirty="0" smtClean="0">
                <a:solidFill>
                  <a:srgbClr val="FFFF00"/>
                </a:solidFill>
              </a:rPr>
              <a:t>0</a:t>
            </a:r>
            <a:endParaRPr lang="en-US" sz="2000" b="1" baseline="30000" dirty="0">
              <a:solidFill>
                <a:srgbClr val="FFFF00"/>
              </a:solidFill>
            </a:endParaRPr>
          </a:p>
        </p:txBody>
      </p:sp>
      <p:sp>
        <p:nvSpPr>
          <p:cNvPr id="42" name="Text Box 13"/>
          <p:cNvSpPr txBox="1">
            <a:spLocks noChangeArrowheads="1"/>
          </p:cNvSpPr>
          <p:nvPr/>
        </p:nvSpPr>
        <p:spPr bwMode="auto">
          <a:xfrm>
            <a:off x="5435242" y="3352800"/>
            <a:ext cx="66075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</a:rPr>
              <a:t>110</a:t>
            </a:r>
            <a:r>
              <a:rPr lang="en-US" sz="2000" b="1" baseline="30000" dirty="0" smtClean="0">
                <a:solidFill>
                  <a:srgbClr val="FFFF00"/>
                </a:solidFill>
              </a:rPr>
              <a:t>0</a:t>
            </a:r>
            <a:endParaRPr lang="en-US" sz="2000" b="1" baseline="30000" dirty="0">
              <a:solidFill>
                <a:srgbClr val="FFFF00"/>
              </a:solidFill>
            </a:endParaRPr>
          </a:p>
        </p:txBody>
      </p:sp>
      <p:sp>
        <p:nvSpPr>
          <p:cNvPr id="43" name="Text Box 20"/>
          <p:cNvSpPr txBox="1">
            <a:spLocks noChangeArrowheads="1"/>
          </p:cNvSpPr>
          <p:nvPr/>
        </p:nvSpPr>
        <p:spPr bwMode="auto">
          <a:xfrm>
            <a:off x="5638800" y="3733800"/>
            <a:ext cx="53091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</a:rPr>
              <a:t>70</a:t>
            </a:r>
            <a:r>
              <a:rPr lang="en-US" sz="2000" b="1" baseline="30000" dirty="0" smtClean="0">
                <a:solidFill>
                  <a:srgbClr val="FFFF00"/>
                </a:solidFill>
              </a:rPr>
              <a:t>0</a:t>
            </a:r>
            <a:endParaRPr lang="en-US" sz="2000" b="1" baseline="30000" dirty="0">
              <a:solidFill>
                <a:srgbClr val="FFFF00"/>
              </a:solidFill>
            </a:endParaRPr>
          </a:p>
        </p:txBody>
      </p:sp>
      <p:sp>
        <p:nvSpPr>
          <p:cNvPr id="44" name="Text Box 20"/>
          <p:cNvSpPr txBox="1">
            <a:spLocks noChangeArrowheads="1"/>
          </p:cNvSpPr>
          <p:nvPr/>
        </p:nvSpPr>
        <p:spPr bwMode="auto">
          <a:xfrm>
            <a:off x="4953000" y="2514600"/>
            <a:ext cx="53091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</a:rPr>
              <a:t>70</a:t>
            </a:r>
            <a:r>
              <a:rPr lang="en-US" sz="2000" b="1" baseline="30000" dirty="0" smtClean="0">
                <a:solidFill>
                  <a:srgbClr val="FFFF00"/>
                </a:solidFill>
              </a:rPr>
              <a:t>0</a:t>
            </a:r>
            <a:endParaRPr lang="en-US" sz="2000" b="1" baseline="30000" dirty="0">
              <a:solidFill>
                <a:srgbClr val="FFFF00"/>
              </a:solidFill>
            </a:endParaRPr>
          </a:p>
        </p:txBody>
      </p:sp>
      <p:sp>
        <p:nvSpPr>
          <p:cNvPr id="45" name="Text Box 13"/>
          <p:cNvSpPr txBox="1">
            <a:spLocks noChangeArrowheads="1"/>
          </p:cNvSpPr>
          <p:nvPr/>
        </p:nvSpPr>
        <p:spPr bwMode="auto">
          <a:xfrm>
            <a:off x="4267200" y="2514600"/>
            <a:ext cx="66075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</a:rPr>
              <a:t>110</a:t>
            </a:r>
            <a:r>
              <a:rPr lang="en-US" sz="2000" b="1" baseline="30000" dirty="0" smtClean="0">
                <a:solidFill>
                  <a:srgbClr val="FFFF00"/>
                </a:solidFill>
              </a:rPr>
              <a:t>0</a:t>
            </a:r>
            <a:endParaRPr lang="en-US" sz="2000" b="1" baseline="30000" dirty="0">
              <a:solidFill>
                <a:srgbClr val="FFFF00"/>
              </a:solidFill>
            </a:endParaRPr>
          </a:p>
        </p:txBody>
      </p:sp>
      <p:sp>
        <p:nvSpPr>
          <p:cNvPr id="46" name="Text Box 20"/>
          <p:cNvSpPr txBox="1">
            <a:spLocks noChangeArrowheads="1"/>
          </p:cNvSpPr>
          <p:nvPr/>
        </p:nvSpPr>
        <p:spPr bwMode="auto">
          <a:xfrm>
            <a:off x="4267200" y="2209800"/>
            <a:ext cx="53091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</a:rPr>
              <a:t>70</a:t>
            </a:r>
            <a:r>
              <a:rPr lang="en-US" sz="2000" b="1" baseline="30000" dirty="0" smtClean="0">
                <a:solidFill>
                  <a:srgbClr val="FFFF00"/>
                </a:solidFill>
              </a:rPr>
              <a:t>0</a:t>
            </a:r>
            <a:endParaRPr lang="en-US" sz="2000" b="1" baseline="30000" dirty="0">
              <a:solidFill>
                <a:srgbClr val="FFFF00"/>
              </a:solidFill>
            </a:endParaRPr>
          </a:p>
        </p:txBody>
      </p:sp>
      <p:sp>
        <p:nvSpPr>
          <p:cNvPr id="47" name="Text Box 13"/>
          <p:cNvSpPr txBox="1">
            <a:spLocks noChangeArrowheads="1"/>
          </p:cNvSpPr>
          <p:nvPr/>
        </p:nvSpPr>
        <p:spPr bwMode="auto">
          <a:xfrm>
            <a:off x="4749442" y="2190690"/>
            <a:ext cx="66075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</a:rPr>
              <a:t>110</a:t>
            </a:r>
            <a:r>
              <a:rPr lang="en-US" sz="2000" b="1" baseline="30000" dirty="0" smtClean="0">
                <a:solidFill>
                  <a:srgbClr val="FFFF00"/>
                </a:solidFill>
              </a:rPr>
              <a:t>0</a:t>
            </a:r>
            <a:endParaRPr lang="en-US" sz="2000" b="1" baseline="30000" dirty="0">
              <a:solidFill>
                <a:srgbClr val="FFFF00"/>
              </a:solidFill>
            </a:endParaRPr>
          </a:p>
        </p:txBody>
      </p:sp>
      <p:grpSp>
        <p:nvGrpSpPr>
          <p:cNvPr id="48" name="Group 47"/>
          <p:cNvGrpSpPr/>
          <p:nvPr/>
        </p:nvGrpSpPr>
        <p:grpSpPr>
          <a:xfrm rot="14483645">
            <a:off x="1885003" y="1491436"/>
            <a:ext cx="430062" cy="556947"/>
            <a:chOff x="2362200" y="4267200"/>
            <a:chExt cx="304800" cy="457200"/>
          </a:xfrm>
        </p:grpSpPr>
        <p:sp>
          <p:nvSpPr>
            <p:cNvPr id="49" name="Line 8"/>
            <p:cNvSpPr>
              <a:spLocks noChangeShapeType="1"/>
            </p:cNvSpPr>
            <p:nvPr/>
          </p:nvSpPr>
          <p:spPr bwMode="auto">
            <a:xfrm flipH="1" flipV="1">
              <a:off x="2362200" y="42672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Line 9"/>
            <p:cNvSpPr>
              <a:spLocks noChangeShapeType="1"/>
            </p:cNvSpPr>
            <p:nvPr/>
          </p:nvSpPr>
          <p:spPr bwMode="auto">
            <a:xfrm flipH="1">
              <a:off x="2362200" y="44958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 rot="14483645">
            <a:off x="4018604" y="1339038"/>
            <a:ext cx="430062" cy="556947"/>
            <a:chOff x="2362200" y="4267200"/>
            <a:chExt cx="304800" cy="457200"/>
          </a:xfrm>
        </p:grpSpPr>
        <p:sp>
          <p:nvSpPr>
            <p:cNvPr id="52" name="Line 8"/>
            <p:cNvSpPr>
              <a:spLocks noChangeShapeType="1"/>
            </p:cNvSpPr>
            <p:nvPr/>
          </p:nvSpPr>
          <p:spPr bwMode="auto">
            <a:xfrm flipH="1" flipV="1">
              <a:off x="2362200" y="42672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Line 9"/>
            <p:cNvSpPr>
              <a:spLocks noChangeShapeType="1"/>
            </p:cNvSpPr>
            <p:nvPr/>
          </p:nvSpPr>
          <p:spPr bwMode="auto">
            <a:xfrm flipH="1">
              <a:off x="2362200" y="44958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7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7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7" grpId="0"/>
      <p:bldP spid="57364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838200" y="781050"/>
            <a:ext cx="7539037" cy="48323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76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en-US" altLang="en-US" sz="2000">
              <a:latin typeface="Helvetica" charset="0"/>
            </a:endParaRPr>
          </a:p>
        </p:txBody>
      </p:sp>
      <p:pic>
        <p:nvPicPr>
          <p:cNvPr id="4117" name="Picture 21" descr="graph2                                                         00010CF3 Ben's Mac                      B4360510: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65437" y="3155950"/>
            <a:ext cx="3251200" cy="1660525"/>
          </a:xfrm>
          <a:prstGeom prst="rect">
            <a:avLst/>
          </a:prstGeom>
          <a:noFill/>
        </p:spPr>
      </p:pic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838200" y="781050"/>
            <a:ext cx="7537450" cy="381000"/>
          </a:xfrm>
          <a:prstGeom prst="rect">
            <a:avLst/>
          </a:prstGeom>
          <a:solidFill>
            <a:srgbClr val="05875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altLang="en-US"/>
          </a:p>
        </p:txBody>
      </p:sp>
      <p:sp>
        <p:nvSpPr>
          <p:cNvPr id="4114" name="Text Box 18"/>
          <p:cNvSpPr txBox="1">
            <a:spLocks noChangeArrowheads="1"/>
          </p:cNvSpPr>
          <p:nvPr/>
        </p:nvSpPr>
        <p:spPr bwMode="auto">
          <a:xfrm>
            <a:off x="935037" y="779463"/>
            <a:ext cx="48482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2000" b="1">
                <a:solidFill>
                  <a:schemeClr val="bg1"/>
                </a:solidFill>
                <a:latin typeface="Helvetica" charset="0"/>
              </a:rPr>
              <a:t>THEOREMS ABOUT PARALLEL LINES</a:t>
            </a:r>
            <a:endParaRPr lang="en-US" altLang="en-US" sz="2000"/>
          </a:p>
        </p:txBody>
      </p:sp>
      <p:sp>
        <p:nvSpPr>
          <p:cNvPr id="4115" name="Text Box 19"/>
          <p:cNvSpPr txBox="1">
            <a:spLocks noChangeArrowheads="1"/>
          </p:cNvSpPr>
          <p:nvPr/>
        </p:nvSpPr>
        <p:spPr bwMode="auto">
          <a:xfrm>
            <a:off x="960437" y="1282700"/>
            <a:ext cx="5840638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1800" b="1" dirty="0">
                <a:latin typeface="Helvetica" charset="0"/>
              </a:rPr>
              <a:t>THEOREM </a:t>
            </a:r>
            <a:r>
              <a:rPr lang="en-US" altLang="en-US" b="1" dirty="0" smtClean="0">
                <a:latin typeface="Helvetica" charset="0"/>
              </a:rPr>
              <a:t>      </a:t>
            </a:r>
            <a:r>
              <a:rPr lang="en-US" altLang="en-US" sz="1600" b="1" dirty="0" smtClean="0">
                <a:latin typeface="Helvetica" charset="0"/>
              </a:rPr>
              <a:t>  </a:t>
            </a:r>
            <a:r>
              <a:rPr lang="en-US" altLang="en-US" sz="1900" b="1" dirty="0">
                <a:solidFill>
                  <a:srgbClr val="05875C"/>
                </a:solidFill>
                <a:latin typeface="Helvetica" charset="0"/>
              </a:rPr>
              <a:t>Alternate Interior </a:t>
            </a:r>
            <a:r>
              <a:rPr lang="en-US" altLang="en-US" sz="1900" b="1" dirty="0" smtClean="0">
                <a:solidFill>
                  <a:srgbClr val="05875C"/>
                </a:solidFill>
                <a:latin typeface="Helvetica" charset="0"/>
              </a:rPr>
              <a:t>Angles Theorem</a:t>
            </a:r>
            <a:endParaRPr lang="en-US" altLang="en-US" sz="1600" b="1" dirty="0">
              <a:latin typeface="Helvetica" charset="0"/>
            </a:endParaRPr>
          </a:p>
        </p:txBody>
      </p:sp>
      <p:sp>
        <p:nvSpPr>
          <p:cNvPr id="4129" name="Text Box 33"/>
          <p:cNvSpPr txBox="1">
            <a:spLocks noChangeArrowheads="1"/>
          </p:cNvSpPr>
          <p:nvPr/>
        </p:nvSpPr>
        <p:spPr bwMode="auto">
          <a:xfrm>
            <a:off x="4430712" y="3460750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b="1">
                <a:solidFill>
                  <a:srgbClr val="FE000D"/>
                </a:solidFill>
              </a:rPr>
              <a:t>3</a:t>
            </a:r>
          </a:p>
        </p:txBody>
      </p:sp>
      <p:sp>
        <p:nvSpPr>
          <p:cNvPr id="4130" name="Text Box 34"/>
          <p:cNvSpPr txBox="1">
            <a:spLocks noChangeArrowheads="1"/>
          </p:cNvSpPr>
          <p:nvPr/>
        </p:nvSpPr>
        <p:spPr bwMode="auto">
          <a:xfrm>
            <a:off x="4273550" y="3992563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b="1">
                <a:solidFill>
                  <a:srgbClr val="FE000D"/>
                </a:solidFill>
              </a:rPr>
              <a:t>4</a:t>
            </a:r>
            <a:endParaRPr lang="en-US" altLang="en-US"/>
          </a:p>
        </p:txBody>
      </p:sp>
      <p:grpSp>
        <p:nvGrpSpPr>
          <p:cNvPr id="5" name="Group 77"/>
          <p:cNvGrpSpPr>
            <a:grpSpLocks/>
          </p:cNvGrpSpPr>
          <p:nvPr/>
        </p:nvGrpSpPr>
        <p:grpSpPr bwMode="auto">
          <a:xfrm>
            <a:off x="3887787" y="3216275"/>
            <a:ext cx="1247775" cy="1543050"/>
            <a:chOff x="2752" y="2026"/>
            <a:chExt cx="786" cy="972"/>
          </a:xfrm>
        </p:grpSpPr>
        <p:sp>
          <p:nvSpPr>
            <p:cNvPr id="4171" name="AutoShape 75"/>
            <p:cNvSpPr>
              <a:spLocks noChangeArrowheads="1"/>
            </p:cNvSpPr>
            <p:nvPr/>
          </p:nvSpPr>
          <p:spPr bwMode="auto">
            <a:xfrm rot="-6796489">
              <a:off x="3014" y="2026"/>
              <a:ext cx="524" cy="524"/>
            </a:xfrm>
            <a:custGeom>
              <a:avLst/>
              <a:gdLst>
                <a:gd name="G0" fmla="+- 9104 0 0"/>
                <a:gd name="G1" fmla="+- -8098145 0 0"/>
                <a:gd name="G2" fmla="+- 0 0 -8098145"/>
                <a:gd name="T0" fmla="*/ 0 256 1"/>
                <a:gd name="T1" fmla="*/ 180 256 1"/>
                <a:gd name="G3" fmla="+- -8098145 T0 T1"/>
                <a:gd name="T2" fmla="*/ 0 256 1"/>
                <a:gd name="T3" fmla="*/ 90 256 1"/>
                <a:gd name="G4" fmla="+- -8098145 T2 T3"/>
                <a:gd name="G5" fmla="*/ G4 2 1"/>
                <a:gd name="T4" fmla="*/ 90 256 1"/>
                <a:gd name="T5" fmla="*/ 0 256 1"/>
                <a:gd name="G6" fmla="+- -8098145 T4 T5"/>
                <a:gd name="G7" fmla="*/ G6 2 1"/>
                <a:gd name="G8" fmla="abs -8098145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9104"/>
                <a:gd name="G18" fmla="*/ 9104 1 2"/>
                <a:gd name="G19" fmla="+- G18 5400 0"/>
                <a:gd name="G20" fmla="cos G19 -8098145"/>
                <a:gd name="G21" fmla="sin G19 -8098145"/>
                <a:gd name="G22" fmla="+- G20 10800 0"/>
                <a:gd name="G23" fmla="+- G21 10800 0"/>
                <a:gd name="G24" fmla="+- 10800 0 G20"/>
                <a:gd name="G25" fmla="+- 9104 10800 0"/>
                <a:gd name="G26" fmla="?: G9 G17 G25"/>
                <a:gd name="G27" fmla="?: G9 0 21600"/>
                <a:gd name="G28" fmla="cos 10800 -8098145"/>
                <a:gd name="G29" fmla="sin 10800 -8098145"/>
                <a:gd name="G30" fmla="sin 9104 -8098145"/>
                <a:gd name="G31" fmla="+- G28 10800 0"/>
                <a:gd name="G32" fmla="+- G29 10800 0"/>
                <a:gd name="G33" fmla="+- G30 10800 0"/>
                <a:gd name="G34" fmla="?: G4 0 G31"/>
                <a:gd name="G35" fmla="?: -8098145 G34 0"/>
                <a:gd name="G36" fmla="?: G6 G35 G31"/>
                <a:gd name="G37" fmla="+- 21600 0 G36"/>
                <a:gd name="G38" fmla="?: G4 0 G33"/>
                <a:gd name="G39" fmla="?: -8098145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5297 w 21600"/>
                <a:gd name="T15" fmla="*/ 2507 h 21600"/>
                <a:gd name="T16" fmla="*/ 10800 w 21600"/>
                <a:gd name="T17" fmla="*/ 1696 h 21600"/>
                <a:gd name="T18" fmla="*/ 16303 w 21600"/>
                <a:gd name="T19" fmla="*/ 2507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5766" y="3214"/>
                  </a:moveTo>
                  <a:cubicBezTo>
                    <a:pt x="7258" y="2224"/>
                    <a:pt x="9009" y="1695"/>
                    <a:pt x="10800" y="1696"/>
                  </a:cubicBezTo>
                  <a:cubicBezTo>
                    <a:pt x="12590" y="1696"/>
                    <a:pt x="14341" y="2224"/>
                    <a:pt x="15833" y="3214"/>
                  </a:cubicBezTo>
                  <a:lnTo>
                    <a:pt x="16771" y="1801"/>
                  </a:lnTo>
                  <a:cubicBezTo>
                    <a:pt x="15001" y="626"/>
                    <a:pt x="12924" y="-1"/>
                    <a:pt x="10799" y="0"/>
                  </a:cubicBezTo>
                  <a:cubicBezTo>
                    <a:pt x="8675" y="0"/>
                    <a:pt x="6598" y="626"/>
                    <a:pt x="4828" y="1801"/>
                  </a:cubicBezTo>
                  <a:close/>
                </a:path>
              </a:pathLst>
            </a:custGeom>
            <a:solidFill>
              <a:srgbClr val="FF9933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72" name="AutoShape 76"/>
            <p:cNvSpPr>
              <a:spLocks noChangeArrowheads="1"/>
            </p:cNvSpPr>
            <p:nvPr/>
          </p:nvSpPr>
          <p:spPr bwMode="auto">
            <a:xfrm rot="-18056133">
              <a:off x="2752" y="2487"/>
              <a:ext cx="511" cy="511"/>
            </a:xfrm>
            <a:custGeom>
              <a:avLst/>
              <a:gdLst>
                <a:gd name="G0" fmla="+- 9104 0 0"/>
                <a:gd name="G1" fmla="+- -8098145 0 0"/>
                <a:gd name="G2" fmla="+- 0 0 -8098145"/>
                <a:gd name="T0" fmla="*/ 0 256 1"/>
                <a:gd name="T1" fmla="*/ 180 256 1"/>
                <a:gd name="G3" fmla="+- -8098145 T0 T1"/>
                <a:gd name="T2" fmla="*/ 0 256 1"/>
                <a:gd name="T3" fmla="*/ 90 256 1"/>
                <a:gd name="G4" fmla="+- -8098145 T2 T3"/>
                <a:gd name="G5" fmla="*/ G4 2 1"/>
                <a:gd name="T4" fmla="*/ 90 256 1"/>
                <a:gd name="T5" fmla="*/ 0 256 1"/>
                <a:gd name="G6" fmla="+- -8098145 T4 T5"/>
                <a:gd name="G7" fmla="*/ G6 2 1"/>
                <a:gd name="G8" fmla="abs -8098145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9104"/>
                <a:gd name="G18" fmla="*/ 9104 1 2"/>
                <a:gd name="G19" fmla="+- G18 5400 0"/>
                <a:gd name="G20" fmla="cos G19 -8098145"/>
                <a:gd name="G21" fmla="sin G19 -8098145"/>
                <a:gd name="G22" fmla="+- G20 10800 0"/>
                <a:gd name="G23" fmla="+- G21 10800 0"/>
                <a:gd name="G24" fmla="+- 10800 0 G20"/>
                <a:gd name="G25" fmla="+- 9104 10800 0"/>
                <a:gd name="G26" fmla="?: G9 G17 G25"/>
                <a:gd name="G27" fmla="?: G9 0 21600"/>
                <a:gd name="G28" fmla="cos 10800 -8098145"/>
                <a:gd name="G29" fmla="sin 10800 -8098145"/>
                <a:gd name="G30" fmla="sin 9104 -8098145"/>
                <a:gd name="G31" fmla="+- G28 10800 0"/>
                <a:gd name="G32" fmla="+- G29 10800 0"/>
                <a:gd name="G33" fmla="+- G30 10800 0"/>
                <a:gd name="G34" fmla="?: G4 0 G31"/>
                <a:gd name="G35" fmla="?: -8098145 G34 0"/>
                <a:gd name="G36" fmla="?: G6 G35 G31"/>
                <a:gd name="G37" fmla="+- 21600 0 G36"/>
                <a:gd name="G38" fmla="?: G4 0 G33"/>
                <a:gd name="G39" fmla="?: -8098145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5297 w 21600"/>
                <a:gd name="T15" fmla="*/ 2507 h 21600"/>
                <a:gd name="T16" fmla="*/ 10800 w 21600"/>
                <a:gd name="T17" fmla="*/ 1696 h 21600"/>
                <a:gd name="T18" fmla="*/ 16303 w 21600"/>
                <a:gd name="T19" fmla="*/ 2507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5766" y="3214"/>
                  </a:moveTo>
                  <a:cubicBezTo>
                    <a:pt x="7258" y="2224"/>
                    <a:pt x="9009" y="1695"/>
                    <a:pt x="10800" y="1696"/>
                  </a:cubicBezTo>
                  <a:cubicBezTo>
                    <a:pt x="12590" y="1696"/>
                    <a:pt x="14341" y="2224"/>
                    <a:pt x="15833" y="3214"/>
                  </a:cubicBezTo>
                  <a:lnTo>
                    <a:pt x="16771" y="1801"/>
                  </a:lnTo>
                  <a:cubicBezTo>
                    <a:pt x="15001" y="626"/>
                    <a:pt x="12924" y="-1"/>
                    <a:pt x="10799" y="0"/>
                  </a:cubicBezTo>
                  <a:cubicBezTo>
                    <a:pt x="8675" y="0"/>
                    <a:pt x="6598" y="626"/>
                    <a:pt x="4828" y="1801"/>
                  </a:cubicBezTo>
                  <a:close/>
                </a:path>
              </a:pathLst>
            </a:custGeom>
            <a:solidFill>
              <a:srgbClr val="FF9933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" name="Group 79"/>
          <p:cNvGrpSpPr>
            <a:grpSpLocks/>
          </p:cNvGrpSpPr>
          <p:nvPr/>
        </p:nvGrpSpPr>
        <p:grpSpPr bwMode="auto">
          <a:xfrm>
            <a:off x="3697287" y="4924425"/>
            <a:ext cx="1676400" cy="511175"/>
            <a:chOff x="2632" y="3102"/>
            <a:chExt cx="1056" cy="322"/>
          </a:xfrm>
        </p:grpSpPr>
        <p:sp>
          <p:nvSpPr>
            <p:cNvPr id="4164" name="Rectangle 68"/>
            <p:cNvSpPr>
              <a:spLocks noChangeArrowheads="1"/>
            </p:cNvSpPr>
            <p:nvPr/>
          </p:nvSpPr>
          <p:spPr bwMode="auto">
            <a:xfrm>
              <a:off x="2632" y="3102"/>
              <a:ext cx="1056" cy="322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03BB7E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41" name="Text Box 45"/>
            <p:cNvSpPr txBox="1">
              <a:spLocks noChangeArrowheads="1"/>
            </p:cNvSpPr>
            <p:nvPr/>
          </p:nvSpPr>
          <p:spPr bwMode="auto">
            <a:xfrm>
              <a:off x="2914" y="3140"/>
              <a:ext cx="697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dirty="0"/>
                <a:t>3       </a:t>
              </a:r>
              <a:r>
                <a:rPr lang="en-US" altLang="en-US" dirty="0" smtClean="0"/>
                <a:t>      </a:t>
              </a:r>
              <a:r>
                <a:rPr lang="en-US" altLang="en-US" dirty="0"/>
                <a:t>4</a:t>
              </a:r>
            </a:p>
          </p:txBody>
        </p:sp>
        <p:sp>
          <p:nvSpPr>
            <p:cNvPr id="4142" name="Freeform 46"/>
            <p:cNvSpPr>
              <a:spLocks/>
            </p:cNvSpPr>
            <p:nvPr/>
          </p:nvSpPr>
          <p:spPr bwMode="auto">
            <a:xfrm>
              <a:off x="2815" y="3211"/>
              <a:ext cx="125" cy="120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0" y="96"/>
                </a:cxn>
                <a:cxn ang="0">
                  <a:pos x="96" y="96"/>
                </a:cxn>
              </a:cxnLst>
              <a:rect l="0" t="0" r="r" b="b"/>
              <a:pathLst>
                <a:path w="96" h="96">
                  <a:moveTo>
                    <a:pt x="96" y="0"/>
                  </a:moveTo>
                  <a:lnTo>
                    <a:pt x="0" y="96"/>
                  </a:lnTo>
                  <a:lnTo>
                    <a:pt x="96" y="96"/>
                  </a:ln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43" name="Freeform 47"/>
            <p:cNvSpPr>
              <a:spLocks/>
            </p:cNvSpPr>
            <p:nvPr/>
          </p:nvSpPr>
          <p:spPr bwMode="auto">
            <a:xfrm>
              <a:off x="3331" y="3192"/>
              <a:ext cx="125" cy="120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0" y="96"/>
                </a:cxn>
                <a:cxn ang="0">
                  <a:pos x="96" y="96"/>
                </a:cxn>
              </a:cxnLst>
              <a:rect l="0" t="0" r="r" b="b"/>
              <a:pathLst>
                <a:path w="96" h="96">
                  <a:moveTo>
                    <a:pt x="96" y="0"/>
                  </a:moveTo>
                  <a:lnTo>
                    <a:pt x="0" y="96"/>
                  </a:lnTo>
                  <a:lnTo>
                    <a:pt x="96" y="96"/>
                  </a:ln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4174" name="Picture 78" descr="equal symbol trans                                             00000037Emily's Mac                    B38A4CE0: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105" y="3204"/>
              <a:ext cx="109" cy="122"/>
            </a:xfrm>
            <a:prstGeom prst="rect">
              <a:avLst/>
            </a:prstGeom>
            <a:noFill/>
          </p:spPr>
        </p:pic>
      </p:grpSp>
      <p:sp>
        <p:nvSpPr>
          <p:cNvPr id="4116" name="Text Box 20"/>
          <p:cNvSpPr txBox="1">
            <a:spLocks noChangeArrowheads="1"/>
          </p:cNvSpPr>
          <p:nvPr/>
        </p:nvSpPr>
        <p:spPr bwMode="auto">
          <a:xfrm>
            <a:off x="2719387" y="1676400"/>
            <a:ext cx="551021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2000" dirty="0">
                <a:latin typeface="Helvetica" charset="0"/>
              </a:rPr>
              <a:t>If two  parallel lines  are cut by a  transversal, </a:t>
            </a:r>
            <a:br>
              <a:rPr lang="en-US" altLang="en-US" sz="2000" dirty="0">
                <a:latin typeface="Helvetica" charset="0"/>
              </a:rPr>
            </a:br>
            <a:r>
              <a:rPr lang="en-US" altLang="en-US" sz="2000" dirty="0">
                <a:latin typeface="Helvetica" charset="0"/>
              </a:rPr>
              <a:t>then the  pairs  of  alternate interior angles  are </a:t>
            </a:r>
            <a:br>
              <a:rPr lang="en-US" altLang="en-US" sz="2000" dirty="0">
                <a:latin typeface="Helvetica" charset="0"/>
              </a:rPr>
            </a:br>
            <a:r>
              <a:rPr lang="en-US" altLang="en-US" sz="2000" dirty="0">
                <a:latin typeface="Helvetica" charset="0"/>
              </a:rPr>
              <a:t>congruent.</a:t>
            </a:r>
          </a:p>
        </p:txBody>
      </p:sp>
      <p:sp>
        <p:nvSpPr>
          <p:cNvPr id="34" name="Rectangle 33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omic Sans MS" pitchFamily="66" charset="0"/>
              </a:rPr>
              <a:t>Parallel Lines and Transversals</a:t>
            </a:r>
            <a:endParaRPr lang="en-US" sz="3000" dirty="0" smtClean="0">
              <a:solidFill>
                <a:schemeClr val="accent5">
                  <a:lumMod val="60000"/>
                  <a:lumOff val="4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Text Box 4"/>
          <p:cNvSpPr txBox="1">
            <a:spLocks noChangeArrowheads="1"/>
          </p:cNvSpPr>
          <p:nvPr/>
        </p:nvSpPr>
        <p:spPr bwMode="auto">
          <a:xfrm>
            <a:off x="0" y="990600"/>
            <a:ext cx="914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dirty="0"/>
              <a:t>Intersecting Lines:</a:t>
            </a:r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3886200" y="2743200"/>
            <a:ext cx="5029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Perpendicular lines are lines that make right angles. </a:t>
            </a:r>
            <a:endParaRPr lang="en-US" sz="2400" i="1"/>
          </a:p>
        </p:txBody>
      </p:sp>
      <p:sp>
        <p:nvSpPr>
          <p:cNvPr id="1032" name="Line 11"/>
          <p:cNvSpPr>
            <a:spLocks noChangeShapeType="1"/>
          </p:cNvSpPr>
          <p:nvPr/>
        </p:nvSpPr>
        <p:spPr bwMode="auto">
          <a:xfrm flipH="1">
            <a:off x="2971800" y="2743200"/>
            <a:ext cx="0" cy="2590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sp>
        <p:nvSpPr>
          <p:cNvPr id="1033" name="Line 12"/>
          <p:cNvSpPr>
            <a:spLocks noChangeShapeType="1"/>
          </p:cNvSpPr>
          <p:nvPr/>
        </p:nvSpPr>
        <p:spPr bwMode="auto">
          <a:xfrm flipH="1" flipV="1">
            <a:off x="1143000" y="3886200"/>
            <a:ext cx="3810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endParaRPr lang="en-US"/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2971800" y="3657600"/>
            <a:ext cx="304800" cy="228600"/>
            <a:chOff x="1872" y="2304"/>
            <a:chExt cx="192" cy="144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046" name="Line 14"/>
            <p:cNvSpPr>
              <a:spLocks noChangeShapeType="1"/>
            </p:cNvSpPr>
            <p:nvPr/>
          </p:nvSpPr>
          <p:spPr bwMode="auto">
            <a:xfrm>
              <a:off x="1872" y="2304"/>
              <a:ext cx="192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1047" name="Line 15"/>
            <p:cNvSpPr>
              <a:spLocks noChangeShapeType="1"/>
            </p:cNvSpPr>
            <p:nvPr/>
          </p:nvSpPr>
          <p:spPr bwMode="auto">
            <a:xfrm>
              <a:off x="2064" y="2304"/>
              <a:ext cx="0" cy="144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0497" name="Rectangle 17"/>
          <p:cNvSpPr>
            <a:spLocks noChangeArrowheads="1"/>
          </p:cNvSpPr>
          <p:nvPr/>
        </p:nvSpPr>
        <p:spPr bwMode="auto">
          <a:xfrm>
            <a:off x="3886200" y="4343400"/>
            <a:ext cx="5029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And if 1 angle is a right angle, then</a:t>
            </a:r>
          </a:p>
          <a:p>
            <a:r>
              <a:rPr lang="en-US" sz="2400"/>
              <a:t>All the angles are right angles </a:t>
            </a:r>
            <a:endParaRPr lang="en-US" sz="2400" i="1"/>
          </a:p>
        </p:txBody>
      </p:sp>
      <p:grpSp>
        <p:nvGrpSpPr>
          <p:cNvPr id="3" name="Group 18"/>
          <p:cNvGrpSpPr>
            <a:grpSpLocks/>
          </p:cNvGrpSpPr>
          <p:nvPr/>
        </p:nvGrpSpPr>
        <p:grpSpPr bwMode="auto">
          <a:xfrm flipH="1">
            <a:off x="2667000" y="3657600"/>
            <a:ext cx="304800" cy="228600"/>
            <a:chOff x="1872" y="2304"/>
            <a:chExt cx="192" cy="144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044" name="Line 19"/>
            <p:cNvSpPr>
              <a:spLocks noChangeShapeType="1"/>
            </p:cNvSpPr>
            <p:nvPr/>
          </p:nvSpPr>
          <p:spPr bwMode="auto">
            <a:xfrm>
              <a:off x="1872" y="2304"/>
              <a:ext cx="192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1045" name="Line 20"/>
            <p:cNvSpPr>
              <a:spLocks noChangeShapeType="1"/>
            </p:cNvSpPr>
            <p:nvPr/>
          </p:nvSpPr>
          <p:spPr bwMode="auto">
            <a:xfrm>
              <a:off x="2064" y="2304"/>
              <a:ext cx="0" cy="144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21"/>
          <p:cNvGrpSpPr>
            <a:grpSpLocks/>
          </p:cNvGrpSpPr>
          <p:nvPr/>
        </p:nvGrpSpPr>
        <p:grpSpPr bwMode="auto">
          <a:xfrm flipV="1">
            <a:off x="2971800" y="3886200"/>
            <a:ext cx="304800" cy="228600"/>
            <a:chOff x="1872" y="2304"/>
            <a:chExt cx="192" cy="144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042" name="Line 22"/>
            <p:cNvSpPr>
              <a:spLocks noChangeShapeType="1"/>
            </p:cNvSpPr>
            <p:nvPr/>
          </p:nvSpPr>
          <p:spPr bwMode="auto">
            <a:xfrm>
              <a:off x="1872" y="2304"/>
              <a:ext cx="192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1043" name="Line 23"/>
            <p:cNvSpPr>
              <a:spLocks noChangeShapeType="1"/>
            </p:cNvSpPr>
            <p:nvPr/>
          </p:nvSpPr>
          <p:spPr bwMode="auto">
            <a:xfrm>
              <a:off x="2064" y="2304"/>
              <a:ext cx="0" cy="144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" name="Group 24"/>
          <p:cNvGrpSpPr>
            <a:grpSpLocks/>
          </p:cNvGrpSpPr>
          <p:nvPr/>
        </p:nvGrpSpPr>
        <p:grpSpPr bwMode="auto">
          <a:xfrm flipH="1" flipV="1">
            <a:off x="2667000" y="3886200"/>
            <a:ext cx="304800" cy="228600"/>
            <a:chOff x="1872" y="2304"/>
            <a:chExt cx="192" cy="144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040" name="Line 25"/>
            <p:cNvSpPr>
              <a:spLocks noChangeShapeType="1"/>
            </p:cNvSpPr>
            <p:nvPr/>
          </p:nvSpPr>
          <p:spPr bwMode="auto">
            <a:xfrm>
              <a:off x="1872" y="2304"/>
              <a:ext cx="192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1041" name="Line 26"/>
            <p:cNvSpPr>
              <a:spLocks noChangeShapeType="1"/>
            </p:cNvSpPr>
            <p:nvPr/>
          </p:nvSpPr>
          <p:spPr bwMode="auto">
            <a:xfrm>
              <a:off x="2064" y="2304"/>
              <a:ext cx="0" cy="144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endParaRPr lang="en-US"/>
            </a:p>
          </p:txBody>
        </p:sp>
      </p:grpSp>
      <p:graphicFrame>
        <p:nvGraphicFramePr>
          <p:cNvPr id="82944" name="Object 0"/>
          <p:cNvGraphicFramePr>
            <a:graphicFrameLocks noGrp="1" noChangeAspect="1"/>
          </p:cNvGraphicFramePr>
          <p:nvPr>
            <p:ph idx="1"/>
          </p:nvPr>
        </p:nvGraphicFramePr>
        <p:xfrm>
          <a:off x="762000" y="4419600"/>
          <a:ext cx="1331913" cy="60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8" name="Equation" r:id="rId3" imgW="393480" imgH="177480" progId="Equation.3">
                  <p:embed/>
                </p:oleObj>
              </mc:Choice>
              <mc:Fallback>
                <p:oleObj name="Equation" r:id="rId3" imgW="393480" imgH="177480" progId="Equation.3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4419600"/>
                        <a:ext cx="1331913" cy="601663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24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omic Sans MS" pitchFamily="66" charset="0"/>
              </a:rPr>
              <a:t>Relationships Between Lines</a:t>
            </a:r>
            <a:endParaRPr lang="en-US" sz="3000" dirty="0" smtClean="0">
              <a:solidFill>
                <a:schemeClr val="accent5">
                  <a:lumMod val="40000"/>
                  <a:lumOff val="6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5" action="ppaction://hlinksldjump"/>
              </a:rPr>
              <a:t>MENU</a:t>
            </a:r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762000" y="2286000"/>
            <a:ext cx="3429000" cy="381000"/>
          </a:xfrm>
          <a:prstGeom prst="rect">
            <a:avLst/>
          </a:prstGeom>
          <a:solidFill>
            <a:srgbClr val="FFFF00">
              <a:alpha val="79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0" name="Text Box 5"/>
          <p:cNvSpPr txBox="1">
            <a:spLocks noChangeArrowheads="1"/>
          </p:cNvSpPr>
          <p:nvPr/>
        </p:nvSpPr>
        <p:spPr bwMode="auto">
          <a:xfrm>
            <a:off x="762000" y="1676400"/>
            <a:ext cx="7848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dirty="0"/>
              <a:t>A special case of intersecting lines are </a:t>
            </a:r>
          </a:p>
          <a:p>
            <a:r>
              <a:rPr lang="en-US" sz="3200" i="1" dirty="0"/>
              <a:t>Perpendicular lines:</a:t>
            </a:r>
            <a:r>
              <a:rPr lang="en-US" sz="3200" dirty="0"/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82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8" grpId="0"/>
      <p:bldP spid="20497" grpId="0"/>
      <p:bldP spid="2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838200" y="781050"/>
            <a:ext cx="7539037" cy="52006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76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en-US" altLang="en-US" sz="2000">
              <a:latin typeface="Helvetica" charset="0"/>
            </a:endParaRPr>
          </a:p>
        </p:txBody>
      </p:sp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838200" y="781050"/>
            <a:ext cx="7537450" cy="381000"/>
          </a:xfrm>
          <a:prstGeom prst="rect">
            <a:avLst/>
          </a:prstGeom>
          <a:solidFill>
            <a:srgbClr val="05875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altLang="en-US"/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935037" y="779463"/>
            <a:ext cx="48482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2000" b="1">
                <a:solidFill>
                  <a:schemeClr val="bg1"/>
                </a:solidFill>
                <a:latin typeface="Helvetica" charset="0"/>
              </a:rPr>
              <a:t>THEOREMS ABOUT PARALLEL LINES</a:t>
            </a:r>
            <a:endParaRPr lang="en-US" altLang="en-US" sz="2000"/>
          </a:p>
        </p:txBody>
      </p:sp>
      <p:sp>
        <p:nvSpPr>
          <p:cNvPr id="5130" name="Text Box 10"/>
          <p:cNvSpPr txBox="1">
            <a:spLocks noChangeArrowheads="1"/>
          </p:cNvSpPr>
          <p:nvPr/>
        </p:nvSpPr>
        <p:spPr bwMode="auto">
          <a:xfrm>
            <a:off x="960437" y="1282700"/>
            <a:ext cx="4327403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1800" b="1" dirty="0">
                <a:latin typeface="Helvetica" charset="0"/>
              </a:rPr>
              <a:t>THEOREM </a:t>
            </a:r>
            <a:r>
              <a:rPr lang="en-US" altLang="en-US" sz="1600" b="1" dirty="0" smtClean="0">
                <a:latin typeface="Helvetica" charset="0"/>
              </a:rPr>
              <a:t>  </a:t>
            </a:r>
            <a:r>
              <a:rPr lang="en-US" altLang="en-US" sz="1900" b="1" dirty="0" smtClean="0">
                <a:solidFill>
                  <a:srgbClr val="05875C"/>
                </a:solidFill>
                <a:latin typeface="Helvetica" charset="0"/>
              </a:rPr>
              <a:t>S.S.-</a:t>
            </a:r>
            <a:r>
              <a:rPr lang="en-US" altLang="en-US" sz="1900" b="1" dirty="0" err="1" smtClean="0">
                <a:solidFill>
                  <a:srgbClr val="05875C"/>
                </a:solidFill>
                <a:latin typeface="Helvetica" charset="0"/>
              </a:rPr>
              <a:t>Int</a:t>
            </a:r>
            <a:r>
              <a:rPr lang="en-US" altLang="en-US" sz="1900" b="1" dirty="0" smtClean="0">
                <a:solidFill>
                  <a:srgbClr val="05875C"/>
                </a:solidFill>
                <a:latin typeface="Helvetica" charset="0"/>
              </a:rPr>
              <a:t>  </a:t>
            </a:r>
            <a:r>
              <a:rPr lang="en-US" altLang="en-US" sz="1900" b="1" dirty="0" err="1" smtClean="0">
                <a:solidFill>
                  <a:srgbClr val="05875C"/>
                </a:solidFill>
                <a:latin typeface="Helvetica" charset="0"/>
              </a:rPr>
              <a:t>AnglesTheorem</a:t>
            </a:r>
            <a:endParaRPr lang="en-US" altLang="en-US" sz="1600" b="1" dirty="0">
              <a:latin typeface="Helvetica" charset="0"/>
            </a:endParaRPr>
          </a:p>
        </p:txBody>
      </p:sp>
      <p:pic>
        <p:nvPicPr>
          <p:cNvPr id="5133" name="Picture 13" descr="graph2                                                         00010CF3 Ben's Mac                      B4360510: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65437" y="3155950"/>
            <a:ext cx="3251200" cy="1660525"/>
          </a:xfrm>
          <a:prstGeom prst="rect">
            <a:avLst/>
          </a:prstGeom>
          <a:noFill/>
        </p:spPr>
      </p:pic>
      <p:sp>
        <p:nvSpPr>
          <p:cNvPr id="5141" name="Text Box 21"/>
          <p:cNvSpPr txBox="1">
            <a:spLocks noChangeArrowheads="1"/>
          </p:cNvSpPr>
          <p:nvPr/>
        </p:nvSpPr>
        <p:spPr bwMode="auto">
          <a:xfrm>
            <a:off x="4956175" y="3484563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b="1">
                <a:solidFill>
                  <a:srgbClr val="FE000D"/>
                </a:solidFill>
              </a:rPr>
              <a:t>5</a:t>
            </a:r>
          </a:p>
        </p:txBody>
      </p:sp>
      <p:sp>
        <p:nvSpPr>
          <p:cNvPr id="5142" name="Text Box 22"/>
          <p:cNvSpPr txBox="1">
            <a:spLocks noChangeArrowheads="1"/>
          </p:cNvSpPr>
          <p:nvPr/>
        </p:nvSpPr>
        <p:spPr bwMode="auto">
          <a:xfrm>
            <a:off x="4248150" y="3979863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b="1">
                <a:solidFill>
                  <a:srgbClr val="FE000D"/>
                </a:solidFill>
              </a:rPr>
              <a:t>6</a:t>
            </a:r>
            <a:endParaRPr lang="en-US" altLang="en-US"/>
          </a:p>
        </p:txBody>
      </p:sp>
      <p:grpSp>
        <p:nvGrpSpPr>
          <p:cNvPr id="5" name="Group 59"/>
          <p:cNvGrpSpPr>
            <a:grpSpLocks/>
          </p:cNvGrpSpPr>
          <p:nvPr/>
        </p:nvGrpSpPr>
        <p:grpSpPr bwMode="auto">
          <a:xfrm>
            <a:off x="2979737" y="5102225"/>
            <a:ext cx="2860675" cy="511175"/>
            <a:chOff x="2180" y="3214"/>
            <a:chExt cx="1802" cy="322"/>
          </a:xfrm>
        </p:grpSpPr>
        <p:sp>
          <p:nvSpPr>
            <p:cNvPr id="5174" name="Rectangle 54"/>
            <p:cNvSpPr>
              <a:spLocks noChangeArrowheads="1"/>
            </p:cNvSpPr>
            <p:nvPr/>
          </p:nvSpPr>
          <p:spPr bwMode="auto">
            <a:xfrm>
              <a:off x="2180" y="3214"/>
              <a:ext cx="1800" cy="322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03BB7E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51" name="Text Box 31"/>
            <p:cNvSpPr txBox="1">
              <a:spLocks noChangeArrowheads="1"/>
            </p:cNvSpPr>
            <p:nvPr/>
          </p:nvSpPr>
          <p:spPr bwMode="auto">
            <a:xfrm>
              <a:off x="2239" y="3248"/>
              <a:ext cx="174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i="1" dirty="0"/>
                <a:t>m</a:t>
              </a:r>
              <a:r>
                <a:rPr lang="en-US" altLang="en-US" dirty="0"/>
                <a:t>    5 </a:t>
              </a:r>
              <a:r>
                <a:rPr lang="en-US" altLang="en-US" dirty="0">
                  <a:sym typeface="Symbol" pitchFamily="18" charset="2"/>
                </a:rPr>
                <a:t>+</a:t>
              </a:r>
              <a:r>
                <a:rPr lang="en-US" altLang="en-US" dirty="0"/>
                <a:t> </a:t>
              </a:r>
              <a:r>
                <a:rPr lang="en-US" altLang="en-US" i="1" dirty="0"/>
                <a:t>m   </a:t>
              </a:r>
              <a:r>
                <a:rPr lang="en-US" altLang="en-US" dirty="0"/>
                <a:t> 6 = 180°</a:t>
              </a:r>
            </a:p>
          </p:txBody>
        </p:sp>
        <p:sp>
          <p:nvSpPr>
            <p:cNvPr id="5152" name="Freeform 32"/>
            <p:cNvSpPr>
              <a:spLocks/>
            </p:cNvSpPr>
            <p:nvPr/>
          </p:nvSpPr>
          <p:spPr bwMode="auto">
            <a:xfrm>
              <a:off x="2400" y="3288"/>
              <a:ext cx="125" cy="120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0" y="96"/>
                </a:cxn>
                <a:cxn ang="0">
                  <a:pos x="96" y="96"/>
                </a:cxn>
              </a:cxnLst>
              <a:rect l="0" t="0" r="r" b="b"/>
              <a:pathLst>
                <a:path w="96" h="96">
                  <a:moveTo>
                    <a:pt x="96" y="0"/>
                  </a:moveTo>
                  <a:lnTo>
                    <a:pt x="0" y="96"/>
                  </a:lnTo>
                  <a:lnTo>
                    <a:pt x="96" y="96"/>
                  </a:ln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53" name="Freeform 33"/>
            <p:cNvSpPr>
              <a:spLocks/>
            </p:cNvSpPr>
            <p:nvPr/>
          </p:nvSpPr>
          <p:spPr bwMode="auto">
            <a:xfrm>
              <a:off x="2851" y="3288"/>
              <a:ext cx="125" cy="120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0" y="96"/>
                </a:cxn>
                <a:cxn ang="0">
                  <a:pos x="96" y="96"/>
                </a:cxn>
              </a:cxnLst>
              <a:rect l="0" t="0" r="r" b="b"/>
              <a:pathLst>
                <a:path w="96" h="96">
                  <a:moveTo>
                    <a:pt x="96" y="0"/>
                  </a:moveTo>
                  <a:lnTo>
                    <a:pt x="0" y="96"/>
                  </a:lnTo>
                  <a:lnTo>
                    <a:pt x="96" y="96"/>
                  </a:ln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" name="Group 64"/>
          <p:cNvGrpSpPr>
            <a:grpSpLocks/>
          </p:cNvGrpSpPr>
          <p:nvPr/>
        </p:nvGrpSpPr>
        <p:grpSpPr bwMode="auto">
          <a:xfrm>
            <a:off x="3959225" y="3152775"/>
            <a:ext cx="1524000" cy="1587500"/>
            <a:chOff x="2797" y="1986"/>
            <a:chExt cx="960" cy="1000"/>
          </a:xfrm>
        </p:grpSpPr>
        <p:sp>
          <p:nvSpPr>
            <p:cNvPr id="5181" name="AutoShape 61"/>
            <p:cNvSpPr>
              <a:spLocks noChangeArrowheads="1"/>
            </p:cNvSpPr>
            <p:nvPr/>
          </p:nvSpPr>
          <p:spPr bwMode="auto">
            <a:xfrm rot="9830620">
              <a:off x="3259" y="1986"/>
              <a:ext cx="498" cy="498"/>
            </a:xfrm>
            <a:custGeom>
              <a:avLst/>
              <a:gdLst>
                <a:gd name="G0" fmla="+- 8830 0 0"/>
                <a:gd name="G1" fmla="+- -10710305 0 0"/>
                <a:gd name="G2" fmla="+- 0 0 -10710305"/>
                <a:gd name="T0" fmla="*/ 0 256 1"/>
                <a:gd name="T1" fmla="*/ 180 256 1"/>
                <a:gd name="G3" fmla="+- -10710305 T0 T1"/>
                <a:gd name="T2" fmla="*/ 0 256 1"/>
                <a:gd name="T3" fmla="*/ 90 256 1"/>
                <a:gd name="G4" fmla="+- -10710305 T2 T3"/>
                <a:gd name="G5" fmla="*/ G4 2 1"/>
                <a:gd name="T4" fmla="*/ 90 256 1"/>
                <a:gd name="T5" fmla="*/ 0 256 1"/>
                <a:gd name="G6" fmla="+- -10710305 T4 T5"/>
                <a:gd name="G7" fmla="*/ G6 2 1"/>
                <a:gd name="G8" fmla="abs -10710305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8830"/>
                <a:gd name="G18" fmla="*/ 8830 1 2"/>
                <a:gd name="G19" fmla="+- G18 5400 0"/>
                <a:gd name="G20" fmla="cos G19 -10710305"/>
                <a:gd name="G21" fmla="sin G19 -10710305"/>
                <a:gd name="G22" fmla="+- G20 10800 0"/>
                <a:gd name="G23" fmla="+- G21 10800 0"/>
                <a:gd name="G24" fmla="+- 10800 0 G20"/>
                <a:gd name="G25" fmla="+- 8830 10800 0"/>
                <a:gd name="G26" fmla="?: G9 G17 G25"/>
                <a:gd name="G27" fmla="?: G9 0 21600"/>
                <a:gd name="G28" fmla="cos 10800 -10710305"/>
                <a:gd name="G29" fmla="sin 10800 -10710305"/>
                <a:gd name="G30" fmla="sin 8830 -10710305"/>
                <a:gd name="G31" fmla="+- G28 10800 0"/>
                <a:gd name="G32" fmla="+- G29 10800 0"/>
                <a:gd name="G33" fmla="+- G30 10800 0"/>
                <a:gd name="G34" fmla="?: G4 0 G31"/>
                <a:gd name="G35" fmla="?: -10710305 G34 0"/>
                <a:gd name="G36" fmla="?: G6 G35 G31"/>
                <a:gd name="G37" fmla="+- 21600 0 G36"/>
                <a:gd name="G38" fmla="?: G4 0 G33"/>
                <a:gd name="G39" fmla="?: -10710305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392 w 21600"/>
                <a:gd name="T15" fmla="*/ 8000 h 21600"/>
                <a:gd name="T16" fmla="*/ 10800 w 21600"/>
                <a:gd name="T17" fmla="*/ 1970 h 21600"/>
                <a:gd name="T18" fmla="*/ 20208 w 21600"/>
                <a:gd name="T19" fmla="*/ 80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2336" y="8281"/>
                  </a:moveTo>
                  <a:cubicBezTo>
                    <a:pt x="3451" y="4536"/>
                    <a:pt x="6893" y="1969"/>
                    <a:pt x="10800" y="1970"/>
                  </a:cubicBezTo>
                  <a:cubicBezTo>
                    <a:pt x="14706" y="1970"/>
                    <a:pt x="18148" y="4536"/>
                    <a:pt x="19263" y="8281"/>
                  </a:cubicBezTo>
                  <a:lnTo>
                    <a:pt x="21151" y="7719"/>
                  </a:lnTo>
                  <a:cubicBezTo>
                    <a:pt x="19788" y="3139"/>
                    <a:pt x="15578" y="-1"/>
                    <a:pt x="10799" y="0"/>
                  </a:cubicBezTo>
                  <a:cubicBezTo>
                    <a:pt x="6021" y="0"/>
                    <a:pt x="1811" y="3139"/>
                    <a:pt x="448" y="7719"/>
                  </a:cubicBezTo>
                  <a:close/>
                </a:path>
              </a:pathLst>
            </a:custGeom>
            <a:solidFill>
              <a:srgbClr val="C24F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82" name="AutoShape 62"/>
            <p:cNvSpPr>
              <a:spLocks noChangeArrowheads="1"/>
            </p:cNvSpPr>
            <p:nvPr/>
          </p:nvSpPr>
          <p:spPr bwMode="auto">
            <a:xfrm rot="3305176">
              <a:off x="2797" y="2488"/>
              <a:ext cx="498" cy="498"/>
            </a:xfrm>
            <a:custGeom>
              <a:avLst/>
              <a:gdLst>
                <a:gd name="G0" fmla="+- 9028 0 0"/>
                <a:gd name="G1" fmla="+- -8391577 0 0"/>
                <a:gd name="G2" fmla="+- 0 0 -8391577"/>
                <a:gd name="T0" fmla="*/ 0 256 1"/>
                <a:gd name="T1" fmla="*/ 180 256 1"/>
                <a:gd name="G3" fmla="+- -8391577 T0 T1"/>
                <a:gd name="T2" fmla="*/ 0 256 1"/>
                <a:gd name="T3" fmla="*/ 90 256 1"/>
                <a:gd name="G4" fmla="+- -8391577 T2 T3"/>
                <a:gd name="G5" fmla="*/ G4 2 1"/>
                <a:gd name="T4" fmla="*/ 90 256 1"/>
                <a:gd name="T5" fmla="*/ 0 256 1"/>
                <a:gd name="G6" fmla="+- -8391577 T4 T5"/>
                <a:gd name="G7" fmla="*/ G6 2 1"/>
                <a:gd name="G8" fmla="abs -8391577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9028"/>
                <a:gd name="G18" fmla="*/ 9028 1 2"/>
                <a:gd name="G19" fmla="+- G18 5400 0"/>
                <a:gd name="G20" fmla="cos G19 -8391577"/>
                <a:gd name="G21" fmla="sin G19 -8391577"/>
                <a:gd name="G22" fmla="+- G20 10800 0"/>
                <a:gd name="G23" fmla="+- G21 10800 0"/>
                <a:gd name="G24" fmla="+- 10800 0 G20"/>
                <a:gd name="G25" fmla="+- 9028 10800 0"/>
                <a:gd name="G26" fmla="?: G9 G17 G25"/>
                <a:gd name="G27" fmla="?: G9 0 21600"/>
                <a:gd name="G28" fmla="cos 10800 -8391577"/>
                <a:gd name="G29" fmla="sin 10800 -8391577"/>
                <a:gd name="G30" fmla="sin 9028 -8391577"/>
                <a:gd name="G31" fmla="+- G28 10800 0"/>
                <a:gd name="G32" fmla="+- G29 10800 0"/>
                <a:gd name="G33" fmla="+- G30 10800 0"/>
                <a:gd name="G34" fmla="?: G4 0 G31"/>
                <a:gd name="G35" fmla="?: -8391577 G34 0"/>
                <a:gd name="G36" fmla="?: G6 G35 G31"/>
                <a:gd name="G37" fmla="+- 21600 0 G36"/>
                <a:gd name="G38" fmla="?: G4 0 G33"/>
                <a:gd name="G39" fmla="?: -8391577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4690 w 21600"/>
                <a:gd name="T15" fmla="*/ 2992 h 21600"/>
                <a:gd name="T16" fmla="*/ 10800 w 21600"/>
                <a:gd name="T17" fmla="*/ 1772 h 21600"/>
                <a:gd name="T18" fmla="*/ 16910 w 21600"/>
                <a:gd name="T19" fmla="*/ 2992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5236" y="3690"/>
                  </a:moveTo>
                  <a:cubicBezTo>
                    <a:pt x="6824" y="2447"/>
                    <a:pt x="8783" y="1771"/>
                    <a:pt x="10800" y="1772"/>
                  </a:cubicBezTo>
                  <a:cubicBezTo>
                    <a:pt x="12816" y="1772"/>
                    <a:pt x="14775" y="2447"/>
                    <a:pt x="16363" y="3690"/>
                  </a:cubicBezTo>
                  <a:lnTo>
                    <a:pt x="17455" y="2294"/>
                  </a:lnTo>
                  <a:cubicBezTo>
                    <a:pt x="15555" y="807"/>
                    <a:pt x="13212" y="-1"/>
                    <a:pt x="10799" y="0"/>
                  </a:cubicBezTo>
                  <a:cubicBezTo>
                    <a:pt x="8387" y="0"/>
                    <a:pt x="6044" y="807"/>
                    <a:pt x="4144" y="2294"/>
                  </a:cubicBezTo>
                  <a:close/>
                </a:path>
              </a:pathLst>
            </a:custGeom>
            <a:solidFill>
              <a:srgbClr val="FAAE6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131" name="Text Box 11"/>
          <p:cNvSpPr txBox="1">
            <a:spLocks noChangeArrowheads="1"/>
          </p:cNvSpPr>
          <p:nvPr/>
        </p:nvSpPr>
        <p:spPr bwMode="auto">
          <a:xfrm>
            <a:off x="2414587" y="1676400"/>
            <a:ext cx="548322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en-US" sz="2000" dirty="0">
                <a:latin typeface="Helvetica" charset="0"/>
              </a:rPr>
              <a:t>If two  parallel lines  are cut by a  transversal, </a:t>
            </a:r>
            <a:br>
              <a:rPr lang="en-US" altLang="en-US" sz="2000" dirty="0">
                <a:latin typeface="Helvetica" charset="0"/>
              </a:rPr>
            </a:br>
            <a:r>
              <a:rPr lang="en-US" altLang="en-US" sz="2000" dirty="0">
                <a:latin typeface="Helvetica" charset="0"/>
              </a:rPr>
              <a:t>then the  pairs  of  consecutive interior angles  are </a:t>
            </a:r>
            <a:r>
              <a:rPr lang="en-US" altLang="en-US" sz="2000" dirty="0" smtClean="0">
                <a:latin typeface="Helvetica" charset="0"/>
              </a:rPr>
              <a:t>supplementary</a:t>
            </a:r>
            <a:r>
              <a:rPr lang="en-US" altLang="en-US" sz="2000" dirty="0">
                <a:latin typeface="Helvetica" charset="0"/>
              </a:rPr>
              <a:t>.</a:t>
            </a:r>
          </a:p>
        </p:txBody>
      </p:sp>
      <p:sp>
        <p:nvSpPr>
          <p:cNvPr id="33" name="Rectangle 32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omic Sans MS" pitchFamily="66" charset="0"/>
              </a:rPr>
              <a:t>Parallel Lines and Transversals</a:t>
            </a:r>
            <a:endParaRPr lang="en-US" sz="3000" dirty="0" smtClean="0">
              <a:solidFill>
                <a:schemeClr val="accent5">
                  <a:lumMod val="60000"/>
                  <a:lumOff val="4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838200" y="781050"/>
            <a:ext cx="7539037" cy="50863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76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en-US" altLang="en-US" sz="2000">
              <a:latin typeface="Helvetica" charset="0"/>
            </a:endParaRPr>
          </a:p>
        </p:txBody>
      </p:sp>
      <p:sp>
        <p:nvSpPr>
          <p:cNvPr id="6152" name="Rectangle 8"/>
          <p:cNvSpPr>
            <a:spLocks noChangeArrowheads="1"/>
          </p:cNvSpPr>
          <p:nvPr/>
        </p:nvSpPr>
        <p:spPr bwMode="auto">
          <a:xfrm>
            <a:off x="838200" y="781050"/>
            <a:ext cx="7537450" cy="381000"/>
          </a:xfrm>
          <a:prstGeom prst="rect">
            <a:avLst/>
          </a:prstGeom>
          <a:solidFill>
            <a:srgbClr val="05875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altLang="en-US"/>
          </a:p>
        </p:txBody>
      </p:sp>
      <p:sp>
        <p:nvSpPr>
          <p:cNvPr id="6153" name="Text Box 9"/>
          <p:cNvSpPr txBox="1">
            <a:spLocks noChangeArrowheads="1"/>
          </p:cNvSpPr>
          <p:nvPr/>
        </p:nvSpPr>
        <p:spPr bwMode="auto">
          <a:xfrm>
            <a:off x="935037" y="779463"/>
            <a:ext cx="48482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2000" b="1">
                <a:solidFill>
                  <a:schemeClr val="bg1"/>
                </a:solidFill>
                <a:latin typeface="Helvetica" charset="0"/>
              </a:rPr>
              <a:t>THEOREMS ABOUT PARALLEL LINES</a:t>
            </a:r>
            <a:endParaRPr lang="en-US" altLang="en-US" sz="2000"/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935037" y="1282700"/>
            <a:ext cx="5537670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1800" b="1" dirty="0">
                <a:latin typeface="Helvetica" charset="0"/>
              </a:rPr>
              <a:t>THEOREM </a:t>
            </a:r>
            <a:r>
              <a:rPr lang="en-US" altLang="en-US" sz="1600" b="1" dirty="0" smtClean="0">
                <a:latin typeface="Helvetica" charset="0"/>
              </a:rPr>
              <a:t>  </a:t>
            </a:r>
            <a:r>
              <a:rPr lang="en-US" altLang="en-US" sz="1900" b="1" dirty="0">
                <a:solidFill>
                  <a:srgbClr val="05875C"/>
                </a:solidFill>
                <a:latin typeface="Helvetica" charset="0"/>
              </a:rPr>
              <a:t>Alternate Exterior </a:t>
            </a:r>
            <a:r>
              <a:rPr lang="en-US" altLang="en-US" sz="1900" b="1" dirty="0" smtClean="0">
                <a:solidFill>
                  <a:srgbClr val="05875C"/>
                </a:solidFill>
                <a:latin typeface="Helvetica" charset="0"/>
              </a:rPr>
              <a:t>Angles Theorem</a:t>
            </a:r>
            <a:endParaRPr lang="en-US" altLang="en-US" sz="1600" b="1" dirty="0">
              <a:latin typeface="Helvetica" charset="0"/>
            </a:endParaRPr>
          </a:p>
        </p:txBody>
      </p:sp>
      <p:pic>
        <p:nvPicPr>
          <p:cNvPr id="6156" name="Picture 12" descr="graph2                                                         00010CF3 Ben's Mac                      B4360510: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0037" y="3155950"/>
            <a:ext cx="3251200" cy="1660525"/>
          </a:xfrm>
          <a:prstGeom prst="rect">
            <a:avLst/>
          </a:prstGeom>
          <a:noFill/>
        </p:spPr>
      </p:pic>
      <p:sp>
        <p:nvSpPr>
          <p:cNvPr id="6162" name="Text Box 18"/>
          <p:cNvSpPr txBox="1">
            <a:spLocks noChangeArrowheads="1"/>
          </p:cNvSpPr>
          <p:nvPr/>
        </p:nvSpPr>
        <p:spPr bwMode="auto">
          <a:xfrm>
            <a:off x="4822825" y="3171825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b="1">
                <a:solidFill>
                  <a:srgbClr val="FE000D"/>
                </a:solidFill>
              </a:rPr>
              <a:t>7</a:t>
            </a:r>
          </a:p>
        </p:txBody>
      </p:sp>
      <p:sp>
        <p:nvSpPr>
          <p:cNvPr id="6163" name="Text Box 19"/>
          <p:cNvSpPr txBox="1">
            <a:spLocks noChangeArrowheads="1"/>
          </p:cNvSpPr>
          <p:nvPr/>
        </p:nvSpPr>
        <p:spPr bwMode="auto">
          <a:xfrm>
            <a:off x="3810000" y="4321175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b="1">
                <a:solidFill>
                  <a:srgbClr val="FE000D"/>
                </a:solidFill>
              </a:rPr>
              <a:t>8</a:t>
            </a:r>
            <a:endParaRPr lang="en-US" altLang="en-US"/>
          </a:p>
        </p:txBody>
      </p:sp>
      <p:grpSp>
        <p:nvGrpSpPr>
          <p:cNvPr id="5" name="Group 61"/>
          <p:cNvGrpSpPr>
            <a:grpSpLocks/>
          </p:cNvGrpSpPr>
          <p:nvPr/>
        </p:nvGrpSpPr>
        <p:grpSpPr bwMode="auto">
          <a:xfrm>
            <a:off x="3609974" y="3146425"/>
            <a:ext cx="1768475" cy="1676400"/>
            <a:chOff x="2577" y="1982"/>
            <a:chExt cx="1114" cy="1056"/>
          </a:xfrm>
        </p:grpSpPr>
        <p:sp>
          <p:nvSpPr>
            <p:cNvPr id="6203" name="AutoShape 59"/>
            <p:cNvSpPr>
              <a:spLocks noChangeArrowheads="1"/>
            </p:cNvSpPr>
            <p:nvPr/>
          </p:nvSpPr>
          <p:spPr bwMode="auto">
            <a:xfrm rot="-1134039">
              <a:off x="3237" y="1982"/>
              <a:ext cx="454" cy="454"/>
            </a:xfrm>
            <a:custGeom>
              <a:avLst/>
              <a:gdLst>
                <a:gd name="G0" fmla="+- 8958 0 0"/>
                <a:gd name="G1" fmla="+- -11187727 0 0"/>
                <a:gd name="G2" fmla="+- 0 0 -11187727"/>
                <a:gd name="T0" fmla="*/ 0 256 1"/>
                <a:gd name="T1" fmla="*/ 180 256 1"/>
                <a:gd name="G3" fmla="+- -11187727 T0 T1"/>
                <a:gd name="T2" fmla="*/ 0 256 1"/>
                <a:gd name="T3" fmla="*/ 90 256 1"/>
                <a:gd name="G4" fmla="+- -11187727 T2 T3"/>
                <a:gd name="G5" fmla="*/ G4 2 1"/>
                <a:gd name="T4" fmla="*/ 90 256 1"/>
                <a:gd name="T5" fmla="*/ 0 256 1"/>
                <a:gd name="G6" fmla="+- -11187727 T4 T5"/>
                <a:gd name="G7" fmla="*/ G6 2 1"/>
                <a:gd name="G8" fmla="abs -11187727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8958"/>
                <a:gd name="G18" fmla="*/ 8958 1 2"/>
                <a:gd name="G19" fmla="+- G18 5400 0"/>
                <a:gd name="G20" fmla="cos G19 -11187727"/>
                <a:gd name="G21" fmla="sin G19 -11187727"/>
                <a:gd name="G22" fmla="+- G20 10800 0"/>
                <a:gd name="G23" fmla="+- G21 10800 0"/>
                <a:gd name="G24" fmla="+- 10800 0 G20"/>
                <a:gd name="G25" fmla="+- 8958 10800 0"/>
                <a:gd name="G26" fmla="?: G9 G17 G25"/>
                <a:gd name="G27" fmla="?: G9 0 21600"/>
                <a:gd name="G28" fmla="cos 10800 -11187727"/>
                <a:gd name="G29" fmla="sin 10800 -11187727"/>
                <a:gd name="G30" fmla="sin 8958 -11187727"/>
                <a:gd name="G31" fmla="+- G28 10800 0"/>
                <a:gd name="G32" fmla="+- G29 10800 0"/>
                <a:gd name="G33" fmla="+- G30 10800 0"/>
                <a:gd name="G34" fmla="?: G4 0 G31"/>
                <a:gd name="G35" fmla="?: -11187727 G34 0"/>
                <a:gd name="G36" fmla="?: G6 G35 G31"/>
                <a:gd name="G37" fmla="+- 21600 0 G36"/>
                <a:gd name="G38" fmla="?: G4 0 G33"/>
                <a:gd name="G39" fmla="?: -11187727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050 w 21600"/>
                <a:gd name="T15" fmla="*/ 9205 h 21600"/>
                <a:gd name="T16" fmla="*/ 10800 w 21600"/>
                <a:gd name="T17" fmla="*/ 1842 h 21600"/>
                <a:gd name="T18" fmla="*/ 20550 w 21600"/>
                <a:gd name="T19" fmla="*/ 9205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1959" y="9354"/>
                  </a:moveTo>
                  <a:cubicBezTo>
                    <a:pt x="2667" y="5022"/>
                    <a:pt x="6410" y="1841"/>
                    <a:pt x="10800" y="1842"/>
                  </a:cubicBezTo>
                  <a:cubicBezTo>
                    <a:pt x="15189" y="1842"/>
                    <a:pt x="18932" y="5022"/>
                    <a:pt x="19640" y="9354"/>
                  </a:cubicBezTo>
                  <a:lnTo>
                    <a:pt x="21458" y="9056"/>
                  </a:lnTo>
                  <a:cubicBezTo>
                    <a:pt x="20604" y="3834"/>
                    <a:pt x="16091" y="-1"/>
                    <a:pt x="10799" y="0"/>
                  </a:cubicBezTo>
                  <a:cubicBezTo>
                    <a:pt x="5508" y="0"/>
                    <a:pt x="995" y="3834"/>
                    <a:pt x="141" y="9056"/>
                  </a:cubicBezTo>
                  <a:close/>
                </a:path>
              </a:pathLst>
            </a:custGeom>
            <a:solidFill>
              <a:srgbClr val="FF9933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204" name="AutoShape 60"/>
            <p:cNvSpPr>
              <a:spLocks noChangeArrowheads="1"/>
            </p:cNvSpPr>
            <p:nvPr/>
          </p:nvSpPr>
          <p:spPr bwMode="auto">
            <a:xfrm rot="9805291">
              <a:off x="2577" y="2584"/>
              <a:ext cx="454" cy="454"/>
            </a:xfrm>
            <a:custGeom>
              <a:avLst/>
              <a:gdLst>
                <a:gd name="G0" fmla="+- 9022 0 0"/>
                <a:gd name="G1" fmla="+- 11767762 0 0"/>
                <a:gd name="G2" fmla="+- 0 0 11767762"/>
                <a:gd name="T0" fmla="*/ 0 256 1"/>
                <a:gd name="T1" fmla="*/ 180 256 1"/>
                <a:gd name="G3" fmla="+- 11767762 T0 T1"/>
                <a:gd name="T2" fmla="*/ 0 256 1"/>
                <a:gd name="T3" fmla="*/ 90 256 1"/>
                <a:gd name="G4" fmla="+- 11767762 T2 T3"/>
                <a:gd name="G5" fmla="*/ G4 2 1"/>
                <a:gd name="T4" fmla="*/ 90 256 1"/>
                <a:gd name="T5" fmla="*/ 0 256 1"/>
                <a:gd name="G6" fmla="+- 11767762 T4 T5"/>
                <a:gd name="G7" fmla="*/ G6 2 1"/>
                <a:gd name="G8" fmla="abs 11767762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9022"/>
                <a:gd name="G18" fmla="*/ 9022 1 2"/>
                <a:gd name="G19" fmla="+- G18 5400 0"/>
                <a:gd name="G20" fmla="cos G19 11767762"/>
                <a:gd name="G21" fmla="sin G19 11767762"/>
                <a:gd name="G22" fmla="+- G20 10800 0"/>
                <a:gd name="G23" fmla="+- G21 10800 0"/>
                <a:gd name="G24" fmla="+- 10800 0 G20"/>
                <a:gd name="G25" fmla="+- 9022 10800 0"/>
                <a:gd name="G26" fmla="?: G9 G17 G25"/>
                <a:gd name="G27" fmla="?: G9 0 21600"/>
                <a:gd name="G28" fmla="cos 10800 11767762"/>
                <a:gd name="G29" fmla="sin 10800 11767762"/>
                <a:gd name="G30" fmla="sin 9022 11767762"/>
                <a:gd name="G31" fmla="+- G28 10800 0"/>
                <a:gd name="G32" fmla="+- G29 10800 0"/>
                <a:gd name="G33" fmla="+- G30 10800 0"/>
                <a:gd name="G34" fmla="?: G4 0 G31"/>
                <a:gd name="G35" fmla="?: 11767762 G34 0"/>
                <a:gd name="G36" fmla="?: G6 G35 G31"/>
                <a:gd name="G37" fmla="+- 21600 0 G36"/>
                <a:gd name="G38" fmla="?: G4 0 G33"/>
                <a:gd name="G39" fmla="?: 11767762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889 w 21600"/>
                <a:gd name="T15" fmla="*/ 10875 h 21600"/>
                <a:gd name="T16" fmla="*/ 10800 w 21600"/>
                <a:gd name="T17" fmla="*/ 1778 h 21600"/>
                <a:gd name="T18" fmla="*/ 20711 w 21600"/>
                <a:gd name="T19" fmla="*/ 10875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1778" y="10869"/>
                  </a:moveTo>
                  <a:cubicBezTo>
                    <a:pt x="1778" y="10846"/>
                    <a:pt x="1778" y="10823"/>
                    <a:pt x="1778" y="10800"/>
                  </a:cubicBezTo>
                  <a:cubicBezTo>
                    <a:pt x="1778" y="5817"/>
                    <a:pt x="5817" y="1778"/>
                    <a:pt x="10800" y="1778"/>
                  </a:cubicBezTo>
                  <a:cubicBezTo>
                    <a:pt x="15782" y="1778"/>
                    <a:pt x="19822" y="5817"/>
                    <a:pt x="19822" y="10800"/>
                  </a:cubicBezTo>
                  <a:cubicBezTo>
                    <a:pt x="19822" y="10823"/>
                    <a:pt x="19821" y="10846"/>
                    <a:pt x="19821" y="10869"/>
                  </a:cubicBezTo>
                  <a:lnTo>
                    <a:pt x="21599" y="10882"/>
                  </a:lnTo>
                  <a:cubicBezTo>
                    <a:pt x="21599" y="10855"/>
                    <a:pt x="21600" y="10827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-1" y="10827"/>
                    <a:pt x="0" y="10855"/>
                    <a:pt x="0" y="10882"/>
                  </a:cubicBezTo>
                  <a:close/>
                </a:path>
              </a:pathLst>
            </a:custGeom>
            <a:solidFill>
              <a:srgbClr val="FF9933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" name="Group 63"/>
          <p:cNvGrpSpPr>
            <a:grpSpLocks/>
          </p:cNvGrpSpPr>
          <p:nvPr/>
        </p:nvGrpSpPr>
        <p:grpSpPr bwMode="auto">
          <a:xfrm>
            <a:off x="3694112" y="5114925"/>
            <a:ext cx="1600200" cy="511175"/>
            <a:chOff x="2630" y="3222"/>
            <a:chExt cx="1008" cy="322"/>
          </a:xfrm>
        </p:grpSpPr>
        <p:sp>
          <p:nvSpPr>
            <p:cNvPr id="6196" name="Rectangle 52"/>
            <p:cNvSpPr>
              <a:spLocks noChangeArrowheads="1"/>
            </p:cNvSpPr>
            <p:nvPr/>
          </p:nvSpPr>
          <p:spPr bwMode="auto">
            <a:xfrm>
              <a:off x="2630" y="3222"/>
              <a:ext cx="1008" cy="322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03BB7E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65" name="Text Box 21"/>
            <p:cNvSpPr txBox="1">
              <a:spLocks noChangeArrowheads="1"/>
            </p:cNvSpPr>
            <p:nvPr/>
          </p:nvSpPr>
          <p:spPr bwMode="auto">
            <a:xfrm>
              <a:off x="2850" y="3253"/>
              <a:ext cx="697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dirty="0"/>
                <a:t>7 </a:t>
              </a:r>
              <a:r>
                <a:rPr lang="en-US" altLang="en-US" dirty="0">
                  <a:sym typeface="Symbol" pitchFamily="18" charset="2"/>
                </a:rPr>
                <a:t>  </a:t>
              </a:r>
              <a:r>
                <a:rPr lang="en-US" altLang="en-US" dirty="0"/>
                <a:t>    </a:t>
              </a:r>
              <a:r>
                <a:rPr lang="en-US" altLang="en-US" dirty="0" smtClean="0"/>
                <a:t>      </a:t>
              </a:r>
              <a:r>
                <a:rPr lang="en-US" altLang="en-US" dirty="0"/>
                <a:t>8</a:t>
              </a:r>
            </a:p>
          </p:txBody>
        </p:sp>
        <p:sp>
          <p:nvSpPr>
            <p:cNvPr id="6166" name="Freeform 22"/>
            <p:cNvSpPr>
              <a:spLocks/>
            </p:cNvSpPr>
            <p:nvPr/>
          </p:nvSpPr>
          <p:spPr bwMode="auto">
            <a:xfrm>
              <a:off x="2751" y="3312"/>
              <a:ext cx="125" cy="120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0" y="96"/>
                </a:cxn>
                <a:cxn ang="0">
                  <a:pos x="96" y="96"/>
                </a:cxn>
              </a:cxnLst>
              <a:rect l="0" t="0" r="r" b="b"/>
              <a:pathLst>
                <a:path w="96" h="96">
                  <a:moveTo>
                    <a:pt x="96" y="0"/>
                  </a:moveTo>
                  <a:lnTo>
                    <a:pt x="0" y="96"/>
                  </a:lnTo>
                  <a:lnTo>
                    <a:pt x="96" y="96"/>
                  </a:ln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67" name="Freeform 23"/>
            <p:cNvSpPr>
              <a:spLocks/>
            </p:cNvSpPr>
            <p:nvPr/>
          </p:nvSpPr>
          <p:spPr bwMode="auto">
            <a:xfrm>
              <a:off x="3264" y="3312"/>
              <a:ext cx="125" cy="120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0" y="96"/>
                </a:cxn>
                <a:cxn ang="0">
                  <a:pos x="96" y="96"/>
                </a:cxn>
              </a:cxnLst>
              <a:rect l="0" t="0" r="r" b="b"/>
              <a:pathLst>
                <a:path w="96" h="96">
                  <a:moveTo>
                    <a:pt x="96" y="0"/>
                  </a:moveTo>
                  <a:lnTo>
                    <a:pt x="0" y="96"/>
                  </a:lnTo>
                  <a:lnTo>
                    <a:pt x="96" y="96"/>
                  </a:ln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6206" name="Picture 62" descr="equal symbol trans                                             00000037Emily's Mac                    B38A4CE0: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053" y="3328"/>
              <a:ext cx="109" cy="122"/>
            </a:xfrm>
            <a:prstGeom prst="rect">
              <a:avLst/>
            </a:prstGeom>
            <a:noFill/>
          </p:spPr>
        </p:pic>
      </p:grpSp>
      <p:sp>
        <p:nvSpPr>
          <p:cNvPr id="6155" name="Text Box 11"/>
          <p:cNvSpPr txBox="1">
            <a:spLocks noChangeArrowheads="1"/>
          </p:cNvSpPr>
          <p:nvPr/>
        </p:nvSpPr>
        <p:spPr bwMode="auto">
          <a:xfrm>
            <a:off x="2338387" y="1600200"/>
            <a:ext cx="558006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2000" dirty="0">
                <a:latin typeface="Helvetica" charset="0"/>
              </a:rPr>
              <a:t>If two  parallel lines  are cut by a  transversal, </a:t>
            </a:r>
            <a:br>
              <a:rPr lang="en-US" altLang="en-US" sz="2000" dirty="0">
                <a:latin typeface="Helvetica" charset="0"/>
              </a:rPr>
            </a:br>
            <a:r>
              <a:rPr lang="en-US" altLang="en-US" sz="2000" dirty="0">
                <a:latin typeface="Helvetica" charset="0"/>
              </a:rPr>
              <a:t>then the  pairs  of  alternate exterior angles  are </a:t>
            </a:r>
            <a:br>
              <a:rPr lang="en-US" altLang="en-US" sz="2000" dirty="0">
                <a:latin typeface="Helvetica" charset="0"/>
              </a:rPr>
            </a:br>
            <a:r>
              <a:rPr lang="en-US" altLang="en-US" sz="2000" dirty="0">
                <a:latin typeface="Helvetica" charset="0"/>
              </a:rPr>
              <a:t>congruent.</a:t>
            </a:r>
          </a:p>
        </p:txBody>
      </p:sp>
      <p:sp>
        <p:nvSpPr>
          <p:cNvPr id="34" name="Rectangle 33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omic Sans MS" pitchFamily="66" charset="0"/>
              </a:rPr>
              <a:t>Parallel Lines and Transversals</a:t>
            </a:r>
            <a:endParaRPr lang="en-US" sz="3000" dirty="0" smtClean="0">
              <a:solidFill>
                <a:schemeClr val="accent5">
                  <a:lumMod val="60000"/>
                  <a:lumOff val="4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838200" y="781050"/>
            <a:ext cx="7539037" cy="52514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63500" dir="76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en-US" altLang="en-US" sz="2000">
              <a:latin typeface="Helvetica" charset="0"/>
            </a:endParaRPr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838200" y="781050"/>
            <a:ext cx="7537450" cy="381000"/>
          </a:xfrm>
          <a:prstGeom prst="rect">
            <a:avLst/>
          </a:prstGeom>
          <a:solidFill>
            <a:srgbClr val="05875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altLang="en-US"/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935037" y="779463"/>
            <a:ext cx="48482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2000" b="1">
                <a:solidFill>
                  <a:schemeClr val="bg1"/>
                </a:solidFill>
                <a:latin typeface="Helvetica" charset="0"/>
              </a:rPr>
              <a:t>THEOREMS ABOUT PARALLEL LINES</a:t>
            </a:r>
            <a:endParaRPr lang="en-US" altLang="en-US" sz="2000"/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960437" y="1282700"/>
            <a:ext cx="4641976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1800" b="1" dirty="0">
                <a:latin typeface="Helvetica" charset="0"/>
              </a:rPr>
              <a:t>THEOREM </a:t>
            </a:r>
            <a:r>
              <a:rPr lang="en-US" altLang="en-US" b="1" dirty="0" smtClean="0">
                <a:latin typeface="Helvetica" charset="0"/>
              </a:rPr>
              <a:t>  </a:t>
            </a:r>
            <a:r>
              <a:rPr lang="en-US" altLang="en-US" sz="1600" b="1" dirty="0" smtClean="0">
                <a:latin typeface="Helvetica" charset="0"/>
              </a:rPr>
              <a:t> </a:t>
            </a:r>
            <a:r>
              <a:rPr lang="en-US" altLang="en-US" sz="1900" b="1" dirty="0">
                <a:solidFill>
                  <a:srgbClr val="05875C"/>
                </a:solidFill>
                <a:latin typeface="Helvetica" charset="0"/>
              </a:rPr>
              <a:t>Perpendicular Transversal</a:t>
            </a:r>
            <a:endParaRPr lang="en-US" altLang="en-US" sz="1600" b="1" dirty="0">
              <a:latin typeface="Helvetica" charset="0"/>
            </a:endParaRPr>
          </a:p>
        </p:txBody>
      </p:sp>
      <p:pic>
        <p:nvPicPr>
          <p:cNvPr id="7180" name="Picture 12" descr="graph3                                                         00010CF3 Ben's Mac                      B4360510: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2737" y="3124200"/>
            <a:ext cx="3600450" cy="1930400"/>
          </a:xfrm>
          <a:prstGeom prst="rect">
            <a:avLst/>
          </a:prstGeom>
          <a:noFill/>
        </p:spPr>
      </p:pic>
      <p:grpSp>
        <p:nvGrpSpPr>
          <p:cNvPr id="6" name="Group 68"/>
          <p:cNvGrpSpPr>
            <a:grpSpLocks/>
          </p:cNvGrpSpPr>
          <p:nvPr/>
        </p:nvGrpSpPr>
        <p:grpSpPr bwMode="auto">
          <a:xfrm>
            <a:off x="3995738" y="4248150"/>
            <a:ext cx="1658938" cy="1568450"/>
            <a:chOff x="2820" y="2676"/>
            <a:chExt cx="1045" cy="988"/>
          </a:xfrm>
        </p:grpSpPr>
        <p:pic>
          <p:nvPicPr>
            <p:cNvPr id="7206" name="Picture 38" descr="object1                                                        00010CF3 Ben's Mac                      B4360510: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228" y="2676"/>
              <a:ext cx="211" cy="188"/>
            </a:xfrm>
            <a:prstGeom prst="rect">
              <a:avLst/>
            </a:prstGeom>
            <a:noFill/>
          </p:spPr>
        </p:pic>
        <p:grpSp>
          <p:nvGrpSpPr>
            <p:cNvPr id="7" name="Group 67"/>
            <p:cNvGrpSpPr>
              <a:grpSpLocks/>
            </p:cNvGrpSpPr>
            <p:nvPr/>
          </p:nvGrpSpPr>
          <p:grpSpPr bwMode="auto">
            <a:xfrm>
              <a:off x="2820" y="3342"/>
              <a:ext cx="1045" cy="322"/>
              <a:chOff x="2820" y="3342"/>
              <a:chExt cx="1045" cy="322"/>
            </a:xfrm>
          </p:grpSpPr>
          <p:sp>
            <p:nvSpPr>
              <p:cNvPr id="7226" name="Rectangle 58"/>
              <p:cNvSpPr>
                <a:spLocks noChangeArrowheads="1"/>
              </p:cNvSpPr>
              <p:nvPr/>
            </p:nvSpPr>
            <p:spPr bwMode="auto">
              <a:xfrm>
                <a:off x="2820" y="3342"/>
                <a:ext cx="776" cy="322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03BB7E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8" name="Group 66"/>
              <p:cNvGrpSpPr>
                <a:grpSpLocks/>
              </p:cNvGrpSpPr>
              <p:nvPr/>
            </p:nvGrpSpPr>
            <p:grpSpPr bwMode="auto">
              <a:xfrm>
                <a:off x="2986" y="3352"/>
                <a:ext cx="879" cy="233"/>
                <a:chOff x="2986" y="3352"/>
                <a:chExt cx="879" cy="233"/>
              </a:xfrm>
            </p:grpSpPr>
            <p:sp>
              <p:nvSpPr>
                <p:cNvPr id="7192" name="Text Box 24"/>
                <p:cNvSpPr txBox="1">
                  <a:spLocks noChangeArrowheads="1"/>
                </p:cNvSpPr>
                <p:nvPr/>
              </p:nvSpPr>
              <p:spPr bwMode="auto">
                <a:xfrm>
                  <a:off x="2986" y="3352"/>
                  <a:ext cx="879" cy="2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r>
                    <a:rPr lang="en-US" altLang="en-US" i="1" dirty="0"/>
                    <a:t>j</a:t>
                  </a:r>
                  <a:r>
                    <a:rPr lang="en-US" altLang="en-US" dirty="0"/>
                    <a:t>     </a:t>
                  </a:r>
                  <a:r>
                    <a:rPr lang="en-US" altLang="en-US" dirty="0" smtClean="0"/>
                    <a:t>  </a:t>
                  </a:r>
                  <a:r>
                    <a:rPr lang="en-US" altLang="en-US" i="1" dirty="0" smtClean="0"/>
                    <a:t>k</a:t>
                  </a:r>
                  <a:endParaRPr lang="en-US" altLang="en-US" dirty="0"/>
                </a:p>
              </p:txBody>
            </p:sp>
            <p:grpSp>
              <p:nvGrpSpPr>
                <p:cNvPr id="9" name="Group 28"/>
                <p:cNvGrpSpPr>
                  <a:grpSpLocks/>
                </p:cNvGrpSpPr>
                <p:nvPr/>
              </p:nvGrpSpPr>
              <p:grpSpPr bwMode="auto">
                <a:xfrm>
                  <a:off x="3120" y="3431"/>
                  <a:ext cx="110" cy="122"/>
                  <a:chOff x="140" y="975"/>
                  <a:chExt cx="110" cy="122"/>
                </a:xfrm>
              </p:grpSpPr>
              <p:sp>
                <p:nvSpPr>
                  <p:cNvPr id="7197" name="Line 29"/>
                  <p:cNvSpPr>
                    <a:spLocks noChangeShapeType="1"/>
                  </p:cNvSpPr>
                  <p:nvPr/>
                </p:nvSpPr>
                <p:spPr bwMode="auto">
                  <a:xfrm>
                    <a:off x="140" y="1097"/>
                    <a:ext cx="110" cy="0"/>
                  </a:xfrm>
                  <a:prstGeom prst="line">
                    <a:avLst/>
                  </a:prstGeom>
                  <a:noFill/>
                  <a:ln w="19050">
                    <a:solidFill>
                      <a:srgbClr val="FE000D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7198" name="Line 30"/>
                  <p:cNvSpPr>
                    <a:spLocks noChangeShapeType="1"/>
                  </p:cNvSpPr>
                  <p:nvPr/>
                </p:nvSpPr>
                <p:spPr bwMode="auto">
                  <a:xfrm>
                    <a:off x="188" y="975"/>
                    <a:ext cx="0" cy="122"/>
                  </a:xfrm>
                  <a:prstGeom prst="line">
                    <a:avLst/>
                  </a:prstGeom>
                  <a:noFill/>
                  <a:ln w="19050">
                    <a:solidFill>
                      <a:srgbClr val="FE000D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</p:grpSp>
      </p:grp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2471737" y="1676400"/>
            <a:ext cx="573405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en-US" sz="2000" dirty="0">
                <a:latin typeface="Helvetica" charset="0"/>
              </a:rPr>
              <a:t>If a transversal is perpendicular to one of  two </a:t>
            </a:r>
            <a:r>
              <a:rPr lang="en-US" altLang="en-US" sz="2000" dirty="0" smtClean="0">
                <a:latin typeface="Helvetica" charset="0"/>
              </a:rPr>
              <a:t>parallel lines</a:t>
            </a:r>
            <a:r>
              <a:rPr lang="en-US" altLang="en-US" sz="2000" dirty="0">
                <a:latin typeface="Helvetica" charset="0"/>
              </a:rPr>
              <a:t>,  then it is  perpendicular  to the other.</a:t>
            </a:r>
          </a:p>
        </p:txBody>
      </p:sp>
      <p:sp>
        <p:nvSpPr>
          <p:cNvPr id="32" name="Rectangle 31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omic Sans MS" pitchFamily="66" charset="0"/>
              </a:rPr>
              <a:t>Parallel Lines and Transversals</a:t>
            </a:r>
            <a:endParaRPr lang="en-US" sz="3000" dirty="0" smtClean="0">
              <a:solidFill>
                <a:schemeClr val="accent5">
                  <a:lumMod val="60000"/>
                  <a:lumOff val="4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27" name="Rectangle 35"/>
          <p:cNvSpPr>
            <a:spLocks noChangeArrowheads="1"/>
          </p:cNvSpPr>
          <p:nvPr/>
        </p:nvSpPr>
        <p:spPr bwMode="auto">
          <a:xfrm>
            <a:off x="1604963" y="3986213"/>
            <a:ext cx="7158037" cy="461962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381000" y="685800"/>
            <a:ext cx="6269665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2200" dirty="0">
                <a:latin typeface="Comic Sans MS" pitchFamily="66" charset="0"/>
              </a:rPr>
              <a:t>Prove the Alternate Interior Angles </a:t>
            </a:r>
            <a:r>
              <a:rPr lang="en-US" altLang="en-US" sz="2200" dirty="0" smtClean="0">
                <a:latin typeface="Comic Sans MS" pitchFamily="66" charset="0"/>
              </a:rPr>
              <a:t>Theorem:</a:t>
            </a:r>
            <a:endParaRPr lang="en-US" altLang="en-US" sz="2200" dirty="0">
              <a:latin typeface="Comic Sans MS" pitchFamily="66" charset="0"/>
            </a:endParaRP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1597025" y="1227138"/>
            <a:ext cx="1447800" cy="4191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01" name="Rectangle 9"/>
          <p:cNvSpPr>
            <a:spLocks noChangeArrowheads="1"/>
          </p:cNvSpPr>
          <p:nvPr/>
        </p:nvSpPr>
        <p:spPr bwMode="auto">
          <a:xfrm>
            <a:off x="1593850" y="1250950"/>
            <a:ext cx="14112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en-US" sz="2000" b="1">
                <a:latin typeface="Helvetica" charset="0"/>
              </a:rPr>
              <a:t>S</a:t>
            </a:r>
            <a:r>
              <a:rPr lang="en-US" altLang="en-US" sz="1800" b="1">
                <a:latin typeface="Helvetica" charset="0"/>
              </a:rPr>
              <a:t>OLUTION</a:t>
            </a:r>
            <a:r>
              <a:rPr lang="en-US" altLang="en-US" b="1"/>
              <a:t>  </a:t>
            </a:r>
          </a:p>
        </p:txBody>
      </p:sp>
      <p:grpSp>
        <p:nvGrpSpPr>
          <p:cNvPr id="3" name="Group 50"/>
          <p:cNvGrpSpPr>
            <a:grpSpLocks/>
          </p:cNvGrpSpPr>
          <p:nvPr/>
        </p:nvGrpSpPr>
        <p:grpSpPr bwMode="auto">
          <a:xfrm>
            <a:off x="1514475" y="2073275"/>
            <a:ext cx="2190750" cy="457200"/>
            <a:chOff x="954" y="1306"/>
            <a:chExt cx="1380" cy="288"/>
          </a:xfrm>
        </p:grpSpPr>
        <p:sp>
          <p:nvSpPr>
            <p:cNvPr id="8202" name="Text Box 10"/>
            <p:cNvSpPr txBox="1">
              <a:spLocks noChangeArrowheads="1"/>
            </p:cNvSpPr>
            <p:nvPr/>
          </p:nvSpPr>
          <p:spPr bwMode="auto">
            <a:xfrm>
              <a:off x="954" y="1335"/>
              <a:ext cx="56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sz="1800" b="1">
                  <a:latin typeface="Helvetica" charset="0"/>
                </a:rPr>
                <a:t>GIVEN</a:t>
              </a:r>
            </a:p>
          </p:txBody>
        </p:sp>
        <p:sp>
          <p:nvSpPr>
            <p:cNvPr id="8204" name="AutoShape 12"/>
            <p:cNvSpPr>
              <a:spLocks noChangeArrowheads="1"/>
            </p:cNvSpPr>
            <p:nvPr/>
          </p:nvSpPr>
          <p:spPr bwMode="auto">
            <a:xfrm rot="5400000">
              <a:off x="1582" y="1376"/>
              <a:ext cx="158" cy="165"/>
            </a:xfrm>
            <a:prstGeom prst="flowChartExtra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FFCC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06" name="Text Box 14"/>
            <p:cNvSpPr txBox="1">
              <a:spLocks noChangeArrowheads="1"/>
            </p:cNvSpPr>
            <p:nvPr/>
          </p:nvSpPr>
          <p:spPr bwMode="auto">
            <a:xfrm>
              <a:off x="1854" y="1306"/>
              <a:ext cx="48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i="1"/>
                <a:t>p</a:t>
              </a:r>
              <a:r>
                <a:rPr lang="en-US" altLang="en-US"/>
                <a:t> || </a:t>
              </a:r>
              <a:r>
                <a:rPr lang="en-US" altLang="en-US" i="1"/>
                <a:t>q</a:t>
              </a:r>
              <a:endParaRPr lang="en-US" altLang="en-US"/>
            </a:p>
          </p:txBody>
        </p:sp>
      </p:grpSp>
      <p:pic>
        <p:nvPicPr>
          <p:cNvPr id="8212" name="Picture 20" descr="graph4                                                         00010CF3 Ben's Mac                      B4360510: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87913" y="1182688"/>
            <a:ext cx="3505200" cy="2206625"/>
          </a:xfrm>
          <a:prstGeom prst="rect">
            <a:avLst/>
          </a:prstGeom>
          <a:noFill/>
        </p:spPr>
      </p:pic>
      <p:sp>
        <p:nvSpPr>
          <p:cNvPr id="8229" name="Rectangle 37"/>
          <p:cNvSpPr>
            <a:spLocks noChangeArrowheads="1"/>
          </p:cNvSpPr>
          <p:nvPr/>
        </p:nvSpPr>
        <p:spPr bwMode="auto">
          <a:xfrm>
            <a:off x="1503363" y="3897313"/>
            <a:ext cx="7399337" cy="6143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17" name="Text Box 25"/>
          <p:cNvSpPr txBox="1">
            <a:spLocks noChangeArrowheads="1"/>
          </p:cNvSpPr>
          <p:nvPr/>
        </p:nvSpPr>
        <p:spPr bwMode="auto">
          <a:xfrm>
            <a:off x="2038350" y="3970338"/>
            <a:ext cx="3671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i="1"/>
              <a:t>p</a:t>
            </a:r>
            <a:r>
              <a:rPr lang="en-US" altLang="en-US"/>
              <a:t> || </a:t>
            </a:r>
            <a:r>
              <a:rPr lang="en-US" altLang="en-US" i="1"/>
              <a:t>q			</a:t>
            </a:r>
            <a:r>
              <a:rPr lang="en-US" altLang="en-US"/>
              <a:t>Given</a:t>
            </a:r>
          </a:p>
        </p:txBody>
      </p:sp>
      <p:sp>
        <p:nvSpPr>
          <p:cNvPr id="8233" name="Rectangle 41"/>
          <p:cNvSpPr>
            <a:spLocks noChangeArrowheads="1"/>
          </p:cNvSpPr>
          <p:nvPr/>
        </p:nvSpPr>
        <p:spPr bwMode="auto">
          <a:xfrm>
            <a:off x="1604963" y="4570413"/>
            <a:ext cx="7170737" cy="461962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34" name="Rectangle 42"/>
          <p:cNvSpPr>
            <a:spLocks noChangeArrowheads="1"/>
          </p:cNvSpPr>
          <p:nvPr/>
        </p:nvSpPr>
        <p:spPr bwMode="auto">
          <a:xfrm>
            <a:off x="1608138" y="5116513"/>
            <a:ext cx="7170737" cy="461962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35" name="Rectangle 43"/>
          <p:cNvSpPr>
            <a:spLocks noChangeArrowheads="1"/>
          </p:cNvSpPr>
          <p:nvPr/>
        </p:nvSpPr>
        <p:spPr bwMode="auto">
          <a:xfrm>
            <a:off x="1611313" y="5624513"/>
            <a:ext cx="7310437" cy="461962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39" name="Rectangle 47"/>
          <p:cNvSpPr>
            <a:spLocks noChangeArrowheads="1"/>
          </p:cNvSpPr>
          <p:nvPr/>
        </p:nvSpPr>
        <p:spPr bwMode="auto">
          <a:xfrm>
            <a:off x="1528763" y="4456113"/>
            <a:ext cx="7399337" cy="6143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40" name="Rectangle 48"/>
          <p:cNvSpPr>
            <a:spLocks noChangeArrowheads="1"/>
          </p:cNvSpPr>
          <p:nvPr/>
        </p:nvSpPr>
        <p:spPr bwMode="auto">
          <a:xfrm>
            <a:off x="1516063" y="5040313"/>
            <a:ext cx="7399337" cy="6143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4" name="Group 52"/>
          <p:cNvGrpSpPr>
            <a:grpSpLocks/>
          </p:cNvGrpSpPr>
          <p:nvPr/>
        </p:nvGrpSpPr>
        <p:grpSpPr bwMode="auto">
          <a:xfrm>
            <a:off x="1612900" y="3498850"/>
            <a:ext cx="7137400" cy="2498725"/>
            <a:chOff x="1016" y="2204"/>
            <a:chExt cx="4496" cy="1574"/>
          </a:xfrm>
        </p:grpSpPr>
        <p:sp>
          <p:nvSpPr>
            <p:cNvPr id="8215" name="Text Box 23"/>
            <p:cNvSpPr txBox="1">
              <a:spLocks noChangeArrowheads="1"/>
            </p:cNvSpPr>
            <p:nvPr/>
          </p:nvSpPr>
          <p:spPr bwMode="auto">
            <a:xfrm>
              <a:off x="1176" y="2204"/>
              <a:ext cx="89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sz="1800" b="1">
                  <a:latin typeface="Helvetica" charset="0"/>
                </a:rPr>
                <a:t>Statements</a:t>
              </a:r>
            </a:p>
          </p:txBody>
        </p:sp>
        <p:sp>
          <p:nvSpPr>
            <p:cNvPr id="8216" name="Text Box 24"/>
            <p:cNvSpPr txBox="1">
              <a:spLocks noChangeArrowheads="1"/>
            </p:cNvSpPr>
            <p:nvPr/>
          </p:nvSpPr>
          <p:spPr bwMode="auto">
            <a:xfrm>
              <a:off x="3023" y="2204"/>
              <a:ext cx="71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sz="1800" b="1">
                  <a:latin typeface="Helvetica" charset="0"/>
                </a:rPr>
                <a:t>Reasons</a:t>
              </a:r>
            </a:p>
          </p:txBody>
        </p:sp>
        <p:sp>
          <p:nvSpPr>
            <p:cNvPr id="8228" name="Line 36"/>
            <p:cNvSpPr>
              <a:spLocks noChangeShapeType="1"/>
            </p:cNvSpPr>
            <p:nvPr/>
          </p:nvSpPr>
          <p:spPr bwMode="auto">
            <a:xfrm>
              <a:off x="1016" y="2432"/>
              <a:ext cx="44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13" name="Line 21"/>
            <p:cNvSpPr>
              <a:spLocks noChangeShapeType="1"/>
            </p:cNvSpPr>
            <p:nvPr/>
          </p:nvSpPr>
          <p:spPr bwMode="auto">
            <a:xfrm>
              <a:off x="2805" y="2205"/>
              <a:ext cx="0" cy="157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" name="Group 57"/>
          <p:cNvGrpSpPr>
            <a:grpSpLocks/>
          </p:cNvGrpSpPr>
          <p:nvPr/>
        </p:nvGrpSpPr>
        <p:grpSpPr bwMode="auto">
          <a:xfrm>
            <a:off x="1225550" y="4038600"/>
            <a:ext cx="304800" cy="366713"/>
            <a:chOff x="288" y="1232"/>
            <a:chExt cx="192" cy="231"/>
          </a:xfrm>
        </p:grpSpPr>
        <p:sp>
          <p:nvSpPr>
            <p:cNvPr id="8250" name="Oval 58"/>
            <p:cNvSpPr>
              <a:spLocks noChangeArrowheads="1"/>
            </p:cNvSpPr>
            <p:nvPr/>
          </p:nvSpPr>
          <p:spPr bwMode="auto">
            <a:xfrm>
              <a:off x="288" y="1248"/>
              <a:ext cx="192" cy="192"/>
            </a:xfrm>
            <a:prstGeom prst="ellipse">
              <a:avLst/>
            </a:prstGeom>
            <a:solidFill>
              <a:srgbClr val="0A50A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51" name="Text Box 59"/>
            <p:cNvSpPr txBox="1">
              <a:spLocks noChangeArrowheads="1"/>
            </p:cNvSpPr>
            <p:nvPr/>
          </p:nvSpPr>
          <p:spPr bwMode="auto">
            <a:xfrm>
              <a:off x="288" y="1232"/>
              <a:ext cx="1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/>
              <a:r>
                <a:rPr lang="en-US" altLang="en-US" sz="1800" b="1">
                  <a:solidFill>
                    <a:schemeClr val="bg1"/>
                  </a:solidFill>
                  <a:latin typeface="Helvetica" charset="0"/>
                </a:rPr>
                <a:t>1</a:t>
              </a:r>
            </a:p>
          </p:txBody>
        </p:sp>
      </p:grpSp>
      <p:grpSp>
        <p:nvGrpSpPr>
          <p:cNvPr id="6" name="Group 60"/>
          <p:cNvGrpSpPr>
            <a:grpSpLocks/>
          </p:cNvGrpSpPr>
          <p:nvPr/>
        </p:nvGrpSpPr>
        <p:grpSpPr bwMode="auto">
          <a:xfrm>
            <a:off x="1225550" y="4614863"/>
            <a:ext cx="304800" cy="366712"/>
            <a:chOff x="288" y="1232"/>
            <a:chExt cx="192" cy="231"/>
          </a:xfrm>
        </p:grpSpPr>
        <p:sp>
          <p:nvSpPr>
            <p:cNvPr id="8253" name="Oval 61"/>
            <p:cNvSpPr>
              <a:spLocks noChangeArrowheads="1"/>
            </p:cNvSpPr>
            <p:nvPr/>
          </p:nvSpPr>
          <p:spPr bwMode="auto">
            <a:xfrm>
              <a:off x="288" y="1248"/>
              <a:ext cx="192" cy="192"/>
            </a:xfrm>
            <a:prstGeom prst="ellipse">
              <a:avLst/>
            </a:prstGeom>
            <a:solidFill>
              <a:srgbClr val="0A50A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54" name="Text Box 62"/>
            <p:cNvSpPr txBox="1">
              <a:spLocks noChangeArrowheads="1"/>
            </p:cNvSpPr>
            <p:nvPr/>
          </p:nvSpPr>
          <p:spPr bwMode="auto">
            <a:xfrm>
              <a:off x="288" y="1232"/>
              <a:ext cx="1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/>
              <a:r>
                <a:rPr lang="en-US" altLang="en-US" sz="1800" b="1">
                  <a:solidFill>
                    <a:schemeClr val="bg1"/>
                  </a:solidFill>
                  <a:latin typeface="Helvetica" charset="0"/>
                </a:rPr>
                <a:t>2</a:t>
              </a:r>
            </a:p>
          </p:txBody>
        </p:sp>
      </p:grpSp>
      <p:grpSp>
        <p:nvGrpSpPr>
          <p:cNvPr id="7" name="Group 63"/>
          <p:cNvGrpSpPr>
            <a:grpSpLocks/>
          </p:cNvGrpSpPr>
          <p:nvPr/>
        </p:nvGrpSpPr>
        <p:grpSpPr bwMode="auto">
          <a:xfrm>
            <a:off x="1225550" y="5145088"/>
            <a:ext cx="304800" cy="366712"/>
            <a:chOff x="288" y="1232"/>
            <a:chExt cx="192" cy="231"/>
          </a:xfrm>
        </p:grpSpPr>
        <p:sp>
          <p:nvSpPr>
            <p:cNvPr id="8256" name="Oval 64"/>
            <p:cNvSpPr>
              <a:spLocks noChangeArrowheads="1"/>
            </p:cNvSpPr>
            <p:nvPr/>
          </p:nvSpPr>
          <p:spPr bwMode="auto">
            <a:xfrm>
              <a:off x="288" y="1248"/>
              <a:ext cx="192" cy="192"/>
            </a:xfrm>
            <a:prstGeom prst="ellipse">
              <a:avLst/>
            </a:prstGeom>
            <a:solidFill>
              <a:srgbClr val="0A50A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57" name="Text Box 65"/>
            <p:cNvSpPr txBox="1">
              <a:spLocks noChangeArrowheads="1"/>
            </p:cNvSpPr>
            <p:nvPr/>
          </p:nvSpPr>
          <p:spPr bwMode="auto">
            <a:xfrm>
              <a:off x="288" y="1232"/>
              <a:ext cx="1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/>
              <a:r>
                <a:rPr lang="en-US" altLang="en-US" sz="1800" b="1">
                  <a:solidFill>
                    <a:schemeClr val="bg1"/>
                  </a:solidFill>
                  <a:latin typeface="Helvetica" charset="0"/>
                </a:rPr>
                <a:t>3</a:t>
              </a:r>
            </a:p>
          </p:txBody>
        </p:sp>
      </p:grpSp>
      <p:grpSp>
        <p:nvGrpSpPr>
          <p:cNvPr id="8" name="Group 66"/>
          <p:cNvGrpSpPr>
            <a:grpSpLocks/>
          </p:cNvGrpSpPr>
          <p:nvPr/>
        </p:nvGrpSpPr>
        <p:grpSpPr bwMode="auto">
          <a:xfrm>
            <a:off x="1225550" y="5678488"/>
            <a:ext cx="304800" cy="366712"/>
            <a:chOff x="288" y="1232"/>
            <a:chExt cx="192" cy="231"/>
          </a:xfrm>
        </p:grpSpPr>
        <p:sp>
          <p:nvSpPr>
            <p:cNvPr id="8259" name="Oval 67"/>
            <p:cNvSpPr>
              <a:spLocks noChangeArrowheads="1"/>
            </p:cNvSpPr>
            <p:nvPr/>
          </p:nvSpPr>
          <p:spPr bwMode="auto">
            <a:xfrm>
              <a:off x="288" y="1248"/>
              <a:ext cx="192" cy="192"/>
            </a:xfrm>
            <a:prstGeom prst="ellipse">
              <a:avLst/>
            </a:prstGeom>
            <a:solidFill>
              <a:srgbClr val="0A50A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60" name="Text Box 68"/>
            <p:cNvSpPr txBox="1">
              <a:spLocks noChangeArrowheads="1"/>
            </p:cNvSpPr>
            <p:nvPr/>
          </p:nvSpPr>
          <p:spPr bwMode="auto">
            <a:xfrm>
              <a:off x="288" y="1232"/>
              <a:ext cx="18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/>
              <a:r>
                <a:rPr lang="en-US" altLang="en-US" sz="1800" b="1">
                  <a:solidFill>
                    <a:schemeClr val="bg1"/>
                  </a:solidFill>
                  <a:latin typeface="Helvetica" charset="0"/>
                </a:rPr>
                <a:t>4</a:t>
              </a:r>
            </a:p>
          </p:txBody>
        </p:sp>
      </p:grpSp>
      <p:grpSp>
        <p:nvGrpSpPr>
          <p:cNvPr id="9" name="Group 87"/>
          <p:cNvGrpSpPr>
            <a:grpSpLocks/>
          </p:cNvGrpSpPr>
          <p:nvPr/>
        </p:nvGrpSpPr>
        <p:grpSpPr bwMode="auto">
          <a:xfrm>
            <a:off x="1514475" y="2687638"/>
            <a:ext cx="2740025" cy="425450"/>
            <a:chOff x="954" y="1693"/>
            <a:chExt cx="1726" cy="268"/>
          </a:xfrm>
        </p:grpSpPr>
        <p:grpSp>
          <p:nvGrpSpPr>
            <p:cNvPr id="10" name="Group 53"/>
            <p:cNvGrpSpPr>
              <a:grpSpLocks/>
            </p:cNvGrpSpPr>
            <p:nvPr/>
          </p:nvGrpSpPr>
          <p:grpSpPr bwMode="auto">
            <a:xfrm>
              <a:off x="954" y="1693"/>
              <a:ext cx="1726" cy="268"/>
              <a:chOff x="954" y="1693"/>
              <a:chExt cx="1726" cy="268"/>
            </a:xfrm>
          </p:grpSpPr>
          <p:sp>
            <p:nvSpPr>
              <p:cNvPr id="8203" name="Text Box 11"/>
              <p:cNvSpPr txBox="1">
                <a:spLocks noChangeArrowheads="1"/>
              </p:cNvSpPr>
              <p:nvPr/>
            </p:nvSpPr>
            <p:spPr bwMode="auto">
              <a:xfrm>
                <a:off x="954" y="1730"/>
                <a:ext cx="620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en-US" sz="1800" b="1">
                    <a:latin typeface="Helvetica" charset="0"/>
                  </a:rPr>
                  <a:t>PROVE</a:t>
                </a:r>
              </a:p>
            </p:txBody>
          </p:sp>
          <p:sp>
            <p:nvSpPr>
              <p:cNvPr id="8205" name="AutoShape 13"/>
              <p:cNvSpPr>
                <a:spLocks noChangeArrowheads="1"/>
              </p:cNvSpPr>
              <p:nvPr/>
            </p:nvSpPr>
            <p:spPr bwMode="auto">
              <a:xfrm rot="5400000">
                <a:off x="1582" y="1759"/>
                <a:ext cx="158" cy="165"/>
              </a:xfrm>
              <a:prstGeom prst="flowChartExtra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FCC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207" name="Text Box 15"/>
              <p:cNvSpPr txBox="1">
                <a:spLocks noChangeArrowheads="1"/>
              </p:cNvSpPr>
              <p:nvPr/>
            </p:nvSpPr>
            <p:spPr bwMode="auto">
              <a:xfrm>
                <a:off x="1889" y="1693"/>
                <a:ext cx="791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en-US" altLang="en-US" dirty="0" smtClean="0"/>
                  <a:t>1     </a:t>
                </a:r>
                <a:r>
                  <a:rPr lang="en-US" altLang="en-US" dirty="0" smtClean="0">
                    <a:sym typeface="Symbol" pitchFamily="18" charset="2"/>
                  </a:rPr>
                  <a:t>       </a:t>
                </a:r>
                <a:r>
                  <a:rPr lang="en-US" altLang="en-US" dirty="0">
                    <a:sym typeface="Symbol" pitchFamily="18" charset="2"/>
                  </a:rPr>
                  <a:t>2</a:t>
                </a:r>
              </a:p>
            </p:txBody>
          </p:sp>
          <p:sp>
            <p:nvSpPr>
              <p:cNvPr id="8209" name="Freeform 17"/>
              <p:cNvSpPr>
                <a:spLocks/>
              </p:cNvSpPr>
              <p:nvPr/>
            </p:nvSpPr>
            <p:spPr bwMode="auto">
              <a:xfrm>
                <a:off x="1801" y="1728"/>
                <a:ext cx="125" cy="120"/>
              </a:xfrm>
              <a:custGeom>
                <a:avLst/>
                <a:gdLst/>
                <a:ahLst/>
                <a:cxnLst>
                  <a:cxn ang="0">
                    <a:pos x="96" y="0"/>
                  </a:cxn>
                  <a:cxn ang="0">
                    <a:pos x="0" y="96"/>
                  </a:cxn>
                  <a:cxn ang="0">
                    <a:pos x="96" y="96"/>
                  </a:cxn>
                </a:cxnLst>
                <a:rect l="0" t="0" r="r" b="b"/>
                <a:pathLst>
                  <a:path w="96" h="96">
                    <a:moveTo>
                      <a:pt x="96" y="0"/>
                    </a:moveTo>
                    <a:lnTo>
                      <a:pt x="0" y="96"/>
                    </a:lnTo>
                    <a:lnTo>
                      <a:pt x="96" y="96"/>
                    </a:lnTo>
                  </a:path>
                </a:pathLst>
              </a:custGeom>
              <a:noFill/>
              <a:ln w="1905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210" name="Freeform 18"/>
              <p:cNvSpPr>
                <a:spLocks/>
              </p:cNvSpPr>
              <p:nvPr/>
            </p:nvSpPr>
            <p:spPr bwMode="auto">
              <a:xfrm>
                <a:off x="2256" y="1728"/>
                <a:ext cx="125" cy="120"/>
              </a:xfrm>
              <a:custGeom>
                <a:avLst/>
                <a:gdLst/>
                <a:ahLst/>
                <a:cxnLst>
                  <a:cxn ang="0">
                    <a:pos x="96" y="0"/>
                  </a:cxn>
                  <a:cxn ang="0">
                    <a:pos x="0" y="96"/>
                  </a:cxn>
                  <a:cxn ang="0">
                    <a:pos x="96" y="96"/>
                  </a:cxn>
                </a:cxnLst>
                <a:rect l="0" t="0" r="r" b="b"/>
                <a:pathLst>
                  <a:path w="96" h="96">
                    <a:moveTo>
                      <a:pt x="96" y="0"/>
                    </a:moveTo>
                    <a:lnTo>
                      <a:pt x="0" y="96"/>
                    </a:lnTo>
                    <a:lnTo>
                      <a:pt x="96" y="96"/>
                    </a:lnTo>
                  </a:path>
                </a:pathLst>
              </a:custGeom>
              <a:noFill/>
              <a:ln w="1905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pic>
          <p:nvPicPr>
            <p:cNvPr id="8278" name="Picture 86" descr="equal symbol gif                                               00000037Emily's Mac                    B38A4CE0: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094" y="1728"/>
              <a:ext cx="114" cy="118"/>
            </a:xfrm>
            <a:prstGeom prst="rect">
              <a:avLst/>
            </a:prstGeom>
            <a:noFill/>
          </p:spPr>
        </p:pic>
      </p:grpSp>
      <p:grpSp>
        <p:nvGrpSpPr>
          <p:cNvPr id="11" name="Group 102"/>
          <p:cNvGrpSpPr>
            <a:grpSpLocks/>
          </p:cNvGrpSpPr>
          <p:nvPr/>
        </p:nvGrpSpPr>
        <p:grpSpPr bwMode="auto">
          <a:xfrm>
            <a:off x="1876425" y="4532313"/>
            <a:ext cx="6815138" cy="492125"/>
            <a:chOff x="1182" y="2855"/>
            <a:chExt cx="4293" cy="310"/>
          </a:xfrm>
        </p:grpSpPr>
        <p:sp>
          <p:nvSpPr>
            <p:cNvPr id="8218" name="Text Box 26"/>
            <p:cNvSpPr txBox="1">
              <a:spLocks noChangeArrowheads="1"/>
            </p:cNvSpPr>
            <p:nvPr/>
          </p:nvSpPr>
          <p:spPr bwMode="auto">
            <a:xfrm>
              <a:off x="1284" y="2855"/>
              <a:ext cx="4191" cy="3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dirty="0"/>
                <a:t>1 </a:t>
              </a:r>
              <a:r>
                <a:rPr lang="en-US" altLang="en-US" sz="2600" dirty="0">
                  <a:sym typeface="Symbol" pitchFamily="18" charset="2"/>
                </a:rPr>
                <a:t></a:t>
              </a:r>
              <a:r>
                <a:rPr lang="en-US" altLang="en-US" dirty="0">
                  <a:sym typeface="Symbol" pitchFamily="18" charset="2"/>
                </a:rPr>
                <a:t>   </a:t>
              </a:r>
              <a:r>
                <a:rPr lang="en-US" altLang="en-US" dirty="0" smtClean="0">
                  <a:sym typeface="Symbol" pitchFamily="18" charset="2"/>
                </a:rPr>
                <a:t>     </a:t>
              </a:r>
              <a:r>
                <a:rPr lang="en-US" altLang="en-US" dirty="0">
                  <a:sym typeface="Symbol" pitchFamily="18" charset="2"/>
                </a:rPr>
                <a:t>3</a:t>
              </a:r>
              <a:r>
                <a:rPr lang="en-US" altLang="en-US" sz="2200" i="1" dirty="0"/>
                <a:t> 		 </a:t>
              </a:r>
              <a:r>
                <a:rPr lang="en-US" altLang="en-US" sz="2200" dirty="0"/>
                <a:t>Corresponding Angles Postulate</a:t>
              </a:r>
            </a:p>
          </p:txBody>
        </p:sp>
        <p:sp>
          <p:nvSpPr>
            <p:cNvPr id="8221" name="Freeform 29"/>
            <p:cNvSpPr>
              <a:spLocks/>
            </p:cNvSpPr>
            <p:nvPr/>
          </p:nvSpPr>
          <p:spPr bwMode="auto">
            <a:xfrm>
              <a:off x="1182" y="2968"/>
              <a:ext cx="125" cy="120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0" y="96"/>
                </a:cxn>
                <a:cxn ang="0">
                  <a:pos x="96" y="96"/>
                </a:cxn>
              </a:cxnLst>
              <a:rect l="0" t="0" r="r" b="b"/>
              <a:pathLst>
                <a:path w="96" h="96">
                  <a:moveTo>
                    <a:pt x="96" y="0"/>
                  </a:moveTo>
                  <a:lnTo>
                    <a:pt x="0" y="96"/>
                  </a:lnTo>
                  <a:lnTo>
                    <a:pt x="96" y="96"/>
                  </a:ln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22" name="Freeform 30"/>
            <p:cNvSpPr>
              <a:spLocks/>
            </p:cNvSpPr>
            <p:nvPr/>
          </p:nvSpPr>
          <p:spPr bwMode="auto">
            <a:xfrm>
              <a:off x="1659" y="2959"/>
              <a:ext cx="125" cy="120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0" y="96"/>
                </a:cxn>
                <a:cxn ang="0">
                  <a:pos x="96" y="96"/>
                </a:cxn>
              </a:cxnLst>
              <a:rect l="0" t="0" r="r" b="b"/>
              <a:pathLst>
                <a:path w="96" h="96">
                  <a:moveTo>
                    <a:pt x="96" y="0"/>
                  </a:moveTo>
                  <a:lnTo>
                    <a:pt x="0" y="96"/>
                  </a:lnTo>
                  <a:lnTo>
                    <a:pt x="96" y="96"/>
                  </a:ln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2" name="Group 103"/>
          <p:cNvGrpSpPr>
            <a:grpSpLocks/>
          </p:cNvGrpSpPr>
          <p:nvPr/>
        </p:nvGrpSpPr>
        <p:grpSpPr bwMode="auto">
          <a:xfrm>
            <a:off x="1905000" y="5099050"/>
            <a:ext cx="5894388" cy="492125"/>
            <a:chOff x="1186" y="3212"/>
            <a:chExt cx="3713" cy="310"/>
          </a:xfrm>
        </p:grpSpPr>
        <p:sp>
          <p:nvSpPr>
            <p:cNvPr id="8219" name="Text Box 27"/>
            <p:cNvSpPr txBox="1">
              <a:spLocks noChangeArrowheads="1"/>
            </p:cNvSpPr>
            <p:nvPr/>
          </p:nvSpPr>
          <p:spPr bwMode="auto">
            <a:xfrm>
              <a:off x="1284" y="3212"/>
              <a:ext cx="3615" cy="3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dirty="0"/>
                <a:t>3 </a:t>
              </a:r>
              <a:r>
                <a:rPr lang="en-US" altLang="en-US" sz="2600" dirty="0">
                  <a:sym typeface="Symbol" pitchFamily="18" charset="2"/>
                </a:rPr>
                <a:t></a:t>
              </a:r>
              <a:r>
                <a:rPr lang="en-US" altLang="en-US" dirty="0">
                  <a:sym typeface="Symbol" pitchFamily="18" charset="2"/>
                </a:rPr>
                <a:t> </a:t>
              </a:r>
              <a:r>
                <a:rPr lang="en-US" altLang="en-US" dirty="0" smtClean="0">
                  <a:sym typeface="Symbol" pitchFamily="18" charset="2"/>
                </a:rPr>
                <a:t>      </a:t>
              </a:r>
              <a:r>
                <a:rPr lang="en-US" altLang="en-US" dirty="0">
                  <a:sym typeface="Symbol" pitchFamily="18" charset="2"/>
                </a:rPr>
                <a:t>2</a:t>
              </a:r>
              <a:r>
                <a:rPr lang="en-US" altLang="en-US" sz="2200" i="1" dirty="0"/>
                <a:t> 		</a:t>
              </a:r>
              <a:r>
                <a:rPr lang="en-US" altLang="en-US" sz="2200" i="1" dirty="0" smtClean="0"/>
                <a:t>	</a:t>
              </a:r>
              <a:r>
                <a:rPr lang="en-US" altLang="en-US" sz="2200" dirty="0" smtClean="0"/>
                <a:t>Vertical </a:t>
              </a:r>
              <a:r>
                <a:rPr lang="en-US" altLang="en-US" sz="2200" dirty="0"/>
                <a:t>Angles Theorem</a:t>
              </a:r>
            </a:p>
          </p:txBody>
        </p:sp>
        <p:sp>
          <p:nvSpPr>
            <p:cNvPr id="8223" name="Freeform 31"/>
            <p:cNvSpPr>
              <a:spLocks/>
            </p:cNvSpPr>
            <p:nvPr/>
          </p:nvSpPr>
          <p:spPr bwMode="auto">
            <a:xfrm>
              <a:off x="1186" y="3312"/>
              <a:ext cx="125" cy="120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0" y="96"/>
                </a:cxn>
                <a:cxn ang="0">
                  <a:pos x="96" y="96"/>
                </a:cxn>
              </a:cxnLst>
              <a:rect l="0" t="0" r="r" b="b"/>
              <a:pathLst>
                <a:path w="96" h="96">
                  <a:moveTo>
                    <a:pt x="96" y="0"/>
                  </a:moveTo>
                  <a:lnTo>
                    <a:pt x="0" y="96"/>
                  </a:lnTo>
                  <a:lnTo>
                    <a:pt x="96" y="96"/>
                  </a:ln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24" name="Freeform 32"/>
            <p:cNvSpPr>
              <a:spLocks/>
            </p:cNvSpPr>
            <p:nvPr/>
          </p:nvSpPr>
          <p:spPr bwMode="auto">
            <a:xfrm>
              <a:off x="1621" y="3317"/>
              <a:ext cx="125" cy="120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0" y="96"/>
                </a:cxn>
                <a:cxn ang="0">
                  <a:pos x="96" y="96"/>
                </a:cxn>
              </a:cxnLst>
              <a:rect l="0" t="0" r="r" b="b"/>
              <a:pathLst>
                <a:path w="96" h="96">
                  <a:moveTo>
                    <a:pt x="96" y="0"/>
                  </a:moveTo>
                  <a:lnTo>
                    <a:pt x="0" y="96"/>
                  </a:lnTo>
                  <a:lnTo>
                    <a:pt x="96" y="96"/>
                  </a:ln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3" name="Group 104"/>
          <p:cNvGrpSpPr>
            <a:grpSpLocks/>
          </p:cNvGrpSpPr>
          <p:nvPr/>
        </p:nvGrpSpPr>
        <p:grpSpPr bwMode="auto">
          <a:xfrm>
            <a:off x="1911350" y="5605463"/>
            <a:ext cx="6975475" cy="492125"/>
            <a:chOff x="1204" y="3531"/>
            <a:chExt cx="4394" cy="310"/>
          </a:xfrm>
        </p:grpSpPr>
        <p:sp>
          <p:nvSpPr>
            <p:cNvPr id="8220" name="Text Box 28"/>
            <p:cNvSpPr txBox="1">
              <a:spLocks noChangeArrowheads="1"/>
            </p:cNvSpPr>
            <p:nvPr/>
          </p:nvSpPr>
          <p:spPr bwMode="auto">
            <a:xfrm>
              <a:off x="1284" y="3531"/>
              <a:ext cx="4314" cy="3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dirty="0"/>
                <a:t>1 </a:t>
              </a:r>
              <a:r>
                <a:rPr lang="en-US" altLang="en-US" sz="2600" dirty="0">
                  <a:sym typeface="Symbol" pitchFamily="18" charset="2"/>
                </a:rPr>
                <a:t> </a:t>
              </a:r>
              <a:r>
                <a:rPr lang="en-US" altLang="en-US" sz="2600" dirty="0" smtClean="0">
                  <a:sym typeface="Symbol" pitchFamily="18" charset="2"/>
                </a:rPr>
                <a:t>    </a:t>
              </a:r>
              <a:r>
                <a:rPr lang="en-US" altLang="en-US" dirty="0" smtClean="0">
                  <a:sym typeface="Symbol" pitchFamily="18" charset="2"/>
                </a:rPr>
                <a:t> </a:t>
              </a:r>
              <a:r>
                <a:rPr lang="en-US" altLang="en-US" dirty="0">
                  <a:sym typeface="Symbol" pitchFamily="18" charset="2"/>
                </a:rPr>
                <a:t>2</a:t>
              </a:r>
              <a:r>
                <a:rPr lang="en-US" altLang="en-US" sz="2200" i="1" dirty="0"/>
                <a:t> 		</a:t>
              </a:r>
              <a:r>
                <a:rPr lang="en-US" altLang="en-US" sz="2200" dirty="0"/>
                <a:t>Transitive property of Congruence</a:t>
              </a:r>
            </a:p>
          </p:txBody>
        </p:sp>
        <p:sp>
          <p:nvSpPr>
            <p:cNvPr id="8225" name="Freeform 33"/>
            <p:cNvSpPr>
              <a:spLocks/>
            </p:cNvSpPr>
            <p:nvPr/>
          </p:nvSpPr>
          <p:spPr bwMode="auto">
            <a:xfrm>
              <a:off x="1204" y="3630"/>
              <a:ext cx="125" cy="120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0" y="96"/>
                </a:cxn>
                <a:cxn ang="0">
                  <a:pos x="96" y="96"/>
                </a:cxn>
              </a:cxnLst>
              <a:rect l="0" t="0" r="r" b="b"/>
              <a:pathLst>
                <a:path w="96" h="96">
                  <a:moveTo>
                    <a:pt x="96" y="0"/>
                  </a:moveTo>
                  <a:lnTo>
                    <a:pt x="0" y="96"/>
                  </a:lnTo>
                  <a:lnTo>
                    <a:pt x="96" y="96"/>
                  </a:ln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26" name="Freeform 34"/>
            <p:cNvSpPr>
              <a:spLocks/>
            </p:cNvSpPr>
            <p:nvPr/>
          </p:nvSpPr>
          <p:spPr bwMode="auto">
            <a:xfrm>
              <a:off x="1639" y="3635"/>
              <a:ext cx="125" cy="120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0" y="96"/>
                </a:cxn>
                <a:cxn ang="0">
                  <a:pos x="96" y="96"/>
                </a:cxn>
              </a:cxnLst>
              <a:rect l="0" t="0" r="r" b="b"/>
              <a:pathLst>
                <a:path w="96" h="96">
                  <a:moveTo>
                    <a:pt x="96" y="0"/>
                  </a:moveTo>
                  <a:lnTo>
                    <a:pt x="0" y="96"/>
                  </a:lnTo>
                  <a:lnTo>
                    <a:pt x="96" y="96"/>
                  </a:ln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60" name="Rectangle 59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omic Sans MS" pitchFamily="66" charset="0"/>
              </a:rPr>
              <a:t>Parallel Lines and Transversals</a:t>
            </a:r>
            <a:endParaRPr lang="en-US" sz="3000" dirty="0" smtClean="0">
              <a:solidFill>
                <a:schemeClr val="accent5">
                  <a:lumMod val="60000"/>
                  <a:lumOff val="4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8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8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8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8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"/>
                            </p:stCondLst>
                            <p:childTnLst>
                              <p:par>
                                <p:cTn id="7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8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8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8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27" grpId="0" animBg="1"/>
      <p:bldP spid="8200" grpId="0" animBg="1"/>
      <p:bldP spid="8201" grpId="0" autoUpdateAnimBg="0"/>
      <p:bldP spid="8229" grpId="0" animBg="1"/>
      <p:bldP spid="8217" grpId="0" autoUpdateAnimBg="0"/>
      <p:bldP spid="8233" grpId="0" animBg="1"/>
      <p:bldP spid="8234" grpId="0" animBg="1"/>
      <p:bldP spid="8235" grpId="0" animBg="1"/>
      <p:bldP spid="8239" grpId="0" animBg="1"/>
      <p:bldP spid="8240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3" name="Rectangle 23"/>
          <p:cNvSpPr>
            <a:spLocks noChangeArrowheads="1"/>
          </p:cNvSpPr>
          <p:nvPr/>
        </p:nvSpPr>
        <p:spPr bwMode="auto">
          <a:xfrm>
            <a:off x="4597400" y="3959225"/>
            <a:ext cx="4097338" cy="461963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64" name="Rectangle 24"/>
          <p:cNvSpPr>
            <a:spLocks noChangeArrowheads="1"/>
          </p:cNvSpPr>
          <p:nvPr/>
        </p:nvSpPr>
        <p:spPr bwMode="auto">
          <a:xfrm>
            <a:off x="1604963" y="3844925"/>
            <a:ext cx="7539037" cy="6143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78" name="Rectangle 38"/>
          <p:cNvSpPr>
            <a:spLocks noChangeArrowheads="1"/>
          </p:cNvSpPr>
          <p:nvPr/>
        </p:nvSpPr>
        <p:spPr bwMode="auto">
          <a:xfrm>
            <a:off x="4559300" y="4518025"/>
            <a:ext cx="4135438" cy="461963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79" name="Rectangle 39"/>
          <p:cNvSpPr>
            <a:spLocks noChangeArrowheads="1"/>
          </p:cNvSpPr>
          <p:nvPr/>
        </p:nvSpPr>
        <p:spPr bwMode="auto">
          <a:xfrm>
            <a:off x="1376363" y="4429125"/>
            <a:ext cx="7767637" cy="6143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80" name="Rectangle 40"/>
          <p:cNvSpPr>
            <a:spLocks noChangeArrowheads="1"/>
          </p:cNvSpPr>
          <p:nvPr/>
        </p:nvSpPr>
        <p:spPr bwMode="auto">
          <a:xfrm>
            <a:off x="4559300" y="5089525"/>
            <a:ext cx="4135438" cy="461963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81" name="Rectangle 41"/>
          <p:cNvSpPr>
            <a:spLocks noChangeArrowheads="1"/>
          </p:cNvSpPr>
          <p:nvPr/>
        </p:nvSpPr>
        <p:spPr bwMode="auto">
          <a:xfrm>
            <a:off x="1287463" y="5013325"/>
            <a:ext cx="7856537" cy="6143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82" name="Rectangle 42"/>
          <p:cNvSpPr>
            <a:spLocks noChangeArrowheads="1"/>
          </p:cNvSpPr>
          <p:nvPr/>
        </p:nvSpPr>
        <p:spPr bwMode="auto">
          <a:xfrm>
            <a:off x="4559300" y="5673725"/>
            <a:ext cx="4135438" cy="461963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0247" name="Picture 7" descr="graph6                                                         00010CF3 Ben's Mac                      B4360510: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0425" y="1355725"/>
            <a:ext cx="3684588" cy="2455863"/>
          </a:xfrm>
          <a:prstGeom prst="rect">
            <a:avLst/>
          </a:prstGeom>
          <a:noFill/>
        </p:spPr>
      </p:pic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304800" y="762000"/>
            <a:ext cx="50292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en-US" sz="2200" dirty="0">
                <a:latin typeface="Comic Sans MS" pitchFamily="66" charset="0"/>
              </a:rPr>
              <a:t>Use properties </a:t>
            </a:r>
            <a:r>
              <a:rPr lang="en-US" altLang="en-US" sz="2200" dirty="0" smtClean="0">
                <a:latin typeface="Comic Sans MS" pitchFamily="66" charset="0"/>
              </a:rPr>
              <a:t>of parallel </a:t>
            </a:r>
            <a:r>
              <a:rPr lang="en-US" altLang="en-US" sz="2200" dirty="0">
                <a:latin typeface="Comic Sans MS" pitchFamily="66" charset="0"/>
              </a:rPr>
              <a:t>lines to </a:t>
            </a:r>
            <a:r>
              <a:rPr lang="en-US" altLang="en-US" sz="2200" dirty="0" smtClean="0">
                <a:latin typeface="Comic Sans MS" pitchFamily="66" charset="0"/>
              </a:rPr>
              <a:t>find the </a:t>
            </a:r>
            <a:r>
              <a:rPr lang="en-US" altLang="en-US" sz="2200" dirty="0">
                <a:latin typeface="Comic Sans MS" pitchFamily="66" charset="0"/>
              </a:rPr>
              <a:t>value of </a:t>
            </a:r>
            <a:r>
              <a:rPr lang="en-US" altLang="en-US" sz="2200" b="1" i="1" dirty="0">
                <a:latin typeface="Comic Sans MS" pitchFamily="66" charset="0"/>
              </a:rPr>
              <a:t>x</a:t>
            </a:r>
            <a:r>
              <a:rPr lang="en-US" altLang="en-US" sz="2200" dirty="0">
                <a:latin typeface="Comic Sans MS" pitchFamily="66" charset="0"/>
              </a:rPr>
              <a:t>.</a:t>
            </a:r>
          </a:p>
        </p:txBody>
      </p:sp>
      <p:sp>
        <p:nvSpPr>
          <p:cNvPr id="10249" name="Rectangle 9"/>
          <p:cNvSpPr>
            <a:spLocks noChangeArrowheads="1"/>
          </p:cNvSpPr>
          <p:nvPr/>
        </p:nvSpPr>
        <p:spPr bwMode="auto">
          <a:xfrm>
            <a:off x="1320800" y="3236913"/>
            <a:ext cx="1447800" cy="4191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50" name="Rectangle 10"/>
          <p:cNvSpPr>
            <a:spLocks noChangeArrowheads="1"/>
          </p:cNvSpPr>
          <p:nvPr/>
        </p:nvSpPr>
        <p:spPr bwMode="auto">
          <a:xfrm>
            <a:off x="1317625" y="3260725"/>
            <a:ext cx="14112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en-US" sz="2000" b="1">
                <a:latin typeface="Helvetica" charset="0"/>
              </a:rPr>
              <a:t>S</a:t>
            </a:r>
            <a:r>
              <a:rPr lang="en-US" altLang="en-US" sz="1800" b="1">
                <a:latin typeface="Helvetica" charset="0"/>
              </a:rPr>
              <a:t>OLUTION</a:t>
            </a:r>
            <a:r>
              <a:rPr lang="en-US" altLang="en-US" b="1"/>
              <a:t>  </a:t>
            </a:r>
          </a:p>
        </p:txBody>
      </p:sp>
      <p:grpSp>
        <p:nvGrpSpPr>
          <p:cNvPr id="3" name="Group 34"/>
          <p:cNvGrpSpPr>
            <a:grpSpLocks/>
          </p:cNvGrpSpPr>
          <p:nvPr/>
        </p:nvGrpSpPr>
        <p:grpSpPr bwMode="auto">
          <a:xfrm>
            <a:off x="2628900" y="3998913"/>
            <a:ext cx="5954713" cy="427037"/>
            <a:chOff x="1568" y="2495"/>
            <a:chExt cx="3751" cy="269"/>
          </a:xfrm>
        </p:grpSpPr>
        <p:sp>
          <p:nvSpPr>
            <p:cNvPr id="10253" name="Text Box 13"/>
            <p:cNvSpPr txBox="1">
              <a:spLocks noChangeArrowheads="1"/>
            </p:cNvSpPr>
            <p:nvPr/>
          </p:nvSpPr>
          <p:spPr bwMode="auto">
            <a:xfrm>
              <a:off x="2908" y="2512"/>
              <a:ext cx="241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sz="2000" dirty="0">
                  <a:solidFill>
                    <a:srgbClr val="0A50A1"/>
                  </a:solidFill>
                  <a:latin typeface="Helvetica" charset="0"/>
                </a:rPr>
                <a:t>Corresponding Angles Postulate</a:t>
              </a:r>
            </a:p>
          </p:txBody>
        </p:sp>
        <p:sp>
          <p:nvSpPr>
            <p:cNvPr id="10255" name="Rectangle 15"/>
            <p:cNvSpPr>
              <a:spLocks noChangeArrowheads="1"/>
            </p:cNvSpPr>
            <p:nvPr/>
          </p:nvSpPr>
          <p:spPr bwMode="auto">
            <a:xfrm>
              <a:off x="1568" y="2495"/>
              <a:ext cx="107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sz="2200" i="1"/>
                <a:t>m     </a:t>
              </a:r>
              <a:r>
                <a:rPr lang="en-US" altLang="en-US" sz="2200"/>
                <a:t>4 =</a:t>
              </a:r>
              <a:r>
                <a:rPr lang="en-US" altLang="en-US" sz="2200" i="1"/>
                <a:t> </a:t>
              </a:r>
              <a:r>
                <a:rPr lang="en-US" altLang="en-US" sz="2200"/>
                <a:t>125°</a:t>
              </a:r>
            </a:p>
          </p:txBody>
        </p:sp>
        <p:sp>
          <p:nvSpPr>
            <p:cNvPr id="10256" name="Freeform 16"/>
            <p:cNvSpPr>
              <a:spLocks/>
            </p:cNvSpPr>
            <p:nvPr/>
          </p:nvSpPr>
          <p:spPr bwMode="auto">
            <a:xfrm>
              <a:off x="1794" y="2547"/>
              <a:ext cx="125" cy="120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0" y="96"/>
                </a:cxn>
                <a:cxn ang="0">
                  <a:pos x="96" y="96"/>
                </a:cxn>
              </a:cxnLst>
              <a:rect l="0" t="0" r="r" b="b"/>
              <a:pathLst>
                <a:path w="96" h="96">
                  <a:moveTo>
                    <a:pt x="96" y="0"/>
                  </a:moveTo>
                  <a:lnTo>
                    <a:pt x="0" y="96"/>
                  </a:lnTo>
                  <a:lnTo>
                    <a:pt x="96" y="96"/>
                  </a:ln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" name="Group 35"/>
          <p:cNvGrpSpPr>
            <a:grpSpLocks/>
          </p:cNvGrpSpPr>
          <p:nvPr/>
        </p:nvGrpSpPr>
        <p:grpSpPr bwMode="auto">
          <a:xfrm>
            <a:off x="1314450" y="4535488"/>
            <a:ext cx="5983288" cy="427037"/>
            <a:chOff x="740" y="2849"/>
            <a:chExt cx="3769" cy="269"/>
          </a:xfrm>
        </p:grpSpPr>
        <p:sp>
          <p:nvSpPr>
            <p:cNvPr id="10252" name="Text Box 12"/>
            <p:cNvSpPr txBox="1">
              <a:spLocks noChangeArrowheads="1"/>
            </p:cNvSpPr>
            <p:nvPr/>
          </p:nvSpPr>
          <p:spPr bwMode="auto">
            <a:xfrm>
              <a:off x="2908" y="2865"/>
              <a:ext cx="160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sz="2000" dirty="0">
                  <a:solidFill>
                    <a:srgbClr val="0A50A1"/>
                  </a:solidFill>
                  <a:latin typeface="Helvetica" charset="0"/>
                </a:rPr>
                <a:t>Linear Pair Postulate</a:t>
              </a:r>
            </a:p>
          </p:txBody>
        </p:sp>
        <p:sp>
          <p:nvSpPr>
            <p:cNvPr id="10257" name="Rectangle 17"/>
            <p:cNvSpPr>
              <a:spLocks noChangeArrowheads="1"/>
            </p:cNvSpPr>
            <p:nvPr/>
          </p:nvSpPr>
          <p:spPr bwMode="auto">
            <a:xfrm>
              <a:off x="740" y="2849"/>
              <a:ext cx="1898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sz="2200" i="1"/>
                <a:t>m     </a:t>
              </a:r>
              <a:r>
                <a:rPr lang="en-US" altLang="en-US" sz="2200"/>
                <a:t>4 + (</a:t>
              </a:r>
              <a:r>
                <a:rPr lang="en-US" altLang="en-US" sz="2200" b="1" i="1"/>
                <a:t>x</a:t>
              </a:r>
              <a:r>
                <a:rPr lang="en-US" altLang="en-US" sz="2200"/>
                <a:t> + 15)° =</a:t>
              </a:r>
              <a:r>
                <a:rPr lang="en-US" altLang="en-US" sz="2200" i="1"/>
                <a:t> </a:t>
              </a:r>
              <a:r>
                <a:rPr lang="en-US" altLang="en-US" sz="2200"/>
                <a:t>180°</a:t>
              </a:r>
            </a:p>
          </p:txBody>
        </p:sp>
        <p:sp>
          <p:nvSpPr>
            <p:cNvPr id="10259" name="Freeform 19"/>
            <p:cNvSpPr>
              <a:spLocks/>
            </p:cNvSpPr>
            <p:nvPr/>
          </p:nvSpPr>
          <p:spPr bwMode="auto">
            <a:xfrm>
              <a:off x="973" y="2909"/>
              <a:ext cx="125" cy="120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0" y="96"/>
                </a:cxn>
                <a:cxn ang="0">
                  <a:pos x="96" y="96"/>
                </a:cxn>
              </a:cxnLst>
              <a:rect l="0" t="0" r="r" b="b"/>
              <a:pathLst>
                <a:path w="96" h="96">
                  <a:moveTo>
                    <a:pt x="96" y="0"/>
                  </a:moveTo>
                  <a:lnTo>
                    <a:pt x="0" y="96"/>
                  </a:lnTo>
                  <a:lnTo>
                    <a:pt x="96" y="96"/>
                  </a:ln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" name="Group 49"/>
          <p:cNvGrpSpPr>
            <a:grpSpLocks/>
          </p:cNvGrpSpPr>
          <p:nvPr/>
        </p:nvGrpSpPr>
        <p:grpSpPr bwMode="auto">
          <a:xfrm>
            <a:off x="1454150" y="5089525"/>
            <a:ext cx="4684713" cy="427038"/>
            <a:chOff x="916" y="3206"/>
            <a:chExt cx="2951" cy="269"/>
          </a:xfrm>
        </p:grpSpPr>
        <p:sp>
          <p:nvSpPr>
            <p:cNvPr id="10251" name="Text Box 11"/>
            <p:cNvSpPr txBox="1">
              <a:spLocks noChangeArrowheads="1"/>
            </p:cNvSpPr>
            <p:nvPr/>
          </p:nvSpPr>
          <p:spPr bwMode="auto">
            <a:xfrm>
              <a:off x="2996" y="3218"/>
              <a:ext cx="87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sz="2000" dirty="0">
                  <a:solidFill>
                    <a:srgbClr val="0A50A1"/>
                  </a:solidFill>
                  <a:latin typeface="Helvetica" charset="0"/>
                </a:rPr>
                <a:t>Substitute.</a:t>
              </a:r>
            </a:p>
          </p:txBody>
        </p:sp>
        <p:sp>
          <p:nvSpPr>
            <p:cNvPr id="10260" name="Rectangle 20"/>
            <p:cNvSpPr>
              <a:spLocks noChangeArrowheads="1"/>
            </p:cNvSpPr>
            <p:nvPr/>
          </p:nvSpPr>
          <p:spPr bwMode="auto">
            <a:xfrm>
              <a:off x="916" y="3206"/>
              <a:ext cx="1797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sz="2200"/>
                <a:t>125° + (</a:t>
              </a:r>
              <a:r>
                <a:rPr lang="en-US" altLang="en-US" sz="2200" b="1" i="1"/>
                <a:t>x</a:t>
              </a:r>
              <a:r>
                <a:rPr lang="en-US" altLang="en-US" sz="2200"/>
                <a:t> + 15)° =</a:t>
              </a:r>
              <a:r>
                <a:rPr lang="en-US" altLang="en-US" sz="2200" i="1"/>
                <a:t> </a:t>
              </a:r>
              <a:r>
                <a:rPr lang="en-US" altLang="en-US" sz="2200"/>
                <a:t>180°</a:t>
              </a:r>
            </a:p>
          </p:txBody>
        </p:sp>
      </p:grpSp>
      <p:sp>
        <p:nvSpPr>
          <p:cNvPr id="10288" name="AutoShape 48"/>
          <p:cNvSpPr>
            <a:spLocks noChangeArrowheads="1"/>
          </p:cNvSpPr>
          <p:nvPr/>
        </p:nvSpPr>
        <p:spPr bwMode="auto">
          <a:xfrm>
            <a:off x="3619500" y="5524500"/>
            <a:ext cx="685800" cy="685800"/>
          </a:xfrm>
          <a:prstGeom prst="irregularSeal1">
            <a:avLst/>
          </a:prstGeom>
          <a:gradFill rotWithShape="0">
            <a:gsLst>
              <a:gs pos="0">
                <a:schemeClr val="bg1"/>
              </a:gs>
              <a:gs pos="100000">
                <a:srgbClr val="FFFF66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FF6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6" name="Group 37"/>
          <p:cNvGrpSpPr>
            <a:grpSpLocks/>
          </p:cNvGrpSpPr>
          <p:nvPr/>
        </p:nvGrpSpPr>
        <p:grpSpPr bwMode="auto">
          <a:xfrm>
            <a:off x="3187700" y="5675313"/>
            <a:ext cx="2767013" cy="427037"/>
            <a:chOff x="1920" y="3575"/>
            <a:chExt cx="1743" cy="269"/>
          </a:xfrm>
        </p:grpSpPr>
        <p:sp>
          <p:nvSpPr>
            <p:cNvPr id="10254" name="Text Box 14"/>
            <p:cNvSpPr txBox="1">
              <a:spLocks noChangeArrowheads="1"/>
            </p:cNvSpPr>
            <p:nvPr/>
          </p:nvSpPr>
          <p:spPr bwMode="auto">
            <a:xfrm>
              <a:off x="2908" y="3587"/>
              <a:ext cx="75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sz="2000">
                  <a:solidFill>
                    <a:srgbClr val="0A50A1"/>
                  </a:solidFill>
                  <a:latin typeface="Helvetica" charset="0"/>
                </a:rPr>
                <a:t>Subtract.</a:t>
              </a:r>
            </a:p>
          </p:txBody>
        </p:sp>
        <p:sp>
          <p:nvSpPr>
            <p:cNvPr id="10270" name="Rectangle 30"/>
            <p:cNvSpPr>
              <a:spLocks noChangeArrowheads="1"/>
            </p:cNvSpPr>
            <p:nvPr/>
          </p:nvSpPr>
          <p:spPr bwMode="auto">
            <a:xfrm>
              <a:off x="1920" y="3575"/>
              <a:ext cx="671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sz="2200" i="1"/>
                <a:t>x</a:t>
              </a:r>
              <a:r>
                <a:rPr lang="en-US" altLang="en-US" sz="2200"/>
                <a:t> =</a:t>
              </a:r>
              <a:r>
                <a:rPr lang="en-US" altLang="en-US" sz="2200" i="1"/>
                <a:t>  </a:t>
              </a:r>
              <a:r>
                <a:rPr lang="en-US" altLang="en-US" sz="2200"/>
                <a:t>40°</a:t>
              </a:r>
            </a:p>
          </p:txBody>
        </p:sp>
      </p:grpSp>
      <p:sp>
        <p:nvSpPr>
          <p:cNvPr id="36" name="Rectangle 35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omic Sans MS" pitchFamily="66" charset="0"/>
              </a:rPr>
              <a:t>Parallel Lines and Transversals</a:t>
            </a:r>
            <a:endParaRPr lang="en-US" sz="3000" dirty="0" smtClean="0">
              <a:solidFill>
                <a:schemeClr val="accent5">
                  <a:lumMod val="60000"/>
                  <a:lumOff val="4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0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0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0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0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0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3" grpId="0" animBg="1"/>
      <p:bldP spid="10264" grpId="0" animBg="1"/>
      <p:bldP spid="10278" grpId="0" animBg="1"/>
      <p:bldP spid="10279" grpId="0" animBg="1"/>
      <p:bldP spid="10280" grpId="0" animBg="1"/>
      <p:bldP spid="10281" grpId="0" animBg="1"/>
      <p:bldP spid="10282" grpId="0" animBg="1"/>
      <p:bldP spid="10249" grpId="0" animBg="1"/>
      <p:bldP spid="10250" grpId="0" autoUpdateAnimBg="0"/>
      <p:bldP spid="10288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0" name="Rectangle 16"/>
          <p:cNvSpPr>
            <a:spLocks noChangeArrowheads="1"/>
          </p:cNvSpPr>
          <p:nvPr/>
        </p:nvSpPr>
        <p:spPr bwMode="auto">
          <a:xfrm>
            <a:off x="203200" y="901700"/>
            <a:ext cx="3810000" cy="51943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247650" y="995363"/>
            <a:ext cx="3660775" cy="411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en-US" sz="2200" dirty="0"/>
              <a:t>Over 2000 years ago Eratosthenes estimated Earth’s circumference by using the fact that the Sun’s rays are parallel.</a:t>
            </a:r>
          </a:p>
          <a:p>
            <a:endParaRPr lang="en-US" altLang="en-US" sz="2200" dirty="0"/>
          </a:p>
          <a:p>
            <a:r>
              <a:rPr lang="en-US" altLang="en-US" sz="2200" dirty="0"/>
              <a:t>When the Sun shone exactly down a vertical well in </a:t>
            </a:r>
            <a:r>
              <a:rPr lang="en-US" altLang="en-US" sz="2200" dirty="0" err="1"/>
              <a:t>Syene</a:t>
            </a:r>
            <a:r>
              <a:rPr lang="en-US" altLang="en-US" sz="2200" dirty="0"/>
              <a:t>, he measured the angle the Sun’s rays made with a vertical stick in Alexandria. He discovered that</a:t>
            </a:r>
          </a:p>
        </p:txBody>
      </p:sp>
      <p:grpSp>
        <p:nvGrpSpPr>
          <p:cNvPr id="3" name="Group 36"/>
          <p:cNvGrpSpPr>
            <a:grpSpLocks/>
          </p:cNvGrpSpPr>
          <p:nvPr/>
        </p:nvGrpSpPr>
        <p:grpSpPr bwMode="auto">
          <a:xfrm>
            <a:off x="312738" y="5197475"/>
            <a:ext cx="3135312" cy="806450"/>
            <a:chOff x="197" y="3274"/>
            <a:chExt cx="1975" cy="508"/>
          </a:xfrm>
        </p:grpSpPr>
        <p:sp>
          <p:nvSpPr>
            <p:cNvPr id="11287" name="Text Box 23"/>
            <p:cNvSpPr txBox="1">
              <a:spLocks noChangeArrowheads="1"/>
            </p:cNvSpPr>
            <p:nvPr/>
          </p:nvSpPr>
          <p:spPr bwMode="auto">
            <a:xfrm>
              <a:off x="197" y="3389"/>
              <a:ext cx="1079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altLang="en-US" i="1"/>
                <a:t>m</a:t>
              </a:r>
              <a:r>
                <a:rPr lang="en-US" altLang="en-US"/>
                <a:t> </a:t>
              </a:r>
              <a:r>
                <a:rPr lang="en-US" altLang="en-US">
                  <a:sym typeface="Symbol" pitchFamily="18" charset="2"/>
                </a:rPr>
                <a:t>    2 </a:t>
              </a:r>
            </a:p>
          </p:txBody>
        </p:sp>
        <p:sp>
          <p:nvSpPr>
            <p:cNvPr id="11288" name="Freeform 24"/>
            <p:cNvSpPr>
              <a:spLocks/>
            </p:cNvSpPr>
            <p:nvPr/>
          </p:nvSpPr>
          <p:spPr bwMode="auto">
            <a:xfrm>
              <a:off x="384" y="3432"/>
              <a:ext cx="125" cy="120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0" y="96"/>
                </a:cxn>
                <a:cxn ang="0">
                  <a:pos x="96" y="96"/>
                </a:cxn>
              </a:cxnLst>
              <a:rect l="0" t="0" r="r" b="b"/>
              <a:pathLst>
                <a:path w="96" h="96">
                  <a:moveTo>
                    <a:pt x="96" y="0"/>
                  </a:moveTo>
                  <a:lnTo>
                    <a:pt x="0" y="96"/>
                  </a:lnTo>
                  <a:lnTo>
                    <a:pt x="96" y="96"/>
                  </a:ln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" name="Group 30"/>
            <p:cNvGrpSpPr>
              <a:grpSpLocks/>
            </p:cNvGrpSpPr>
            <p:nvPr/>
          </p:nvGrpSpPr>
          <p:grpSpPr bwMode="auto">
            <a:xfrm>
              <a:off x="1018" y="3274"/>
              <a:ext cx="360" cy="508"/>
              <a:chOff x="2658" y="3214"/>
              <a:chExt cx="360" cy="508"/>
            </a:xfrm>
          </p:grpSpPr>
          <p:sp>
            <p:nvSpPr>
              <p:cNvPr id="11291" name="Text Box 27"/>
              <p:cNvSpPr txBox="1">
                <a:spLocks noChangeArrowheads="1"/>
              </p:cNvSpPr>
              <p:nvPr/>
            </p:nvSpPr>
            <p:spPr bwMode="auto">
              <a:xfrm>
                <a:off x="2694" y="3214"/>
                <a:ext cx="212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en-US">
                    <a:solidFill>
                      <a:srgbClr val="FE000D"/>
                    </a:solidFill>
                    <a:sym typeface="Symbol" pitchFamily="18" charset="2"/>
                  </a:rPr>
                  <a:t>1</a:t>
                </a:r>
                <a:endParaRPr lang="en-US" altLang="en-US">
                  <a:sym typeface="Symbol" pitchFamily="18" charset="2"/>
                </a:endParaRPr>
              </a:p>
            </p:txBody>
          </p:sp>
          <p:sp>
            <p:nvSpPr>
              <p:cNvPr id="11292" name="Text Box 28"/>
              <p:cNvSpPr txBox="1">
                <a:spLocks noChangeArrowheads="1"/>
              </p:cNvSpPr>
              <p:nvPr/>
            </p:nvSpPr>
            <p:spPr bwMode="auto">
              <a:xfrm>
                <a:off x="2658" y="3434"/>
                <a:ext cx="36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en-US" altLang="en-US">
                    <a:solidFill>
                      <a:srgbClr val="FE000D"/>
                    </a:solidFill>
                    <a:sym typeface="Symbol" pitchFamily="18" charset="2"/>
                  </a:rPr>
                  <a:t>50</a:t>
                </a:r>
                <a:endParaRPr lang="en-US" altLang="en-US">
                  <a:sym typeface="Symbol" pitchFamily="18" charset="2"/>
                </a:endParaRPr>
              </a:p>
            </p:txBody>
          </p:sp>
          <p:sp>
            <p:nvSpPr>
              <p:cNvPr id="11293" name="Line 29"/>
              <p:cNvSpPr>
                <a:spLocks noChangeShapeType="1"/>
              </p:cNvSpPr>
              <p:nvPr/>
            </p:nvSpPr>
            <p:spPr bwMode="auto">
              <a:xfrm>
                <a:off x="2680" y="3460"/>
                <a:ext cx="248" cy="0"/>
              </a:xfrm>
              <a:prstGeom prst="line">
                <a:avLst/>
              </a:prstGeom>
              <a:noFill/>
              <a:ln w="19050">
                <a:solidFill>
                  <a:srgbClr val="FE000D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1295" name="Text Box 31"/>
            <p:cNvSpPr txBox="1">
              <a:spLocks noChangeArrowheads="1"/>
            </p:cNvSpPr>
            <p:nvPr/>
          </p:nvSpPr>
          <p:spPr bwMode="auto">
            <a:xfrm>
              <a:off x="1290" y="3410"/>
              <a:ext cx="88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>
                  <a:solidFill>
                    <a:srgbClr val="FE000D"/>
                  </a:solidFill>
                  <a:sym typeface="Symbol" pitchFamily="18" charset="2"/>
                </a:rPr>
                <a:t>of a circle</a:t>
              </a:r>
            </a:p>
          </p:txBody>
        </p:sp>
        <p:pic>
          <p:nvPicPr>
            <p:cNvPr id="11299" name="Picture 35" descr="squiggle equals T gif                                          00000037Emily's Mac                    B38A4CE0: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04" y="3487"/>
              <a:ext cx="175" cy="93"/>
            </a:xfrm>
            <a:prstGeom prst="rect">
              <a:avLst/>
            </a:prstGeom>
            <a:noFill/>
          </p:spPr>
        </p:pic>
      </p:grpSp>
      <p:grpSp>
        <p:nvGrpSpPr>
          <p:cNvPr id="5" name="Group 40"/>
          <p:cNvGrpSpPr>
            <a:grpSpLocks/>
          </p:cNvGrpSpPr>
          <p:nvPr/>
        </p:nvGrpSpPr>
        <p:grpSpPr bwMode="auto">
          <a:xfrm>
            <a:off x="4232275" y="971550"/>
            <a:ext cx="4659313" cy="4838700"/>
            <a:chOff x="2666" y="612"/>
            <a:chExt cx="2935" cy="3048"/>
          </a:xfrm>
        </p:grpSpPr>
        <p:pic>
          <p:nvPicPr>
            <p:cNvPr id="11302" name="Picture 38" descr="Eratosthenes picture gif                                       00000037Emily's Mac                    B38A4CE0:"/>
            <p:cNvPicPr>
              <a:picLocks noChangeAspect="1" noChangeArrowheads="1"/>
            </p:cNvPicPr>
            <p:nvPr/>
          </p:nvPicPr>
          <p:blipFill>
            <a:blip r:embed="rId3" cstate="print"/>
            <a:srcRect l="23735" t="7005" b="21713"/>
            <a:stretch>
              <a:fillRect/>
            </a:stretch>
          </p:blipFill>
          <p:spPr bwMode="auto">
            <a:xfrm>
              <a:off x="2666" y="612"/>
              <a:ext cx="2935" cy="3048"/>
            </a:xfrm>
            <a:prstGeom prst="rect">
              <a:avLst/>
            </a:prstGeom>
            <a:noFill/>
          </p:spPr>
        </p:pic>
        <p:sp>
          <p:nvSpPr>
            <p:cNvPr id="11303" name="Freeform 39"/>
            <p:cNvSpPr>
              <a:spLocks/>
            </p:cNvSpPr>
            <p:nvPr/>
          </p:nvSpPr>
          <p:spPr bwMode="auto">
            <a:xfrm>
              <a:off x="3253" y="2805"/>
              <a:ext cx="125" cy="120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0" y="96"/>
                </a:cxn>
                <a:cxn ang="0">
                  <a:pos x="96" y="96"/>
                </a:cxn>
              </a:cxnLst>
              <a:rect l="0" t="0" r="r" b="b"/>
              <a:pathLst>
                <a:path w="96" h="96">
                  <a:moveTo>
                    <a:pt x="96" y="0"/>
                  </a:moveTo>
                  <a:lnTo>
                    <a:pt x="0" y="96"/>
                  </a:lnTo>
                  <a:lnTo>
                    <a:pt x="96" y="96"/>
                  </a:lnTo>
                </a:path>
              </a:pathLst>
            </a:custGeom>
            <a:noFill/>
            <a:ln w="19050" cmpd="sng">
              <a:solidFill>
                <a:srgbClr val="FE000D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1" name="Rectangle 20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omic Sans MS" pitchFamily="66" charset="0"/>
              </a:rPr>
              <a:t>Parallel Lines and Transversals</a:t>
            </a:r>
            <a:endParaRPr lang="en-US" sz="3000" dirty="0" smtClean="0">
              <a:solidFill>
                <a:schemeClr val="accent5">
                  <a:lumMod val="60000"/>
                  <a:lumOff val="4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 action="ppaction://hlinksldjump"/>
              </a:rPr>
              <a:t>MENU</a:t>
            </a:r>
            <a:endParaRPr lang="en-US" dirty="0"/>
          </a:p>
        </p:txBody>
      </p:sp>
      <p:sp>
        <p:nvSpPr>
          <p:cNvPr id="19" name="Text Box 16"/>
          <p:cNvSpPr txBox="1">
            <a:spLocks noChangeArrowheads="1"/>
          </p:cNvSpPr>
          <p:nvPr/>
        </p:nvSpPr>
        <p:spPr bwMode="auto">
          <a:xfrm>
            <a:off x="0" y="533400"/>
            <a:ext cx="9144000" cy="40011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ACTIVITY:  </a:t>
            </a:r>
            <a:r>
              <a:rPr lang="en-US" altLang="en-US" sz="2000" dirty="0" smtClean="0">
                <a:solidFill>
                  <a:schemeClr val="bg1"/>
                </a:solidFill>
                <a:latin typeface="Comic Sans MS" pitchFamily="66" charset="0"/>
              </a:rPr>
              <a:t>Eratosthenes’s Measurement</a:t>
            </a:r>
            <a:endParaRPr lang="en-US" sz="200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80" grpId="0" animBg="1"/>
      <p:bldP spid="11274" grpId="0" autoUpdateAnimBg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190500" y="889000"/>
            <a:ext cx="3810000" cy="10033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31" name="Rectangle 43"/>
          <p:cNvSpPr>
            <a:spLocks noChangeArrowheads="1"/>
          </p:cNvSpPr>
          <p:nvPr/>
        </p:nvSpPr>
        <p:spPr bwMode="auto">
          <a:xfrm>
            <a:off x="203200" y="2235200"/>
            <a:ext cx="3810000" cy="13843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32" name="Rectangle 44"/>
          <p:cNvSpPr>
            <a:spLocks noChangeArrowheads="1"/>
          </p:cNvSpPr>
          <p:nvPr/>
        </p:nvSpPr>
        <p:spPr bwMode="auto">
          <a:xfrm>
            <a:off x="215900" y="3949700"/>
            <a:ext cx="3810000" cy="13843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33" name="Rectangle 45"/>
          <p:cNvSpPr>
            <a:spLocks noChangeArrowheads="1"/>
          </p:cNvSpPr>
          <p:nvPr/>
        </p:nvSpPr>
        <p:spPr bwMode="auto">
          <a:xfrm>
            <a:off x="0" y="800100"/>
            <a:ext cx="4013200" cy="1244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34" name="Rectangle 46"/>
          <p:cNvSpPr>
            <a:spLocks noChangeArrowheads="1"/>
          </p:cNvSpPr>
          <p:nvPr/>
        </p:nvSpPr>
        <p:spPr bwMode="auto">
          <a:xfrm>
            <a:off x="12700" y="2146300"/>
            <a:ext cx="4013200" cy="15875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287338" y="930275"/>
            <a:ext cx="3135312" cy="806450"/>
            <a:chOff x="197" y="3274"/>
            <a:chExt cx="1975" cy="508"/>
          </a:xfrm>
        </p:grpSpPr>
        <p:sp>
          <p:nvSpPr>
            <p:cNvPr id="12299" name="Text Box 11"/>
            <p:cNvSpPr txBox="1">
              <a:spLocks noChangeArrowheads="1"/>
            </p:cNvSpPr>
            <p:nvPr/>
          </p:nvSpPr>
          <p:spPr bwMode="auto">
            <a:xfrm>
              <a:off x="197" y="3389"/>
              <a:ext cx="1079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altLang="en-US" i="1"/>
                <a:t>m</a:t>
              </a:r>
              <a:r>
                <a:rPr lang="en-US" altLang="en-US"/>
                <a:t> </a:t>
              </a:r>
              <a:r>
                <a:rPr lang="en-US" altLang="en-US">
                  <a:sym typeface="Symbol" pitchFamily="18" charset="2"/>
                </a:rPr>
                <a:t>    2 </a:t>
              </a:r>
            </a:p>
          </p:txBody>
        </p:sp>
        <p:sp>
          <p:nvSpPr>
            <p:cNvPr id="12300" name="Freeform 12"/>
            <p:cNvSpPr>
              <a:spLocks/>
            </p:cNvSpPr>
            <p:nvPr/>
          </p:nvSpPr>
          <p:spPr bwMode="auto">
            <a:xfrm>
              <a:off x="400" y="3432"/>
              <a:ext cx="125" cy="120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0" y="96"/>
                </a:cxn>
                <a:cxn ang="0">
                  <a:pos x="96" y="96"/>
                </a:cxn>
              </a:cxnLst>
              <a:rect l="0" t="0" r="r" b="b"/>
              <a:pathLst>
                <a:path w="96" h="96">
                  <a:moveTo>
                    <a:pt x="96" y="0"/>
                  </a:moveTo>
                  <a:lnTo>
                    <a:pt x="0" y="96"/>
                  </a:lnTo>
                  <a:lnTo>
                    <a:pt x="96" y="96"/>
                  </a:ln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" name="Group 13"/>
            <p:cNvGrpSpPr>
              <a:grpSpLocks/>
            </p:cNvGrpSpPr>
            <p:nvPr/>
          </p:nvGrpSpPr>
          <p:grpSpPr bwMode="auto">
            <a:xfrm>
              <a:off x="1018" y="3274"/>
              <a:ext cx="360" cy="508"/>
              <a:chOff x="2658" y="3214"/>
              <a:chExt cx="360" cy="508"/>
            </a:xfrm>
          </p:grpSpPr>
          <p:sp>
            <p:nvSpPr>
              <p:cNvPr id="12302" name="Text Box 14"/>
              <p:cNvSpPr txBox="1">
                <a:spLocks noChangeArrowheads="1"/>
              </p:cNvSpPr>
              <p:nvPr/>
            </p:nvSpPr>
            <p:spPr bwMode="auto">
              <a:xfrm>
                <a:off x="2694" y="3214"/>
                <a:ext cx="212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en-US">
                    <a:solidFill>
                      <a:srgbClr val="FE000D"/>
                    </a:solidFill>
                    <a:sym typeface="Symbol" pitchFamily="18" charset="2"/>
                  </a:rPr>
                  <a:t>1</a:t>
                </a:r>
                <a:endParaRPr lang="en-US" altLang="en-US">
                  <a:sym typeface="Symbol" pitchFamily="18" charset="2"/>
                </a:endParaRPr>
              </a:p>
            </p:txBody>
          </p:sp>
          <p:sp>
            <p:nvSpPr>
              <p:cNvPr id="12303" name="Text Box 15"/>
              <p:cNvSpPr txBox="1">
                <a:spLocks noChangeArrowheads="1"/>
              </p:cNvSpPr>
              <p:nvPr/>
            </p:nvSpPr>
            <p:spPr bwMode="auto">
              <a:xfrm>
                <a:off x="2658" y="3434"/>
                <a:ext cx="36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en-US" altLang="en-US">
                    <a:solidFill>
                      <a:srgbClr val="FE000D"/>
                    </a:solidFill>
                    <a:sym typeface="Symbol" pitchFamily="18" charset="2"/>
                  </a:rPr>
                  <a:t>50</a:t>
                </a:r>
                <a:endParaRPr lang="en-US" altLang="en-US">
                  <a:sym typeface="Symbol" pitchFamily="18" charset="2"/>
                </a:endParaRPr>
              </a:p>
            </p:txBody>
          </p:sp>
          <p:sp>
            <p:nvSpPr>
              <p:cNvPr id="12304" name="Line 16"/>
              <p:cNvSpPr>
                <a:spLocks noChangeShapeType="1"/>
              </p:cNvSpPr>
              <p:nvPr/>
            </p:nvSpPr>
            <p:spPr bwMode="auto">
              <a:xfrm>
                <a:off x="2680" y="3460"/>
                <a:ext cx="248" cy="0"/>
              </a:xfrm>
              <a:prstGeom prst="line">
                <a:avLst/>
              </a:prstGeom>
              <a:noFill/>
              <a:ln w="19050">
                <a:solidFill>
                  <a:srgbClr val="FE000D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2305" name="Text Box 17"/>
            <p:cNvSpPr txBox="1">
              <a:spLocks noChangeArrowheads="1"/>
            </p:cNvSpPr>
            <p:nvPr/>
          </p:nvSpPr>
          <p:spPr bwMode="auto">
            <a:xfrm>
              <a:off x="1290" y="3410"/>
              <a:ext cx="88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>
                  <a:solidFill>
                    <a:srgbClr val="FE000D"/>
                  </a:solidFill>
                  <a:sym typeface="Symbol" pitchFamily="18" charset="2"/>
                </a:rPr>
                <a:t>of a circle</a:t>
              </a:r>
            </a:p>
          </p:txBody>
        </p:sp>
        <p:pic>
          <p:nvPicPr>
            <p:cNvPr id="12306" name="Picture 18" descr="squiggle equals T gif                                          00000037Emily's Mac                    B38A4CE0: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04" y="3487"/>
              <a:ext cx="175" cy="93"/>
            </a:xfrm>
            <a:prstGeom prst="rect">
              <a:avLst/>
            </a:prstGeom>
            <a:noFill/>
          </p:spPr>
        </p:pic>
      </p:grpSp>
      <p:grpSp>
        <p:nvGrpSpPr>
          <p:cNvPr id="5" name="Group 49"/>
          <p:cNvGrpSpPr>
            <a:grpSpLocks/>
          </p:cNvGrpSpPr>
          <p:nvPr/>
        </p:nvGrpSpPr>
        <p:grpSpPr bwMode="auto">
          <a:xfrm>
            <a:off x="247650" y="2265363"/>
            <a:ext cx="3660775" cy="1235075"/>
            <a:chOff x="156" y="1427"/>
            <a:chExt cx="2306" cy="778"/>
          </a:xfrm>
        </p:grpSpPr>
        <p:sp>
          <p:nvSpPr>
            <p:cNvPr id="12292" name="Text Box 4"/>
            <p:cNvSpPr txBox="1">
              <a:spLocks noChangeArrowheads="1"/>
            </p:cNvSpPr>
            <p:nvPr/>
          </p:nvSpPr>
          <p:spPr bwMode="auto">
            <a:xfrm>
              <a:off x="156" y="1427"/>
              <a:ext cx="2306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altLang="en-US" sz="2200"/>
                <a:t>Using properties of parallel lines, he knew that </a:t>
              </a:r>
            </a:p>
          </p:txBody>
        </p:sp>
        <p:grpSp>
          <p:nvGrpSpPr>
            <p:cNvPr id="6" name="Group 29"/>
            <p:cNvGrpSpPr>
              <a:grpSpLocks/>
            </p:cNvGrpSpPr>
            <p:nvPr/>
          </p:nvGrpSpPr>
          <p:grpSpPr bwMode="auto">
            <a:xfrm>
              <a:off x="181" y="1917"/>
              <a:ext cx="1999" cy="288"/>
              <a:chOff x="213" y="1173"/>
              <a:chExt cx="1999" cy="288"/>
            </a:xfrm>
          </p:grpSpPr>
          <p:sp>
            <p:nvSpPr>
              <p:cNvPr id="12308" name="Text Box 20"/>
              <p:cNvSpPr txBox="1">
                <a:spLocks noChangeArrowheads="1"/>
              </p:cNvSpPr>
              <p:nvPr/>
            </p:nvSpPr>
            <p:spPr bwMode="auto">
              <a:xfrm>
                <a:off x="213" y="1173"/>
                <a:ext cx="1999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en-US" altLang="en-US" i="1"/>
                  <a:t>m</a:t>
                </a:r>
                <a:r>
                  <a:rPr lang="en-US" altLang="en-US"/>
                  <a:t> </a:t>
                </a:r>
                <a:r>
                  <a:rPr lang="en-US" altLang="en-US">
                    <a:sym typeface="Symbol" pitchFamily="18" charset="2"/>
                  </a:rPr>
                  <a:t>    1 =  </a:t>
                </a:r>
                <a:r>
                  <a:rPr lang="en-US" altLang="en-US" i="1">
                    <a:sym typeface="Symbol" pitchFamily="18" charset="2"/>
                  </a:rPr>
                  <a:t>m</a:t>
                </a:r>
                <a:r>
                  <a:rPr lang="en-US" altLang="en-US">
                    <a:sym typeface="Symbol" pitchFamily="18" charset="2"/>
                  </a:rPr>
                  <a:t>     2 </a:t>
                </a:r>
              </a:p>
            </p:txBody>
          </p:sp>
          <p:sp>
            <p:nvSpPr>
              <p:cNvPr id="12309" name="Freeform 21"/>
              <p:cNvSpPr>
                <a:spLocks/>
              </p:cNvSpPr>
              <p:nvPr/>
            </p:nvSpPr>
            <p:spPr bwMode="auto">
              <a:xfrm>
                <a:off x="416" y="1224"/>
                <a:ext cx="125" cy="120"/>
              </a:xfrm>
              <a:custGeom>
                <a:avLst/>
                <a:gdLst/>
                <a:ahLst/>
                <a:cxnLst>
                  <a:cxn ang="0">
                    <a:pos x="96" y="0"/>
                  </a:cxn>
                  <a:cxn ang="0">
                    <a:pos x="0" y="96"/>
                  </a:cxn>
                  <a:cxn ang="0">
                    <a:pos x="96" y="96"/>
                  </a:cxn>
                </a:cxnLst>
                <a:rect l="0" t="0" r="r" b="b"/>
                <a:pathLst>
                  <a:path w="96" h="96">
                    <a:moveTo>
                      <a:pt x="96" y="0"/>
                    </a:moveTo>
                    <a:lnTo>
                      <a:pt x="0" y="96"/>
                    </a:lnTo>
                    <a:lnTo>
                      <a:pt x="96" y="96"/>
                    </a:lnTo>
                  </a:path>
                </a:pathLst>
              </a:custGeom>
              <a:noFill/>
              <a:ln w="1905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16" name="Freeform 28"/>
              <p:cNvSpPr>
                <a:spLocks/>
              </p:cNvSpPr>
              <p:nvPr/>
            </p:nvSpPr>
            <p:spPr bwMode="auto">
              <a:xfrm>
                <a:off x="944" y="1224"/>
                <a:ext cx="125" cy="120"/>
              </a:xfrm>
              <a:custGeom>
                <a:avLst/>
                <a:gdLst/>
                <a:ahLst/>
                <a:cxnLst>
                  <a:cxn ang="0">
                    <a:pos x="96" y="0"/>
                  </a:cxn>
                  <a:cxn ang="0">
                    <a:pos x="0" y="96"/>
                  </a:cxn>
                  <a:cxn ang="0">
                    <a:pos x="96" y="96"/>
                  </a:cxn>
                </a:cxnLst>
                <a:rect l="0" t="0" r="r" b="b"/>
                <a:pathLst>
                  <a:path w="96" h="96">
                    <a:moveTo>
                      <a:pt x="96" y="0"/>
                    </a:moveTo>
                    <a:lnTo>
                      <a:pt x="0" y="96"/>
                    </a:lnTo>
                    <a:lnTo>
                      <a:pt x="96" y="96"/>
                    </a:lnTo>
                  </a:path>
                </a:pathLst>
              </a:custGeom>
              <a:noFill/>
              <a:ln w="1905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7" name="Group 48"/>
          <p:cNvGrpSpPr>
            <a:grpSpLocks/>
          </p:cNvGrpSpPr>
          <p:nvPr/>
        </p:nvGrpSpPr>
        <p:grpSpPr bwMode="auto">
          <a:xfrm>
            <a:off x="285750" y="4030663"/>
            <a:ext cx="3660775" cy="1147762"/>
            <a:chOff x="180" y="2539"/>
            <a:chExt cx="2306" cy="723"/>
          </a:xfrm>
        </p:grpSpPr>
        <p:sp>
          <p:nvSpPr>
            <p:cNvPr id="12319" name="Text Box 31"/>
            <p:cNvSpPr txBox="1">
              <a:spLocks noChangeArrowheads="1"/>
            </p:cNvSpPr>
            <p:nvPr/>
          </p:nvSpPr>
          <p:spPr bwMode="auto">
            <a:xfrm>
              <a:off x="180" y="2539"/>
              <a:ext cx="230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altLang="en-US" sz="2200"/>
                <a:t>He reasoned that </a:t>
              </a:r>
            </a:p>
          </p:txBody>
        </p:sp>
        <p:grpSp>
          <p:nvGrpSpPr>
            <p:cNvPr id="8" name="Group 32"/>
            <p:cNvGrpSpPr>
              <a:grpSpLocks/>
            </p:cNvGrpSpPr>
            <p:nvPr/>
          </p:nvGrpSpPr>
          <p:grpSpPr bwMode="auto">
            <a:xfrm>
              <a:off x="181" y="2754"/>
              <a:ext cx="1975" cy="508"/>
              <a:chOff x="197" y="3274"/>
              <a:chExt cx="1975" cy="508"/>
            </a:xfrm>
          </p:grpSpPr>
          <p:sp>
            <p:nvSpPr>
              <p:cNvPr id="12321" name="Text Box 33"/>
              <p:cNvSpPr txBox="1">
                <a:spLocks noChangeArrowheads="1"/>
              </p:cNvSpPr>
              <p:nvPr/>
            </p:nvSpPr>
            <p:spPr bwMode="auto">
              <a:xfrm>
                <a:off x="197" y="3389"/>
                <a:ext cx="1079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en-US" altLang="en-US" i="1"/>
                  <a:t>m</a:t>
                </a:r>
                <a:r>
                  <a:rPr lang="en-US" altLang="en-US"/>
                  <a:t> </a:t>
                </a:r>
                <a:r>
                  <a:rPr lang="en-US" altLang="en-US">
                    <a:sym typeface="Symbol" pitchFamily="18" charset="2"/>
                  </a:rPr>
                  <a:t>    1 </a:t>
                </a:r>
              </a:p>
            </p:txBody>
          </p:sp>
          <p:sp>
            <p:nvSpPr>
              <p:cNvPr id="12322" name="Freeform 34"/>
              <p:cNvSpPr>
                <a:spLocks/>
              </p:cNvSpPr>
              <p:nvPr/>
            </p:nvSpPr>
            <p:spPr bwMode="auto">
              <a:xfrm>
                <a:off x="400" y="3448"/>
                <a:ext cx="125" cy="120"/>
              </a:xfrm>
              <a:custGeom>
                <a:avLst/>
                <a:gdLst/>
                <a:ahLst/>
                <a:cxnLst>
                  <a:cxn ang="0">
                    <a:pos x="96" y="0"/>
                  </a:cxn>
                  <a:cxn ang="0">
                    <a:pos x="0" y="96"/>
                  </a:cxn>
                  <a:cxn ang="0">
                    <a:pos x="96" y="96"/>
                  </a:cxn>
                </a:cxnLst>
                <a:rect l="0" t="0" r="r" b="b"/>
                <a:pathLst>
                  <a:path w="96" h="96">
                    <a:moveTo>
                      <a:pt x="96" y="0"/>
                    </a:moveTo>
                    <a:lnTo>
                      <a:pt x="0" y="96"/>
                    </a:lnTo>
                    <a:lnTo>
                      <a:pt x="96" y="96"/>
                    </a:lnTo>
                  </a:path>
                </a:pathLst>
              </a:custGeom>
              <a:noFill/>
              <a:ln w="1905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9" name="Group 35"/>
              <p:cNvGrpSpPr>
                <a:grpSpLocks/>
              </p:cNvGrpSpPr>
              <p:nvPr/>
            </p:nvGrpSpPr>
            <p:grpSpPr bwMode="auto">
              <a:xfrm>
                <a:off x="1018" y="3274"/>
                <a:ext cx="360" cy="508"/>
                <a:chOff x="2658" y="3214"/>
                <a:chExt cx="360" cy="508"/>
              </a:xfrm>
            </p:grpSpPr>
            <p:sp>
              <p:nvSpPr>
                <p:cNvPr id="12324" name="Text Box 36"/>
                <p:cNvSpPr txBox="1">
                  <a:spLocks noChangeArrowheads="1"/>
                </p:cNvSpPr>
                <p:nvPr/>
              </p:nvSpPr>
              <p:spPr bwMode="auto">
                <a:xfrm>
                  <a:off x="2694" y="3214"/>
                  <a:ext cx="212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r>
                    <a:rPr lang="en-US" altLang="en-US">
                      <a:solidFill>
                        <a:srgbClr val="FE000D"/>
                      </a:solidFill>
                      <a:sym typeface="Symbol" pitchFamily="18" charset="2"/>
                    </a:rPr>
                    <a:t>1</a:t>
                  </a:r>
                  <a:endParaRPr lang="en-US" altLang="en-US">
                    <a:sym typeface="Symbol" pitchFamily="18" charset="2"/>
                  </a:endParaRPr>
                </a:p>
              </p:txBody>
            </p:sp>
            <p:sp>
              <p:nvSpPr>
                <p:cNvPr id="12325" name="Text Box 37"/>
                <p:cNvSpPr txBox="1">
                  <a:spLocks noChangeArrowheads="1"/>
                </p:cNvSpPr>
                <p:nvPr/>
              </p:nvSpPr>
              <p:spPr bwMode="auto">
                <a:xfrm>
                  <a:off x="2658" y="3434"/>
                  <a:ext cx="360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r>
                    <a:rPr lang="en-US" altLang="en-US">
                      <a:solidFill>
                        <a:srgbClr val="FE000D"/>
                      </a:solidFill>
                      <a:sym typeface="Symbol" pitchFamily="18" charset="2"/>
                    </a:rPr>
                    <a:t>50</a:t>
                  </a:r>
                  <a:endParaRPr lang="en-US" altLang="en-US">
                    <a:sym typeface="Symbol" pitchFamily="18" charset="2"/>
                  </a:endParaRPr>
                </a:p>
              </p:txBody>
            </p:sp>
            <p:sp>
              <p:nvSpPr>
                <p:cNvPr id="12326" name="Line 38"/>
                <p:cNvSpPr>
                  <a:spLocks noChangeShapeType="1"/>
                </p:cNvSpPr>
                <p:nvPr/>
              </p:nvSpPr>
              <p:spPr bwMode="auto">
                <a:xfrm>
                  <a:off x="2680" y="3460"/>
                  <a:ext cx="248" cy="0"/>
                </a:xfrm>
                <a:prstGeom prst="line">
                  <a:avLst/>
                </a:prstGeom>
                <a:noFill/>
                <a:ln w="19050">
                  <a:solidFill>
                    <a:srgbClr val="FE000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12327" name="Text Box 39"/>
              <p:cNvSpPr txBox="1">
                <a:spLocks noChangeArrowheads="1"/>
              </p:cNvSpPr>
              <p:nvPr/>
            </p:nvSpPr>
            <p:spPr bwMode="auto">
              <a:xfrm>
                <a:off x="1290" y="3410"/>
                <a:ext cx="882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en-US">
                    <a:solidFill>
                      <a:srgbClr val="FE000D"/>
                    </a:solidFill>
                    <a:sym typeface="Symbol" pitchFamily="18" charset="2"/>
                  </a:rPr>
                  <a:t>of a circle</a:t>
                </a:r>
              </a:p>
            </p:txBody>
          </p:sp>
          <p:pic>
            <p:nvPicPr>
              <p:cNvPr id="12328" name="Picture 40" descr="squiggle equals T gif                                          00000037Emily's Mac                    B38A4CE0: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804" y="3487"/>
                <a:ext cx="175" cy="93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10" name="Group 52"/>
          <p:cNvGrpSpPr>
            <a:grpSpLocks/>
          </p:cNvGrpSpPr>
          <p:nvPr/>
        </p:nvGrpSpPr>
        <p:grpSpPr bwMode="auto">
          <a:xfrm>
            <a:off x="4333875" y="1060450"/>
            <a:ext cx="4611688" cy="4787900"/>
            <a:chOff x="2730" y="668"/>
            <a:chExt cx="2905" cy="3016"/>
          </a:xfrm>
        </p:grpSpPr>
        <p:pic>
          <p:nvPicPr>
            <p:cNvPr id="12338" name="Picture 50" descr="Eratosthenes picture gif                                       00000037Emily's Mac                    B38A4CE0:"/>
            <p:cNvPicPr>
              <a:picLocks noChangeAspect="1" noChangeArrowheads="1"/>
            </p:cNvPicPr>
            <p:nvPr/>
          </p:nvPicPr>
          <p:blipFill>
            <a:blip r:embed="rId3" cstate="print"/>
            <a:srcRect l="23735" t="7005" b="21713"/>
            <a:stretch>
              <a:fillRect/>
            </a:stretch>
          </p:blipFill>
          <p:spPr bwMode="auto">
            <a:xfrm>
              <a:off x="2730" y="668"/>
              <a:ext cx="2905" cy="3016"/>
            </a:xfrm>
            <a:prstGeom prst="rect">
              <a:avLst/>
            </a:prstGeom>
            <a:noFill/>
          </p:spPr>
        </p:pic>
        <p:sp>
          <p:nvSpPr>
            <p:cNvPr id="12339" name="Freeform 51"/>
            <p:cNvSpPr>
              <a:spLocks/>
            </p:cNvSpPr>
            <p:nvPr/>
          </p:nvSpPr>
          <p:spPr bwMode="auto">
            <a:xfrm>
              <a:off x="3301" y="2829"/>
              <a:ext cx="125" cy="120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0" y="96"/>
                </a:cxn>
                <a:cxn ang="0">
                  <a:pos x="96" y="96"/>
                </a:cxn>
              </a:cxnLst>
              <a:rect l="0" t="0" r="r" b="b"/>
              <a:pathLst>
                <a:path w="96" h="96">
                  <a:moveTo>
                    <a:pt x="96" y="0"/>
                  </a:moveTo>
                  <a:lnTo>
                    <a:pt x="0" y="96"/>
                  </a:lnTo>
                  <a:lnTo>
                    <a:pt x="96" y="96"/>
                  </a:lnTo>
                </a:path>
              </a:pathLst>
            </a:custGeom>
            <a:noFill/>
            <a:ln w="19050" cmpd="sng">
              <a:solidFill>
                <a:srgbClr val="FE000D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1" name="Rectangle 40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omic Sans MS" pitchFamily="66" charset="0"/>
              </a:rPr>
              <a:t>Parallel Lines and Transversals</a:t>
            </a:r>
            <a:endParaRPr lang="en-US" sz="3000" dirty="0" smtClean="0">
              <a:solidFill>
                <a:schemeClr val="accent5">
                  <a:lumMod val="60000"/>
                  <a:lumOff val="4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 action="ppaction://hlinksldjump"/>
              </a:rPr>
              <a:t>MENU</a:t>
            </a:r>
            <a:endParaRPr lang="en-US" dirty="0"/>
          </a:p>
        </p:txBody>
      </p:sp>
      <p:sp>
        <p:nvSpPr>
          <p:cNvPr id="39" name="Text Box 16"/>
          <p:cNvSpPr txBox="1">
            <a:spLocks noChangeArrowheads="1"/>
          </p:cNvSpPr>
          <p:nvPr/>
        </p:nvSpPr>
        <p:spPr bwMode="auto">
          <a:xfrm>
            <a:off x="0" y="533400"/>
            <a:ext cx="9144000" cy="40011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ACTIVITY:  </a:t>
            </a:r>
            <a:r>
              <a:rPr lang="en-US" altLang="en-US" sz="2000" dirty="0" smtClean="0">
                <a:solidFill>
                  <a:schemeClr val="bg1"/>
                </a:solidFill>
                <a:latin typeface="Comic Sans MS" pitchFamily="66" charset="0"/>
              </a:rPr>
              <a:t>Eratosthenes’s Measurement</a:t>
            </a:r>
            <a:endParaRPr lang="en-US" sz="200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2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2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nimBg="1"/>
      <p:bldP spid="12331" grpId="0" animBg="1"/>
      <p:bldP spid="12332" grpId="0" animBg="1"/>
      <p:bldP spid="12333" grpId="0" animBg="1"/>
      <p:bldP spid="12334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2" name="Rectangle 20"/>
          <p:cNvSpPr>
            <a:spLocks noChangeArrowheads="1"/>
          </p:cNvSpPr>
          <p:nvPr/>
        </p:nvSpPr>
        <p:spPr bwMode="auto">
          <a:xfrm>
            <a:off x="190500" y="749300"/>
            <a:ext cx="3810000" cy="9271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70" name="Rectangle 58"/>
          <p:cNvSpPr>
            <a:spLocks noChangeArrowheads="1"/>
          </p:cNvSpPr>
          <p:nvPr/>
        </p:nvSpPr>
        <p:spPr bwMode="auto">
          <a:xfrm>
            <a:off x="203200" y="1879600"/>
            <a:ext cx="3810000" cy="11557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71" name="Rectangle 59"/>
          <p:cNvSpPr>
            <a:spLocks noChangeArrowheads="1"/>
          </p:cNvSpPr>
          <p:nvPr/>
        </p:nvSpPr>
        <p:spPr bwMode="auto">
          <a:xfrm>
            <a:off x="215900" y="3111500"/>
            <a:ext cx="5016500" cy="8763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72" name="Rectangle 60"/>
          <p:cNvSpPr>
            <a:spLocks noChangeArrowheads="1"/>
          </p:cNvSpPr>
          <p:nvPr/>
        </p:nvSpPr>
        <p:spPr bwMode="auto">
          <a:xfrm>
            <a:off x="228600" y="4064000"/>
            <a:ext cx="5448300" cy="10033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73" name="Rectangle 61"/>
          <p:cNvSpPr>
            <a:spLocks noChangeArrowheads="1"/>
          </p:cNvSpPr>
          <p:nvPr/>
        </p:nvSpPr>
        <p:spPr bwMode="auto">
          <a:xfrm>
            <a:off x="241300" y="5130800"/>
            <a:ext cx="5448300" cy="4826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74" name="Rectangle 62"/>
          <p:cNvSpPr>
            <a:spLocks noChangeArrowheads="1"/>
          </p:cNvSpPr>
          <p:nvPr/>
        </p:nvSpPr>
        <p:spPr bwMode="auto">
          <a:xfrm>
            <a:off x="254000" y="5702300"/>
            <a:ext cx="5943600" cy="4826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75" name="Rectangle 63"/>
          <p:cNvSpPr>
            <a:spLocks noChangeArrowheads="1"/>
          </p:cNvSpPr>
          <p:nvPr/>
        </p:nvSpPr>
        <p:spPr bwMode="auto">
          <a:xfrm>
            <a:off x="165100" y="622300"/>
            <a:ext cx="4178300" cy="1092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76" name="Rectangle 64"/>
          <p:cNvSpPr>
            <a:spLocks noChangeArrowheads="1"/>
          </p:cNvSpPr>
          <p:nvPr/>
        </p:nvSpPr>
        <p:spPr bwMode="auto">
          <a:xfrm>
            <a:off x="165100" y="1803400"/>
            <a:ext cx="4178300" cy="1270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77" name="Rectangle 65"/>
          <p:cNvSpPr>
            <a:spLocks noChangeArrowheads="1"/>
          </p:cNvSpPr>
          <p:nvPr/>
        </p:nvSpPr>
        <p:spPr bwMode="auto">
          <a:xfrm>
            <a:off x="165100" y="3048000"/>
            <a:ext cx="5334000" cy="9779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78" name="Rectangle 66"/>
          <p:cNvSpPr>
            <a:spLocks noChangeArrowheads="1"/>
          </p:cNvSpPr>
          <p:nvPr/>
        </p:nvSpPr>
        <p:spPr bwMode="auto">
          <a:xfrm>
            <a:off x="165100" y="3987800"/>
            <a:ext cx="5727700" cy="10795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79" name="Rectangle 67"/>
          <p:cNvSpPr>
            <a:spLocks noChangeArrowheads="1"/>
          </p:cNvSpPr>
          <p:nvPr/>
        </p:nvSpPr>
        <p:spPr bwMode="auto">
          <a:xfrm>
            <a:off x="165100" y="5067300"/>
            <a:ext cx="5803900" cy="584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273050" y="1947863"/>
            <a:ext cx="3660775" cy="109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en-US" sz="2200"/>
              <a:t>The distance from Syene to Alexandria was believed to be </a:t>
            </a:r>
            <a:r>
              <a:rPr lang="en-US" altLang="en-US" sz="2200" b="1">
                <a:solidFill>
                  <a:schemeClr val="accent2"/>
                </a:solidFill>
              </a:rPr>
              <a:t>575 miles</a:t>
            </a:r>
            <a:r>
              <a:rPr lang="en-US" altLang="en-US" sz="2200"/>
              <a:t> </a:t>
            </a:r>
          </a:p>
        </p:txBody>
      </p:sp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287338" y="1022350"/>
            <a:ext cx="3135312" cy="806450"/>
            <a:chOff x="197" y="3274"/>
            <a:chExt cx="1975" cy="508"/>
          </a:xfrm>
        </p:grpSpPr>
        <p:sp>
          <p:nvSpPr>
            <p:cNvPr id="13324" name="Text Box 12"/>
            <p:cNvSpPr txBox="1">
              <a:spLocks noChangeArrowheads="1"/>
            </p:cNvSpPr>
            <p:nvPr/>
          </p:nvSpPr>
          <p:spPr bwMode="auto">
            <a:xfrm>
              <a:off x="197" y="3389"/>
              <a:ext cx="1079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altLang="en-US" i="1"/>
                <a:t>m</a:t>
              </a:r>
              <a:r>
                <a:rPr lang="en-US" altLang="en-US"/>
                <a:t> </a:t>
              </a:r>
              <a:r>
                <a:rPr lang="en-US" altLang="en-US">
                  <a:sym typeface="Symbol" pitchFamily="18" charset="2"/>
                </a:rPr>
                <a:t>    1 </a:t>
              </a:r>
            </a:p>
          </p:txBody>
        </p:sp>
        <p:sp>
          <p:nvSpPr>
            <p:cNvPr id="13325" name="Freeform 13"/>
            <p:cNvSpPr>
              <a:spLocks/>
            </p:cNvSpPr>
            <p:nvPr/>
          </p:nvSpPr>
          <p:spPr bwMode="auto">
            <a:xfrm>
              <a:off x="371" y="3446"/>
              <a:ext cx="125" cy="120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0" y="96"/>
                </a:cxn>
                <a:cxn ang="0">
                  <a:pos x="96" y="96"/>
                </a:cxn>
              </a:cxnLst>
              <a:rect l="0" t="0" r="r" b="b"/>
              <a:pathLst>
                <a:path w="96" h="96">
                  <a:moveTo>
                    <a:pt x="96" y="0"/>
                  </a:moveTo>
                  <a:lnTo>
                    <a:pt x="0" y="96"/>
                  </a:lnTo>
                  <a:lnTo>
                    <a:pt x="96" y="96"/>
                  </a:ln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" name="Group 14"/>
            <p:cNvGrpSpPr>
              <a:grpSpLocks/>
            </p:cNvGrpSpPr>
            <p:nvPr/>
          </p:nvGrpSpPr>
          <p:grpSpPr bwMode="auto">
            <a:xfrm>
              <a:off x="1018" y="3274"/>
              <a:ext cx="360" cy="508"/>
              <a:chOff x="2658" y="3214"/>
              <a:chExt cx="360" cy="508"/>
            </a:xfrm>
          </p:grpSpPr>
          <p:sp>
            <p:nvSpPr>
              <p:cNvPr id="13327" name="Text Box 15"/>
              <p:cNvSpPr txBox="1">
                <a:spLocks noChangeArrowheads="1"/>
              </p:cNvSpPr>
              <p:nvPr/>
            </p:nvSpPr>
            <p:spPr bwMode="auto">
              <a:xfrm>
                <a:off x="2694" y="3214"/>
                <a:ext cx="212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en-US">
                    <a:solidFill>
                      <a:srgbClr val="FE000D"/>
                    </a:solidFill>
                    <a:sym typeface="Symbol" pitchFamily="18" charset="2"/>
                  </a:rPr>
                  <a:t>1</a:t>
                </a:r>
                <a:endParaRPr lang="en-US" altLang="en-US">
                  <a:sym typeface="Symbol" pitchFamily="18" charset="2"/>
                </a:endParaRPr>
              </a:p>
            </p:txBody>
          </p:sp>
          <p:sp>
            <p:nvSpPr>
              <p:cNvPr id="13328" name="Text Box 16"/>
              <p:cNvSpPr txBox="1">
                <a:spLocks noChangeArrowheads="1"/>
              </p:cNvSpPr>
              <p:nvPr/>
            </p:nvSpPr>
            <p:spPr bwMode="auto">
              <a:xfrm>
                <a:off x="2658" y="3434"/>
                <a:ext cx="36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en-US" altLang="en-US">
                    <a:solidFill>
                      <a:srgbClr val="FE000D"/>
                    </a:solidFill>
                    <a:sym typeface="Symbol" pitchFamily="18" charset="2"/>
                  </a:rPr>
                  <a:t>50</a:t>
                </a:r>
                <a:endParaRPr lang="en-US" altLang="en-US">
                  <a:sym typeface="Symbol" pitchFamily="18" charset="2"/>
                </a:endParaRPr>
              </a:p>
            </p:txBody>
          </p:sp>
          <p:sp>
            <p:nvSpPr>
              <p:cNvPr id="13329" name="Line 17"/>
              <p:cNvSpPr>
                <a:spLocks noChangeShapeType="1"/>
              </p:cNvSpPr>
              <p:nvPr/>
            </p:nvSpPr>
            <p:spPr bwMode="auto">
              <a:xfrm>
                <a:off x="2680" y="3460"/>
                <a:ext cx="248" cy="0"/>
              </a:xfrm>
              <a:prstGeom prst="line">
                <a:avLst/>
              </a:prstGeom>
              <a:noFill/>
              <a:ln w="19050">
                <a:solidFill>
                  <a:srgbClr val="FE000D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3330" name="Text Box 18"/>
            <p:cNvSpPr txBox="1">
              <a:spLocks noChangeArrowheads="1"/>
            </p:cNvSpPr>
            <p:nvPr/>
          </p:nvSpPr>
          <p:spPr bwMode="auto">
            <a:xfrm>
              <a:off x="1290" y="3410"/>
              <a:ext cx="88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>
                  <a:solidFill>
                    <a:srgbClr val="FE000D"/>
                  </a:solidFill>
                  <a:sym typeface="Symbol" pitchFamily="18" charset="2"/>
                </a:rPr>
                <a:t>of a circle</a:t>
              </a:r>
            </a:p>
          </p:txBody>
        </p:sp>
        <p:pic>
          <p:nvPicPr>
            <p:cNvPr id="13331" name="Picture 19" descr="squiggle equals T gif                                          00000037Emily's Mac                    B38A4CE0: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04" y="3487"/>
              <a:ext cx="175" cy="93"/>
            </a:xfrm>
            <a:prstGeom prst="rect">
              <a:avLst/>
            </a:prstGeom>
            <a:noFill/>
          </p:spPr>
        </p:pic>
      </p:grpSp>
      <p:grpSp>
        <p:nvGrpSpPr>
          <p:cNvPr id="5" name="Group 57"/>
          <p:cNvGrpSpPr>
            <a:grpSpLocks/>
          </p:cNvGrpSpPr>
          <p:nvPr/>
        </p:nvGrpSpPr>
        <p:grpSpPr bwMode="auto">
          <a:xfrm>
            <a:off x="333375" y="3101975"/>
            <a:ext cx="5165725" cy="806450"/>
            <a:chOff x="210" y="1826"/>
            <a:chExt cx="3254" cy="508"/>
          </a:xfrm>
        </p:grpSpPr>
        <p:sp>
          <p:nvSpPr>
            <p:cNvPr id="13343" name="Text Box 31"/>
            <p:cNvSpPr txBox="1">
              <a:spLocks noChangeArrowheads="1"/>
            </p:cNvSpPr>
            <p:nvPr/>
          </p:nvSpPr>
          <p:spPr bwMode="auto">
            <a:xfrm>
              <a:off x="1648" y="2080"/>
              <a:ext cx="181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000">
                  <a:solidFill>
                    <a:schemeClr val="accent2"/>
                  </a:solidFill>
                </a:rPr>
                <a:t>Earth’s circumference</a:t>
              </a:r>
              <a:endParaRPr lang="en-US" altLang="en-US" sz="2200">
                <a:solidFill>
                  <a:schemeClr val="accent2"/>
                </a:solidFill>
              </a:endParaRPr>
            </a:p>
          </p:txBody>
        </p:sp>
        <p:grpSp>
          <p:nvGrpSpPr>
            <p:cNvPr id="6" name="Group 56"/>
            <p:cNvGrpSpPr>
              <a:grpSpLocks/>
            </p:cNvGrpSpPr>
            <p:nvPr/>
          </p:nvGrpSpPr>
          <p:grpSpPr bwMode="auto">
            <a:xfrm>
              <a:off x="210" y="1826"/>
              <a:ext cx="2910" cy="508"/>
              <a:chOff x="210" y="1818"/>
              <a:chExt cx="2910" cy="508"/>
            </a:xfrm>
          </p:grpSpPr>
          <p:grpSp>
            <p:nvGrpSpPr>
              <p:cNvPr id="7" name="Group 24"/>
              <p:cNvGrpSpPr>
                <a:grpSpLocks/>
              </p:cNvGrpSpPr>
              <p:nvPr/>
            </p:nvGrpSpPr>
            <p:grpSpPr bwMode="auto">
              <a:xfrm>
                <a:off x="210" y="1818"/>
                <a:ext cx="360" cy="508"/>
                <a:chOff x="2658" y="3214"/>
                <a:chExt cx="360" cy="508"/>
              </a:xfrm>
            </p:grpSpPr>
            <p:sp>
              <p:nvSpPr>
                <p:cNvPr id="13337" name="Text Box 25"/>
                <p:cNvSpPr txBox="1">
                  <a:spLocks noChangeArrowheads="1"/>
                </p:cNvSpPr>
                <p:nvPr/>
              </p:nvSpPr>
              <p:spPr bwMode="auto">
                <a:xfrm>
                  <a:off x="2694" y="3214"/>
                  <a:ext cx="212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r>
                    <a:rPr lang="en-US" altLang="en-US">
                      <a:solidFill>
                        <a:srgbClr val="FE000D"/>
                      </a:solidFill>
                      <a:sym typeface="Symbol" pitchFamily="18" charset="2"/>
                    </a:rPr>
                    <a:t>1</a:t>
                  </a:r>
                  <a:endParaRPr lang="en-US" altLang="en-US">
                    <a:sym typeface="Symbol" pitchFamily="18" charset="2"/>
                  </a:endParaRPr>
                </a:p>
              </p:txBody>
            </p:sp>
            <p:sp>
              <p:nvSpPr>
                <p:cNvPr id="13338" name="Text Box 26"/>
                <p:cNvSpPr txBox="1">
                  <a:spLocks noChangeArrowheads="1"/>
                </p:cNvSpPr>
                <p:nvPr/>
              </p:nvSpPr>
              <p:spPr bwMode="auto">
                <a:xfrm>
                  <a:off x="2658" y="3434"/>
                  <a:ext cx="360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r>
                    <a:rPr lang="en-US" altLang="en-US">
                      <a:solidFill>
                        <a:srgbClr val="FE000D"/>
                      </a:solidFill>
                      <a:sym typeface="Symbol" pitchFamily="18" charset="2"/>
                    </a:rPr>
                    <a:t>50</a:t>
                  </a:r>
                  <a:endParaRPr lang="en-US" altLang="en-US">
                    <a:sym typeface="Symbol" pitchFamily="18" charset="2"/>
                  </a:endParaRPr>
                </a:p>
              </p:txBody>
            </p:sp>
            <p:sp>
              <p:nvSpPr>
                <p:cNvPr id="13339" name="Line 27"/>
                <p:cNvSpPr>
                  <a:spLocks noChangeShapeType="1"/>
                </p:cNvSpPr>
                <p:nvPr/>
              </p:nvSpPr>
              <p:spPr bwMode="auto">
                <a:xfrm>
                  <a:off x="2680" y="3460"/>
                  <a:ext cx="248" cy="0"/>
                </a:xfrm>
                <a:prstGeom prst="line">
                  <a:avLst/>
                </a:prstGeom>
                <a:noFill/>
                <a:ln w="19050">
                  <a:solidFill>
                    <a:srgbClr val="FE000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13340" name="Text Box 28"/>
              <p:cNvSpPr txBox="1">
                <a:spLocks noChangeArrowheads="1"/>
              </p:cNvSpPr>
              <p:nvPr/>
            </p:nvSpPr>
            <p:spPr bwMode="auto">
              <a:xfrm>
                <a:off x="482" y="1954"/>
                <a:ext cx="882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en-US">
                    <a:solidFill>
                      <a:srgbClr val="FE000D"/>
                    </a:solidFill>
                    <a:sym typeface="Symbol" pitchFamily="18" charset="2"/>
                  </a:rPr>
                  <a:t>of a circle</a:t>
                </a:r>
              </a:p>
            </p:txBody>
          </p:sp>
          <p:pic>
            <p:nvPicPr>
              <p:cNvPr id="13341" name="Picture 29" descr="squiggle equals T gif                                          00000037Emily's Mac                    B38A4CE0: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412" y="2063"/>
                <a:ext cx="175" cy="93"/>
              </a:xfrm>
              <a:prstGeom prst="rect">
                <a:avLst/>
              </a:prstGeom>
              <a:noFill/>
            </p:spPr>
          </p:pic>
          <p:sp>
            <p:nvSpPr>
              <p:cNvPr id="13342" name="Text Box 30"/>
              <p:cNvSpPr txBox="1">
                <a:spLocks noChangeArrowheads="1"/>
              </p:cNvSpPr>
              <p:nvPr/>
            </p:nvSpPr>
            <p:spPr bwMode="auto">
              <a:xfrm>
                <a:off x="1912" y="1856"/>
                <a:ext cx="872" cy="26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en-US" sz="2200" b="1">
                    <a:solidFill>
                      <a:schemeClr val="accent2"/>
                    </a:solidFill>
                  </a:rPr>
                  <a:t>575 miles</a:t>
                </a:r>
              </a:p>
            </p:txBody>
          </p:sp>
          <p:sp>
            <p:nvSpPr>
              <p:cNvPr id="13344" name="Line 32"/>
              <p:cNvSpPr>
                <a:spLocks noChangeShapeType="1"/>
              </p:cNvSpPr>
              <p:nvPr/>
            </p:nvSpPr>
            <p:spPr bwMode="auto">
              <a:xfrm>
                <a:off x="1704" y="2080"/>
                <a:ext cx="1416" cy="0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8" name="Group 55"/>
          <p:cNvGrpSpPr>
            <a:grpSpLocks/>
          </p:cNvGrpSpPr>
          <p:nvPr/>
        </p:nvGrpSpPr>
        <p:grpSpPr bwMode="auto">
          <a:xfrm>
            <a:off x="469900" y="4102100"/>
            <a:ext cx="5203825" cy="896938"/>
            <a:chOff x="296" y="2584"/>
            <a:chExt cx="3278" cy="565"/>
          </a:xfrm>
        </p:grpSpPr>
        <p:sp>
          <p:nvSpPr>
            <p:cNvPr id="13345" name="Text Box 33"/>
            <p:cNvSpPr txBox="1">
              <a:spLocks noChangeArrowheads="1"/>
            </p:cNvSpPr>
            <p:nvPr/>
          </p:nvSpPr>
          <p:spPr bwMode="auto">
            <a:xfrm>
              <a:off x="296" y="2584"/>
              <a:ext cx="1104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80000"/>
                </a:lnSpc>
                <a:spcBef>
                  <a:spcPct val="50000"/>
                </a:spcBef>
              </a:pPr>
              <a:r>
                <a:rPr lang="en-US" altLang="en-US" sz="2000">
                  <a:solidFill>
                    <a:schemeClr val="accent2"/>
                  </a:solidFill>
                </a:rPr>
                <a:t>Earth’s </a:t>
              </a:r>
              <a:br>
                <a:rPr lang="en-US" altLang="en-US" sz="2000">
                  <a:solidFill>
                    <a:schemeClr val="accent2"/>
                  </a:solidFill>
                </a:rPr>
              </a:br>
              <a:r>
                <a:rPr lang="en-US" altLang="en-US" sz="2000">
                  <a:solidFill>
                    <a:schemeClr val="accent2"/>
                  </a:solidFill>
                </a:rPr>
                <a:t>circumference</a:t>
              </a:r>
              <a:endParaRPr lang="en-US" altLang="en-US" sz="2200">
                <a:solidFill>
                  <a:schemeClr val="accent2"/>
                </a:solidFill>
              </a:endParaRPr>
            </a:p>
          </p:txBody>
        </p:sp>
        <p:pic>
          <p:nvPicPr>
            <p:cNvPr id="13346" name="Picture 34" descr="squiggle equals T gif                                          00000037Emily's Mac                    B38A4CE0: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404" y="2759"/>
              <a:ext cx="175" cy="93"/>
            </a:xfrm>
            <a:prstGeom prst="rect">
              <a:avLst/>
            </a:prstGeom>
            <a:noFill/>
          </p:spPr>
        </p:pic>
        <p:sp>
          <p:nvSpPr>
            <p:cNvPr id="13349" name="Text Box 37"/>
            <p:cNvSpPr txBox="1">
              <a:spLocks noChangeArrowheads="1"/>
            </p:cNvSpPr>
            <p:nvPr/>
          </p:nvSpPr>
          <p:spPr bwMode="auto">
            <a:xfrm>
              <a:off x="1672" y="2664"/>
              <a:ext cx="181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>
                  <a:solidFill>
                    <a:srgbClr val="FE000D"/>
                  </a:solidFill>
                  <a:sym typeface="Symbol" pitchFamily="18" charset="2"/>
                </a:rPr>
                <a:t>50</a:t>
              </a:r>
              <a:r>
                <a:rPr lang="en-US" altLang="en-US">
                  <a:sym typeface="Symbol" pitchFamily="18" charset="2"/>
                </a:rPr>
                <a:t>(</a:t>
              </a:r>
              <a:r>
                <a:rPr lang="en-US" altLang="en-US">
                  <a:solidFill>
                    <a:schemeClr val="accent2"/>
                  </a:solidFill>
                  <a:sym typeface="Symbol" pitchFamily="18" charset="2"/>
                </a:rPr>
                <a:t>575 miles</a:t>
              </a:r>
              <a:r>
                <a:rPr lang="en-US" altLang="en-US">
                  <a:sym typeface="Symbol" pitchFamily="18" charset="2"/>
                </a:rPr>
                <a:t>)</a:t>
              </a:r>
              <a:endParaRPr lang="en-US" altLang="en-US">
                <a:solidFill>
                  <a:srgbClr val="FE000D"/>
                </a:solidFill>
                <a:sym typeface="Symbol" pitchFamily="18" charset="2"/>
              </a:endParaRPr>
            </a:p>
          </p:txBody>
        </p:sp>
        <p:sp>
          <p:nvSpPr>
            <p:cNvPr id="13351" name="Text Box 39"/>
            <p:cNvSpPr txBox="1">
              <a:spLocks noChangeArrowheads="1"/>
            </p:cNvSpPr>
            <p:nvPr/>
          </p:nvSpPr>
          <p:spPr bwMode="auto">
            <a:xfrm>
              <a:off x="1672" y="2928"/>
              <a:ext cx="1902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sz="1700" b="1">
                  <a:solidFill>
                    <a:schemeClr val="accent2"/>
                  </a:solidFill>
                  <a:latin typeface="Helvetica" charset="0"/>
                </a:rPr>
                <a:t>Use cross product property</a:t>
              </a:r>
              <a:endParaRPr lang="en-US" altLang="en-US" sz="1700" b="1">
                <a:latin typeface="Helvetica" charset="0"/>
              </a:endParaRPr>
            </a:p>
          </p:txBody>
        </p:sp>
      </p:grpSp>
      <p:grpSp>
        <p:nvGrpSpPr>
          <p:cNvPr id="9" name="Group 54"/>
          <p:cNvGrpSpPr>
            <a:grpSpLocks/>
          </p:cNvGrpSpPr>
          <p:nvPr/>
        </p:nvGrpSpPr>
        <p:grpSpPr bwMode="auto">
          <a:xfrm>
            <a:off x="2241550" y="5168900"/>
            <a:ext cx="3295650" cy="457200"/>
            <a:chOff x="1412" y="3144"/>
            <a:chExt cx="2076" cy="288"/>
          </a:xfrm>
        </p:grpSpPr>
        <p:pic>
          <p:nvPicPr>
            <p:cNvPr id="13352" name="Picture 40" descr="squiggle equals T gif                                          00000037Emily's Mac                    B38A4CE0: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412" y="3239"/>
              <a:ext cx="175" cy="93"/>
            </a:xfrm>
            <a:prstGeom prst="rect">
              <a:avLst/>
            </a:prstGeom>
            <a:noFill/>
          </p:spPr>
        </p:pic>
        <p:sp>
          <p:nvSpPr>
            <p:cNvPr id="13353" name="Text Box 41"/>
            <p:cNvSpPr txBox="1">
              <a:spLocks noChangeArrowheads="1"/>
            </p:cNvSpPr>
            <p:nvPr/>
          </p:nvSpPr>
          <p:spPr bwMode="auto">
            <a:xfrm>
              <a:off x="1672" y="3144"/>
              <a:ext cx="181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>
                  <a:sym typeface="Symbol" pitchFamily="18" charset="2"/>
                </a:rPr>
                <a:t>29,000 miles</a:t>
              </a:r>
              <a:endParaRPr lang="en-US" altLang="en-US">
                <a:solidFill>
                  <a:srgbClr val="FE000D"/>
                </a:solidFill>
                <a:sym typeface="Symbol" pitchFamily="18" charset="2"/>
              </a:endParaRPr>
            </a:p>
          </p:txBody>
        </p:sp>
      </p:grpSp>
      <p:grpSp>
        <p:nvGrpSpPr>
          <p:cNvPr id="10" name="Group 53"/>
          <p:cNvGrpSpPr>
            <a:grpSpLocks/>
          </p:cNvGrpSpPr>
          <p:nvPr/>
        </p:nvGrpSpPr>
        <p:grpSpPr bwMode="auto">
          <a:xfrm>
            <a:off x="247650" y="5745163"/>
            <a:ext cx="8664575" cy="427037"/>
            <a:chOff x="156" y="3507"/>
            <a:chExt cx="5458" cy="269"/>
          </a:xfrm>
        </p:grpSpPr>
        <p:sp>
          <p:nvSpPr>
            <p:cNvPr id="13354" name="Text Box 42"/>
            <p:cNvSpPr txBox="1">
              <a:spLocks noChangeArrowheads="1"/>
            </p:cNvSpPr>
            <p:nvPr/>
          </p:nvSpPr>
          <p:spPr bwMode="auto">
            <a:xfrm>
              <a:off x="156" y="3507"/>
              <a:ext cx="5458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altLang="en-US" sz="2200" dirty="0"/>
                <a:t>How did Eratosthenes know that </a:t>
              </a:r>
              <a:r>
                <a:rPr lang="en-US" altLang="en-US" sz="2200" i="1" dirty="0"/>
                <a:t>m</a:t>
              </a:r>
              <a:r>
                <a:rPr lang="en-US" altLang="en-US" sz="2200" dirty="0"/>
                <a:t>     1 = </a:t>
              </a:r>
              <a:r>
                <a:rPr lang="en-US" altLang="en-US" sz="2200" i="1" dirty="0"/>
                <a:t>m</a:t>
              </a:r>
              <a:r>
                <a:rPr lang="en-US" altLang="en-US" sz="2200" dirty="0"/>
                <a:t>     2 ?</a:t>
              </a:r>
            </a:p>
          </p:txBody>
        </p:sp>
        <p:sp>
          <p:nvSpPr>
            <p:cNvPr id="13357" name="Freeform 45"/>
            <p:cNvSpPr>
              <a:spLocks/>
            </p:cNvSpPr>
            <p:nvPr/>
          </p:nvSpPr>
          <p:spPr bwMode="auto">
            <a:xfrm>
              <a:off x="2725" y="3573"/>
              <a:ext cx="125" cy="120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0" y="96"/>
                </a:cxn>
                <a:cxn ang="0">
                  <a:pos x="96" y="96"/>
                </a:cxn>
              </a:cxnLst>
              <a:rect l="0" t="0" r="r" b="b"/>
              <a:pathLst>
                <a:path w="96" h="96">
                  <a:moveTo>
                    <a:pt x="96" y="0"/>
                  </a:moveTo>
                  <a:lnTo>
                    <a:pt x="0" y="96"/>
                  </a:lnTo>
                  <a:lnTo>
                    <a:pt x="96" y="96"/>
                  </a:ln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64" name="Freeform 52"/>
            <p:cNvSpPr>
              <a:spLocks/>
            </p:cNvSpPr>
            <p:nvPr/>
          </p:nvSpPr>
          <p:spPr bwMode="auto">
            <a:xfrm>
              <a:off x="3360" y="3584"/>
              <a:ext cx="125" cy="120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0" y="96"/>
                </a:cxn>
                <a:cxn ang="0">
                  <a:pos x="96" y="96"/>
                </a:cxn>
              </a:cxnLst>
              <a:rect l="0" t="0" r="r" b="b"/>
              <a:pathLst>
                <a:path w="96" h="96">
                  <a:moveTo>
                    <a:pt x="96" y="0"/>
                  </a:moveTo>
                  <a:lnTo>
                    <a:pt x="0" y="96"/>
                  </a:lnTo>
                  <a:lnTo>
                    <a:pt x="96" y="96"/>
                  </a:ln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1" name="Group 71"/>
          <p:cNvGrpSpPr>
            <a:grpSpLocks/>
          </p:cNvGrpSpPr>
          <p:nvPr/>
        </p:nvGrpSpPr>
        <p:grpSpPr bwMode="auto">
          <a:xfrm>
            <a:off x="5311775" y="919162"/>
            <a:ext cx="3768725" cy="3500438"/>
            <a:chOff x="3058" y="340"/>
            <a:chExt cx="2606" cy="2589"/>
          </a:xfrm>
        </p:grpSpPr>
        <p:pic>
          <p:nvPicPr>
            <p:cNvPr id="13348" name="Picture 36" descr="Eratosthenes picture gif                                       00000037Emily's Mac                    B38A4CE0:"/>
            <p:cNvPicPr>
              <a:picLocks noChangeAspect="1" noChangeArrowheads="1"/>
            </p:cNvPicPr>
            <p:nvPr/>
          </p:nvPicPr>
          <p:blipFill>
            <a:blip r:embed="rId3" cstate="print"/>
            <a:srcRect l="23734" t="7005" b="24789"/>
            <a:stretch>
              <a:fillRect/>
            </a:stretch>
          </p:blipFill>
          <p:spPr bwMode="auto">
            <a:xfrm>
              <a:off x="3058" y="340"/>
              <a:ext cx="2606" cy="2589"/>
            </a:xfrm>
            <a:prstGeom prst="rect">
              <a:avLst/>
            </a:prstGeom>
            <a:noFill/>
          </p:spPr>
        </p:pic>
        <p:sp>
          <p:nvSpPr>
            <p:cNvPr id="13382" name="Freeform 70"/>
            <p:cNvSpPr>
              <a:spLocks/>
            </p:cNvSpPr>
            <p:nvPr/>
          </p:nvSpPr>
          <p:spPr bwMode="auto">
            <a:xfrm>
              <a:off x="3549" y="2277"/>
              <a:ext cx="125" cy="120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0" y="96"/>
                </a:cxn>
                <a:cxn ang="0">
                  <a:pos x="96" y="96"/>
                </a:cxn>
              </a:cxnLst>
              <a:rect l="0" t="0" r="r" b="b"/>
              <a:pathLst>
                <a:path w="96" h="96">
                  <a:moveTo>
                    <a:pt x="96" y="0"/>
                  </a:moveTo>
                  <a:lnTo>
                    <a:pt x="0" y="96"/>
                  </a:lnTo>
                  <a:lnTo>
                    <a:pt x="96" y="96"/>
                  </a:lnTo>
                </a:path>
              </a:pathLst>
            </a:custGeom>
            <a:noFill/>
            <a:ln w="19050" cmpd="sng">
              <a:solidFill>
                <a:srgbClr val="FE000D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4" name="Rectangle 53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omic Sans MS" pitchFamily="66" charset="0"/>
              </a:rPr>
              <a:t>Parallel Lines and Transversals</a:t>
            </a:r>
            <a:endParaRPr lang="en-US" sz="3000" dirty="0" smtClean="0">
              <a:solidFill>
                <a:schemeClr val="accent5">
                  <a:lumMod val="60000"/>
                  <a:lumOff val="4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 action="ppaction://hlinksldjump"/>
              </a:rPr>
              <a:t>MENU</a:t>
            </a:r>
            <a:endParaRPr lang="en-US" dirty="0"/>
          </a:p>
        </p:txBody>
      </p:sp>
      <p:sp>
        <p:nvSpPr>
          <p:cNvPr id="52" name="Text Box 16"/>
          <p:cNvSpPr txBox="1">
            <a:spLocks noChangeArrowheads="1"/>
          </p:cNvSpPr>
          <p:nvPr/>
        </p:nvSpPr>
        <p:spPr bwMode="auto">
          <a:xfrm>
            <a:off x="0" y="533400"/>
            <a:ext cx="9144000" cy="40011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ACTIVITY:  </a:t>
            </a:r>
            <a:r>
              <a:rPr lang="en-US" altLang="en-US" sz="2000" dirty="0" smtClean="0">
                <a:solidFill>
                  <a:schemeClr val="bg1"/>
                </a:solidFill>
                <a:latin typeface="Comic Sans MS" pitchFamily="66" charset="0"/>
              </a:rPr>
              <a:t>Eratosthenes’s Measurement</a:t>
            </a:r>
            <a:endParaRPr lang="en-US" sz="200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3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3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3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3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3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13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13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32" grpId="0" animBg="1"/>
      <p:bldP spid="13370" grpId="0" animBg="1"/>
      <p:bldP spid="13371" grpId="0" animBg="1"/>
      <p:bldP spid="13372" grpId="0" animBg="1"/>
      <p:bldP spid="13373" grpId="0" animBg="1"/>
      <p:bldP spid="13374" grpId="0" animBg="1"/>
      <p:bldP spid="13375" grpId="0" animBg="1"/>
      <p:bldP spid="13376" grpId="0" animBg="1"/>
      <p:bldP spid="13377" grpId="0" animBg="1"/>
      <p:bldP spid="13378" grpId="0" animBg="1"/>
      <p:bldP spid="13379" grpId="0" animBg="1"/>
      <p:bldP spid="13314" grpId="0" autoUpdateAnimBg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254000" y="812800"/>
            <a:ext cx="5943600" cy="4826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368" name="Rectangle 32"/>
          <p:cNvSpPr>
            <a:spLocks noChangeArrowheads="1"/>
          </p:cNvSpPr>
          <p:nvPr/>
        </p:nvSpPr>
        <p:spPr bwMode="auto">
          <a:xfrm>
            <a:off x="241300" y="2260600"/>
            <a:ext cx="4673600" cy="4953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369" name="Rectangle 33"/>
          <p:cNvSpPr>
            <a:spLocks noChangeArrowheads="1"/>
          </p:cNvSpPr>
          <p:nvPr/>
        </p:nvSpPr>
        <p:spPr bwMode="auto">
          <a:xfrm>
            <a:off x="228600" y="3581400"/>
            <a:ext cx="4673600" cy="12827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370" name="Rectangle 34"/>
          <p:cNvSpPr>
            <a:spLocks noChangeArrowheads="1"/>
          </p:cNvSpPr>
          <p:nvPr/>
        </p:nvSpPr>
        <p:spPr bwMode="auto">
          <a:xfrm>
            <a:off x="215900" y="5067300"/>
            <a:ext cx="4673600" cy="10287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371" name="Rectangle 35"/>
          <p:cNvSpPr>
            <a:spLocks noChangeArrowheads="1"/>
          </p:cNvSpPr>
          <p:nvPr/>
        </p:nvSpPr>
        <p:spPr bwMode="auto">
          <a:xfrm>
            <a:off x="215900" y="736600"/>
            <a:ext cx="6134100" cy="635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372" name="Rectangle 36"/>
          <p:cNvSpPr>
            <a:spLocks noChangeArrowheads="1"/>
          </p:cNvSpPr>
          <p:nvPr/>
        </p:nvSpPr>
        <p:spPr bwMode="auto">
          <a:xfrm>
            <a:off x="177800" y="2108200"/>
            <a:ext cx="4864100" cy="1320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373" name="Rectangle 37"/>
          <p:cNvSpPr>
            <a:spLocks noChangeArrowheads="1"/>
          </p:cNvSpPr>
          <p:nvPr/>
        </p:nvSpPr>
        <p:spPr bwMode="auto">
          <a:xfrm>
            <a:off x="139700" y="3492500"/>
            <a:ext cx="4864100" cy="1447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247650" y="1020763"/>
            <a:ext cx="8664575" cy="427037"/>
            <a:chOff x="156" y="3507"/>
            <a:chExt cx="5458" cy="269"/>
          </a:xfrm>
        </p:grpSpPr>
        <p:sp>
          <p:nvSpPr>
            <p:cNvPr id="14346" name="Text Box 10"/>
            <p:cNvSpPr txBox="1">
              <a:spLocks noChangeArrowheads="1"/>
            </p:cNvSpPr>
            <p:nvPr/>
          </p:nvSpPr>
          <p:spPr bwMode="auto">
            <a:xfrm>
              <a:off x="156" y="3507"/>
              <a:ext cx="5458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altLang="en-US" sz="2200" dirty="0"/>
                <a:t>How did Eratosthenes know that </a:t>
              </a:r>
              <a:r>
                <a:rPr lang="en-US" altLang="en-US" sz="2200" i="1" dirty="0"/>
                <a:t>m</a:t>
              </a:r>
              <a:r>
                <a:rPr lang="en-US" altLang="en-US" sz="2200" dirty="0"/>
                <a:t>     1 = </a:t>
              </a:r>
              <a:r>
                <a:rPr lang="en-US" altLang="en-US" sz="2200" i="1" dirty="0"/>
                <a:t>m</a:t>
              </a:r>
              <a:r>
                <a:rPr lang="en-US" altLang="en-US" sz="2200" dirty="0"/>
                <a:t>     2 ?</a:t>
              </a:r>
            </a:p>
          </p:txBody>
        </p:sp>
        <p:sp>
          <p:nvSpPr>
            <p:cNvPr id="14347" name="Freeform 11"/>
            <p:cNvSpPr>
              <a:spLocks/>
            </p:cNvSpPr>
            <p:nvPr/>
          </p:nvSpPr>
          <p:spPr bwMode="auto">
            <a:xfrm>
              <a:off x="2725" y="3573"/>
              <a:ext cx="125" cy="120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0" y="96"/>
                </a:cxn>
                <a:cxn ang="0">
                  <a:pos x="96" y="96"/>
                </a:cxn>
              </a:cxnLst>
              <a:rect l="0" t="0" r="r" b="b"/>
              <a:pathLst>
                <a:path w="96" h="96">
                  <a:moveTo>
                    <a:pt x="96" y="0"/>
                  </a:moveTo>
                  <a:lnTo>
                    <a:pt x="0" y="96"/>
                  </a:lnTo>
                  <a:lnTo>
                    <a:pt x="96" y="96"/>
                  </a:ln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48" name="Freeform 12"/>
            <p:cNvSpPr>
              <a:spLocks/>
            </p:cNvSpPr>
            <p:nvPr/>
          </p:nvSpPr>
          <p:spPr bwMode="auto">
            <a:xfrm>
              <a:off x="3331" y="3565"/>
              <a:ext cx="125" cy="120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0" y="96"/>
                </a:cxn>
                <a:cxn ang="0">
                  <a:pos x="96" y="96"/>
                </a:cxn>
              </a:cxnLst>
              <a:rect l="0" t="0" r="r" b="b"/>
              <a:pathLst>
                <a:path w="96" h="96">
                  <a:moveTo>
                    <a:pt x="96" y="0"/>
                  </a:moveTo>
                  <a:lnTo>
                    <a:pt x="0" y="96"/>
                  </a:lnTo>
                  <a:lnTo>
                    <a:pt x="96" y="96"/>
                  </a:ln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4349" name="Rectangle 13"/>
          <p:cNvSpPr>
            <a:spLocks noChangeArrowheads="1"/>
          </p:cNvSpPr>
          <p:nvPr/>
        </p:nvSpPr>
        <p:spPr bwMode="auto">
          <a:xfrm>
            <a:off x="241300" y="1611313"/>
            <a:ext cx="1447800" cy="4191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350" name="Rectangle 14"/>
          <p:cNvSpPr>
            <a:spLocks noChangeArrowheads="1"/>
          </p:cNvSpPr>
          <p:nvPr/>
        </p:nvSpPr>
        <p:spPr bwMode="auto">
          <a:xfrm>
            <a:off x="238125" y="1635125"/>
            <a:ext cx="14112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en-US" sz="2000" b="1">
                <a:latin typeface="Helvetica" charset="0"/>
              </a:rPr>
              <a:t>S</a:t>
            </a:r>
            <a:r>
              <a:rPr lang="en-US" altLang="en-US" sz="1800" b="1">
                <a:latin typeface="Helvetica" charset="0"/>
              </a:rPr>
              <a:t>OLUTION</a:t>
            </a:r>
            <a:r>
              <a:rPr lang="en-US" altLang="en-US" b="1"/>
              <a:t>  </a:t>
            </a:r>
          </a:p>
        </p:txBody>
      </p:sp>
      <p:grpSp>
        <p:nvGrpSpPr>
          <p:cNvPr id="4" name="Group 59"/>
          <p:cNvGrpSpPr>
            <a:grpSpLocks/>
          </p:cNvGrpSpPr>
          <p:nvPr/>
        </p:nvGrpSpPr>
        <p:grpSpPr bwMode="auto">
          <a:xfrm>
            <a:off x="260350" y="3586163"/>
            <a:ext cx="4752975" cy="1239837"/>
            <a:chOff x="164" y="2259"/>
            <a:chExt cx="2994" cy="781"/>
          </a:xfrm>
        </p:grpSpPr>
        <p:sp>
          <p:nvSpPr>
            <p:cNvPr id="14355" name="Text Box 19"/>
            <p:cNvSpPr txBox="1">
              <a:spLocks noChangeArrowheads="1"/>
            </p:cNvSpPr>
            <p:nvPr/>
          </p:nvSpPr>
          <p:spPr bwMode="auto">
            <a:xfrm>
              <a:off x="164" y="2259"/>
              <a:ext cx="2994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altLang="en-US" sz="2200"/>
                <a:t>Angles 1 and 2 are alternate interior angles, so </a:t>
              </a:r>
            </a:p>
          </p:txBody>
        </p:sp>
        <p:grpSp>
          <p:nvGrpSpPr>
            <p:cNvPr id="5" name="Group 58"/>
            <p:cNvGrpSpPr>
              <a:grpSpLocks/>
            </p:cNvGrpSpPr>
            <p:nvPr/>
          </p:nvGrpSpPr>
          <p:grpSpPr bwMode="auto">
            <a:xfrm>
              <a:off x="254" y="2771"/>
              <a:ext cx="1200" cy="269"/>
              <a:chOff x="254" y="2771"/>
              <a:chExt cx="1200" cy="269"/>
            </a:xfrm>
          </p:grpSpPr>
          <p:sp>
            <p:nvSpPr>
              <p:cNvPr id="14358" name="Text Box 22"/>
              <p:cNvSpPr txBox="1">
                <a:spLocks noChangeArrowheads="1"/>
              </p:cNvSpPr>
              <p:nvPr/>
            </p:nvSpPr>
            <p:spPr bwMode="auto">
              <a:xfrm>
                <a:off x="364" y="2771"/>
                <a:ext cx="1090" cy="26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en-US" altLang="en-US" sz="2200"/>
                  <a:t>1  </a:t>
                </a:r>
                <a:r>
                  <a:rPr lang="en-US" altLang="en-US" sz="2200">
                    <a:sym typeface="Symbol" pitchFamily="18" charset="2"/>
                  </a:rPr>
                  <a:t></a:t>
                </a:r>
                <a:r>
                  <a:rPr lang="en-US" altLang="en-US" sz="2200"/>
                  <a:t>      2 </a:t>
                </a:r>
              </a:p>
            </p:txBody>
          </p:sp>
          <p:sp>
            <p:nvSpPr>
              <p:cNvPr id="14359" name="Freeform 23"/>
              <p:cNvSpPr>
                <a:spLocks/>
              </p:cNvSpPr>
              <p:nvPr/>
            </p:nvSpPr>
            <p:spPr bwMode="auto">
              <a:xfrm>
                <a:off x="254" y="2842"/>
                <a:ext cx="125" cy="120"/>
              </a:xfrm>
              <a:custGeom>
                <a:avLst/>
                <a:gdLst/>
                <a:ahLst/>
                <a:cxnLst>
                  <a:cxn ang="0">
                    <a:pos x="96" y="0"/>
                  </a:cxn>
                  <a:cxn ang="0">
                    <a:pos x="0" y="96"/>
                  </a:cxn>
                  <a:cxn ang="0">
                    <a:pos x="96" y="96"/>
                  </a:cxn>
                </a:cxnLst>
                <a:rect l="0" t="0" r="r" b="b"/>
                <a:pathLst>
                  <a:path w="96" h="96">
                    <a:moveTo>
                      <a:pt x="96" y="0"/>
                    </a:moveTo>
                    <a:lnTo>
                      <a:pt x="0" y="96"/>
                    </a:lnTo>
                    <a:lnTo>
                      <a:pt x="96" y="96"/>
                    </a:lnTo>
                  </a:path>
                </a:pathLst>
              </a:custGeom>
              <a:noFill/>
              <a:ln w="1905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361" name="Freeform 25"/>
              <p:cNvSpPr>
                <a:spLocks/>
              </p:cNvSpPr>
              <p:nvPr/>
            </p:nvSpPr>
            <p:spPr bwMode="auto">
              <a:xfrm>
                <a:off x="768" y="2842"/>
                <a:ext cx="125" cy="120"/>
              </a:xfrm>
              <a:custGeom>
                <a:avLst/>
                <a:gdLst/>
                <a:ahLst/>
                <a:cxnLst>
                  <a:cxn ang="0">
                    <a:pos x="96" y="0"/>
                  </a:cxn>
                  <a:cxn ang="0">
                    <a:pos x="0" y="96"/>
                  </a:cxn>
                  <a:cxn ang="0">
                    <a:pos x="96" y="96"/>
                  </a:cxn>
                </a:cxnLst>
                <a:rect l="0" t="0" r="r" b="b"/>
                <a:pathLst>
                  <a:path w="96" h="96">
                    <a:moveTo>
                      <a:pt x="96" y="0"/>
                    </a:moveTo>
                    <a:lnTo>
                      <a:pt x="0" y="96"/>
                    </a:lnTo>
                    <a:lnTo>
                      <a:pt x="96" y="96"/>
                    </a:lnTo>
                  </a:path>
                </a:pathLst>
              </a:custGeom>
              <a:noFill/>
              <a:ln w="1905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6" name="Group 41"/>
          <p:cNvGrpSpPr>
            <a:grpSpLocks/>
          </p:cNvGrpSpPr>
          <p:nvPr/>
        </p:nvGrpSpPr>
        <p:grpSpPr bwMode="auto">
          <a:xfrm>
            <a:off x="311150" y="5122863"/>
            <a:ext cx="8277225" cy="909637"/>
            <a:chOff x="196" y="3227"/>
            <a:chExt cx="5214" cy="573"/>
          </a:xfrm>
        </p:grpSpPr>
        <p:sp>
          <p:nvSpPr>
            <p:cNvPr id="14356" name="Text Box 20"/>
            <p:cNvSpPr txBox="1">
              <a:spLocks noChangeArrowheads="1"/>
            </p:cNvSpPr>
            <p:nvPr/>
          </p:nvSpPr>
          <p:spPr bwMode="auto">
            <a:xfrm>
              <a:off x="196" y="3227"/>
              <a:ext cx="2994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altLang="en-US" sz="2200"/>
                <a:t>By the definition of congruent angles, </a:t>
              </a:r>
            </a:p>
          </p:txBody>
        </p:sp>
        <p:grpSp>
          <p:nvGrpSpPr>
            <p:cNvPr id="7" name="Group 30"/>
            <p:cNvGrpSpPr>
              <a:grpSpLocks/>
            </p:cNvGrpSpPr>
            <p:nvPr/>
          </p:nvGrpSpPr>
          <p:grpSpPr bwMode="auto">
            <a:xfrm>
              <a:off x="200" y="3531"/>
              <a:ext cx="5210" cy="269"/>
              <a:chOff x="248" y="3547"/>
              <a:chExt cx="5210" cy="269"/>
            </a:xfrm>
          </p:grpSpPr>
          <p:sp>
            <p:nvSpPr>
              <p:cNvPr id="14363" name="Text Box 27"/>
              <p:cNvSpPr txBox="1">
                <a:spLocks noChangeArrowheads="1"/>
              </p:cNvSpPr>
              <p:nvPr/>
            </p:nvSpPr>
            <p:spPr bwMode="auto">
              <a:xfrm>
                <a:off x="248" y="3547"/>
                <a:ext cx="5210" cy="26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en-US" altLang="en-US" sz="2200" i="1"/>
                  <a:t>m</a:t>
                </a:r>
                <a:r>
                  <a:rPr lang="en-US" altLang="en-US" sz="2200"/>
                  <a:t>     1 = </a:t>
                </a:r>
                <a:r>
                  <a:rPr lang="en-US" altLang="en-US" sz="2200" i="1"/>
                  <a:t>m</a:t>
                </a:r>
                <a:r>
                  <a:rPr lang="en-US" altLang="en-US" sz="2200"/>
                  <a:t>     2 </a:t>
                </a:r>
              </a:p>
            </p:txBody>
          </p:sp>
          <p:sp>
            <p:nvSpPr>
              <p:cNvPr id="14364" name="Freeform 28"/>
              <p:cNvSpPr>
                <a:spLocks/>
              </p:cNvSpPr>
              <p:nvPr/>
            </p:nvSpPr>
            <p:spPr bwMode="auto">
              <a:xfrm>
                <a:off x="479" y="3613"/>
                <a:ext cx="119" cy="120"/>
              </a:xfrm>
              <a:custGeom>
                <a:avLst/>
                <a:gdLst/>
                <a:ahLst/>
                <a:cxnLst>
                  <a:cxn ang="0">
                    <a:pos x="96" y="0"/>
                  </a:cxn>
                  <a:cxn ang="0">
                    <a:pos x="0" y="96"/>
                  </a:cxn>
                  <a:cxn ang="0">
                    <a:pos x="96" y="96"/>
                  </a:cxn>
                </a:cxnLst>
                <a:rect l="0" t="0" r="r" b="b"/>
                <a:pathLst>
                  <a:path w="96" h="96">
                    <a:moveTo>
                      <a:pt x="96" y="0"/>
                    </a:moveTo>
                    <a:lnTo>
                      <a:pt x="0" y="96"/>
                    </a:lnTo>
                    <a:lnTo>
                      <a:pt x="96" y="96"/>
                    </a:lnTo>
                  </a:path>
                </a:pathLst>
              </a:custGeom>
              <a:noFill/>
              <a:ln w="1905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365" name="Freeform 29"/>
              <p:cNvSpPr>
                <a:spLocks/>
              </p:cNvSpPr>
              <p:nvPr/>
            </p:nvSpPr>
            <p:spPr bwMode="auto">
              <a:xfrm>
                <a:off x="1104" y="3605"/>
                <a:ext cx="119" cy="120"/>
              </a:xfrm>
              <a:custGeom>
                <a:avLst/>
                <a:gdLst/>
                <a:ahLst/>
                <a:cxnLst>
                  <a:cxn ang="0">
                    <a:pos x="96" y="0"/>
                  </a:cxn>
                  <a:cxn ang="0">
                    <a:pos x="0" y="96"/>
                  </a:cxn>
                  <a:cxn ang="0">
                    <a:pos x="96" y="96"/>
                  </a:cxn>
                </a:cxnLst>
                <a:rect l="0" t="0" r="r" b="b"/>
                <a:pathLst>
                  <a:path w="96" h="96">
                    <a:moveTo>
                      <a:pt x="96" y="0"/>
                    </a:moveTo>
                    <a:lnTo>
                      <a:pt x="0" y="96"/>
                    </a:lnTo>
                    <a:lnTo>
                      <a:pt x="96" y="96"/>
                    </a:lnTo>
                  </a:path>
                </a:pathLst>
              </a:custGeom>
              <a:noFill/>
              <a:ln w="1905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8" name="Group 44"/>
          <p:cNvGrpSpPr>
            <a:grpSpLocks/>
          </p:cNvGrpSpPr>
          <p:nvPr/>
        </p:nvGrpSpPr>
        <p:grpSpPr bwMode="auto">
          <a:xfrm>
            <a:off x="5768975" y="1403350"/>
            <a:ext cx="3265488" cy="3543300"/>
            <a:chOff x="3018" y="540"/>
            <a:chExt cx="2673" cy="2656"/>
          </a:xfrm>
        </p:grpSpPr>
        <p:pic>
          <p:nvPicPr>
            <p:cNvPr id="14339" name="Picture 3" descr="Eratosthenes picture gif                                       00000037Emily's Mac                    B38A4CE0:"/>
            <p:cNvPicPr>
              <a:picLocks noChangeAspect="1" noChangeArrowheads="1"/>
            </p:cNvPicPr>
            <p:nvPr/>
          </p:nvPicPr>
          <p:blipFill>
            <a:blip r:embed="rId3" cstate="print"/>
            <a:srcRect l="23734" t="7005" b="24789"/>
            <a:stretch>
              <a:fillRect/>
            </a:stretch>
          </p:blipFill>
          <p:spPr bwMode="auto">
            <a:xfrm>
              <a:off x="3018" y="540"/>
              <a:ext cx="2673" cy="2656"/>
            </a:xfrm>
            <a:prstGeom prst="rect">
              <a:avLst/>
            </a:prstGeom>
            <a:noFill/>
          </p:spPr>
        </p:pic>
        <p:sp>
          <p:nvSpPr>
            <p:cNvPr id="14379" name="Freeform 43"/>
            <p:cNvSpPr>
              <a:spLocks/>
            </p:cNvSpPr>
            <p:nvPr/>
          </p:nvSpPr>
          <p:spPr bwMode="auto">
            <a:xfrm>
              <a:off x="3533" y="2525"/>
              <a:ext cx="125" cy="120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0" y="96"/>
                </a:cxn>
                <a:cxn ang="0">
                  <a:pos x="96" y="96"/>
                </a:cxn>
              </a:cxnLst>
              <a:rect l="0" t="0" r="r" b="b"/>
              <a:pathLst>
                <a:path w="96" h="96">
                  <a:moveTo>
                    <a:pt x="96" y="0"/>
                  </a:moveTo>
                  <a:lnTo>
                    <a:pt x="0" y="96"/>
                  </a:lnTo>
                  <a:lnTo>
                    <a:pt x="96" y="96"/>
                  </a:lnTo>
                </a:path>
              </a:pathLst>
            </a:custGeom>
            <a:noFill/>
            <a:ln w="19050" cmpd="sng">
              <a:solidFill>
                <a:srgbClr val="FE000D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9" name="Group 57"/>
          <p:cNvGrpSpPr>
            <a:grpSpLocks/>
          </p:cNvGrpSpPr>
          <p:nvPr/>
        </p:nvGrpSpPr>
        <p:grpSpPr bwMode="auto">
          <a:xfrm>
            <a:off x="234950" y="2290763"/>
            <a:ext cx="4956175" cy="1081087"/>
            <a:chOff x="148" y="1443"/>
            <a:chExt cx="3122" cy="681"/>
          </a:xfrm>
        </p:grpSpPr>
        <p:sp>
          <p:nvSpPr>
            <p:cNvPr id="14352" name="Text Box 16"/>
            <p:cNvSpPr txBox="1">
              <a:spLocks noChangeArrowheads="1"/>
            </p:cNvSpPr>
            <p:nvPr/>
          </p:nvSpPr>
          <p:spPr bwMode="auto">
            <a:xfrm>
              <a:off x="148" y="1443"/>
              <a:ext cx="312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altLang="en-US" sz="2200" dirty="0"/>
                <a:t>Because the Sun’s rays are parallel, </a:t>
              </a:r>
            </a:p>
          </p:txBody>
        </p:sp>
        <p:grpSp>
          <p:nvGrpSpPr>
            <p:cNvPr id="10" name="Group 54"/>
            <p:cNvGrpSpPr>
              <a:grpSpLocks/>
            </p:cNvGrpSpPr>
            <p:nvPr/>
          </p:nvGrpSpPr>
          <p:grpSpPr bwMode="auto">
            <a:xfrm>
              <a:off x="460" y="1786"/>
              <a:ext cx="481" cy="338"/>
              <a:chOff x="1308" y="1808"/>
              <a:chExt cx="534" cy="379"/>
            </a:xfrm>
          </p:grpSpPr>
          <p:graphicFrame>
            <p:nvGraphicFramePr>
              <p:cNvPr id="14384" name="Object 48"/>
              <p:cNvGraphicFramePr>
                <a:graphicFrameLocks noChangeAspect="1"/>
              </p:cNvGraphicFramePr>
              <p:nvPr/>
            </p:nvGraphicFramePr>
            <p:xfrm>
              <a:off x="1308" y="1815"/>
              <a:ext cx="213" cy="37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3802" name="Bitmap Image" r:id="rId4" imgW="237969" imgH="343039" progId="PBrush">
                      <p:embed/>
                    </p:oleObj>
                  </mc:Choice>
                  <mc:Fallback>
                    <p:oleObj name="Bitmap Image" r:id="rId4" imgW="237969" imgH="343039" progId="PBrush">
                      <p:embed/>
                      <p:pic>
                        <p:nvPicPr>
                          <p:cNvPr id="0" name="Picture 2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 l="14253" t="9521"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308" y="1815"/>
                            <a:ext cx="213" cy="37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4385" name="Object 49"/>
              <p:cNvGraphicFramePr>
                <a:graphicFrameLocks noChangeAspect="1"/>
              </p:cNvGraphicFramePr>
              <p:nvPr/>
            </p:nvGraphicFramePr>
            <p:xfrm>
              <a:off x="1621" y="1822"/>
              <a:ext cx="221" cy="35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3803" name="Bitmap Image" r:id="rId6" imgW="237969" imgH="323981" progId="PBrush">
                      <p:embed/>
                    </p:oleObj>
                  </mc:Choice>
                  <mc:Fallback>
                    <p:oleObj name="Bitmap Image" r:id="rId6" imgW="237969" imgH="323981" progId="PBrush">
                      <p:embed/>
                      <p:pic>
                        <p:nvPicPr>
                          <p:cNvPr id="0" name="Picture 3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7">
                            <a:lum contrast="84000"/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 l="14328" t="8514"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621" y="1822"/>
                            <a:ext cx="221" cy="35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4386" name="Line 50"/>
              <p:cNvSpPr>
                <a:spLocks noChangeShapeType="1"/>
              </p:cNvSpPr>
              <p:nvPr/>
            </p:nvSpPr>
            <p:spPr bwMode="auto">
              <a:xfrm>
                <a:off x="1528" y="1808"/>
                <a:ext cx="0" cy="2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388" name="Line 52"/>
              <p:cNvSpPr>
                <a:spLocks noChangeShapeType="1"/>
              </p:cNvSpPr>
              <p:nvPr/>
            </p:nvSpPr>
            <p:spPr bwMode="auto">
              <a:xfrm>
                <a:off x="1592" y="1808"/>
                <a:ext cx="0" cy="2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42" name="Rectangle 41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omic Sans MS" pitchFamily="66" charset="0"/>
              </a:rPr>
              <a:t>Parallel Lines and Transversals</a:t>
            </a:r>
            <a:endParaRPr lang="en-US" sz="3000" dirty="0" smtClean="0">
              <a:solidFill>
                <a:schemeClr val="accent5">
                  <a:lumMod val="60000"/>
                  <a:lumOff val="4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8" action="ppaction://hlinksldjump"/>
              </a:rPr>
              <a:t>MENU</a:t>
            </a:r>
            <a:endParaRPr lang="en-US" dirty="0"/>
          </a:p>
        </p:txBody>
      </p:sp>
      <p:sp>
        <p:nvSpPr>
          <p:cNvPr id="40" name="Text Box 16"/>
          <p:cNvSpPr txBox="1">
            <a:spLocks noChangeArrowheads="1"/>
          </p:cNvSpPr>
          <p:nvPr/>
        </p:nvSpPr>
        <p:spPr bwMode="auto">
          <a:xfrm>
            <a:off x="0" y="533400"/>
            <a:ext cx="9144000" cy="40011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ACTIVITY:  </a:t>
            </a:r>
            <a:r>
              <a:rPr lang="en-US" altLang="en-US" sz="2000" dirty="0" smtClean="0">
                <a:solidFill>
                  <a:schemeClr val="bg1"/>
                </a:solidFill>
                <a:latin typeface="Comic Sans MS" pitchFamily="66" charset="0"/>
              </a:rPr>
              <a:t>Eratosthenes’s Measurement</a:t>
            </a:r>
            <a:endParaRPr lang="en-US" sz="2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41" name="Oval 40"/>
          <p:cNvSpPr/>
          <p:nvPr/>
        </p:nvSpPr>
        <p:spPr>
          <a:xfrm>
            <a:off x="3078480" y="2240280"/>
            <a:ext cx="1600200" cy="533400"/>
          </a:xfrm>
          <a:prstGeom prst="ellipse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chemeClr val="tx1"/>
                </a:solidFill>
              </a:rPr>
              <a:t>parallel</a:t>
            </a:r>
            <a:endParaRPr lang="en-US" sz="2200" dirty="0">
              <a:solidFill>
                <a:schemeClr val="tx1"/>
              </a:solidFill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3352800" y="762000"/>
            <a:ext cx="2590800" cy="838200"/>
          </a:xfrm>
          <a:prstGeom prst="rect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Actually, they are only very “close” to parallel. 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47" name="Straight Connector 46"/>
          <p:cNvCxnSpPr>
            <a:stCxn id="41" idx="0"/>
            <a:endCxn id="45" idx="2"/>
          </p:cNvCxnSpPr>
          <p:nvPr/>
        </p:nvCxnSpPr>
        <p:spPr>
          <a:xfrm rot="5400000" flipH="1" flipV="1">
            <a:off x="3943350" y="1535430"/>
            <a:ext cx="640080" cy="769620"/>
          </a:xfrm>
          <a:prstGeom prst="line">
            <a:avLst/>
          </a:prstGeom>
          <a:ln w="5080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4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4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4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nimBg="1"/>
      <p:bldP spid="14368" grpId="0" animBg="1"/>
      <p:bldP spid="14369" grpId="0" animBg="1"/>
      <p:bldP spid="14370" grpId="0" animBg="1"/>
      <p:bldP spid="14371" grpId="0" animBg="1"/>
      <p:bldP spid="14372" grpId="0" animBg="1"/>
      <p:bldP spid="14373" grpId="0" animBg="1"/>
      <p:bldP spid="14349" grpId="0" animBg="1"/>
      <p:bldP spid="14350" grpId="0" autoUpdateAnimBg="0"/>
      <p:bldP spid="41" grpId="0" animBg="1"/>
      <p:bldP spid="45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2" name="Text Box 16"/>
          <p:cNvSpPr txBox="1">
            <a:spLocks noChangeArrowheads="1"/>
          </p:cNvSpPr>
          <p:nvPr/>
        </p:nvSpPr>
        <p:spPr bwMode="auto">
          <a:xfrm>
            <a:off x="304800" y="1447800"/>
            <a:ext cx="64770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dirty="0">
                <a:latin typeface="Comic Sans MS" pitchFamily="66" charset="0"/>
              </a:rPr>
              <a:t>You need:</a:t>
            </a:r>
          </a:p>
          <a:p>
            <a:r>
              <a:rPr lang="en-US" sz="2400" dirty="0">
                <a:latin typeface="Comic Sans MS" pitchFamily="66" charset="0"/>
              </a:rPr>
              <a:t>	a sheet of lined paper</a:t>
            </a:r>
          </a:p>
          <a:p>
            <a:r>
              <a:rPr lang="en-US" sz="2400" dirty="0">
                <a:latin typeface="Comic Sans MS" pitchFamily="66" charset="0"/>
              </a:rPr>
              <a:t>	a ruler</a:t>
            </a:r>
          </a:p>
          <a:p>
            <a:r>
              <a:rPr lang="en-US" sz="2400" dirty="0">
                <a:latin typeface="Comic Sans MS" pitchFamily="66" charset="0"/>
              </a:rPr>
              <a:t>	a protractor</a:t>
            </a:r>
          </a:p>
          <a:p>
            <a:r>
              <a:rPr lang="en-US" sz="2400" dirty="0">
                <a:latin typeface="Comic Sans MS" pitchFamily="66" charset="0"/>
              </a:rPr>
              <a:t>	a pencil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omic Sans MS" pitchFamily="66" charset="0"/>
              </a:rPr>
              <a:t>Parallel Lines and Transversals</a:t>
            </a:r>
            <a:endParaRPr lang="en-US" sz="3000" dirty="0" smtClean="0">
              <a:solidFill>
                <a:schemeClr val="accent5">
                  <a:lumMod val="60000"/>
                  <a:lumOff val="4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9" name="Text Box 16"/>
          <p:cNvSpPr txBox="1">
            <a:spLocks noChangeArrowheads="1"/>
          </p:cNvSpPr>
          <p:nvPr/>
        </p:nvSpPr>
        <p:spPr bwMode="auto">
          <a:xfrm>
            <a:off x="0" y="533400"/>
            <a:ext cx="9144000" cy="40011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ACTIVITY: Measurements Using Lined paper</a:t>
            </a:r>
            <a:endParaRPr lang="en-US" sz="200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omic Sans MS" pitchFamily="66" charset="0"/>
              </a:rPr>
              <a:t>Relationships Between Lines</a:t>
            </a:r>
            <a:endParaRPr lang="en-US" sz="3000" dirty="0" smtClean="0">
              <a:solidFill>
                <a:schemeClr val="accent5">
                  <a:lumMod val="40000"/>
                  <a:lumOff val="6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pic>
        <p:nvPicPr>
          <p:cNvPr id="7" name="Picture 2" descr="http://rds.yahoo.com/_ylt=A0WTb_5ZfSZMrhcAsaejzbkF/SIG=11sfmicge/EXP=1277677273/**http%3a/sissyjupe.com/Images/web-room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533400"/>
            <a:ext cx="9097593" cy="5105400"/>
          </a:xfrm>
          <a:prstGeom prst="rect">
            <a:avLst/>
          </a:prstGeom>
          <a:noFill/>
        </p:spPr>
      </p:pic>
      <p:sp>
        <p:nvSpPr>
          <p:cNvPr id="18" name="Rounded Rectangle 17"/>
          <p:cNvSpPr/>
          <p:nvPr/>
        </p:nvSpPr>
        <p:spPr>
          <a:xfrm>
            <a:off x="5715000" y="1524000"/>
            <a:ext cx="45719" cy="2743061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rapezoid 21"/>
          <p:cNvSpPr/>
          <p:nvPr/>
        </p:nvSpPr>
        <p:spPr>
          <a:xfrm rot="17308734">
            <a:off x="6881562" y="2312853"/>
            <a:ext cx="990600" cy="3267518"/>
          </a:xfrm>
          <a:prstGeom prst="trapezoid">
            <a:avLst>
              <a:gd name="adj" fmla="val 30347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791200" y="774680"/>
            <a:ext cx="3352800" cy="4102120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</p:spPr>
        <p:txBody>
          <a:bodyPr wrap="square" rtlCol="0">
            <a:prstTxWarp prst="textFadeLeft">
              <a:avLst>
                <a:gd name="adj" fmla="val 31475"/>
              </a:avLst>
            </a:prstTxWarp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Lines that are in the same plane, and don’t touch are </a:t>
            </a:r>
          </a:p>
          <a:p>
            <a:endParaRPr lang="en-US" sz="2400" b="1" dirty="0" smtClean="0">
              <a:latin typeface="Comic Sans MS" pitchFamily="66" charset="0"/>
            </a:endParaRPr>
          </a:p>
          <a:p>
            <a:r>
              <a:rPr lang="en-US" sz="2400" b="1" dirty="0" smtClean="0">
                <a:latin typeface="Comic Sans MS" pitchFamily="66" charset="0"/>
              </a:rPr>
              <a:t>PARALLEL LINES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066800" y="1524139"/>
            <a:ext cx="45719" cy="2743061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/>
          <p:cNvSpPr/>
          <p:nvPr/>
        </p:nvSpPr>
        <p:spPr>
          <a:xfrm rot="18739456">
            <a:off x="6720243" y="3759857"/>
            <a:ext cx="45719" cy="2743061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ounded Rectangle 25"/>
          <p:cNvSpPr/>
          <p:nvPr/>
        </p:nvSpPr>
        <p:spPr>
          <a:xfrm rot="2648490">
            <a:off x="83939" y="3840452"/>
            <a:ext cx="45719" cy="2743061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17926297">
            <a:off x="5010768" y="3735275"/>
            <a:ext cx="45719" cy="2743061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 rot="17922080" flipH="1">
            <a:off x="4210654" y="4034153"/>
            <a:ext cx="51564" cy="2743061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22" grpId="0" animBg="1"/>
      <p:bldP spid="8" grpId="0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15" grpId="0" animBg="1"/>
      <p:bldP spid="16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C:\FILES\pictures (fun)\CUEs\Notebook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52400"/>
            <a:ext cx="9525000" cy="10384971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omic Sans MS" pitchFamily="66" charset="0"/>
              </a:rPr>
              <a:t>Parallel Lines and Transversals</a:t>
            </a:r>
            <a:endParaRPr lang="en-US" sz="3000" dirty="0" smtClean="0">
              <a:solidFill>
                <a:schemeClr val="accent5">
                  <a:lumMod val="60000"/>
                  <a:lumOff val="4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304800" y="990600"/>
            <a:ext cx="8458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dirty="0"/>
              <a:t>On your paper, draw two lines that are </a:t>
            </a:r>
            <a:r>
              <a:rPr lang="en-US" sz="2400" dirty="0" smtClean="0"/>
              <a:t>not parallel</a:t>
            </a:r>
            <a:r>
              <a:rPr lang="en-US" sz="2400" dirty="0"/>
              <a:t>.</a:t>
            </a:r>
          </a:p>
        </p:txBody>
      </p:sp>
      <p:sp>
        <p:nvSpPr>
          <p:cNvPr id="26629" name="Line 5"/>
          <p:cNvSpPr>
            <a:spLocks noChangeShapeType="1"/>
          </p:cNvSpPr>
          <p:nvPr/>
        </p:nvSpPr>
        <p:spPr bwMode="auto">
          <a:xfrm>
            <a:off x="5943600" y="2819400"/>
            <a:ext cx="25146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630" name="Line 6"/>
          <p:cNvSpPr>
            <a:spLocks noChangeShapeType="1"/>
          </p:cNvSpPr>
          <p:nvPr/>
        </p:nvSpPr>
        <p:spPr bwMode="auto">
          <a:xfrm>
            <a:off x="5943600" y="3505200"/>
            <a:ext cx="2438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304800" y="1981200"/>
            <a:ext cx="8458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Next draw a line that touches both of them (called a transversal)</a:t>
            </a:r>
          </a:p>
        </p:txBody>
      </p:sp>
      <p:sp>
        <p:nvSpPr>
          <p:cNvPr id="26632" name="Line 8"/>
          <p:cNvSpPr>
            <a:spLocks noChangeShapeType="1"/>
          </p:cNvSpPr>
          <p:nvPr/>
        </p:nvSpPr>
        <p:spPr bwMode="auto">
          <a:xfrm flipH="1">
            <a:off x="6096000" y="1752600"/>
            <a:ext cx="1905000" cy="3276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633" name="Text Box 9"/>
          <p:cNvSpPr txBox="1">
            <a:spLocks noChangeArrowheads="1"/>
          </p:cNvSpPr>
          <p:nvPr/>
        </p:nvSpPr>
        <p:spPr bwMode="auto">
          <a:xfrm>
            <a:off x="304800" y="4038600"/>
            <a:ext cx="8458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Measure the angle at the top right of each intersection (called corresponding angles)</a:t>
            </a:r>
          </a:p>
        </p:txBody>
      </p:sp>
      <p:sp>
        <p:nvSpPr>
          <p:cNvPr id="26634" name="Text Box 10"/>
          <p:cNvSpPr txBox="1">
            <a:spLocks noChangeArrowheads="1"/>
          </p:cNvSpPr>
          <p:nvPr/>
        </p:nvSpPr>
        <p:spPr bwMode="auto">
          <a:xfrm>
            <a:off x="7391400" y="25146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50</a:t>
            </a:r>
          </a:p>
        </p:txBody>
      </p:sp>
      <p:sp>
        <p:nvSpPr>
          <p:cNvPr id="26635" name="Text Box 11"/>
          <p:cNvSpPr txBox="1">
            <a:spLocks noChangeArrowheads="1"/>
          </p:cNvSpPr>
          <p:nvPr/>
        </p:nvSpPr>
        <p:spPr bwMode="auto">
          <a:xfrm>
            <a:off x="7010400" y="31242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47</a:t>
            </a:r>
          </a:p>
        </p:txBody>
      </p:sp>
      <p:sp>
        <p:nvSpPr>
          <p:cNvPr id="26636" name="Text Box 12"/>
          <p:cNvSpPr txBox="1">
            <a:spLocks noChangeArrowheads="1"/>
          </p:cNvSpPr>
          <p:nvPr/>
        </p:nvSpPr>
        <p:spPr bwMode="auto">
          <a:xfrm>
            <a:off x="304800" y="5029200"/>
            <a:ext cx="8458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From those 2 angles find the measures of every other angle in the picture.</a:t>
            </a:r>
          </a:p>
        </p:txBody>
      </p:sp>
      <p:sp>
        <p:nvSpPr>
          <p:cNvPr id="26637" name="Text Box 13"/>
          <p:cNvSpPr txBox="1">
            <a:spLocks noChangeArrowheads="1"/>
          </p:cNvSpPr>
          <p:nvPr/>
        </p:nvSpPr>
        <p:spPr bwMode="auto">
          <a:xfrm>
            <a:off x="6858000" y="3429000"/>
            <a:ext cx="83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133</a:t>
            </a:r>
          </a:p>
        </p:txBody>
      </p:sp>
      <p:sp>
        <p:nvSpPr>
          <p:cNvPr id="26638" name="Text Box 14"/>
          <p:cNvSpPr txBox="1">
            <a:spLocks noChangeArrowheads="1"/>
          </p:cNvSpPr>
          <p:nvPr/>
        </p:nvSpPr>
        <p:spPr bwMode="auto">
          <a:xfrm>
            <a:off x="6400800" y="3124200"/>
            <a:ext cx="83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133</a:t>
            </a:r>
          </a:p>
        </p:txBody>
      </p:sp>
      <p:sp>
        <p:nvSpPr>
          <p:cNvPr id="26639" name="Text Box 15"/>
          <p:cNvSpPr txBox="1">
            <a:spLocks noChangeArrowheads="1"/>
          </p:cNvSpPr>
          <p:nvPr/>
        </p:nvSpPr>
        <p:spPr bwMode="auto">
          <a:xfrm>
            <a:off x="6324600" y="3429000"/>
            <a:ext cx="83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47</a:t>
            </a:r>
          </a:p>
        </p:txBody>
      </p:sp>
      <p:sp>
        <p:nvSpPr>
          <p:cNvPr id="26640" name="Text Box 16"/>
          <p:cNvSpPr txBox="1">
            <a:spLocks noChangeArrowheads="1"/>
          </p:cNvSpPr>
          <p:nvPr/>
        </p:nvSpPr>
        <p:spPr bwMode="auto">
          <a:xfrm>
            <a:off x="6781800" y="2743200"/>
            <a:ext cx="83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50</a:t>
            </a:r>
          </a:p>
        </p:txBody>
      </p:sp>
      <p:sp>
        <p:nvSpPr>
          <p:cNvPr id="26641" name="Text Box 17"/>
          <p:cNvSpPr txBox="1">
            <a:spLocks noChangeArrowheads="1"/>
          </p:cNvSpPr>
          <p:nvPr/>
        </p:nvSpPr>
        <p:spPr bwMode="auto">
          <a:xfrm>
            <a:off x="6781800" y="2438400"/>
            <a:ext cx="83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130</a:t>
            </a:r>
          </a:p>
        </p:txBody>
      </p:sp>
      <p:sp>
        <p:nvSpPr>
          <p:cNvPr id="26642" name="Text Box 18"/>
          <p:cNvSpPr txBox="1">
            <a:spLocks noChangeArrowheads="1"/>
          </p:cNvSpPr>
          <p:nvPr/>
        </p:nvSpPr>
        <p:spPr bwMode="auto">
          <a:xfrm>
            <a:off x="7162800" y="2743200"/>
            <a:ext cx="83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130</a:t>
            </a:r>
          </a:p>
        </p:txBody>
      </p:sp>
      <p:sp>
        <p:nvSpPr>
          <p:cNvPr id="21" name="Rectangle 20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omic Sans MS" pitchFamily="66" charset="0"/>
              </a:rPr>
              <a:t>Parallel Lines and Transversals</a:t>
            </a:r>
            <a:endParaRPr lang="en-US" sz="3000" dirty="0" smtClean="0">
              <a:solidFill>
                <a:schemeClr val="accent5">
                  <a:lumMod val="60000"/>
                  <a:lumOff val="4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24" name="Text Box 16"/>
          <p:cNvSpPr txBox="1">
            <a:spLocks noChangeArrowheads="1"/>
          </p:cNvSpPr>
          <p:nvPr/>
        </p:nvSpPr>
        <p:spPr bwMode="auto">
          <a:xfrm>
            <a:off x="0" y="533400"/>
            <a:ext cx="9144000" cy="40011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ACTIVITY: Measurements Using Lined paper</a:t>
            </a:r>
            <a:endParaRPr lang="en-US" sz="200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6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6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26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  <p:bldP spid="26629" grpId="0" animBg="1"/>
      <p:bldP spid="26630" grpId="0" animBg="1"/>
      <p:bldP spid="26631" grpId="0"/>
      <p:bldP spid="26632" grpId="0" animBg="1"/>
      <p:bldP spid="26633" grpId="0"/>
      <p:bldP spid="26634" grpId="0"/>
      <p:bldP spid="26635" grpId="0"/>
      <p:bldP spid="26636" grpId="0"/>
      <p:bldP spid="26637" grpId="0"/>
      <p:bldP spid="26638" grpId="0"/>
      <p:bldP spid="26639" grpId="0"/>
      <p:bldP spid="26640" grpId="0"/>
      <p:bldP spid="26641" grpId="0"/>
      <p:bldP spid="26642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304800" y="990600"/>
            <a:ext cx="845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/>
              <a:t>Next follow the exact same instructions, except:</a:t>
            </a:r>
          </a:p>
        </p:txBody>
      </p:sp>
      <p:sp>
        <p:nvSpPr>
          <p:cNvPr id="27667" name="Text Box 19"/>
          <p:cNvSpPr txBox="1">
            <a:spLocks noChangeArrowheads="1"/>
          </p:cNvSpPr>
          <p:nvPr/>
        </p:nvSpPr>
        <p:spPr bwMode="auto">
          <a:xfrm>
            <a:off x="304800" y="1676400"/>
            <a:ext cx="8458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dirty="0"/>
              <a:t>For the first two lines you draw, trace two of the blue </a:t>
            </a:r>
            <a:r>
              <a:rPr lang="en-US" sz="2400" dirty="0" smtClean="0"/>
              <a:t>lines </a:t>
            </a:r>
            <a:r>
              <a:rPr lang="en-US" sz="2400" dirty="0"/>
              <a:t>on your paper</a:t>
            </a:r>
          </a:p>
        </p:txBody>
      </p:sp>
      <p:sp>
        <p:nvSpPr>
          <p:cNvPr id="27668" name="Text Box 20"/>
          <p:cNvSpPr txBox="1">
            <a:spLocks noChangeArrowheads="1"/>
          </p:cNvSpPr>
          <p:nvPr/>
        </p:nvSpPr>
        <p:spPr bwMode="auto">
          <a:xfrm>
            <a:off x="152400" y="2514600"/>
            <a:ext cx="8610600" cy="381642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en-US" sz="2200" dirty="0" smtClean="0"/>
              <a:t>What </a:t>
            </a:r>
            <a:r>
              <a:rPr lang="en-US" sz="2200" dirty="0"/>
              <a:t>is different about your results</a:t>
            </a:r>
            <a:r>
              <a:rPr lang="en-US" sz="2200" dirty="0" smtClean="0"/>
              <a:t>?</a:t>
            </a:r>
          </a:p>
          <a:p>
            <a:pPr marL="457200" indent="-457200"/>
            <a:endParaRPr lang="en-US" sz="2200" dirty="0"/>
          </a:p>
          <a:p>
            <a:pPr marL="457200" indent="-457200">
              <a:buAutoNum type="arabicPeriod" startAt="2"/>
            </a:pPr>
            <a:r>
              <a:rPr lang="en-US" sz="2200" dirty="0" smtClean="0"/>
              <a:t>Describe </a:t>
            </a:r>
            <a:r>
              <a:rPr lang="en-US" sz="2200" dirty="0"/>
              <a:t>the pattern you see</a:t>
            </a:r>
            <a:r>
              <a:rPr lang="en-US" sz="2200" dirty="0" smtClean="0"/>
              <a:t>?</a:t>
            </a:r>
          </a:p>
          <a:p>
            <a:pPr marL="457200" indent="-457200"/>
            <a:endParaRPr lang="en-US" sz="2200" dirty="0"/>
          </a:p>
          <a:p>
            <a:pPr marL="457200" indent="-457200">
              <a:buAutoNum type="arabicPeriod" startAt="3"/>
            </a:pPr>
            <a:r>
              <a:rPr lang="en-US" sz="2200" dirty="0" smtClean="0"/>
              <a:t>What </a:t>
            </a:r>
            <a:r>
              <a:rPr lang="en-US" sz="2200" dirty="0"/>
              <a:t>is it about the way you drew your lines that makes </a:t>
            </a:r>
            <a:r>
              <a:rPr lang="en-US" sz="2200" dirty="0" smtClean="0"/>
              <a:t>this happen?</a:t>
            </a:r>
          </a:p>
          <a:p>
            <a:pPr marL="457200" indent="-457200"/>
            <a:endParaRPr lang="en-US" sz="2200" dirty="0"/>
          </a:p>
          <a:p>
            <a:pPr marL="457200" indent="-457200">
              <a:buAutoNum type="arabicPeriod" startAt="4"/>
            </a:pPr>
            <a:r>
              <a:rPr lang="en-US" sz="2200" dirty="0" smtClean="0"/>
              <a:t>If </a:t>
            </a:r>
            <a:r>
              <a:rPr lang="en-US" sz="2200" dirty="0"/>
              <a:t>you drew in a different transversal, how would you </a:t>
            </a:r>
            <a:r>
              <a:rPr lang="en-US" sz="2200" dirty="0" smtClean="0"/>
              <a:t>picture </a:t>
            </a:r>
            <a:r>
              <a:rPr lang="en-US" sz="2200" dirty="0"/>
              <a:t>(and angle </a:t>
            </a:r>
            <a:r>
              <a:rPr lang="en-US" sz="2200" dirty="0" smtClean="0"/>
              <a:t>measures </a:t>
            </a:r>
            <a:r>
              <a:rPr lang="en-US" sz="2200" dirty="0"/>
              <a:t>be different</a:t>
            </a:r>
            <a:r>
              <a:rPr lang="en-US" sz="2200" dirty="0" smtClean="0"/>
              <a:t>?)</a:t>
            </a:r>
          </a:p>
          <a:p>
            <a:pPr marL="457200" indent="-457200"/>
            <a:endParaRPr lang="en-US" sz="2200" dirty="0"/>
          </a:p>
          <a:p>
            <a:r>
              <a:rPr lang="en-US" sz="2200" dirty="0" smtClean="0"/>
              <a:t>5.  How </a:t>
            </a:r>
            <a:r>
              <a:rPr lang="en-US" sz="2200" dirty="0"/>
              <a:t>would they be the same?</a:t>
            </a:r>
          </a:p>
          <a:p>
            <a:endParaRPr lang="en-US" sz="2200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omic Sans MS" pitchFamily="66" charset="0"/>
              </a:rPr>
              <a:t>Parallel Lines and Transversals</a:t>
            </a:r>
            <a:endParaRPr lang="en-US" sz="3000" dirty="0" smtClean="0">
              <a:solidFill>
                <a:schemeClr val="accent5">
                  <a:lumMod val="60000"/>
                  <a:lumOff val="4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8" name="Text Box 16"/>
          <p:cNvSpPr txBox="1">
            <a:spLocks noChangeArrowheads="1"/>
          </p:cNvSpPr>
          <p:nvPr/>
        </p:nvSpPr>
        <p:spPr bwMode="auto">
          <a:xfrm>
            <a:off x="0" y="533400"/>
            <a:ext cx="9144000" cy="40011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Comic Sans MS" pitchFamily="66" charset="0"/>
              </a:rPr>
              <a:t>ACTIVITY: Measurements Using Lined paper</a:t>
            </a:r>
            <a:endParaRPr lang="en-US" sz="200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7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7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  <p:bldP spid="27667" grpId="0"/>
      <p:bldP spid="27668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5029200" y="3048000"/>
            <a:ext cx="2057400" cy="381000"/>
          </a:xfrm>
          <a:prstGeom prst="rect">
            <a:avLst/>
          </a:prstGeom>
          <a:solidFill>
            <a:srgbClr val="FFFF00">
              <a:alpha val="79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971800" y="3048000"/>
            <a:ext cx="1371600" cy="381000"/>
          </a:xfrm>
          <a:prstGeom prst="rect">
            <a:avLst/>
          </a:prstGeom>
          <a:solidFill>
            <a:srgbClr val="FFFF00">
              <a:alpha val="79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4038600" y="717756"/>
            <a:ext cx="1676400" cy="381000"/>
          </a:xfrm>
          <a:prstGeom prst="rect">
            <a:avLst/>
          </a:prstGeom>
          <a:solidFill>
            <a:srgbClr val="FFFF00">
              <a:alpha val="79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3000" b="1" dirty="0" smtClean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</a:rPr>
              <a:t>Showing Lines are Parallel</a:t>
            </a:r>
            <a:endParaRPr lang="en-US" sz="3000" b="1" dirty="0">
              <a:solidFill>
                <a:schemeClr val="bg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52400" y="685800"/>
            <a:ext cx="88152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So far, we’ve studied basic conditional (if-then) statements: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18438" y="1367135"/>
            <a:ext cx="790953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IF it rains, THEN you need an umbrella.</a:t>
            </a:r>
          </a:p>
          <a:p>
            <a:r>
              <a:rPr lang="en-US" sz="2400" dirty="0" smtClean="0">
                <a:latin typeface="Comic Sans MS" pitchFamily="66" charset="0"/>
              </a:rPr>
              <a:t>IF she has small feet THEN she will need small shoes.</a:t>
            </a:r>
          </a:p>
          <a:p>
            <a:r>
              <a:rPr lang="en-US" sz="2400" dirty="0" smtClean="0">
                <a:latin typeface="Comic Sans MS" pitchFamily="66" charset="0"/>
              </a:rPr>
              <a:t>IF the angle is more than 90</a:t>
            </a:r>
            <a:r>
              <a:rPr lang="en-US" sz="2400" baseline="30000" dirty="0" smtClean="0">
                <a:latin typeface="Comic Sans MS" pitchFamily="66" charset="0"/>
              </a:rPr>
              <a:t>0</a:t>
            </a:r>
            <a:r>
              <a:rPr lang="en-US" sz="2400" dirty="0" smtClean="0">
                <a:latin typeface="Comic Sans MS" pitchFamily="66" charset="0"/>
              </a:rPr>
              <a:t>, THEN it is obtuse.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2400" y="3048000"/>
            <a:ext cx="88056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Next, we will study converse and  bi-conditional statements:</a:t>
            </a:r>
            <a:endParaRPr lang="en-US" sz="24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2" grpId="0" animBg="1"/>
      <p:bldP spid="10" grpId="0" animBg="1"/>
      <p:bldP spid="7" grpId="0"/>
      <p:bldP spid="8" grpId="0"/>
      <p:bldP spid="11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38200" y="609600"/>
            <a:ext cx="1752600" cy="381000"/>
          </a:xfrm>
          <a:prstGeom prst="rect">
            <a:avLst/>
          </a:prstGeom>
          <a:solidFill>
            <a:srgbClr val="FFFF00">
              <a:alpha val="79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3000" b="1" dirty="0" smtClean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</a:rPr>
              <a:t>Showing Lines are Parallel</a:t>
            </a:r>
            <a:endParaRPr lang="en-US" sz="3000" b="1" dirty="0">
              <a:solidFill>
                <a:schemeClr val="bg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52400" y="609600"/>
            <a:ext cx="8763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The CONVERSE of an if-then  statement is the statement formed by switching the hypothesis and conclusion</a:t>
            </a:r>
            <a:endParaRPr lang="en-US" sz="2400" dirty="0">
              <a:latin typeface="Comic Sans MS" pitchFamily="66" charset="0"/>
            </a:endParaRPr>
          </a:p>
        </p:txBody>
      </p:sp>
      <p:pic>
        <p:nvPicPr>
          <p:cNvPr id="262146" name="Picture 2" descr="View Image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3200" y="3962400"/>
            <a:ext cx="2381250" cy="2362200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228600" y="1824335"/>
            <a:ext cx="88424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 smtClean="0">
                <a:latin typeface="Comic Sans MS" pitchFamily="66" charset="0"/>
              </a:rPr>
              <a:t>STATEMENT</a:t>
            </a:r>
            <a:r>
              <a:rPr lang="en-US" sz="2400" b="1" dirty="0" smtClean="0">
                <a:latin typeface="Comic Sans MS" pitchFamily="66" charset="0"/>
              </a:rPr>
              <a:t>:  </a:t>
            </a:r>
            <a:r>
              <a:rPr lang="en-US" sz="2400" dirty="0" smtClean="0">
                <a:latin typeface="Comic Sans MS" pitchFamily="66" charset="0"/>
              </a:rPr>
              <a:t>IF it is raining, THEN you need an umbrella.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59710" y="2438400"/>
            <a:ext cx="84657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 smtClean="0">
                <a:latin typeface="Comic Sans MS" pitchFamily="66" charset="0"/>
              </a:rPr>
              <a:t>CONVERSE</a:t>
            </a:r>
            <a:r>
              <a:rPr lang="en-US" sz="2400" b="1" dirty="0" smtClean="0">
                <a:latin typeface="Comic Sans MS" pitchFamily="66" charset="0"/>
              </a:rPr>
              <a:t>:  </a:t>
            </a:r>
            <a:r>
              <a:rPr lang="en-US" sz="2400" dirty="0" smtClean="0">
                <a:latin typeface="Comic Sans MS" pitchFamily="66" charset="0"/>
              </a:rPr>
              <a:t>IF you need an umbrella, THEN it is raining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533400" y="609600"/>
            <a:ext cx="2895600" cy="381000"/>
          </a:xfrm>
          <a:prstGeom prst="rect">
            <a:avLst/>
          </a:prstGeom>
          <a:solidFill>
            <a:srgbClr val="FFFF00">
              <a:alpha val="79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3000" b="1" dirty="0" smtClean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</a:rPr>
              <a:t>Showing Lines are Parallel</a:t>
            </a:r>
            <a:endParaRPr lang="en-US" sz="3000" b="1" dirty="0">
              <a:solidFill>
                <a:schemeClr val="bg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52400" y="609600"/>
            <a:ext cx="8763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A </a:t>
            </a:r>
            <a:r>
              <a:rPr lang="en-US" sz="2400" b="1" dirty="0" smtClean="0">
                <a:latin typeface="Comic Sans MS" pitchFamily="66" charset="0"/>
              </a:rPr>
              <a:t>BI-CONDITIONAL</a:t>
            </a:r>
            <a:r>
              <a:rPr lang="en-US" sz="2400" dirty="0" smtClean="0">
                <a:latin typeface="Comic Sans MS" pitchFamily="66" charset="0"/>
              </a:rPr>
              <a:t> statement is one in which both the original statement and the  converse are true.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8601" y="1824335"/>
            <a:ext cx="8686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 smtClean="0">
                <a:latin typeface="Comic Sans MS" pitchFamily="66" charset="0"/>
              </a:rPr>
              <a:t>STATEMENT</a:t>
            </a:r>
            <a:r>
              <a:rPr lang="en-US" sz="2400" b="1" dirty="0" smtClean="0">
                <a:latin typeface="Comic Sans MS" pitchFamily="66" charset="0"/>
              </a:rPr>
              <a:t>:  </a:t>
            </a:r>
          </a:p>
          <a:p>
            <a:r>
              <a:rPr lang="en-US" sz="2400" b="1" dirty="0" smtClean="0">
                <a:latin typeface="Comic Sans MS" pitchFamily="66" charset="0"/>
              </a:rPr>
              <a:t>	</a:t>
            </a:r>
            <a:r>
              <a:rPr lang="en-US" sz="2400" dirty="0" smtClean="0">
                <a:latin typeface="Comic Sans MS" pitchFamily="66" charset="0"/>
              </a:rPr>
              <a:t>IF today is Tuesday, THEN yesterday was Monday.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59710" y="3043535"/>
            <a:ext cx="834555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 smtClean="0">
                <a:latin typeface="Comic Sans MS" pitchFamily="66" charset="0"/>
              </a:rPr>
              <a:t>CONVERSE</a:t>
            </a:r>
            <a:r>
              <a:rPr lang="en-US" sz="2400" b="1" dirty="0" smtClean="0">
                <a:latin typeface="Comic Sans MS" pitchFamily="66" charset="0"/>
              </a:rPr>
              <a:t>:  </a:t>
            </a:r>
          </a:p>
          <a:p>
            <a:r>
              <a:rPr lang="en-US" sz="2400" b="1" dirty="0" smtClean="0">
                <a:latin typeface="Comic Sans MS" pitchFamily="66" charset="0"/>
              </a:rPr>
              <a:t>	</a:t>
            </a:r>
            <a:r>
              <a:rPr lang="en-US" sz="2400" dirty="0" smtClean="0">
                <a:latin typeface="Comic Sans MS" pitchFamily="66" charset="0"/>
              </a:rPr>
              <a:t>IF yesterday was Monday, THEN today is Tuesday.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533400" y="609600"/>
            <a:ext cx="2895600" cy="381000"/>
          </a:xfrm>
          <a:prstGeom prst="rect">
            <a:avLst/>
          </a:prstGeom>
          <a:solidFill>
            <a:srgbClr val="FFFF00">
              <a:alpha val="79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3000" b="1" dirty="0" smtClean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</a:rPr>
              <a:t>Showing Lines are Parallel</a:t>
            </a:r>
            <a:endParaRPr lang="en-US" sz="3000" b="1" dirty="0">
              <a:solidFill>
                <a:schemeClr val="bg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52400" y="609600"/>
            <a:ext cx="8763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A </a:t>
            </a:r>
            <a:r>
              <a:rPr lang="en-US" sz="2400" b="1" dirty="0" smtClean="0">
                <a:latin typeface="Comic Sans MS" pitchFamily="66" charset="0"/>
              </a:rPr>
              <a:t>BI-CONDITIONAL</a:t>
            </a:r>
            <a:r>
              <a:rPr lang="en-US" sz="2400" dirty="0" smtClean="0">
                <a:latin typeface="Comic Sans MS" pitchFamily="66" charset="0"/>
              </a:rPr>
              <a:t> statement is one in which both the original statement and the  converse are true.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8601" y="1824335"/>
            <a:ext cx="8686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 smtClean="0">
                <a:latin typeface="Comic Sans MS" pitchFamily="66" charset="0"/>
              </a:rPr>
              <a:t>STATEMENT</a:t>
            </a:r>
            <a:r>
              <a:rPr lang="en-US" sz="2400" b="1" dirty="0" smtClean="0">
                <a:latin typeface="Comic Sans MS" pitchFamily="66" charset="0"/>
              </a:rPr>
              <a:t>:  </a:t>
            </a:r>
          </a:p>
          <a:p>
            <a:r>
              <a:rPr lang="en-US" sz="2400" b="1" dirty="0" smtClean="0">
                <a:latin typeface="Comic Sans MS" pitchFamily="66" charset="0"/>
              </a:rPr>
              <a:t>	</a:t>
            </a:r>
            <a:r>
              <a:rPr lang="en-US" sz="2400" dirty="0" smtClean="0">
                <a:latin typeface="Comic Sans MS" pitchFamily="66" charset="0"/>
              </a:rPr>
              <a:t>IF</a:t>
            </a:r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______________</a:t>
            </a:r>
            <a:r>
              <a:rPr lang="en-US" sz="2400" dirty="0" smtClean="0">
                <a:latin typeface="Comic Sans MS" pitchFamily="66" charset="0"/>
              </a:rPr>
              <a:t>, THEN </a:t>
            </a:r>
            <a:r>
              <a:rPr lang="en-US" sz="2400" dirty="0" smtClean="0">
                <a:solidFill>
                  <a:srgbClr val="00B0F0"/>
                </a:solidFill>
                <a:latin typeface="Comic Sans MS" pitchFamily="66" charset="0"/>
              </a:rPr>
              <a:t>______________</a:t>
            </a:r>
            <a:r>
              <a:rPr lang="en-US" sz="2400" dirty="0" smtClean="0">
                <a:latin typeface="Comic Sans MS" pitchFamily="66" charset="0"/>
              </a:rPr>
              <a:t>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59710" y="3043535"/>
            <a:ext cx="816922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 smtClean="0">
                <a:latin typeface="Comic Sans MS" pitchFamily="66" charset="0"/>
              </a:rPr>
              <a:t>CONVERSE</a:t>
            </a:r>
            <a:r>
              <a:rPr lang="en-US" sz="2400" b="1" dirty="0" smtClean="0">
                <a:latin typeface="Comic Sans MS" pitchFamily="66" charset="0"/>
              </a:rPr>
              <a:t>:  </a:t>
            </a:r>
          </a:p>
          <a:p>
            <a:r>
              <a:rPr lang="en-US" sz="2400" b="1" dirty="0" smtClean="0">
                <a:latin typeface="Comic Sans MS" pitchFamily="66" charset="0"/>
              </a:rPr>
              <a:t>	</a:t>
            </a:r>
            <a:r>
              <a:rPr lang="en-US" sz="2400" dirty="0" smtClean="0">
                <a:latin typeface="Comic Sans MS" pitchFamily="66" charset="0"/>
              </a:rPr>
              <a:t>IF </a:t>
            </a:r>
            <a:r>
              <a:rPr lang="en-US" sz="2400" dirty="0" smtClean="0">
                <a:solidFill>
                  <a:srgbClr val="00B0F0"/>
                </a:solidFill>
                <a:latin typeface="Comic Sans MS" pitchFamily="66" charset="0"/>
              </a:rPr>
              <a:t>______________</a:t>
            </a:r>
            <a:r>
              <a:rPr lang="en-US" sz="2400" dirty="0" smtClean="0">
                <a:latin typeface="Comic Sans MS" pitchFamily="66" charset="0"/>
              </a:rPr>
              <a:t>, THEN </a:t>
            </a:r>
            <a:r>
              <a:rPr lang="en-US" sz="2400" dirty="0" smtClean="0">
                <a:solidFill>
                  <a:srgbClr val="FF0000"/>
                </a:solidFill>
                <a:latin typeface="Comic Sans MS" pitchFamily="66" charset="0"/>
              </a:rPr>
              <a:t>_____________</a:t>
            </a:r>
            <a:r>
              <a:rPr lang="en-US" sz="2400" dirty="0" smtClean="0">
                <a:latin typeface="Comic Sans MS" pitchFamily="66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48" name="TextBox 47"/>
          <p:cNvSpPr txBox="1"/>
          <p:nvPr/>
        </p:nvSpPr>
        <p:spPr>
          <a:xfrm>
            <a:off x="0" y="32766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All of these rules are BI-CONDITIONAL</a:t>
            </a:r>
            <a:endParaRPr lang="en-US" sz="2400" dirty="0">
              <a:latin typeface="Comic Sans MS" pitchFamily="66" charset="0"/>
            </a:endParaRPr>
          </a:p>
        </p:txBody>
      </p:sp>
      <p:pic>
        <p:nvPicPr>
          <p:cNvPr id="2744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33400"/>
            <a:ext cx="4024071" cy="2617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443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60458" y="533400"/>
            <a:ext cx="3983542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443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886200"/>
            <a:ext cx="3976576" cy="2597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4436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35206" y="3886200"/>
            <a:ext cx="3908794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3000" b="1" dirty="0" smtClean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</a:rPr>
              <a:t>Showing Lines are Parallel</a:t>
            </a:r>
            <a:endParaRPr lang="en-US" sz="3000" b="1" dirty="0">
              <a:solidFill>
                <a:schemeClr val="bg2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155" decel="100000"/>
                                        <p:tgtEl>
                                          <p:spTgt spid="2744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155" decel="100000"/>
                                        <p:tgtEl>
                                          <p:spTgt spid="27443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27443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155" fill="hold"/>
                                        <p:tgtEl>
                                          <p:spTgt spid="274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274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155" fill="hold"/>
                                        <p:tgtEl>
                                          <p:spTgt spid="274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274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155" decel="100000"/>
                                        <p:tgtEl>
                                          <p:spTgt spid="2744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1155" decel="100000"/>
                                        <p:tgtEl>
                                          <p:spTgt spid="27443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27443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1155" fill="hold"/>
                                        <p:tgtEl>
                                          <p:spTgt spid="274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274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155" fill="hold"/>
                                        <p:tgtEl>
                                          <p:spTgt spid="274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274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155" decel="100000"/>
                                        <p:tgtEl>
                                          <p:spTgt spid="2744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1155" decel="100000"/>
                                        <p:tgtEl>
                                          <p:spTgt spid="27443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27443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1155" fill="hold"/>
                                        <p:tgtEl>
                                          <p:spTgt spid="274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274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1155" fill="hold"/>
                                        <p:tgtEl>
                                          <p:spTgt spid="274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274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155" decel="100000"/>
                                        <p:tgtEl>
                                          <p:spTgt spid="2744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1155" decel="100000"/>
                                        <p:tgtEl>
                                          <p:spTgt spid="27443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2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27443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3" dur="1155" fill="hold"/>
                                        <p:tgtEl>
                                          <p:spTgt spid="274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4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274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1155" fill="hold"/>
                                        <p:tgtEl>
                                          <p:spTgt spid="274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6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274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304800" y="609600"/>
            <a:ext cx="8610600" cy="381000"/>
          </a:xfrm>
          <a:prstGeom prst="rect">
            <a:avLst/>
          </a:prstGeom>
          <a:solidFill>
            <a:srgbClr val="FFFF00">
              <a:alpha val="79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46" name="Line 2"/>
          <p:cNvSpPr>
            <a:spLocks noChangeShapeType="1"/>
          </p:cNvSpPr>
          <p:nvPr/>
        </p:nvSpPr>
        <p:spPr bwMode="auto">
          <a:xfrm>
            <a:off x="685800" y="3657600"/>
            <a:ext cx="7772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arrow"/>
            <a:tailEnd type="arrow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6147" name="Line 3"/>
          <p:cNvSpPr>
            <a:spLocks noChangeShapeType="1"/>
          </p:cNvSpPr>
          <p:nvPr/>
        </p:nvSpPr>
        <p:spPr bwMode="auto">
          <a:xfrm>
            <a:off x="762000" y="4495800"/>
            <a:ext cx="7696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arrow"/>
            <a:tailEnd type="arrow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6148" name="Line 4"/>
          <p:cNvSpPr>
            <a:spLocks noChangeShapeType="1"/>
          </p:cNvSpPr>
          <p:nvPr/>
        </p:nvSpPr>
        <p:spPr bwMode="auto">
          <a:xfrm flipV="1">
            <a:off x="2362200" y="2286000"/>
            <a:ext cx="3733800" cy="3505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arrow"/>
            <a:tailEnd type="arrow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124933" name="Rectangle 5"/>
          <p:cNvSpPr>
            <a:spLocks noChangeArrowheads="1"/>
          </p:cNvSpPr>
          <p:nvPr/>
        </p:nvSpPr>
        <p:spPr bwMode="auto">
          <a:xfrm>
            <a:off x="304800" y="533400"/>
            <a:ext cx="8839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800" b="1" dirty="0">
                <a:latin typeface="Comic Sans MS" pitchFamily="66" charset="0"/>
              </a:rPr>
              <a:t>IF </a:t>
            </a:r>
            <a:r>
              <a:rPr lang="en-US" sz="2800" dirty="0">
                <a:latin typeface="Comic Sans MS" pitchFamily="66" charset="0"/>
              </a:rPr>
              <a:t>the lines are parallel,</a:t>
            </a:r>
            <a:r>
              <a:rPr lang="en-US" sz="2800" b="1" dirty="0">
                <a:latin typeface="Comic Sans MS" pitchFamily="66" charset="0"/>
              </a:rPr>
              <a:t> Then </a:t>
            </a:r>
            <a:r>
              <a:rPr lang="en-US" sz="2800" dirty="0">
                <a:latin typeface="Comic Sans MS" pitchFamily="66" charset="0"/>
              </a:rPr>
              <a:t>you get this pattern</a:t>
            </a:r>
          </a:p>
        </p:txBody>
      </p:sp>
      <p:sp>
        <p:nvSpPr>
          <p:cNvPr id="6154" name="Rectangle 10"/>
          <p:cNvSpPr>
            <a:spLocks noChangeArrowheads="1"/>
          </p:cNvSpPr>
          <p:nvPr/>
        </p:nvSpPr>
        <p:spPr bwMode="auto">
          <a:xfrm>
            <a:off x="4953000" y="3200400"/>
            <a:ext cx="609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 smtClean="0">
                <a:solidFill>
                  <a:sysClr val="windowText" lastClr="000000"/>
                </a:solidFill>
              </a:rPr>
              <a:t>60</a:t>
            </a:r>
            <a:endParaRPr lang="en-US" sz="2400" b="1" dirty="0">
              <a:solidFill>
                <a:sysClr val="windowText" lastClr="000000"/>
              </a:solidFill>
            </a:endParaRPr>
          </a:p>
        </p:txBody>
      </p:sp>
      <p:sp>
        <p:nvSpPr>
          <p:cNvPr id="6155" name="Rectangle 11"/>
          <p:cNvSpPr>
            <a:spLocks noChangeArrowheads="1"/>
          </p:cNvSpPr>
          <p:nvPr/>
        </p:nvSpPr>
        <p:spPr bwMode="auto">
          <a:xfrm>
            <a:off x="3962400" y="3581400"/>
            <a:ext cx="609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 smtClean="0">
                <a:solidFill>
                  <a:sysClr val="windowText" lastClr="000000"/>
                </a:solidFill>
              </a:rPr>
              <a:t>60</a:t>
            </a:r>
            <a:endParaRPr lang="en-US" sz="2400" b="1" dirty="0">
              <a:solidFill>
                <a:sysClr val="windowText" lastClr="000000"/>
              </a:solidFill>
            </a:endParaRPr>
          </a:p>
        </p:txBody>
      </p:sp>
      <p:sp>
        <p:nvSpPr>
          <p:cNvPr id="6156" name="Rectangle 12"/>
          <p:cNvSpPr>
            <a:spLocks noChangeArrowheads="1"/>
          </p:cNvSpPr>
          <p:nvPr/>
        </p:nvSpPr>
        <p:spPr bwMode="auto">
          <a:xfrm>
            <a:off x="3962400" y="41148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 smtClean="0">
                <a:solidFill>
                  <a:sysClr val="windowText" lastClr="000000"/>
                </a:solidFill>
              </a:rPr>
              <a:t>60</a:t>
            </a:r>
            <a:endParaRPr lang="en-US" sz="2400" b="1" dirty="0">
              <a:solidFill>
                <a:sysClr val="windowText" lastClr="000000"/>
              </a:solidFill>
            </a:endParaRPr>
          </a:p>
        </p:txBody>
      </p:sp>
      <p:sp>
        <p:nvSpPr>
          <p:cNvPr id="6157" name="Rectangle 13"/>
          <p:cNvSpPr>
            <a:spLocks noChangeArrowheads="1"/>
          </p:cNvSpPr>
          <p:nvPr/>
        </p:nvSpPr>
        <p:spPr bwMode="auto">
          <a:xfrm>
            <a:off x="3124200" y="44196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 smtClean="0">
                <a:solidFill>
                  <a:sysClr val="windowText" lastClr="000000"/>
                </a:solidFill>
              </a:rPr>
              <a:t>60</a:t>
            </a:r>
            <a:endParaRPr lang="en-US" sz="2400" b="1" dirty="0">
              <a:solidFill>
                <a:sysClr val="windowText" lastClr="000000"/>
              </a:solidFill>
            </a:endParaRPr>
          </a:p>
        </p:txBody>
      </p:sp>
      <p:sp>
        <p:nvSpPr>
          <p:cNvPr id="6158" name="Rectangle 14"/>
          <p:cNvSpPr>
            <a:spLocks noChangeArrowheads="1"/>
          </p:cNvSpPr>
          <p:nvPr/>
        </p:nvSpPr>
        <p:spPr bwMode="auto">
          <a:xfrm>
            <a:off x="4191000" y="32004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 smtClean="0">
                <a:solidFill>
                  <a:sysClr val="windowText" lastClr="000000"/>
                </a:solidFill>
              </a:rPr>
              <a:t>120</a:t>
            </a:r>
            <a:endParaRPr lang="en-US" sz="2400" b="1" dirty="0">
              <a:solidFill>
                <a:sysClr val="windowText" lastClr="000000"/>
              </a:solidFill>
            </a:endParaRPr>
          </a:p>
        </p:txBody>
      </p:sp>
      <p:sp>
        <p:nvSpPr>
          <p:cNvPr id="6159" name="Rectangle 15"/>
          <p:cNvSpPr>
            <a:spLocks noChangeArrowheads="1"/>
          </p:cNvSpPr>
          <p:nvPr/>
        </p:nvSpPr>
        <p:spPr bwMode="auto">
          <a:xfrm>
            <a:off x="4572000" y="35814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 smtClean="0">
                <a:solidFill>
                  <a:sysClr val="windowText" lastClr="000000"/>
                </a:solidFill>
              </a:rPr>
              <a:t>120</a:t>
            </a:r>
            <a:endParaRPr lang="en-US" sz="2400" b="1" dirty="0">
              <a:solidFill>
                <a:sysClr val="windowText" lastClr="000000"/>
              </a:solidFill>
            </a:endParaRPr>
          </a:p>
        </p:txBody>
      </p:sp>
      <p:sp>
        <p:nvSpPr>
          <p:cNvPr id="6160" name="Rectangle 16"/>
          <p:cNvSpPr>
            <a:spLocks noChangeArrowheads="1"/>
          </p:cNvSpPr>
          <p:nvPr/>
        </p:nvSpPr>
        <p:spPr bwMode="auto">
          <a:xfrm>
            <a:off x="3276600" y="40386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 smtClean="0">
                <a:solidFill>
                  <a:sysClr val="windowText" lastClr="000000"/>
                </a:solidFill>
              </a:rPr>
              <a:t>120</a:t>
            </a:r>
            <a:endParaRPr lang="en-US" sz="2400" b="1" dirty="0">
              <a:solidFill>
                <a:sysClr val="windowText" lastClr="000000"/>
              </a:solidFill>
            </a:endParaRPr>
          </a:p>
        </p:txBody>
      </p:sp>
      <p:sp>
        <p:nvSpPr>
          <p:cNvPr id="6161" name="Rectangle 17"/>
          <p:cNvSpPr>
            <a:spLocks noChangeArrowheads="1"/>
          </p:cNvSpPr>
          <p:nvPr/>
        </p:nvSpPr>
        <p:spPr bwMode="auto">
          <a:xfrm>
            <a:off x="3581400" y="44958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 smtClean="0">
                <a:solidFill>
                  <a:sysClr val="windowText" lastClr="000000"/>
                </a:solidFill>
              </a:rPr>
              <a:t>120</a:t>
            </a:r>
            <a:endParaRPr lang="en-US" sz="2400" b="1" dirty="0">
              <a:solidFill>
                <a:sysClr val="windowText" lastClr="000000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6150" name="Line 6"/>
          <p:cNvSpPr>
            <a:spLocks noChangeShapeType="1"/>
          </p:cNvSpPr>
          <p:nvPr/>
        </p:nvSpPr>
        <p:spPr bwMode="auto">
          <a:xfrm>
            <a:off x="1828800" y="4267200"/>
            <a:ext cx="30480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6151" name="Line 7"/>
          <p:cNvSpPr>
            <a:spLocks noChangeShapeType="1"/>
          </p:cNvSpPr>
          <p:nvPr/>
        </p:nvSpPr>
        <p:spPr bwMode="auto">
          <a:xfrm flipV="1">
            <a:off x="1828800" y="4495800"/>
            <a:ext cx="30480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6152" name="Line 8"/>
          <p:cNvSpPr>
            <a:spLocks noChangeShapeType="1"/>
          </p:cNvSpPr>
          <p:nvPr/>
        </p:nvSpPr>
        <p:spPr bwMode="auto">
          <a:xfrm>
            <a:off x="1828800" y="3429000"/>
            <a:ext cx="30480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6153" name="Line 9"/>
          <p:cNvSpPr>
            <a:spLocks noChangeShapeType="1"/>
          </p:cNvSpPr>
          <p:nvPr/>
        </p:nvSpPr>
        <p:spPr bwMode="auto">
          <a:xfrm flipV="1">
            <a:off x="1828800" y="3657600"/>
            <a:ext cx="30480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3000" b="1" dirty="0" smtClean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</a:rPr>
              <a:t>Showing Lines are Parallel</a:t>
            </a:r>
            <a:endParaRPr lang="en-US" sz="3000" b="1" dirty="0">
              <a:solidFill>
                <a:schemeClr val="bg2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4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3" grpId="0"/>
      <p:bldP spid="6154" grpId="0"/>
      <p:bldP spid="6155" grpId="0"/>
      <p:bldP spid="6156" grpId="0"/>
      <p:bldP spid="6157" grpId="0"/>
      <p:bldP spid="6158" grpId="0"/>
      <p:bldP spid="6159" grpId="0"/>
      <p:bldP spid="6160" grpId="0"/>
      <p:bldP spid="6161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381000" y="762000"/>
            <a:ext cx="8610600" cy="381000"/>
          </a:xfrm>
          <a:prstGeom prst="rect">
            <a:avLst/>
          </a:prstGeom>
          <a:solidFill>
            <a:srgbClr val="FFFF00">
              <a:alpha val="79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46" name="Line 2"/>
          <p:cNvSpPr>
            <a:spLocks noChangeShapeType="1"/>
          </p:cNvSpPr>
          <p:nvPr/>
        </p:nvSpPr>
        <p:spPr bwMode="auto">
          <a:xfrm>
            <a:off x="685800" y="3657600"/>
            <a:ext cx="7772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arrow"/>
            <a:tailEnd type="arrow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6147" name="Line 3"/>
          <p:cNvSpPr>
            <a:spLocks noChangeShapeType="1"/>
          </p:cNvSpPr>
          <p:nvPr/>
        </p:nvSpPr>
        <p:spPr bwMode="auto">
          <a:xfrm>
            <a:off x="762000" y="4495800"/>
            <a:ext cx="7696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arrow"/>
            <a:tailEnd type="arrow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6148" name="Line 4"/>
          <p:cNvSpPr>
            <a:spLocks noChangeShapeType="1"/>
          </p:cNvSpPr>
          <p:nvPr/>
        </p:nvSpPr>
        <p:spPr bwMode="auto">
          <a:xfrm flipV="1">
            <a:off x="2362200" y="2286000"/>
            <a:ext cx="3733800" cy="3505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arrow"/>
            <a:tailEnd type="arrow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6154" name="Rectangle 10"/>
          <p:cNvSpPr>
            <a:spLocks noChangeArrowheads="1"/>
          </p:cNvSpPr>
          <p:nvPr/>
        </p:nvSpPr>
        <p:spPr bwMode="auto">
          <a:xfrm>
            <a:off x="4953000" y="3200400"/>
            <a:ext cx="609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 smtClean="0">
                <a:solidFill>
                  <a:sysClr val="windowText" lastClr="000000"/>
                </a:solidFill>
              </a:rPr>
              <a:t>60</a:t>
            </a:r>
            <a:endParaRPr lang="en-US" sz="2400" b="1" dirty="0">
              <a:solidFill>
                <a:sysClr val="windowText" lastClr="000000"/>
              </a:solidFill>
            </a:endParaRPr>
          </a:p>
        </p:txBody>
      </p:sp>
      <p:sp>
        <p:nvSpPr>
          <p:cNvPr id="6155" name="Rectangle 11"/>
          <p:cNvSpPr>
            <a:spLocks noChangeArrowheads="1"/>
          </p:cNvSpPr>
          <p:nvPr/>
        </p:nvSpPr>
        <p:spPr bwMode="auto">
          <a:xfrm>
            <a:off x="3962400" y="3581400"/>
            <a:ext cx="609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 smtClean="0">
                <a:solidFill>
                  <a:sysClr val="windowText" lastClr="000000"/>
                </a:solidFill>
              </a:rPr>
              <a:t>60</a:t>
            </a:r>
            <a:endParaRPr lang="en-US" sz="2400" b="1" dirty="0">
              <a:solidFill>
                <a:sysClr val="windowText" lastClr="000000"/>
              </a:solidFill>
            </a:endParaRPr>
          </a:p>
        </p:txBody>
      </p:sp>
      <p:sp>
        <p:nvSpPr>
          <p:cNvPr id="6156" name="Rectangle 12"/>
          <p:cNvSpPr>
            <a:spLocks noChangeArrowheads="1"/>
          </p:cNvSpPr>
          <p:nvPr/>
        </p:nvSpPr>
        <p:spPr bwMode="auto">
          <a:xfrm>
            <a:off x="3962400" y="41148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 smtClean="0">
                <a:solidFill>
                  <a:sysClr val="windowText" lastClr="000000"/>
                </a:solidFill>
              </a:rPr>
              <a:t>60</a:t>
            </a:r>
            <a:endParaRPr lang="en-US" sz="2400" b="1" dirty="0">
              <a:solidFill>
                <a:sysClr val="windowText" lastClr="000000"/>
              </a:solidFill>
            </a:endParaRPr>
          </a:p>
        </p:txBody>
      </p:sp>
      <p:sp>
        <p:nvSpPr>
          <p:cNvPr id="6157" name="Rectangle 13"/>
          <p:cNvSpPr>
            <a:spLocks noChangeArrowheads="1"/>
          </p:cNvSpPr>
          <p:nvPr/>
        </p:nvSpPr>
        <p:spPr bwMode="auto">
          <a:xfrm>
            <a:off x="3124200" y="44196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 smtClean="0">
                <a:solidFill>
                  <a:sysClr val="windowText" lastClr="000000"/>
                </a:solidFill>
              </a:rPr>
              <a:t>60</a:t>
            </a:r>
            <a:endParaRPr lang="en-US" sz="2400" b="1" dirty="0">
              <a:solidFill>
                <a:sysClr val="windowText" lastClr="000000"/>
              </a:solidFill>
            </a:endParaRPr>
          </a:p>
        </p:txBody>
      </p:sp>
      <p:sp>
        <p:nvSpPr>
          <p:cNvPr id="6158" name="Rectangle 14"/>
          <p:cNvSpPr>
            <a:spLocks noChangeArrowheads="1"/>
          </p:cNvSpPr>
          <p:nvPr/>
        </p:nvSpPr>
        <p:spPr bwMode="auto">
          <a:xfrm>
            <a:off x="4191000" y="32004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 smtClean="0">
                <a:solidFill>
                  <a:sysClr val="windowText" lastClr="000000"/>
                </a:solidFill>
              </a:rPr>
              <a:t>120</a:t>
            </a:r>
            <a:endParaRPr lang="en-US" sz="2400" b="1" dirty="0">
              <a:solidFill>
                <a:sysClr val="windowText" lastClr="000000"/>
              </a:solidFill>
            </a:endParaRPr>
          </a:p>
        </p:txBody>
      </p:sp>
      <p:sp>
        <p:nvSpPr>
          <p:cNvPr id="6159" name="Rectangle 15"/>
          <p:cNvSpPr>
            <a:spLocks noChangeArrowheads="1"/>
          </p:cNvSpPr>
          <p:nvPr/>
        </p:nvSpPr>
        <p:spPr bwMode="auto">
          <a:xfrm>
            <a:off x="4572000" y="35814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 smtClean="0">
                <a:solidFill>
                  <a:sysClr val="windowText" lastClr="000000"/>
                </a:solidFill>
              </a:rPr>
              <a:t>120</a:t>
            </a:r>
            <a:endParaRPr lang="en-US" sz="2400" b="1" dirty="0">
              <a:solidFill>
                <a:sysClr val="windowText" lastClr="000000"/>
              </a:solidFill>
            </a:endParaRPr>
          </a:p>
        </p:txBody>
      </p:sp>
      <p:sp>
        <p:nvSpPr>
          <p:cNvPr id="6160" name="Rectangle 16"/>
          <p:cNvSpPr>
            <a:spLocks noChangeArrowheads="1"/>
          </p:cNvSpPr>
          <p:nvPr/>
        </p:nvSpPr>
        <p:spPr bwMode="auto">
          <a:xfrm>
            <a:off x="3276600" y="40386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 smtClean="0">
                <a:solidFill>
                  <a:sysClr val="windowText" lastClr="000000"/>
                </a:solidFill>
              </a:rPr>
              <a:t>120</a:t>
            </a:r>
            <a:endParaRPr lang="en-US" sz="2400" b="1" dirty="0">
              <a:solidFill>
                <a:sysClr val="windowText" lastClr="000000"/>
              </a:solidFill>
            </a:endParaRPr>
          </a:p>
        </p:txBody>
      </p:sp>
      <p:sp>
        <p:nvSpPr>
          <p:cNvPr id="6161" name="Rectangle 17"/>
          <p:cNvSpPr>
            <a:spLocks noChangeArrowheads="1"/>
          </p:cNvSpPr>
          <p:nvPr/>
        </p:nvSpPr>
        <p:spPr bwMode="auto">
          <a:xfrm>
            <a:off x="3581400" y="44958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 smtClean="0">
                <a:solidFill>
                  <a:sysClr val="windowText" lastClr="000000"/>
                </a:solidFill>
              </a:rPr>
              <a:t>120</a:t>
            </a:r>
            <a:endParaRPr lang="en-US" sz="2400" b="1" dirty="0">
              <a:solidFill>
                <a:sysClr val="windowText" lastClr="000000"/>
              </a:solidFill>
            </a:endParaRPr>
          </a:p>
        </p:txBody>
      </p:sp>
      <p:sp>
        <p:nvSpPr>
          <p:cNvPr id="124946" name="Rectangle 18"/>
          <p:cNvSpPr>
            <a:spLocks noChangeArrowheads="1"/>
          </p:cNvSpPr>
          <p:nvPr/>
        </p:nvSpPr>
        <p:spPr bwMode="auto">
          <a:xfrm>
            <a:off x="304800" y="685800"/>
            <a:ext cx="8839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800" b="1" dirty="0">
                <a:latin typeface="Comic Sans MS" pitchFamily="66" charset="0"/>
              </a:rPr>
              <a:t>IF </a:t>
            </a:r>
            <a:r>
              <a:rPr lang="en-US" sz="2800" dirty="0">
                <a:latin typeface="Comic Sans MS" pitchFamily="66" charset="0"/>
              </a:rPr>
              <a:t>you get this pattern,</a:t>
            </a:r>
            <a:r>
              <a:rPr lang="en-US" sz="2800" b="1" dirty="0">
                <a:latin typeface="Comic Sans MS" pitchFamily="66" charset="0"/>
              </a:rPr>
              <a:t> Then </a:t>
            </a:r>
            <a:r>
              <a:rPr lang="en-US" sz="2800" dirty="0">
                <a:latin typeface="Comic Sans MS" pitchFamily="66" charset="0"/>
              </a:rPr>
              <a:t>the lines are parallel.</a:t>
            </a:r>
          </a:p>
        </p:txBody>
      </p:sp>
      <p:sp>
        <p:nvSpPr>
          <p:cNvPr id="20" name="Rectangle 19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6150" name="Line 6"/>
          <p:cNvSpPr>
            <a:spLocks noChangeShapeType="1"/>
          </p:cNvSpPr>
          <p:nvPr/>
        </p:nvSpPr>
        <p:spPr bwMode="auto">
          <a:xfrm>
            <a:off x="1828800" y="4267200"/>
            <a:ext cx="30480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6151" name="Line 7"/>
          <p:cNvSpPr>
            <a:spLocks noChangeShapeType="1"/>
          </p:cNvSpPr>
          <p:nvPr/>
        </p:nvSpPr>
        <p:spPr bwMode="auto">
          <a:xfrm flipV="1">
            <a:off x="1828800" y="4495800"/>
            <a:ext cx="30480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6152" name="Line 8"/>
          <p:cNvSpPr>
            <a:spLocks noChangeShapeType="1"/>
          </p:cNvSpPr>
          <p:nvPr/>
        </p:nvSpPr>
        <p:spPr bwMode="auto">
          <a:xfrm>
            <a:off x="1828800" y="3429000"/>
            <a:ext cx="30480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6153" name="Line 9"/>
          <p:cNvSpPr>
            <a:spLocks noChangeShapeType="1"/>
          </p:cNvSpPr>
          <p:nvPr/>
        </p:nvSpPr>
        <p:spPr bwMode="auto">
          <a:xfrm flipV="1">
            <a:off x="1828800" y="3657600"/>
            <a:ext cx="30480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3000" b="1" dirty="0" smtClean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</a:rPr>
              <a:t>Showing Lines are Parallel</a:t>
            </a:r>
            <a:endParaRPr lang="en-US" sz="3000" b="1" dirty="0">
              <a:solidFill>
                <a:schemeClr val="bg2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49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615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70" decel="100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770" decel="100000"/>
                                        <p:tgtEl>
                                          <p:spTgt spid="615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4" dur="77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8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70" decel="100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770" decel="100000"/>
                                        <p:tgtEl>
                                          <p:spTgt spid="615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3" dur="77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5" dur="77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7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70" decel="100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770" decel="100000"/>
                                        <p:tgtEl>
                                          <p:spTgt spid="615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2" dur="77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4" dur="77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46" grpId="0"/>
      <p:bldP spid="6150" grpId="0" animBg="1"/>
      <p:bldP spid="6151" grpId="0" animBg="1"/>
      <p:bldP spid="6152" grpId="0" animBg="1"/>
      <p:bldP spid="615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omic Sans MS" pitchFamily="66" charset="0"/>
              </a:rPr>
              <a:t>Relationships Between Lines</a:t>
            </a:r>
            <a:endParaRPr lang="en-US" sz="3000" dirty="0" smtClean="0">
              <a:solidFill>
                <a:schemeClr val="accent5">
                  <a:lumMod val="40000"/>
                  <a:lumOff val="6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pic>
        <p:nvPicPr>
          <p:cNvPr id="7" name="Picture 2" descr="http://rds.yahoo.com/_ylt=A0WTb_5ZfSZMrhcAsaejzbkF/SIG=11sfmicge/EXP=1277677273/**http%3a/sissyjupe.com/Images/web-room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533400"/>
            <a:ext cx="9097593" cy="51054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791200" y="774680"/>
            <a:ext cx="3352800" cy="4102120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</p:spPr>
        <p:txBody>
          <a:bodyPr wrap="square" rtlCol="0">
            <a:prstTxWarp prst="textFadeLeft">
              <a:avLst>
                <a:gd name="adj" fmla="val 31475"/>
              </a:avLst>
            </a:prstTxWarp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These lines are </a:t>
            </a:r>
          </a:p>
          <a:p>
            <a:r>
              <a:rPr lang="en-US" sz="2400" dirty="0" smtClean="0">
                <a:latin typeface="Comic Sans MS" pitchFamily="66" charset="0"/>
              </a:rPr>
              <a:t>NOT PARALLEL.  </a:t>
            </a:r>
          </a:p>
          <a:p>
            <a:endParaRPr lang="en-US" sz="2400" dirty="0" smtClean="0">
              <a:latin typeface="Comic Sans MS" pitchFamily="66" charset="0"/>
            </a:endParaRPr>
          </a:p>
          <a:p>
            <a:r>
              <a:rPr lang="en-US" sz="2400" dirty="0" smtClean="0">
                <a:latin typeface="Comic Sans MS" pitchFamily="66" charset="0"/>
              </a:rPr>
              <a:t>Remember, lines go on forever, </a:t>
            </a:r>
          </a:p>
          <a:p>
            <a:endParaRPr lang="en-US" sz="2400" dirty="0" smtClean="0">
              <a:latin typeface="Comic Sans MS" pitchFamily="66" charset="0"/>
            </a:endParaRPr>
          </a:p>
          <a:p>
            <a:r>
              <a:rPr lang="en-US" sz="2400" dirty="0" smtClean="0">
                <a:latin typeface="Comic Sans MS" pitchFamily="66" charset="0"/>
              </a:rPr>
              <a:t>If they would touch eventually, then they are NOT PARALLEL.</a:t>
            </a:r>
          </a:p>
        </p:txBody>
      </p:sp>
      <p:sp>
        <p:nvSpPr>
          <p:cNvPr id="25" name="Rounded Rectangle 24"/>
          <p:cNvSpPr/>
          <p:nvPr/>
        </p:nvSpPr>
        <p:spPr>
          <a:xfrm rot="15986470">
            <a:off x="4778308" y="3292470"/>
            <a:ext cx="45719" cy="3204798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ounded Rectangle 25"/>
          <p:cNvSpPr/>
          <p:nvPr/>
        </p:nvSpPr>
        <p:spPr>
          <a:xfrm rot="2648490">
            <a:off x="2320324" y="4124430"/>
            <a:ext cx="45719" cy="2743061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5" grpId="0" animBg="1"/>
      <p:bldP spid="26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3000" b="1" dirty="0" smtClean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</a:rPr>
              <a:t>Showing Lines are Parallel</a:t>
            </a:r>
            <a:endParaRPr lang="en-US" sz="3000" b="1" dirty="0">
              <a:solidFill>
                <a:schemeClr val="bg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4" name="Rectangle 18"/>
          <p:cNvSpPr>
            <a:spLocks noChangeArrowheads="1"/>
          </p:cNvSpPr>
          <p:nvPr/>
        </p:nvSpPr>
        <p:spPr bwMode="auto">
          <a:xfrm>
            <a:off x="0" y="91440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200" b="1" dirty="0" smtClean="0">
                <a:latin typeface="Comic Sans MS" pitchFamily="66" charset="0"/>
              </a:rPr>
              <a:t>IF</a:t>
            </a:r>
            <a:r>
              <a:rPr lang="en-US" sz="2200" dirty="0" smtClean="0">
                <a:latin typeface="Comic Sans MS" pitchFamily="66" charset="0"/>
              </a:rPr>
              <a:t> the lines are parallel, </a:t>
            </a:r>
            <a:r>
              <a:rPr lang="en-US" sz="2200" b="1" dirty="0" smtClean="0">
                <a:latin typeface="Comic Sans MS" pitchFamily="66" charset="0"/>
              </a:rPr>
              <a:t>THEN </a:t>
            </a:r>
            <a:r>
              <a:rPr lang="en-US" sz="2200" dirty="0" smtClean="0">
                <a:latin typeface="Comic Sans MS" pitchFamily="66" charset="0"/>
              </a:rPr>
              <a:t>corresponding angles are congruent</a:t>
            </a:r>
            <a:endParaRPr lang="en-US" sz="2200" dirty="0">
              <a:latin typeface="Comic Sans MS" pitchFamily="66" charset="0"/>
            </a:endParaRPr>
          </a:p>
        </p:txBody>
      </p:sp>
      <p:sp>
        <p:nvSpPr>
          <p:cNvPr id="35" name="Rectangle 18"/>
          <p:cNvSpPr>
            <a:spLocks noChangeArrowheads="1"/>
          </p:cNvSpPr>
          <p:nvPr/>
        </p:nvSpPr>
        <p:spPr bwMode="auto">
          <a:xfrm>
            <a:off x="0" y="53340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200" u="sng" dirty="0" smtClean="0">
                <a:latin typeface="Comic Sans MS" pitchFamily="66" charset="0"/>
              </a:rPr>
              <a:t>Corresponding Angle Postulate:</a:t>
            </a:r>
            <a:endParaRPr lang="en-US" sz="2200" u="sng" dirty="0">
              <a:latin typeface="Comic Sans MS" pitchFamily="66" charset="0"/>
            </a:endParaRPr>
          </a:p>
        </p:txBody>
      </p:sp>
      <p:pic>
        <p:nvPicPr>
          <p:cNvPr id="3655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1371600"/>
            <a:ext cx="2286000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55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8800" y="1371600"/>
            <a:ext cx="230505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Right Arrow 37"/>
          <p:cNvSpPr/>
          <p:nvPr/>
        </p:nvSpPr>
        <p:spPr>
          <a:xfrm>
            <a:off x="3886200" y="2057400"/>
            <a:ext cx="1295400" cy="533400"/>
          </a:xfrm>
          <a:prstGeom prst="rightArrow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18"/>
          <p:cNvSpPr>
            <a:spLocks noChangeArrowheads="1"/>
          </p:cNvSpPr>
          <p:nvPr/>
        </p:nvSpPr>
        <p:spPr bwMode="auto">
          <a:xfrm>
            <a:off x="0" y="426720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200" b="1" dirty="0" smtClean="0">
                <a:latin typeface="Comic Sans MS" pitchFamily="66" charset="0"/>
              </a:rPr>
              <a:t>IF</a:t>
            </a:r>
            <a:r>
              <a:rPr lang="en-US" sz="2200" dirty="0" smtClean="0">
                <a:latin typeface="Comic Sans MS" pitchFamily="66" charset="0"/>
              </a:rPr>
              <a:t> corresponding angles are congruent, </a:t>
            </a:r>
            <a:r>
              <a:rPr lang="en-US" sz="2200" b="1" dirty="0" smtClean="0">
                <a:latin typeface="Comic Sans MS" pitchFamily="66" charset="0"/>
              </a:rPr>
              <a:t>THEN</a:t>
            </a:r>
            <a:r>
              <a:rPr lang="en-US" sz="2200" dirty="0" smtClean="0">
                <a:latin typeface="Comic Sans MS" pitchFamily="66" charset="0"/>
              </a:rPr>
              <a:t> the lines are parallel.</a:t>
            </a:r>
            <a:endParaRPr lang="en-US" sz="2200" dirty="0">
              <a:latin typeface="Comic Sans MS" pitchFamily="66" charset="0"/>
            </a:endParaRPr>
          </a:p>
        </p:txBody>
      </p:sp>
      <p:sp>
        <p:nvSpPr>
          <p:cNvPr id="40" name="Rectangle 18"/>
          <p:cNvSpPr>
            <a:spLocks noChangeArrowheads="1"/>
          </p:cNvSpPr>
          <p:nvPr/>
        </p:nvSpPr>
        <p:spPr bwMode="auto">
          <a:xfrm>
            <a:off x="0" y="388620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200" u="sng" dirty="0" smtClean="0">
                <a:latin typeface="Comic Sans MS" pitchFamily="66" charset="0"/>
              </a:rPr>
              <a:t>Corresponding Angle CONVERSE:</a:t>
            </a:r>
            <a:endParaRPr lang="en-US" sz="2200" u="sng" dirty="0">
              <a:latin typeface="Comic Sans MS" pitchFamily="66" charset="0"/>
            </a:endParaRPr>
          </a:p>
        </p:txBody>
      </p:sp>
      <p:pic>
        <p:nvPicPr>
          <p:cNvPr id="36557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1200" y="4648200"/>
            <a:ext cx="2695575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557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0600" y="4648200"/>
            <a:ext cx="2476500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" name="Right Arrow 42"/>
          <p:cNvSpPr/>
          <p:nvPr/>
        </p:nvSpPr>
        <p:spPr>
          <a:xfrm>
            <a:off x="3886200" y="5257800"/>
            <a:ext cx="1295400" cy="533400"/>
          </a:xfrm>
          <a:prstGeom prst="rightArrow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/>
          <p:cNvSpPr/>
          <p:nvPr/>
        </p:nvSpPr>
        <p:spPr>
          <a:xfrm>
            <a:off x="3810000" y="1371600"/>
            <a:ext cx="4343400" cy="19812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4191000" y="838200"/>
            <a:ext cx="4724400" cy="5334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3810000" y="4648200"/>
            <a:ext cx="4953000" cy="1867437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/>
          <p:cNvSpPr/>
          <p:nvPr/>
        </p:nvSpPr>
        <p:spPr>
          <a:xfrm>
            <a:off x="6146442" y="4191000"/>
            <a:ext cx="2971800" cy="5334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/>
          <p:cNvSpPr/>
          <p:nvPr/>
        </p:nvSpPr>
        <p:spPr>
          <a:xfrm>
            <a:off x="0" y="3542763"/>
            <a:ext cx="9144000" cy="2934237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9" dur="1"/>
                                        <p:tgtEl>
                                          <p:spTgt spid="4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4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2" dur="1"/>
                                        <p:tgtEl>
                                          <p:spTgt spid="4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 animBg="1"/>
      <p:bldP spid="47" grpId="0" animBg="1"/>
      <p:bldP spid="48" grpId="0" animBg="1"/>
      <p:bldP spid="49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3000" b="1" dirty="0" smtClean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</a:rPr>
              <a:t>Showing Lines are Parallel</a:t>
            </a:r>
            <a:endParaRPr lang="en-US" sz="3000" b="1" dirty="0">
              <a:solidFill>
                <a:schemeClr val="bg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4" name="Rectangle 18"/>
          <p:cNvSpPr>
            <a:spLocks noChangeArrowheads="1"/>
          </p:cNvSpPr>
          <p:nvPr/>
        </p:nvSpPr>
        <p:spPr bwMode="auto">
          <a:xfrm>
            <a:off x="0" y="91440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200" b="1" dirty="0" smtClean="0">
                <a:latin typeface="Comic Sans MS" pitchFamily="66" charset="0"/>
              </a:rPr>
              <a:t>IF</a:t>
            </a:r>
            <a:r>
              <a:rPr lang="en-US" sz="2200" dirty="0" smtClean="0">
                <a:latin typeface="Comic Sans MS" pitchFamily="66" charset="0"/>
              </a:rPr>
              <a:t> the lines are parallel, </a:t>
            </a:r>
            <a:r>
              <a:rPr lang="en-US" sz="2200" b="1" dirty="0" smtClean="0">
                <a:latin typeface="Comic Sans MS" pitchFamily="66" charset="0"/>
              </a:rPr>
              <a:t>THEN </a:t>
            </a:r>
            <a:r>
              <a:rPr lang="en-US" sz="2200" dirty="0" smtClean="0">
                <a:latin typeface="Comic Sans MS" pitchFamily="66" charset="0"/>
              </a:rPr>
              <a:t>alt-int. angles are congruent</a:t>
            </a:r>
            <a:endParaRPr lang="en-US" sz="2200" dirty="0">
              <a:latin typeface="Comic Sans MS" pitchFamily="66" charset="0"/>
            </a:endParaRPr>
          </a:p>
        </p:txBody>
      </p:sp>
      <p:sp>
        <p:nvSpPr>
          <p:cNvPr id="35" name="Rectangle 18"/>
          <p:cNvSpPr>
            <a:spLocks noChangeArrowheads="1"/>
          </p:cNvSpPr>
          <p:nvPr/>
        </p:nvSpPr>
        <p:spPr bwMode="auto">
          <a:xfrm>
            <a:off x="0" y="53340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200" u="sng" dirty="0" smtClean="0">
                <a:latin typeface="Comic Sans MS" pitchFamily="66" charset="0"/>
              </a:rPr>
              <a:t>Alt-</a:t>
            </a:r>
            <a:r>
              <a:rPr lang="en-US" sz="2200" u="sng" dirty="0" err="1" smtClean="0">
                <a:latin typeface="Comic Sans MS" pitchFamily="66" charset="0"/>
              </a:rPr>
              <a:t>Int</a:t>
            </a:r>
            <a:r>
              <a:rPr lang="en-US" sz="2200" u="sng" dirty="0" smtClean="0">
                <a:latin typeface="Comic Sans MS" pitchFamily="66" charset="0"/>
              </a:rPr>
              <a:t> Angle Postulate:</a:t>
            </a:r>
            <a:endParaRPr lang="en-US" sz="2200" u="sng" dirty="0">
              <a:latin typeface="Comic Sans MS" pitchFamily="66" charset="0"/>
            </a:endParaRPr>
          </a:p>
        </p:txBody>
      </p:sp>
      <p:sp>
        <p:nvSpPr>
          <p:cNvPr id="38" name="Right Arrow 37"/>
          <p:cNvSpPr/>
          <p:nvPr/>
        </p:nvSpPr>
        <p:spPr>
          <a:xfrm>
            <a:off x="3886200" y="2057400"/>
            <a:ext cx="1295400" cy="533400"/>
          </a:xfrm>
          <a:prstGeom prst="rightArrow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18"/>
          <p:cNvSpPr>
            <a:spLocks noChangeArrowheads="1"/>
          </p:cNvSpPr>
          <p:nvPr/>
        </p:nvSpPr>
        <p:spPr bwMode="auto">
          <a:xfrm>
            <a:off x="0" y="426720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200" b="1" dirty="0" smtClean="0">
                <a:latin typeface="Comic Sans MS" pitchFamily="66" charset="0"/>
              </a:rPr>
              <a:t>IF</a:t>
            </a:r>
            <a:r>
              <a:rPr lang="en-US" sz="2200" dirty="0" smtClean="0">
                <a:latin typeface="Comic Sans MS" pitchFamily="66" charset="0"/>
              </a:rPr>
              <a:t> alt-int. angles are congruent, </a:t>
            </a:r>
            <a:r>
              <a:rPr lang="en-US" sz="2200" b="1" dirty="0" smtClean="0">
                <a:latin typeface="Comic Sans MS" pitchFamily="66" charset="0"/>
              </a:rPr>
              <a:t>THEN</a:t>
            </a:r>
            <a:r>
              <a:rPr lang="en-US" sz="2200" dirty="0" smtClean="0">
                <a:latin typeface="Comic Sans MS" pitchFamily="66" charset="0"/>
              </a:rPr>
              <a:t> the lines are parallel.</a:t>
            </a:r>
            <a:endParaRPr lang="en-US" sz="2200" dirty="0">
              <a:latin typeface="Comic Sans MS" pitchFamily="66" charset="0"/>
            </a:endParaRPr>
          </a:p>
        </p:txBody>
      </p:sp>
      <p:sp>
        <p:nvSpPr>
          <p:cNvPr id="40" name="Rectangle 18"/>
          <p:cNvSpPr>
            <a:spLocks noChangeArrowheads="1"/>
          </p:cNvSpPr>
          <p:nvPr/>
        </p:nvSpPr>
        <p:spPr bwMode="auto">
          <a:xfrm>
            <a:off x="0" y="388620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200" u="sng" dirty="0" smtClean="0">
                <a:latin typeface="Comic Sans MS" pitchFamily="66" charset="0"/>
              </a:rPr>
              <a:t>Alt </a:t>
            </a:r>
            <a:r>
              <a:rPr lang="en-US" sz="2200" u="sng" dirty="0" err="1" smtClean="0">
                <a:latin typeface="Comic Sans MS" pitchFamily="66" charset="0"/>
              </a:rPr>
              <a:t>Int</a:t>
            </a:r>
            <a:r>
              <a:rPr lang="en-US" sz="2200" u="sng" dirty="0" smtClean="0">
                <a:latin typeface="Comic Sans MS" pitchFamily="66" charset="0"/>
              </a:rPr>
              <a:t> Angle CONVERSE:</a:t>
            </a:r>
            <a:endParaRPr lang="en-US" sz="2200" u="sng" dirty="0">
              <a:latin typeface="Comic Sans MS" pitchFamily="66" charset="0"/>
            </a:endParaRPr>
          </a:p>
        </p:txBody>
      </p:sp>
      <p:sp>
        <p:nvSpPr>
          <p:cNvPr id="43" name="Right Arrow 42"/>
          <p:cNvSpPr/>
          <p:nvPr/>
        </p:nvSpPr>
        <p:spPr>
          <a:xfrm>
            <a:off x="3886200" y="5257800"/>
            <a:ext cx="1295400" cy="533400"/>
          </a:xfrm>
          <a:prstGeom prst="rightArrow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65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371600"/>
            <a:ext cx="2428875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659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8800" y="1352550"/>
            <a:ext cx="2514600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659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" y="4724400"/>
            <a:ext cx="25812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62600" y="4622442"/>
            <a:ext cx="2514600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6659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3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3000" b="1" dirty="0" smtClean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</a:rPr>
              <a:t>Showing Lines are Parallel</a:t>
            </a:r>
            <a:endParaRPr lang="en-US" sz="3000" b="1" dirty="0">
              <a:solidFill>
                <a:schemeClr val="bg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4" name="Rectangle 18"/>
          <p:cNvSpPr>
            <a:spLocks noChangeArrowheads="1"/>
          </p:cNvSpPr>
          <p:nvPr/>
        </p:nvSpPr>
        <p:spPr bwMode="auto">
          <a:xfrm>
            <a:off x="0" y="91440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200" b="1" dirty="0" smtClean="0">
                <a:latin typeface="Comic Sans MS" pitchFamily="66" charset="0"/>
              </a:rPr>
              <a:t>IF</a:t>
            </a:r>
            <a:r>
              <a:rPr lang="en-US" sz="2200" dirty="0" smtClean="0">
                <a:latin typeface="Comic Sans MS" pitchFamily="66" charset="0"/>
              </a:rPr>
              <a:t> the lines are parallel, </a:t>
            </a:r>
            <a:r>
              <a:rPr lang="en-US" sz="2200" b="1" dirty="0" smtClean="0">
                <a:latin typeface="Comic Sans MS" pitchFamily="66" charset="0"/>
              </a:rPr>
              <a:t>THEN </a:t>
            </a:r>
            <a:r>
              <a:rPr lang="en-US" sz="2200" dirty="0" smtClean="0">
                <a:latin typeface="Comic Sans MS" pitchFamily="66" charset="0"/>
              </a:rPr>
              <a:t>alt-ext. angles are congruent</a:t>
            </a:r>
            <a:endParaRPr lang="en-US" sz="2200" dirty="0">
              <a:latin typeface="Comic Sans MS" pitchFamily="66" charset="0"/>
            </a:endParaRPr>
          </a:p>
        </p:txBody>
      </p:sp>
      <p:sp>
        <p:nvSpPr>
          <p:cNvPr id="35" name="Rectangle 18"/>
          <p:cNvSpPr>
            <a:spLocks noChangeArrowheads="1"/>
          </p:cNvSpPr>
          <p:nvPr/>
        </p:nvSpPr>
        <p:spPr bwMode="auto">
          <a:xfrm>
            <a:off x="0" y="53340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200" u="sng" dirty="0" smtClean="0">
                <a:latin typeface="Comic Sans MS" pitchFamily="66" charset="0"/>
              </a:rPr>
              <a:t>Alt-Ext Angle Postulate:</a:t>
            </a:r>
            <a:endParaRPr lang="en-US" sz="2200" u="sng" dirty="0">
              <a:latin typeface="Comic Sans MS" pitchFamily="66" charset="0"/>
            </a:endParaRPr>
          </a:p>
        </p:txBody>
      </p:sp>
      <p:sp>
        <p:nvSpPr>
          <p:cNvPr id="38" name="Right Arrow 37"/>
          <p:cNvSpPr/>
          <p:nvPr/>
        </p:nvSpPr>
        <p:spPr>
          <a:xfrm>
            <a:off x="3886200" y="2057400"/>
            <a:ext cx="1295400" cy="533400"/>
          </a:xfrm>
          <a:prstGeom prst="rightArrow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18"/>
          <p:cNvSpPr>
            <a:spLocks noChangeArrowheads="1"/>
          </p:cNvSpPr>
          <p:nvPr/>
        </p:nvSpPr>
        <p:spPr bwMode="auto">
          <a:xfrm>
            <a:off x="0" y="426720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200" b="1" dirty="0" smtClean="0">
                <a:latin typeface="Comic Sans MS" pitchFamily="66" charset="0"/>
              </a:rPr>
              <a:t>IF</a:t>
            </a:r>
            <a:r>
              <a:rPr lang="en-US" sz="2200" dirty="0" smtClean="0">
                <a:latin typeface="Comic Sans MS" pitchFamily="66" charset="0"/>
              </a:rPr>
              <a:t> alt-ext. angles are congruent, </a:t>
            </a:r>
            <a:r>
              <a:rPr lang="en-US" sz="2200" b="1" dirty="0" smtClean="0">
                <a:latin typeface="Comic Sans MS" pitchFamily="66" charset="0"/>
              </a:rPr>
              <a:t>THEN</a:t>
            </a:r>
            <a:r>
              <a:rPr lang="en-US" sz="2200" dirty="0" smtClean="0">
                <a:latin typeface="Comic Sans MS" pitchFamily="66" charset="0"/>
              </a:rPr>
              <a:t> the lines are parallel.</a:t>
            </a:r>
            <a:endParaRPr lang="en-US" sz="2200" dirty="0">
              <a:latin typeface="Comic Sans MS" pitchFamily="66" charset="0"/>
            </a:endParaRPr>
          </a:p>
        </p:txBody>
      </p:sp>
      <p:sp>
        <p:nvSpPr>
          <p:cNvPr id="40" name="Rectangle 18"/>
          <p:cNvSpPr>
            <a:spLocks noChangeArrowheads="1"/>
          </p:cNvSpPr>
          <p:nvPr/>
        </p:nvSpPr>
        <p:spPr bwMode="auto">
          <a:xfrm>
            <a:off x="0" y="388620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200" u="sng" dirty="0" smtClean="0">
                <a:latin typeface="Comic Sans MS" pitchFamily="66" charset="0"/>
              </a:rPr>
              <a:t>Alt Ext CONVERSE:</a:t>
            </a:r>
            <a:endParaRPr lang="en-US" sz="2200" u="sng" dirty="0">
              <a:latin typeface="Comic Sans MS" pitchFamily="66" charset="0"/>
            </a:endParaRPr>
          </a:p>
        </p:txBody>
      </p:sp>
      <p:sp>
        <p:nvSpPr>
          <p:cNvPr id="43" name="Right Arrow 42"/>
          <p:cNvSpPr/>
          <p:nvPr/>
        </p:nvSpPr>
        <p:spPr>
          <a:xfrm>
            <a:off x="3886200" y="5257800"/>
            <a:ext cx="1295400" cy="533400"/>
          </a:xfrm>
          <a:prstGeom prst="rightArrow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65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371600"/>
            <a:ext cx="2428875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761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8800" y="1524000"/>
            <a:ext cx="2352675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1200" y="4800600"/>
            <a:ext cx="2352675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761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2000" y="4648200"/>
            <a:ext cx="2371725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3676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3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3000" b="1" dirty="0" smtClean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</a:rPr>
              <a:t>Showing Lines are Parallel</a:t>
            </a:r>
            <a:endParaRPr lang="en-US" sz="3000" b="1" dirty="0">
              <a:solidFill>
                <a:schemeClr val="bg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4" name="Rectangle 18"/>
          <p:cNvSpPr>
            <a:spLocks noChangeArrowheads="1"/>
          </p:cNvSpPr>
          <p:nvPr/>
        </p:nvSpPr>
        <p:spPr bwMode="auto">
          <a:xfrm>
            <a:off x="0" y="91440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200" b="1" dirty="0" smtClean="0">
                <a:latin typeface="Comic Sans MS" pitchFamily="66" charset="0"/>
              </a:rPr>
              <a:t>IF</a:t>
            </a:r>
            <a:r>
              <a:rPr lang="en-US" sz="2200" dirty="0" smtClean="0">
                <a:latin typeface="Comic Sans MS" pitchFamily="66" charset="0"/>
              </a:rPr>
              <a:t> the lines are parallel, </a:t>
            </a:r>
            <a:r>
              <a:rPr lang="en-US" sz="2200" b="1" dirty="0" smtClean="0">
                <a:latin typeface="Comic Sans MS" pitchFamily="66" charset="0"/>
              </a:rPr>
              <a:t>THEN </a:t>
            </a:r>
            <a:r>
              <a:rPr lang="en-US" sz="2200" dirty="0" err="1" smtClean="0">
                <a:latin typeface="Comic Sans MS" pitchFamily="66" charset="0"/>
              </a:rPr>
              <a:t>ss-int</a:t>
            </a:r>
            <a:r>
              <a:rPr lang="en-US" sz="2200" dirty="0" smtClean="0">
                <a:latin typeface="Comic Sans MS" pitchFamily="66" charset="0"/>
              </a:rPr>
              <a:t>. angles are supplements</a:t>
            </a:r>
            <a:endParaRPr lang="en-US" sz="2200" dirty="0">
              <a:latin typeface="Comic Sans MS" pitchFamily="66" charset="0"/>
            </a:endParaRPr>
          </a:p>
        </p:txBody>
      </p:sp>
      <p:sp>
        <p:nvSpPr>
          <p:cNvPr id="35" name="Rectangle 18"/>
          <p:cNvSpPr>
            <a:spLocks noChangeArrowheads="1"/>
          </p:cNvSpPr>
          <p:nvPr/>
        </p:nvSpPr>
        <p:spPr bwMode="auto">
          <a:xfrm>
            <a:off x="0" y="53340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200" u="sng" dirty="0" smtClean="0">
                <a:latin typeface="Comic Sans MS" pitchFamily="66" charset="0"/>
              </a:rPr>
              <a:t>SS-</a:t>
            </a:r>
            <a:r>
              <a:rPr lang="en-US" sz="2200" u="sng" dirty="0" err="1" smtClean="0">
                <a:latin typeface="Comic Sans MS" pitchFamily="66" charset="0"/>
              </a:rPr>
              <a:t>Int</a:t>
            </a:r>
            <a:r>
              <a:rPr lang="en-US" sz="2200" u="sng" dirty="0" smtClean="0">
                <a:latin typeface="Comic Sans MS" pitchFamily="66" charset="0"/>
              </a:rPr>
              <a:t> Angle Postulate:</a:t>
            </a:r>
            <a:endParaRPr lang="en-US" sz="2200" u="sng" dirty="0">
              <a:latin typeface="Comic Sans MS" pitchFamily="66" charset="0"/>
            </a:endParaRPr>
          </a:p>
        </p:txBody>
      </p:sp>
      <p:sp>
        <p:nvSpPr>
          <p:cNvPr id="38" name="Right Arrow 37"/>
          <p:cNvSpPr/>
          <p:nvPr/>
        </p:nvSpPr>
        <p:spPr>
          <a:xfrm>
            <a:off x="3886200" y="2057400"/>
            <a:ext cx="1295400" cy="533400"/>
          </a:xfrm>
          <a:prstGeom prst="rightArrow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18"/>
          <p:cNvSpPr>
            <a:spLocks noChangeArrowheads="1"/>
          </p:cNvSpPr>
          <p:nvPr/>
        </p:nvSpPr>
        <p:spPr bwMode="auto">
          <a:xfrm>
            <a:off x="0" y="426720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200" b="1" dirty="0" smtClean="0">
                <a:latin typeface="Comic Sans MS" pitchFamily="66" charset="0"/>
              </a:rPr>
              <a:t>IF</a:t>
            </a:r>
            <a:r>
              <a:rPr lang="en-US" sz="2200" dirty="0" smtClean="0">
                <a:latin typeface="Comic Sans MS" pitchFamily="66" charset="0"/>
              </a:rPr>
              <a:t> </a:t>
            </a:r>
            <a:r>
              <a:rPr lang="en-US" sz="2200" dirty="0" err="1" smtClean="0">
                <a:latin typeface="Comic Sans MS" pitchFamily="66" charset="0"/>
              </a:rPr>
              <a:t>ss-int</a:t>
            </a:r>
            <a:r>
              <a:rPr lang="en-US" sz="2200" dirty="0" smtClean="0">
                <a:latin typeface="Comic Sans MS" pitchFamily="66" charset="0"/>
              </a:rPr>
              <a:t>. angles are supplements, </a:t>
            </a:r>
            <a:r>
              <a:rPr lang="en-US" sz="2200" b="1" dirty="0" smtClean="0">
                <a:latin typeface="Comic Sans MS" pitchFamily="66" charset="0"/>
              </a:rPr>
              <a:t>THEN</a:t>
            </a:r>
            <a:r>
              <a:rPr lang="en-US" sz="2200" dirty="0" smtClean="0">
                <a:latin typeface="Comic Sans MS" pitchFamily="66" charset="0"/>
              </a:rPr>
              <a:t> the lines are parallel.</a:t>
            </a:r>
            <a:endParaRPr lang="en-US" sz="2200" dirty="0">
              <a:latin typeface="Comic Sans MS" pitchFamily="66" charset="0"/>
            </a:endParaRPr>
          </a:p>
        </p:txBody>
      </p:sp>
      <p:sp>
        <p:nvSpPr>
          <p:cNvPr id="40" name="Rectangle 18"/>
          <p:cNvSpPr>
            <a:spLocks noChangeArrowheads="1"/>
          </p:cNvSpPr>
          <p:nvPr/>
        </p:nvSpPr>
        <p:spPr bwMode="auto">
          <a:xfrm>
            <a:off x="0" y="388620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200" u="sng" dirty="0" smtClean="0">
                <a:latin typeface="Comic Sans MS" pitchFamily="66" charset="0"/>
              </a:rPr>
              <a:t>SS </a:t>
            </a:r>
            <a:r>
              <a:rPr lang="en-US" sz="2200" u="sng" dirty="0" err="1" smtClean="0">
                <a:latin typeface="Comic Sans MS" pitchFamily="66" charset="0"/>
              </a:rPr>
              <a:t>Int</a:t>
            </a:r>
            <a:r>
              <a:rPr lang="en-US" sz="2200" u="sng" dirty="0" smtClean="0">
                <a:latin typeface="Comic Sans MS" pitchFamily="66" charset="0"/>
              </a:rPr>
              <a:t> CONVERSE:</a:t>
            </a:r>
            <a:endParaRPr lang="en-US" sz="2200" u="sng" dirty="0">
              <a:latin typeface="Comic Sans MS" pitchFamily="66" charset="0"/>
            </a:endParaRPr>
          </a:p>
        </p:txBody>
      </p:sp>
      <p:sp>
        <p:nvSpPr>
          <p:cNvPr id="43" name="Right Arrow 42"/>
          <p:cNvSpPr/>
          <p:nvPr/>
        </p:nvSpPr>
        <p:spPr>
          <a:xfrm>
            <a:off x="3886200" y="5257800"/>
            <a:ext cx="1295400" cy="533400"/>
          </a:xfrm>
          <a:prstGeom prst="rightArrow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65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371600"/>
            <a:ext cx="2428875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4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8800" y="1371600"/>
            <a:ext cx="244792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600" y="4800600"/>
            <a:ext cx="244792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4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" y="4800600"/>
            <a:ext cx="267652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36864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3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0" y="533400"/>
            <a:ext cx="46482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 b="1" dirty="0">
                <a:solidFill>
                  <a:srgbClr val="FFFF00"/>
                </a:solidFill>
                <a:latin typeface="Comic Sans MS" pitchFamily="66" charset="0"/>
              </a:rPr>
              <a:t>IF</a:t>
            </a:r>
            <a:r>
              <a:rPr lang="en-US" sz="2200" dirty="0">
                <a:latin typeface="Comic Sans MS" pitchFamily="66" charset="0"/>
              </a:rPr>
              <a:t>	 </a:t>
            </a:r>
            <a:r>
              <a:rPr lang="en-US" sz="2200" dirty="0" smtClean="0">
                <a:latin typeface="Comic Sans MS" pitchFamily="66" charset="0"/>
              </a:rPr>
              <a:t>The </a:t>
            </a:r>
            <a:r>
              <a:rPr lang="en-US" sz="2200" dirty="0">
                <a:latin typeface="Comic Sans MS" pitchFamily="66" charset="0"/>
              </a:rPr>
              <a:t>lines are parallel . . . </a:t>
            </a:r>
          </a:p>
        </p:txBody>
      </p:sp>
      <p:sp>
        <p:nvSpPr>
          <p:cNvPr id="46086" name="Text Box 6"/>
          <p:cNvSpPr txBox="1">
            <a:spLocks noChangeArrowheads="1"/>
          </p:cNvSpPr>
          <p:nvPr/>
        </p:nvSpPr>
        <p:spPr bwMode="auto">
          <a:xfrm>
            <a:off x="0" y="990600"/>
            <a:ext cx="52578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200" b="1" dirty="0">
                <a:solidFill>
                  <a:srgbClr val="FFFF00"/>
                </a:solidFill>
                <a:latin typeface="Comic Sans MS" pitchFamily="66" charset="0"/>
              </a:rPr>
              <a:t>THEN</a:t>
            </a:r>
            <a:r>
              <a:rPr lang="en-US" sz="2200" dirty="0">
                <a:latin typeface="Comic Sans MS" pitchFamily="66" charset="0"/>
              </a:rPr>
              <a:t> </a:t>
            </a:r>
            <a:r>
              <a:rPr lang="en-US" sz="2200" dirty="0" smtClean="0">
                <a:latin typeface="Comic Sans MS" pitchFamily="66" charset="0"/>
              </a:rPr>
              <a:t> Alt</a:t>
            </a:r>
            <a:r>
              <a:rPr lang="en-US" sz="2200" dirty="0">
                <a:latin typeface="Comic Sans MS" pitchFamily="66" charset="0"/>
              </a:rPr>
              <a:t>. Int. are </a:t>
            </a:r>
            <a:r>
              <a:rPr lang="en-US" sz="2200" dirty="0" smtClean="0">
                <a:latin typeface="Comic Sans MS" pitchFamily="66" charset="0"/>
              </a:rPr>
              <a:t>congruent</a:t>
            </a:r>
          </a:p>
        </p:txBody>
      </p:sp>
      <p:sp>
        <p:nvSpPr>
          <p:cNvPr id="46100" name="Line 9"/>
          <p:cNvSpPr>
            <a:spLocks noChangeShapeType="1"/>
          </p:cNvSpPr>
          <p:nvPr/>
        </p:nvSpPr>
        <p:spPr bwMode="auto">
          <a:xfrm>
            <a:off x="1524000" y="3872345"/>
            <a:ext cx="6705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/>
            <a:tailEnd type="triangl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46101" name="Line 10"/>
          <p:cNvSpPr>
            <a:spLocks noChangeShapeType="1"/>
          </p:cNvSpPr>
          <p:nvPr/>
        </p:nvSpPr>
        <p:spPr bwMode="auto">
          <a:xfrm>
            <a:off x="1524000" y="5243945"/>
            <a:ext cx="662281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/>
            <a:tailEnd type="triangl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46102" name="Line 11"/>
          <p:cNvSpPr>
            <a:spLocks noChangeShapeType="1"/>
          </p:cNvSpPr>
          <p:nvPr/>
        </p:nvSpPr>
        <p:spPr bwMode="auto">
          <a:xfrm>
            <a:off x="2971800" y="2971800"/>
            <a:ext cx="2667000" cy="3048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/>
            <a:tailEnd type="triangl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46103" name="Line 12"/>
          <p:cNvSpPr>
            <a:spLocks noChangeShapeType="1"/>
          </p:cNvSpPr>
          <p:nvPr/>
        </p:nvSpPr>
        <p:spPr bwMode="auto">
          <a:xfrm flipH="1" flipV="1">
            <a:off x="6573896" y="3706091"/>
            <a:ext cx="331141" cy="16625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46104" name="Line 13"/>
          <p:cNvSpPr>
            <a:spLocks noChangeShapeType="1"/>
          </p:cNvSpPr>
          <p:nvPr/>
        </p:nvSpPr>
        <p:spPr bwMode="auto">
          <a:xfrm flipH="1">
            <a:off x="6573896" y="3872345"/>
            <a:ext cx="331141" cy="16625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46105" name="Line 14"/>
          <p:cNvSpPr>
            <a:spLocks noChangeShapeType="1"/>
          </p:cNvSpPr>
          <p:nvPr/>
        </p:nvSpPr>
        <p:spPr bwMode="auto">
          <a:xfrm flipH="1" flipV="1">
            <a:off x="6656681" y="5077691"/>
            <a:ext cx="331141" cy="16625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46106" name="Line 15"/>
          <p:cNvSpPr>
            <a:spLocks noChangeShapeType="1"/>
          </p:cNvSpPr>
          <p:nvPr/>
        </p:nvSpPr>
        <p:spPr bwMode="auto">
          <a:xfrm flipH="1">
            <a:off x="6656681" y="5243945"/>
            <a:ext cx="331141" cy="16625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46092" name="Text Box 16"/>
          <p:cNvSpPr txBox="1">
            <a:spLocks noChangeArrowheads="1"/>
          </p:cNvSpPr>
          <p:nvPr/>
        </p:nvSpPr>
        <p:spPr bwMode="auto">
          <a:xfrm>
            <a:off x="3657600" y="3505200"/>
            <a:ext cx="32092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omic Sans MS" pitchFamily="66" charset="0"/>
              </a:rPr>
              <a:t>b</a:t>
            </a:r>
          </a:p>
        </p:txBody>
      </p:sp>
      <p:sp>
        <p:nvSpPr>
          <p:cNvPr id="46093" name="Text Box 17"/>
          <p:cNvSpPr txBox="1">
            <a:spLocks noChangeArrowheads="1"/>
          </p:cNvSpPr>
          <p:nvPr/>
        </p:nvSpPr>
        <p:spPr bwMode="auto">
          <a:xfrm>
            <a:off x="3200400" y="3505200"/>
            <a:ext cx="3032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latin typeface="Comic Sans MS" pitchFamily="66" charset="0"/>
              </a:rPr>
              <a:t>a</a:t>
            </a:r>
          </a:p>
        </p:txBody>
      </p:sp>
      <p:sp>
        <p:nvSpPr>
          <p:cNvPr id="46094" name="Text Box 18"/>
          <p:cNvSpPr txBox="1">
            <a:spLocks noChangeArrowheads="1"/>
          </p:cNvSpPr>
          <p:nvPr/>
        </p:nvSpPr>
        <p:spPr bwMode="auto">
          <a:xfrm>
            <a:off x="3505200" y="3897868"/>
            <a:ext cx="32092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latin typeface="Comic Sans MS" pitchFamily="66" charset="0"/>
              </a:rPr>
              <a:t>d</a:t>
            </a:r>
          </a:p>
        </p:txBody>
      </p:sp>
      <p:sp>
        <p:nvSpPr>
          <p:cNvPr id="46095" name="Text Box 19"/>
          <p:cNvSpPr txBox="1">
            <a:spLocks noChangeArrowheads="1"/>
          </p:cNvSpPr>
          <p:nvPr/>
        </p:nvSpPr>
        <p:spPr bwMode="auto">
          <a:xfrm>
            <a:off x="4040112" y="3897868"/>
            <a:ext cx="3032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latin typeface="Comic Sans MS" pitchFamily="66" charset="0"/>
              </a:rPr>
              <a:t>c</a:t>
            </a:r>
          </a:p>
        </p:txBody>
      </p:sp>
      <p:sp>
        <p:nvSpPr>
          <p:cNvPr id="46096" name="Text Box 20"/>
          <p:cNvSpPr txBox="1">
            <a:spLocks noChangeArrowheads="1"/>
          </p:cNvSpPr>
          <p:nvPr/>
        </p:nvSpPr>
        <p:spPr bwMode="auto">
          <a:xfrm>
            <a:off x="4419600" y="48768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omic Sans MS" pitchFamily="66" charset="0"/>
              </a:rPr>
              <a:t>e</a:t>
            </a:r>
          </a:p>
        </p:txBody>
      </p:sp>
      <p:sp>
        <p:nvSpPr>
          <p:cNvPr id="46097" name="Text Box 21"/>
          <p:cNvSpPr txBox="1">
            <a:spLocks noChangeArrowheads="1"/>
          </p:cNvSpPr>
          <p:nvPr/>
        </p:nvSpPr>
        <p:spPr bwMode="auto">
          <a:xfrm>
            <a:off x="4876800" y="4876800"/>
            <a:ext cx="30168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omic Sans MS" pitchFamily="66" charset="0"/>
              </a:rPr>
              <a:t>f</a:t>
            </a:r>
          </a:p>
        </p:txBody>
      </p:sp>
      <p:sp>
        <p:nvSpPr>
          <p:cNvPr id="46098" name="Text Box 22"/>
          <p:cNvSpPr txBox="1">
            <a:spLocks noChangeArrowheads="1"/>
          </p:cNvSpPr>
          <p:nvPr/>
        </p:nvSpPr>
        <p:spPr bwMode="auto">
          <a:xfrm>
            <a:off x="5256106" y="5269468"/>
            <a:ext cx="30649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latin typeface="Comic Sans MS" pitchFamily="66" charset="0"/>
              </a:rPr>
              <a:t>g</a:t>
            </a:r>
          </a:p>
        </p:txBody>
      </p:sp>
      <p:sp>
        <p:nvSpPr>
          <p:cNvPr id="46099" name="Text Box 23"/>
          <p:cNvSpPr txBox="1">
            <a:spLocks noChangeArrowheads="1"/>
          </p:cNvSpPr>
          <p:nvPr/>
        </p:nvSpPr>
        <p:spPr bwMode="auto">
          <a:xfrm>
            <a:off x="4648200" y="5269468"/>
            <a:ext cx="31771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latin typeface="Comic Sans MS" pitchFamily="66" charset="0"/>
              </a:rPr>
              <a:t>h</a:t>
            </a:r>
          </a:p>
        </p:txBody>
      </p:sp>
      <p:sp>
        <p:nvSpPr>
          <p:cNvPr id="27" name="Rectangle 26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3000" b="1" dirty="0" smtClean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</a:rPr>
              <a:t>Showing Lines are Parallel</a:t>
            </a:r>
            <a:endParaRPr lang="en-US" sz="3000" b="1" dirty="0">
              <a:solidFill>
                <a:schemeClr val="bg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>
            <a:off x="990600" y="1371600"/>
            <a:ext cx="4572000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Alt. Ext. are congruent</a:t>
            </a:r>
          </a:p>
        </p:txBody>
      </p:sp>
      <p:sp>
        <p:nvSpPr>
          <p:cNvPr id="33" name="Rectangle 32"/>
          <p:cNvSpPr/>
          <p:nvPr/>
        </p:nvSpPr>
        <p:spPr>
          <a:xfrm>
            <a:off x="990600" y="1752600"/>
            <a:ext cx="4572000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Corr. Are congruent</a:t>
            </a:r>
          </a:p>
        </p:txBody>
      </p:sp>
      <p:sp>
        <p:nvSpPr>
          <p:cNvPr id="34" name="Rectangle 33"/>
          <p:cNvSpPr/>
          <p:nvPr/>
        </p:nvSpPr>
        <p:spPr>
          <a:xfrm>
            <a:off x="990600" y="2159913"/>
            <a:ext cx="4572000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S.S. Int. are supplements</a:t>
            </a:r>
          </a:p>
        </p:txBody>
      </p:sp>
      <p:sp>
        <p:nvSpPr>
          <p:cNvPr id="35" name="Rectangle 34"/>
          <p:cNvSpPr/>
          <p:nvPr/>
        </p:nvSpPr>
        <p:spPr>
          <a:xfrm>
            <a:off x="990600" y="2590800"/>
            <a:ext cx="4572000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S.S. Ext. are supplements</a:t>
            </a:r>
            <a:endParaRPr lang="en-US" sz="2200" dirty="0">
              <a:latin typeface="Comic Sans MS" pitchFamily="66" charset="0"/>
            </a:endParaRPr>
          </a:p>
        </p:txBody>
      </p:sp>
      <p:graphicFrame>
        <p:nvGraphicFramePr>
          <p:cNvPr id="36" name="Object 35"/>
          <p:cNvGraphicFramePr>
            <a:graphicFrameLocks noChangeAspect="1"/>
          </p:cNvGraphicFramePr>
          <p:nvPr/>
        </p:nvGraphicFramePr>
        <p:xfrm>
          <a:off x="4114800" y="990600"/>
          <a:ext cx="2024063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4757" name="Equation" r:id="rId4" imgW="1079280" imgH="203040" progId="Equation.3">
                  <p:embed/>
                </p:oleObj>
              </mc:Choice>
              <mc:Fallback>
                <p:oleObj name="Equation" r:id="rId4" imgW="1079280" imgH="203040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990600"/>
                        <a:ext cx="2024063" cy="381000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4738" name="Object 2"/>
          <p:cNvGraphicFramePr>
            <a:graphicFrameLocks noChangeAspect="1"/>
          </p:cNvGraphicFramePr>
          <p:nvPr/>
        </p:nvGraphicFramePr>
        <p:xfrm>
          <a:off x="4103688" y="1371600"/>
          <a:ext cx="204787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4758" name="Equation" r:id="rId6" imgW="1091880" imgH="203040" progId="Equation.3">
                  <p:embed/>
                </p:oleObj>
              </mc:Choice>
              <mc:Fallback>
                <p:oleObj name="Equation" r:id="rId6" imgW="1091880" imgH="2030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03688" y="1371600"/>
                        <a:ext cx="2047875" cy="381000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4739" name="Object 3"/>
          <p:cNvGraphicFramePr>
            <a:graphicFrameLocks noChangeAspect="1"/>
          </p:cNvGraphicFramePr>
          <p:nvPr/>
        </p:nvGraphicFramePr>
        <p:xfrm>
          <a:off x="4114800" y="1752600"/>
          <a:ext cx="204787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4759" name="Equation" r:id="rId8" imgW="1091880" imgH="203040" progId="Equation.3">
                  <p:embed/>
                </p:oleObj>
              </mc:Choice>
              <mc:Fallback>
                <p:oleObj name="Equation" r:id="rId8" imgW="1091880" imgH="2030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1752600"/>
                        <a:ext cx="2047875" cy="381000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4740" name="Object 4"/>
          <p:cNvGraphicFramePr>
            <a:graphicFrameLocks noChangeAspect="1"/>
          </p:cNvGraphicFramePr>
          <p:nvPr/>
        </p:nvGraphicFramePr>
        <p:xfrm>
          <a:off x="4505325" y="2209800"/>
          <a:ext cx="204787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4760" name="Equation" r:id="rId10" imgW="1091880" imgH="203040" progId="Equation.3">
                  <p:embed/>
                </p:oleObj>
              </mc:Choice>
              <mc:Fallback>
                <p:oleObj name="Equation" r:id="rId10" imgW="1091880" imgH="20304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5325" y="2209800"/>
                        <a:ext cx="2047875" cy="381000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4741" name="Object 5"/>
          <p:cNvGraphicFramePr>
            <a:graphicFrameLocks noChangeAspect="1"/>
          </p:cNvGraphicFramePr>
          <p:nvPr/>
        </p:nvGraphicFramePr>
        <p:xfrm>
          <a:off x="4484688" y="2590800"/>
          <a:ext cx="2071687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4761" name="Equation" r:id="rId12" imgW="1104840" imgH="203040" progId="Equation.3">
                  <p:embed/>
                </p:oleObj>
              </mc:Choice>
              <mc:Fallback>
                <p:oleObj name="Equation" r:id="rId12" imgW="1104840" imgH="2030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84688" y="2590800"/>
                        <a:ext cx="2071687" cy="381000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610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4610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4610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4610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1" fill="hold"/>
                                        <p:tgtEl>
                                          <p:spTgt spid="2447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8" dur="1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3" dur="1" fill="hold"/>
                                        <p:tgtEl>
                                          <p:spTgt spid="24473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3" dur="1" fill="hold"/>
                                        <p:tgtEl>
                                          <p:spTgt spid="24474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8" dur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3" dur="1" fill="hold"/>
                                        <p:tgtEl>
                                          <p:spTgt spid="24474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4" grpId="0"/>
      <p:bldP spid="46086" grpId="0"/>
      <p:bldP spid="46103" grpId="0" animBg="1"/>
      <p:bldP spid="46104" grpId="0" animBg="1"/>
      <p:bldP spid="46105" grpId="0" animBg="1"/>
      <p:bldP spid="46106" grpId="0" animBg="1"/>
      <p:bldP spid="32" grpId="0"/>
      <p:bldP spid="33" grpId="0"/>
      <p:bldP spid="34" grpId="0"/>
      <p:bldP spid="35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4267200" y="2743200"/>
            <a:ext cx="46482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 b="1" dirty="0" smtClean="0">
                <a:solidFill>
                  <a:srgbClr val="FFFF00"/>
                </a:solidFill>
                <a:latin typeface="Comic Sans MS" pitchFamily="66" charset="0"/>
              </a:rPr>
              <a:t>THEN</a:t>
            </a:r>
            <a:r>
              <a:rPr lang="en-US" sz="2200" dirty="0">
                <a:latin typeface="Comic Sans MS" pitchFamily="66" charset="0"/>
              </a:rPr>
              <a:t>	 </a:t>
            </a:r>
            <a:r>
              <a:rPr lang="en-US" sz="2200" dirty="0" smtClean="0">
                <a:latin typeface="Comic Sans MS" pitchFamily="66" charset="0"/>
              </a:rPr>
              <a:t>The </a:t>
            </a:r>
            <a:r>
              <a:rPr lang="en-US" sz="2200" dirty="0">
                <a:latin typeface="Comic Sans MS" pitchFamily="66" charset="0"/>
              </a:rPr>
              <a:t>lines are </a:t>
            </a:r>
            <a:r>
              <a:rPr lang="en-US" sz="2200" dirty="0" smtClean="0">
                <a:latin typeface="Comic Sans MS" pitchFamily="66" charset="0"/>
              </a:rPr>
              <a:t>parallel.</a:t>
            </a:r>
            <a:endParaRPr lang="en-US" sz="2200" dirty="0">
              <a:latin typeface="Comic Sans MS" pitchFamily="66" charset="0"/>
            </a:endParaRPr>
          </a:p>
        </p:txBody>
      </p:sp>
      <p:sp>
        <p:nvSpPr>
          <p:cNvPr id="46086" name="Text Box 6"/>
          <p:cNvSpPr txBox="1">
            <a:spLocks noChangeArrowheads="1"/>
          </p:cNvSpPr>
          <p:nvPr/>
        </p:nvSpPr>
        <p:spPr bwMode="auto">
          <a:xfrm>
            <a:off x="0" y="609600"/>
            <a:ext cx="624840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200" b="1" dirty="0" smtClean="0">
                <a:solidFill>
                  <a:srgbClr val="FFFF00"/>
                </a:solidFill>
                <a:latin typeface="Comic Sans MS" pitchFamily="66" charset="0"/>
              </a:rPr>
              <a:t>IF    	ANY </a:t>
            </a:r>
            <a:r>
              <a:rPr lang="en-US" sz="2200" dirty="0" smtClean="0">
                <a:latin typeface="Comic Sans MS" pitchFamily="66" charset="0"/>
              </a:rPr>
              <a:t>of these are true…</a:t>
            </a:r>
          </a:p>
          <a:p>
            <a:r>
              <a:rPr lang="en-US" sz="2200" b="1" dirty="0" smtClean="0">
                <a:solidFill>
                  <a:srgbClr val="FFFF00"/>
                </a:solidFill>
                <a:latin typeface="Comic Sans MS" pitchFamily="66" charset="0"/>
              </a:rPr>
              <a:t>		</a:t>
            </a:r>
            <a:r>
              <a:rPr lang="en-US" sz="2200" dirty="0" smtClean="0">
                <a:latin typeface="Comic Sans MS" pitchFamily="66" charset="0"/>
              </a:rPr>
              <a:t>Alt</a:t>
            </a:r>
            <a:r>
              <a:rPr lang="en-US" sz="2200" dirty="0">
                <a:latin typeface="Comic Sans MS" pitchFamily="66" charset="0"/>
              </a:rPr>
              <a:t>. Int. are </a:t>
            </a:r>
            <a:r>
              <a:rPr lang="en-US" sz="2200" dirty="0" smtClean="0">
                <a:latin typeface="Comic Sans MS" pitchFamily="66" charset="0"/>
              </a:rPr>
              <a:t>congruent</a:t>
            </a:r>
          </a:p>
          <a:p>
            <a:r>
              <a:rPr lang="en-US" sz="2200" dirty="0" smtClean="0">
                <a:latin typeface="Comic Sans MS" pitchFamily="66" charset="0"/>
              </a:rPr>
              <a:t>		Alt. Ext. are congruent</a:t>
            </a:r>
          </a:p>
          <a:p>
            <a:r>
              <a:rPr lang="en-US" sz="2200" dirty="0" smtClean="0">
                <a:latin typeface="Comic Sans MS" pitchFamily="66" charset="0"/>
              </a:rPr>
              <a:t>		Corr. Are congruent</a:t>
            </a:r>
          </a:p>
          <a:p>
            <a:r>
              <a:rPr lang="en-US" sz="2200" dirty="0" smtClean="0">
                <a:latin typeface="Comic Sans MS" pitchFamily="66" charset="0"/>
              </a:rPr>
              <a:t>		S.S. Int. are supplements</a:t>
            </a:r>
          </a:p>
          <a:p>
            <a:r>
              <a:rPr lang="en-US" sz="2200" dirty="0" smtClean="0">
                <a:latin typeface="Comic Sans MS" pitchFamily="66" charset="0"/>
              </a:rPr>
              <a:t>		S.S. Ext. are supplements</a:t>
            </a:r>
          </a:p>
        </p:txBody>
      </p:sp>
      <p:sp>
        <p:nvSpPr>
          <p:cNvPr id="46100" name="Line 9"/>
          <p:cNvSpPr>
            <a:spLocks noChangeShapeType="1"/>
          </p:cNvSpPr>
          <p:nvPr/>
        </p:nvSpPr>
        <p:spPr bwMode="auto">
          <a:xfrm>
            <a:off x="1524000" y="3872345"/>
            <a:ext cx="6705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/>
            <a:tailEnd type="triangl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46101" name="Line 10"/>
          <p:cNvSpPr>
            <a:spLocks noChangeShapeType="1"/>
          </p:cNvSpPr>
          <p:nvPr/>
        </p:nvSpPr>
        <p:spPr bwMode="auto">
          <a:xfrm>
            <a:off x="1524000" y="5243945"/>
            <a:ext cx="662281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/>
            <a:tailEnd type="triangl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46102" name="Line 11"/>
          <p:cNvSpPr>
            <a:spLocks noChangeShapeType="1"/>
          </p:cNvSpPr>
          <p:nvPr/>
        </p:nvSpPr>
        <p:spPr bwMode="auto">
          <a:xfrm>
            <a:off x="2971800" y="2971800"/>
            <a:ext cx="2667000" cy="3048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/>
            <a:tailEnd type="triangl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46103" name="Line 12"/>
          <p:cNvSpPr>
            <a:spLocks noChangeShapeType="1"/>
          </p:cNvSpPr>
          <p:nvPr/>
        </p:nvSpPr>
        <p:spPr bwMode="auto">
          <a:xfrm flipH="1" flipV="1">
            <a:off x="6573896" y="3706091"/>
            <a:ext cx="331141" cy="16625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46104" name="Line 13"/>
          <p:cNvSpPr>
            <a:spLocks noChangeShapeType="1"/>
          </p:cNvSpPr>
          <p:nvPr/>
        </p:nvSpPr>
        <p:spPr bwMode="auto">
          <a:xfrm flipH="1">
            <a:off x="6573896" y="3872345"/>
            <a:ext cx="331141" cy="16625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46105" name="Line 14"/>
          <p:cNvSpPr>
            <a:spLocks noChangeShapeType="1"/>
          </p:cNvSpPr>
          <p:nvPr/>
        </p:nvSpPr>
        <p:spPr bwMode="auto">
          <a:xfrm flipH="1" flipV="1">
            <a:off x="6656681" y="5077691"/>
            <a:ext cx="331141" cy="16625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46106" name="Line 15"/>
          <p:cNvSpPr>
            <a:spLocks noChangeShapeType="1"/>
          </p:cNvSpPr>
          <p:nvPr/>
        </p:nvSpPr>
        <p:spPr bwMode="auto">
          <a:xfrm flipH="1">
            <a:off x="6656681" y="5243945"/>
            <a:ext cx="331141" cy="16625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46092" name="Text Box 16"/>
          <p:cNvSpPr txBox="1">
            <a:spLocks noChangeArrowheads="1"/>
          </p:cNvSpPr>
          <p:nvPr/>
        </p:nvSpPr>
        <p:spPr bwMode="auto">
          <a:xfrm>
            <a:off x="3657600" y="3505200"/>
            <a:ext cx="32092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omic Sans MS" pitchFamily="66" charset="0"/>
              </a:rPr>
              <a:t>b</a:t>
            </a:r>
          </a:p>
        </p:txBody>
      </p:sp>
      <p:sp>
        <p:nvSpPr>
          <p:cNvPr id="46093" name="Text Box 17"/>
          <p:cNvSpPr txBox="1">
            <a:spLocks noChangeArrowheads="1"/>
          </p:cNvSpPr>
          <p:nvPr/>
        </p:nvSpPr>
        <p:spPr bwMode="auto">
          <a:xfrm>
            <a:off x="3200400" y="3505200"/>
            <a:ext cx="3032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latin typeface="Comic Sans MS" pitchFamily="66" charset="0"/>
              </a:rPr>
              <a:t>a</a:t>
            </a:r>
          </a:p>
        </p:txBody>
      </p:sp>
      <p:sp>
        <p:nvSpPr>
          <p:cNvPr id="46094" name="Text Box 18"/>
          <p:cNvSpPr txBox="1">
            <a:spLocks noChangeArrowheads="1"/>
          </p:cNvSpPr>
          <p:nvPr/>
        </p:nvSpPr>
        <p:spPr bwMode="auto">
          <a:xfrm>
            <a:off x="3505200" y="3897868"/>
            <a:ext cx="32092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latin typeface="Comic Sans MS" pitchFamily="66" charset="0"/>
              </a:rPr>
              <a:t>d</a:t>
            </a:r>
          </a:p>
        </p:txBody>
      </p:sp>
      <p:sp>
        <p:nvSpPr>
          <p:cNvPr id="46095" name="Text Box 19"/>
          <p:cNvSpPr txBox="1">
            <a:spLocks noChangeArrowheads="1"/>
          </p:cNvSpPr>
          <p:nvPr/>
        </p:nvSpPr>
        <p:spPr bwMode="auto">
          <a:xfrm>
            <a:off x="4040112" y="3897868"/>
            <a:ext cx="3032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latin typeface="Comic Sans MS" pitchFamily="66" charset="0"/>
              </a:rPr>
              <a:t>c</a:t>
            </a:r>
          </a:p>
        </p:txBody>
      </p:sp>
      <p:sp>
        <p:nvSpPr>
          <p:cNvPr id="46096" name="Text Box 20"/>
          <p:cNvSpPr txBox="1">
            <a:spLocks noChangeArrowheads="1"/>
          </p:cNvSpPr>
          <p:nvPr/>
        </p:nvSpPr>
        <p:spPr bwMode="auto">
          <a:xfrm>
            <a:off x="4419600" y="48768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omic Sans MS" pitchFamily="66" charset="0"/>
              </a:rPr>
              <a:t>e</a:t>
            </a:r>
          </a:p>
        </p:txBody>
      </p:sp>
      <p:sp>
        <p:nvSpPr>
          <p:cNvPr id="46097" name="Text Box 21"/>
          <p:cNvSpPr txBox="1">
            <a:spLocks noChangeArrowheads="1"/>
          </p:cNvSpPr>
          <p:nvPr/>
        </p:nvSpPr>
        <p:spPr bwMode="auto">
          <a:xfrm>
            <a:off x="4876800" y="4876800"/>
            <a:ext cx="30168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omic Sans MS" pitchFamily="66" charset="0"/>
              </a:rPr>
              <a:t>f</a:t>
            </a:r>
          </a:p>
        </p:txBody>
      </p:sp>
      <p:sp>
        <p:nvSpPr>
          <p:cNvPr id="46098" name="Text Box 22"/>
          <p:cNvSpPr txBox="1">
            <a:spLocks noChangeArrowheads="1"/>
          </p:cNvSpPr>
          <p:nvPr/>
        </p:nvSpPr>
        <p:spPr bwMode="auto">
          <a:xfrm>
            <a:off x="5256106" y="5269468"/>
            <a:ext cx="30649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latin typeface="Comic Sans MS" pitchFamily="66" charset="0"/>
              </a:rPr>
              <a:t>g</a:t>
            </a:r>
          </a:p>
        </p:txBody>
      </p:sp>
      <p:sp>
        <p:nvSpPr>
          <p:cNvPr id="46099" name="Text Box 23"/>
          <p:cNvSpPr txBox="1">
            <a:spLocks noChangeArrowheads="1"/>
          </p:cNvSpPr>
          <p:nvPr/>
        </p:nvSpPr>
        <p:spPr bwMode="auto">
          <a:xfrm>
            <a:off x="4648200" y="5269468"/>
            <a:ext cx="31771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latin typeface="Comic Sans MS" pitchFamily="66" charset="0"/>
              </a:rPr>
              <a:t>h</a:t>
            </a:r>
          </a:p>
        </p:txBody>
      </p:sp>
      <p:sp>
        <p:nvSpPr>
          <p:cNvPr id="27" name="Rectangle 26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3000" b="1" dirty="0" smtClean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</a:rPr>
              <a:t>Showing Lines are Parallel</a:t>
            </a:r>
            <a:endParaRPr lang="en-US" sz="3000" b="1" dirty="0">
              <a:solidFill>
                <a:schemeClr val="bg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4610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4610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4610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4610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4" grpId="0"/>
      <p:bldP spid="46086" grpId="0"/>
      <p:bldP spid="46103" grpId="0" animBg="1"/>
      <p:bldP spid="46104" grpId="0" animBg="1"/>
      <p:bldP spid="46105" grpId="0" animBg="1"/>
      <p:bldP spid="46106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Line 2"/>
          <p:cNvSpPr>
            <a:spLocks noChangeShapeType="1"/>
          </p:cNvSpPr>
          <p:nvPr/>
        </p:nvSpPr>
        <p:spPr bwMode="auto">
          <a:xfrm>
            <a:off x="533400" y="3886200"/>
            <a:ext cx="7772400" cy="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triangle"/>
            <a:tailEnd type="triangl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8195" name="Line 3"/>
          <p:cNvSpPr>
            <a:spLocks noChangeShapeType="1"/>
          </p:cNvSpPr>
          <p:nvPr/>
        </p:nvSpPr>
        <p:spPr bwMode="auto">
          <a:xfrm>
            <a:off x="609600" y="4724400"/>
            <a:ext cx="7696200" cy="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triangle"/>
            <a:tailEnd type="triangl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8196" name="Line 4"/>
          <p:cNvSpPr>
            <a:spLocks noChangeShapeType="1"/>
          </p:cNvSpPr>
          <p:nvPr/>
        </p:nvSpPr>
        <p:spPr bwMode="auto">
          <a:xfrm flipV="1">
            <a:off x="2209800" y="2514600"/>
            <a:ext cx="3733800" cy="35052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triangle"/>
            <a:tailEnd type="triangl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228600" y="533400"/>
            <a:ext cx="411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800" b="1" dirty="0">
                <a:latin typeface="Comic Sans MS" pitchFamily="66" charset="0"/>
              </a:rPr>
              <a:t>Are the lines parallel?</a:t>
            </a:r>
            <a:endParaRPr lang="en-US" sz="2800" dirty="0">
              <a:latin typeface="Comic Sans MS" pitchFamily="66" charset="0"/>
            </a:endParaRPr>
          </a:p>
        </p:txBody>
      </p:sp>
      <p:sp>
        <p:nvSpPr>
          <p:cNvPr id="126982" name="Line 6"/>
          <p:cNvSpPr>
            <a:spLocks noChangeShapeType="1"/>
          </p:cNvSpPr>
          <p:nvPr/>
        </p:nvSpPr>
        <p:spPr bwMode="auto">
          <a:xfrm>
            <a:off x="1676400" y="4495800"/>
            <a:ext cx="30480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126983" name="Line 7"/>
          <p:cNvSpPr>
            <a:spLocks noChangeShapeType="1"/>
          </p:cNvSpPr>
          <p:nvPr/>
        </p:nvSpPr>
        <p:spPr bwMode="auto">
          <a:xfrm flipV="1">
            <a:off x="1676400" y="4724400"/>
            <a:ext cx="30480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126984" name="Line 8"/>
          <p:cNvSpPr>
            <a:spLocks noChangeShapeType="1"/>
          </p:cNvSpPr>
          <p:nvPr/>
        </p:nvSpPr>
        <p:spPr bwMode="auto">
          <a:xfrm>
            <a:off x="1676400" y="3657600"/>
            <a:ext cx="30480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126985" name="Line 9"/>
          <p:cNvSpPr>
            <a:spLocks noChangeShapeType="1"/>
          </p:cNvSpPr>
          <p:nvPr/>
        </p:nvSpPr>
        <p:spPr bwMode="auto">
          <a:xfrm flipV="1">
            <a:off x="1676400" y="3886200"/>
            <a:ext cx="30480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3733800" y="3810000"/>
            <a:ext cx="609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>
                <a:latin typeface="Comic Sans MS" pitchFamily="66" charset="0"/>
              </a:rPr>
              <a:t>62</a:t>
            </a:r>
          </a:p>
        </p:txBody>
      </p:sp>
      <p:sp>
        <p:nvSpPr>
          <p:cNvPr id="126994" name="Rectangle 18"/>
          <p:cNvSpPr>
            <a:spLocks noChangeArrowheads="1"/>
          </p:cNvSpPr>
          <p:nvPr/>
        </p:nvSpPr>
        <p:spPr bwMode="auto">
          <a:xfrm>
            <a:off x="1828800" y="990600"/>
            <a:ext cx="1396584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800" b="1" dirty="0">
                <a:solidFill>
                  <a:srgbClr val="FFFF00"/>
                </a:solidFill>
                <a:latin typeface="Comic Sans MS" pitchFamily="66" charset="0"/>
              </a:rPr>
              <a:t>YES</a:t>
            </a:r>
            <a:endParaRPr lang="en-US" sz="2800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8204" name="Rectangle 19"/>
          <p:cNvSpPr>
            <a:spLocks noChangeArrowheads="1"/>
          </p:cNvSpPr>
          <p:nvPr/>
        </p:nvSpPr>
        <p:spPr bwMode="auto">
          <a:xfrm>
            <a:off x="3810000" y="4343400"/>
            <a:ext cx="609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>
                <a:latin typeface="Comic Sans MS" pitchFamily="66" charset="0"/>
              </a:rPr>
              <a:t>62</a:t>
            </a:r>
          </a:p>
        </p:txBody>
      </p:sp>
      <p:sp>
        <p:nvSpPr>
          <p:cNvPr id="126996" name="Rectangle 20"/>
          <p:cNvSpPr>
            <a:spLocks noChangeArrowheads="1"/>
          </p:cNvSpPr>
          <p:nvPr/>
        </p:nvSpPr>
        <p:spPr bwMode="auto">
          <a:xfrm>
            <a:off x="228600" y="1447800"/>
            <a:ext cx="4114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800" b="1" dirty="0">
                <a:latin typeface="Comic Sans MS" pitchFamily="66" charset="0"/>
              </a:rPr>
              <a:t>How do you know?</a:t>
            </a:r>
            <a:endParaRPr lang="en-US" sz="2800" dirty="0">
              <a:latin typeface="Comic Sans MS" pitchFamily="66" charset="0"/>
            </a:endParaRPr>
          </a:p>
        </p:txBody>
      </p:sp>
      <p:sp>
        <p:nvSpPr>
          <p:cNvPr id="126997" name="Rectangle 21"/>
          <p:cNvSpPr>
            <a:spLocks noChangeArrowheads="1"/>
          </p:cNvSpPr>
          <p:nvPr/>
        </p:nvSpPr>
        <p:spPr bwMode="auto">
          <a:xfrm>
            <a:off x="1752600" y="1828800"/>
            <a:ext cx="6553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800" b="1" dirty="0">
                <a:solidFill>
                  <a:srgbClr val="FFFF00"/>
                </a:solidFill>
                <a:latin typeface="Comic Sans MS" pitchFamily="66" charset="0"/>
              </a:rPr>
              <a:t>Because </a:t>
            </a:r>
            <a:r>
              <a:rPr lang="en-US" sz="2800" b="1" dirty="0" smtClean="0">
                <a:solidFill>
                  <a:srgbClr val="FFFF00"/>
                </a:solidFill>
                <a:latin typeface="Comic Sans MS" pitchFamily="66" charset="0"/>
              </a:rPr>
              <a:t>alt. int. </a:t>
            </a:r>
            <a:r>
              <a:rPr lang="en-US" sz="2800" b="1" dirty="0">
                <a:solidFill>
                  <a:srgbClr val="FFFF00"/>
                </a:solidFill>
                <a:latin typeface="Comic Sans MS" pitchFamily="66" charset="0"/>
              </a:rPr>
              <a:t>are congruent</a:t>
            </a:r>
            <a:endParaRPr lang="en-US" sz="2800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7620000" y="3505200"/>
            <a:ext cx="4283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latin typeface="Bradley Hand ITC" pitchFamily="66" charset="0"/>
              </a:rPr>
              <a:t>m</a:t>
            </a:r>
            <a:endParaRPr lang="en-US" sz="2200" b="1" dirty="0">
              <a:latin typeface="Bradley Hand ITC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620000" y="4343400"/>
            <a:ext cx="36099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latin typeface="Bradley Hand ITC" pitchFamily="66" charset="0"/>
              </a:rPr>
              <a:t>n</a:t>
            </a:r>
            <a:endParaRPr lang="en-US" sz="2200" b="1" dirty="0">
              <a:latin typeface="Bradley Hand ITC" pitchFamily="66" charset="0"/>
            </a:endParaRPr>
          </a:p>
        </p:txBody>
      </p:sp>
      <p:sp>
        <p:nvSpPr>
          <p:cNvPr id="20" name="Rectangle 21"/>
          <p:cNvSpPr>
            <a:spLocks noChangeArrowheads="1"/>
          </p:cNvSpPr>
          <p:nvPr/>
        </p:nvSpPr>
        <p:spPr bwMode="auto">
          <a:xfrm>
            <a:off x="3429000" y="5334000"/>
            <a:ext cx="5486400" cy="45720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sz="2800" b="1" dirty="0" smtClean="0">
                <a:latin typeface="Bradley Hand ITC" pitchFamily="66" charset="0"/>
              </a:rPr>
              <a:t>m || n    </a:t>
            </a:r>
            <a:r>
              <a:rPr lang="en-US" sz="2800" b="1" dirty="0" smtClean="0">
                <a:latin typeface="Comic Sans MS" pitchFamily="66" charset="0"/>
              </a:rPr>
              <a:t>by alt.int converse.</a:t>
            </a:r>
            <a:endParaRPr lang="en-US" sz="2800" dirty="0">
              <a:latin typeface="Comic Sans MS" pitchFamily="66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3000" b="1" dirty="0" smtClean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</a:rPr>
              <a:t>Showing Lines are Parallel</a:t>
            </a:r>
            <a:endParaRPr lang="en-US" sz="3000" b="1" dirty="0">
              <a:solidFill>
                <a:schemeClr val="bg2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6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26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26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26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26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26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26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82" grpId="0" animBg="1"/>
      <p:bldP spid="126983" grpId="0" animBg="1"/>
      <p:bldP spid="126984" grpId="0" animBg="1"/>
      <p:bldP spid="126985" grpId="0" animBg="1"/>
      <p:bldP spid="126994" grpId="0"/>
      <p:bldP spid="126996" grpId="0"/>
      <p:bldP spid="126997" grpId="0"/>
      <p:bldP spid="20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Line 2"/>
          <p:cNvSpPr>
            <a:spLocks noChangeShapeType="1"/>
          </p:cNvSpPr>
          <p:nvPr/>
        </p:nvSpPr>
        <p:spPr bwMode="auto">
          <a:xfrm>
            <a:off x="533400" y="2514600"/>
            <a:ext cx="7772400" cy="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triangle"/>
            <a:tailEnd type="triangl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8195" name="Line 3"/>
          <p:cNvSpPr>
            <a:spLocks noChangeShapeType="1"/>
          </p:cNvSpPr>
          <p:nvPr/>
        </p:nvSpPr>
        <p:spPr bwMode="auto">
          <a:xfrm>
            <a:off x="609600" y="3352800"/>
            <a:ext cx="7696200" cy="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triangle"/>
            <a:tailEnd type="triangl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8196" name="Line 4"/>
          <p:cNvSpPr>
            <a:spLocks noChangeShapeType="1"/>
          </p:cNvSpPr>
          <p:nvPr/>
        </p:nvSpPr>
        <p:spPr bwMode="auto">
          <a:xfrm flipV="1">
            <a:off x="2209800" y="1143000"/>
            <a:ext cx="3733800" cy="35052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triangle"/>
            <a:tailEnd type="triangl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126982" name="Line 6"/>
          <p:cNvSpPr>
            <a:spLocks noChangeShapeType="1"/>
          </p:cNvSpPr>
          <p:nvPr/>
        </p:nvSpPr>
        <p:spPr bwMode="auto">
          <a:xfrm>
            <a:off x="1676400" y="3124200"/>
            <a:ext cx="30480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126983" name="Line 7"/>
          <p:cNvSpPr>
            <a:spLocks noChangeShapeType="1"/>
          </p:cNvSpPr>
          <p:nvPr/>
        </p:nvSpPr>
        <p:spPr bwMode="auto">
          <a:xfrm flipV="1">
            <a:off x="1676400" y="3352800"/>
            <a:ext cx="30480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126984" name="Line 8"/>
          <p:cNvSpPr>
            <a:spLocks noChangeShapeType="1"/>
          </p:cNvSpPr>
          <p:nvPr/>
        </p:nvSpPr>
        <p:spPr bwMode="auto">
          <a:xfrm>
            <a:off x="1676400" y="2286000"/>
            <a:ext cx="30480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126985" name="Line 9"/>
          <p:cNvSpPr>
            <a:spLocks noChangeShapeType="1"/>
          </p:cNvSpPr>
          <p:nvPr/>
        </p:nvSpPr>
        <p:spPr bwMode="auto">
          <a:xfrm flipV="1">
            <a:off x="1676400" y="2514600"/>
            <a:ext cx="30480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3886200" y="2057400"/>
            <a:ext cx="762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 smtClean="0">
                <a:latin typeface="Comic Sans MS" pitchFamily="66" charset="0"/>
              </a:rPr>
              <a:t>100</a:t>
            </a:r>
            <a:endParaRPr lang="en-US" sz="2400" b="1" dirty="0">
              <a:latin typeface="Comic Sans MS" pitchFamily="66" charset="0"/>
            </a:endParaRPr>
          </a:p>
        </p:txBody>
      </p:sp>
      <p:sp>
        <p:nvSpPr>
          <p:cNvPr id="8204" name="Rectangle 19"/>
          <p:cNvSpPr>
            <a:spLocks noChangeArrowheads="1"/>
          </p:cNvSpPr>
          <p:nvPr/>
        </p:nvSpPr>
        <p:spPr bwMode="auto">
          <a:xfrm>
            <a:off x="3429000" y="3352800"/>
            <a:ext cx="762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 smtClean="0">
                <a:latin typeface="Comic Sans MS" pitchFamily="66" charset="0"/>
              </a:rPr>
              <a:t>100</a:t>
            </a:r>
            <a:endParaRPr lang="en-US" sz="2400" b="1" dirty="0">
              <a:latin typeface="Comic Sans MS" pitchFamily="66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7620000" y="2133600"/>
            <a:ext cx="4283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latin typeface="Bradley Hand ITC" pitchFamily="66" charset="0"/>
              </a:rPr>
              <a:t>m</a:t>
            </a:r>
            <a:endParaRPr lang="en-US" sz="2200" b="1" dirty="0">
              <a:latin typeface="Bradley Hand ITC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620000" y="2971800"/>
            <a:ext cx="36099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latin typeface="Bradley Hand ITC" pitchFamily="66" charset="0"/>
              </a:rPr>
              <a:t>n</a:t>
            </a:r>
            <a:endParaRPr lang="en-US" sz="2200" b="1" dirty="0">
              <a:latin typeface="Bradley Hand ITC" pitchFamily="66" charset="0"/>
            </a:endParaRPr>
          </a:p>
        </p:txBody>
      </p:sp>
      <p:sp>
        <p:nvSpPr>
          <p:cNvPr id="20" name="Rectangle 21"/>
          <p:cNvSpPr>
            <a:spLocks noChangeArrowheads="1"/>
          </p:cNvSpPr>
          <p:nvPr/>
        </p:nvSpPr>
        <p:spPr bwMode="auto">
          <a:xfrm>
            <a:off x="1295400" y="5334000"/>
            <a:ext cx="7391400" cy="45720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800" b="1" dirty="0" smtClean="0">
                <a:latin typeface="Bradley Hand ITC" pitchFamily="66" charset="0"/>
              </a:rPr>
              <a:t>m || n    </a:t>
            </a:r>
            <a:r>
              <a:rPr lang="en-US" sz="2800" b="1" dirty="0" smtClean="0">
                <a:latin typeface="Comic Sans MS" pitchFamily="66" charset="0"/>
              </a:rPr>
              <a:t>by  </a:t>
            </a:r>
            <a:endParaRPr lang="en-US" sz="2800" dirty="0">
              <a:latin typeface="Comic Sans MS" pitchFamily="66" charset="0"/>
            </a:endParaRPr>
          </a:p>
        </p:txBody>
      </p:sp>
      <p:sp>
        <p:nvSpPr>
          <p:cNvPr id="21" name="Rectangle 21"/>
          <p:cNvSpPr>
            <a:spLocks noChangeArrowheads="1"/>
          </p:cNvSpPr>
          <p:nvPr/>
        </p:nvSpPr>
        <p:spPr bwMode="auto">
          <a:xfrm>
            <a:off x="3352800" y="5334000"/>
            <a:ext cx="5334000" cy="45720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800" b="1" dirty="0" smtClean="0">
                <a:latin typeface="Comic Sans MS" pitchFamily="66" charset="0"/>
              </a:rPr>
              <a:t>Alternate  Exterior converse</a:t>
            </a:r>
            <a:endParaRPr lang="en-US" sz="2800" dirty="0">
              <a:latin typeface="Comic Sans MS" pitchFamily="66" charset="0"/>
            </a:endParaRP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228600" y="533400"/>
            <a:ext cx="853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800" b="1" dirty="0" smtClean="0">
                <a:latin typeface="Comic Sans MS" pitchFamily="66" charset="0"/>
              </a:rPr>
              <a:t>By what theorem are these lines parallel?</a:t>
            </a:r>
            <a:endParaRPr lang="en-US" sz="2800" dirty="0">
              <a:latin typeface="Comic Sans MS" pitchFamily="66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3000" b="1" dirty="0" smtClean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</a:rPr>
              <a:t>Showing Lines are Parallel</a:t>
            </a:r>
            <a:endParaRPr lang="en-US" sz="3000" b="1" dirty="0">
              <a:solidFill>
                <a:schemeClr val="bg2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26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26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26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26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82" grpId="0" animBg="1"/>
      <p:bldP spid="126983" grpId="0" animBg="1"/>
      <p:bldP spid="126984" grpId="0" animBg="1"/>
      <p:bldP spid="126985" grpId="0" animBg="1"/>
      <p:bldP spid="20" grpId="0" animBg="1"/>
      <p:bldP spid="21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Arc 10"/>
          <p:cNvSpPr>
            <a:spLocks/>
          </p:cNvSpPr>
          <p:nvPr/>
        </p:nvSpPr>
        <p:spPr bwMode="auto">
          <a:xfrm rot="5400000" flipH="1" flipV="1">
            <a:off x="4781551" y="2228849"/>
            <a:ext cx="685800" cy="495301"/>
          </a:xfrm>
          <a:custGeom>
            <a:avLst/>
            <a:gdLst>
              <a:gd name="T0" fmla="*/ 532906 w 21600"/>
              <a:gd name="T1" fmla="*/ 0 h 19740"/>
              <a:gd name="T2" fmla="*/ 262378 w 21600"/>
              <a:gd name="T3" fmla="*/ 290513 h 19740"/>
              <a:gd name="T4" fmla="*/ 0 w 21600"/>
              <a:gd name="T5" fmla="*/ 13746 h 19740"/>
              <a:gd name="T6" fmla="*/ 0 60000 65536"/>
              <a:gd name="T7" fmla="*/ 0 60000 65536"/>
              <a:gd name="T8" fmla="*/ 0 60000 65536"/>
              <a:gd name="T9" fmla="*/ 0 w 21600"/>
              <a:gd name="T10" fmla="*/ 0 h 19740"/>
              <a:gd name="T11" fmla="*/ 21600 w 21600"/>
              <a:gd name="T12" fmla="*/ 19740 h 1974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9740" fill="none" extrusionOk="0">
                <a:moveTo>
                  <a:pt x="21579" y="0"/>
                </a:moveTo>
                <a:cubicBezTo>
                  <a:pt x="21593" y="311"/>
                  <a:pt x="21600" y="622"/>
                  <a:pt x="21600" y="934"/>
                </a:cubicBezTo>
                <a:cubicBezTo>
                  <a:pt x="21600" y="8722"/>
                  <a:pt x="17406" y="15908"/>
                  <a:pt x="10625" y="19740"/>
                </a:cubicBezTo>
              </a:path>
              <a:path w="21600" h="19740" stroke="0" extrusionOk="0">
                <a:moveTo>
                  <a:pt x="21579" y="0"/>
                </a:moveTo>
                <a:cubicBezTo>
                  <a:pt x="21593" y="311"/>
                  <a:pt x="21600" y="622"/>
                  <a:pt x="21600" y="934"/>
                </a:cubicBezTo>
                <a:cubicBezTo>
                  <a:pt x="21600" y="8722"/>
                  <a:pt x="17406" y="15908"/>
                  <a:pt x="10625" y="19740"/>
                </a:cubicBezTo>
                <a:lnTo>
                  <a:pt x="0" y="934"/>
                </a:lnTo>
                <a:close/>
              </a:path>
            </a:pathLst>
          </a:cu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" name="Arc 10"/>
          <p:cNvSpPr>
            <a:spLocks/>
          </p:cNvSpPr>
          <p:nvPr/>
        </p:nvSpPr>
        <p:spPr bwMode="auto">
          <a:xfrm rot="5400000" flipH="1" flipV="1">
            <a:off x="3790951" y="3143249"/>
            <a:ext cx="685800" cy="495301"/>
          </a:xfrm>
          <a:custGeom>
            <a:avLst/>
            <a:gdLst>
              <a:gd name="T0" fmla="*/ 532906 w 21600"/>
              <a:gd name="T1" fmla="*/ 0 h 19740"/>
              <a:gd name="T2" fmla="*/ 262378 w 21600"/>
              <a:gd name="T3" fmla="*/ 290513 h 19740"/>
              <a:gd name="T4" fmla="*/ 0 w 21600"/>
              <a:gd name="T5" fmla="*/ 13746 h 19740"/>
              <a:gd name="T6" fmla="*/ 0 60000 65536"/>
              <a:gd name="T7" fmla="*/ 0 60000 65536"/>
              <a:gd name="T8" fmla="*/ 0 60000 65536"/>
              <a:gd name="T9" fmla="*/ 0 w 21600"/>
              <a:gd name="T10" fmla="*/ 0 h 19740"/>
              <a:gd name="T11" fmla="*/ 21600 w 21600"/>
              <a:gd name="T12" fmla="*/ 19740 h 1974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9740" fill="none" extrusionOk="0">
                <a:moveTo>
                  <a:pt x="21579" y="0"/>
                </a:moveTo>
                <a:cubicBezTo>
                  <a:pt x="21593" y="311"/>
                  <a:pt x="21600" y="622"/>
                  <a:pt x="21600" y="934"/>
                </a:cubicBezTo>
                <a:cubicBezTo>
                  <a:pt x="21600" y="8722"/>
                  <a:pt x="17406" y="15908"/>
                  <a:pt x="10625" y="19740"/>
                </a:cubicBezTo>
              </a:path>
              <a:path w="21600" h="19740" stroke="0" extrusionOk="0">
                <a:moveTo>
                  <a:pt x="21579" y="0"/>
                </a:moveTo>
                <a:cubicBezTo>
                  <a:pt x="21593" y="311"/>
                  <a:pt x="21600" y="622"/>
                  <a:pt x="21600" y="934"/>
                </a:cubicBezTo>
                <a:cubicBezTo>
                  <a:pt x="21600" y="8722"/>
                  <a:pt x="17406" y="15908"/>
                  <a:pt x="10625" y="19740"/>
                </a:cubicBezTo>
                <a:lnTo>
                  <a:pt x="0" y="934"/>
                </a:lnTo>
                <a:close/>
              </a:path>
            </a:pathLst>
          </a:cu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194" name="Line 2"/>
          <p:cNvSpPr>
            <a:spLocks noChangeShapeType="1"/>
          </p:cNvSpPr>
          <p:nvPr/>
        </p:nvSpPr>
        <p:spPr bwMode="auto">
          <a:xfrm>
            <a:off x="533400" y="2514600"/>
            <a:ext cx="7772400" cy="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triangle"/>
            <a:tailEnd type="triangl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8195" name="Line 3"/>
          <p:cNvSpPr>
            <a:spLocks noChangeShapeType="1"/>
          </p:cNvSpPr>
          <p:nvPr/>
        </p:nvSpPr>
        <p:spPr bwMode="auto">
          <a:xfrm>
            <a:off x="609600" y="3352800"/>
            <a:ext cx="7696200" cy="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triangle"/>
            <a:tailEnd type="triangl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8196" name="Line 4"/>
          <p:cNvSpPr>
            <a:spLocks noChangeShapeType="1"/>
          </p:cNvSpPr>
          <p:nvPr/>
        </p:nvSpPr>
        <p:spPr bwMode="auto">
          <a:xfrm flipV="1">
            <a:off x="2209800" y="1143000"/>
            <a:ext cx="3733800" cy="35052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triangle"/>
            <a:tailEnd type="triangl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126982" name="Line 6"/>
          <p:cNvSpPr>
            <a:spLocks noChangeShapeType="1"/>
          </p:cNvSpPr>
          <p:nvPr/>
        </p:nvSpPr>
        <p:spPr bwMode="auto">
          <a:xfrm>
            <a:off x="1676400" y="3124200"/>
            <a:ext cx="30480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126983" name="Line 7"/>
          <p:cNvSpPr>
            <a:spLocks noChangeShapeType="1"/>
          </p:cNvSpPr>
          <p:nvPr/>
        </p:nvSpPr>
        <p:spPr bwMode="auto">
          <a:xfrm flipV="1">
            <a:off x="1676400" y="3352800"/>
            <a:ext cx="30480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126984" name="Line 8"/>
          <p:cNvSpPr>
            <a:spLocks noChangeShapeType="1"/>
          </p:cNvSpPr>
          <p:nvPr/>
        </p:nvSpPr>
        <p:spPr bwMode="auto">
          <a:xfrm>
            <a:off x="1676400" y="2286000"/>
            <a:ext cx="30480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126985" name="Line 9"/>
          <p:cNvSpPr>
            <a:spLocks noChangeShapeType="1"/>
          </p:cNvSpPr>
          <p:nvPr/>
        </p:nvSpPr>
        <p:spPr bwMode="auto">
          <a:xfrm flipV="1">
            <a:off x="1676400" y="2514600"/>
            <a:ext cx="30480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7620000" y="2133600"/>
            <a:ext cx="4283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latin typeface="Bradley Hand ITC" pitchFamily="66" charset="0"/>
              </a:rPr>
              <a:t>m</a:t>
            </a:r>
            <a:endParaRPr lang="en-US" sz="2200" b="1" dirty="0">
              <a:latin typeface="Bradley Hand ITC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620000" y="2971800"/>
            <a:ext cx="36099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latin typeface="Bradley Hand ITC" pitchFamily="66" charset="0"/>
              </a:rPr>
              <a:t>n</a:t>
            </a:r>
            <a:endParaRPr lang="en-US" sz="2200" b="1" dirty="0">
              <a:latin typeface="Bradley Hand ITC" pitchFamily="66" charset="0"/>
            </a:endParaRPr>
          </a:p>
        </p:txBody>
      </p:sp>
      <p:sp>
        <p:nvSpPr>
          <p:cNvPr id="20" name="Rectangle 21"/>
          <p:cNvSpPr>
            <a:spLocks noChangeArrowheads="1"/>
          </p:cNvSpPr>
          <p:nvPr/>
        </p:nvSpPr>
        <p:spPr bwMode="auto">
          <a:xfrm>
            <a:off x="1295400" y="5334000"/>
            <a:ext cx="7620000" cy="45720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800" b="1" dirty="0" smtClean="0">
                <a:latin typeface="Bradley Hand ITC" pitchFamily="66" charset="0"/>
              </a:rPr>
              <a:t>m || n    </a:t>
            </a:r>
            <a:r>
              <a:rPr lang="en-US" sz="2800" b="1" dirty="0" smtClean="0">
                <a:latin typeface="Comic Sans MS" pitchFamily="66" charset="0"/>
              </a:rPr>
              <a:t>by  </a:t>
            </a:r>
            <a:endParaRPr lang="en-US" sz="2800" dirty="0">
              <a:latin typeface="Comic Sans MS" pitchFamily="66" charset="0"/>
            </a:endParaRPr>
          </a:p>
        </p:txBody>
      </p:sp>
      <p:sp>
        <p:nvSpPr>
          <p:cNvPr id="21" name="Rectangle 21"/>
          <p:cNvSpPr>
            <a:spLocks noChangeArrowheads="1"/>
          </p:cNvSpPr>
          <p:nvPr/>
        </p:nvSpPr>
        <p:spPr bwMode="auto">
          <a:xfrm>
            <a:off x="3352800" y="5334000"/>
            <a:ext cx="5562600" cy="45720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800" b="1" dirty="0" smtClean="0">
                <a:latin typeface="Comic Sans MS" pitchFamily="66" charset="0"/>
              </a:rPr>
              <a:t>Corresponding angles converse</a:t>
            </a:r>
            <a:endParaRPr lang="en-US" sz="2800" dirty="0">
              <a:latin typeface="Comic Sans MS" pitchFamily="66" charset="0"/>
            </a:endParaRPr>
          </a:p>
        </p:txBody>
      </p:sp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228600" y="533400"/>
            <a:ext cx="853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800" b="1" dirty="0" smtClean="0">
                <a:latin typeface="Comic Sans MS" pitchFamily="66" charset="0"/>
              </a:rPr>
              <a:t>By what theorem are these lines parallel?</a:t>
            </a:r>
            <a:endParaRPr lang="en-US" sz="2800" dirty="0">
              <a:latin typeface="Comic Sans MS" pitchFamily="66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3000" b="1" dirty="0" smtClean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</a:rPr>
              <a:t>Showing Lines are Parallel</a:t>
            </a:r>
            <a:endParaRPr lang="en-US" sz="3000" b="1" dirty="0">
              <a:solidFill>
                <a:schemeClr val="bg2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26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26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26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26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82" grpId="0" animBg="1"/>
      <p:bldP spid="126983" grpId="0" animBg="1"/>
      <p:bldP spid="126984" grpId="0" animBg="1"/>
      <p:bldP spid="126985" grpId="0" animBg="1"/>
      <p:bldP spid="20" grpId="0" animBg="1"/>
      <p:bldP spid="21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Line 2"/>
          <p:cNvSpPr>
            <a:spLocks noChangeShapeType="1"/>
          </p:cNvSpPr>
          <p:nvPr/>
        </p:nvSpPr>
        <p:spPr bwMode="auto">
          <a:xfrm>
            <a:off x="533400" y="2514600"/>
            <a:ext cx="7772400" cy="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triangle"/>
            <a:tailEnd type="triangl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8195" name="Line 3"/>
          <p:cNvSpPr>
            <a:spLocks noChangeShapeType="1"/>
          </p:cNvSpPr>
          <p:nvPr/>
        </p:nvSpPr>
        <p:spPr bwMode="auto">
          <a:xfrm>
            <a:off x="609600" y="3352800"/>
            <a:ext cx="7696200" cy="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triangle"/>
            <a:tailEnd type="triangl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8196" name="Line 4"/>
          <p:cNvSpPr>
            <a:spLocks noChangeShapeType="1"/>
          </p:cNvSpPr>
          <p:nvPr/>
        </p:nvSpPr>
        <p:spPr bwMode="auto">
          <a:xfrm flipV="1">
            <a:off x="2209800" y="1143000"/>
            <a:ext cx="3733800" cy="35052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triangle"/>
            <a:tailEnd type="triangl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126982" name="Line 6"/>
          <p:cNvSpPr>
            <a:spLocks noChangeShapeType="1"/>
          </p:cNvSpPr>
          <p:nvPr/>
        </p:nvSpPr>
        <p:spPr bwMode="auto">
          <a:xfrm>
            <a:off x="1676400" y="3124200"/>
            <a:ext cx="30480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126983" name="Line 7"/>
          <p:cNvSpPr>
            <a:spLocks noChangeShapeType="1"/>
          </p:cNvSpPr>
          <p:nvPr/>
        </p:nvSpPr>
        <p:spPr bwMode="auto">
          <a:xfrm flipV="1">
            <a:off x="1676400" y="3352800"/>
            <a:ext cx="30480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126984" name="Line 8"/>
          <p:cNvSpPr>
            <a:spLocks noChangeShapeType="1"/>
          </p:cNvSpPr>
          <p:nvPr/>
        </p:nvSpPr>
        <p:spPr bwMode="auto">
          <a:xfrm>
            <a:off x="1676400" y="2286000"/>
            <a:ext cx="30480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126985" name="Line 9"/>
          <p:cNvSpPr>
            <a:spLocks noChangeShapeType="1"/>
          </p:cNvSpPr>
          <p:nvPr/>
        </p:nvSpPr>
        <p:spPr bwMode="auto">
          <a:xfrm flipV="1">
            <a:off x="1676400" y="2514600"/>
            <a:ext cx="30480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7620000" y="2133600"/>
            <a:ext cx="4283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latin typeface="Bradley Hand ITC" pitchFamily="66" charset="0"/>
              </a:rPr>
              <a:t>m</a:t>
            </a:r>
            <a:endParaRPr lang="en-US" sz="2200" b="1" dirty="0">
              <a:latin typeface="Bradley Hand ITC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620000" y="2971800"/>
            <a:ext cx="36099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latin typeface="Bradley Hand ITC" pitchFamily="66" charset="0"/>
              </a:rPr>
              <a:t>n</a:t>
            </a:r>
            <a:endParaRPr lang="en-US" sz="2200" b="1" dirty="0">
              <a:latin typeface="Bradley Hand ITC" pitchFamily="66" charset="0"/>
            </a:endParaRPr>
          </a:p>
        </p:txBody>
      </p:sp>
      <p:sp>
        <p:nvSpPr>
          <p:cNvPr id="20" name="Rectangle 21"/>
          <p:cNvSpPr>
            <a:spLocks noChangeArrowheads="1"/>
          </p:cNvSpPr>
          <p:nvPr/>
        </p:nvSpPr>
        <p:spPr bwMode="auto">
          <a:xfrm>
            <a:off x="1295400" y="5334000"/>
            <a:ext cx="6248400" cy="45720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800" b="1" dirty="0" smtClean="0">
                <a:latin typeface="Bradley Hand ITC" pitchFamily="66" charset="0"/>
              </a:rPr>
              <a:t>m || n    </a:t>
            </a:r>
            <a:r>
              <a:rPr lang="en-US" sz="2800" b="1" dirty="0" smtClean="0">
                <a:latin typeface="Comic Sans MS" pitchFamily="66" charset="0"/>
              </a:rPr>
              <a:t>by  </a:t>
            </a:r>
            <a:endParaRPr lang="en-US" sz="2800" dirty="0">
              <a:latin typeface="Comic Sans MS" pitchFamily="66" charset="0"/>
            </a:endParaRPr>
          </a:p>
        </p:txBody>
      </p:sp>
      <p:sp>
        <p:nvSpPr>
          <p:cNvPr id="21" name="Rectangle 21"/>
          <p:cNvSpPr>
            <a:spLocks noChangeArrowheads="1"/>
          </p:cNvSpPr>
          <p:nvPr/>
        </p:nvSpPr>
        <p:spPr bwMode="auto">
          <a:xfrm>
            <a:off x="3352800" y="5334000"/>
            <a:ext cx="4191000" cy="45720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800" b="1" dirty="0" smtClean="0">
                <a:latin typeface="Comic Sans MS" pitchFamily="66" charset="0"/>
              </a:rPr>
              <a:t>S.S. Interior converse</a:t>
            </a:r>
            <a:endParaRPr lang="en-US" sz="2800" dirty="0">
              <a:latin typeface="Comic Sans MS" pitchFamily="66" charset="0"/>
            </a:endParaRPr>
          </a:p>
        </p:txBody>
      </p:sp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228600" y="533400"/>
            <a:ext cx="853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800" b="1" dirty="0" smtClean="0">
                <a:latin typeface="Comic Sans MS" pitchFamily="66" charset="0"/>
              </a:rPr>
              <a:t>By what theorem are these lines parallel?</a:t>
            </a:r>
            <a:endParaRPr lang="en-US" sz="2800" dirty="0">
              <a:latin typeface="Comic Sans MS" pitchFamily="66" charset="0"/>
            </a:endParaRPr>
          </a:p>
        </p:txBody>
      </p:sp>
      <p:sp>
        <p:nvSpPr>
          <p:cNvPr id="23" name="Text Box 13"/>
          <p:cNvSpPr txBox="1">
            <a:spLocks noChangeArrowheads="1"/>
          </p:cNvSpPr>
          <p:nvPr/>
        </p:nvSpPr>
        <p:spPr bwMode="auto">
          <a:xfrm>
            <a:off x="4343400" y="2514600"/>
            <a:ext cx="57419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/>
              <a:t>100</a:t>
            </a:r>
          </a:p>
        </p:txBody>
      </p:sp>
      <p:sp>
        <p:nvSpPr>
          <p:cNvPr id="25" name="Text Box 14"/>
          <p:cNvSpPr txBox="1">
            <a:spLocks noChangeArrowheads="1"/>
          </p:cNvSpPr>
          <p:nvPr/>
        </p:nvSpPr>
        <p:spPr bwMode="auto">
          <a:xfrm>
            <a:off x="3810000" y="2971800"/>
            <a:ext cx="4443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/>
              <a:t>80</a:t>
            </a:r>
          </a:p>
        </p:txBody>
      </p:sp>
      <p:sp>
        <p:nvSpPr>
          <p:cNvPr id="27" name="Rectangle 26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3000" b="1" dirty="0" smtClean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</a:rPr>
              <a:t>Showing Lines are Parallel</a:t>
            </a:r>
            <a:endParaRPr lang="en-US" sz="3000" b="1" dirty="0">
              <a:solidFill>
                <a:schemeClr val="bg2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26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26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26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26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82" grpId="0" animBg="1"/>
      <p:bldP spid="126983" grpId="0" animBg="1"/>
      <p:bldP spid="126984" grpId="0" animBg="1"/>
      <p:bldP spid="126985" grpId="0" animBg="1"/>
      <p:bldP spid="20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Comic Sans MS" pitchFamily="66" charset="0"/>
              </a:rPr>
              <a:t>Relationships Between Lines</a:t>
            </a:r>
            <a:endParaRPr lang="en-US" sz="3000" dirty="0" smtClean="0">
              <a:solidFill>
                <a:schemeClr val="accent5">
                  <a:lumMod val="40000"/>
                  <a:lumOff val="6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52400" y="1600200"/>
            <a:ext cx="8991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Parallel lines are always the same distance apart.</a:t>
            </a:r>
            <a:endParaRPr lang="en-US" sz="2000" dirty="0"/>
          </a:p>
        </p:txBody>
      </p:sp>
      <p:pic>
        <p:nvPicPr>
          <p:cNvPr id="8" name="Picture 2" descr="C:\Users\Bolan\Pictures\Mathematical\Fig12afinal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1200" y="2286000"/>
            <a:ext cx="4238625" cy="1066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Line 2"/>
          <p:cNvSpPr>
            <a:spLocks noChangeShapeType="1"/>
          </p:cNvSpPr>
          <p:nvPr/>
        </p:nvSpPr>
        <p:spPr bwMode="auto">
          <a:xfrm>
            <a:off x="533400" y="2514600"/>
            <a:ext cx="7772400" cy="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triangle"/>
            <a:tailEnd type="triangl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8195" name="Line 3"/>
          <p:cNvSpPr>
            <a:spLocks noChangeShapeType="1"/>
          </p:cNvSpPr>
          <p:nvPr/>
        </p:nvSpPr>
        <p:spPr bwMode="auto">
          <a:xfrm>
            <a:off x="609600" y="3352800"/>
            <a:ext cx="7696200" cy="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triangle"/>
            <a:tailEnd type="triangl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8196" name="Line 4"/>
          <p:cNvSpPr>
            <a:spLocks noChangeShapeType="1"/>
          </p:cNvSpPr>
          <p:nvPr/>
        </p:nvSpPr>
        <p:spPr bwMode="auto">
          <a:xfrm flipV="1">
            <a:off x="2209800" y="1143000"/>
            <a:ext cx="3733800" cy="35052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triangle"/>
            <a:tailEnd type="triangl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126982" name="Line 6"/>
          <p:cNvSpPr>
            <a:spLocks noChangeShapeType="1"/>
          </p:cNvSpPr>
          <p:nvPr/>
        </p:nvSpPr>
        <p:spPr bwMode="auto">
          <a:xfrm>
            <a:off x="1676400" y="3124200"/>
            <a:ext cx="30480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126983" name="Line 7"/>
          <p:cNvSpPr>
            <a:spLocks noChangeShapeType="1"/>
          </p:cNvSpPr>
          <p:nvPr/>
        </p:nvSpPr>
        <p:spPr bwMode="auto">
          <a:xfrm flipV="1">
            <a:off x="1676400" y="3352800"/>
            <a:ext cx="30480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126984" name="Line 8"/>
          <p:cNvSpPr>
            <a:spLocks noChangeShapeType="1"/>
          </p:cNvSpPr>
          <p:nvPr/>
        </p:nvSpPr>
        <p:spPr bwMode="auto">
          <a:xfrm>
            <a:off x="1676400" y="2286000"/>
            <a:ext cx="30480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126985" name="Line 9"/>
          <p:cNvSpPr>
            <a:spLocks noChangeShapeType="1"/>
          </p:cNvSpPr>
          <p:nvPr/>
        </p:nvSpPr>
        <p:spPr bwMode="auto">
          <a:xfrm flipV="1">
            <a:off x="1676400" y="2514600"/>
            <a:ext cx="30480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7620000" y="2133600"/>
            <a:ext cx="4283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latin typeface="Bradley Hand ITC" pitchFamily="66" charset="0"/>
              </a:rPr>
              <a:t>m</a:t>
            </a:r>
            <a:endParaRPr lang="en-US" sz="2200" b="1" dirty="0">
              <a:latin typeface="Bradley Hand ITC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620000" y="2971800"/>
            <a:ext cx="36099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latin typeface="Bradley Hand ITC" pitchFamily="66" charset="0"/>
              </a:rPr>
              <a:t>n</a:t>
            </a:r>
            <a:endParaRPr lang="en-US" sz="2200" b="1" dirty="0">
              <a:latin typeface="Bradley Hand ITC" pitchFamily="66" charset="0"/>
            </a:endParaRPr>
          </a:p>
        </p:txBody>
      </p:sp>
      <p:sp>
        <p:nvSpPr>
          <p:cNvPr id="20" name="Rectangle 21"/>
          <p:cNvSpPr>
            <a:spLocks noChangeArrowheads="1"/>
          </p:cNvSpPr>
          <p:nvPr/>
        </p:nvSpPr>
        <p:spPr bwMode="auto">
          <a:xfrm>
            <a:off x="1295400" y="5334000"/>
            <a:ext cx="6248400" cy="45720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800" b="1" dirty="0" smtClean="0">
                <a:latin typeface="Bradley Hand ITC" pitchFamily="66" charset="0"/>
              </a:rPr>
              <a:t>m || n    </a:t>
            </a:r>
            <a:r>
              <a:rPr lang="en-US" sz="2800" b="1" dirty="0" smtClean="0">
                <a:latin typeface="Comic Sans MS" pitchFamily="66" charset="0"/>
              </a:rPr>
              <a:t>by  </a:t>
            </a:r>
            <a:endParaRPr lang="en-US" sz="2800" dirty="0">
              <a:latin typeface="Comic Sans MS" pitchFamily="66" charset="0"/>
            </a:endParaRPr>
          </a:p>
        </p:txBody>
      </p:sp>
      <p:sp>
        <p:nvSpPr>
          <p:cNvPr id="21" name="Rectangle 21"/>
          <p:cNvSpPr>
            <a:spLocks noChangeArrowheads="1"/>
          </p:cNvSpPr>
          <p:nvPr/>
        </p:nvSpPr>
        <p:spPr bwMode="auto">
          <a:xfrm>
            <a:off x="3352800" y="5334000"/>
            <a:ext cx="4191000" cy="45720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800" b="1" dirty="0" smtClean="0">
                <a:latin typeface="Comic Sans MS" pitchFamily="66" charset="0"/>
              </a:rPr>
              <a:t>S.S. Exterior converse</a:t>
            </a:r>
            <a:endParaRPr lang="en-US" sz="2800" dirty="0">
              <a:latin typeface="Comic Sans MS" pitchFamily="66" charset="0"/>
            </a:endParaRPr>
          </a:p>
        </p:txBody>
      </p:sp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228600" y="533400"/>
            <a:ext cx="853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800" b="1" dirty="0" smtClean="0">
                <a:latin typeface="Comic Sans MS" pitchFamily="66" charset="0"/>
              </a:rPr>
              <a:t>By what theorem are these lines parallel?</a:t>
            </a:r>
            <a:endParaRPr lang="en-US" sz="2800" dirty="0">
              <a:latin typeface="Comic Sans MS" pitchFamily="66" charset="0"/>
            </a:endParaRPr>
          </a:p>
        </p:txBody>
      </p:sp>
      <p:sp>
        <p:nvSpPr>
          <p:cNvPr id="23" name="Text Box 13"/>
          <p:cNvSpPr txBox="1">
            <a:spLocks noChangeArrowheads="1"/>
          </p:cNvSpPr>
          <p:nvPr/>
        </p:nvSpPr>
        <p:spPr bwMode="auto">
          <a:xfrm>
            <a:off x="4038600" y="2133600"/>
            <a:ext cx="57419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/>
              <a:t>100</a:t>
            </a:r>
          </a:p>
        </p:txBody>
      </p:sp>
      <p:sp>
        <p:nvSpPr>
          <p:cNvPr id="25" name="Text Box 14"/>
          <p:cNvSpPr txBox="1">
            <a:spLocks noChangeArrowheads="1"/>
          </p:cNvSpPr>
          <p:nvPr/>
        </p:nvSpPr>
        <p:spPr bwMode="auto">
          <a:xfrm>
            <a:off x="2971800" y="3276600"/>
            <a:ext cx="4443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/>
              <a:t>80</a:t>
            </a:r>
          </a:p>
        </p:txBody>
      </p:sp>
      <p:sp>
        <p:nvSpPr>
          <p:cNvPr id="22" name="Rectangle 21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3000" b="1" dirty="0" smtClean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</a:rPr>
              <a:t>Showing Lines are Parallel</a:t>
            </a:r>
            <a:endParaRPr lang="en-US" sz="3000" b="1" dirty="0">
              <a:solidFill>
                <a:schemeClr val="bg2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26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26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26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26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82" grpId="0" animBg="1"/>
      <p:bldP spid="126983" grpId="0" animBg="1"/>
      <p:bldP spid="126984" grpId="0" animBg="1"/>
      <p:bldP spid="126985" grpId="0" animBg="1"/>
      <p:bldP spid="20" grpId="0" animBg="1"/>
      <p:bldP spid="21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5"/>
          <p:cNvSpPr>
            <a:spLocks noChangeArrowheads="1"/>
          </p:cNvSpPr>
          <p:nvPr/>
        </p:nvSpPr>
        <p:spPr bwMode="auto">
          <a:xfrm>
            <a:off x="152400" y="762000"/>
            <a:ext cx="8839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800" b="1" dirty="0"/>
              <a:t>IF </a:t>
            </a:r>
            <a:r>
              <a:rPr lang="en-US" sz="2800" dirty="0"/>
              <a:t>any of these things are true,</a:t>
            </a:r>
            <a:r>
              <a:rPr lang="en-US" sz="2800" b="1" dirty="0"/>
              <a:t> THEN </a:t>
            </a:r>
            <a:r>
              <a:rPr lang="en-US" sz="2800" dirty="0"/>
              <a:t>they are ALL true.</a:t>
            </a:r>
          </a:p>
        </p:txBody>
      </p:sp>
      <p:sp>
        <p:nvSpPr>
          <p:cNvPr id="125971" name="Rectangle 19"/>
          <p:cNvSpPr>
            <a:spLocks noChangeArrowheads="1"/>
          </p:cNvSpPr>
          <p:nvPr/>
        </p:nvSpPr>
        <p:spPr bwMode="auto">
          <a:xfrm>
            <a:off x="1066800" y="1295400"/>
            <a:ext cx="8077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800" b="1" dirty="0"/>
              <a:t>Alternate Interior angles are congruent</a:t>
            </a:r>
            <a:endParaRPr lang="en-US" sz="2800" dirty="0"/>
          </a:p>
        </p:txBody>
      </p:sp>
      <p:sp>
        <p:nvSpPr>
          <p:cNvPr id="125972" name="Rectangle 20"/>
          <p:cNvSpPr>
            <a:spLocks noChangeArrowheads="1"/>
          </p:cNvSpPr>
          <p:nvPr/>
        </p:nvSpPr>
        <p:spPr bwMode="auto">
          <a:xfrm>
            <a:off x="1066800" y="1905000"/>
            <a:ext cx="8077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800" b="1"/>
              <a:t>Alternate Exterior angles are congruent</a:t>
            </a:r>
            <a:endParaRPr lang="en-US" sz="2800"/>
          </a:p>
        </p:txBody>
      </p:sp>
      <p:sp>
        <p:nvSpPr>
          <p:cNvPr id="125973" name="Rectangle 21"/>
          <p:cNvSpPr>
            <a:spLocks noChangeArrowheads="1"/>
          </p:cNvSpPr>
          <p:nvPr/>
        </p:nvSpPr>
        <p:spPr bwMode="auto">
          <a:xfrm>
            <a:off x="1066800" y="2514600"/>
            <a:ext cx="8077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800" b="1"/>
              <a:t>Corresponding angles are congruent</a:t>
            </a:r>
            <a:endParaRPr lang="en-US" sz="2800"/>
          </a:p>
        </p:txBody>
      </p:sp>
      <p:sp>
        <p:nvSpPr>
          <p:cNvPr id="125974" name="Rectangle 22"/>
          <p:cNvSpPr>
            <a:spLocks noChangeArrowheads="1"/>
          </p:cNvSpPr>
          <p:nvPr/>
        </p:nvSpPr>
        <p:spPr bwMode="auto">
          <a:xfrm>
            <a:off x="1066800" y="3124200"/>
            <a:ext cx="8077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800" b="1"/>
              <a:t>Same side interior angles are supplementary</a:t>
            </a:r>
            <a:endParaRPr lang="en-US" sz="2800"/>
          </a:p>
        </p:txBody>
      </p:sp>
      <p:sp>
        <p:nvSpPr>
          <p:cNvPr id="125975" name="Rectangle 23"/>
          <p:cNvSpPr>
            <a:spLocks noChangeArrowheads="1"/>
          </p:cNvSpPr>
          <p:nvPr/>
        </p:nvSpPr>
        <p:spPr bwMode="auto">
          <a:xfrm>
            <a:off x="1066800" y="3810000"/>
            <a:ext cx="8077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800" b="1"/>
              <a:t>Same side exterior angles are supplementary</a:t>
            </a:r>
            <a:endParaRPr lang="en-US" sz="2800"/>
          </a:p>
        </p:txBody>
      </p:sp>
      <p:sp>
        <p:nvSpPr>
          <p:cNvPr id="125976" name="Rectangle 24"/>
          <p:cNvSpPr>
            <a:spLocks noChangeArrowheads="1"/>
          </p:cNvSpPr>
          <p:nvPr/>
        </p:nvSpPr>
        <p:spPr bwMode="auto">
          <a:xfrm>
            <a:off x="1066800" y="4419600"/>
            <a:ext cx="8077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800" b="1"/>
              <a:t>The lines are parallel.</a:t>
            </a:r>
            <a:endParaRPr lang="en-US" sz="2800"/>
          </a:p>
        </p:txBody>
      </p:sp>
      <p:sp>
        <p:nvSpPr>
          <p:cNvPr id="10" name="Rectangle 9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3000" b="1" dirty="0" smtClean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</a:rPr>
              <a:t>Showing Lines are Parallel</a:t>
            </a:r>
            <a:endParaRPr lang="en-US" sz="3000" b="1" dirty="0">
              <a:solidFill>
                <a:schemeClr val="bg2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5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25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25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25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25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25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71" grpId="0"/>
      <p:bldP spid="125972" grpId="0"/>
      <p:bldP spid="125973" grpId="0"/>
      <p:bldP spid="125974" grpId="0"/>
      <p:bldP spid="125975" grpId="0"/>
      <p:bldP spid="125976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9666" name="Picture 2" descr="P:\scan0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457200"/>
            <a:ext cx="7731125" cy="7256463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3000" b="1" dirty="0" smtClean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</a:rPr>
              <a:t>Showing Lines are Parallel</a:t>
            </a:r>
            <a:endParaRPr lang="en-US" sz="3000" b="1" dirty="0">
              <a:solidFill>
                <a:schemeClr val="bg2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3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omic Sans MS" pitchFamily="66" charset="0"/>
              </a:rPr>
              <a:t>Using  </a:t>
            </a:r>
            <a:r>
              <a:rPr lang="en-US" sz="5000" b="1" baseline="-25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omic Sans MS" pitchFamily="66" charset="0"/>
                <a:cs typeface="Times New Roman"/>
              </a:rPr>
              <a:t>┴</a:t>
            </a:r>
            <a:r>
              <a:rPr lang="en-US" sz="3000" b="1" baseline="-25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omic Sans MS" pitchFamily="66" charset="0"/>
                <a:cs typeface="Times New Roman"/>
              </a:rPr>
              <a:t> </a:t>
            </a:r>
            <a:r>
              <a:rPr lang="en-US" sz="3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omic Sans MS" pitchFamily="66" charset="0"/>
              </a:rPr>
              <a:t> and </a:t>
            </a:r>
            <a:r>
              <a:rPr lang="en-US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omic Sans MS" pitchFamily="66" charset="0"/>
              </a:rPr>
              <a:t> </a:t>
            </a:r>
            <a:r>
              <a:rPr lang="en-US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omic Sans MS" pitchFamily="66" charset="0"/>
                <a:cs typeface="Times New Roman"/>
              </a:rPr>
              <a:t>‖ </a:t>
            </a:r>
            <a:r>
              <a:rPr lang="en-US" sz="3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omic Sans MS" pitchFamily="66" charset="0"/>
              </a:rPr>
              <a:t>Lines </a:t>
            </a:r>
            <a:endParaRPr lang="en-US" sz="3000" b="1" dirty="0">
              <a:solidFill>
                <a:schemeClr val="tx1">
                  <a:lumMod val="50000"/>
                  <a:lumOff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228600" y="533400"/>
            <a:ext cx="853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800" b="1" dirty="0" smtClean="0">
                <a:latin typeface="Comic Sans MS" pitchFamily="66" charset="0"/>
              </a:rPr>
              <a:t>Which lines </a:t>
            </a:r>
            <a:r>
              <a:rPr lang="en-US" sz="2800" b="1" u="sng" dirty="0" smtClean="0">
                <a:latin typeface="Comic Sans MS" pitchFamily="66" charset="0"/>
              </a:rPr>
              <a:t>must</a:t>
            </a:r>
            <a:r>
              <a:rPr lang="en-US" sz="2800" b="1" dirty="0" smtClean="0">
                <a:latin typeface="Comic Sans MS" pitchFamily="66" charset="0"/>
              </a:rPr>
              <a:t> be parallel in this picture?</a:t>
            </a:r>
            <a:endParaRPr lang="en-US" sz="2800" dirty="0">
              <a:latin typeface="Comic Sans MS" pitchFamily="66" charset="0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304800" y="1219200"/>
            <a:ext cx="883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000" b="1" dirty="0" smtClean="0">
                <a:latin typeface="Comic Sans MS" pitchFamily="66" charset="0"/>
              </a:rPr>
              <a:t>If you can’t tell right away, trace the angles to find their relationship.</a:t>
            </a:r>
            <a:endParaRPr lang="en-US" sz="2000" dirty="0">
              <a:latin typeface="Comic Sans MS" pitchFamily="66" charset="0"/>
            </a:endParaRPr>
          </a:p>
        </p:txBody>
      </p:sp>
      <p:pic>
        <p:nvPicPr>
          <p:cNvPr id="2355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057400"/>
            <a:ext cx="8086725" cy="4010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55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1963" y="2034540"/>
            <a:ext cx="8067675" cy="4000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552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2042160"/>
            <a:ext cx="8067675" cy="4010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5525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" y="2025015"/>
            <a:ext cx="8077200" cy="4010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5526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" y="2044065"/>
            <a:ext cx="8058150" cy="3990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5" name="TextBox 24"/>
          <p:cNvSpPr txBox="1"/>
          <p:nvPr/>
        </p:nvSpPr>
        <p:spPr>
          <a:xfrm>
            <a:off x="4114800" y="5029200"/>
            <a:ext cx="4355680" cy="430887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2200" dirty="0" smtClean="0">
                <a:solidFill>
                  <a:schemeClr val="tx1"/>
                </a:solidFill>
                <a:latin typeface="Comic Sans MS" pitchFamily="66" charset="0"/>
              </a:rPr>
              <a:t>These are Corresponding angles</a:t>
            </a:r>
            <a:endParaRPr lang="en-US" sz="2200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581400" y="5562600"/>
            <a:ext cx="5202065" cy="430887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2200" b="1" dirty="0" smtClean="0">
                <a:solidFill>
                  <a:schemeClr val="tx1"/>
                </a:solidFill>
                <a:latin typeface="Bradley Hand ITC" pitchFamily="66" charset="0"/>
              </a:rPr>
              <a:t>M||n </a:t>
            </a:r>
            <a:r>
              <a:rPr lang="en-US" sz="2200" dirty="0" smtClean="0">
                <a:solidFill>
                  <a:schemeClr val="tx1"/>
                </a:solidFill>
                <a:latin typeface="Comic Sans MS" pitchFamily="66" charset="0"/>
              </a:rPr>
              <a:t>by corresponding angle converse</a:t>
            </a:r>
            <a:endParaRPr lang="en-US" sz="2200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010400" y="6488668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8" action="ppaction://hlinksldjump"/>
              </a:rPr>
              <a:t>APPENDIX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35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35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35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35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5" grpId="0" animBg="1"/>
      <p:bldP spid="26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228600" y="747712"/>
            <a:ext cx="2743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40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Proof:</a:t>
            </a:r>
          </a:p>
        </p:txBody>
      </p:sp>
      <p:sp>
        <p:nvSpPr>
          <p:cNvPr id="6147" name="Text Box 6"/>
          <p:cNvSpPr txBox="1">
            <a:spLocks noChangeArrowheads="1"/>
          </p:cNvSpPr>
          <p:nvPr/>
        </p:nvSpPr>
        <p:spPr bwMode="auto">
          <a:xfrm>
            <a:off x="304800" y="1662112"/>
            <a:ext cx="2667000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Given:  </a:t>
            </a:r>
            <a:r>
              <a:rPr lang="en-US" sz="2400" dirty="0">
                <a:sym typeface="Symbol" pitchFamily="18" charset="2"/>
              </a:rPr>
              <a:t>3  6</a:t>
            </a:r>
          </a:p>
          <a:p>
            <a:pPr>
              <a:spcBef>
                <a:spcPct val="50000"/>
              </a:spcBef>
            </a:pPr>
            <a:r>
              <a:rPr lang="en-US" sz="2400" dirty="0">
                <a:sym typeface="Symbol" pitchFamily="18" charset="2"/>
              </a:rPr>
              <a:t>Prove:  n // m</a:t>
            </a:r>
          </a:p>
        </p:txBody>
      </p:sp>
      <p:sp>
        <p:nvSpPr>
          <p:cNvPr id="6148" name="Line 7"/>
          <p:cNvSpPr>
            <a:spLocks noChangeShapeType="1"/>
          </p:cNvSpPr>
          <p:nvPr/>
        </p:nvSpPr>
        <p:spPr bwMode="auto">
          <a:xfrm>
            <a:off x="4191000" y="1600200"/>
            <a:ext cx="4724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149" name="Line 8"/>
          <p:cNvSpPr>
            <a:spLocks noChangeShapeType="1"/>
          </p:cNvSpPr>
          <p:nvPr/>
        </p:nvSpPr>
        <p:spPr bwMode="auto">
          <a:xfrm>
            <a:off x="3733800" y="2743200"/>
            <a:ext cx="5029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150" name="Line 9"/>
          <p:cNvSpPr>
            <a:spLocks noChangeShapeType="1"/>
          </p:cNvSpPr>
          <p:nvPr/>
        </p:nvSpPr>
        <p:spPr bwMode="auto">
          <a:xfrm>
            <a:off x="5257800" y="685800"/>
            <a:ext cx="2362200" cy="2819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151" name="Text Box 10"/>
          <p:cNvSpPr txBox="1">
            <a:spLocks noChangeArrowheads="1"/>
          </p:cNvSpPr>
          <p:nvPr/>
        </p:nvSpPr>
        <p:spPr bwMode="auto">
          <a:xfrm>
            <a:off x="5943600" y="1219200"/>
            <a:ext cx="457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1</a:t>
            </a:r>
          </a:p>
        </p:txBody>
      </p:sp>
      <p:sp>
        <p:nvSpPr>
          <p:cNvPr id="6152" name="Text Box 11"/>
          <p:cNvSpPr txBox="1">
            <a:spLocks noChangeArrowheads="1"/>
          </p:cNvSpPr>
          <p:nvPr/>
        </p:nvSpPr>
        <p:spPr bwMode="auto">
          <a:xfrm>
            <a:off x="5486400" y="1219200"/>
            <a:ext cx="533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2</a:t>
            </a:r>
          </a:p>
        </p:txBody>
      </p:sp>
      <p:sp>
        <p:nvSpPr>
          <p:cNvPr id="6153" name="Text Box 12"/>
          <p:cNvSpPr txBox="1">
            <a:spLocks noChangeArrowheads="1"/>
          </p:cNvSpPr>
          <p:nvPr/>
        </p:nvSpPr>
        <p:spPr bwMode="auto">
          <a:xfrm>
            <a:off x="5791200" y="1676400"/>
            <a:ext cx="457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3</a:t>
            </a:r>
          </a:p>
        </p:txBody>
      </p:sp>
      <p:sp>
        <p:nvSpPr>
          <p:cNvPr id="6154" name="Text Box 13"/>
          <p:cNvSpPr txBox="1">
            <a:spLocks noChangeArrowheads="1"/>
          </p:cNvSpPr>
          <p:nvPr/>
        </p:nvSpPr>
        <p:spPr bwMode="auto">
          <a:xfrm>
            <a:off x="6248400" y="1600200"/>
            <a:ext cx="457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4</a:t>
            </a:r>
          </a:p>
        </p:txBody>
      </p:sp>
      <p:sp>
        <p:nvSpPr>
          <p:cNvPr id="6155" name="Text Box 14"/>
          <p:cNvSpPr txBox="1">
            <a:spLocks noChangeArrowheads="1"/>
          </p:cNvSpPr>
          <p:nvPr/>
        </p:nvSpPr>
        <p:spPr bwMode="auto">
          <a:xfrm>
            <a:off x="6477000" y="2438400"/>
            <a:ext cx="457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5</a:t>
            </a:r>
          </a:p>
        </p:txBody>
      </p:sp>
      <p:sp>
        <p:nvSpPr>
          <p:cNvPr id="6156" name="Text Box 15"/>
          <p:cNvSpPr txBox="1">
            <a:spLocks noChangeArrowheads="1"/>
          </p:cNvSpPr>
          <p:nvPr/>
        </p:nvSpPr>
        <p:spPr bwMode="auto">
          <a:xfrm>
            <a:off x="6934200" y="2362200"/>
            <a:ext cx="457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6</a:t>
            </a:r>
          </a:p>
        </p:txBody>
      </p:sp>
      <p:sp>
        <p:nvSpPr>
          <p:cNvPr id="6157" name="Text Box 16"/>
          <p:cNvSpPr txBox="1">
            <a:spLocks noChangeArrowheads="1"/>
          </p:cNvSpPr>
          <p:nvPr/>
        </p:nvSpPr>
        <p:spPr bwMode="auto">
          <a:xfrm>
            <a:off x="6629400" y="2819400"/>
            <a:ext cx="457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7</a:t>
            </a:r>
          </a:p>
        </p:txBody>
      </p:sp>
      <p:sp>
        <p:nvSpPr>
          <p:cNvPr id="6158" name="Text Box 17"/>
          <p:cNvSpPr txBox="1">
            <a:spLocks noChangeArrowheads="1"/>
          </p:cNvSpPr>
          <p:nvPr/>
        </p:nvSpPr>
        <p:spPr bwMode="auto">
          <a:xfrm>
            <a:off x="7239000" y="2743200"/>
            <a:ext cx="304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8</a:t>
            </a:r>
          </a:p>
        </p:txBody>
      </p:sp>
      <p:sp>
        <p:nvSpPr>
          <p:cNvPr id="14354" name="Text Box 18"/>
          <p:cNvSpPr txBox="1">
            <a:spLocks noChangeArrowheads="1"/>
          </p:cNvSpPr>
          <p:nvPr/>
        </p:nvSpPr>
        <p:spPr bwMode="auto">
          <a:xfrm>
            <a:off x="457200" y="3100387"/>
            <a:ext cx="3200400" cy="436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  <a:defRPr/>
            </a:pPr>
            <a:r>
              <a:rPr lang="en-US" sz="2800" u="sng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sym typeface="Symbol" pitchFamily="18" charset="2"/>
              </a:rPr>
              <a:t>Statements	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en-US" sz="2800" dirty="0">
                <a:latin typeface="Arial" charset="0"/>
                <a:sym typeface="Symbol" pitchFamily="18" charset="2"/>
              </a:rPr>
              <a:t> 3  6</a:t>
            </a:r>
          </a:p>
          <a:p>
            <a:pPr marL="342900" indent="-342900">
              <a:spcBef>
                <a:spcPct val="50000"/>
              </a:spcBef>
              <a:buFontTx/>
              <a:buAutoNum type="arabicPeriod" startAt="2"/>
              <a:defRPr/>
            </a:pPr>
            <a:r>
              <a:rPr lang="en-US" sz="2800" dirty="0">
                <a:latin typeface="Arial" charset="0"/>
                <a:sym typeface="Symbol" pitchFamily="18" charset="2"/>
              </a:rPr>
              <a:t> 3  1</a:t>
            </a:r>
          </a:p>
          <a:p>
            <a:pPr marL="342900" indent="-342900">
              <a:spcBef>
                <a:spcPct val="50000"/>
              </a:spcBef>
              <a:defRPr/>
            </a:pPr>
            <a:r>
              <a:rPr lang="en-US" sz="2800" dirty="0">
                <a:latin typeface="Arial" charset="0"/>
                <a:sym typeface="Symbol" pitchFamily="18" charset="2"/>
              </a:rPr>
              <a:t>3.  1  6</a:t>
            </a:r>
          </a:p>
          <a:p>
            <a:pPr marL="342900" indent="-342900">
              <a:spcBef>
                <a:spcPct val="50000"/>
              </a:spcBef>
              <a:defRPr/>
            </a:pPr>
            <a:r>
              <a:rPr lang="en-US" sz="2800" dirty="0">
                <a:latin typeface="Arial" charset="0"/>
                <a:sym typeface="Symbol" pitchFamily="18" charset="2"/>
              </a:rPr>
              <a:t>4.  n // m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endParaRPr lang="en-US" sz="2800" dirty="0">
              <a:latin typeface="Arial" charset="0"/>
              <a:sym typeface="Symbol" pitchFamily="18" charset="2"/>
            </a:endParaRPr>
          </a:p>
          <a:p>
            <a:pPr marL="342900" indent="-342900">
              <a:spcBef>
                <a:spcPct val="50000"/>
              </a:spcBef>
              <a:defRPr/>
            </a:pPr>
            <a:r>
              <a:rPr lang="en-U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sym typeface="Symbol" pitchFamily="18" charset="2"/>
              </a:rPr>
              <a:t>			</a:t>
            </a:r>
          </a:p>
        </p:txBody>
      </p:sp>
      <p:sp>
        <p:nvSpPr>
          <p:cNvPr id="14360" name="Text Box 24"/>
          <p:cNvSpPr txBox="1">
            <a:spLocks noChangeArrowheads="1"/>
          </p:cNvSpPr>
          <p:nvPr/>
        </p:nvSpPr>
        <p:spPr bwMode="auto">
          <a:xfrm>
            <a:off x="3581400" y="3248323"/>
            <a:ext cx="52578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ctr">
              <a:defRPr/>
            </a:pPr>
            <a:r>
              <a:rPr lang="en-US" sz="2800" u="sng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Reasons</a:t>
            </a:r>
          </a:p>
          <a:p>
            <a:pPr marL="342900" indent="-342900">
              <a:buFontTx/>
              <a:buAutoNum type="arabicPeriod"/>
              <a:defRPr/>
            </a:pPr>
            <a:r>
              <a:rPr lang="en-U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Given</a:t>
            </a:r>
          </a:p>
          <a:p>
            <a:pPr marL="342900" indent="-342900">
              <a:defRPr/>
            </a:pPr>
            <a:endParaRPr lang="en-US" sz="1600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marL="342900" indent="-342900">
              <a:defRPr/>
            </a:pPr>
            <a:r>
              <a:rPr lang="en-U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2. Vertical </a:t>
            </a:r>
            <a:r>
              <a:rPr lang="en-U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sym typeface="Symbol" pitchFamily="18" charset="2"/>
              </a:rPr>
              <a:t>s are </a:t>
            </a:r>
          </a:p>
          <a:p>
            <a:pPr marL="342900" indent="-342900">
              <a:defRPr/>
            </a:pPr>
            <a:endParaRPr lang="en-US" sz="1200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sym typeface="Symbol" pitchFamily="18" charset="2"/>
            </a:endParaRPr>
          </a:p>
          <a:p>
            <a:pPr marL="342900" indent="-342900">
              <a:defRPr/>
            </a:pPr>
            <a:r>
              <a:rPr lang="en-U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sym typeface="Symbol" pitchFamily="18" charset="2"/>
              </a:rPr>
              <a:t>3.  </a:t>
            </a:r>
            <a:r>
              <a:rPr lang="en-US" sz="28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sym typeface="Symbol" pitchFamily="18" charset="2"/>
              </a:rPr>
              <a:t>Substitution</a:t>
            </a:r>
            <a:endParaRPr lang="en-US" sz="2800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sym typeface="Symbol" pitchFamily="18" charset="2"/>
            </a:endParaRPr>
          </a:p>
          <a:p>
            <a:pPr marL="342900" indent="-342900">
              <a:defRPr/>
            </a:pPr>
            <a:endParaRPr lang="en-US" sz="1200" dirty="0" smtClean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sym typeface="Symbol" pitchFamily="18" charset="2"/>
            </a:endParaRPr>
          </a:p>
          <a:p>
            <a:pPr marL="342900" indent="-342900">
              <a:defRPr/>
            </a:pPr>
            <a:r>
              <a:rPr lang="en-US" sz="28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sym typeface="Symbol" pitchFamily="18" charset="2"/>
              </a:rPr>
              <a:t>4</a:t>
            </a:r>
            <a:r>
              <a:rPr lang="en-U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sym typeface="Symbol" pitchFamily="18" charset="2"/>
              </a:rPr>
              <a:t>.  </a:t>
            </a:r>
            <a:r>
              <a:rPr lang="en-US" sz="28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sym typeface="Symbol" pitchFamily="18" charset="2"/>
              </a:rPr>
              <a:t>corresponding  converse</a:t>
            </a:r>
            <a:endParaRPr lang="en-US" sz="2800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sym typeface="Symbol" pitchFamily="18" charset="2"/>
            </a:endParaRPr>
          </a:p>
        </p:txBody>
      </p:sp>
      <p:sp>
        <p:nvSpPr>
          <p:cNvPr id="6161" name="Text Box 25"/>
          <p:cNvSpPr txBox="1">
            <a:spLocks noChangeArrowheads="1"/>
          </p:cNvSpPr>
          <p:nvPr/>
        </p:nvSpPr>
        <p:spPr bwMode="auto">
          <a:xfrm>
            <a:off x="4038600" y="16002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n</a:t>
            </a:r>
          </a:p>
        </p:txBody>
      </p:sp>
      <p:sp>
        <p:nvSpPr>
          <p:cNvPr id="6162" name="Text Box 26"/>
          <p:cNvSpPr txBox="1">
            <a:spLocks noChangeArrowheads="1"/>
          </p:cNvSpPr>
          <p:nvPr/>
        </p:nvSpPr>
        <p:spPr bwMode="auto">
          <a:xfrm>
            <a:off x="3886200" y="1371600"/>
            <a:ext cx="304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n</a:t>
            </a:r>
          </a:p>
        </p:txBody>
      </p:sp>
      <p:sp>
        <p:nvSpPr>
          <p:cNvPr id="6163" name="Text Box 27"/>
          <p:cNvSpPr txBox="1">
            <a:spLocks noChangeArrowheads="1"/>
          </p:cNvSpPr>
          <p:nvPr/>
        </p:nvSpPr>
        <p:spPr bwMode="auto">
          <a:xfrm>
            <a:off x="3429000" y="2514600"/>
            <a:ext cx="304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m</a:t>
            </a:r>
          </a:p>
        </p:txBody>
      </p:sp>
      <p:sp>
        <p:nvSpPr>
          <p:cNvPr id="20" name="Rectangle 19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3000" b="1" dirty="0" smtClean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</a:rPr>
              <a:t>Showing Lines are Parallel</a:t>
            </a:r>
            <a:endParaRPr lang="en-US" sz="3000" b="1" dirty="0">
              <a:solidFill>
                <a:schemeClr val="bg2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4"/>
          <p:cNvSpPr txBox="1">
            <a:spLocks noChangeArrowheads="1"/>
          </p:cNvSpPr>
          <p:nvPr/>
        </p:nvSpPr>
        <p:spPr bwMode="auto">
          <a:xfrm>
            <a:off x="228600" y="668337"/>
            <a:ext cx="3200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dirty="0"/>
              <a:t>Proof:</a:t>
            </a:r>
          </a:p>
        </p:txBody>
      </p:sp>
      <p:sp>
        <p:nvSpPr>
          <p:cNvPr id="8195" name="Text Box 5"/>
          <p:cNvSpPr txBox="1">
            <a:spLocks noChangeArrowheads="1"/>
          </p:cNvSpPr>
          <p:nvPr/>
        </p:nvSpPr>
        <p:spPr bwMode="auto">
          <a:xfrm>
            <a:off x="228600" y="1354137"/>
            <a:ext cx="4572000" cy="116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/>
              <a:t>Given:  m</a:t>
            </a:r>
            <a:r>
              <a:rPr lang="en-US" sz="2800">
                <a:sym typeface="Symbol" pitchFamily="18" charset="2"/>
              </a:rPr>
              <a:t>3 + m5 = 180</a:t>
            </a:r>
          </a:p>
          <a:p>
            <a:pPr>
              <a:spcBef>
                <a:spcPct val="50000"/>
              </a:spcBef>
            </a:pPr>
            <a:r>
              <a:rPr lang="en-US" sz="2800">
                <a:sym typeface="Symbol" pitchFamily="18" charset="2"/>
              </a:rPr>
              <a:t>Prove:  n // m </a:t>
            </a:r>
          </a:p>
        </p:txBody>
      </p:sp>
      <p:sp>
        <p:nvSpPr>
          <p:cNvPr id="8196" name="Line 6"/>
          <p:cNvSpPr>
            <a:spLocks noChangeShapeType="1"/>
          </p:cNvSpPr>
          <p:nvPr/>
        </p:nvSpPr>
        <p:spPr bwMode="auto">
          <a:xfrm>
            <a:off x="4953000" y="1143000"/>
            <a:ext cx="3886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197" name="Line 7"/>
          <p:cNvSpPr>
            <a:spLocks noChangeShapeType="1"/>
          </p:cNvSpPr>
          <p:nvPr/>
        </p:nvSpPr>
        <p:spPr bwMode="auto">
          <a:xfrm>
            <a:off x="4191000" y="2057400"/>
            <a:ext cx="4724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198" name="Line 8"/>
          <p:cNvSpPr>
            <a:spLocks noChangeShapeType="1"/>
          </p:cNvSpPr>
          <p:nvPr/>
        </p:nvSpPr>
        <p:spPr bwMode="auto">
          <a:xfrm flipH="1">
            <a:off x="5791200" y="609600"/>
            <a:ext cx="1524000" cy="2286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199" name="Text Box 9"/>
          <p:cNvSpPr txBox="1">
            <a:spLocks noChangeArrowheads="1"/>
          </p:cNvSpPr>
          <p:nvPr/>
        </p:nvSpPr>
        <p:spPr bwMode="auto">
          <a:xfrm>
            <a:off x="6553200" y="1143000"/>
            <a:ext cx="381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3</a:t>
            </a:r>
          </a:p>
        </p:txBody>
      </p:sp>
      <p:sp>
        <p:nvSpPr>
          <p:cNvPr id="8200" name="Text Box 10"/>
          <p:cNvSpPr txBox="1">
            <a:spLocks noChangeArrowheads="1"/>
          </p:cNvSpPr>
          <p:nvPr/>
        </p:nvSpPr>
        <p:spPr bwMode="auto">
          <a:xfrm>
            <a:off x="6096000" y="1752600"/>
            <a:ext cx="381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5</a:t>
            </a:r>
          </a:p>
        </p:txBody>
      </p:sp>
      <p:sp>
        <p:nvSpPr>
          <p:cNvPr id="8201" name="Text Box 11"/>
          <p:cNvSpPr txBox="1">
            <a:spLocks noChangeArrowheads="1"/>
          </p:cNvSpPr>
          <p:nvPr/>
        </p:nvSpPr>
        <p:spPr bwMode="auto">
          <a:xfrm>
            <a:off x="5867400" y="2057400"/>
            <a:ext cx="304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7</a:t>
            </a:r>
          </a:p>
        </p:txBody>
      </p:sp>
      <p:sp>
        <p:nvSpPr>
          <p:cNvPr id="18444" name="Text Box 12"/>
          <p:cNvSpPr txBox="1">
            <a:spLocks noChangeArrowheads="1"/>
          </p:cNvSpPr>
          <p:nvPr/>
        </p:nvSpPr>
        <p:spPr bwMode="auto">
          <a:xfrm>
            <a:off x="228600" y="2438400"/>
            <a:ext cx="4267200" cy="57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800" u="sng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Statements</a:t>
            </a:r>
          </a:p>
          <a:p>
            <a:pPr>
              <a:spcBef>
                <a:spcPct val="50000"/>
              </a:spcBef>
              <a:defRPr/>
            </a:pPr>
            <a:r>
              <a:rPr lang="en-U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1. </a:t>
            </a:r>
            <a:r>
              <a:rPr lang="en-US" sz="2400" dirty="0">
                <a:latin typeface="Arial" charset="0"/>
              </a:rPr>
              <a:t>m</a:t>
            </a:r>
            <a:r>
              <a:rPr lang="en-US" sz="2400" dirty="0">
                <a:latin typeface="Arial" charset="0"/>
                <a:sym typeface="Symbol" pitchFamily="18" charset="2"/>
              </a:rPr>
              <a:t>3 + m5 = 180</a:t>
            </a:r>
          </a:p>
          <a:p>
            <a:pPr>
              <a:spcBef>
                <a:spcPct val="50000"/>
              </a:spcBef>
              <a:defRPr/>
            </a:pPr>
            <a:r>
              <a:rPr lang="en-US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2. </a:t>
            </a:r>
            <a:r>
              <a:rPr lang="en-US" sz="2400" dirty="0">
                <a:latin typeface="Arial" charset="0"/>
              </a:rPr>
              <a:t>m</a:t>
            </a:r>
            <a:r>
              <a:rPr lang="en-US" sz="2400" dirty="0">
                <a:latin typeface="Arial" charset="0"/>
                <a:sym typeface="Symbol" pitchFamily="18" charset="2"/>
              </a:rPr>
              <a:t>5 + m7 = 180</a:t>
            </a:r>
          </a:p>
          <a:p>
            <a:pPr>
              <a:spcBef>
                <a:spcPct val="50000"/>
              </a:spcBef>
              <a:defRPr/>
            </a:pPr>
            <a:r>
              <a:rPr lang="en-US" sz="2400" dirty="0">
                <a:latin typeface="Arial" charset="0"/>
                <a:sym typeface="Symbol" pitchFamily="18" charset="2"/>
              </a:rPr>
              <a:t>3. </a:t>
            </a:r>
            <a:r>
              <a:rPr lang="en-US" sz="2400" dirty="0">
                <a:latin typeface="Arial" charset="0"/>
              </a:rPr>
              <a:t>m</a:t>
            </a:r>
            <a:r>
              <a:rPr lang="en-US" sz="2400" dirty="0">
                <a:latin typeface="Arial" charset="0"/>
                <a:sym typeface="Symbol" pitchFamily="18" charset="2"/>
              </a:rPr>
              <a:t>3 + m5 = </a:t>
            </a:r>
            <a:r>
              <a:rPr lang="en-US" sz="2400" dirty="0">
                <a:latin typeface="Arial" charset="0"/>
              </a:rPr>
              <a:t>m</a:t>
            </a:r>
            <a:r>
              <a:rPr lang="en-US" sz="2400" dirty="0">
                <a:latin typeface="Arial" charset="0"/>
                <a:sym typeface="Symbol" pitchFamily="18" charset="2"/>
              </a:rPr>
              <a:t>5 + m7 </a:t>
            </a:r>
          </a:p>
          <a:p>
            <a:pPr>
              <a:spcBef>
                <a:spcPct val="50000"/>
              </a:spcBef>
              <a:defRPr/>
            </a:pPr>
            <a:r>
              <a:rPr lang="en-US" sz="2400" dirty="0">
                <a:latin typeface="Arial" charset="0"/>
                <a:sym typeface="Symbol" pitchFamily="18" charset="2"/>
              </a:rPr>
              <a:t>4. </a:t>
            </a:r>
            <a:r>
              <a:rPr lang="en-US" sz="2400" dirty="0">
                <a:latin typeface="Arial" charset="0"/>
              </a:rPr>
              <a:t>m</a:t>
            </a:r>
            <a:r>
              <a:rPr lang="en-US" sz="2400" dirty="0">
                <a:latin typeface="Arial" charset="0"/>
                <a:sym typeface="Symbol" pitchFamily="18" charset="2"/>
              </a:rPr>
              <a:t>3 = m7</a:t>
            </a:r>
          </a:p>
          <a:p>
            <a:pPr>
              <a:spcBef>
                <a:spcPct val="50000"/>
              </a:spcBef>
              <a:defRPr/>
            </a:pPr>
            <a:r>
              <a:rPr lang="en-US" sz="2400" dirty="0">
                <a:latin typeface="Arial" charset="0"/>
                <a:sym typeface="Symbol" pitchFamily="18" charset="2"/>
              </a:rPr>
              <a:t>5.  3  7</a:t>
            </a:r>
          </a:p>
          <a:p>
            <a:pPr>
              <a:spcBef>
                <a:spcPct val="50000"/>
              </a:spcBef>
              <a:defRPr/>
            </a:pPr>
            <a:r>
              <a:rPr lang="en-US" sz="2400" dirty="0">
                <a:latin typeface="Arial" charset="0"/>
                <a:sym typeface="Symbol" pitchFamily="18" charset="2"/>
              </a:rPr>
              <a:t>6.  n // m </a:t>
            </a:r>
          </a:p>
          <a:p>
            <a:pPr>
              <a:spcBef>
                <a:spcPct val="50000"/>
              </a:spcBef>
              <a:defRPr/>
            </a:pPr>
            <a:endParaRPr lang="en-US" sz="2400" dirty="0">
              <a:latin typeface="Arial" charset="0"/>
              <a:sym typeface="Symbol" pitchFamily="18" charset="2"/>
            </a:endParaRPr>
          </a:p>
          <a:p>
            <a:pPr>
              <a:spcBef>
                <a:spcPct val="50000"/>
              </a:spcBef>
              <a:defRPr/>
            </a:pPr>
            <a:endParaRPr lang="en-US" sz="2800" dirty="0">
              <a:latin typeface="Arial" charset="0"/>
              <a:sym typeface="Symbol" pitchFamily="18" charset="2"/>
            </a:endParaRPr>
          </a:p>
          <a:p>
            <a:pPr>
              <a:spcBef>
                <a:spcPct val="50000"/>
              </a:spcBef>
              <a:defRPr/>
            </a:pPr>
            <a:r>
              <a:rPr lang="en-U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</a:p>
        </p:txBody>
      </p:sp>
      <p:sp>
        <p:nvSpPr>
          <p:cNvPr id="8203" name="Text Box 13"/>
          <p:cNvSpPr txBox="1">
            <a:spLocks noChangeArrowheads="1"/>
          </p:cNvSpPr>
          <p:nvPr/>
        </p:nvSpPr>
        <p:spPr bwMode="auto">
          <a:xfrm>
            <a:off x="4648200" y="10668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n</a:t>
            </a:r>
          </a:p>
        </p:txBody>
      </p:sp>
      <p:sp>
        <p:nvSpPr>
          <p:cNvPr id="8204" name="Text Box 14"/>
          <p:cNvSpPr txBox="1">
            <a:spLocks noChangeArrowheads="1"/>
          </p:cNvSpPr>
          <p:nvPr/>
        </p:nvSpPr>
        <p:spPr bwMode="auto">
          <a:xfrm>
            <a:off x="4114800" y="2133600"/>
            <a:ext cx="304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m</a:t>
            </a:r>
          </a:p>
        </p:txBody>
      </p:sp>
      <p:sp>
        <p:nvSpPr>
          <p:cNvPr id="18447" name="Text Box 15"/>
          <p:cNvSpPr txBox="1">
            <a:spLocks noChangeArrowheads="1"/>
          </p:cNvSpPr>
          <p:nvPr/>
        </p:nvSpPr>
        <p:spPr bwMode="auto">
          <a:xfrm>
            <a:off x="4876800" y="2438400"/>
            <a:ext cx="4267200" cy="47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  <a:defRPr/>
            </a:pPr>
            <a:r>
              <a:rPr lang="en-US" sz="2800" u="sng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Reason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en-US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Given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en-US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sym typeface="Symbol" pitchFamily="18" charset="2"/>
              </a:rPr>
              <a:t> Add. Post.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en-US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sym typeface="Symbol" pitchFamily="18" charset="2"/>
              </a:rPr>
              <a:t>Subs.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sym typeface="Symbol" pitchFamily="18" charset="2"/>
              </a:rPr>
              <a:t>Subtraction.</a:t>
            </a:r>
            <a:endParaRPr lang="en-US" sz="2400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sym typeface="Symbol" pitchFamily="18" charset="2"/>
            </a:endParaRPr>
          </a:p>
          <a:p>
            <a:pPr marL="342900" indent="-342900">
              <a:spcBef>
                <a:spcPct val="50000"/>
              </a:spcBef>
              <a:defRPr/>
            </a:pPr>
            <a:r>
              <a:rPr lang="en-US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sym typeface="Symbol" pitchFamily="18" charset="2"/>
              </a:rPr>
              <a:t>5. Def. of  </a:t>
            </a:r>
          </a:p>
          <a:p>
            <a:pPr marL="342900" indent="-342900">
              <a:spcBef>
                <a:spcPct val="50000"/>
              </a:spcBef>
              <a:defRPr/>
            </a:pPr>
            <a:r>
              <a:rPr lang="en-US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sym typeface="Symbol" pitchFamily="18" charset="2"/>
              </a:rPr>
              <a:t>6. </a:t>
            </a:r>
            <a:r>
              <a:rPr 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sym typeface="Symbol" pitchFamily="18" charset="2"/>
              </a:rPr>
              <a:t>Corresponding angle converse</a:t>
            </a:r>
            <a:endParaRPr lang="en-US" sz="2400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sym typeface="Symbol" pitchFamily="18" charset="2"/>
            </a:endParaRP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endParaRPr lang="en-US" sz="2400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sym typeface="Symbol" pitchFamily="18" charset="2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3000" b="1" dirty="0" smtClean="0">
                <a:solidFill>
                  <a:schemeClr val="bg2">
                    <a:lumMod val="75000"/>
                  </a:schemeClr>
                </a:solidFill>
                <a:latin typeface="Comic Sans MS" pitchFamily="66" charset="0"/>
              </a:rPr>
              <a:t>Showing Lines are Parallel</a:t>
            </a:r>
            <a:endParaRPr lang="en-US" sz="3000" b="1" dirty="0">
              <a:solidFill>
                <a:schemeClr val="bg2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533400"/>
            <a:ext cx="9144000" cy="1676400"/>
          </a:xfrm>
        </p:spPr>
        <p:txBody>
          <a:bodyPr>
            <a:normAutofit/>
          </a:bodyPr>
          <a:lstStyle/>
          <a:p>
            <a:pPr algn="l" eaLnBrk="1" hangingPunct="1">
              <a:defRPr/>
            </a:pPr>
            <a:r>
              <a:rPr lang="en-US" sz="2800" dirty="0" smtClean="0">
                <a:latin typeface="Comic Sans MS" pitchFamily="66" charset="0"/>
              </a:rPr>
              <a:t>If two lines are // to the same line, </a:t>
            </a:r>
            <a:br>
              <a:rPr lang="en-US" sz="2800" dirty="0" smtClean="0">
                <a:latin typeface="Comic Sans MS" pitchFamily="66" charset="0"/>
              </a:rPr>
            </a:br>
            <a:r>
              <a:rPr lang="en-US" sz="2800" dirty="0" smtClean="0">
                <a:latin typeface="Comic Sans MS" pitchFamily="66" charset="0"/>
              </a:rPr>
              <a:t>     then they are // to each other.</a:t>
            </a:r>
          </a:p>
        </p:txBody>
      </p:sp>
      <p:sp>
        <p:nvSpPr>
          <p:cNvPr id="9219" name="Line 4"/>
          <p:cNvSpPr>
            <a:spLocks noChangeShapeType="1"/>
          </p:cNvSpPr>
          <p:nvPr/>
        </p:nvSpPr>
        <p:spPr bwMode="auto">
          <a:xfrm>
            <a:off x="1066800" y="3505200"/>
            <a:ext cx="7696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9220" name="Line 5"/>
          <p:cNvSpPr>
            <a:spLocks noChangeShapeType="1"/>
          </p:cNvSpPr>
          <p:nvPr/>
        </p:nvSpPr>
        <p:spPr bwMode="auto">
          <a:xfrm>
            <a:off x="1066800" y="4724400"/>
            <a:ext cx="7696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9221" name="Line 6"/>
          <p:cNvSpPr>
            <a:spLocks noChangeShapeType="1"/>
          </p:cNvSpPr>
          <p:nvPr/>
        </p:nvSpPr>
        <p:spPr bwMode="auto">
          <a:xfrm>
            <a:off x="838200" y="5867400"/>
            <a:ext cx="8001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9222" name="Line 7"/>
          <p:cNvSpPr>
            <a:spLocks noChangeShapeType="1"/>
          </p:cNvSpPr>
          <p:nvPr/>
        </p:nvSpPr>
        <p:spPr bwMode="auto">
          <a:xfrm flipH="1">
            <a:off x="3733800" y="2362200"/>
            <a:ext cx="2514600" cy="411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609600" y="3352800"/>
            <a:ext cx="609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k</a:t>
            </a:r>
          </a:p>
        </p:txBody>
      </p:sp>
      <p:sp>
        <p:nvSpPr>
          <p:cNvPr id="20489" name="Text Box 9"/>
          <p:cNvSpPr txBox="1">
            <a:spLocks noChangeArrowheads="1"/>
          </p:cNvSpPr>
          <p:nvPr/>
        </p:nvSpPr>
        <p:spPr bwMode="auto">
          <a:xfrm>
            <a:off x="609600" y="4572000"/>
            <a:ext cx="533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m</a:t>
            </a:r>
          </a:p>
        </p:txBody>
      </p:sp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457200" y="5638800"/>
            <a:ext cx="457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n</a:t>
            </a:r>
          </a:p>
        </p:txBody>
      </p:sp>
      <p:sp>
        <p:nvSpPr>
          <p:cNvPr id="20503" name="Text Box 23"/>
          <p:cNvSpPr txBox="1">
            <a:spLocks noChangeArrowheads="1"/>
          </p:cNvSpPr>
          <p:nvPr/>
        </p:nvSpPr>
        <p:spPr bwMode="auto">
          <a:xfrm>
            <a:off x="6400800" y="2057400"/>
            <a:ext cx="381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t</a:t>
            </a:r>
          </a:p>
        </p:txBody>
      </p:sp>
      <p:sp>
        <p:nvSpPr>
          <p:cNvPr id="23" name="Rectangle 22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3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omic Sans MS" pitchFamily="66" charset="0"/>
              </a:rPr>
              <a:t>Using  </a:t>
            </a:r>
            <a:r>
              <a:rPr lang="en-US" sz="5000" b="1" baseline="-25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omic Sans MS" pitchFamily="66" charset="0"/>
                <a:cs typeface="Times New Roman"/>
              </a:rPr>
              <a:t>┴</a:t>
            </a:r>
            <a:r>
              <a:rPr lang="en-US" sz="3000" b="1" baseline="-25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omic Sans MS" pitchFamily="66" charset="0"/>
                <a:cs typeface="Times New Roman"/>
              </a:rPr>
              <a:t> </a:t>
            </a:r>
            <a:r>
              <a:rPr lang="en-US" sz="3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omic Sans MS" pitchFamily="66" charset="0"/>
              </a:rPr>
              <a:t> and </a:t>
            </a:r>
            <a:r>
              <a:rPr lang="en-US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omic Sans MS" pitchFamily="66" charset="0"/>
              </a:rPr>
              <a:t> </a:t>
            </a:r>
            <a:r>
              <a:rPr lang="en-US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omic Sans MS" pitchFamily="66" charset="0"/>
                <a:cs typeface="Times New Roman"/>
              </a:rPr>
              <a:t>‖ </a:t>
            </a:r>
            <a:r>
              <a:rPr lang="en-US" sz="3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omic Sans MS" pitchFamily="66" charset="0"/>
              </a:rPr>
              <a:t>Lines </a:t>
            </a:r>
            <a:endParaRPr lang="en-US" sz="3000" b="1" dirty="0">
              <a:solidFill>
                <a:schemeClr val="tx1">
                  <a:lumMod val="50000"/>
                  <a:lumOff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7010400" y="6488668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 action="ppaction://hlinksldjump"/>
              </a:rPr>
              <a:t>APPENDIX</a:t>
            </a:r>
            <a:endParaRPr lang="en-US" dirty="0"/>
          </a:p>
        </p:txBody>
      </p:sp>
      <p:cxnSp>
        <p:nvCxnSpPr>
          <p:cNvPr id="28" name="Straight Arrow Connector 27"/>
          <p:cNvCxnSpPr/>
          <p:nvPr/>
        </p:nvCxnSpPr>
        <p:spPr>
          <a:xfrm>
            <a:off x="2971800" y="4712753"/>
            <a:ext cx="76200" cy="1588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2971800" y="3505200"/>
            <a:ext cx="76200" cy="1588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2057400" y="4698128"/>
            <a:ext cx="76200" cy="1588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>
            <a:off x="1828800" y="4698128"/>
            <a:ext cx="76200" cy="1588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2133600" y="5854007"/>
            <a:ext cx="76200" cy="1588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>
            <a:off x="1905000" y="5854007"/>
            <a:ext cx="76200" cy="1588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2438400" y="3886200"/>
            <a:ext cx="758541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k // m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2438400" y="5181600"/>
            <a:ext cx="776175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n // m</a:t>
            </a:r>
            <a:endParaRPr lang="en-US" dirty="0"/>
          </a:p>
        </p:txBody>
      </p:sp>
      <p:grpSp>
        <p:nvGrpSpPr>
          <p:cNvPr id="34" name="Group 33"/>
          <p:cNvGrpSpPr/>
          <p:nvPr/>
        </p:nvGrpSpPr>
        <p:grpSpPr>
          <a:xfrm>
            <a:off x="5181600" y="3733800"/>
            <a:ext cx="3817071" cy="1981200"/>
            <a:chOff x="5181600" y="3733800"/>
            <a:chExt cx="3817071" cy="1981200"/>
          </a:xfrm>
        </p:grpSpPr>
        <p:sp>
          <p:nvSpPr>
            <p:cNvPr id="27" name="TextBox 26"/>
            <p:cNvSpPr txBox="1"/>
            <p:nvPr/>
          </p:nvSpPr>
          <p:spPr>
            <a:xfrm>
              <a:off x="5181600" y="4445913"/>
              <a:ext cx="3817071" cy="430887"/>
            </a:xfrm>
            <a:prstGeom prst="rect">
              <a:avLst/>
            </a:prstGeom>
            <a:solidFill>
              <a:srgbClr val="FF3399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none" rtlCol="0">
              <a:spAutoFit/>
            </a:bodyPr>
            <a:lstStyle/>
            <a:p>
              <a:r>
                <a:rPr lang="en-US" sz="2200" b="1" dirty="0" smtClean="0">
                  <a:solidFill>
                    <a:schemeClr val="tx1"/>
                  </a:solidFill>
                  <a:latin typeface="Comic Sans MS" pitchFamily="66" charset="0"/>
                </a:rPr>
                <a:t>Then these 2 are parallel </a:t>
              </a:r>
              <a:endParaRPr lang="en-US" sz="22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cxnSp>
          <p:nvCxnSpPr>
            <p:cNvPr id="30" name="Straight Arrow Connector 29"/>
            <p:cNvCxnSpPr/>
            <p:nvPr/>
          </p:nvCxnSpPr>
          <p:spPr>
            <a:xfrm rot="16200000" flipV="1">
              <a:off x="6629400" y="3962400"/>
              <a:ext cx="685800" cy="228600"/>
            </a:xfrm>
            <a:prstGeom prst="straightConnector1">
              <a:avLst/>
            </a:prstGeom>
            <a:ln w="38100">
              <a:solidFill>
                <a:srgbClr val="FF3399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2"/>
            <p:cNvCxnSpPr>
              <a:stCxn id="27" idx="2"/>
            </p:cNvCxnSpPr>
            <p:nvPr/>
          </p:nvCxnSpPr>
          <p:spPr>
            <a:xfrm rot="5400000">
              <a:off x="6440668" y="5065532"/>
              <a:ext cx="838200" cy="460736"/>
            </a:xfrm>
            <a:prstGeom prst="straightConnector1">
              <a:avLst/>
            </a:prstGeom>
            <a:ln w="38100">
              <a:solidFill>
                <a:srgbClr val="FF3399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3399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7" dur="2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3399"/>
                                      </p:to>
                                    </p:animClr>
                                    <p:set>
                                      <p:cBhvr>
                                        <p:cTn id="38" dur="2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1295400"/>
          </a:xfrm>
        </p:spPr>
        <p:txBody>
          <a:bodyPr>
            <a:normAutofit/>
          </a:bodyPr>
          <a:lstStyle/>
          <a:p>
            <a:pPr algn="l" eaLnBrk="1" hangingPunct="1">
              <a:defRPr/>
            </a:pPr>
            <a:r>
              <a:rPr lang="en-US" sz="2800" dirty="0" smtClean="0">
                <a:latin typeface="Comic Sans MS" pitchFamily="66" charset="0"/>
              </a:rPr>
              <a:t>In a plane, if 2 lines are perpendicular to the same line, then they are // to each other.</a:t>
            </a:r>
          </a:p>
        </p:txBody>
      </p:sp>
      <p:sp>
        <p:nvSpPr>
          <p:cNvPr id="10243" name="Line 5"/>
          <p:cNvSpPr>
            <a:spLocks noChangeShapeType="1"/>
          </p:cNvSpPr>
          <p:nvPr/>
        </p:nvSpPr>
        <p:spPr bwMode="auto">
          <a:xfrm>
            <a:off x="838200" y="3276600"/>
            <a:ext cx="7010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10244" name="Line 6"/>
          <p:cNvSpPr>
            <a:spLocks noChangeShapeType="1"/>
          </p:cNvSpPr>
          <p:nvPr/>
        </p:nvSpPr>
        <p:spPr bwMode="auto">
          <a:xfrm>
            <a:off x="838200" y="4876800"/>
            <a:ext cx="7086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10245" name="Line 8"/>
          <p:cNvSpPr>
            <a:spLocks noChangeShapeType="1"/>
          </p:cNvSpPr>
          <p:nvPr/>
        </p:nvSpPr>
        <p:spPr bwMode="auto">
          <a:xfrm>
            <a:off x="3962400" y="2209800"/>
            <a:ext cx="0" cy="3429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10246" name="Rectangle 9"/>
          <p:cNvSpPr>
            <a:spLocks noChangeArrowheads="1"/>
          </p:cNvSpPr>
          <p:nvPr/>
        </p:nvSpPr>
        <p:spPr bwMode="auto">
          <a:xfrm>
            <a:off x="3962400" y="3048000"/>
            <a:ext cx="228600" cy="2286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47" name="Rectangle 10"/>
          <p:cNvSpPr>
            <a:spLocks noChangeArrowheads="1"/>
          </p:cNvSpPr>
          <p:nvPr/>
        </p:nvSpPr>
        <p:spPr bwMode="auto">
          <a:xfrm>
            <a:off x="3962400" y="4648200"/>
            <a:ext cx="228600" cy="2286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515" name="Text Box 11"/>
          <p:cNvSpPr txBox="1">
            <a:spLocks noChangeArrowheads="1"/>
          </p:cNvSpPr>
          <p:nvPr/>
        </p:nvSpPr>
        <p:spPr bwMode="auto">
          <a:xfrm>
            <a:off x="7924800" y="3048000"/>
            <a:ext cx="228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r</a:t>
            </a:r>
          </a:p>
        </p:txBody>
      </p:sp>
      <p:sp>
        <p:nvSpPr>
          <p:cNvPr id="21516" name="Text Box 12"/>
          <p:cNvSpPr txBox="1">
            <a:spLocks noChangeArrowheads="1"/>
          </p:cNvSpPr>
          <p:nvPr/>
        </p:nvSpPr>
        <p:spPr bwMode="auto">
          <a:xfrm>
            <a:off x="8153400" y="4648200"/>
            <a:ext cx="457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s</a:t>
            </a:r>
          </a:p>
        </p:txBody>
      </p:sp>
      <p:sp>
        <p:nvSpPr>
          <p:cNvPr id="21517" name="Text Box 13"/>
          <p:cNvSpPr txBox="1">
            <a:spLocks noChangeArrowheads="1"/>
          </p:cNvSpPr>
          <p:nvPr/>
        </p:nvSpPr>
        <p:spPr bwMode="auto">
          <a:xfrm>
            <a:off x="4114800" y="2057400"/>
            <a:ext cx="381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t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3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omic Sans MS" pitchFamily="66" charset="0"/>
              </a:rPr>
              <a:t>Using  </a:t>
            </a:r>
            <a:r>
              <a:rPr lang="en-US" sz="5000" b="1" baseline="-25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omic Sans MS" pitchFamily="66" charset="0"/>
                <a:cs typeface="Times New Roman"/>
              </a:rPr>
              <a:t>┴</a:t>
            </a:r>
            <a:r>
              <a:rPr lang="en-US" sz="3000" b="1" baseline="-25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omic Sans MS" pitchFamily="66" charset="0"/>
                <a:cs typeface="Times New Roman"/>
              </a:rPr>
              <a:t> </a:t>
            </a:r>
            <a:r>
              <a:rPr lang="en-US" sz="3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omic Sans MS" pitchFamily="66" charset="0"/>
              </a:rPr>
              <a:t> and </a:t>
            </a:r>
            <a:r>
              <a:rPr lang="en-US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omic Sans MS" pitchFamily="66" charset="0"/>
              </a:rPr>
              <a:t> </a:t>
            </a:r>
            <a:r>
              <a:rPr lang="en-US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omic Sans MS" pitchFamily="66" charset="0"/>
                <a:cs typeface="Times New Roman"/>
              </a:rPr>
              <a:t>‖ </a:t>
            </a:r>
            <a:r>
              <a:rPr lang="en-US" sz="3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omic Sans MS" pitchFamily="66" charset="0"/>
              </a:rPr>
              <a:t>Lines </a:t>
            </a:r>
            <a:endParaRPr lang="en-US" sz="3000" b="1" dirty="0">
              <a:solidFill>
                <a:schemeClr val="tx1">
                  <a:lumMod val="50000"/>
                  <a:lumOff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sp>
        <p:nvSpPr>
          <p:cNvPr id="14" name="Line 6"/>
          <p:cNvSpPr>
            <a:spLocks noChangeShapeType="1"/>
          </p:cNvSpPr>
          <p:nvPr/>
        </p:nvSpPr>
        <p:spPr bwMode="auto">
          <a:xfrm>
            <a:off x="7086600" y="4648200"/>
            <a:ext cx="30480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15" name="Line 7"/>
          <p:cNvSpPr>
            <a:spLocks noChangeShapeType="1"/>
          </p:cNvSpPr>
          <p:nvPr/>
        </p:nvSpPr>
        <p:spPr bwMode="auto">
          <a:xfrm flipV="1">
            <a:off x="7086600" y="4876800"/>
            <a:ext cx="30480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16" name="Line 8"/>
          <p:cNvSpPr>
            <a:spLocks noChangeShapeType="1"/>
          </p:cNvSpPr>
          <p:nvPr/>
        </p:nvSpPr>
        <p:spPr bwMode="auto">
          <a:xfrm>
            <a:off x="7086600" y="3048000"/>
            <a:ext cx="30480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17" name="Line 9"/>
          <p:cNvSpPr>
            <a:spLocks noChangeShapeType="1"/>
          </p:cNvSpPr>
          <p:nvPr/>
        </p:nvSpPr>
        <p:spPr bwMode="auto">
          <a:xfrm flipV="1">
            <a:off x="7086600" y="3276600"/>
            <a:ext cx="30480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7010400" y="6488668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 action="ppaction://hlinksldjump"/>
              </a:rPr>
              <a:t>APPENDIX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3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omic Sans MS" pitchFamily="66" charset="0"/>
              </a:rPr>
              <a:t>Using  </a:t>
            </a:r>
            <a:r>
              <a:rPr lang="en-US" sz="5000" b="1" baseline="-25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omic Sans MS" pitchFamily="66" charset="0"/>
                <a:cs typeface="Times New Roman"/>
              </a:rPr>
              <a:t>┴</a:t>
            </a:r>
            <a:r>
              <a:rPr lang="en-US" sz="3000" b="1" baseline="-25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omic Sans MS" pitchFamily="66" charset="0"/>
                <a:cs typeface="Times New Roman"/>
              </a:rPr>
              <a:t> </a:t>
            </a:r>
            <a:r>
              <a:rPr lang="en-US" sz="3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omic Sans MS" pitchFamily="66" charset="0"/>
              </a:rPr>
              <a:t> and </a:t>
            </a:r>
            <a:r>
              <a:rPr lang="en-US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omic Sans MS" pitchFamily="66" charset="0"/>
              </a:rPr>
              <a:t> </a:t>
            </a:r>
            <a:r>
              <a:rPr lang="en-US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omic Sans MS" pitchFamily="66" charset="0"/>
                <a:cs typeface="Times New Roman"/>
              </a:rPr>
              <a:t>‖ </a:t>
            </a:r>
            <a:r>
              <a:rPr lang="en-US" sz="3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omic Sans MS" pitchFamily="66" charset="0"/>
              </a:rPr>
              <a:t>Lines </a:t>
            </a:r>
            <a:endParaRPr lang="en-US" sz="3000" b="1" dirty="0">
              <a:solidFill>
                <a:schemeClr val="tx1">
                  <a:lumMod val="50000"/>
                  <a:lumOff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7010400" y="6488668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APPENDIX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7746" name="Picture 2" descr="C:\FILES\pictures (fun)\Moving Backgrounds\Wallpaper_FALA_S-B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7200"/>
            <a:ext cx="9144000" cy="9144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/>
            <a:r>
              <a:rPr lang="en-US" sz="3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APPENDIX</a:t>
            </a:r>
            <a:endParaRPr lang="en-US" sz="3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bg1"/>
                </a:solidFill>
                <a:latin typeface="Comic Sans MS" pitchFamily="66" charset="0"/>
              </a:rPr>
              <a:t>Geometry CH 3	Parallel &amp; Perpendicular Lines</a:t>
            </a:r>
            <a:endParaRPr lang="en-US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MENU</a:t>
            </a:r>
            <a:endParaRPr lang="en-US" dirty="0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228600" y="1600200"/>
            <a:ext cx="85344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800" b="1" dirty="0" smtClean="0">
                <a:latin typeface="Comic Sans MS" pitchFamily="66" charset="0"/>
                <a:hlinkClick r:id="rId4" action="ppaction://hlinksldjump"/>
              </a:rPr>
              <a:t>OPENERS</a:t>
            </a:r>
            <a:endParaRPr lang="en-US" sz="2800" b="1" dirty="0" smtClean="0">
              <a:latin typeface="Comic Sans MS" pitchFamily="66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800" b="1" dirty="0" smtClean="0">
                <a:latin typeface="Comic Sans MS" pitchFamily="66" charset="0"/>
                <a:hlinkClick r:id="rId5" action="ppaction://hlinksldjump"/>
              </a:rPr>
              <a:t>ASSIGNMENTS</a:t>
            </a:r>
            <a:endParaRPr lang="en-US" sz="2800" b="1" dirty="0" smtClean="0">
              <a:latin typeface="Comic Sans MS" pitchFamily="66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800" b="1" dirty="0" smtClean="0">
                <a:latin typeface="Comic Sans MS" pitchFamily="66" charset="0"/>
                <a:hlinkClick r:id="rId6" action="ppaction://hlinksldjump"/>
              </a:rPr>
              <a:t>EXTRA PROBLEMS</a:t>
            </a:r>
            <a:endParaRPr lang="en-US" sz="2800" dirty="0"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10400" y="6488668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7" action="ppaction://hlinksldjump"/>
              </a:rPr>
              <a:t>APPENDIX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10277</TotalTime>
  <Words>4845</Words>
  <Application>Microsoft Office PowerPoint</Application>
  <PresentationFormat>On-screen Show (4:3)</PresentationFormat>
  <Paragraphs>1496</Paragraphs>
  <Slides>136</Slides>
  <Notes>7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136</vt:i4>
      </vt:variant>
    </vt:vector>
  </HeadingPairs>
  <TitlesOfParts>
    <vt:vector size="140" baseType="lpstr">
      <vt:lpstr>Office Theme</vt:lpstr>
      <vt:lpstr>Equation</vt:lpstr>
      <vt:lpstr>Presentation</vt:lpstr>
      <vt:lpstr>Bitmap Image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Parallel Lines and Transversals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If two lines are // to the same line,       then they are // to each other.</vt:lpstr>
      <vt:lpstr>In a plane, if 2 lines are perpendicular to the same line, then they are // to each other.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6.  Find the value of the variable.</vt:lpstr>
      <vt:lpstr>PowerPoint Presentation</vt:lpstr>
      <vt:lpstr>8.  Find the value of the variable.</vt:lpstr>
      <vt:lpstr>9. Find x</vt:lpstr>
      <vt:lpstr>10.  Find the value of the variable.</vt:lpstr>
      <vt:lpstr>PowerPoint Presentation</vt:lpstr>
      <vt:lpstr>PowerPoint Presentation</vt:lpstr>
      <vt:lpstr>PowerPoint Presentation</vt:lpstr>
      <vt:lpstr>14.  Challenge Problem:    Solve for the variables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Bolan</dc:creator>
  <cp:lastModifiedBy>USER</cp:lastModifiedBy>
  <cp:revision>287</cp:revision>
  <dcterms:created xsi:type="dcterms:W3CDTF">2006-08-16T00:00:00Z</dcterms:created>
  <dcterms:modified xsi:type="dcterms:W3CDTF">2012-09-30T21:58:30Z</dcterms:modified>
</cp:coreProperties>
</file>