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78" r:id="rId4"/>
    <p:sldId id="280" r:id="rId5"/>
    <p:sldId id="281" r:id="rId6"/>
    <p:sldId id="282" r:id="rId7"/>
    <p:sldId id="279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wmf"/><Relationship Id="rId1" Type="http://schemas.openxmlformats.org/officeDocument/2006/relationships/image" Target="../media/image4.wmf"/><Relationship Id="rId4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613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40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891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029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055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382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02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2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653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4294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97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939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8431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064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088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0294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0550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3827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020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24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653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42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6049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973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8431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064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08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2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028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79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134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92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435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72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B8156-690D-4B38-BAB7-566F1D22ED3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14ADF-B215-4550-83B3-AF56A5FC78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72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6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807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latin typeface="Comic Sans MS" panose="030F0702030302020204" pitchFamily="66" charset="0"/>
              </a:rPr>
              <a:t>MIDPOINT</a:t>
            </a:r>
            <a:endParaRPr lang="en-US" sz="8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35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34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/>
              <a:t>Find the </a:t>
            </a:r>
            <a:r>
              <a:rPr lang="en-US" sz="3000" b="1" dirty="0"/>
              <a:t>midpoint</a:t>
            </a:r>
            <a:r>
              <a:rPr lang="en-US" sz="3000" dirty="0"/>
              <a:t> between the two points:  </a:t>
            </a:r>
            <a:endParaRPr lang="en-US" sz="3000" dirty="0" smtClean="0"/>
          </a:p>
          <a:p>
            <a:r>
              <a:rPr lang="en-US" sz="3000" dirty="0"/>
              <a:t>	</a:t>
            </a:r>
            <a:r>
              <a:rPr lang="en-US" sz="3000" dirty="0" smtClean="0"/>
              <a:t>(-1, -2) </a:t>
            </a:r>
            <a:r>
              <a:rPr lang="en-US" sz="3000" dirty="0"/>
              <a:t>and (7, 4)</a:t>
            </a:r>
            <a:r>
              <a:rPr lang="en-US" sz="3000" b="1" dirty="0"/>
              <a:t>	</a:t>
            </a:r>
            <a:endParaRPr lang="en-US" sz="3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978737"/>
              </p:ext>
            </p:extLst>
          </p:nvPr>
        </p:nvGraphicFramePr>
        <p:xfrm>
          <a:off x="914400" y="1981200"/>
          <a:ext cx="319187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Equation" r:id="rId3" imgW="1206500" imgH="431800" progId="Equation.DSMT4">
                  <p:embed/>
                </p:oleObj>
              </mc:Choice>
              <mc:Fallback>
                <p:oleObj name="Equation" r:id="rId3" imgW="1206500" imgH="431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81200"/>
                        <a:ext cx="319187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9433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34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/>
              <a:t>Find the </a:t>
            </a:r>
            <a:r>
              <a:rPr lang="en-US" sz="3000" b="1" dirty="0"/>
              <a:t>midpoint</a:t>
            </a:r>
            <a:r>
              <a:rPr lang="en-US" sz="3000" dirty="0"/>
              <a:t> between the two points:  </a:t>
            </a:r>
            <a:endParaRPr lang="en-US" sz="3000" dirty="0" smtClean="0"/>
          </a:p>
          <a:p>
            <a:r>
              <a:rPr lang="en-US" sz="3000" dirty="0"/>
              <a:t>	</a:t>
            </a:r>
            <a:r>
              <a:rPr lang="en-US" sz="3000" dirty="0" smtClean="0"/>
              <a:t>(-</a:t>
            </a:r>
            <a:r>
              <a:rPr lang="en-US" sz="3000" dirty="0"/>
              <a:t>1, -2) and (7, 4)</a:t>
            </a:r>
            <a:r>
              <a:rPr lang="en-US" sz="3000" b="1" dirty="0"/>
              <a:t>	</a:t>
            </a:r>
            <a:endParaRPr lang="en-US" sz="3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791416"/>
              </p:ext>
            </p:extLst>
          </p:nvPr>
        </p:nvGraphicFramePr>
        <p:xfrm>
          <a:off x="838200" y="3276600"/>
          <a:ext cx="33274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Equation" r:id="rId3" imgW="1257120" imgH="431640" progId="Equation.DSMT4">
                  <p:embed/>
                </p:oleObj>
              </mc:Choice>
              <mc:Fallback>
                <p:oleObj name="Equation" r:id="rId3" imgW="12571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76600"/>
                        <a:ext cx="33274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978737"/>
              </p:ext>
            </p:extLst>
          </p:nvPr>
        </p:nvGraphicFramePr>
        <p:xfrm>
          <a:off x="914400" y="1981200"/>
          <a:ext cx="319246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Equation" r:id="rId5" imgW="1206500" imgH="431800" progId="Equation.DSMT4">
                  <p:embed/>
                </p:oleObj>
              </mc:Choice>
              <mc:Fallback>
                <p:oleObj name="Equation" r:id="rId5" imgW="1206500" imgH="431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81200"/>
                        <a:ext cx="3192463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1371600" y="1549063"/>
            <a:ext cx="0" cy="5083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22974" y="3276600"/>
            <a:ext cx="4972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-1</a:t>
            </a:r>
            <a:endParaRPr lang="en-US" sz="3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973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34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/>
              <a:t>Find the </a:t>
            </a:r>
            <a:r>
              <a:rPr lang="en-US" sz="3000" b="1" dirty="0"/>
              <a:t>midpoint</a:t>
            </a:r>
            <a:r>
              <a:rPr lang="en-US" sz="3000" dirty="0"/>
              <a:t> between the two points:  </a:t>
            </a:r>
            <a:endParaRPr lang="en-US" sz="3000" dirty="0" smtClean="0"/>
          </a:p>
          <a:p>
            <a:r>
              <a:rPr lang="en-US" sz="3000" dirty="0"/>
              <a:t>	</a:t>
            </a:r>
            <a:r>
              <a:rPr lang="en-US" sz="3000" dirty="0" smtClean="0"/>
              <a:t>(-</a:t>
            </a:r>
            <a:r>
              <a:rPr lang="en-US" sz="3000" dirty="0"/>
              <a:t>1, -2) and (7, 4)</a:t>
            </a:r>
            <a:r>
              <a:rPr lang="en-US" sz="3000" b="1" dirty="0"/>
              <a:t>	</a:t>
            </a:r>
            <a:endParaRPr lang="en-US" sz="3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8352294"/>
              </p:ext>
            </p:extLst>
          </p:nvPr>
        </p:nvGraphicFramePr>
        <p:xfrm>
          <a:off x="838200" y="3276600"/>
          <a:ext cx="33274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Equation" r:id="rId3" imgW="1257120" imgH="431640" progId="Equation.DSMT4">
                  <p:embed/>
                </p:oleObj>
              </mc:Choice>
              <mc:Fallback>
                <p:oleObj name="Equation" r:id="rId3" imgW="12571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76600"/>
                        <a:ext cx="33274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127743"/>
              </p:ext>
            </p:extLst>
          </p:nvPr>
        </p:nvGraphicFramePr>
        <p:xfrm>
          <a:off x="914400" y="1981200"/>
          <a:ext cx="319246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Equation" r:id="rId5" imgW="1206500" imgH="431800" progId="Equation.DSMT4">
                  <p:embed/>
                </p:oleObj>
              </mc:Choice>
              <mc:Fallback>
                <p:oleObj name="Equation" r:id="rId5" imgW="12065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81200"/>
                        <a:ext cx="3192463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1371600" y="1549063"/>
            <a:ext cx="0" cy="5083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22974" y="3276600"/>
            <a:ext cx="4972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-1</a:t>
            </a:r>
            <a:endParaRPr lang="en-US" sz="3000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189006" y="1447800"/>
            <a:ext cx="782794" cy="60960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08774" y="3269673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B0F0"/>
                </a:solidFill>
              </a:rPr>
              <a:t>7</a:t>
            </a:r>
            <a:endParaRPr lang="en-US" sz="3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70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34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/>
              <a:t>Find the </a:t>
            </a:r>
            <a:r>
              <a:rPr lang="en-US" sz="3000" b="1" dirty="0"/>
              <a:t>midpoint</a:t>
            </a:r>
            <a:r>
              <a:rPr lang="en-US" sz="3000" dirty="0"/>
              <a:t> between the two points:  </a:t>
            </a:r>
            <a:endParaRPr lang="en-US" sz="3000" dirty="0" smtClean="0"/>
          </a:p>
          <a:p>
            <a:r>
              <a:rPr lang="en-US" sz="3000" dirty="0"/>
              <a:t>	</a:t>
            </a:r>
            <a:r>
              <a:rPr lang="en-US" sz="3000" dirty="0" smtClean="0"/>
              <a:t>(-</a:t>
            </a:r>
            <a:r>
              <a:rPr lang="en-US" sz="3000" dirty="0"/>
              <a:t>1, -2) and (7, 4)</a:t>
            </a:r>
            <a:r>
              <a:rPr lang="en-US" sz="3000" b="1" dirty="0"/>
              <a:t>	</a:t>
            </a:r>
            <a:endParaRPr lang="en-US" sz="3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666803"/>
              </p:ext>
            </p:extLst>
          </p:nvPr>
        </p:nvGraphicFramePr>
        <p:xfrm>
          <a:off x="838200" y="3276600"/>
          <a:ext cx="33274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Equation" r:id="rId3" imgW="1257120" imgH="431640" progId="Equation.DSMT4">
                  <p:embed/>
                </p:oleObj>
              </mc:Choice>
              <mc:Fallback>
                <p:oleObj name="Equation" r:id="rId3" imgW="12571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76600"/>
                        <a:ext cx="33274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9856479"/>
              </p:ext>
            </p:extLst>
          </p:nvPr>
        </p:nvGraphicFramePr>
        <p:xfrm>
          <a:off x="914400" y="1981200"/>
          <a:ext cx="319246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Equation" r:id="rId5" imgW="1206500" imgH="431800" progId="Equation.DSMT4">
                  <p:embed/>
                </p:oleObj>
              </mc:Choice>
              <mc:Fallback>
                <p:oleObj name="Equation" r:id="rId5" imgW="12065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81200"/>
                        <a:ext cx="3192463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1371600" y="1549063"/>
            <a:ext cx="0" cy="5083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22974" y="3276600"/>
            <a:ext cx="4972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-1</a:t>
            </a:r>
            <a:endParaRPr lang="en-US" sz="3000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189006" y="1447800"/>
            <a:ext cx="782794" cy="60960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08774" y="3269673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B0F0"/>
                </a:solidFill>
              </a:rPr>
              <a:t>7</a:t>
            </a:r>
            <a:endParaRPr lang="en-US" sz="3000" b="1" dirty="0">
              <a:solidFill>
                <a:srgbClr val="00B0F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36483" y="1498431"/>
            <a:ext cx="906717" cy="63516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43200" y="3269673"/>
            <a:ext cx="4972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-2</a:t>
            </a:r>
            <a:endParaRPr lang="en-US" sz="3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560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34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/>
              <a:t>Find the </a:t>
            </a:r>
            <a:r>
              <a:rPr lang="en-US" sz="3000" b="1" dirty="0"/>
              <a:t>midpoint</a:t>
            </a:r>
            <a:r>
              <a:rPr lang="en-US" sz="3000" dirty="0"/>
              <a:t> between the two points:  </a:t>
            </a:r>
            <a:endParaRPr lang="en-US" sz="3000" dirty="0" smtClean="0"/>
          </a:p>
          <a:p>
            <a:r>
              <a:rPr lang="en-US" sz="3000" dirty="0"/>
              <a:t>	</a:t>
            </a:r>
            <a:r>
              <a:rPr lang="en-US" sz="3000" dirty="0" smtClean="0"/>
              <a:t>(-</a:t>
            </a:r>
            <a:r>
              <a:rPr lang="en-US" sz="3000" dirty="0"/>
              <a:t>1, -2) and (7, 4)</a:t>
            </a:r>
            <a:r>
              <a:rPr lang="en-US" sz="3000" b="1" dirty="0"/>
              <a:t>	</a:t>
            </a:r>
            <a:endParaRPr lang="en-US" sz="3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806728"/>
              </p:ext>
            </p:extLst>
          </p:nvPr>
        </p:nvGraphicFramePr>
        <p:xfrm>
          <a:off x="838200" y="3276600"/>
          <a:ext cx="33274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Equation" r:id="rId3" imgW="1257120" imgH="431640" progId="Equation.DSMT4">
                  <p:embed/>
                </p:oleObj>
              </mc:Choice>
              <mc:Fallback>
                <p:oleObj name="Equation" r:id="rId3" imgW="12571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76600"/>
                        <a:ext cx="33274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0345458"/>
              </p:ext>
            </p:extLst>
          </p:nvPr>
        </p:nvGraphicFramePr>
        <p:xfrm>
          <a:off x="914400" y="1981200"/>
          <a:ext cx="319246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Equation" r:id="rId5" imgW="1206500" imgH="431800" progId="Equation.DSMT4">
                  <p:embed/>
                </p:oleObj>
              </mc:Choice>
              <mc:Fallback>
                <p:oleObj name="Equation" r:id="rId5" imgW="12065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81200"/>
                        <a:ext cx="3192463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1371600" y="1549063"/>
            <a:ext cx="0" cy="5083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22974" y="3276600"/>
            <a:ext cx="4972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-1</a:t>
            </a:r>
            <a:endParaRPr lang="en-US" sz="3000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189006" y="1447800"/>
            <a:ext cx="782794" cy="60960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08774" y="3269673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B0F0"/>
                </a:solidFill>
              </a:rPr>
              <a:t>7</a:t>
            </a:r>
            <a:endParaRPr lang="en-US" sz="3000" b="1" dirty="0">
              <a:solidFill>
                <a:srgbClr val="00B0F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36483" y="1498431"/>
            <a:ext cx="906717" cy="63516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43200" y="3269673"/>
            <a:ext cx="4972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-2</a:t>
            </a:r>
            <a:endParaRPr lang="en-US" sz="3000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429000" y="1447800"/>
            <a:ext cx="76200" cy="60960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67100" y="3276600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B0F0"/>
                </a:solidFill>
              </a:rPr>
              <a:t>4</a:t>
            </a:r>
            <a:endParaRPr lang="en-US" sz="3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526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34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/>
              <a:t>Find the </a:t>
            </a:r>
            <a:r>
              <a:rPr lang="en-US" sz="3000" b="1" dirty="0"/>
              <a:t>midpoint</a:t>
            </a:r>
            <a:r>
              <a:rPr lang="en-US" sz="3000" dirty="0"/>
              <a:t> between the two points:  </a:t>
            </a:r>
            <a:endParaRPr lang="en-US" sz="3000" dirty="0" smtClean="0"/>
          </a:p>
          <a:p>
            <a:r>
              <a:rPr lang="en-US" sz="3000" dirty="0"/>
              <a:t>	</a:t>
            </a:r>
            <a:r>
              <a:rPr lang="en-US" sz="3000" dirty="0" smtClean="0"/>
              <a:t>(-</a:t>
            </a:r>
            <a:r>
              <a:rPr lang="en-US" sz="3000" dirty="0"/>
              <a:t>1, -2) and (7, 4)</a:t>
            </a:r>
            <a:r>
              <a:rPr lang="en-US" sz="3000" b="1" dirty="0"/>
              <a:t>	</a:t>
            </a:r>
            <a:endParaRPr lang="en-US" sz="3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659095"/>
              </p:ext>
            </p:extLst>
          </p:nvPr>
        </p:nvGraphicFramePr>
        <p:xfrm>
          <a:off x="838200" y="3276600"/>
          <a:ext cx="33274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Equation" r:id="rId3" imgW="1257120" imgH="431640" progId="Equation.DSMT4">
                  <p:embed/>
                </p:oleObj>
              </mc:Choice>
              <mc:Fallback>
                <p:oleObj name="Equation" r:id="rId3" imgW="12571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76600"/>
                        <a:ext cx="33274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842109"/>
              </p:ext>
            </p:extLst>
          </p:nvPr>
        </p:nvGraphicFramePr>
        <p:xfrm>
          <a:off x="914400" y="1981200"/>
          <a:ext cx="319246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5" name="Equation" r:id="rId5" imgW="1206500" imgH="431800" progId="Equation.DSMT4">
                  <p:embed/>
                </p:oleObj>
              </mc:Choice>
              <mc:Fallback>
                <p:oleObj name="Equation" r:id="rId5" imgW="12065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81200"/>
                        <a:ext cx="3192463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22974" y="3276600"/>
            <a:ext cx="4972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-1</a:t>
            </a:r>
            <a:endParaRPr lang="en-US" sz="3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08774" y="3269673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7</a:t>
            </a:r>
            <a:endParaRPr lang="en-US" sz="3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43200" y="3269673"/>
            <a:ext cx="4972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-2</a:t>
            </a:r>
            <a:endParaRPr lang="en-US" sz="3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67100" y="3276600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4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145612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34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/>
              <a:t>Find the </a:t>
            </a:r>
            <a:r>
              <a:rPr lang="en-US" sz="3000" b="1" dirty="0"/>
              <a:t>midpoint</a:t>
            </a:r>
            <a:r>
              <a:rPr lang="en-US" sz="3000" dirty="0"/>
              <a:t> between the two points:  </a:t>
            </a:r>
            <a:endParaRPr lang="en-US" sz="3000" dirty="0" smtClean="0"/>
          </a:p>
          <a:p>
            <a:r>
              <a:rPr lang="en-US" sz="3000" dirty="0"/>
              <a:t>	</a:t>
            </a:r>
            <a:r>
              <a:rPr lang="en-US" sz="3000" dirty="0" smtClean="0"/>
              <a:t>(-</a:t>
            </a:r>
            <a:r>
              <a:rPr lang="en-US" sz="3000" dirty="0"/>
              <a:t>1, -2) and (7, 4)</a:t>
            </a:r>
            <a:r>
              <a:rPr lang="en-US" sz="3000" b="1" dirty="0"/>
              <a:t>	</a:t>
            </a:r>
            <a:endParaRPr lang="en-US" sz="3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3967572"/>
              </p:ext>
            </p:extLst>
          </p:nvPr>
        </p:nvGraphicFramePr>
        <p:xfrm>
          <a:off x="838200" y="3276600"/>
          <a:ext cx="33274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6" name="Equation" r:id="rId3" imgW="1257120" imgH="431640" progId="Equation.DSMT4">
                  <p:embed/>
                </p:oleObj>
              </mc:Choice>
              <mc:Fallback>
                <p:oleObj name="Equation" r:id="rId3" imgW="12571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76600"/>
                        <a:ext cx="33274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149118"/>
              </p:ext>
            </p:extLst>
          </p:nvPr>
        </p:nvGraphicFramePr>
        <p:xfrm>
          <a:off x="914400" y="1981200"/>
          <a:ext cx="319246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7" name="Equation" r:id="rId5" imgW="1206500" imgH="431800" progId="Equation.DSMT4">
                  <p:embed/>
                </p:oleObj>
              </mc:Choice>
              <mc:Fallback>
                <p:oleObj name="Equation" r:id="rId5" imgW="12065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81200"/>
                        <a:ext cx="3192463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22974" y="3276600"/>
            <a:ext cx="4972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-1</a:t>
            </a:r>
            <a:endParaRPr lang="en-US" sz="3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08774" y="3269673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7</a:t>
            </a:r>
            <a:endParaRPr lang="en-US" sz="3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43200" y="3269673"/>
            <a:ext cx="49725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-2</a:t>
            </a:r>
            <a:endParaRPr lang="en-US" sz="3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67100" y="3276600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4</a:t>
            </a:r>
            <a:endParaRPr lang="en-US" sz="3000" b="1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9423605"/>
              </p:ext>
            </p:extLst>
          </p:nvPr>
        </p:nvGraphicFramePr>
        <p:xfrm>
          <a:off x="914400" y="4495800"/>
          <a:ext cx="326072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8" name="Equation" r:id="rId7" imgW="1231560" imgH="431640" progId="Equation.DSMT4">
                  <p:embed/>
                </p:oleObj>
              </mc:Choice>
              <mc:Fallback>
                <p:oleObj name="Equation" r:id="rId7" imgW="12315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495800"/>
                        <a:ext cx="3260725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2227150"/>
              </p:ext>
            </p:extLst>
          </p:nvPr>
        </p:nvGraphicFramePr>
        <p:xfrm>
          <a:off x="2082800" y="5949950"/>
          <a:ext cx="1074738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9" name="Equation" r:id="rId9" imgW="406080" imgH="253800" progId="Equation.DSMT4">
                  <p:embed/>
                </p:oleObj>
              </mc:Choice>
              <mc:Fallback>
                <p:oleObj name="Equation" r:id="rId9" imgW="406080" imgH="2538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800" y="5949950"/>
                        <a:ext cx="1074738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1503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057400" y="152400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corner is halfway between these intersections?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228600"/>
            <a:ext cx="9906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19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Division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4953000"/>
            <a:ext cx="7620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Iowa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6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57400" y="152400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corner is halfway between these intersections?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85800" y="1371600"/>
            <a:ext cx="6248400" cy="38100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5-Point Star 3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228600"/>
            <a:ext cx="9906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19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Division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4953000"/>
            <a:ext cx="7620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Iowa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63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57400" y="152400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corner is halfway between these intersections?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85800" y="1371600"/>
            <a:ext cx="6248400" cy="38100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5-Point Star 3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228600"/>
            <a:ext cx="9906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19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Division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4953000"/>
            <a:ext cx="7620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Iowa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3465148" y="5235714"/>
            <a:ext cx="49725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latin typeface="Comic Sans MS" panose="030F0702030302020204" pitchFamily="66" charset="0"/>
              </a:rPr>
              <a:t>8</a:t>
            </a:r>
            <a:endParaRPr lang="en-US" sz="4000" b="1" dirty="0">
              <a:latin typeface="Comic Sans MS" panose="030F0702030302020204" pitchFamily="66" charset="0"/>
            </a:endParaRPr>
          </a:p>
        </p:txBody>
      </p:sp>
      <p:sp>
        <p:nvSpPr>
          <p:cNvPr id="13" name="TextBox 14"/>
          <p:cNvSpPr txBox="1"/>
          <p:nvPr/>
        </p:nvSpPr>
        <p:spPr>
          <a:xfrm>
            <a:off x="153912" y="3075057"/>
            <a:ext cx="49725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latin typeface="Comic Sans MS" panose="030F0702030302020204" pitchFamily="66" charset="0"/>
              </a:rPr>
              <a:t>6</a:t>
            </a:r>
            <a:endParaRPr lang="en-US" sz="4000" b="1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0" y="1533114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Instead of going down 6 and right 8, go half of those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11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5800" y="1371600"/>
            <a:ext cx="6248400" cy="38100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5-Point Star 3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228600"/>
            <a:ext cx="9906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19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Division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4953000"/>
            <a:ext cx="7620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Iowa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09600" y="1182144"/>
            <a:ext cx="76200" cy="2133600"/>
          </a:xfrm>
          <a:prstGeom prst="line">
            <a:avLst/>
          </a:prstGeom>
          <a:ln w="101600">
            <a:solidFill>
              <a:srgbClr val="FF0000">
                <a:alpha val="7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647700" y="3276600"/>
            <a:ext cx="3162300" cy="68522"/>
          </a:xfrm>
          <a:prstGeom prst="line">
            <a:avLst/>
          </a:prstGeom>
          <a:ln w="101600">
            <a:solidFill>
              <a:srgbClr val="FF0000">
                <a:alpha val="7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65148" y="5235714"/>
            <a:ext cx="49725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latin typeface="Comic Sans MS" panose="030F0702030302020204" pitchFamily="66" charset="0"/>
              </a:rPr>
              <a:t>8</a:t>
            </a:r>
            <a:endParaRPr lang="en-US" sz="4000" b="1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3912" y="3075057"/>
            <a:ext cx="49725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latin typeface="Comic Sans MS" panose="030F0702030302020204" pitchFamily="66" charset="0"/>
              </a:rPr>
              <a:t>6</a:t>
            </a:r>
            <a:endParaRPr lang="en-US" sz="4000" b="1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7400" y="152400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corner is halfway between these intersections?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0" y="1533114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Instead of going down 6 and right 8, go half of those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6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5800" y="1371600"/>
            <a:ext cx="6248400" cy="38100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5-Point Star 3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228600"/>
            <a:ext cx="9906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19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Division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4953000"/>
            <a:ext cx="7620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Iowa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09600" y="1182144"/>
            <a:ext cx="76200" cy="2133600"/>
          </a:xfrm>
          <a:prstGeom prst="line">
            <a:avLst/>
          </a:prstGeom>
          <a:ln w="101600">
            <a:solidFill>
              <a:srgbClr val="FF0000">
                <a:alpha val="7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647700" y="3276600"/>
            <a:ext cx="3162300" cy="68522"/>
          </a:xfrm>
          <a:prstGeom prst="line">
            <a:avLst/>
          </a:prstGeom>
          <a:ln w="101600">
            <a:solidFill>
              <a:srgbClr val="FF0000">
                <a:alpha val="7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65148" y="5235714"/>
            <a:ext cx="49725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latin typeface="Comic Sans MS" panose="030F0702030302020204" pitchFamily="66" charset="0"/>
              </a:rPr>
              <a:t>8</a:t>
            </a:r>
            <a:endParaRPr lang="en-US" sz="4000" b="1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3912" y="3075057"/>
            <a:ext cx="49725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latin typeface="Comic Sans MS" panose="030F0702030302020204" pitchFamily="66" charset="0"/>
              </a:rPr>
              <a:t>6</a:t>
            </a:r>
            <a:endParaRPr lang="en-US" sz="4000" b="1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7400" y="152400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corner is halfway between these intersections?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0" y="1533114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Instead of going down 6 and right 8, go half of those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322" y="2133600"/>
            <a:ext cx="49725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54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609600" y="1295400"/>
            <a:ext cx="152400" cy="40386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2000" y="5181600"/>
            <a:ext cx="6172200" cy="1524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5800" y="1371600"/>
            <a:ext cx="6248400" cy="3810000"/>
          </a:xfrm>
          <a:prstGeom prst="line">
            <a:avLst/>
          </a:prstGeom>
          <a:ln w="101600"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5-Point Star 3"/>
          <p:cNvSpPr/>
          <p:nvPr/>
        </p:nvSpPr>
        <p:spPr>
          <a:xfrm>
            <a:off x="6629400" y="49530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381000" y="10668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228600"/>
            <a:ext cx="9906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19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Division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4953000"/>
            <a:ext cx="762000" cy="738664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r>
              <a:rPr lang="en-US" sz="1400" baseline="30000" dirty="0" smtClean="0">
                <a:solidFill>
                  <a:prstClr val="black"/>
                </a:solidFill>
                <a:latin typeface="Comic Sans MS" pitchFamily="66" charset="0"/>
              </a:rPr>
              <a:t>th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&amp; </a:t>
            </a:r>
          </a:p>
          <a:p>
            <a:pPr marL="342900" indent="-342900" algn="ctr"/>
            <a:r>
              <a:rPr lang="en-US" sz="1400" dirty="0" smtClean="0">
                <a:solidFill>
                  <a:prstClr val="black"/>
                </a:solidFill>
                <a:latin typeface="Comic Sans MS" pitchFamily="66" charset="0"/>
              </a:rPr>
              <a:t>Iowa</a:t>
            </a:r>
            <a:endParaRPr lang="en-US" sz="1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09600" y="1182144"/>
            <a:ext cx="76200" cy="2133600"/>
          </a:xfrm>
          <a:prstGeom prst="line">
            <a:avLst/>
          </a:prstGeom>
          <a:ln w="101600">
            <a:solidFill>
              <a:srgbClr val="FF0000">
                <a:alpha val="7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647700" y="3276600"/>
            <a:ext cx="3162300" cy="68522"/>
          </a:xfrm>
          <a:prstGeom prst="line">
            <a:avLst/>
          </a:prstGeom>
          <a:ln w="101600">
            <a:solidFill>
              <a:srgbClr val="FF0000">
                <a:alpha val="7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65148" y="5235714"/>
            <a:ext cx="49725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latin typeface="Comic Sans MS" panose="030F0702030302020204" pitchFamily="66" charset="0"/>
              </a:rPr>
              <a:t>8</a:t>
            </a:r>
            <a:endParaRPr lang="en-US" sz="4000" b="1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3912" y="3075057"/>
            <a:ext cx="49725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latin typeface="Comic Sans MS" panose="030F0702030302020204" pitchFamily="66" charset="0"/>
              </a:rPr>
              <a:t>6</a:t>
            </a:r>
            <a:endParaRPr lang="en-US" sz="4000" b="1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7400" y="152400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What corner is halfway between these intersections?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0" y="1533114"/>
            <a:ext cx="6019800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Instead of going down 6 and right 8, go half of those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322" y="2133600"/>
            <a:ext cx="49725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19475" y="3345122"/>
            <a:ext cx="49725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61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95400"/>
            <a:ext cx="5638800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-27709" y="0"/>
            <a:ext cx="9144000" cy="76944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Now do the same thing with the graph, and write down the coordinates of the MIDPOINT</a:t>
            </a:r>
            <a:endParaRPr lang="en-US" sz="2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213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27709" y="0"/>
            <a:ext cx="9144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MIDPOINT problems can be done without a graph.</a:t>
            </a:r>
          </a:p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This is the formula for finding the midpoint from the coordinates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1234600"/>
              </p:ext>
            </p:extLst>
          </p:nvPr>
        </p:nvGraphicFramePr>
        <p:xfrm>
          <a:off x="2108025" y="3505200"/>
          <a:ext cx="4872531" cy="1745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Equation" r:id="rId3" imgW="1206360" imgH="431640" progId="Equation.DSMT4">
                  <p:embed/>
                </p:oleObj>
              </mc:Choice>
              <mc:Fallback>
                <p:oleObj name="Equation" r:id="rId3" imgW="1206360" imgH="43164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8025" y="3505200"/>
                        <a:ext cx="4872531" cy="17451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328901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269</Words>
  <Application>Microsoft Office PowerPoint</Application>
  <PresentationFormat>On-screen Show (4:3)</PresentationFormat>
  <Paragraphs>93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1_Office Theme</vt:lpstr>
      <vt:lpstr>2_Office Theme</vt:lpstr>
      <vt:lpstr>3_Office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Bolan</dc:creator>
  <cp:lastModifiedBy>USER</cp:lastModifiedBy>
  <cp:revision>11</cp:revision>
  <dcterms:created xsi:type="dcterms:W3CDTF">2006-08-16T00:00:00Z</dcterms:created>
  <dcterms:modified xsi:type="dcterms:W3CDTF">2016-01-05T22:43:15Z</dcterms:modified>
</cp:coreProperties>
</file>