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360" r:id="rId3"/>
    <p:sldId id="361" r:id="rId4"/>
    <p:sldId id="362" r:id="rId5"/>
    <p:sldId id="363" r:id="rId6"/>
    <p:sldId id="358" r:id="rId7"/>
    <p:sldId id="324" r:id="rId8"/>
    <p:sldId id="316" r:id="rId9"/>
    <p:sldId id="330" r:id="rId10"/>
    <p:sldId id="317" r:id="rId11"/>
    <p:sldId id="259" r:id="rId12"/>
    <p:sldId id="319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366" r:id="rId23"/>
    <p:sldId id="320" r:id="rId24"/>
    <p:sldId id="331" r:id="rId25"/>
    <p:sldId id="325" r:id="rId26"/>
    <p:sldId id="321" r:id="rId27"/>
    <p:sldId id="322" r:id="rId28"/>
    <p:sldId id="323" r:id="rId29"/>
    <p:sldId id="261" r:id="rId30"/>
    <p:sldId id="268" r:id="rId31"/>
    <p:sldId id="326" r:id="rId32"/>
    <p:sldId id="262" r:id="rId33"/>
    <p:sldId id="263" r:id="rId34"/>
    <p:sldId id="348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258" r:id="rId46"/>
    <p:sldId id="264" r:id="rId47"/>
    <p:sldId id="372" r:id="rId48"/>
    <p:sldId id="265" r:id="rId49"/>
    <p:sldId id="266" r:id="rId50"/>
    <p:sldId id="377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66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7" autoAdjust="0"/>
    <p:restoredTop sz="94660"/>
  </p:normalViewPr>
  <p:slideViewPr>
    <p:cSldViewPr>
      <p:cViewPr varScale="1">
        <p:scale>
          <a:sx n="67" d="100"/>
          <a:sy n="67" d="100"/>
        </p:scale>
        <p:origin x="-7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45.xml"/><Relationship Id="rId3" Type="http://schemas.openxmlformats.org/officeDocument/2006/relationships/slide" Target="../slides/slide23.xml"/><Relationship Id="rId7" Type="http://schemas.openxmlformats.org/officeDocument/2006/relationships/slide" Target="../slides/slide33.xml"/><Relationship Id="rId2" Type="http://schemas.openxmlformats.org/officeDocument/2006/relationships/slide" Target="../slides/slide12.xml"/><Relationship Id="rId1" Type="http://schemas.openxmlformats.org/officeDocument/2006/relationships/slide" Target="../slides/slide2.xml"/><Relationship Id="rId6" Type="http://schemas.openxmlformats.org/officeDocument/2006/relationships/slide" Target="../slides/slide29.xml"/><Relationship Id="rId5" Type="http://schemas.openxmlformats.org/officeDocument/2006/relationships/slide" Target="../slides/slide32.xml"/><Relationship Id="rId4" Type="http://schemas.openxmlformats.org/officeDocument/2006/relationships/slide" Target="../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01FA2E-8452-48EB-96B4-A3DC27064D41}" type="doc">
      <dgm:prSet loTypeId="urn:microsoft.com/office/officeart/2005/8/layout/default#1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358352D-AC4D-4463-A735-B1D4F06195A8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dirty="0" smtClean="0">
              <a:latin typeface="Arial Black" pitchFamily="34" charset="0"/>
              <a:hlinkClick xmlns:r="http://schemas.openxmlformats.org/officeDocument/2006/relationships" r:id="rId1" action="ppaction://hlinksldjump"/>
            </a:rPr>
            <a:t>Basic Operations</a:t>
          </a:r>
          <a:endParaRPr lang="en-US" b="1" dirty="0">
            <a:latin typeface="Arial Black" pitchFamily="34" charset="0"/>
          </a:endParaRPr>
        </a:p>
      </dgm:t>
    </dgm:pt>
    <dgm:pt modelId="{FB65D1FD-9CB8-4FEE-A8B3-213B29CD0649}" type="parTrans" cxnId="{11DEF200-F86B-46DC-9163-54B0674B491B}">
      <dgm:prSet/>
      <dgm:spPr/>
      <dgm:t>
        <a:bodyPr/>
        <a:lstStyle/>
        <a:p>
          <a:endParaRPr lang="en-US"/>
        </a:p>
      </dgm:t>
    </dgm:pt>
    <dgm:pt modelId="{AF68B94D-3292-4951-9377-AA90B771E83C}" type="sibTrans" cxnId="{11DEF200-F86B-46DC-9163-54B0674B491B}">
      <dgm:prSet/>
      <dgm:spPr/>
      <dgm:t>
        <a:bodyPr/>
        <a:lstStyle/>
        <a:p>
          <a:endParaRPr lang="en-US"/>
        </a:p>
      </dgm:t>
    </dgm:pt>
    <dgm:pt modelId="{35E0EC15-6776-44C7-9FF8-8D173F066DD6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dirty="0" smtClean="0">
              <a:latin typeface="Arial Black" pitchFamily="34" charset="0"/>
              <a:hlinkClick xmlns:r="http://schemas.openxmlformats.org/officeDocument/2006/relationships" r:id="rId2" action="ppaction://hlinksldjump"/>
            </a:rPr>
            <a:t>Multiplication</a:t>
          </a:r>
          <a:endParaRPr lang="en-US" b="1" dirty="0">
            <a:latin typeface="Arial Black" pitchFamily="34" charset="0"/>
          </a:endParaRPr>
        </a:p>
      </dgm:t>
    </dgm:pt>
    <dgm:pt modelId="{1A294315-DC7E-4C00-AF9E-31DD5B502EC5}" type="parTrans" cxnId="{FC6F7148-0493-43EB-AC19-99835642ED99}">
      <dgm:prSet/>
      <dgm:spPr/>
      <dgm:t>
        <a:bodyPr/>
        <a:lstStyle/>
        <a:p>
          <a:endParaRPr lang="en-US"/>
        </a:p>
      </dgm:t>
    </dgm:pt>
    <dgm:pt modelId="{13F5DADC-CDFD-40D7-8544-9D082D26A705}" type="sibTrans" cxnId="{FC6F7148-0493-43EB-AC19-99835642ED99}">
      <dgm:prSet/>
      <dgm:spPr/>
      <dgm:t>
        <a:bodyPr/>
        <a:lstStyle/>
        <a:p>
          <a:endParaRPr lang="en-US"/>
        </a:p>
      </dgm:t>
    </dgm:pt>
    <dgm:pt modelId="{A418BEF7-1A17-455D-A054-92C083DFEB44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smtClean="0">
              <a:latin typeface="Arial Black" pitchFamily="34" charset="0"/>
              <a:hlinkClick xmlns:r="http://schemas.openxmlformats.org/officeDocument/2006/relationships" r:id="rId3" action="ppaction://hlinksldjump"/>
            </a:rPr>
            <a:t>Determinants</a:t>
          </a:r>
          <a:endParaRPr lang="en-US" b="1" dirty="0" smtClean="0">
            <a:latin typeface="Arial Black" pitchFamily="34" charset="0"/>
          </a:endParaRPr>
        </a:p>
      </dgm:t>
    </dgm:pt>
    <dgm:pt modelId="{75400B42-C547-44E2-8850-F2662B614DD6}" type="parTrans" cxnId="{3C241F15-D88A-4D87-A9B0-8776FA4E6D90}">
      <dgm:prSet/>
      <dgm:spPr/>
      <dgm:t>
        <a:bodyPr/>
        <a:lstStyle/>
        <a:p>
          <a:endParaRPr lang="en-US"/>
        </a:p>
      </dgm:t>
    </dgm:pt>
    <dgm:pt modelId="{1C8D5735-BD1F-423A-87C2-5E8D734364FB}" type="sibTrans" cxnId="{3C241F15-D88A-4D87-A9B0-8776FA4E6D90}">
      <dgm:prSet/>
      <dgm:spPr/>
      <dgm:t>
        <a:bodyPr/>
        <a:lstStyle/>
        <a:p>
          <a:endParaRPr lang="en-US"/>
        </a:p>
      </dgm:t>
    </dgm:pt>
    <dgm:pt modelId="{0740A9B0-FBC9-4316-8408-F6921FC6EAAA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smtClean="0">
              <a:latin typeface="Arial Black" pitchFamily="34" charset="0"/>
              <a:hlinkClick xmlns:r="http://schemas.openxmlformats.org/officeDocument/2006/relationships" r:id="rId4" action="ppaction://hlinksldjump"/>
            </a:rPr>
            <a:t>Identity</a:t>
          </a:r>
          <a:endParaRPr lang="en-US" b="1" dirty="0" smtClean="0">
            <a:latin typeface="Arial Black" pitchFamily="34" charset="0"/>
          </a:endParaRPr>
        </a:p>
      </dgm:t>
    </dgm:pt>
    <dgm:pt modelId="{E209A134-C8DD-472B-962D-D0190826A4A3}" type="parTrans" cxnId="{A90B0D10-8D60-4CF3-BDBB-AD714ED08B0C}">
      <dgm:prSet/>
      <dgm:spPr/>
      <dgm:t>
        <a:bodyPr/>
        <a:lstStyle/>
        <a:p>
          <a:endParaRPr lang="en-US"/>
        </a:p>
      </dgm:t>
    </dgm:pt>
    <dgm:pt modelId="{DEC4227A-A02C-41EE-A53D-8243E4ECA5B9}" type="sibTrans" cxnId="{A90B0D10-8D60-4CF3-BDBB-AD714ED08B0C}">
      <dgm:prSet/>
      <dgm:spPr/>
      <dgm:t>
        <a:bodyPr/>
        <a:lstStyle/>
        <a:p>
          <a:endParaRPr lang="en-US"/>
        </a:p>
      </dgm:t>
    </dgm:pt>
    <dgm:pt modelId="{5C80B320-CAA1-4F13-8FFE-9D4F20193FC4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smtClean="0">
              <a:latin typeface="Arial Black" pitchFamily="34" charset="0"/>
              <a:hlinkClick xmlns:r="http://schemas.openxmlformats.org/officeDocument/2006/relationships" r:id="rId5" action="ppaction://hlinksldjump"/>
            </a:rPr>
            <a:t>Inverses</a:t>
          </a:r>
          <a:endParaRPr lang="en-US" b="1" dirty="0" smtClean="0">
            <a:latin typeface="Arial Black" pitchFamily="34" charset="0"/>
          </a:endParaRPr>
        </a:p>
      </dgm:t>
    </dgm:pt>
    <dgm:pt modelId="{A1647E74-BE92-46B1-8835-6DEDC00D7C28}" type="parTrans" cxnId="{75DFC2FF-135E-4792-8059-28980F29DB82}">
      <dgm:prSet/>
      <dgm:spPr/>
      <dgm:t>
        <a:bodyPr/>
        <a:lstStyle/>
        <a:p>
          <a:endParaRPr lang="en-US"/>
        </a:p>
      </dgm:t>
    </dgm:pt>
    <dgm:pt modelId="{0D1C745A-A3C8-415F-B8F8-C0F0AC00E3A4}" type="sibTrans" cxnId="{75DFC2FF-135E-4792-8059-28980F29DB82}">
      <dgm:prSet/>
      <dgm:spPr/>
      <dgm:t>
        <a:bodyPr/>
        <a:lstStyle/>
        <a:p>
          <a:endParaRPr lang="en-US"/>
        </a:p>
      </dgm:t>
    </dgm:pt>
    <dgm:pt modelId="{C2111040-A60A-4A6B-B01A-3FFDFC2E20C5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smtClean="0">
              <a:latin typeface="Arial Black" pitchFamily="34" charset="0"/>
              <a:hlinkClick xmlns:r="http://schemas.openxmlformats.org/officeDocument/2006/relationships" r:id="rId6" action="ppaction://hlinksldjump"/>
            </a:rPr>
            <a:t>Cramer’s Rule</a:t>
          </a:r>
          <a:endParaRPr lang="en-US" b="1" dirty="0" smtClean="0">
            <a:latin typeface="Arial Black" pitchFamily="34" charset="0"/>
          </a:endParaRPr>
        </a:p>
      </dgm:t>
    </dgm:pt>
    <dgm:pt modelId="{EA9D88EB-2226-4291-89E3-BB01CDB1797C}" type="parTrans" cxnId="{368FC95B-F144-480E-8118-40C73CB656EF}">
      <dgm:prSet/>
      <dgm:spPr/>
      <dgm:t>
        <a:bodyPr/>
        <a:lstStyle/>
        <a:p>
          <a:endParaRPr lang="en-US"/>
        </a:p>
      </dgm:t>
    </dgm:pt>
    <dgm:pt modelId="{92A3BDBC-38CC-4585-ABCB-5652869B5A9A}" type="sibTrans" cxnId="{368FC95B-F144-480E-8118-40C73CB656EF}">
      <dgm:prSet/>
      <dgm:spPr/>
      <dgm:t>
        <a:bodyPr/>
        <a:lstStyle/>
        <a:p>
          <a:endParaRPr lang="en-US"/>
        </a:p>
      </dgm:t>
    </dgm:pt>
    <dgm:pt modelId="{27E4DF3C-C880-462E-842C-34BBD735652C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smtClean="0">
              <a:latin typeface="Arial Black" pitchFamily="34" charset="0"/>
              <a:hlinkClick xmlns:r="http://schemas.openxmlformats.org/officeDocument/2006/relationships" r:id="rId7" action="ppaction://hlinksldjump"/>
            </a:rPr>
            <a:t>Solving Systems of equations</a:t>
          </a:r>
          <a:endParaRPr lang="en-US" b="1" dirty="0" smtClean="0">
            <a:latin typeface="Arial Black" pitchFamily="34" charset="0"/>
          </a:endParaRPr>
        </a:p>
      </dgm:t>
    </dgm:pt>
    <dgm:pt modelId="{CACCC4B5-47FC-4564-A621-8682A75A8D20}" type="parTrans" cxnId="{BA463EBF-1312-42AB-9948-8BAF67A048E5}">
      <dgm:prSet/>
      <dgm:spPr/>
      <dgm:t>
        <a:bodyPr/>
        <a:lstStyle/>
        <a:p>
          <a:endParaRPr lang="en-US"/>
        </a:p>
      </dgm:t>
    </dgm:pt>
    <dgm:pt modelId="{143536D2-823A-426D-A227-020E3995324C}" type="sibTrans" cxnId="{BA463EBF-1312-42AB-9948-8BAF67A048E5}">
      <dgm:prSet/>
      <dgm:spPr/>
      <dgm:t>
        <a:bodyPr/>
        <a:lstStyle/>
        <a:p>
          <a:endParaRPr lang="en-US"/>
        </a:p>
      </dgm:t>
    </dgm:pt>
    <dgm:pt modelId="{76AA5620-FC55-4BE5-91A6-D21A3F1611C8}">
      <dgm:prSet phldrT="[Text]"/>
      <dgm:spPr>
        <a:solidFill>
          <a:schemeClr val="tx1">
            <a:alpha val="52000"/>
          </a:schemeClr>
        </a:solidFill>
      </dgm:spPr>
      <dgm:t>
        <a:bodyPr/>
        <a:lstStyle/>
        <a:p>
          <a:r>
            <a:rPr lang="en-US" b="1" dirty="0" smtClean="0">
              <a:latin typeface="Arial Black" pitchFamily="34" charset="0"/>
              <a:hlinkClick xmlns:r="http://schemas.openxmlformats.org/officeDocument/2006/relationships" r:id="rId8" action="ppaction://hlinksldjump"/>
            </a:rPr>
            <a:t>APPENDIX</a:t>
          </a:r>
          <a:endParaRPr lang="en-US" b="1" dirty="0" smtClean="0">
            <a:latin typeface="Arial Black" pitchFamily="34" charset="0"/>
          </a:endParaRPr>
        </a:p>
      </dgm:t>
    </dgm:pt>
    <dgm:pt modelId="{583D0B95-1317-40BD-B106-E8DD77036872}" type="parTrans" cxnId="{E50AB8D8-8DDA-41FC-8442-1E6EE37E0F2F}">
      <dgm:prSet/>
      <dgm:spPr/>
      <dgm:t>
        <a:bodyPr/>
        <a:lstStyle/>
        <a:p>
          <a:endParaRPr lang="en-US"/>
        </a:p>
      </dgm:t>
    </dgm:pt>
    <dgm:pt modelId="{68836695-2AB5-43DE-B28A-7D922C71C8F5}" type="sibTrans" cxnId="{E50AB8D8-8DDA-41FC-8442-1E6EE37E0F2F}">
      <dgm:prSet/>
      <dgm:spPr/>
      <dgm:t>
        <a:bodyPr/>
        <a:lstStyle/>
        <a:p>
          <a:endParaRPr lang="en-US"/>
        </a:p>
      </dgm:t>
    </dgm:pt>
    <dgm:pt modelId="{AD09A6DB-8F8A-4136-AEDA-69B0E48D472A}" type="pres">
      <dgm:prSet presAssocID="{D701FA2E-8452-48EB-96B4-A3DC27064D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1A65D6-1351-4BDF-BCDD-90C8D73E1EFC}" type="pres">
      <dgm:prSet presAssocID="{C358352D-AC4D-4463-A735-B1D4F06195A8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F0A168-C6F5-400C-A76A-2BBF2861C10A}" type="pres">
      <dgm:prSet presAssocID="{AF68B94D-3292-4951-9377-AA90B771E83C}" presName="sibTrans" presStyleCnt="0"/>
      <dgm:spPr/>
    </dgm:pt>
    <dgm:pt modelId="{184E4861-53FB-4056-AEFF-A3C23CF35600}" type="pres">
      <dgm:prSet presAssocID="{35E0EC15-6776-44C7-9FF8-8D173F066DD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6A9487-99B3-41D6-AEBE-4AFF590A2C27}" type="pres">
      <dgm:prSet presAssocID="{13F5DADC-CDFD-40D7-8544-9D082D26A705}" presName="sibTrans" presStyleCnt="0"/>
      <dgm:spPr/>
    </dgm:pt>
    <dgm:pt modelId="{7CC258E9-AB2C-4580-8F6C-06E7FCB888BE}" type="pres">
      <dgm:prSet presAssocID="{A418BEF7-1A17-455D-A054-92C083DFEB44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DC2F6-15FC-4BD6-98E4-8DAC991C3940}" type="pres">
      <dgm:prSet presAssocID="{1C8D5735-BD1F-423A-87C2-5E8D734364FB}" presName="sibTrans" presStyleCnt="0"/>
      <dgm:spPr/>
    </dgm:pt>
    <dgm:pt modelId="{61338A91-5774-4E47-9997-922232807EBC}" type="pres">
      <dgm:prSet presAssocID="{C2111040-A60A-4A6B-B01A-3FFDFC2E20C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9E0BB-460E-4F06-959D-52ABFA9DD636}" type="pres">
      <dgm:prSet presAssocID="{92A3BDBC-38CC-4585-ABCB-5652869B5A9A}" presName="sibTrans" presStyleCnt="0"/>
      <dgm:spPr/>
    </dgm:pt>
    <dgm:pt modelId="{D0222586-C03C-4ABA-BCA3-61800D81A6E3}" type="pres">
      <dgm:prSet presAssocID="{0740A9B0-FBC9-4316-8408-F6921FC6EAAA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ABDD9-962E-4EB8-8039-8A589FFD4487}" type="pres">
      <dgm:prSet presAssocID="{DEC4227A-A02C-41EE-A53D-8243E4ECA5B9}" presName="sibTrans" presStyleCnt="0"/>
      <dgm:spPr/>
    </dgm:pt>
    <dgm:pt modelId="{B065A0B0-2021-4FA0-A418-27AB1D48F9AB}" type="pres">
      <dgm:prSet presAssocID="{5C80B320-CAA1-4F13-8FFE-9D4F20193FC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A6EFAF-8002-4DD4-B59F-E40B98F396F6}" type="pres">
      <dgm:prSet presAssocID="{0D1C745A-A3C8-415F-B8F8-C0F0AC00E3A4}" presName="sibTrans" presStyleCnt="0"/>
      <dgm:spPr/>
    </dgm:pt>
    <dgm:pt modelId="{C033A294-7A71-478F-9131-CCD5CA6FC68E}" type="pres">
      <dgm:prSet presAssocID="{27E4DF3C-C880-462E-842C-34BBD735652C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D96193-A085-4956-B389-41836B7C7392}" type="pres">
      <dgm:prSet presAssocID="{143536D2-823A-426D-A227-020E3995324C}" presName="sibTrans" presStyleCnt="0"/>
      <dgm:spPr/>
    </dgm:pt>
    <dgm:pt modelId="{E3A309F5-5DC3-484B-B33A-16343418E3E5}" type="pres">
      <dgm:prSet presAssocID="{76AA5620-FC55-4BE5-91A6-D21A3F1611C8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8FC95B-F144-480E-8118-40C73CB656EF}" srcId="{D701FA2E-8452-48EB-96B4-A3DC27064D41}" destId="{C2111040-A60A-4A6B-B01A-3FFDFC2E20C5}" srcOrd="3" destOrd="0" parTransId="{EA9D88EB-2226-4291-89E3-BB01CDB1797C}" sibTransId="{92A3BDBC-38CC-4585-ABCB-5652869B5A9A}"/>
    <dgm:cxn modelId="{73DF7C6A-FD7E-45AD-99D3-B57C78287FB6}" type="presOf" srcId="{D701FA2E-8452-48EB-96B4-A3DC27064D41}" destId="{AD09A6DB-8F8A-4136-AEDA-69B0E48D472A}" srcOrd="0" destOrd="0" presId="urn:microsoft.com/office/officeart/2005/8/layout/default#1"/>
    <dgm:cxn modelId="{11DEF200-F86B-46DC-9163-54B0674B491B}" srcId="{D701FA2E-8452-48EB-96B4-A3DC27064D41}" destId="{C358352D-AC4D-4463-A735-B1D4F06195A8}" srcOrd="0" destOrd="0" parTransId="{FB65D1FD-9CB8-4FEE-A8B3-213B29CD0649}" sibTransId="{AF68B94D-3292-4951-9377-AA90B771E83C}"/>
    <dgm:cxn modelId="{3C241F15-D88A-4D87-A9B0-8776FA4E6D90}" srcId="{D701FA2E-8452-48EB-96B4-A3DC27064D41}" destId="{A418BEF7-1A17-455D-A054-92C083DFEB44}" srcOrd="2" destOrd="0" parTransId="{75400B42-C547-44E2-8850-F2662B614DD6}" sibTransId="{1C8D5735-BD1F-423A-87C2-5E8D734364FB}"/>
    <dgm:cxn modelId="{A90B0D10-8D60-4CF3-BDBB-AD714ED08B0C}" srcId="{D701FA2E-8452-48EB-96B4-A3DC27064D41}" destId="{0740A9B0-FBC9-4316-8408-F6921FC6EAAA}" srcOrd="4" destOrd="0" parTransId="{E209A134-C8DD-472B-962D-D0190826A4A3}" sibTransId="{DEC4227A-A02C-41EE-A53D-8243E4ECA5B9}"/>
    <dgm:cxn modelId="{BA463EBF-1312-42AB-9948-8BAF67A048E5}" srcId="{D701FA2E-8452-48EB-96B4-A3DC27064D41}" destId="{27E4DF3C-C880-462E-842C-34BBD735652C}" srcOrd="6" destOrd="0" parTransId="{CACCC4B5-47FC-4564-A621-8682A75A8D20}" sibTransId="{143536D2-823A-426D-A227-020E3995324C}"/>
    <dgm:cxn modelId="{2F9671F6-2800-4A58-ABE7-FB46FDC3A4F7}" type="presOf" srcId="{35E0EC15-6776-44C7-9FF8-8D173F066DD6}" destId="{184E4861-53FB-4056-AEFF-A3C23CF35600}" srcOrd="0" destOrd="0" presId="urn:microsoft.com/office/officeart/2005/8/layout/default#1"/>
    <dgm:cxn modelId="{112B2BA6-FD9B-4A53-95AC-E7DAB2F558E8}" type="presOf" srcId="{27E4DF3C-C880-462E-842C-34BBD735652C}" destId="{C033A294-7A71-478F-9131-CCD5CA6FC68E}" srcOrd="0" destOrd="0" presId="urn:microsoft.com/office/officeart/2005/8/layout/default#1"/>
    <dgm:cxn modelId="{11695D14-B88E-4F55-B1DA-ACF270C24D43}" type="presOf" srcId="{5C80B320-CAA1-4F13-8FFE-9D4F20193FC4}" destId="{B065A0B0-2021-4FA0-A418-27AB1D48F9AB}" srcOrd="0" destOrd="0" presId="urn:microsoft.com/office/officeart/2005/8/layout/default#1"/>
    <dgm:cxn modelId="{E50AB8D8-8DDA-41FC-8442-1E6EE37E0F2F}" srcId="{D701FA2E-8452-48EB-96B4-A3DC27064D41}" destId="{76AA5620-FC55-4BE5-91A6-D21A3F1611C8}" srcOrd="7" destOrd="0" parTransId="{583D0B95-1317-40BD-B106-E8DD77036872}" sibTransId="{68836695-2AB5-43DE-B28A-7D922C71C8F5}"/>
    <dgm:cxn modelId="{A69BBE5C-E197-44AA-95A3-D83B10BB7B7D}" type="presOf" srcId="{C2111040-A60A-4A6B-B01A-3FFDFC2E20C5}" destId="{61338A91-5774-4E47-9997-922232807EBC}" srcOrd="0" destOrd="0" presId="urn:microsoft.com/office/officeart/2005/8/layout/default#1"/>
    <dgm:cxn modelId="{FC6F7148-0493-43EB-AC19-99835642ED99}" srcId="{D701FA2E-8452-48EB-96B4-A3DC27064D41}" destId="{35E0EC15-6776-44C7-9FF8-8D173F066DD6}" srcOrd="1" destOrd="0" parTransId="{1A294315-DC7E-4C00-AF9E-31DD5B502EC5}" sibTransId="{13F5DADC-CDFD-40D7-8544-9D082D26A705}"/>
    <dgm:cxn modelId="{AF2E36C8-62AD-4270-9EF2-2B0E9ECA3BD9}" type="presOf" srcId="{0740A9B0-FBC9-4316-8408-F6921FC6EAAA}" destId="{D0222586-C03C-4ABA-BCA3-61800D81A6E3}" srcOrd="0" destOrd="0" presId="urn:microsoft.com/office/officeart/2005/8/layout/default#1"/>
    <dgm:cxn modelId="{CB27DD0C-A746-4D23-ADF1-97A52C9F86A2}" type="presOf" srcId="{76AA5620-FC55-4BE5-91A6-D21A3F1611C8}" destId="{E3A309F5-5DC3-484B-B33A-16343418E3E5}" srcOrd="0" destOrd="0" presId="urn:microsoft.com/office/officeart/2005/8/layout/default#1"/>
    <dgm:cxn modelId="{75DFC2FF-135E-4792-8059-28980F29DB82}" srcId="{D701FA2E-8452-48EB-96B4-A3DC27064D41}" destId="{5C80B320-CAA1-4F13-8FFE-9D4F20193FC4}" srcOrd="5" destOrd="0" parTransId="{A1647E74-BE92-46B1-8835-6DEDC00D7C28}" sibTransId="{0D1C745A-A3C8-415F-B8F8-C0F0AC00E3A4}"/>
    <dgm:cxn modelId="{64451D3E-9274-4412-9DE3-F6A06FA6A407}" type="presOf" srcId="{A418BEF7-1A17-455D-A054-92C083DFEB44}" destId="{7CC258E9-AB2C-4580-8F6C-06E7FCB888BE}" srcOrd="0" destOrd="0" presId="urn:microsoft.com/office/officeart/2005/8/layout/default#1"/>
    <dgm:cxn modelId="{FB667A7B-D3A1-4545-9208-08331D74A9FA}" type="presOf" srcId="{C358352D-AC4D-4463-A735-B1D4F06195A8}" destId="{AC1A65D6-1351-4BDF-BCDD-90C8D73E1EFC}" srcOrd="0" destOrd="0" presId="urn:microsoft.com/office/officeart/2005/8/layout/default#1"/>
    <dgm:cxn modelId="{E8B380E9-2BC0-49DC-9A0B-4424FC37FD8E}" type="presParOf" srcId="{AD09A6DB-8F8A-4136-AEDA-69B0E48D472A}" destId="{AC1A65D6-1351-4BDF-BCDD-90C8D73E1EFC}" srcOrd="0" destOrd="0" presId="urn:microsoft.com/office/officeart/2005/8/layout/default#1"/>
    <dgm:cxn modelId="{28D6FD89-291E-4FEC-BFAB-60ECCDA35E27}" type="presParOf" srcId="{AD09A6DB-8F8A-4136-AEDA-69B0E48D472A}" destId="{D4F0A168-C6F5-400C-A76A-2BBF2861C10A}" srcOrd="1" destOrd="0" presId="urn:microsoft.com/office/officeart/2005/8/layout/default#1"/>
    <dgm:cxn modelId="{A0AC3C88-2D19-4B95-9759-9961FD9AABAE}" type="presParOf" srcId="{AD09A6DB-8F8A-4136-AEDA-69B0E48D472A}" destId="{184E4861-53FB-4056-AEFF-A3C23CF35600}" srcOrd="2" destOrd="0" presId="urn:microsoft.com/office/officeart/2005/8/layout/default#1"/>
    <dgm:cxn modelId="{1382196F-525C-4777-813D-35462D4B1EB7}" type="presParOf" srcId="{AD09A6DB-8F8A-4136-AEDA-69B0E48D472A}" destId="{7C6A9487-99B3-41D6-AEBE-4AFF590A2C27}" srcOrd="3" destOrd="0" presId="urn:microsoft.com/office/officeart/2005/8/layout/default#1"/>
    <dgm:cxn modelId="{692B7F76-58A9-4788-90D9-4EB636B1A3C0}" type="presParOf" srcId="{AD09A6DB-8F8A-4136-AEDA-69B0E48D472A}" destId="{7CC258E9-AB2C-4580-8F6C-06E7FCB888BE}" srcOrd="4" destOrd="0" presId="urn:microsoft.com/office/officeart/2005/8/layout/default#1"/>
    <dgm:cxn modelId="{D992103A-1FFB-495F-83B4-EA7A71600CBE}" type="presParOf" srcId="{AD09A6DB-8F8A-4136-AEDA-69B0E48D472A}" destId="{20EDC2F6-15FC-4BD6-98E4-8DAC991C3940}" srcOrd="5" destOrd="0" presId="urn:microsoft.com/office/officeart/2005/8/layout/default#1"/>
    <dgm:cxn modelId="{C9865811-7F66-4C0B-AA92-D8D19BECC9A1}" type="presParOf" srcId="{AD09A6DB-8F8A-4136-AEDA-69B0E48D472A}" destId="{61338A91-5774-4E47-9997-922232807EBC}" srcOrd="6" destOrd="0" presId="urn:microsoft.com/office/officeart/2005/8/layout/default#1"/>
    <dgm:cxn modelId="{0AB81F83-64E8-4F46-B1E7-D0C1143D26A2}" type="presParOf" srcId="{AD09A6DB-8F8A-4136-AEDA-69B0E48D472A}" destId="{A939E0BB-460E-4F06-959D-52ABFA9DD636}" srcOrd="7" destOrd="0" presId="urn:microsoft.com/office/officeart/2005/8/layout/default#1"/>
    <dgm:cxn modelId="{4E7C7BC2-6C6A-4A38-A42D-0D4957C81871}" type="presParOf" srcId="{AD09A6DB-8F8A-4136-AEDA-69B0E48D472A}" destId="{D0222586-C03C-4ABA-BCA3-61800D81A6E3}" srcOrd="8" destOrd="0" presId="urn:microsoft.com/office/officeart/2005/8/layout/default#1"/>
    <dgm:cxn modelId="{A8416239-F77A-4912-BC91-A9B9963E49F2}" type="presParOf" srcId="{AD09A6DB-8F8A-4136-AEDA-69B0E48D472A}" destId="{20FABDD9-962E-4EB8-8039-8A589FFD4487}" srcOrd="9" destOrd="0" presId="urn:microsoft.com/office/officeart/2005/8/layout/default#1"/>
    <dgm:cxn modelId="{D4439B6A-F4BE-41F8-B625-250817B24515}" type="presParOf" srcId="{AD09A6DB-8F8A-4136-AEDA-69B0E48D472A}" destId="{B065A0B0-2021-4FA0-A418-27AB1D48F9AB}" srcOrd="10" destOrd="0" presId="urn:microsoft.com/office/officeart/2005/8/layout/default#1"/>
    <dgm:cxn modelId="{D7C99051-C945-48C3-B678-6D8775A8561D}" type="presParOf" srcId="{AD09A6DB-8F8A-4136-AEDA-69B0E48D472A}" destId="{88A6EFAF-8002-4DD4-B59F-E40B98F396F6}" srcOrd="11" destOrd="0" presId="urn:microsoft.com/office/officeart/2005/8/layout/default#1"/>
    <dgm:cxn modelId="{071FD6BD-9794-461D-A4A1-134A119098A4}" type="presParOf" srcId="{AD09A6DB-8F8A-4136-AEDA-69B0E48D472A}" destId="{C033A294-7A71-478F-9131-CCD5CA6FC68E}" srcOrd="12" destOrd="0" presId="urn:microsoft.com/office/officeart/2005/8/layout/default#1"/>
    <dgm:cxn modelId="{27C1722F-7518-40FC-BD99-376D6C75FF6D}" type="presParOf" srcId="{AD09A6DB-8F8A-4136-AEDA-69B0E48D472A}" destId="{70D96193-A085-4956-B389-41836B7C7392}" srcOrd="13" destOrd="0" presId="urn:microsoft.com/office/officeart/2005/8/layout/default#1"/>
    <dgm:cxn modelId="{BB46534A-7144-420A-AC1C-E4A0AE6C5C40}" type="presParOf" srcId="{AD09A6DB-8F8A-4136-AEDA-69B0E48D472A}" destId="{E3A309F5-5DC3-484B-B33A-16343418E3E5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A65D6-1351-4BDF-BCDD-90C8D73E1EFC}">
      <dsp:nvSpPr>
        <dsp:cNvPr id="0" name=""/>
        <dsp:cNvSpPr/>
      </dsp:nvSpPr>
      <dsp:spPr>
        <a:xfrm>
          <a:off x="0" y="127000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Basic Operations</a:t>
          </a:r>
          <a:endParaRPr lang="en-US" sz="1800" b="1" kern="1200" dirty="0">
            <a:latin typeface="Arial Black" pitchFamily="34" charset="0"/>
          </a:endParaRPr>
        </a:p>
      </dsp:txBody>
      <dsp:txXfrm>
        <a:off x="0" y="127000"/>
        <a:ext cx="1904999" cy="1143000"/>
      </dsp:txXfrm>
    </dsp:sp>
    <dsp:sp modelId="{184E4861-53FB-4056-AEFF-A3C23CF35600}">
      <dsp:nvSpPr>
        <dsp:cNvPr id="0" name=""/>
        <dsp:cNvSpPr/>
      </dsp:nvSpPr>
      <dsp:spPr>
        <a:xfrm>
          <a:off x="2095500" y="127000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Multiplication</a:t>
          </a:r>
          <a:endParaRPr lang="en-US" sz="1800" b="1" kern="1200" dirty="0">
            <a:latin typeface="Arial Black" pitchFamily="34" charset="0"/>
          </a:endParaRPr>
        </a:p>
      </dsp:txBody>
      <dsp:txXfrm>
        <a:off x="2095500" y="127000"/>
        <a:ext cx="1904999" cy="1143000"/>
      </dsp:txXfrm>
    </dsp:sp>
    <dsp:sp modelId="{7CC258E9-AB2C-4580-8F6C-06E7FCB888BE}">
      <dsp:nvSpPr>
        <dsp:cNvPr id="0" name=""/>
        <dsp:cNvSpPr/>
      </dsp:nvSpPr>
      <dsp:spPr>
        <a:xfrm>
          <a:off x="4191000" y="127000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Determinants</a:t>
          </a:r>
          <a:endParaRPr lang="en-US" sz="1800" b="1" kern="1200" dirty="0" smtClean="0">
            <a:latin typeface="Arial Black" pitchFamily="34" charset="0"/>
          </a:endParaRPr>
        </a:p>
      </dsp:txBody>
      <dsp:txXfrm>
        <a:off x="4191000" y="127000"/>
        <a:ext cx="1904999" cy="1143000"/>
      </dsp:txXfrm>
    </dsp:sp>
    <dsp:sp modelId="{61338A91-5774-4E47-9997-922232807EBC}">
      <dsp:nvSpPr>
        <dsp:cNvPr id="0" name=""/>
        <dsp:cNvSpPr/>
      </dsp:nvSpPr>
      <dsp:spPr>
        <a:xfrm>
          <a:off x="0" y="1460500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Cramer’s Rule</a:t>
          </a:r>
          <a:endParaRPr lang="en-US" sz="1800" b="1" kern="1200" dirty="0" smtClean="0">
            <a:latin typeface="Arial Black" pitchFamily="34" charset="0"/>
          </a:endParaRPr>
        </a:p>
      </dsp:txBody>
      <dsp:txXfrm>
        <a:off x="0" y="1460500"/>
        <a:ext cx="1904999" cy="1143000"/>
      </dsp:txXfrm>
    </dsp:sp>
    <dsp:sp modelId="{D0222586-C03C-4ABA-BCA3-61800D81A6E3}">
      <dsp:nvSpPr>
        <dsp:cNvPr id="0" name=""/>
        <dsp:cNvSpPr/>
      </dsp:nvSpPr>
      <dsp:spPr>
        <a:xfrm>
          <a:off x="2095500" y="1460500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Identity</a:t>
          </a:r>
          <a:endParaRPr lang="en-US" sz="1800" b="1" kern="1200" dirty="0" smtClean="0">
            <a:latin typeface="Arial Black" pitchFamily="34" charset="0"/>
          </a:endParaRPr>
        </a:p>
      </dsp:txBody>
      <dsp:txXfrm>
        <a:off x="2095500" y="1460500"/>
        <a:ext cx="1904999" cy="1143000"/>
      </dsp:txXfrm>
    </dsp:sp>
    <dsp:sp modelId="{B065A0B0-2021-4FA0-A418-27AB1D48F9AB}">
      <dsp:nvSpPr>
        <dsp:cNvPr id="0" name=""/>
        <dsp:cNvSpPr/>
      </dsp:nvSpPr>
      <dsp:spPr>
        <a:xfrm>
          <a:off x="4191000" y="1460500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Inverses</a:t>
          </a:r>
          <a:endParaRPr lang="en-US" sz="1800" b="1" kern="1200" dirty="0" smtClean="0">
            <a:latin typeface="Arial Black" pitchFamily="34" charset="0"/>
          </a:endParaRPr>
        </a:p>
      </dsp:txBody>
      <dsp:txXfrm>
        <a:off x="4191000" y="1460500"/>
        <a:ext cx="1904999" cy="1143000"/>
      </dsp:txXfrm>
    </dsp:sp>
    <dsp:sp modelId="{C033A294-7A71-478F-9131-CCD5CA6FC68E}">
      <dsp:nvSpPr>
        <dsp:cNvPr id="0" name=""/>
        <dsp:cNvSpPr/>
      </dsp:nvSpPr>
      <dsp:spPr>
        <a:xfrm>
          <a:off x="1047750" y="2793999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Solving Systems of equations</a:t>
          </a:r>
          <a:endParaRPr lang="en-US" sz="1800" b="1" kern="1200" dirty="0" smtClean="0">
            <a:latin typeface="Arial Black" pitchFamily="34" charset="0"/>
          </a:endParaRPr>
        </a:p>
      </dsp:txBody>
      <dsp:txXfrm>
        <a:off x="1047750" y="2793999"/>
        <a:ext cx="1904999" cy="1143000"/>
      </dsp:txXfrm>
    </dsp:sp>
    <dsp:sp modelId="{E3A309F5-5DC3-484B-B33A-16343418E3E5}">
      <dsp:nvSpPr>
        <dsp:cNvPr id="0" name=""/>
        <dsp:cNvSpPr/>
      </dsp:nvSpPr>
      <dsp:spPr>
        <a:xfrm>
          <a:off x="3143250" y="2793999"/>
          <a:ext cx="1904999" cy="1143000"/>
        </a:xfrm>
        <a:prstGeom prst="rect">
          <a:avLst/>
        </a:prstGeom>
        <a:solidFill>
          <a:schemeClr val="tx1">
            <a:alpha val="52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Arial Black" pitchFamily="34" charset="0"/>
              <a:hlinkClick xmlns:r="http://schemas.openxmlformats.org/officeDocument/2006/relationships" r:id="" action="ppaction://hlinksldjump"/>
            </a:rPr>
            <a:t>APPENDIX</a:t>
          </a:r>
          <a:endParaRPr lang="en-US" sz="1800" b="1" kern="1200" dirty="0" smtClean="0">
            <a:latin typeface="Arial Black" pitchFamily="34" charset="0"/>
          </a:endParaRPr>
        </a:p>
      </dsp:txBody>
      <dsp:txXfrm>
        <a:off x="3143250" y="2793999"/>
        <a:ext cx="1904999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Relationship Id="rId4" Type="http://schemas.openxmlformats.org/officeDocument/2006/relationships/image" Target="../media/image27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4" Type="http://schemas.openxmlformats.org/officeDocument/2006/relationships/image" Target="../media/image31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e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image" Target="../media/image69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image" Target="../media/image71.emf"/><Relationship Id="rId4" Type="http://schemas.openxmlformats.org/officeDocument/2006/relationships/image" Target="../media/image74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8.e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image" Target="../media/image92.wmf"/><Relationship Id="rId3" Type="http://schemas.openxmlformats.org/officeDocument/2006/relationships/image" Target="../media/image82.wmf"/><Relationship Id="rId7" Type="http://schemas.openxmlformats.org/officeDocument/2006/relationships/image" Target="../media/image86.wmf"/><Relationship Id="rId12" Type="http://schemas.openxmlformats.org/officeDocument/2006/relationships/image" Target="../media/image91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85.wmf"/><Relationship Id="rId11" Type="http://schemas.openxmlformats.org/officeDocument/2006/relationships/image" Target="../media/image90.wmf"/><Relationship Id="rId5" Type="http://schemas.openxmlformats.org/officeDocument/2006/relationships/image" Target="../media/image84.wmf"/><Relationship Id="rId10" Type="http://schemas.openxmlformats.org/officeDocument/2006/relationships/image" Target="../media/image89.wmf"/><Relationship Id="rId4" Type="http://schemas.openxmlformats.org/officeDocument/2006/relationships/image" Target="../media/image83.wmf"/><Relationship Id="rId9" Type="http://schemas.openxmlformats.org/officeDocument/2006/relationships/image" Target="../media/image88.wmf"/><Relationship Id="rId14" Type="http://schemas.openxmlformats.org/officeDocument/2006/relationships/image" Target="../media/image93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image" Target="../media/image95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wmf"/><Relationship Id="rId1" Type="http://schemas.openxmlformats.org/officeDocument/2006/relationships/image" Target="../media/image99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4" Type="http://schemas.openxmlformats.org/officeDocument/2006/relationships/image" Target="../media/image106.e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image" Target="../media/image109.wmf"/><Relationship Id="rId4" Type="http://schemas.openxmlformats.org/officeDocument/2006/relationships/image" Target="../media/image112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wmf"/><Relationship Id="rId1" Type="http://schemas.openxmlformats.org/officeDocument/2006/relationships/image" Target="../media/image112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3" Type="http://schemas.openxmlformats.org/officeDocument/2006/relationships/image" Target="../media/image116.emf"/><Relationship Id="rId7" Type="http://schemas.openxmlformats.org/officeDocument/2006/relationships/image" Target="../media/image120.wmf"/><Relationship Id="rId2" Type="http://schemas.openxmlformats.org/officeDocument/2006/relationships/image" Target="../media/image115.emf"/><Relationship Id="rId1" Type="http://schemas.openxmlformats.org/officeDocument/2006/relationships/image" Target="../media/image114.wmf"/><Relationship Id="rId6" Type="http://schemas.openxmlformats.org/officeDocument/2006/relationships/image" Target="../media/image119.wmf"/><Relationship Id="rId5" Type="http://schemas.openxmlformats.org/officeDocument/2006/relationships/image" Target="../media/image118.wmf"/><Relationship Id="rId4" Type="http://schemas.openxmlformats.org/officeDocument/2006/relationships/image" Target="../media/image117.e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4" Type="http://schemas.openxmlformats.org/officeDocument/2006/relationships/image" Target="../media/image2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D2664-29E2-4E76-9ACE-62F2229CD20F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F1691-B798-4B92-8EFC-4DE4768B3D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0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4C042-A2ED-4A14-82B2-9FB36D14F8E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F7755-AD9C-4782-9E71-BFF2AFAE463B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F7755-AD9C-4782-9E71-BFF2AFAE463B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F7755-AD9C-4782-9E71-BFF2AFAE463B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5BF4ED-21A6-4BA7-B825-3D984C301550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59A1EE-8549-475B-90F2-C203A63CB1BD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958EA9-6D00-4349-AAFE-E68BBB8BD9B1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B07C77-4B97-4558-A853-F5F29B808E87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4C042-A2ED-4A14-82B2-9FB36D14F8E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4C042-A2ED-4A14-82B2-9FB36D14F8E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4C042-A2ED-4A14-82B2-9FB36D14F8E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B43BE6-A31C-4A7D-8F8B-B970F9F1B4C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5AF4E-8C26-4569-8736-A1C1AEC2E31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5AF4E-8C26-4569-8736-A1C1AEC2E31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01B56-369C-43B6-97D2-ACE1967F2D3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C552E-93E7-457E-A5D5-72928B50522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2625"/>
            <a:ext cx="4554537" cy="3417888"/>
          </a:xfrm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6.837 Linear Algebra Review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53E2B04-C5A1-44D7-92EE-BF0935F610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8.xml"/><Relationship Id="rId7" Type="http://schemas.openxmlformats.org/officeDocument/2006/relationships/slide" Target="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slide" Target="slide1.xml"/><Relationship Id="rId11" Type="http://schemas.openxmlformats.org/officeDocument/2006/relationships/image" Target="../media/image23.emf"/><Relationship Id="rId5" Type="http://schemas.openxmlformats.org/officeDocument/2006/relationships/image" Target="../media/image21.e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slide" Target="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5.emf"/><Relationship Id="rId11" Type="http://schemas.openxmlformats.org/officeDocument/2006/relationships/slide" Target="slide1.xml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7.emf"/><Relationship Id="rId4" Type="http://schemas.openxmlformats.org/officeDocument/2006/relationships/image" Target="../media/image24.emf"/><Relationship Id="rId9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slide" Target="slide45.xml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9.emf"/><Relationship Id="rId12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1.emf"/><Relationship Id="rId5" Type="http://schemas.openxmlformats.org/officeDocument/2006/relationships/image" Target="../media/image28.e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2.bin"/><Relationship Id="rId10" Type="http://schemas.openxmlformats.org/officeDocument/2006/relationships/slide" Target="slide45.xml"/><Relationship Id="rId4" Type="http://schemas.openxmlformats.org/officeDocument/2006/relationships/image" Target="../media/image32.wmf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5.bin"/><Relationship Id="rId10" Type="http://schemas.openxmlformats.org/officeDocument/2006/relationships/slide" Target="slide45.xml"/><Relationship Id="rId4" Type="http://schemas.openxmlformats.org/officeDocument/2006/relationships/image" Target="../media/image35.wmf"/><Relationship Id="rId9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8.bin"/><Relationship Id="rId10" Type="http://schemas.openxmlformats.org/officeDocument/2006/relationships/slide" Target="slide45.xml"/><Relationship Id="rId4" Type="http://schemas.openxmlformats.org/officeDocument/2006/relationships/image" Target="../media/image35.wmf"/><Relationship Id="rId9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40.bin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1.xml"/><Relationship Id="rId16" Type="http://schemas.openxmlformats.org/officeDocument/2006/relationships/slide" Target="slide45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slide" Target="slide1.xml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4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slide" Target="slide4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8.wmf"/><Relationship Id="rId11" Type="http://schemas.openxmlformats.org/officeDocument/2006/relationships/slide" Target="slide1.xml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5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slide" Target="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52.bin"/><Relationship Id="rId7" Type="http://schemas.openxmlformats.org/officeDocument/2006/relationships/slide" Target="slide1.xml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53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5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56.bin"/><Relationship Id="rId7" Type="http://schemas.openxmlformats.org/officeDocument/2006/relationships/slide" Target="slide1.xml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7.bin"/><Relationship Id="rId10" Type="http://schemas.openxmlformats.org/officeDocument/2006/relationships/image" Target="../media/image57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59.emf"/><Relationship Id="rId4" Type="http://schemas.openxmlformats.org/officeDocument/2006/relationships/oleObject" Target="../embeddings/oleObject60.bin"/><Relationship Id="rId9" Type="http://schemas.openxmlformats.org/officeDocument/2006/relationships/slide" Target="slide4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image" Target="../media/image63.wmf"/><Relationship Id="rId3" Type="http://schemas.openxmlformats.org/officeDocument/2006/relationships/notesSlide" Target="../notesSlides/notesSlide11.xml"/><Relationship Id="rId7" Type="http://schemas.openxmlformats.org/officeDocument/2006/relationships/slide" Target="slide45.xml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7.bin"/><Relationship Id="rId1" Type="http://schemas.openxmlformats.org/officeDocument/2006/relationships/vmlDrawing" Target="../drawings/vmlDrawing21.vml"/><Relationship Id="rId6" Type="http://schemas.openxmlformats.org/officeDocument/2006/relationships/slide" Target="slide1.xml"/><Relationship Id="rId11" Type="http://schemas.openxmlformats.org/officeDocument/2006/relationships/image" Target="../media/image62.wmf"/><Relationship Id="rId5" Type="http://schemas.openxmlformats.org/officeDocument/2006/relationships/image" Target="../media/image60.emf"/><Relationship Id="rId15" Type="http://schemas.openxmlformats.org/officeDocument/2006/relationships/image" Target="../media/image64.wmf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6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69.bin"/><Relationship Id="rId10" Type="http://schemas.openxmlformats.org/officeDocument/2006/relationships/slide" Target="slide45.xml"/><Relationship Id="rId4" Type="http://schemas.openxmlformats.org/officeDocument/2006/relationships/image" Target="../media/image66.wmf"/><Relationship Id="rId9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69.emf"/><Relationship Id="rId4" Type="http://schemas.openxmlformats.org/officeDocument/2006/relationships/oleObject" Target="../embeddings/oleObject71.bin"/><Relationship Id="rId9" Type="http://schemas.openxmlformats.org/officeDocument/2006/relationships/slide" Target="slide4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13" Type="http://schemas.openxmlformats.org/officeDocument/2006/relationships/image" Target="../media/image74.e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2.emf"/><Relationship Id="rId12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4.bin"/><Relationship Id="rId11" Type="http://schemas.openxmlformats.org/officeDocument/2006/relationships/slide" Target="slide45.xml"/><Relationship Id="rId5" Type="http://schemas.openxmlformats.org/officeDocument/2006/relationships/image" Target="../media/image71.emf"/><Relationship Id="rId10" Type="http://schemas.openxmlformats.org/officeDocument/2006/relationships/slide" Target="slide1.xml"/><Relationship Id="rId4" Type="http://schemas.openxmlformats.org/officeDocument/2006/relationships/oleObject" Target="../embeddings/oleObject73.bin"/><Relationship Id="rId9" Type="http://schemas.openxmlformats.org/officeDocument/2006/relationships/image" Target="../media/image73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77.emf"/><Relationship Id="rId5" Type="http://schemas.openxmlformats.org/officeDocument/2006/relationships/image" Target="../media/image75.emf"/><Relationship Id="rId10" Type="http://schemas.openxmlformats.org/officeDocument/2006/relationships/oleObject" Target="../embeddings/oleObject79.bin"/><Relationship Id="rId4" Type="http://schemas.openxmlformats.org/officeDocument/2006/relationships/oleObject" Target="../embeddings/oleObject77.bin"/><Relationship Id="rId9" Type="http://schemas.openxmlformats.org/officeDocument/2006/relationships/slide" Target="slide4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slide" Target="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slide" Target="slide1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81.bin"/><Relationship Id="rId5" Type="http://schemas.openxmlformats.org/officeDocument/2006/relationships/image" Target="../media/image78.emf"/><Relationship Id="rId4" Type="http://schemas.openxmlformats.org/officeDocument/2006/relationships/oleObject" Target="../embeddings/oleObject80.bin"/><Relationship Id="rId9" Type="http://schemas.openxmlformats.org/officeDocument/2006/relationships/slide" Target="slide4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oleObject" Target="../embeddings/oleObject87.bin"/><Relationship Id="rId18" Type="http://schemas.openxmlformats.org/officeDocument/2006/relationships/image" Target="../media/image87.wmf"/><Relationship Id="rId26" Type="http://schemas.openxmlformats.org/officeDocument/2006/relationships/image" Target="../media/image91.wmf"/><Relationship Id="rId3" Type="http://schemas.openxmlformats.org/officeDocument/2006/relationships/oleObject" Target="../embeddings/oleObject82.bin"/><Relationship Id="rId21" Type="http://schemas.openxmlformats.org/officeDocument/2006/relationships/oleObject" Target="../embeddings/oleObject91.bin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84.wmf"/><Relationship Id="rId17" Type="http://schemas.openxmlformats.org/officeDocument/2006/relationships/oleObject" Target="../embeddings/oleObject89.bin"/><Relationship Id="rId25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6.wmf"/><Relationship Id="rId20" Type="http://schemas.openxmlformats.org/officeDocument/2006/relationships/image" Target="../media/image88.wmf"/><Relationship Id="rId29" Type="http://schemas.openxmlformats.org/officeDocument/2006/relationships/oleObject" Target="../embeddings/oleObject95.bin"/><Relationship Id="rId1" Type="http://schemas.openxmlformats.org/officeDocument/2006/relationships/vmlDrawing" Target="../drawings/vmlDrawing27.vml"/><Relationship Id="rId6" Type="http://schemas.openxmlformats.org/officeDocument/2006/relationships/image" Target="../media/image81.wmf"/><Relationship Id="rId11" Type="http://schemas.openxmlformats.org/officeDocument/2006/relationships/oleObject" Target="../embeddings/oleObject86.bin"/><Relationship Id="rId24" Type="http://schemas.openxmlformats.org/officeDocument/2006/relationships/image" Target="../media/image90.wmf"/><Relationship Id="rId32" Type="http://schemas.openxmlformats.org/officeDocument/2006/relationships/slide" Target="slide45.xml"/><Relationship Id="rId5" Type="http://schemas.openxmlformats.org/officeDocument/2006/relationships/oleObject" Target="../embeddings/oleObject83.bin"/><Relationship Id="rId15" Type="http://schemas.openxmlformats.org/officeDocument/2006/relationships/oleObject" Target="../embeddings/oleObject88.bin"/><Relationship Id="rId23" Type="http://schemas.openxmlformats.org/officeDocument/2006/relationships/oleObject" Target="../embeddings/oleObject92.bin"/><Relationship Id="rId28" Type="http://schemas.openxmlformats.org/officeDocument/2006/relationships/image" Target="../media/image92.wmf"/><Relationship Id="rId10" Type="http://schemas.openxmlformats.org/officeDocument/2006/relationships/image" Target="../media/image83.wmf"/><Relationship Id="rId19" Type="http://schemas.openxmlformats.org/officeDocument/2006/relationships/oleObject" Target="../embeddings/oleObject90.bin"/><Relationship Id="rId31" Type="http://schemas.openxmlformats.org/officeDocument/2006/relationships/slide" Target="slide1.xml"/><Relationship Id="rId4" Type="http://schemas.openxmlformats.org/officeDocument/2006/relationships/image" Target="../media/image80.wmf"/><Relationship Id="rId9" Type="http://schemas.openxmlformats.org/officeDocument/2006/relationships/oleObject" Target="../embeddings/oleObject85.bin"/><Relationship Id="rId14" Type="http://schemas.openxmlformats.org/officeDocument/2006/relationships/image" Target="../media/image85.wmf"/><Relationship Id="rId22" Type="http://schemas.openxmlformats.org/officeDocument/2006/relationships/image" Target="../media/image89.wmf"/><Relationship Id="rId27" Type="http://schemas.openxmlformats.org/officeDocument/2006/relationships/oleObject" Target="../embeddings/oleObject94.bin"/><Relationship Id="rId30" Type="http://schemas.openxmlformats.org/officeDocument/2006/relationships/image" Target="../media/image93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96.bin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97.bin"/><Relationship Id="rId4" Type="http://schemas.openxmlformats.org/officeDocument/2006/relationships/image" Target="../media/image94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98.bin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99.bin"/><Relationship Id="rId4" Type="http://schemas.openxmlformats.org/officeDocument/2006/relationships/image" Target="../media/image95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100.bin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97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95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13" Type="http://schemas.openxmlformats.org/officeDocument/2006/relationships/slide" Target="slide1.xml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4.bin"/><Relationship Id="rId12" Type="http://schemas.openxmlformats.org/officeDocument/2006/relationships/image" Target="../media/image10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99.wmf"/><Relationship Id="rId11" Type="http://schemas.openxmlformats.org/officeDocument/2006/relationships/oleObject" Target="../embeddings/oleObject106.bin"/><Relationship Id="rId5" Type="http://schemas.openxmlformats.org/officeDocument/2006/relationships/oleObject" Target="../embeddings/oleObject103.bin"/><Relationship Id="rId10" Type="http://schemas.openxmlformats.org/officeDocument/2006/relationships/image" Target="../media/image101.e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05.bin"/><Relationship Id="rId14" Type="http://schemas.openxmlformats.org/officeDocument/2006/relationships/slide" Target="slide4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107.bin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03.wmf"/><Relationship Id="rId5" Type="http://schemas.openxmlformats.org/officeDocument/2006/relationships/oleObject" Target="../embeddings/oleObject108.bin"/><Relationship Id="rId4" Type="http://schemas.openxmlformats.org/officeDocument/2006/relationships/image" Target="../media/image9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Relationship Id="rId9" Type="http://schemas.openxmlformats.org/officeDocument/2006/relationships/slide" Target="slide4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1.bin"/><Relationship Id="rId12" Type="http://schemas.openxmlformats.org/officeDocument/2006/relationships/slide" Target="slide4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04.wmf"/><Relationship Id="rId11" Type="http://schemas.openxmlformats.org/officeDocument/2006/relationships/slide" Target="slide1.xml"/><Relationship Id="rId5" Type="http://schemas.openxmlformats.org/officeDocument/2006/relationships/oleObject" Target="../embeddings/oleObject110.bin"/><Relationship Id="rId10" Type="http://schemas.openxmlformats.org/officeDocument/2006/relationships/image" Target="../media/image106.emf"/><Relationship Id="rId4" Type="http://schemas.openxmlformats.org/officeDocument/2006/relationships/image" Target="../media/image103.wmf"/><Relationship Id="rId9" Type="http://schemas.openxmlformats.org/officeDocument/2006/relationships/oleObject" Target="../embeddings/oleObject112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113.bin"/><Relationship Id="rId7" Type="http://schemas.openxmlformats.org/officeDocument/2006/relationships/slide" Target="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08.wmf"/><Relationship Id="rId5" Type="http://schemas.openxmlformats.org/officeDocument/2006/relationships/oleObject" Target="../embeddings/oleObject114.bin"/><Relationship Id="rId4" Type="http://schemas.openxmlformats.org/officeDocument/2006/relationships/image" Target="../media/image107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emf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7.bin"/><Relationship Id="rId12" Type="http://schemas.openxmlformats.org/officeDocument/2006/relationships/slide" Target="slide4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10.emf"/><Relationship Id="rId11" Type="http://schemas.openxmlformats.org/officeDocument/2006/relationships/slide" Target="slide1.xml"/><Relationship Id="rId5" Type="http://schemas.openxmlformats.org/officeDocument/2006/relationships/oleObject" Target="../embeddings/oleObject116.bin"/><Relationship Id="rId10" Type="http://schemas.openxmlformats.org/officeDocument/2006/relationships/image" Target="../media/image112.wmf"/><Relationship Id="rId4" Type="http://schemas.openxmlformats.org/officeDocument/2006/relationships/image" Target="../media/image109.wmf"/><Relationship Id="rId9" Type="http://schemas.openxmlformats.org/officeDocument/2006/relationships/oleObject" Target="../embeddings/oleObject118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3" Type="http://schemas.openxmlformats.org/officeDocument/2006/relationships/oleObject" Target="../embeddings/oleObject119.bin"/><Relationship Id="rId7" Type="http://schemas.openxmlformats.org/officeDocument/2006/relationships/slide" Target="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13.wmf"/><Relationship Id="rId5" Type="http://schemas.openxmlformats.org/officeDocument/2006/relationships/oleObject" Target="../embeddings/oleObject120.bin"/><Relationship Id="rId4" Type="http://schemas.openxmlformats.org/officeDocument/2006/relationships/image" Target="../media/image112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emf"/><Relationship Id="rId13" Type="http://schemas.openxmlformats.org/officeDocument/2006/relationships/oleObject" Target="../embeddings/oleObject126.bin"/><Relationship Id="rId18" Type="http://schemas.openxmlformats.org/officeDocument/2006/relationships/image" Target="../media/image121.wmf"/><Relationship Id="rId3" Type="http://schemas.openxmlformats.org/officeDocument/2006/relationships/oleObject" Target="../embeddings/oleObject121.bin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118.wmf"/><Relationship Id="rId17" Type="http://schemas.openxmlformats.org/officeDocument/2006/relationships/oleObject" Target="../embeddings/oleObject12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0.wmf"/><Relationship Id="rId20" Type="http://schemas.openxmlformats.org/officeDocument/2006/relationships/slide" Target="slide45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15.emf"/><Relationship Id="rId11" Type="http://schemas.openxmlformats.org/officeDocument/2006/relationships/oleObject" Target="../embeddings/oleObject125.bin"/><Relationship Id="rId5" Type="http://schemas.openxmlformats.org/officeDocument/2006/relationships/oleObject" Target="../embeddings/oleObject122.bin"/><Relationship Id="rId15" Type="http://schemas.openxmlformats.org/officeDocument/2006/relationships/oleObject" Target="../embeddings/oleObject127.bin"/><Relationship Id="rId10" Type="http://schemas.openxmlformats.org/officeDocument/2006/relationships/image" Target="../media/image117.emf"/><Relationship Id="rId19" Type="http://schemas.openxmlformats.org/officeDocument/2006/relationships/slide" Target="slide1.xml"/><Relationship Id="rId4" Type="http://schemas.openxmlformats.org/officeDocument/2006/relationships/image" Target="../media/image114.wmf"/><Relationship Id="rId9" Type="http://schemas.openxmlformats.org/officeDocument/2006/relationships/oleObject" Target="../embeddings/oleObject124.bin"/><Relationship Id="rId14" Type="http://schemas.openxmlformats.org/officeDocument/2006/relationships/image" Target="../media/image119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slide" Target="slide49.xml"/><Relationship Id="rId2" Type="http://schemas.openxmlformats.org/officeDocument/2006/relationships/image" Target="../media/image122.gif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46.xml"/><Relationship Id="rId4" Type="http://schemas.openxmlformats.org/officeDocument/2006/relationships/slide" Target="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slide" Target="slide47.xml"/><Relationship Id="rId4" Type="http://schemas.openxmlformats.org/officeDocument/2006/relationships/slide" Target="slide4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3" Type="http://schemas.openxmlformats.org/officeDocument/2006/relationships/slide" Target="slide1.xml"/><Relationship Id="rId7" Type="http://schemas.openxmlformats.org/officeDocument/2006/relationships/oleObject" Target="../embeddings/oleObject1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23.wmf"/><Relationship Id="rId5" Type="http://schemas.openxmlformats.org/officeDocument/2006/relationships/oleObject" Target="../embeddings/oleObject129.bin"/><Relationship Id="rId10" Type="http://schemas.openxmlformats.org/officeDocument/2006/relationships/image" Target="../media/image125.wmf"/><Relationship Id="rId4" Type="http://schemas.openxmlformats.org/officeDocument/2006/relationships/slide" Target="slide45.xml"/><Relationship Id="rId9" Type="http://schemas.openxmlformats.org/officeDocument/2006/relationships/oleObject" Target="../embeddings/oleObject131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slide" Target="slide4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slide" Target="slide50.xml"/><Relationship Id="rId4" Type="http://schemas.openxmlformats.org/officeDocument/2006/relationships/slide" Target="slide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slide" Target="slide45.xml"/><Relationship Id="rId4" Type="http://schemas.openxmlformats.org/officeDocument/2006/relationships/slide" Target="slid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26.emf"/><Relationship Id="rId5" Type="http://schemas.openxmlformats.org/officeDocument/2006/relationships/package" Target="../embeddings/Microsoft_PowerPoint_Presentation1.pptx"/><Relationship Id="rId4" Type="http://schemas.openxmlformats.org/officeDocument/2006/relationships/slide" Target="slide4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5.xml"/><Relationship Id="rId7" Type="http://schemas.openxmlformats.org/officeDocument/2006/relationships/slide" Target="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slide" Target="slide1.xml"/><Relationship Id="rId11" Type="http://schemas.openxmlformats.org/officeDocument/2006/relationships/image" Target="../media/image10.emf"/><Relationship Id="rId5" Type="http://schemas.openxmlformats.org/officeDocument/2006/relationships/image" Target="../media/image8.e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10" Type="http://schemas.openxmlformats.org/officeDocument/2006/relationships/slide" Target="slide45.xml"/><Relationship Id="rId4" Type="http://schemas.openxmlformats.org/officeDocument/2006/relationships/image" Target="../media/image11.wmf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11" Type="http://schemas.openxmlformats.org/officeDocument/2006/relationships/slide" Target="slide45.xml"/><Relationship Id="rId5" Type="http://schemas.openxmlformats.org/officeDocument/2006/relationships/image" Target="../media/image14.emf"/><Relationship Id="rId10" Type="http://schemas.openxmlformats.org/officeDocument/2006/relationships/slide" Target="slide1.xml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20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emf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9.emf"/><Relationship Id="rId5" Type="http://schemas.openxmlformats.org/officeDocument/2006/relationships/slide" Target="slide45.xml"/><Relationship Id="rId10" Type="http://schemas.openxmlformats.org/officeDocument/2006/relationships/oleObject" Target="../embeddings/oleObject18.bin"/><Relationship Id="rId4" Type="http://schemas.openxmlformats.org/officeDocument/2006/relationships/slide" Target="slide1.xml"/><Relationship Id="rId9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Documents and Settings\TBolan\Desktop\FILES\Pics\Math animations\th_Matrix-Anim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2222" cy="6858000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4474307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3374139" y="533400"/>
            <a:ext cx="2645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effectLst>
                  <a:glow rad="139700">
                    <a:srgbClr val="00FF00"/>
                  </a:glow>
                </a:effectLst>
              </a:rPr>
              <a:t>MATRIX:</a:t>
            </a:r>
            <a:endParaRPr lang="en-US" sz="5400" b="1" cap="all" spc="0" dirty="0">
              <a:ln w="0"/>
              <a:effectLst>
                <a:glow rad="139700">
                  <a:srgbClr val="00FF00"/>
                </a:glow>
              </a:effectLst>
            </a:endParaRPr>
          </a:p>
        </p:txBody>
      </p:sp>
      <p:sp>
        <p:nvSpPr>
          <p:cNvPr id="2" name="Frame 1"/>
          <p:cNvSpPr/>
          <p:nvPr/>
        </p:nvSpPr>
        <p:spPr>
          <a:xfrm>
            <a:off x="-1" y="0"/>
            <a:ext cx="9172222" cy="6858000"/>
          </a:xfrm>
          <a:prstGeom prst="frame">
            <a:avLst>
              <a:gd name="adj1" fmla="val 3998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381000" y="1066800"/>
            <a:ext cx="8610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800">
              <a:solidFill>
                <a:schemeClr val="accent1"/>
              </a:solidFill>
            </a:endParaRPr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2133600" y="939969"/>
            <a:ext cx="5410200" cy="5078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700" b="1" dirty="0">
                <a:solidFill>
                  <a:srgbClr val="003366"/>
                </a:solidFill>
                <a:latin typeface="Arial" charset="0"/>
              </a:rPr>
              <a:t>Multiplication by a scalar</a:t>
            </a: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381000" y="1600200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dirty="0">
                <a:solidFill>
                  <a:schemeClr val="accent1"/>
                </a:solidFill>
                <a:latin typeface="Arial" charset="0"/>
              </a:rPr>
              <a:t>If </a:t>
            </a:r>
            <a:r>
              <a:rPr lang="en-US" u="sng" dirty="0">
                <a:latin typeface="Arial" charset="0"/>
              </a:rPr>
              <a:t>A</a:t>
            </a:r>
            <a:r>
              <a:rPr lang="en-US" dirty="0">
                <a:solidFill>
                  <a:schemeClr val="accent1"/>
                </a:solidFill>
                <a:latin typeface="Arial" charset="0"/>
              </a:rPr>
              <a:t> is a matrix and </a:t>
            </a:r>
            <a:r>
              <a:rPr lang="en-US" dirty="0">
                <a:latin typeface="Arial" charset="0"/>
              </a:rPr>
              <a:t>c</a:t>
            </a:r>
            <a:r>
              <a:rPr lang="en-US" dirty="0">
                <a:solidFill>
                  <a:schemeClr val="accent1"/>
                </a:solidFill>
                <a:latin typeface="Arial" charset="0"/>
              </a:rPr>
              <a:t> is a scalar, then the product </a:t>
            </a:r>
            <a:r>
              <a:rPr lang="en-US" dirty="0" err="1">
                <a:latin typeface="Arial" charset="0"/>
              </a:rPr>
              <a:t>c</a:t>
            </a:r>
            <a:r>
              <a:rPr lang="en-US" u="sng" dirty="0" err="1">
                <a:latin typeface="Arial" charset="0"/>
              </a:rPr>
              <a:t>A</a:t>
            </a:r>
            <a:r>
              <a:rPr lang="en-US" dirty="0">
                <a:latin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Arial" charset="0"/>
              </a:rPr>
              <a:t>is a matrix whose entries are obtained by multiplying each of the entries of </a:t>
            </a:r>
            <a:r>
              <a:rPr lang="en-US" u="sng" dirty="0">
                <a:latin typeface="Arial" charset="0"/>
              </a:rPr>
              <a:t>A</a:t>
            </a:r>
            <a:r>
              <a:rPr lang="en-US" dirty="0">
                <a:solidFill>
                  <a:schemeClr val="accent1"/>
                </a:solidFill>
                <a:latin typeface="Arial" charset="0"/>
              </a:rPr>
              <a:t> by </a:t>
            </a:r>
            <a:r>
              <a:rPr lang="en-US" dirty="0">
                <a:latin typeface="Arial" charset="0"/>
              </a:rPr>
              <a:t>c</a:t>
            </a:r>
          </a:p>
        </p:txBody>
      </p:sp>
      <p:graphicFrame>
        <p:nvGraphicFramePr>
          <p:cNvPr id="7170" name="Object 9"/>
          <p:cNvGraphicFramePr>
            <a:graphicFrameLocks noChangeAspect="1"/>
          </p:cNvGraphicFramePr>
          <p:nvPr/>
        </p:nvGraphicFramePr>
        <p:xfrm>
          <a:off x="152400" y="2362200"/>
          <a:ext cx="3626819" cy="1277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0" name="Equation" r:id="rId4" imgW="44919000" imgH="16695000" progId="">
                  <p:embed/>
                </p:oleObj>
              </mc:Choice>
              <mc:Fallback>
                <p:oleObj name="Equation" r:id="rId4" imgW="44919000" imgH="1669500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362200"/>
                        <a:ext cx="3626819" cy="12777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lowchart: Document 11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6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6096000" y="2971800"/>
          <a:ext cx="456685" cy="336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1" name="Equation" r:id="rId8" imgW="5175000" imgH="4023000" progId="">
                  <p:embed/>
                </p:oleObj>
              </mc:Choice>
              <mc:Fallback>
                <p:oleObj name="Equation" r:id="rId8" imgW="5175000" imgH="402300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971800"/>
                        <a:ext cx="456685" cy="3361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6781800" y="2286000"/>
          <a:ext cx="2057400" cy="1395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92" name="Equation" r:id="rId10" imgW="23319000" imgH="16695000" progId="">
                  <p:embed/>
                </p:oleObj>
              </mc:Choice>
              <mc:Fallback>
                <p:oleObj name="Equation" r:id="rId10" imgW="23319000" imgH="166950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286000"/>
                        <a:ext cx="2057400" cy="13955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433" name="Object 3"/>
          <p:cNvGraphicFramePr>
            <a:graphicFrameLocks noChangeAspect="1"/>
          </p:cNvGraphicFramePr>
          <p:nvPr/>
        </p:nvGraphicFramePr>
        <p:xfrm>
          <a:off x="838200" y="1371600"/>
          <a:ext cx="5378450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45" name="Equation" r:id="rId3" imgW="43479000" imgH="11511000" progId="">
                  <p:embed/>
                </p:oleObj>
              </mc:Choice>
              <mc:Fallback>
                <p:oleObj name="Equation" r:id="rId3" imgW="43479000" imgH="1151100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371600"/>
                        <a:ext cx="5378450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315200" y="1447800"/>
          <a:ext cx="977902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46" name="Equation" r:id="rId5" imgW="11511000" imgH="14391000" progId="">
                  <p:embed/>
                </p:oleObj>
              </mc:Choice>
              <mc:Fallback>
                <p:oleObj name="Equation" r:id="rId5" imgW="11511000" imgH="143910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1447800"/>
                        <a:ext cx="977902" cy="115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766763" y="3298825"/>
          <a:ext cx="5521325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47" name="Equation" r:id="rId7" imgW="44631000" imgH="11511000" progId="">
                  <p:embed/>
                </p:oleObj>
              </mc:Choice>
              <mc:Fallback>
                <p:oleObj name="Equation" r:id="rId7" imgW="44631000" imgH="1151100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3298825"/>
                        <a:ext cx="5521325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36" name="Object 3"/>
          <p:cNvGraphicFramePr>
            <a:graphicFrameLocks noChangeAspect="1"/>
          </p:cNvGraphicFramePr>
          <p:nvPr/>
        </p:nvGraphicFramePr>
        <p:xfrm>
          <a:off x="7404100" y="3417888"/>
          <a:ext cx="952500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48" name="Equation" r:id="rId9" imgW="11223000" imgH="14679000" progId="">
                  <p:embed/>
                </p:oleObj>
              </mc:Choice>
              <mc:Fallback>
                <p:oleObj name="Equation" r:id="rId9" imgW="11223000" imgH="1467900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100" y="3417888"/>
                        <a:ext cx="952500" cy="1182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lowchart: Document 8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1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2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64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458200" cy="666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 smtClean="0">
                <a:latin typeface="Arial" charset="0"/>
              </a:rPr>
              <a:t>Matrix </a:t>
            </a:r>
            <a:r>
              <a:rPr lang="en-US" sz="2400" b="1" dirty="0">
                <a:latin typeface="Arial" charset="0"/>
              </a:rPr>
              <a:t>multiplication is associative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 smtClean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 smtClean="0">
                <a:latin typeface="Arial" charset="0"/>
              </a:rPr>
              <a:t>Distributive </a:t>
            </a:r>
            <a:r>
              <a:rPr lang="en-US" sz="2400" b="1" dirty="0">
                <a:latin typeface="Arial" charset="0"/>
              </a:rPr>
              <a:t>law 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 smtClean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 smtClean="0">
                <a:latin typeface="Arial" charset="0"/>
              </a:rPr>
              <a:t>Multiplication </a:t>
            </a:r>
            <a:r>
              <a:rPr lang="en-US" sz="2400" b="1" dirty="0">
                <a:latin typeface="Arial" charset="0"/>
              </a:rPr>
              <a:t>by identity matrix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Char char="·"/>
            </a:pPr>
            <a:endParaRPr lang="en-US" sz="24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 smtClean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 smtClean="0">
                <a:latin typeface="Arial" charset="0"/>
              </a:rPr>
              <a:t>Multiplication </a:t>
            </a:r>
            <a:r>
              <a:rPr lang="en-US" sz="2400" b="1" dirty="0">
                <a:latin typeface="Arial" charset="0"/>
              </a:rPr>
              <a:t>by zero matrix 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 smtClean="0">
                <a:latin typeface="Arial" charset="0"/>
              </a:rPr>
              <a:t> </a:t>
            </a:r>
            <a:endParaRPr lang="en-US" sz="24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>
                <a:latin typeface="Arial" charset="0"/>
              </a:rPr>
              <a:t> 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4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b="1" dirty="0">
                <a:latin typeface="Arial" charset="0"/>
              </a:rPr>
              <a:t> </a:t>
            </a:r>
          </a:p>
        </p:txBody>
      </p:sp>
      <p:sp>
        <p:nvSpPr>
          <p:cNvPr id="15370" name="Rectangle 5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graphicFrame>
        <p:nvGraphicFramePr>
          <p:cNvPr id="15362" name="Object 6"/>
          <p:cNvGraphicFramePr>
            <a:graphicFrameLocks noChangeAspect="1"/>
          </p:cNvGraphicFramePr>
          <p:nvPr/>
        </p:nvGraphicFramePr>
        <p:xfrm>
          <a:off x="2057400" y="1295400"/>
          <a:ext cx="2935288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6" name="Equation" r:id="rId4" imgW="19863000" imgH="4311000" progId="Equation.3">
                  <p:embed/>
                </p:oleObj>
              </mc:Choice>
              <mc:Fallback>
                <p:oleObj name="Equation" r:id="rId4" imgW="19863000" imgH="43110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295400"/>
                        <a:ext cx="2935288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11"/>
          <p:cNvGraphicFramePr>
            <a:graphicFrameLocks noChangeAspect="1"/>
          </p:cNvGraphicFramePr>
          <p:nvPr/>
        </p:nvGraphicFramePr>
        <p:xfrm>
          <a:off x="2209800" y="4343400"/>
          <a:ext cx="284956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7" name="Equation" r:id="rId6" imgW="19287000" imgH="4023000" progId="Equation.3">
                  <p:embed/>
                </p:oleObj>
              </mc:Choice>
              <mc:Fallback>
                <p:oleObj name="Equation" r:id="rId6" imgW="19287000" imgH="40230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343400"/>
                        <a:ext cx="2849563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12"/>
          <p:cNvGraphicFramePr>
            <a:graphicFrameLocks noChangeAspect="1"/>
          </p:cNvGraphicFramePr>
          <p:nvPr/>
        </p:nvGraphicFramePr>
        <p:xfrm>
          <a:off x="2209800" y="5683250"/>
          <a:ext cx="28067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8" name="Equation" r:id="rId8" imgW="18999000" imgH="4023000" progId="Equation.3">
                  <p:embed/>
                </p:oleObj>
              </mc:Choice>
              <mc:Fallback>
                <p:oleObj name="Equation" r:id="rId8" imgW="18999000" imgH="40230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683250"/>
                        <a:ext cx="2806700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13"/>
          <p:cNvGraphicFramePr>
            <a:graphicFrameLocks noChangeAspect="1"/>
          </p:cNvGraphicFramePr>
          <p:nvPr/>
        </p:nvGraphicFramePr>
        <p:xfrm>
          <a:off x="2133600" y="2590800"/>
          <a:ext cx="3829050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9" name="Equation" r:id="rId10" imgW="25911000" imgH="8343000" progId="Equation.3">
                  <p:embed/>
                </p:oleObj>
              </mc:Choice>
              <mc:Fallback>
                <p:oleObj name="Equation" r:id="rId10" imgW="25911000" imgH="83430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590800"/>
                        <a:ext cx="3829050" cy="1169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Flowchart: Document 46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2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3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539875"/>
          <a:ext cx="58674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8" name="Equation" r:id="rId3" imgW="1968500" imgH="711200" progId="Equation.3">
                  <p:embed/>
                </p:oleObj>
              </mc:Choice>
              <mc:Fallback>
                <p:oleObj name="Equation" r:id="rId3" imgW="1968500" imgH="71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39875"/>
                        <a:ext cx="58674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0" y="85407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Here’s how multiplying matrices works:</a:t>
            </a:r>
          </a:p>
        </p:txBody>
      </p:sp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5257800" y="3825875"/>
          <a:ext cx="38227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" name="Equation" r:id="rId5" imgW="1282700" imgH="711200" progId="Equation.3">
                  <p:embed/>
                </p:oleObj>
              </mc:Choice>
              <mc:Fallback>
                <p:oleObj name="Equation" r:id="rId5" imgW="1282700" imgH="71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825875"/>
                        <a:ext cx="38227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52400" y="4206875"/>
          <a:ext cx="4895850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name="Equation" r:id="rId7" imgW="59895000" imgH="16119000" progId="Equation.3">
                  <p:embed/>
                </p:oleObj>
              </mc:Choice>
              <mc:Fallback>
                <p:oleObj name="Equation" r:id="rId7" imgW="59895000" imgH="161190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206875"/>
                        <a:ext cx="4895850" cy="1316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04800" y="4283075"/>
            <a:ext cx="10668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04800" y="4664075"/>
            <a:ext cx="1219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04800" y="51212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752600" y="42068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752600" y="4664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1905000" y="5045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429000" y="4283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429000" y="4664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505200" y="5045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5867400" y="3978275"/>
            <a:ext cx="609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5791200" y="4664075"/>
            <a:ext cx="609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5867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6934200" y="39782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858000" y="46640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010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7924800" y="39782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001000" y="46640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7772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5943600" y="4054475"/>
            <a:ext cx="6096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152400" y="1692275"/>
            <a:ext cx="2590800" cy="3810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3352800" y="1692275"/>
            <a:ext cx="6858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4343400" y="1692275"/>
            <a:ext cx="6858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5257800" y="1692275"/>
            <a:ext cx="4572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lowchart: Document 3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81" grpId="0" animBg="1"/>
      <p:bldP spid="3084" grpId="0" animBg="1"/>
      <p:bldP spid="3087" grpId="0" animBg="1"/>
      <p:bldP spid="3090" grpId="0" animBg="1"/>
      <p:bldP spid="3093" grpId="0" animBg="1"/>
      <p:bldP spid="3097" grpId="0" animBg="1"/>
      <p:bldP spid="3097" grpId="1" animBg="1"/>
      <p:bldP spid="3098" grpId="0" animBg="1"/>
      <p:bldP spid="3098" grpId="1" animBg="1"/>
      <p:bldP spid="3098" grpId="2" animBg="1"/>
      <p:bldP spid="3099" grpId="0" animBg="1"/>
      <p:bldP spid="3099" grpId="1" animBg="1"/>
      <p:bldP spid="3101" grpId="0" animBg="1"/>
      <p:bldP spid="3101" grpId="1" animBg="1"/>
      <p:bldP spid="31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1539875"/>
          <a:ext cx="58674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2" name="Equation" r:id="rId3" imgW="1968500" imgH="711200" progId="Equation.3">
                  <p:embed/>
                </p:oleObj>
              </mc:Choice>
              <mc:Fallback>
                <p:oleObj name="Equation" r:id="rId3" imgW="1968500" imgH="71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39875"/>
                        <a:ext cx="58674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0" y="85407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Here’s how multiplying matrices works:</a:t>
            </a:r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5257800" y="3825875"/>
          <a:ext cx="38227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3" name="Equation" r:id="rId5" imgW="1282700" imgH="711200" progId="Equation.3">
                  <p:embed/>
                </p:oleObj>
              </mc:Choice>
              <mc:Fallback>
                <p:oleObj name="Equation" r:id="rId5" imgW="1282700" imgH="71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825875"/>
                        <a:ext cx="38227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152400" y="4206875"/>
          <a:ext cx="4895850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4" name="Equation" r:id="rId7" imgW="59895000" imgH="16119000" progId="Equation.3">
                  <p:embed/>
                </p:oleObj>
              </mc:Choice>
              <mc:Fallback>
                <p:oleObj name="Equation" r:id="rId7" imgW="59895000" imgH="161190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206875"/>
                        <a:ext cx="4895850" cy="1316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04800" y="4664075"/>
            <a:ext cx="1219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304800" y="51212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752600" y="4664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1905000" y="5045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3429000" y="4664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3505200" y="5045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5791200" y="4664075"/>
            <a:ext cx="609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Rectangle 17"/>
          <p:cNvSpPr>
            <a:spLocks noChangeArrowheads="1"/>
          </p:cNvSpPr>
          <p:nvPr/>
        </p:nvSpPr>
        <p:spPr bwMode="auto">
          <a:xfrm>
            <a:off x="5867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6858000" y="46640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Rectangle 20"/>
          <p:cNvSpPr>
            <a:spLocks noChangeArrowheads="1"/>
          </p:cNvSpPr>
          <p:nvPr/>
        </p:nvSpPr>
        <p:spPr bwMode="auto">
          <a:xfrm>
            <a:off x="7010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8001000" y="46640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5" name="Rectangle 23"/>
          <p:cNvSpPr>
            <a:spLocks noChangeArrowheads="1"/>
          </p:cNvSpPr>
          <p:nvPr/>
        </p:nvSpPr>
        <p:spPr bwMode="auto">
          <a:xfrm>
            <a:off x="7772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152400" y="2378075"/>
            <a:ext cx="2590800" cy="3810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3352800" y="1692275"/>
            <a:ext cx="6858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4343400" y="1692275"/>
            <a:ext cx="6858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5257800" y="1692275"/>
            <a:ext cx="3810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lowchart: Document 21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  <p:bldP spid="4106" grpId="0" animBg="1"/>
      <p:bldP spid="4109" grpId="0" animBg="1"/>
      <p:bldP spid="4112" grpId="0" animBg="1"/>
      <p:bldP spid="4115" grpId="0" animBg="1"/>
      <p:bldP spid="4118" grpId="0" animBg="1"/>
      <p:bldP spid="4121" grpId="0" animBg="1"/>
      <p:bldP spid="4121" grpId="1" animBg="1"/>
      <p:bldP spid="4121" grpId="2" animBg="1"/>
      <p:bldP spid="4121" grpId="3" animBg="1"/>
      <p:bldP spid="4121" grpId="4" animBg="1"/>
      <p:bldP spid="4122" grpId="0" animBg="1"/>
      <p:bldP spid="4122" grpId="1" animBg="1"/>
      <p:bldP spid="4125" grpId="0" animBg="1"/>
      <p:bldP spid="4125" grpId="1" animBg="1"/>
      <p:bldP spid="41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1539875"/>
          <a:ext cx="58674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6" name="Equation" r:id="rId3" imgW="1968500" imgH="711200" progId="Equation.3">
                  <p:embed/>
                </p:oleObj>
              </mc:Choice>
              <mc:Fallback>
                <p:oleObj name="Equation" r:id="rId3" imgW="1968500" imgH="71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39875"/>
                        <a:ext cx="58674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0" y="85407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Here’s how multiplying matrices works:</a:t>
            </a:r>
          </a:p>
        </p:txBody>
      </p:sp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5257800" y="3825875"/>
          <a:ext cx="38227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" name="Equation" r:id="rId5" imgW="1282700" imgH="711200" progId="Equation.3">
                  <p:embed/>
                </p:oleObj>
              </mc:Choice>
              <mc:Fallback>
                <p:oleObj name="Equation" r:id="rId5" imgW="1282700" imgH="71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825875"/>
                        <a:ext cx="38227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5"/>
          <p:cNvGraphicFramePr>
            <a:graphicFrameLocks noChangeAspect="1"/>
          </p:cNvGraphicFramePr>
          <p:nvPr/>
        </p:nvGraphicFramePr>
        <p:xfrm>
          <a:off x="152400" y="4206875"/>
          <a:ext cx="4895850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8" name="Equation" r:id="rId7" imgW="2484000" imgH="666000" progId="Equation.3">
                  <p:embed/>
                </p:oleObj>
              </mc:Choice>
              <mc:Fallback>
                <p:oleObj name="Equation" r:id="rId7" imgW="2484000" imgH="6660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206875"/>
                        <a:ext cx="4895850" cy="1316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04800" y="51212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905000" y="5045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505200" y="5045075"/>
            <a:ext cx="13716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5867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7010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7772400" y="5349875"/>
            <a:ext cx="83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152400" y="3063875"/>
            <a:ext cx="2590800" cy="3810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3352800" y="1692275"/>
            <a:ext cx="6858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4267200" y="1692275"/>
            <a:ext cx="6858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5181600" y="1692275"/>
            <a:ext cx="457200" cy="1752600"/>
          </a:xfrm>
          <a:prstGeom prst="rect">
            <a:avLst/>
          </a:prstGeom>
          <a:solidFill>
            <a:srgbClr val="FF0000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lowchart: Document 15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9" grpId="0" animBg="1"/>
      <p:bldP spid="5131" grpId="0" animBg="1"/>
      <p:bldP spid="5133" grpId="0" animBg="1"/>
      <p:bldP spid="5135" grpId="0" animBg="1"/>
      <p:bldP spid="5137" grpId="0" animBg="1"/>
      <p:bldP spid="5138" grpId="0" animBg="1"/>
      <p:bldP spid="5138" grpId="1" animBg="1"/>
      <p:bldP spid="5138" grpId="2" animBg="1"/>
      <p:bldP spid="5138" grpId="3" animBg="1"/>
      <p:bldP spid="5138" grpId="4" animBg="1"/>
      <p:bldP spid="5140" grpId="0" animBg="1"/>
      <p:bldP spid="5140" grpId="1" animBg="1"/>
      <p:bldP spid="5142" grpId="0" animBg="1"/>
      <p:bldP spid="5142" grpId="1" animBg="1"/>
      <p:bldP spid="51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77838" y="1905000"/>
          <a:ext cx="3670300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2" name="Equation" r:id="rId3" imgW="1231366" imgH="710891" progId="Equation.3">
                  <p:embed/>
                </p:oleObj>
              </mc:Choice>
              <mc:Fallback>
                <p:oleObj name="Equation" r:id="rId3" imgW="1231366" imgH="710891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8" y="1905000"/>
                        <a:ext cx="3670300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THE RULES: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800600" y="1828800"/>
            <a:ext cx="3352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The number of columns in the first matrix must be the same as the number of rows in the second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990600" y="1447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2 x 3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2895600" y="1447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3 x 2</a:t>
            </a:r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1600200" y="1371600"/>
            <a:ext cx="16764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99" name="Object 20"/>
          <p:cNvGraphicFramePr>
            <a:graphicFrameLocks noChangeAspect="1"/>
          </p:cNvGraphicFramePr>
          <p:nvPr/>
        </p:nvGraphicFramePr>
        <p:xfrm>
          <a:off x="1219200" y="4343400"/>
          <a:ext cx="2195513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3" name="Equation" r:id="rId5" imgW="736600" imgH="457200" progId="Equation.3">
                  <p:embed/>
                </p:oleObj>
              </mc:Choice>
              <mc:Fallback>
                <p:oleObj name="Equation" r:id="rId5" imgW="73660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343400"/>
                        <a:ext cx="2195513" cy="136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876800" y="4419600"/>
            <a:ext cx="3352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The resulting matrix has the dimensions of the outer numbers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981200" y="5715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2 x 2</a:t>
            </a:r>
          </a:p>
        </p:txBody>
      </p:sp>
      <p:sp>
        <p:nvSpPr>
          <p:cNvPr id="11" name="Flowchart: Document 10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0" grpId="0"/>
      <p:bldP spid="6161" grpId="0"/>
      <p:bldP spid="6162" grpId="0"/>
      <p:bldP spid="6163" grpId="0" animBg="1"/>
      <p:bldP spid="6165" grpId="0"/>
      <p:bldP spid="61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28600" y="2384425"/>
          <a:ext cx="2133600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8" name="Equation" r:id="rId3" imgW="1016000" imgH="711200" progId="Equation.3">
                  <p:embed/>
                </p:oleObj>
              </mc:Choice>
              <mc:Fallback>
                <p:oleObj name="Equation" r:id="rId3" imgW="1016000" imgH="7112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384425"/>
                        <a:ext cx="2133600" cy="149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Text Box 3"/>
          <p:cNvSpPr txBox="1">
            <a:spLocks noChangeArrowheads="1"/>
          </p:cNvSpPr>
          <p:nvPr/>
        </p:nvSpPr>
        <p:spPr bwMode="auto">
          <a:xfrm>
            <a:off x="0" y="8890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mic Sans MS" pitchFamily="66" charset="0"/>
              </a:rPr>
              <a:t>A)  Can you multiply these matrices?</a:t>
            </a:r>
          </a:p>
          <a:p>
            <a:r>
              <a:rPr lang="en-US" sz="2400" b="1">
                <a:latin typeface="Comic Sans MS" pitchFamily="66" charset="0"/>
              </a:rPr>
              <a:t>B)  If so, what are the dimensions of the resulting matrix?</a:t>
            </a:r>
          </a:p>
        </p:txBody>
      </p:sp>
      <p:graphicFrame>
        <p:nvGraphicFramePr>
          <p:cNvPr id="5123" name="Object 11"/>
          <p:cNvGraphicFramePr>
            <a:graphicFrameLocks noChangeAspect="1"/>
          </p:cNvGraphicFramePr>
          <p:nvPr/>
        </p:nvGraphicFramePr>
        <p:xfrm>
          <a:off x="6629400" y="2384425"/>
          <a:ext cx="2514600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9" name="Equation" r:id="rId5" imgW="1231366" imgH="710891" progId="Equation.3">
                  <p:embed/>
                </p:oleObj>
              </mc:Choice>
              <mc:Fallback>
                <p:oleObj name="Equation" r:id="rId5" imgW="1231366" imgH="710891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384425"/>
                        <a:ext cx="2514600" cy="145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12"/>
          <p:cNvGraphicFramePr>
            <a:graphicFrameLocks noChangeAspect="1"/>
          </p:cNvGraphicFramePr>
          <p:nvPr/>
        </p:nvGraphicFramePr>
        <p:xfrm>
          <a:off x="3352800" y="2613025"/>
          <a:ext cx="2560638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0" name="Equation" r:id="rId7" imgW="1219200" imgH="457200" progId="Equation.3">
                  <p:embed/>
                </p:oleObj>
              </mc:Choice>
              <mc:Fallback>
                <p:oleObj name="Equation" r:id="rId7" imgW="1219200" imgH="4572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613025"/>
                        <a:ext cx="2560638" cy="96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13"/>
          <p:cNvGraphicFramePr>
            <a:graphicFrameLocks noChangeAspect="1"/>
          </p:cNvGraphicFramePr>
          <p:nvPr/>
        </p:nvGraphicFramePr>
        <p:xfrm>
          <a:off x="304800" y="4975225"/>
          <a:ext cx="2133600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1" name="Equation" r:id="rId9" imgW="1016000" imgH="711200" progId="Equation.3">
                  <p:embed/>
                </p:oleObj>
              </mc:Choice>
              <mc:Fallback>
                <p:oleObj name="Equation" r:id="rId9" imgW="1016000" imgH="7112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975225"/>
                        <a:ext cx="2133600" cy="149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14"/>
          <p:cNvGraphicFramePr>
            <a:graphicFrameLocks noChangeAspect="1"/>
          </p:cNvGraphicFramePr>
          <p:nvPr/>
        </p:nvGraphicFramePr>
        <p:xfrm>
          <a:off x="3278188" y="4975225"/>
          <a:ext cx="2587625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2" name="Equation" r:id="rId11" imgW="1231366" imgH="710891" progId="Equation.3">
                  <p:embed/>
                </p:oleObj>
              </mc:Choice>
              <mc:Fallback>
                <p:oleObj name="Equation" r:id="rId11" imgW="1231366" imgH="710891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8188" y="4975225"/>
                        <a:ext cx="2587625" cy="149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15"/>
          <p:cNvGraphicFramePr>
            <a:graphicFrameLocks noChangeAspect="1"/>
          </p:cNvGraphicFramePr>
          <p:nvPr/>
        </p:nvGraphicFramePr>
        <p:xfrm>
          <a:off x="6781800" y="4762500"/>
          <a:ext cx="2135188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3" name="Equation" r:id="rId13" imgW="1016000" imgH="914400" progId="Equation.3">
                  <p:embed/>
                </p:oleObj>
              </mc:Choice>
              <mc:Fallback>
                <p:oleObj name="Equation" r:id="rId13" imgW="1016000" imgH="9144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4762500"/>
                        <a:ext cx="2135188" cy="191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04800" y="2092325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2 x 2    3 x 2	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352800" y="21082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2 x 2      2 x 3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6858000" y="21082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2 x 3      3 x 2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04800" y="46228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3 x 2    3 x 2	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3352800" y="46990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3 x 2      2 x 3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6629400" y="44704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2 x 2      4 x 2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228600" y="2032000"/>
            <a:ext cx="22098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304800" y="4622800"/>
            <a:ext cx="2209800" cy="198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6629400" y="4470400"/>
            <a:ext cx="2362200" cy="228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3886200" y="36322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2  X  3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7391400" y="37846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2  X  2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3886200" y="64516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3  X  3</a:t>
            </a:r>
          </a:p>
        </p:txBody>
      </p:sp>
      <p:sp>
        <p:nvSpPr>
          <p:cNvPr id="21" name="Flowchart: Document 20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5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6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/>
      <p:bldP spid="7185" grpId="0"/>
      <p:bldP spid="7186" grpId="0"/>
      <p:bldP spid="7187" grpId="0"/>
      <p:bldP spid="7188" grpId="0"/>
      <p:bldP spid="7189" grpId="0"/>
      <p:bldP spid="7190" grpId="0" animBg="1"/>
      <p:bldP spid="7191" grpId="0" animBg="1"/>
      <p:bldP spid="7192" grpId="0" animBg="1"/>
      <p:bldP spid="7193" grpId="0" animBg="1"/>
      <p:bldP spid="7194" grpId="0" animBg="1"/>
      <p:bldP spid="719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2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omic Sans MS" pitchFamily="66" charset="0"/>
              </a:rPr>
              <a:t>Weird Matrix Thing:</a:t>
            </a:r>
          </a:p>
        </p:txBody>
      </p:sp>
      <p:graphicFrame>
        <p:nvGraphicFramePr>
          <p:cNvPr id="6146" name="Object 8"/>
          <p:cNvGraphicFramePr>
            <a:graphicFrameLocks noChangeAspect="1"/>
          </p:cNvGraphicFramePr>
          <p:nvPr/>
        </p:nvGraphicFramePr>
        <p:xfrm>
          <a:off x="511175" y="1752600"/>
          <a:ext cx="43116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7" name="Equation" r:id="rId3" imgW="1231900" imgH="457200" progId="Equation.3">
                  <p:embed/>
                </p:oleObj>
              </mc:Choice>
              <mc:Fallback>
                <p:oleObj name="Equation" r:id="rId3" imgW="1231900" imgH="457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1752600"/>
                        <a:ext cx="431165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/>
        </p:nvGraphicFramePr>
        <p:xfrm>
          <a:off x="533400" y="3962400"/>
          <a:ext cx="43116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8" name="Equation" r:id="rId5" imgW="1231900" imgH="457200" progId="Equation.3">
                  <p:embed/>
                </p:oleObj>
              </mc:Choice>
              <mc:Fallback>
                <p:oleObj name="Equation" r:id="rId5" imgW="1231900" imgH="457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962400"/>
                        <a:ext cx="431165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09600" y="5715000"/>
            <a:ext cx="7315200" cy="1066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Comic Sans MS" pitchFamily="66" charset="0"/>
              </a:rPr>
              <a:t>If A and B are Matrices, </a:t>
            </a:r>
          </a:p>
          <a:p>
            <a:pPr algn="ctr"/>
            <a:r>
              <a:rPr lang="en-US" sz="3200" b="1">
                <a:solidFill>
                  <a:schemeClr val="bg1"/>
                </a:solidFill>
                <a:latin typeface="Comic Sans MS" pitchFamily="66" charset="0"/>
              </a:rPr>
              <a:t>A x B is not the same as B x A</a:t>
            </a:r>
          </a:p>
        </p:txBody>
      </p:sp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4953000" y="1752600"/>
          <a:ext cx="21336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Equation" r:id="rId7" imgW="609600" imgH="457200" progId="Equation.3">
                  <p:embed/>
                </p:oleObj>
              </mc:Choice>
              <mc:Fallback>
                <p:oleObj name="Equation" r:id="rId7" imgW="609600" imgH="4572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752600"/>
                        <a:ext cx="213360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4953000" y="3962400"/>
          <a:ext cx="226695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0" name="Equation" r:id="rId9" imgW="647700" imgH="457200" progId="Equation.3">
                  <p:embed/>
                </p:oleObj>
              </mc:Choice>
              <mc:Fallback>
                <p:oleObj name="Equation" r:id="rId9" imgW="647700" imgH="4572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962400"/>
                        <a:ext cx="226695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lowchart: Document 7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1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2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0" y="898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omic Sans MS" pitchFamily="66" charset="0"/>
              </a:rPr>
              <a:t>MORE MATRIX RULES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4800" y="2193925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ASSOCIATIVE PROPERTY		A(BC) = (AB)C</a:t>
            </a:r>
          </a:p>
        </p:txBody>
      </p:sp>
      <p:sp>
        <p:nvSpPr>
          <p:cNvPr id="10244" name="Text Box 21"/>
          <p:cNvSpPr txBox="1">
            <a:spLocks noChangeArrowheads="1"/>
          </p:cNvSpPr>
          <p:nvPr/>
        </p:nvSpPr>
        <p:spPr bwMode="auto">
          <a:xfrm>
            <a:off x="304800" y="1508125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omic Sans MS" pitchFamily="66" charset="0"/>
              </a:rPr>
              <a:t>If A B and C are Matrices…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304800" y="2727325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ASSOCIATIVE PROPERTY (scalar)	c(AB) = (cA)B = A(cB)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04800" y="3260725"/>
            <a:ext cx="845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DISTRIBUTIVE PROPERTY (kinda)</a:t>
            </a:r>
          </a:p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	Left Distributive Prop.	A(B+C) = AB + AC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304800" y="4022725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	Right Distributive Prop.	(A+B)C = AC + BC</a:t>
            </a:r>
          </a:p>
        </p:txBody>
      </p:sp>
      <p:sp>
        <p:nvSpPr>
          <p:cNvPr id="8" name="Flowchart: Document 7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2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  <p:bldP spid="8214" grpId="0"/>
      <p:bldP spid="8215" grpId="0"/>
      <p:bldP spid="82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1295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dirty="0"/>
              <a:t>A rectangular array of </a:t>
            </a:r>
            <a:r>
              <a:rPr lang="en-US" sz="2400" dirty="0" smtClean="0"/>
              <a:t>numbers.</a:t>
            </a: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800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715000" y="2057400"/>
          <a:ext cx="3027362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18" name="Equation" r:id="rId4" imgW="1079280" imgH="736560" progId="">
                  <p:embed/>
                </p:oleObj>
              </mc:Choice>
              <mc:Fallback>
                <p:oleObj name="Equation" r:id="rId4" imgW="1079280" imgH="7365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057400"/>
                        <a:ext cx="3027362" cy="195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2743201" y="838200"/>
            <a:ext cx="2743200" cy="37010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altLang="en-US" sz="2400" b="1" dirty="0">
                <a:latin typeface="Arial" charset="0"/>
              </a:rPr>
              <a:t>What is a matrix?</a:t>
            </a:r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3" name="Flowchart: Document 3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6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533400" y="2133600"/>
          <a:ext cx="4648200" cy="18542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929640"/>
                <a:gridCol w="929640"/>
                <a:gridCol w="929640"/>
                <a:gridCol w="929640"/>
                <a:gridCol w="929640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DONUTS EATEN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Jerry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67400" y="4191000"/>
            <a:ext cx="2780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Rounded MT Bold" pitchFamily="34" charset="0"/>
              </a:rPr>
              <a:t>This matrix has…</a:t>
            </a:r>
          </a:p>
          <a:p>
            <a:r>
              <a:rPr lang="en-US" dirty="0" smtClean="0">
                <a:latin typeface="Arial Rounded MT Bold" pitchFamily="34" charset="0"/>
              </a:rPr>
              <a:t> 3 rows and 4 columns. </a:t>
            </a:r>
            <a:endParaRPr lang="en-US" dirty="0">
              <a:latin typeface="Arial Rounded MT Bold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781800" y="1524000"/>
          <a:ext cx="762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19" name="Equation" r:id="rId8" imgW="304560" imgH="177480" progId="Equation.3">
                  <p:embed/>
                </p:oleObj>
              </mc:Choice>
              <mc:Fallback>
                <p:oleObj name="Equation" r:id="rId8" imgW="30456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524000"/>
                        <a:ext cx="762000" cy="4445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4953000"/>
            <a:ext cx="613180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We describe a matrix by It’s ROWs and COLLUMNs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5486400"/>
            <a:ext cx="889378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We need to know the dimensions of a matrix before we can do much with it.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  <p:bldP spid="1032" grpId="0" animBg="1"/>
      <p:bldP spid="9" grpId="0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77825" y="1358900"/>
          <a:ext cx="457835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3" name="Equation" r:id="rId3" imgW="1308100" imgH="508000" progId="">
                  <p:embed/>
                </p:oleObj>
              </mc:Choice>
              <mc:Fallback>
                <p:oleObj name="Equation" r:id="rId3" imgW="1308100" imgH="5080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1358900"/>
                        <a:ext cx="4578350" cy="177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omic Sans MS" pitchFamily="66" charset="0"/>
              </a:rPr>
              <a:t>Practice Problems</a:t>
            </a:r>
          </a:p>
        </p:txBody>
      </p:sp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358775" y="3898900"/>
          <a:ext cx="4622800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" name="Equation" r:id="rId5" imgW="1320800" imgH="736600" progId="">
                  <p:embed/>
                </p:oleObj>
              </mc:Choice>
              <mc:Fallback>
                <p:oleObj name="Equation" r:id="rId5" imgW="1320800" imgH="7366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3898900"/>
                        <a:ext cx="4622800" cy="2578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897596"/>
              </p:ext>
            </p:extLst>
          </p:nvPr>
        </p:nvGraphicFramePr>
        <p:xfrm>
          <a:off x="5759450" y="1346200"/>
          <a:ext cx="262255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5" name="Equation" r:id="rId9" imgW="749160" imgH="507960" progId="Equation.DSMT4">
                  <p:embed/>
                </p:oleObj>
              </mc:Choice>
              <mc:Fallback>
                <p:oleObj name="Equation" r:id="rId9" imgW="749160" imgH="50796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9450" y="1346200"/>
                        <a:ext cx="2622550" cy="1778000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618573"/>
              </p:ext>
            </p:extLst>
          </p:nvPr>
        </p:nvGraphicFramePr>
        <p:xfrm>
          <a:off x="5835650" y="3790950"/>
          <a:ext cx="2533650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6" name="Equation" r:id="rId11" imgW="723600" imgH="736560" progId="Equation.DSMT4">
                  <p:embed/>
                </p:oleObj>
              </mc:Choice>
              <mc:Fallback>
                <p:oleObj name="Equation" r:id="rId11" imgW="72360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5650" y="3790950"/>
                        <a:ext cx="2533650" cy="2578100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1147762" y="1143000"/>
            <a:ext cx="26622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2 x 2   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     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2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x 2 </a:t>
            </a:r>
            <a:endParaRPr lang="en-US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1869281" y="3070942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2  X 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1373981" y="3641725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x 2      2 x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1840936" y="6324600"/>
            <a:ext cx="12192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X  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685800" y="1339850"/>
          <a:ext cx="4292600" cy="239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7" name="Equation" r:id="rId3" imgW="1320800" imgH="736600" progId="">
                  <p:embed/>
                </p:oleObj>
              </mc:Choice>
              <mc:Fallback>
                <p:oleObj name="Equation" r:id="rId3" imgW="1320800" imgH="7366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39850"/>
                        <a:ext cx="4292600" cy="239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omic Sans MS" pitchFamily="66" charset="0"/>
              </a:rPr>
              <a:t>Practice Problems</a:t>
            </a:r>
          </a:p>
        </p:txBody>
      </p:sp>
      <p:graphicFrame>
        <p:nvGraphicFramePr>
          <p:cNvPr id="8195" name="Object 2"/>
          <p:cNvGraphicFramePr>
            <a:graphicFrameLocks noChangeAspect="1"/>
          </p:cNvGraphicFramePr>
          <p:nvPr/>
        </p:nvGraphicFramePr>
        <p:xfrm>
          <a:off x="685800" y="3898900"/>
          <a:ext cx="5334000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8" name="Equation" r:id="rId5" imgW="1524000" imgH="736600" progId="">
                  <p:embed/>
                </p:oleObj>
              </mc:Choice>
              <mc:Fallback>
                <p:oleObj name="Equation" r:id="rId5" imgW="1524000" imgH="7366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98900"/>
                        <a:ext cx="5334000" cy="2578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MULTIPLICATION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622170"/>
              </p:ext>
            </p:extLst>
          </p:nvPr>
        </p:nvGraphicFramePr>
        <p:xfrm>
          <a:off x="5359400" y="2076450"/>
          <a:ext cx="34226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9" name="Equation" r:id="rId9" imgW="977760" imgH="190440" progId="Equation.DSMT4">
                  <p:embed/>
                </p:oleObj>
              </mc:Choice>
              <mc:Fallback>
                <p:oleObj name="Equation" r:id="rId9" imgW="977760" imgH="1904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400" y="2076450"/>
                        <a:ext cx="3422650" cy="666750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811566"/>
              </p:ext>
            </p:extLst>
          </p:nvPr>
        </p:nvGraphicFramePr>
        <p:xfrm>
          <a:off x="6273800" y="4191000"/>
          <a:ext cx="226695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0" name="Equation" r:id="rId11" imgW="647640" imgH="507960" progId="Equation.DSMT4">
                  <p:embed/>
                </p:oleObj>
              </mc:Choice>
              <mc:Fallback>
                <p:oleObj name="Equation" r:id="rId11" imgW="647640" imgH="5079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3800" y="4191000"/>
                        <a:ext cx="2266950" cy="1778000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593725" y="1368425"/>
            <a:ext cx="811688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dirty="0">
                <a:solidFill>
                  <a:prstClr val="black"/>
                </a:solidFill>
                <a:latin typeface="Arial" charset="0"/>
              </a:rPr>
              <a:t>The </a:t>
            </a:r>
            <a:r>
              <a:rPr lang="en-US" sz="2800" b="1" dirty="0">
                <a:solidFill>
                  <a:prstClr val="black"/>
                </a:solidFill>
                <a:latin typeface="Arial" charset="0"/>
              </a:rPr>
              <a:t>determinant</a:t>
            </a:r>
            <a:r>
              <a:rPr lang="en-US" sz="2800" dirty="0">
                <a:solidFill>
                  <a:prstClr val="black"/>
                </a:solidFill>
                <a:latin typeface="Arial" charset="0"/>
              </a:rPr>
              <a:t> of a </a:t>
            </a:r>
            <a:r>
              <a:rPr lang="en-US" sz="2800" b="1" dirty="0">
                <a:solidFill>
                  <a:prstClr val="black"/>
                </a:solidFill>
                <a:latin typeface="Arial" charset="0"/>
              </a:rPr>
              <a:t>square matrix</a:t>
            </a:r>
            <a:r>
              <a:rPr lang="en-US" sz="2800" dirty="0">
                <a:solidFill>
                  <a:prstClr val="black"/>
                </a:solidFill>
                <a:latin typeface="Arial" charset="0"/>
              </a:rPr>
              <a:t> is a </a:t>
            </a:r>
            <a:r>
              <a:rPr lang="en-US" sz="2800" b="1" dirty="0">
                <a:solidFill>
                  <a:prstClr val="black"/>
                </a:solidFill>
                <a:latin typeface="Arial" charset="0"/>
              </a:rPr>
              <a:t>number</a:t>
            </a:r>
          </a:p>
          <a:p>
            <a:pPr eaLnBrk="0" hangingPunct="0"/>
            <a:r>
              <a:rPr lang="en-US" sz="2800" dirty="0">
                <a:solidFill>
                  <a:prstClr val="black"/>
                </a:solidFill>
                <a:latin typeface="Arial" charset="0"/>
              </a:rPr>
              <a:t>obtained in a specific manner from the matrix.</a:t>
            </a:r>
          </a:p>
          <a:p>
            <a:pPr eaLnBrk="0" hangingPunct="0"/>
            <a:endParaRPr lang="en-US" sz="2800" dirty="0">
              <a:solidFill>
                <a:prstClr val="black"/>
              </a:solidFill>
              <a:latin typeface="Arial" charset="0"/>
            </a:endParaRPr>
          </a:p>
          <a:p>
            <a:pPr eaLnBrk="0" hangingPunct="0"/>
            <a:r>
              <a:rPr lang="en-US" sz="2800" dirty="0">
                <a:solidFill>
                  <a:prstClr val="black"/>
                </a:solidFill>
                <a:latin typeface="Arial" charset="0"/>
              </a:rPr>
              <a:t>For a 1x1 matrix:</a:t>
            </a:r>
          </a:p>
          <a:p>
            <a:pPr eaLnBrk="0" hangingPunct="0"/>
            <a:endParaRPr lang="en-US" sz="2800" dirty="0">
              <a:solidFill>
                <a:prstClr val="black"/>
              </a:solidFill>
              <a:latin typeface="Arial" charset="0"/>
            </a:endParaRPr>
          </a:p>
          <a:p>
            <a:pPr eaLnBrk="0" hangingPunct="0"/>
            <a:endParaRPr lang="en-US" sz="2800" dirty="0">
              <a:solidFill>
                <a:prstClr val="black"/>
              </a:solidFill>
              <a:latin typeface="Arial" charset="0"/>
            </a:endParaRPr>
          </a:p>
          <a:p>
            <a:pPr eaLnBrk="0" hangingPunct="0"/>
            <a:r>
              <a:rPr lang="en-US" sz="2800" dirty="0">
                <a:solidFill>
                  <a:prstClr val="black"/>
                </a:solidFill>
                <a:latin typeface="Arial" charset="0"/>
              </a:rPr>
              <a:t>For a 2x2 matrix: </a:t>
            </a:r>
          </a:p>
          <a:p>
            <a:pPr eaLnBrk="0" hangingPunct="0"/>
            <a:endParaRPr lang="en-US" sz="28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49530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altLang="en-US" sz="3300" b="1" dirty="0">
                <a:solidFill>
                  <a:prstClr val="black"/>
                </a:solidFill>
                <a:latin typeface="Arial" charset="0"/>
              </a:rPr>
              <a:t>What is a determinant?</a:t>
            </a:r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rgbClr val="4F81BD"/>
              </a:solidFill>
              <a:latin typeface="Arial" charset="0"/>
            </a:endParaRPr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685800" y="13716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>
                <a:solidFill>
                  <a:prstClr val="black"/>
                </a:solidFill>
              </a:rPr>
              <a:t> </a:t>
            </a:r>
            <a:endParaRPr lang="en-US" sz="3200" baseline="-2500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21506" name="Object 7"/>
          <p:cNvGraphicFramePr>
            <a:graphicFrameLocks noChangeAspect="1"/>
          </p:cNvGraphicFramePr>
          <p:nvPr/>
        </p:nvGraphicFramePr>
        <p:xfrm>
          <a:off x="1927225" y="3306763"/>
          <a:ext cx="352901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28" name="Equation" r:id="rId4" imgW="30231000" imgH="4311000" progId="Equation.3">
                  <p:embed/>
                </p:oleObj>
              </mc:Choice>
              <mc:Fallback>
                <p:oleObj name="Equation" r:id="rId4" imgW="30231000" imgH="43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7225" y="3306763"/>
                        <a:ext cx="3529013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8"/>
          <p:cNvGraphicFramePr>
            <a:graphicFrameLocks noChangeAspect="1"/>
          </p:cNvGraphicFramePr>
          <p:nvPr/>
        </p:nvGraphicFramePr>
        <p:xfrm>
          <a:off x="2097088" y="4648200"/>
          <a:ext cx="608488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29" name="Equation" r:id="rId6" imgW="52119000" imgH="9495000" progId="Equation.3">
                  <p:embed/>
                </p:oleObj>
              </mc:Choice>
              <mc:Fallback>
                <p:oleObj name="Equation" r:id="rId6" imgW="52119000" imgH="9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088" y="4648200"/>
                        <a:ext cx="6084887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2895600" y="4800600"/>
            <a:ext cx="16764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2286000" y="4724400"/>
            <a:ext cx="1828800" cy="12954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76200" y="6096000"/>
            <a:ext cx="9059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prstClr val="black"/>
                </a:solidFill>
                <a:latin typeface="Arial" charset="0"/>
              </a:rPr>
              <a:t>Product along </a:t>
            </a:r>
            <a:r>
              <a:rPr lang="en-US" sz="2800" dirty="0">
                <a:solidFill>
                  <a:srgbClr val="FF3300"/>
                </a:solidFill>
                <a:latin typeface="Arial" charset="0"/>
              </a:rPr>
              <a:t>red arrow</a:t>
            </a:r>
            <a:r>
              <a:rPr lang="en-US" sz="2800" dirty="0">
                <a:solidFill>
                  <a:prstClr val="black"/>
                </a:solidFill>
                <a:latin typeface="Arial" charset="0"/>
              </a:rPr>
              <a:t> minus product along </a:t>
            </a:r>
            <a:r>
              <a:rPr lang="en-US" sz="2800" dirty="0">
                <a:solidFill>
                  <a:srgbClr val="66FFFF"/>
                </a:solidFill>
                <a:latin typeface="Arial" charset="0"/>
              </a:rPr>
              <a:t>blue arrow</a:t>
            </a:r>
          </a:p>
        </p:txBody>
      </p:sp>
      <p:sp>
        <p:nvSpPr>
          <p:cNvPr id="16" name="Flowchart: Document 15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2570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1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685800" y="13716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  <a:endParaRPr lang="en-US" sz="3200" baseline="-25000">
              <a:latin typeface="Arial" charset="0"/>
            </a:endParaRPr>
          </a:p>
        </p:txBody>
      </p:sp>
      <p:graphicFrame>
        <p:nvGraphicFramePr>
          <p:cNvPr id="2150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480346"/>
              </p:ext>
            </p:extLst>
          </p:nvPr>
        </p:nvGraphicFramePr>
        <p:xfrm>
          <a:off x="2077210" y="974035"/>
          <a:ext cx="6084887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19" name="Equation" r:id="rId4" imgW="52119000" imgH="9495000" progId="Equation.3">
                  <p:embed/>
                </p:oleObj>
              </mc:Choice>
              <mc:Fallback>
                <p:oleObj name="Equation" r:id="rId4" imgW="52119000" imgH="9495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7210" y="974035"/>
                        <a:ext cx="6084887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2875722" y="1126435"/>
            <a:ext cx="16764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2266122" y="1086679"/>
            <a:ext cx="1828800" cy="12954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56322" y="2421835"/>
            <a:ext cx="9059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latin typeface="Arial" charset="0"/>
              </a:rPr>
              <a:t>Product along </a:t>
            </a:r>
            <a:r>
              <a:rPr lang="en-US" sz="2800" dirty="0">
                <a:solidFill>
                  <a:srgbClr val="FF3300"/>
                </a:solidFill>
                <a:latin typeface="Arial" charset="0"/>
              </a:rPr>
              <a:t>red arrow</a:t>
            </a:r>
            <a:r>
              <a:rPr lang="en-US" sz="2800" dirty="0">
                <a:latin typeface="Arial" charset="0"/>
              </a:rPr>
              <a:t> minus product along </a:t>
            </a:r>
            <a:r>
              <a:rPr lang="en-US" sz="2800" dirty="0">
                <a:solidFill>
                  <a:srgbClr val="66FFFF"/>
                </a:solidFill>
                <a:latin typeface="Arial" charset="0"/>
              </a:rPr>
              <a:t>blue arrow</a:t>
            </a:r>
          </a:p>
        </p:txBody>
      </p:sp>
      <p:sp>
        <p:nvSpPr>
          <p:cNvPr id="16" name="Flowchart: Document 15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6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623298"/>
              </p:ext>
            </p:extLst>
          </p:nvPr>
        </p:nvGraphicFramePr>
        <p:xfrm>
          <a:off x="768315" y="4028420"/>
          <a:ext cx="226695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0" name="Equation" r:id="rId8" imgW="647640" imgH="507960" progId="Equation.DSMT4">
                  <p:embed/>
                </p:oleObj>
              </mc:Choice>
              <mc:Fallback>
                <p:oleObj name="Equation" r:id="rId8" imgW="647640" imgH="5079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15" y="4028420"/>
                        <a:ext cx="2266950" cy="177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0" y="3505200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Find the determinant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576011"/>
              </p:ext>
            </p:extLst>
          </p:nvPr>
        </p:nvGraphicFramePr>
        <p:xfrm>
          <a:off x="5399087" y="4094162"/>
          <a:ext cx="2463189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1" name="Equation" r:id="rId10" imgW="787320" imgH="177480" progId="Equation.DSMT4">
                  <p:embed/>
                </p:oleObj>
              </mc:Choice>
              <mc:Fallback>
                <p:oleObj name="Equation" r:id="rId10" imgW="787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99087" y="4094162"/>
                        <a:ext cx="2463189" cy="554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1172818" y="4419600"/>
            <a:ext cx="1702904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978667"/>
              </p:ext>
            </p:extLst>
          </p:nvPr>
        </p:nvGraphicFramePr>
        <p:xfrm>
          <a:off x="2732847" y="5878512"/>
          <a:ext cx="447675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2" name="Equation" r:id="rId12" imgW="215640" imgH="177480" progId="Equation.DSMT4">
                  <p:embed/>
                </p:oleObj>
              </mc:Choice>
              <mc:Fallback>
                <p:oleObj name="Equation" r:id="rId12" imgW="215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732847" y="5878512"/>
                        <a:ext cx="447675" cy="369888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10"/>
          <p:cNvSpPr>
            <a:spLocks noChangeShapeType="1"/>
          </p:cNvSpPr>
          <p:nvPr/>
        </p:nvSpPr>
        <p:spPr bwMode="auto">
          <a:xfrm flipH="1">
            <a:off x="914400" y="4267200"/>
            <a:ext cx="1752600" cy="15240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942816"/>
              </p:ext>
            </p:extLst>
          </p:nvPr>
        </p:nvGraphicFramePr>
        <p:xfrm>
          <a:off x="357188" y="5864225"/>
          <a:ext cx="65722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3" name="Equation" r:id="rId14" imgW="317160" imgH="177480" progId="Equation.DSMT4">
                  <p:embed/>
                </p:oleObj>
              </mc:Choice>
              <mc:Fallback>
                <p:oleObj name="Equation" r:id="rId14" imgW="317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57188" y="5864225"/>
                        <a:ext cx="657225" cy="371475"/>
                      </a:xfrm>
                      <a:prstGeom prst="rect">
                        <a:avLst/>
                      </a:prstGeom>
                      <a:solidFill>
                        <a:srgbClr val="66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018376"/>
              </p:ext>
            </p:extLst>
          </p:nvPr>
        </p:nvGraphicFramePr>
        <p:xfrm>
          <a:off x="5410200" y="4922044"/>
          <a:ext cx="1286660" cy="640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24" name="Equation" r:id="rId16" imgW="355320" imgH="177480" progId="Equation.DSMT4">
                  <p:embed/>
                </p:oleObj>
              </mc:Choice>
              <mc:Fallback>
                <p:oleObj name="Equation" r:id="rId16" imgW="355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410200" y="4922044"/>
                        <a:ext cx="1286660" cy="640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593725" y="1368425"/>
            <a:ext cx="8116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dirty="0">
                <a:latin typeface="Arial" charset="0"/>
              </a:rPr>
              <a:t>The </a:t>
            </a:r>
            <a:r>
              <a:rPr lang="en-US" sz="2800" b="1" dirty="0">
                <a:latin typeface="Arial" charset="0"/>
              </a:rPr>
              <a:t>determinant</a:t>
            </a:r>
            <a:r>
              <a:rPr lang="en-US" sz="2800" dirty="0">
                <a:latin typeface="Arial" charset="0"/>
              </a:rPr>
              <a:t> of a </a:t>
            </a:r>
            <a:r>
              <a:rPr lang="en-US" sz="2800" b="1" dirty="0">
                <a:latin typeface="Arial" charset="0"/>
              </a:rPr>
              <a:t>square matrix</a:t>
            </a:r>
            <a:r>
              <a:rPr lang="en-US" sz="2800" dirty="0">
                <a:latin typeface="Arial" charset="0"/>
              </a:rPr>
              <a:t> is a </a:t>
            </a:r>
            <a:r>
              <a:rPr lang="en-US" sz="2800" b="1" dirty="0">
                <a:latin typeface="Arial" charset="0"/>
              </a:rPr>
              <a:t>number</a:t>
            </a:r>
          </a:p>
          <a:p>
            <a:pPr eaLnBrk="0" hangingPunct="0"/>
            <a:r>
              <a:rPr lang="en-US" sz="2800" dirty="0">
                <a:latin typeface="Arial" charset="0"/>
              </a:rPr>
              <a:t>obtained in a specific manner from the matrix.</a:t>
            </a:r>
          </a:p>
          <a:p>
            <a:pPr eaLnBrk="0" hangingPunct="0"/>
            <a:endParaRPr lang="en-US" sz="2800" dirty="0">
              <a:latin typeface="Arial" charset="0"/>
            </a:endParaRPr>
          </a:p>
          <a:p>
            <a:pPr eaLnBrk="0" hangingPunct="0"/>
            <a:endParaRPr lang="en-US" sz="2800" dirty="0">
              <a:latin typeface="Arial" charset="0"/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49530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altLang="en-US" sz="3300" b="1" dirty="0">
                <a:latin typeface="Arial" charset="0"/>
              </a:rPr>
              <a:t>What is a determinant?</a:t>
            </a:r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685800" y="13716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  <a:endParaRPr lang="en-US" sz="3200" baseline="-25000">
              <a:latin typeface="Arial" charset="0"/>
            </a:endParaRPr>
          </a:p>
        </p:txBody>
      </p:sp>
      <p:sp>
        <p:nvSpPr>
          <p:cNvPr id="16" name="Flowchart: Document 15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447800" y="1828800"/>
            <a:ext cx="5029200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19400" y="2819400"/>
            <a:ext cx="37338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What if the matrix isn’t square?? 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09600" y="3886200"/>
            <a:ext cx="81168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800" dirty="0" smtClean="0">
                <a:latin typeface="Arial" charset="0"/>
              </a:rPr>
              <a:t>Then there is NO DETERMINANT.</a:t>
            </a:r>
            <a:endParaRPr lang="en-US" sz="2800" dirty="0">
              <a:latin typeface="Arial" charset="0"/>
            </a:endParaRPr>
          </a:p>
          <a:p>
            <a:pPr eaLnBrk="0" hangingPunct="0"/>
            <a:endParaRPr lang="en-US" sz="2800" dirty="0">
              <a:latin typeface="Arial" charset="0"/>
            </a:endParaRPr>
          </a:p>
          <a:p>
            <a:pPr eaLnBrk="0" hangingPunct="0"/>
            <a:endParaRPr lang="en-US" sz="2800" dirty="0"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6.837 Linear Algebra Review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8229600" cy="1143000"/>
          </a:xfrm>
          <a:ln/>
        </p:spPr>
        <p:txBody>
          <a:bodyPr/>
          <a:lstStyle/>
          <a:p>
            <a:r>
              <a:rPr lang="en-US" dirty="0"/>
              <a:t>Determinant of a Matrix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Used for inversion</a:t>
            </a:r>
          </a:p>
          <a:p>
            <a:r>
              <a:rPr lang="en-US" sz="2800"/>
              <a:t>If det(A) = 0, then A has no inverse</a:t>
            </a:r>
          </a:p>
          <a:p>
            <a:r>
              <a:rPr lang="en-US" sz="2800"/>
              <a:t>Can be found using factorials, pivots, and cofactors!</a:t>
            </a:r>
          </a:p>
          <a:p>
            <a:r>
              <a:rPr lang="en-US" sz="2800"/>
              <a:t>Lots of interpretations – for more info, take 18.06</a:t>
            </a:r>
          </a:p>
        </p:txBody>
      </p:sp>
      <p:graphicFrame>
        <p:nvGraphicFramePr>
          <p:cNvPr id="3277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908675" y="1838325"/>
          <a:ext cx="148272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70" name="Equation" r:id="rId3" imgW="749300" imgH="457200" progId="Equation.3">
                  <p:embed/>
                </p:oleObj>
              </mc:Choice>
              <mc:Fallback>
                <p:oleObj name="Equation" r:id="rId3" imgW="749300" imgH="457200" progId="Equation.3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8675" y="1838325"/>
                        <a:ext cx="1482725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715000" y="3124200"/>
          <a:ext cx="23622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71" name="Equation" r:id="rId5" imgW="1040948" imgH="203112" progId="Equation.3">
                  <p:embed/>
                </p:oleObj>
              </mc:Choice>
              <mc:Fallback>
                <p:oleObj name="Equation" r:id="rId5" imgW="1040948" imgH="203112" progId="Equation.3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124200"/>
                        <a:ext cx="2362200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5264150" y="4114800"/>
          <a:ext cx="30416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72" name="Equation" r:id="rId7" imgW="1536700" imgH="457200" progId="Equation.3">
                  <p:embed/>
                </p:oleObj>
              </mc:Choice>
              <mc:Fallback>
                <p:oleObj name="Equation" r:id="rId7" imgW="1536700" imgH="457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304165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lowchart: Document 8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22535" name="Rectangle 5"/>
          <p:cNvSpPr>
            <a:spLocks noChangeArrowheads="1"/>
          </p:cNvSpPr>
          <p:nvPr/>
        </p:nvSpPr>
        <p:spPr bwMode="auto">
          <a:xfrm>
            <a:off x="685800" y="13716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/>
              <a:t> </a:t>
            </a:r>
            <a:endParaRPr lang="en-US" sz="3200" baseline="-25000">
              <a:latin typeface="Arial" charset="0"/>
            </a:endParaRPr>
          </a:p>
        </p:txBody>
      </p:sp>
      <p:graphicFrame>
        <p:nvGraphicFramePr>
          <p:cNvPr id="22530" name="Object 6"/>
          <p:cNvGraphicFramePr>
            <a:graphicFrameLocks noChangeAspect="1"/>
          </p:cNvGraphicFramePr>
          <p:nvPr/>
        </p:nvGraphicFramePr>
        <p:xfrm>
          <a:off x="3810000" y="1168400"/>
          <a:ext cx="1882775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8" name="Equation" r:id="rId4" imgW="16119000" imgH="8919000" progId="Equation.3">
                  <p:embed/>
                </p:oleObj>
              </mc:Choice>
              <mc:Fallback>
                <p:oleObj name="Equation" r:id="rId4" imgW="16119000" imgH="89190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168400"/>
                        <a:ext cx="1882775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838200" y="3657600"/>
          <a:ext cx="399415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9" name="Equation" r:id="rId6" imgW="39159000" imgH="8919000" progId="Equation.3">
                  <p:embed/>
                </p:oleObj>
              </mc:Choice>
              <mc:Fallback>
                <p:oleObj name="Equation" r:id="rId6" imgW="39159000" imgH="8919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57600"/>
                        <a:ext cx="399415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85800" y="1447800"/>
            <a:ext cx="282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Arial" charset="0"/>
              </a:rPr>
              <a:t>Consider the matrix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09600" y="2514600"/>
            <a:ext cx="769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Arial" charset="0"/>
              </a:rPr>
              <a:t>Notice (1) A matrix is an array of numbers</a:t>
            </a:r>
          </a:p>
          <a:p>
            <a:pPr eaLnBrk="0" hangingPunct="0"/>
            <a:r>
              <a:rPr lang="en-US">
                <a:latin typeface="Arial" charset="0"/>
              </a:rPr>
              <a:t>	(2) A matrix is enclosed by square brackets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0" y="502920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sz="2200" dirty="0" smtClean="0">
                <a:latin typeface="Arial" charset="0"/>
              </a:rPr>
              <a:t>The </a:t>
            </a:r>
            <a:r>
              <a:rPr lang="en-US" sz="2200" dirty="0">
                <a:latin typeface="Arial" charset="0"/>
              </a:rPr>
              <a:t>determinant of a matrix is a number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2200" dirty="0" smtClean="0">
                <a:latin typeface="Arial" charset="0"/>
              </a:rPr>
              <a:t>The </a:t>
            </a:r>
            <a:r>
              <a:rPr lang="en-US" sz="2200" dirty="0">
                <a:latin typeface="Arial" charset="0"/>
              </a:rPr>
              <a:t>symbol for the determinant of a matrix is a pair of parallel lines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457200" y="62484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Arial" charset="0"/>
              </a:rPr>
              <a:t>Computation of larger matrices is more difficult </a:t>
            </a:r>
          </a:p>
        </p:txBody>
      </p:sp>
      <p:sp>
        <p:nvSpPr>
          <p:cNvPr id="12" name="Flowchart: Document 11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2"/>
          <p:cNvSpPr txBox="1">
            <a:spLocks noChangeArrowheads="1"/>
          </p:cNvSpPr>
          <p:nvPr/>
        </p:nvSpPr>
        <p:spPr bwMode="auto">
          <a:xfrm>
            <a:off x="593725" y="1055688"/>
            <a:ext cx="81168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" charset="0"/>
                <a:cs typeface="Times New Roman" pitchFamily="18" charset="0"/>
              </a:rPr>
              <a:t>For </a:t>
            </a:r>
            <a:r>
              <a:rPr lang="en-US" sz="2800" b="1" u="sng">
                <a:latin typeface="Arial" charset="0"/>
                <a:cs typeface="Times New Roman" pitchFamily="18" charset="0"/>
              </a:rPr>
              <a:t>ONLY a 3x3 matrix</a:t>
            </a:r>
            <a:r>
              <a:rPr lang="en-US" sz="2800">
                <a:latin typeface="Arial" charset="0"/>
                <a:cs typeface="Times New Roman" pitchFamily="18" charset="0"/>
              </a:rPr>
              <a:t> write down the first two columns after the third column </a:t>
            </a:r>
          </a:p>
          <a:p>
            <a:pPr eaLnBrk="0" hangingPunct="0"/>
            <a:endParaRPr lang="en-US" sz="2800">
              <a:latin typeface="Arial" charset="0"/>
              <a:cs typeface="Times New Roman" pitchFamily="18" charset="0"/>
            </a:endParaRPr>
          </a:p>
        </p:txBody>
      </p:sp>
      <p:sp>
        <p:nvSpPr>
          <p:cNvPr id="23560" name="Rectangle 5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3561" name="Rectangle 6"/>
          <p:cNvSpPr>
            <a:spLocks noChangeArrowheads="1"/>
          </p:cNvSpPr>
          <p:nvPr/>
        </p:nvSpPr>
        <p:spPr bwMode="auto">
          <a:xfrm>
            <a:off x="685800" y="13716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3200">
                <a:cs typeface="Times New Roman" pitchFamily="18" charset="0"/>
              </a:rPr>
              <a:t> </a:t>
            </a:r>
            <a:endParaRPr lang="en-US" sz="3200" baseline="-25000">
              <a:latin typeface="Arial" charset="0"/>
              <a:cs typeface="Times New Roman" pitchFamily="18" charset="0"/>
            </a:endParaRPr>
          </a:p>
        </p:txBody>
      </p:sp>
      <p:graphicFrame>
        <p:nvGraphicFramePr>
          <p:cNvPr id="23556" name="Object 8"/>
          <p:cNvGraphicFramePr>
            <a:graphicFrameLocks noChangeAspect="1"/>
          </p:cNvGraphicFramePr>
          <p:nvPr/>
        </p:nvGraphicFramePr>
        <p:xfrm>
          <a:off x="4038600" y="2082800"/>
          <a:ext cx="3494088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8" name="Equation" r:id="rId4" imgW="29943000" imgH="16119000" progId="">
                  <p:embed/>
                </p:oleObj>
              </mc:Choice>
              <mc:Fallback>
                <p:oleObj name="Equation" r:id="rId4" imgW="29943000" imgH="161190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082800"/>
                        <a:ext cx="3494088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6" name="Line 10"/>
          <p:cNvSpPr>
            <a:spLocks noChangeShapeType="1"/>
          </p:cNvSpPr>
          <p:nvPr/>
        </p:nvSpPr>
        <p:spPr bwMode="auto">
          <a:xfrm flipH="1">
            <a:off x="4800600" y="2362200"/>
            <a:ext cx="2133600" cy="1524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Line 12"/>
          <p:cNvSpPr>
            <a:spLocks noChangeShapeType="1"/>
          </p:cNvSpPr>
          <p:nvPr/>
        </p:nvSpPr>
        <p:spPr bwMode="auto">
          <a:xfrm>
            <a:off x="6858000" y="2362200"/>
            <a:ext cx="19812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Line 13"/>
          <p:cNvSpPr>
            <a:spLocks noChangeShapeType="1"/>
          </p:cNvSpPr>
          <p:nvPr/>
        </p:nvSpPr>
        <p:spPr bwMode="auto">
          <a:xfrm flipH="1">
            <a:off x="5791200" y="2362200"/>
            <a:ext cx="2133600" cy="1524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Line 14"/>
          <p:cNvSpPr>
            <a:spLocks noChangeShapeType="1"/>
          </p:cNvSpPr>
          <p:nvPr/>
        </p:nvSpPr>
        <p:spPr bwMode="auto">
          <a:xfrm flipH="1">
            <a:off x="6705600" y="2362200"/>
            <a:ext cx="2133600" cy="1524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Text Box 15"/>
          <p:cNvSpPr txBox="1">
            <a:spLocks noChangeArrowheads="1"/>
          </p:cNvSpPr>
          <p:nvPr/>
        </p:nvSpPr>
        <p:spPr bwMode="auto">
          <a:xfrm>
            <a:off x="533400" y="3997325"/>
            <a:ext cx="7993063" cy="955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>
                <a:latin typeface="Arial" charset="0"/>
                <a:cs typeface="Times New Roman" pitchFamily="18" charset="0"/>
              </a:rPr>
              <a:t>Sum of products along</a:t>
            </a:r>
            <a:r>
              <a:rPr lang="en-US" sz="28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red arrow</a:t>
            </a:r>
            <a:r>
              <a:rPr lang="en-US" sz="28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28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Arial" charset="0"/>
                <a:cs typeface="Times New Roman" pitchFamily="18" charset="0"/>
              </a:rPr>
              <a:t>minus sum of products along</a:t>
            </a:r>
            <a:r>
              <a:rPr lang="en-US" sz="280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blue arrow</a:t>
            </a:r>
          </a:p>
        </p:txBody>
      </p:sp>
      <p:sp>
        <p:nvSpPr>
          <p:cNvPr id="23564" name="Text Box 16"/>
          <p:cNvSpPr txBox="1">
            <a:spLocks noChangeArrowheads="1"/>
          </p:cNvSpPr>
          <p:nvPr/>
        </p:nvSpPr>
        <p:spPr bwMode="auto">
          <a:xfrm>
            <a:off x="457200" y="6248400"/>
            <a:ext cx="7485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>
                <a:latin typeface="Arial" charset="0"/>
                <a:cs typeface="Times New Roman" pitchFamily="18" charset="0"/>
              </a:rPr>
              <a:t>This technique works only for 3x3 matrices</a:t>
            </a:r>
          </a:p>
        </p:txBody>
      </p:sp>
      <p:graphicFrame>
        <p:nvGraphicFramePr>
          <p:cNvPr id="23554" name="Object 17"/>
          <p:cNvGraphicFramePr>
            <a:graphicFrameLocks noChangeAspect="1"/>
          </p:cNvGraphicFramePr>
          <p:nvPr/>
        </p:nvGraphicFramePr>
        <p:xfrm>
          <a:off x="838200" y="5181600"/>
          <a:ext cx="59753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9" name="Equation" r:id="rId6" imgW="54999000" imgH="10359000" progId="Equation.3">
                  <p:embed/>
                </p:oleObj>
              </mc:Choice>
              <mc:Fallback>
                <p:oleObj name="Equation" r:id="rId6" imgW="54999000" imgH="103590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181600"/>
                        <a:ext cx="5975350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18"/>
          <p:cNvGraphicFramePr>
            <a:graphicFrameLocks noChangeAspect="1"/>
          </p:cNvGraphicFramePr>
          <p:nvPr/>
        </p:nvGraphicFramePr>
        <p:xfrm>
          <a:off x="533400" y="2209800"/>
          <a:ext cx="3395663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0" name="Equation" r:id="rId8" imgW="29079000" imgH="13527000" progId="Equation.3">
                  <p:embed/>
                </p:oleObj>
              </mc:Choice>
              <mc:Fallback>
                <p:oleObj name="Equation" r:id="rId8" imgW="29079000" imgH="135270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09800"/>
                        <a:ext cx="3395663" cy="157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Flowchart: Document 18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1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21" name="Object 8"/>
          <p:cNvGraphicFramePr>
            <a:graphicFrameLocks noChangeAspect="1"/>
          </p:cNvGraphicFramePr>
          <p:nvPr/>
        </p:nvGraphicFramePr>
        <p:xfrm>
          <a:off x="7531100" y="2133600"/>
          <a:ext cx="16129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1" name="Equation" r:id="rId12" imgW="13815000" imgH="16119000" progId="">
                  <p:embed/>
                </p:oleObj>
              </mc:Choice>
              <mc:Fallback>
                <p:oleObj name="Equation" r:id="rId12" imgW="13815000" imgH="1611900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1100" y="2133600"/>
                        <a:ext cx="1612900" cy="18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6096000" y="2438400"/>
            <a:ext cx="19812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12"/>
          <p:cNvSpPr>
            <a:spLocks noChangeShapeType="1"/>
          </p:cNvSpPr>
          <p:nvPr/>
        </p:nvSpPr>
        <p:spPr bwMode="auto">
          <a:xfrm>
            <a:off x="5105400" y="2438400"/>
            <a:ext cx="19812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animBg="1"/>
      <p:bldP spid="23568" grpId="0" animBg="1"/>
      <p:bldP spid="23569" grpId="0" animBg="1"/>
      <p:bldP spid="23570" grpId="0" animBg="1"/>
      <p:bldP spid="23563" grpId="0" animBg="1"/>
      <p:bldP spid="23564" grpId="0"/>
      <p:bldP spid="22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  <a:cs typeface="Times New Roman" pitchFamily="18" charset="0"/>
            </a:endParaRPr>
          </a:p>
        </p:txBody>
      </p:sp>
      <p:graphicFrame>
        <p:nvGraphicFramePr>
          <p:cNvPr id="24578" name="Object 5"/>
          <p:cNvGraphicFramePr>
            <a:graphicFrameLocks noChangeAspect="1"/>
          </p:cNvGraphicFramePr>
          <p:nvPr/>
        </p:nvGraphicFramePr>
        <p:xfrm>
          <a:off x="457200" y="1676400"/>
          <a:ext cx="2622550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35" name="Equation" r:id="rId4" imgW="22455000" imgH="13527000" progId="Equation.3">
                  <p:embed/>
                </p:oleObj>
              </mc:Choice>
              <mc:Fallback>
                <p:oleObj name="Equation" r:id="rId4" imgW="22455000" imgH="13527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76400"/>
                        <a:ext cx="2622550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7"/>
          <p:cNvGraphicFramePr>
            <a:graphicFrameLocks noChangeAspect="1"/>
          </p:cNvGraphicFramePr>
          <p:nvPr/>
        </p:nvGraphicFramePr>
        <p:xfrm>
          <a:off x="4114800" y="1752600"/>
          <a:ext cx="2023989" cy="1581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36" name="Equation" r:id="rId6" imgW="19863000" imgH="16695000" progId="">
                  <p:embed/>
                </p:oleObj>
              </mc:Choice>
              <mc:Fallback>
                <p:oleObj name="Equation" r:id="rId6" imgW="19863000" imgH="166950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752600"/>
                        <a:ext cx="2023989" cy="1581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Line 8"/>
          <p:cNvSpPr>
            <a:spLocks noChangeShapeType="1"/>
          </p:cNvSpPr>
          <p:nvPr/>
        </p:nvSpPr>
        <p:spPr bwMode="auto">
          <a:xfrm rot="533817">
            <a:off x="4145425" y="2092317"/>
            <a:ext cx="2529549" cy="137796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9"/>
          <p:cNvSpPr>
            <a:spLocks noChangeShapeType="1"/>
          </p:cNvSpPr>
          <p:nvPr/>
        </p:nvSpPr>
        <p:spPr bwMode="auto">
          <a:xfrm flipH="1">
            <a:off x="3962400" y="1905001"/>
            <a:ext cx="1981200" cy="1524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Line 10"/>
          <p:cNvSpPr>
            <a:spLocks noChangeShapeType="1"/>
          </p:cNvSpPr>
          <p:nvPr/>
        </p:nvSpPr>
        <p:spPr bwMode="auto">
          <a:xfrm rot="491735">
            <a:off x="4763555" y="2000687"/>
            <a:ext cx="2512491" cy="140882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1"/>
          <p:cNvSpPr>
            <a:spLocks noChangeShapeType="1"/>
          </p:cNvSpPr>
          <p:nvPr/>
        </p:nvSpPr>
        <p:spPr bwMode="auto">
          <a:xfrm rot="735645">
            <a:off x="5477910" y="2083426"/>
            <a:ext cx="2531582" cy="12433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12"/>
          <p:cNvSpPr>
            <a:spLocks noChangeShapeType="1"/>
          </p:cNvSpPr>
          <p:nvPr/>
        </p:nvSpPr>
        <p:spPr bwMode="auto">
          <a:xfrm rot="21494216" flipH="1">
            <a:off x="4626379" y="1934627"/>
            <a:ext cx="1947234" cy="138854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Line 13"/>
          <p:cNvSpPr>
            <a:spLocks noChangeShapeType="1"/>
          </p:cNvSpPr>
          <p:nvPr/>
        </p:nvSpPr>
        <p:spPr bwMode="auto">
          <a:xfrm rot="21501686" flipH="1">
            <a:off x="5279301" y="1931934"/>
            <a:ext cx="1903817" cy="1393931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Text Box 14"/>
          <p:cNvSpPr txBox="1">
            <a:spLocks noChangeArrowheads="1"/>
          </p:cNvSpPr>
          <p:nvPr/>
        </p:nvSpPr>
        <p:spPr bwMode="auto">
          <a:xfrm>
            <a:off x="6477000" y="3581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0</a:t>
            </a:r>
          </a:p>
        </p:txBody>
      </p:sp>
      <p:sp>
        <p:nvSpPr>
          <p:cNvPr id="24594" name="Text Box 15"/>
          <p:cNvSpPr txBox="1">
            <a:spLocks noChangeArrowheads="1"/>
          </p:cNvSpPr>
          <p:nvPr/>
        </p:nvSpPr>
        <p:spPr bwMode="auto">
          <a:xfrm>
            <a:off x="7038975" y="3595687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32</a:t>
            </a:r>
          </a:p>
        </p:txBody>
      </p:sp>
      <p:sp>
        <p:nvSpPr>
          <p:cNvPr id="24595" name="Text Box 16"/>
          <p:cNvSpPr txBox="1">
            <a:spLocks noChangeArrowheads="1"/>
          </p:cNvSpPr>
          <p:nvPr/>
        </p:nvSpPr>
        <p:spPr bwMode="auto">
          <a:xfrm>
            <a:off x="7847012" y="3595687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3</a:t>
            </a:r>
          </a:p>
        </p:txBody>
      </p:sp>
      <p:sp>
        <p:nvSpPr>
          <p:cNvPr id="24596" name="Text Box 17"/>
          <p:cNvSpPr txBox="1">
            <a:spLocks noChangeArrowheads="1"/>
          </p:cNvSpPr>
          <p:nvPr/>
        </p:nvSpPr>
        <p:spPr bwMode="auto">
          <a:xfrm>
            <a:off x="3581400" y="3276600"/>
            <a:ext cx="382588" cy="53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0</a:t>
            </a:r>
          </a:p>
        </p:txBody>
      </p:sp>
      <p:sp>
        <p:nvSpPr>
          <p:cNvPr id="24597" name="Text Box 18"/>
          <p:cNvSpPr txBox="1">
            <a:spLocks noChangeArrowheads="1"/>
          </p:cNvSpPr>
          <p:nvPr/>
        </p:nvSpPr>
        <p:spPr bwMode="auto">
          <a:xfrm>
            <a:off x="4267200" y="3276600"/>
            <a:ext cx="50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-8</a:t>
            </a:r>
          </a:p>
        </p:txBody>
      </p:sp>
      <p:sp>
        <p:nvSpPr>
          <p:cNvPr id="24598" name="Text Box 19"/>
          <p:cNvSpPr txBox="1">
            <a:spLocks noChangeArrowheads="1"/>
          </p:cNvSpPr>
          <p:nvPr/>
        </p:nvSpPr>
        <p:spPr bwMode="auto">
          <a:xfrm>
            <a:off x="5029200" y="32766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8</a:t>
            </a:r>
          </a:p>
        </p:txBody>
      </p:sp>
      <p:sp>
        <p:nvSpPr>
          <p:cNvPr id="24584" name="Text Box 20"/>
          <p:cNvSpPr txBox="1">
            <a:spLocks noChangeArrowheads="1"/>
          </p:cNvSpPr>
          <p:nvPr/>
        </p:nvSpPr>
        <p:spPr bwMode="auto">
          <a:xfrm>
            <a:off x="990600" y="5105400"/>
            <a:ext cx="582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Sum of red terms = 0 + 32 + 3 = 35 </a:t>
            </a:r>
          </a:p>
        </p:txBody>
      </p:sp>
      <p:sp>
        <p:nvSpPr>
          <p:cNvPr id="24585" name="Text Box 21"/>
          <p:cNvSpPr txBox="1">
            <a:spLocks noChangeArrowheads="1"/>
          </p:cNvSpPr>
          <p:nvPr/>
        </p:nvSpPr>
        <p:spPr bwMode="auto">
          <a:xfrm>
            <a:off x="990600" y="5638800"/>
            <a:ext cx="5476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99FF"/>
                </a:solidFill>
                <a:latin typeface="Arial" charset="0"/>
                <a:cs typeface="Times New Roman" pitchFamily="18" charset="0"/>
              </a:rPr>
              <a:t>Sum of blue terms = 0 – 8 + 8 = 0</a:t>
            </a:r>
          </a:p>
        </p:txBody>
      </p:sp>
      <p:sp>
        <p:nvSpPr>
          <p:cNvPr id="24586" name="Text Box 22"/>
          <p:cNvSpPr txBox="1">
            <a:spLocks noChangeArrowheads="1"/>
          </p:cNvSpPr>
          <p:nvPr/>
        </p:nvSpPr>
        <p:spPr bwMode="auto">
          <a:xfrm>
            <a:off x="946150" y="6172200"/>
            <a:ext cx="7496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latin typeface="Arial" charset="0"/>
                <a:cs typeface="Times New Roman" pitchFamily="18" charset="0"/>
              </a:rPr>
              <a:t>Determinant of matrix A=  </a:t>
            </a:r>
            <a:r>
              <a:rPr lang="en-US" sz="2800" dirty="0" err="1">
                <a:latin typeface="Arial" charset="0"/>
                <a:cs typeface="Times New Roman" pitchFamily="18" charset="0"/>
              </a:rPr>
              <a:t>det</a:t>
            </a:r>
            <a:r>
              <a:rPr lang="en-US" sz="2800" dirty="0">
                <a:latin typeface="Arial" charset="0"/>
                <a:cs typeface="Times New Roman" pitchFamily="18" charset="0"/>
              </a:rPr>
              <a:t>(A) =</a:t>
            </a:r>
            <a:r>
              <a:rPr lang="en-US" sz="2800" dirty="0">
                <a:solidFill>
                  <a:srgbClr val="00FF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35 </a:t>
            </a:r>
            <a:r>
              <a:rPr lang="en-US" sz="2800" dirty="0">
                <a:latin typeface="Arial" charset="0"/>
                <a:cs typeface="Times New Roman" pitchFamily="18" charset="0"/>
              </a:rPr>
              <a:t>–</a:t>
            </a:r>
            <a:r>
              <a:rPr lang="en-US" sz="2800" dirty="0">
                <a:solidFill>
                  <a:srgbClr val="00FF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0</a:t>
            </a:r>
            <a:r>
              <a:rPr lang="en-US" sz="2800" dirty="0">
                <a:solidFill>
                  <a:srgbClr val="00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800000"/>
                </a:solidFill>
                <a:latin typeface="Arial" charset="0"/>
                <a:cs typeface="Times New Roman" pitchFamily="18" charset="0"/>
              </a:rPr>
              <a:t>= 35</a:t>
            </a:r>
          </a:p>
        </p:txBody>
      </p:sp>
      <p:sp>
        <p:nvSpPr>
          <p:cNvPr id="23" name="Flowchart: Document 2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DETERMINANTS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49530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altLang="en-US" sz="3300" b="1" dirty="0" smtClean="0">
                <a:latin typeface="Arial" charset="0"/>
              </a:rPr>
              <a:t>Find the determinant</a:t>
            </a:r>
            <a:endParaRPr lang="en-US" altLang="en-US" sz="3300" b="1" dirty="0">
              <a:latin typeface="Arial" charset="0"/>
            </a:endParaRPr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6248400" y="1752600"/>
          <a:ext cx="1029287" cy="159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37" name="Equation" r:id="rId10" imgW="9495000" imgH="15831000" progId="">
                  <p:embed/>
                </p:oleObj>
              </mc:Choice>
              <mc:Fallback>
                <p:oleObj name="Equation" r:id="rId10" imgW="9495000" imgH="1583100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752600"/>
                        <a:ext cx="1029287" cy="159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7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/>
      <p:bldP spid="24588" grpId="0" animBg="1"/>
      <p:bldP spid="24589" grpId="0" animBg="1"/>
      <p:bldP spid="24590" grpId="0" animBg="1"/>
      <p:bldP spid="24591" grpId="0" animBg="1"/>
      <p:bldP spid="24592" grpId="0" animBg="1"/>
      <p:bldP spid="24593" grpId="0"/>
      <p:bldP spid="24594" grpId="0"/>
      <p:bldP spid="24595" grpId="0"/>
      <p:bldP spid="24596" grpId="0"/>
      <p:bldP spid="24597" grpId="0"/>
      <p:bldP spid="24598" grpId="0"/>
      <p:bldP spid="24584" grpId="0"/>
      <p:bldP spid="24585" grpId="0"/>
      <p:bldP spid="2458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CRAMER’s RULE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2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743201" y="838200"/>
            <a:ext cx="2743200" cy="37010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altLang="en-US" sz="2400" b="1" dirty="0">
                <a:latin typeface="Arial" charset="0"/>
              </a:rPr>
              <a:t>What is a matrix?</a:t>
            </a: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11430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dirty="0"/>
              <a:t>A rectangular array of </a:t>
            </a:r>
            <a:r>
              <a:rPr lang="en-US" sz="2400" dirty="0" smtClean="0"/>
              <a:t>numbers.</a:t>
            </a: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400" dirty="0" smtClean="0"/>
              <a:t> A </a:t>
            </a:r>
            <a:r>
              <a:rPr lang="en-US" sz="2400" dirty="0" err="1" smtClean="0"/>
              <a:t>axb</a:t>
            </a:r>
            <a:r>
              <a:rPr lang="en-US" sz="2400" dirty="0" smtClean="0"/>
              <a:t> </a:t>
            </a:r>
            <a:r>
              <a:rPr lang="en-US" sz="2400" dirty="0"/>
              <a:t>matrix </a:t>
            </a:r>
            <a:r>
              <a:rPr lang="en-US" sz="2400" dirty="0" smtClean="0"/>
              <a:t>has “a” rows </a:t>
            </a:r>
            <a:r>
              <a:rPr lang="en-US" sz="2400" dirty="0"/>
              <a:t>and </a:t>
            </a:r>
            <a:r>
              <a:rPr lang="en-US" sz="2400" dirty="0" smtClean="0"/>
              <a:t>“b” columns.</a:t>
            </a:r>
            <a:endParaRPr lang="en-US" sz="2400" dirty="0"/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800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209800" y="2438400"/>
          <a:ext cx="5487988" cy="23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16" name="Equation" r:id="rId4" imgW="1638000" imgH="736560" progId="">
                  <p:embed/>
                </p:oleObj>
              </mc:Choice>
              <mc:Fallback>
                <p:oleObj name="Equation" r:id="rId4" imgW="1638000" imgH="7365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438400"/>
                        <a:ext cx="5487988" cy="233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3" name="Flowchart: Document 3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6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IDENTITY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2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381000" y="1066800"/>
            <a:ext cx="8610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b="1" dirty="0">
                <a:latin typeface="Arial" charset="0"/>
              </a:rPr>
              <a:t>Zero matrix:</a:t>
            </a:r>
            <a:r>
              <a:rPr lang="en-US" b="1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Arial" charset="0"/>
              </a:rPr>
              <a:t>A matrix all of whose entries are zero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 smtClean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 smtClean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 smtClean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b="1" dirty="0">
              <a:latin typeface="Arial" charset="0"/>
            </a:endParaRPr>
          </a:p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b="1" dirty="0">
                <a:latin typeface="Arial" charset="0"/>
              </a:rPr>
              <a:t>Identity matrix:</a:t>
            </a:r>
            <a:r>
              <a:rPr lang="en-US" b="1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Arial" charset="0"/>
              </a:rPr>
              <a:t>A </a:t>
            </a:r>
            <a:r>
              <a:rPr lang="en-US" b="1" dirty="0">
                <a:latin typeface="Arial" charset="0"/>
              </a:rPr>
              <a:t>square</a:t>
            </a:r>
            <a:r>
              <a:rPr lang="en-US" b="1" dirty="0">
                <a:solidFill>
                  <a:schemeClr val="accent1"/>
                </a:solidFill>
                <a:latin typeface="Arial" charset="0"/>
              </a:rPr>
              <a:t> matrix which has ‘</a:t>
            </a:r>
            <a:r>
              <a:rPr lang="en-US" b="1" dirty="0">
                <a:latin typeface="Arial" charset="0"/>
              </a:rPr>
              <a:t>1</a:t>
            </a:r>
            <a:r>
              <a:rPr lang="en-US" b="1" dirty="0">
                <a:solidFill>
                  <a:schemeClr val="accent1"/>
                </a:solidFill>
                <a:latin typeface="Arial" charset="0"/>
              </a:rPr>
              <a:t>’ s on the diagonal and zeros everywhere else.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2209800" y="1447800"/>
          <a:ext cx="3829050" cy="189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66" name="Equation" r:id="rId4" imgW="25911000" imgH="13527000" progId="Equation.3">
                  <p:embed/>
                </p:oleObj>
              </mc:Choice>
              <mc:Fallback>
                <p:oleObj name="Equation" r:id="rId4" imgW="25911000" imgH="135270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447800"/>
                        <a:ext cx="3829050" cy="189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2286000" y="4648200"/>
          <a:ext cx="2978150" cy="189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67" name="Equation" r:id="rId6" imgW="20151000" imgH="13527000" progId="Equation.3">
                  <p:embed/>
                </p:oleObj>
              </mc:Choice>
              <mc:Fallback>
                <p:oleObj name="Equation" r:id="rId6" imgW="20151000" imgH="13527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648200"/>
                        <a:ext cx="2978150" cy="189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lowchart: Document 9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IDENTITY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INVERSES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2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2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425" name="Object 1"/>
          <p:cNvGraphicFramePr>
            <a:graphicFrameLocks noChangeAspect="1"/>
          </p:cNvGraphicFramePr>
          <p:nvPr/>
        </p:nvGraphicFramePr>
        <p:xfrm>
          <a:off x="304800" y="1295400"/>
          <a:ext cx="2276475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66" name="Equation" r:id="rId3" imgW="1295400" imgH="673100" progId="">
                  <p:embed/>
                </p:oleObj>
              </mc:Choice>
              <mc:Fallback>
                <p:oleObj name="Equation" r:id="rId3" imgW="1295400" imgH="673100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95400"/>
                        <a:ext cx="2276475" cy="118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7620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Solve this system using any method you choose:</a:t>
            </a:r>
          </a:p>
        </p:txBody>
      </p:sp>
      <p:graphicFrame>
        <p:nvGraphicFramePr>
          <p:cNvPr id="233475" name="Object 3"/>
          <p:cNvGraphicFramePr>
            <a:graphicFrameLocks noChangeAspect="1"/>
          </p:cNvGraphicFramePr>
          <p:nvPr/>
        </p:nvGraphicFramePr>
        <p:xfrm>
          <a:off x="2895600" y="1219200"/>
          <a:ext cx="2008188" cy="130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67" name="Equation" r:id="rId5" imgW="1143000" imgH="736600" progId="">
                  <p:embed/>
                </p:oleObj>
              </mc:Choice>
              <mc:Fallback>
                <p:oleObj name="Equation" r:id="rId5" imgW="1143000" imgH="736600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219200"/>
                        <a:ext cx="2008188" cy="1300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876800" y="1219200"/>
          <a:ext cx="733448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68" name="Equation" r:id="rId7" imgW="545863" imgH="241195" progId="">
                  <p:embed/>
                </p:oleObj>
              </mc:Choice>
              <mc:Fallback>
                <p:oleObj name="Equation" r:id="rId7" imgW="545863" imgH="241195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219200"/>
                        <a:ext cx="733448" cy="325437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681663" y="1219200"/>
          <a:ext cx="2074862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69" name="Equation" r:id="rId9" imgW="1181100" imgH="736600" progId="">
                  <p:embed/>
                </p:oleObj>
              </mc:Choice>
              <mc:Fallback>
                <p:oleObj name="Equation" r:id="rId9" imgW="1181100" imgH="736600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1663" y="1219200"/>
                        <a:ext cx="2074862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935538" y="1668463"/>
          <a:ext cx="614362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0" name="Equation" r:id="rId11" imgW="457002" imgH="253890" progId="">
                  <p:embed/>
                </p:oleObj>
              </mc:Choice>
              <mc:Fallback>
                <p:oleObj name="Equation" r:id="rId11" imgW="457002" imgH="25389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5538" y="1668463"/>
                        <a:ext cx="614362" cy="341312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4894263" y="2133600"/>
          <a:ext cx="73342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1" name="Equation" r:id="rId13" imgW="545626" imgH="253780" progId="">
                  <p:embed/>
                </p:oleObj>
              </mc:Choice>
              <mc:Fallback>
                <p:oleObj name="Equation" r:id="rId13" imgW="545626" imgH="253780" progId="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4263" y="2133600"/>
                        <a:ext cx="733425" cy="341313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8061325" y="1211263"/>
          <a:ext cx="61277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2" name="Equation" r:id="rId15" imgW="457002" imgH="253890" progId="">
                  <p:embed/>
                </p:oleObj>
              </mc:Choice>
              <mc:Fallback>
                <p:oleObj name="Equation" r:id="rId15" imgW="457002" imgH="253890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1325" y="1211263"/>
                        <a:ext cx="612775" cy="342900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304800" y="2971800"/>
          <a:ext cx="2006600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3" name="Equation" r:id="rId17" imgW="1143000" imgH="736600" progId="">
                  <p:embed/>
                </p:oleObj>
              </mc:Choice>
              <mc:Fallback>
                <p:oleObj name="Equation" r:id="rId17" imgW="1143000" imgH="73660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971800"/>
                        <a:ext cx="2006600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2971800" y="2971800"/>
          <a:ext cx="1962150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4" name="Equation" r:id="rId19" imgW="1117600" imgH="736600" progId="">
                  <p:embed/>
                </p:oleObj>
              </mc:Choice>
              <mc:Fallback>
                <p:oleObj name="Equation" r:id="rId19" imgW="1117600" imgH="736600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971800"/>
                        <a:ext cx="1962150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2387600" y="3055938"/>
          <a:ext cx="561975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5" name="Equation" r:id="rId21" imgW="418918" imgH="241195" progId="">
                  <p:embed/>
                </p:oleObj>
              </mc:Choice>
              <mc:Fallback>
                <p:oleObj name="Equation" r:id="rId21" imgW="418918" imgH="241195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600" y="3055938"/>
                        <a:ext cx="561975" cy="325437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4953000" y="3429000"/>
          <a:ext cx="846419" cy="367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6" name="Equation" r:id="rId23" imgW="558558" imgH="241195" progId="">
                  <p:embed/>
                </p:oleObj>
              </mc:Choice>
              <mc:Fallback>
                <p:oleObj name="Equation" r:id="rId23" imgW="558558" imgH="241195" progId="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429000"/>
                        <a:ext cx="846419" cy="367619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5986463" y="2967037"/>
          <a:ext cx="2028825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7" name="Equation" r:id="rId25" imgW="1155700" imgH="736600" progId="">
                  <p:embed/>
                </p:oleObj>
              </mc:Choice>
              <mc:Fallback>
                <p:oleObj name="Equation" r:id="rId25" imgW="1155700" imgH="73660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6463" y="2967037"/>
                        <a:ext cx="2028825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4962525" y="3810000"/>
          <a:ext cx="828675" cy="3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8" name="Equation" r:id="rId27" imgW="545626" imgH="253780" progId="">
                  <p:embed/>
                </p:oleObj>
              </mc:Choice>
              <mc:Fallback>
                <p:oleObj name="Equation" r:id="rId27" imgW="545626" imgH="253780" progId="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3810000"/>
                        <a:ext cx="828675" cy="386000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/>
        </p:nvGraphicFramePr>
        <p:xfrm>
          <a:off x="2133600" y="4876800"/>
          <a:ext cx="2006600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79" name="Equation" r:id="rId29" imgW="1143000" imgH="736600" progId="">
                  <p:embed/>
                </p:oleObj>
              </mc:Choice>
              <mc:Fallback>
                <p:oleObj name="Equation" r:id="rId29" imgW="1143000" imgH="736600" progId="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876800"/>
                        <a:ext cx="2006600" cy="1300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95800" y="5181600"/>
            <a:ext cx="392722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Rounded MT Bold" pitchFamily="34" charset="0"/>
              </a:rPr>
              <a:t>REDUCED ROW-ECHELON FORM</a:t>
            </a:r>
            <a:endParaRPr lang="en-US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20" name="Flowchart: Document 19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1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32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41274" y="1295400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41274" y="1676400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791200" y="2057400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57200" y="3071948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57200" y="3429000"/>
            <a:ext cx="1752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96000" y="3058885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096000" y="3429000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109063" y="3860074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34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7200" y="1865312"/>
          <a:ext cx="3255963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0" name="Equation" r:id="rId3" imgW="1091726" imgH="660113" progId="">
                  <p:embed/>
                </p:oleObj>
              </mc:Choice>
              <mc:Fallback>
                <p:oleObj name="Equation" r:id="rId3" imgW="1091726" imgH="660113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865312"/>
                        <a:ext cx="3255963" cy="196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0" y="874712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4935538" y="1789112"/>
          <a:ext cx="3330575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1" name="Equation" r:id="rId5" imgW="1117600" imgH="711200" progId="">
                  <p:embed/>
                </p:oleObj>
              </mc:Choice>
              <mc:Fallback>
                <p:oleObj name="Equation" r:id="rId5" imgW="1117600" imgH="7112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5538" y="1789112"/>
                        <a:ext cx="3330575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5105400" y="1557337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omic Sans MS" pitchFamily="66" charset="0"/>
              </a:rPr>
              <a:t>X          Y       Z </a:t>
            </a: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1219200" y="3998912"/>
            <a:ext cx="6629400" cy="9540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To solve this equation, we will take out everything that we don’t change.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6800" y="1560512"/>
            <a:ext cx="3048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001000" y="1560512"/>
            <a:ext cx="3048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Flowchart: Document 8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  <p:bldP spid="6" grpId="0" animBg="1"/>
      <p:bldP spid="6" grpId="1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0" y="89852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 dirty="0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457200" y="1624012"/>
          <a:ext cx="3330575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4" name="Equation" r:id="rId3" imgW="1117600" imgH="711200" progId="">
                  <p:embed/>
                </p:oleObj>
              </mc:Choice>
              <mc:Fallback>
                <p:oleObj name="Equation" r:id="rId3" imgW="1117600" imgH="7112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24012"/>
                        <a:ext cx="3330575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TextBox 10"/>
          <p:cNvSpPr txBox="1">
            <a:spLocks noChangeArrowheads="1"/>
          </p:cNvSpPr>
          <p:nvPr/>
        </p:nvSpPr>
        <p:spPr bwMode="auto">
          <a:xfrm>
            <a:off x="228600" y="3741737"/>
            <a:ext cx="8610600" cy="13843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We want to perform linear operations like adding or subtracting rows, or multiplying/dividing a whole equation by a number.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28600" y="5341937"/>
            <a:ext cx="4038600" cy="12001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We will do this until our First three columns are 0’s and 1’s</a:t>
            </a: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4495800" y="5265737"/>
          <a:ext cx="2058988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5" name="Equation" r:id="rId5" imgW="1016000" imgH="711200" progId="">
                  <p:embed/>
                </p:oleObj>
              </mc:Choice>
              <mc:Fallback>
                <p:oleObj name="Equation" r:id="rId5" imgW="1016000" imgH="7112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5265737"/>
                        <a:ext cx="2058988" cy="143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733800" y="1760537"/>
            <a:ext cx="5257800" cy="3505200"/>
            <a:chOff x="3733800" y="1295400"/>
            <a:chExt cx="5257800" cy="3505200"/>
          </a:xfrm>
        </p:grpSpPr>
        <p:sp>
          <p:nvSpPr>
            <p:cNvPr id="3" name="TextBox 10"/>
            <p:cNvSpPr txBox="1">
              <a:spLocks noChangeArrowheads="1"/>
            </p:cNvSpPr>
            <p:nvPr/>
          </p:nvSpPr>
          <p:spPr bwMode="auto">
            <a:xfrm>
              <a:off x="3733800" y="1295400"/>
              <a:ext cx="5257800" cy="830997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This is called</a:t>
              </a:r>
            </a:p>
            <a:p>
              <a:r>
                <a:rPr lang="en-US" sz="2400" b="1">
                  <a:solidFill>
                    <a:schemeClr val="bg1"/>
                  </a:solidFill>
                </a:rPr>
                <a:t>REDUCED ROW-ECHELON FORM</a:t>
              </a: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4648200" y="2057400"/>
              <a:ext cx="1143000" cy="2743200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1" name="Flowchart: Document 10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  <p:bldP spid="2056" grpId="1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0" y="92392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57200" y="1930400"/>
          <a:ext cx="3330575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8" name="Equation" r:id="rId3" imgW="1117600" imgH="711200" progId="">
                  <p:embed/>
                </p:oleObj>
              </mc:Choice>
              <mc:Fallback>
                <p:oleObj name="Equation" r:id="rId3" imgW="1117600" imgH="7112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30400"/>
                        <a:ext cx="3330575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286250" y="1990725"/>
          <a:ext cx="3444875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9" name="Equation" r:id="rId5" imgW="1155700" imgH="711200" progId="">
                  <p:embed/>
                </p:oleObj>
              </mc:Choice>
              <mc:Fallback>
                <p:oleObj name="Equation" r:id="rId5" imgW="1155700" imgH="7112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1990725"/>
                        <a:ext cx="3444875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1524000" y="4352925"/>
            <a:ext cx="3697288" cy="523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Add row 1 and row 3</a:t>
            </a: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1524000" y="5114925"/>
            <a:ext cx="3697288" cy="523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Add row 1 and row 2</a:t>
            </a:r>
          </a:p>
        </p:txBody>
      </p:sp>
      <p:sp>
        <p:nvSpPr>
          <p:cNvPr id="2056" name="TextBox 10"/>
          <p:cNvSpPr txBox="1">
            <a:spLocks noChangeArrowheads="1"/>
          </p:cNvSpPr>
          <p:nvPr/>
        </p:nvSpPr>
        <p:spPr bwMode="auto">
          <a:xfrm>
            <a:off x="1524000" y="5876925"/>
            <a:ext cx="3697288" cy="523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Add row 2 and row 3</a:t>
            </a:r>
          </a:p>
        </p:txBody>
      </p:sp>
      <p:sp>
        <p:nvSpPr>
          <p:cNvPr id="9" name="Rectangle 8"/>
          <p:cNvSpPr/>
          <p:nvPr/>
        </p:nvSpPr>
        <p:spPr>
          <a:xfrm>
            <a:off x="4216400" y="1711325"/>
            <a:ext cx="3048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600" y="1762125"/>
            <a:ext cx="3048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267200" y="2143125"/>
            <a:ext cx="3581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267200" y="2828925"/>
            <a:ext cx="3581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3400" y="3514725"/>
            <a:ext cx="3581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Flowchart: Document 13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57200" y="1905000"/>
          <a:ext cx="3444875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6" name="Equation" r:id="rId3" imgW="1155700" imgH="711200" progId="">
                  <p:embed/>
                </p:oleObj>
              </mc:Choice>
              <mc:Fallback>
                <p:oleObj name="Equation" r:id="rId3" imgW="1155700" imgH="71120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3444875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TextBox 8"/>
          <p:cNvSpPr txBox="1">
            <a:spLocks noChangeArrowheads="1"/>
          </p:cNvSpPr>
          <p:nvPr/>
        </p:nvSpPr>
        <p:spPr bwMode="auto">
          <a:xfrm>
            <a:off x="1524000" y="4343400"/>
            <a:ext cx="3584575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Row 3 x3 plus row 1</a:t>
            </a:r>
          </a:p>
        </p:txBody>
      </p:sp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4383088" y="1882775"/>
          <a:ext cx="3671887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7" name="Equation" r:id="rId5" imgW="1231366" imgH="710891" progId="">
                  <p:embed/>
                </p:oleObj>
              </mc:Choice>
              <mc:Fallback>
                <p:oleObj name="Equation" r:id="rId5" imgW="1231366" imgH="710891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088" y="1882775"/>
                        <a:ext cx="3671887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5"/>
          <p:cNvGraphicFramePr>
            <a:graphicFrameLocks noChangeAspect="1"/>
          </p:cNvGraphicFramePr>
          <p:nvPr/>
        </p:nvGraphicFramePr>
        <p:xfrm>
          <a:off x="2514600" y="4953000"/>
          <a:ext cx="28194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8" name="Equation" r:id="rId7" imgW="18135000" imgH="4599000" progId="">
                  <p:embed/>
                </p:oleObj>
              </mc:Choice>
              <mc:Fallback>
                <p:oleObj name="Equation" r:id="rId7" imgW="18135000" imgH="459900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953000"/>
                        <a:ext cx="281940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6"/>
          <p:cNvGraphicFramePr>
            <a:graphicFrameLocks noChangeAspect="1"/>
          </p:cNvGraphicFramePr>
          <p:nvPr/>
        </p:nvGraphicFramePr>
        <p:xfrm>
          <a:off x="2362200" y="4953000"/>
          <a:ext cx="30289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9" name="Equation" r:id="rId9" imgW="21303000" imgH="4599000" progId="">
                  <p:embed/>
                </p:oleObj>
              </mc:Choice>
              <mc:Fallback>
                <p:oleObj name="Equation" r:id="rId9" imgW="21303000" imgH="459900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953000"/>
                        <a:ext cx="302895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7"/>
          <p:cNvGraphicFramePr>
            <a:graphicFrameLocks noChangeAspect="1"/>
          </p:cNvGraphicFramePr>
          <p:nvPr/>
        </p:nvGraphicFramePr>
        <p:xfrm>
          <a:off x="2590800" y="5486400"/>
          <a:ext cx="30480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0" name="Equation" r:id="rId11" imgW="19575000" imgH="4599000" progId="">
                  <p:embed/>
                </p:oleObj>
              </mc:Choice>
              <mc:Fallback>
                <p:oleObj name="Equation" r:id="rId11" imgW="19575000" imgH="459900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486400"/>
                        <a:ext cx="304800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7" name="TextBox 8"/>
          <p:cNvSpPr txBox="1">
            <a:spLocks noChangeArrowheads="1"/>
          </p:cNvSpPr>
          <p:nvPr/>
        </p:nvSpPr>
        <p:spPr bwMode="auto">
          <a:xfrm>
            <a:off x="762000" y="50292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Row 3 x3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495800" y="3276600"/>
            <a:ext cx="3276600" cy="533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495800" y="2057400"/>
            <a:ext cx="3276600" cy="10668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7696200" y="1905000"/>
            <a:ext cx="381000" cy="2057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343400" y="1905000"/>
            <a:ext cx="304800" cy="2057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3124200" y="5410200"/>
            <a:ext cx="381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lowchart: Document 1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  <p:bldP spid="4107" grpId="0"/>
      <p:bldP spid="8" grpId="0" animBg="1"/>
      <p:bldP spid="2" grpId="0" animBg="1"/>
      <p:bldP spid="3" grpId="0" animBg="1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852487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457200" y="1820862"/>
          <a:ext cx="36718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6" name="Equation" r:id="rId3" imgW="1231366" imgH="710891" progId="">
                  <p:embed/>
                </p:oleObj>
              </mc:Choice>
              <mc:Fallback>
                <p:oleObj name="Equation" r:id="rId3" imgW="1231366" imgH="710891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820862"/>
                        <a:ext cx="36718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7"/>
          <p:cNvGraphicFramePr>
            <a:graphicFrameLocks noChangeAspect="1"/>
          </p:cNvGraphicFramePr>
          <p:nvPr/>
        </p:nvGraphicFramePr>
        <p:xfrm>
          <a:off x="4743450" y="1843087"/>
          <a:ext cx="36337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7" name="Equation" r:id="rId5" imgW="1218671" imgH="710891" progId="">
                  <p:embed/>
                </p:oleObj>
              </mc:Choice>
              <mc:Fallback>
                <p:oleObj name="Equation" r:id="rId5" imgW="1218671" imgH="710891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3450" y="1843087"/>
                        <a:ext cx="36337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Box 10"/>
          <p:cNvSpPr txBox="1">
            <a:spLocks noChangeArrowheads="1"/>
          </p:cNvSpPr>
          <p:nvPr/>
        </p:nvSpPr>
        <p:spPr bwMode="auto">
          <a:xfrm>
            <a:off x="1524000" y="4281487"/>
            <a:ext cx="4930775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Divide the bottom row by 34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29200" y="3214687"/>
            <a:ext cx="3124200" cy="533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953000" y="1995487"/>
            <a:ext cx="3124200" cy="12192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48200" y="1843087"/>
            <a:ext cx="381000" cy="2057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001000" y="1919287"/>
            <a:ext cx="381000" cy="2057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8" grpId="0" animBg="1"/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1143000"/>
            <a:ext cx="8610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eaLnBrk="0" hangingPunct="0">
              <a:spcBef>
                <a:spcPct val="20000"/>
              </a:spcBef>
              <a:buFont typeface="Symbol" pitchFamily="18" charset="2"/>
              <a:buNone/>
            </a:pPr>
            <a:endParaRPr lang="en-US" sz="2800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96875" y="1371600"/>
          <a:ext cx="5829300" cy="189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66" name="Equation" r:id="rId4" imgW="1739880" imgH="596880" progId="Equation.3">
                  <p:embed/>
                </p:oleObj>
              </mc:Choice>
              <mc:Fallback>
                <p:oleObj name="Equation" r:id="rId4" imgW="1739880" imgH="596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1371600"/>
                        <a:ext cx="5829300" cy="189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4"/>
          <p:cNvSpPr>
            <a:spLocks noChangeArrowheads="1"/>
          </p:cNvSpPr>
          <p:nvPr/>
        </p:nvSpPr>
        <p:spPr bwMode="auto">
          <a:xfrm rot="5400000">
            <a:off x="3657600" y="-304800"/>
            <a:ext cx="533400" cy="4038600"/>
          </a:xfrm>
          <a:prstGeom prst="rect">
            <a:avLst/>
          </a:prstGeom>
          <a:solidFill>
            <a:srgbClr val="99CC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3048000" y="1471748"/>
            <a:ext cx="762000" cy="1676400"/>
          </a:xfrm>
          <a:prstGeom prst="rect">
            <a:avLst/>
          </a:prstGeom>
          <a:solidFill>
            <a:srgbClr val="80008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034" name="Text Box 9"/>
          <p:cNvSpPr txBox="1">
            <a:spLocks noChangeArrowheads="1"/>
          </p:cNvSpPr>
          <p:nvPr/>
        </p:nvSpPr>
        <p:spPr bwMode="auto">
          <a:xfrm>
            <a:off x="1676400" y="3657600"/>
            <a:ext cx="1882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First column</a:t>
            </a:r>
          </a:p>
        </p:txBody>
      </p:sp>
      <p:sp>
        <p:nvSpPr>
          <p:cNvPr id="1035" name="Line 10"/>
          <p:cNvSpPr>
            <a:spLocks noChangeShapeType="1"/>
          </p:cNvSpPr>
          <p:nvPr/>
        </p:nvSpPr>
        <p:spPr bwMode="auto">
          <a:xfrm flipV="1">
            <a:off x="2286000" y="3276600"/>
            <a:ext cx="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6858000" y="1538288"/>
            <a:ext cx="1882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First row</a:t>
            </a:r>
          </a:p>
        </p:txBody>
      </p:sp>
      <p:sp>
        <p:nvSpPr>
          <p:cNvPr id="1037" name="Line 12"/>
          <p:cNvSpPr>
            <a:spLocks noChangeShapeType="1"/>
          </p:cNvSpPr>
          <p:nvPr/>
        </p:nvSpPr>
        <p:spPr bwMode="auto">
          <a:xfrm flipH="1">
            <a:off x="6019800" y="1752600"/>
            <a:ext cx="762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38" name="Text Box 13"/>
          <p:cNvSpPr txBox="1">
            <a:spLocks noChangeArrowheads="1"/>
          </p:cNvSpPr>
          <p:nvPr/>
        </p:nvSpPr>
        <p:spPr bwMode="auto">
          <a:xfrm>
            <a:off x="6858000" y="2071688"/>
            <a:ext cx="2286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Second row</a:t>
            </a:r>
          </a:p>
        </p:txBody>
      </p:sp>
      <p:sp>
        <p:nvSpPr>
          <p:cNvPr id="1039" name="Line 14"/>
          <p:cNvSpPr>
            <a:spLocks noChangeShapeType="1"/>
          </p:cNvSpPr>
          <p:nvPr/>
        </p:nvSpPr>
        <p:spPr bwMode="auto">
          <a:xfrm flipH="1">
            <a:off x="6019800" y="2362200"/>
            <a:ext cx="762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40" name="Line 15"/>
          <p:cNvSpPr>
            <a:spLocks noChangeShapeType="1"/>
          </p:cNvSpPr>
          <p:nvPr/>
        </p:nvSpPr>
        <p:spPr bwMode="auto">
          <a:xfrm flipH="1">
            <a:off x="6051550" y="2971800"/>
            <a:ext cx="762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934200" y="2681288"/>
            <a:ext cx="2286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Third row</a:t>
            </a:r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2895600" y="3679825"/>
            <a:ext cx="1882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Second column</a:t>
            </a:r>
          </a:p>
        </p:txBody>
      </p:sp>
      <p:sp>
        <p:nvSpPr>
          <p:cNvPr id="1043" name="Text Box 18"/>
          <p:cNvSpPr txBox="1">
            <a:spLocks noChangeArrowheads="1"/>
          </p:cNvSpPr>
          <p:nvPr/>
        </p:nvSpPr>
        <p:spPr bwMode="auto">
          <a:xfrm>
            <a:off x="4137025" y="3657600"/>
            <a:ext cx="1882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Third column</a:t>
            </a:r>
          </a:p>
        </p:txBody>
      </p:sp>
      <p:sp>
        <p:nvSpPr>
          <p:cNvPr id="1044" name="Text Box 19"/>
          <p:cNvSpPr txBox="1">
            <a:spLocks noChangeArrowheads="1"/>
          </p:cNvSpPr>
          <p:nvPr/>
        </p:nvSpPr>
        <p:spPr bwMode="auto">
          <a:xfrm>
            <a:off x="5302250" y="3668713"/>
            <a:ext cx="1882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latin typeface="Arial" charset="0"/>
              </a:rPr>
              <a:t>Fourth column</a:t>
            </a:r>
          </a:p>
        </p:txBody>
      </p:sp>
      <p:sp>
        <p:nvSpPr>
          <p:cNvPr id="1045" name="Line 20"/>
          <p:cNvSpPr>
            <a:spLocks noChangeShapeType="1"/>
          </p:cNvSpPr>
          <p:nvPr/>
        </p:nvSpPr>
        <p:spPr bwMode="auto">
          <a:xfrm flipV="1">
            <a:off x="3429000" y="3309938"/>
            <a:ext cx="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46" name="Line 21"/>
          <p:cNvSpPr>
            <a:spLocks noChangeShapeType="1"/>
          </p:cNvSpPr>
          <p:nvPr/>
        </p:nvSpPr>
        <p:spPr bwMode="auto">
          <a:xfrm flipV="1">
            <a:off x="4572000" y="3276600"/>
            <a:ext cx="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47" name="Line 22"/>
          <p:cNvSpPr>
            <a:spLocks noChangeShapeType="1"/>
          </p:cNvSpPr>
          <p:nvPr/>
        </p:nvSpPr>
        <p:spPr bwMode="auto">
          <a:xfrm flipV="1">
            <a:off x="5562600" y="3276600"/>
            <a:ext cx="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28800" y="5029200"/>
            <a:ext cx="6096000" cy="1371600"/>
            <a:chOff x="384" y="3360"/>
            <a:chExt cx="3840" cy="864"/>
          </a:xfrm>
        </p:grpSpPr>
        <p:sp>
          <p:nvSpPr>
            <p:cNvPr id="1050" name="Rectangle 24"/>
            <p:cNvSpPr>
              <a:spLocks noChangeArrowheads="1"/>
            </p:cNvSpPr>
            <p:nvPr/>
          </p:nvSpPr>
          <p:spPr bwMode="auto">
            <a:xfrm>
              <a:off x="384" y="3360"/>
              <a:ext cx="3840" cy="864"/>
            </a:xfrm>
            <a:prstGeom prst="rect">
              <a:avLst/>
            </a:prstGeom>
            <a:solidFill>
              <a:srgbClr val="800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576" y="3408"/>
              <a:ext cx="3552" cy="741"/>
              <a:chOff x="384" y="3408"/>
              <a:chExt cx="3552" cy="741"/>
            </a:xfrm>
          </p:grpSpPr>
          <p:graphicFrame>
            <p:nvGraphicFramePr>
              <p:cNvPr id="1027" name="Object 26"/>
              <p:cNvGraphicFramePr>
                <a:graphicFrameLocks noChangeAspect="1"/>
              </p:cNvGraphicFramePr>
              <p:nvPr/>
            </p:nvGraphicFramePr>
            <p:xfrm>
              <a:off x="384" y="3408"/>
              <a:ext cx="1033" cy="7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0567" name="Equation" r:id="rId6" imgW="241200" imgH="190440" progId="Equation.3">
                      <p:embed/>
                    </p:oleObj>
                  </mc:Choice>
                  <mc:Fallback>
                    <p:oleObj name="Equation" r:id="rId6" imgW="241200" imgH="19044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4" y="3408"/>
                            <a:ext cx="1033" cy="741"/>
                          </a:xfrm>
                          <a:prstGeom prst="rect">
                            <a:avLst/>
                          </a:prstGeom>
                          <a:solidFill>
                            <a:srgbClr val="000078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52" name="Line 27"/>
              <p:cNvSpPr>
                <a:spLocks noChangeShapeType="1"/>
              </p:cNvSpPr>
              <p:nvPr/>
            </p:nvSpPr>
            <p:spPr bwMode="auto">
              <a:xfrm>
                <a:off x="1008" y="3600"/>
                <a:ext cx="0" cy="144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" name="Line 28"/>
              <p:cNvSpPr>
                <a:spLocks noChangeShapeType="1"/>
              </p:cNvSpPr>
              <p:nvPr/>
            </p:nvSpPr>
            <p:spPr bwMode="auto">
              <a:xfrm>
                <a:off x="1008" y="3600"/>
                <a:ext cx="1200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" name="Line 29"/>
              <p:cNvSpPr>
                <a:spLocks noChangeShapeType="1"/>
              </p:cNvSpPr>
              <p:nvPr/>
            </p:nvSpPr>
            <p:spPr bwMode="auto">
              <a:xfrm flipH="1">
                <a:off x="1248" y="3840"/>
                <a:ext cx="720" cy="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" name="Text Box 30"/>
              <p:cNvSpPr txBox="1">
                <a:spLocks noChangeArrowheads="1"/>
              </p:cNvSpPr>
              <p:nvPr/>
            </p:nvSpPr>
            <p:spPr bwMode="auto">
              <a:xfrm>
                <a:off x="2256" y="3417"/>
                <a:ext cx="15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>
                    <a:solidFill>
                      <a:srgbClr val="FFFF00"/>
                    </a:solidFill>
                    <a:latin typeface="Arial" charset="0"/>
                  </a:rPr>
                  <a:t>Row number</a:t>
                </a:r>
              </a:p>
            </p:txBody>
          </p:sp>
          <p:sp>
            <p:nvSpPr>
              <p:cNvPr id="1056" name="Text Box 31"/>
              <p:cNvSpPr txBox="1">
                <a:spLocks noChangeArrowheads="1"/>
              </p:cNvSpPr>
              <p:nvPr/>
            </p:nvSpPr>
            <p:spPr bwMode="auto">
              <a:xfrm>
                <a:off x="2016" y="3684"/>
                <a:ext cx="192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dirty="0">
                    <a:solidFill>
                      <a:srgbClr val="FFFF00"/>
                    </a:solidFill>
                    <a:latin typeface="Arial" charset="0"/>
                  </a:rPr>
                  <a:t>Column number</a:t>
                </a:r>
              </a:p>
            </p:txBody>
          </p:sp>
        </p:grpSp>
      </p:grpSp>
      <p:sp>
        <p:nvSpPr>
          <p:cNvPr id="33" name="Flowchart: Document 3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4" grpId="0"/>
      <p:bldP spid="1035" grpId="0" animBg="1"/>
      <p:bldP spid="1036" grpId="0"/>
      <p:bldP spid="1037" grpId="0" animBg="1"/>
      <p:bldP spid="1038" grpId="0"/>
      <p:bldP spid="1039" grpId="0" animBg="1"/>
      <p:bldP spid="1040" grpId="0" animBg="1"/>
      <p:bldP spid="1041" grpId="0"/>
      <p:bldP spid="1042" grpId="0"/>
      <p:bldP spid="1043" grpId="0"/>
      <p:bldP spid="1044" grpId="0"/>
      <p:bldP spid="1045" grpId="0" animBg="1"/>
      <p:bldP spid="1046" grpId="0" animBg="1"/>
      <p:bldP spid="104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3"/>
          <p:cNvSpPr txBox="1">
            <a:spLocks noChangeArrowheads="1"/>
          </p:cNvSpPr>
          <p:nvPr/>
        </p:nvSpPr>
        <p:spPr bwMode="auto">
          <a:xfrm>
            <a:off x="0" y="923925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457200" y="1914525"/>
          <a:ext cx="36337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6" name="Equation" r:id="rId3" imgW="1218671" imgH="710891" progId="">
                  <p:embed/>
                </p:oleObj>
              </mc:Choice>
              <mc:Fallback>
                <p:oleObj name="Equation" r:id="rId3" imgW="1218671" imgH="710891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14525"/>
                        <a:ext cx="36337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800600" y="1914525"/>
          <a:ext cx="36337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7" name="Equation" r:id="rId5" imgW="1218671" imgH="710891" progId="">
                  <p:embed/>
                </p:oleObj>
              </mc:Choice>
              <mc:Fallback>
                <p:oleObj name="Equation" r:id="rId5" imgW="1218671" imgH="710891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914525"/>
                        <a:ext cx="36337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609600" y="4276725"/>
            <a:ext cx="7300913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Bottom row x4,  subtract row 3 from row 2</a:t>
            </a:r>
          </a:p>
        </p:txBody>
      </p:sp>
      <p:graphicFrame>
        <p:nvGraphicFramePr>
          <p:cNvPr id="6148" name="Object 5"/>
          <p:cNvGraphicFramePr>
            <a:graphicFrameLocks noChangeAspect="1"/>
          </p:cNvGraphicFramePr>
          <p:nvPr/>
        </p:nvGraphicFramePr>
        <p:xfrm>
          <a:off x="2590800" y="4810125"/>
          <a:ext cx="2536825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8" name="Equation" r:id="rId7" imgW="19287000" imgH="9783000" progId="">
                  <p:embed/>
                </p:oleObj>
              </mc:Choice>
              <mc:Fallback>
                <p:oleObj name="Equation" r:id="rId7" imgW="19287000" imgH="978300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810125"/>
                        <a:ext cx="2536825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6"/>
          <p:cNvGraphicFramePr>
            <a:graphicFrameLocks noChangeAspect="1"/>
          </p:cNvGraphicFramePr>
          <p:nvPr/>
        </p:nvGraphicFramePr>
        <p:xfrm>
          <a:off x="2571750" y="4810125"/>
          <a:ext cx="2536825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9" name="Equation" r:id="rId9" imgW="19287000" imgH="9783000" progId="">
                  <p:embed/>
                </p:oleObj>
              </mc:Choice>
              <mc:Fallback>
                <p:oleObj name="Equation" r:id="rId9" imgW="19287000" imgH="978300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4810125"/>
                        <a:ext cx="2536825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TextBox 8"/>
          <p:cNvSpPr txBox="1">
            <a:spLocks noChangeArrowheads="1"/>
          </p:cNvSpPr>
          <p:nvPr/>
        </p:nvSpPr>
        <p:spPr bwMode="auto">
          <a:xfrm>
            <a:off x="1066800" y="5572125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Row 3 x4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29200" y="2676525"/>
            <a:ext cx="3124200" cy="533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029200" y="3362325"/>
            <a:ext cx="3124200" cy="533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29200" y="2066925"/>
            <a:ext cx="3124200" cy="533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077200" y="1914525"/>
            <a:ext cx="304800" cy="2057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800600" y="1990725"/>
            <a:ext cx="304800" cy="2057400"/>
          </a:xfrm>
          <a:prstGeom prst="rect">
            <a:avLst/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" name="Flowchart: Document 1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1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2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3" grpId="0"/>
      <p:bldP spid="8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0" y="852487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457200" y="1843087"/>
          <a:ext cx="36337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4" name="Equation" r:id="rId3" imgW="1218671" imgH="710891" progId="">
                  <p:embed/>
                </p:oleObj>
              </mc:Choice>
              <mc:Fallback>
                <p:oleObj name="Equation" r:id="rId3" imgW="1218671" imgH="710891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843087"/>
                        <a:ext cx="36337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4648200" y="1843087"/>
          <a:ext cx="36337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5" name="Equation" r:id="rId5" imgW="1218671" imgH="710891" progId="">
                  <p:embed/>
                </p:oleObj>
              </mc:Choice>
              <mc:Fallback>
                <p:oleObj name="Equation" r:id="rId5" imgW="1218671" imgH="710891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843087"/>
                        <a:ext cx="36337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609600" y="4205287"/>
            <a:ext cx="3090863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Divide row 2 by 4</a:t>
            </a:r>
          </a:p>
        </p:txBody>
      </p:sp>
      <p:sp>
        <p:nvSpPr>
          <p:cNvPr id="6" name="Flowchart: Document 5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0" y="900112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404813" y="1890712"/>
          <a:ext cx="3633787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4" name="Equation" r:id="rId3" imgW="1218671" imgH="710891" progId="">
                  <p:embed/>
                </p:oleObj>
              </mc:Choice>
              <mc:Fallback>
                <p:oleObj name="Equation" r:id="rId3" imgW="1218671" imgH="710891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890712"/>
                        <a:ext cx="3633787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Box 5"/>
          <p:cNvSpPr txBox="1">
            <a:spLocks noChangeArrowheads="1"/>
          </p:cNvSpPr>
          <p:nvPr/>
        </p:nvSpPr>
        <p:spPr bwMode="auto">
          <a:xfrm>
            <a:off x="609600" y="4252912"/>
            <a:ext cx="7300913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Bottom row x7,  subtract row 3 from row 1</a:t>
            </a:r>
          </a:p>
        </p:txBody>
      </p:sp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2133600" y="4862512"/>
          <a:ext cx="253682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5" name="Equation" r:id="rId5" imgW="19287000" imgH="15255000" progId="">
                  <p:embed/>
                </p:oleObj>
              </mc:Choice>
              <mc:Fallback>
                <p:oleObj name="Equation" r:id="rId5" imgW="19287000" imgH="1525500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862512"/>
                        <a:ext cx="2536825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5"/>
          <p:cNvGraphicFramePr>
            <a:graphicFrameLocks noChangeAspect="1"/>
          </p:cNvGraphicFramePr>
          <p:nvPr/>
        </p:nvGraphicFramePr>
        <p:xfrm>
          <a:off x="2125663" y="4854575"/>
          <a:ext cx="2536825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6" name="Equation" r:id="rId7" imgW="19287000" imgH="15255000" progId="">
                  <p:embed/>
                </p:oleObj>
              </mc:Choice>
              <mc:Fallback>
                <p:oleObj name="Equation" r:id="rId7" imgW="19287000" imgH="1525500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663" y="4854575"/>
                        <a:ext cx="2536825" cy="147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6"/>
          <p:cNvGraphicFramePr>
            <a:graphicFrameLocks noChangeAspect="1"/>
          </p:cNvGraphicFramePr>
          <p:nvPr/>
        </p:nvGraphicFramePr>
        <p:xfrm>
          <a:off x="4514850" y="1890712"/>
          <a:ext cx="35956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7" name="Equation" r:id="rId9" imgW="1206500" imgH="711200" progId="">
                  <p:embed/>
                </p:oleObj>
              </mc:Choice>
              <mc:Fallback>
                <p:oleObj name="Equation" r:id="rId9" imgW="1206500" imgH="71120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1890712"/>
                        <a:ext cx="35956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685800" y="5776912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Row 3 x7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1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2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0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0" y="852487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609600" y="4205287"/>
            <a:ext cx="4752975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Divide the top row by three</a:t>
            </a:r>
          </a:p>
        </p:txBody>
      </p:sp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609600" y="1843087"/>
          <a:ext cx="3595688" cy="21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2" name="Equation" r:id="rId3" imgW="1206500" imgH="711200" progId="">
                  <p:embed/>
                </p:oleObj>
              </mc:Choice>
              <mc:Fallback>
                <p:oleObj name="Equation" r:id="rId3" imgW="1206500" imgH="7112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843087"/>
                        <a:ext cx="3595688" cy="211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4724400" y="1919287"/>
          <a:ext cx="337185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3" name="Equation" r:id="rId5" imgW="977900" imgH="711200" progId="Equation.3">
                  <p:embed/>
                </p:oleObj>
              </mc:Choice>
              <mc:Fallback>
                <p:oleObj name="Equation" r:id="rId5" imgW="977900" imgH="71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919287"/>
                        <a:ext cx="3371850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lowchart: Document 5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8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3"/>
          <p:cNvSpPr txBox="1">
            <a:spLocks noChangeArrowheads="1"/>
          </p:cNvSpPr>
          <p:nvPr/>
        </p:nvSpPr>
        <p:spPr bwMode="auto">
          <a:xfrm>
            <a:off x="-76200" y="919162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b="1">
                <a:latin typeface="Comic Sans MS" pitchFamily="66" charset="0"/>
              </a:rPr>
              <a:t>Solving a System of Equations with Matrices</a:t>
            </a:r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304800" y="1833562"/>
          <a:ext cx="2895600" cy="174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4" name="Equation" r:id="rId3" imgW="1180588" imgH="710891" progId="">
                  <p:embed/>
                </p:oleObj>
              </mc:Choice>
              <mc:Fallback>
                <p:oleObj name="Equation" r:id="rId3" imgW="1180588" imgH="710891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833562"/>
                        <a:ext cx="2895600" cy="174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7"/>
          <p:cNvGraphicFramePr>
            <a:graphicFrameLocks noChangeAspect="1"/>
          </p:cNvGraphicFramePr>
          <p:nvPr/>
        </p:nvGraphicFramePr>
        <p:xfrm>
          <a:off x="3556000" y="4500562"/>
          <a:ext cx="3179763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5" name="Equation" r:id="rId5" imgW="24183000" imgH="4599000" progId="">
                  <p:embed/>
                </p:oleObj>
              </mc:Choice>
              <mc:Fallback>
                <p:oleObj name="Equation" r:id="rId5" imgW="24183000" imgH="459900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0" y="4500562"/>
                        <a:ext cx="3179763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8"/>
          <p:cNvGraphicFramePr>
            <a:graphicFrameLocks noChangeAspect="1"/>
          </p:cNvGraphicFramePr>
          <p:nvPr/>
        </p:nvGraphicFramePr>
        <p:xfrm>
          <a:off x="3581400" y="5262562"/>
          <a:ext cx="29146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6" name="Equation" r:id="rId7" imgW="22167000" imgH="4599000" progId="">
                  <p:embed/>
                </p:oleObj>
              </mc:Choice>
              <mc:Fallback>
                <p:oleObj name="Equation" r:id="rId7" imgW="22167000" imgH="4599000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262562"/>
                        <a:ext cx="291465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9"/>
          <p:cNvGraphicFramePr>
            <a:graphicFrameLocks noChangeAspect="1"/>
          </p:cNvGraphicFramePr>
          <p:nvPr/>
        </p:nvGraphicFramePr>
        <p:xfrm>
          <a:off x="3581400" y="3814762"/>
          <a:ext cx="2878138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7" name="Equation" r:id="rId9" imgW="21879000" imgH="4599000" progId="">
                  <p:embed/>
                </p:oleObj>
              </mc:Choice>
              <mc:Fallback>
                <p:oleObj name="Equation" r:id="rId9" imgW="21879000" imgH="4599000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814762"/>
                        <a:ext cx="2878138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10"/>
          <p:cNvGraphicFramePr>
            <a:graphicFrameLocks noChangeAspect="1"/>
          </p:cNvGraphicFramePr>
          <p:nvPr/>
        </p:nvGraphicFramePr>
        <p:xfrm>
          <a:off x="6858000" y="4500562"/>
          <a:ext cx="18542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8" name="Equation" r:id="rId11" imgW="622030" imgH="203112" progId="">
                  <p:embed/>
                </p:oleObj>
              </mc:Choice>
              <mc:Fallback>
                <p:oleObj name="Equation" r:id="rId11" imgW="622030" imgH="203112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500562"/>
                        <a:ext cx="1854200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6781800" y="5262562"/>
          <a:ext cx="1552575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9" name="Equation" r:id="rId13" imgW="520248" imgH="177646" progId="">
                  <p:embed/>
                </p:oleObj>
              </mc:Choice>
              <mc:Fallback>
                <p:oleObj name="Equation" r:id="rId13" imgW="520248" imgH="177646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262562"/>
                        <a:ext cx="1552575" cy="52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6629400" y="3814762"/>
          <a:ext cx="175101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0" name="Equation" r:id="rId15" imgW="507780" imgH="177723" progId="Equation.3">
                  <p:embed/>
                </p:oleObj>
              </mc:Choice>
              <mc:Fallback>
                <p:oleObj name="Equation" r:id="rId15" imgW="507780" imgH="177723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814762"/>
                        <a:ext cx="1751013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1" name="Object 15"/>
          <p:cNvGraphicFramePr>
            <a:graphicFrameLocks noChangeAspect="1"/>
          </p:cNvGraphicFramePr>
          <p:nvPr/>
        </p:nvGraphicFramePr>
        <p:xfrm>
          <a:off x="3733800" y="1811337"/>
          <a:ext cx="2895600" cy="174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1" name="Equation" r:id="rId17" imgW="990170" imgH="710891" progId="Equation.3">
                  <p:embed/>
                </p:oleObj>
              </mc:Choice>
              <mc:Fallback>
                <p:oleObj name="Equation" r:id="rId17" imgW="990170" imgH="710891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811337"/>
                        <a:ext cx="2895600" cy="174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3733800" y="1528762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Comic Sans MS" pitchFamily="66" charset="0"/>
              </a:rPr>
              <a:t>X          Y       Z </a:t>
            </a:r>
          </a:p>
        </p:txBody>
      </p:sp>
      <p:sp>
        <p:nvSpPr>
          <p:cNvPr id="12" name="Flowchart: Document 11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SYSTEM OF EQUATIONS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9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20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TBolan\Desktop\FILES\Pics\Math animations\matrixstyl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338" cy="6858000"/>
          </a:xfrm>
          <a:prstGeom prst="rect">
            <a:avLst/>
          </a:prstGeom>
          <a:noFill/>
        </p:spPr>
      </p:pic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MATRICES: </a:t>
            </a:r>
            <a:r>
              <a:rPr 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APPENDIX</a:t>
            </a:r>
            <a:endParaRPr lang="en-US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1676400" y="1219200"/>
            <a:ext cx="4191000" cy="8382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OPENERS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hlinkClick r:id="rId6" action="ppaction://hlinksldjump"/>
          </p:cNvPr>
          <p:cNvSpPr/>
          <p:nvPr/>
        </p:nvSpPr>
        <p:spPr>
          <a:xfrm>
            <a:off x="1676400" y="2590800"/>
            <a:ext cx="4191000" cy="8382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ASSIGNMENTS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hlinkClick r:id="rId7" action="ppaction://hlinksldjump"/>
          </p:cNvPr>
          <p:cNvSpPr/>
          <p:nvPr/>
        </p:nvSpPr>
        <p:spPr>
          <a:xfrm>
            <a:off x="1676400" y="4038600"/>
            <a:ext cx="4191000" cy="8382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EXTRA PROBLEMS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hlinkClick r:id="" action="ppaction://noaction"/>
          </p:cNvPr>
          <p:cNvSpPr/>
          <p:nvPr/>
        </p:nvSpPr>
        <p:spPr>
          <a:xfrm>
            <a:off x="1676400" y="5410200"/>
            <a:ext cx="2590800" cy="8382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 smtClean="0">
                <a:solidFill>
                  <a:schemeClr val="tx1"/>
                </a:solidFill>
              </a:rPr>
              <a:t>USING A CALCULATOR</a:t>
            </a:r>
            <a:endParaRPr lang="en-US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TBolan\Desktop\FILES\Pics\Math animations\th_Matrix-Anim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2221" cy="6858000"/>
          </a:xfrm>
          <a:prstGeom prst="rect">
            <a:avLst/>
          </a:prstGeom>
          <a:noFill/>
        </p:spPr>
      </p:pic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OPENERS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1371600"/>
            <a:ext cx="386644" cy="4524315"/>
          </a:xfrm>
          <a:prstGeom prst="rect">
            <a:avLst/>
          </a:prstGeom>
          <a:solidFill>
            <a:schemeClr val="tx1">
              <a:alpha val="2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A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B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C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D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E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F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G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H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I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J</a:t>
            </a:r>
            <a:endParaRPr lang="en-US" b="1" dirty="0" smtClean="0">
              <a:solidFill>
                <a:srgbClr val="00FF00"/>
              </a:solidFill>
            </a:endParaRPr>
          </a:p>
          <a:p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K</a:t>
            </a:r>
            <a:endParaRPr lang="en-US" b="1" dirty="0" smtClean="0">
              <a:solidFill>
                <a:srgbClr val="00FF00"/>
              </a:solidFill>
            </a:endParaRPr>
          </a:p>
          <a:p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L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M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N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  <a:hlinkClick r:id="rId5" action="ppaction://hlinksldjump"/>
              </a:rPr>
              <a:t>O</a:t>
            </a:r>
            <a:r>
              <a:rPr lang="en-US" b="1" dirty="0" smtClean="0">
                <a:solidFill>
                  <a:srgbClr val="00FF00"/>
                </a:solidFill>
              </a:rPr>
              <a:t/>
            </a:r>
            <a:br>
              <a:rPr lang="en-US" b="1" dirty="0" smtClean="0">
                <a:solidFill>
                  <a:srgbClr val="00FF00"/>
                </a:solidFill>
              </a:rPr>
            </a:br>
            <a:r>
              <a:rPr lang="en-US" b="1" dirty="0" smtClean="0">
                <a:solidFill>
                  <a:srgbClr val="00FF00"/>
                </a:solidFill>
              </a:rPr>
              <a:t>P</a:t>
            </a:r>
            <a:endParaRPr lang="en-US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OPENERS  O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8200"/>
            <a:ext cx="891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Solve this system of equations using any method you choose: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724466"/>
              </p:ext>
            </p:extLst>
          </p:nvPr>
        </p:nvGraphicFramePr>
        <p:xfrm>
          <a:off x="488950" y="1524000"/>
          <a:ext cx="408305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25" name="Equation" r:id="rId5" imgW="1879560" imgH="1104840" progId="Equation.DSMT4">
                  <p:embed/>
                </p:oleObj>
              </mc:Choice>
              <mc:Fallback>
                <p:oleObj name="Equation" r:id="rId5" imgW="1879560" imgH="11048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1524000"/>
                        <a:ext cx="4083050" cy="240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674029"/>
              </p:ext>
            </p:extLst>
          </p:nvPr>
        </p:nvGraphicFramePr>
        <p:xfrm>
          <a:off x="7772400" y="4343400"/>
          <a:ext cx="1076325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26" name="Equation" r:id="rId7" imgW="495000" imgH="1091880" progId="Equation.DSMT4">
                  <p:embed/>
                </p:oleObj>
              </mc:Choice>
              <mc:Fallback>
                <p:oleObj name="Equation" r:id="rId7" imgW="495000" imgH="1091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4343400"/>
                        <a:ext cx="1076325" cy="2373313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69319"/>
              </p:ext>
            </p:extLst>
          </p:nvPr>
        </p:nvGraphicFramePr>
        <p:xfrm>
          <a:off x="5708098" y="1524000"/>
          <a:ext cx="3194050" cy="1961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27" name="Equation" r:id="rId9" imgW="1942920" imgH="1193760" progId="Equation.DSMT4">
                  <p:embed/>
                </p:oleObj>
              </mc:Choice>
              <mc:Fallback>
                <p:oleObj name="Equation" r:id="rId9" imgW="1942920" imgH="1193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098" y="1524000"/>
                        <a:ext cx="3194050" cy="1961597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7883" y="4267200"/>
            <a:ext cx="307781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Gaussian Elimination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135" y="4766460"/>
            <a:ext cx="4245665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</a:rPr>
              <a:t>Reduced Row Echelon Form</a:t>
            </a:r>
          </a:p>
        </p:txBody>
      </p:sp>
    </p:spTree>
    <p:extLst>
      <p:ext uri="{BB962C8B-B14F-4D97-AF65-F5344CB8AC3E}">
        <p14:creationId xmlns:p14="http://schemas.microsoft.com/office/powerpoint/2010/main" val="46342106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TBolan\Desktop\FILES\Pics\Math animations\th_Matrix-Anim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2221" cy="6858000"/>
          </a:xfrm>
          <a:prstGeom prst="rect">
            <a:avLst/>
          </a:prstGeom>
          <a:noFill/>
        </p:spPr>
      </p:pic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ASSIGNMENTS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1371600"/>
            <a:ext cx="2141868" cy="1200329"/>
          </a:xfrm>
          <a:prstGeom prst="rect">
            <a:avLst/>
          </a:prstGeom>
          <a:solidFill>
            <a:schemeClr val="tx1">
              <a:alpha val="22000"/>
            </a:schemeClr>
          </a:solidFill>
        </p:spPr>
        <p:txBody>
          <a:bodyPr wrap="non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p.   203</a:t>
            </a:r>
            <a:endParaRPr lang="en-US" b="1" dirty="0" smtClean="0">
              <a:solidFill>
                <a:srgbClr val="00FF00"/>
              </a:solidFill>
            </a:endParaRPr>
          </a:p>
          <a:p>
            <a:pPr marL="342900" indent="-342900"/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p.   211</a:t>
            </a:r>
            <a:endParaRPr lang="en-US" b="1" dirty="0" smtClean="0">
              <a:solidFill>
                <a:srgbClr val="00FF00"/>
              </a:solidFill>
            </a:endParaRPr>
          </a:p>
          <a:p>
            <a:pPr marL="342900" indent="-342900">
              <a:buAutoNum type="alphaLcPeriod" startAt="16"/>
            </a:pP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218</a:t>
            </a:r>
            <a:endParaRPr lang="en-US" b="1" dirty="0" smtClean="0">
              <a:solidFill>
                <a:srgbClr val="00FF00"/>
              </a:solidFill>
            </a:endParaRPr>
          </a:p>
          <a:p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Ch. 4 review </a:t>
            </a:r>
            <a:r>
              <a:rPr lang="en-US" b="1" dirty="0">
                <a:solidFill>
                  <a:srgbClr val="00FF00"/>
                </a:solidFill>
                <a:hlinkClick r:id="" action="ppaction://noaction"/>
              </a:rPr>
              <a:t>b</a:t>
            </a:r>
            <a:r>
              <a:rPr lang="en-US" b="1" dirty="0" smtClean="0">
                <a:solidFill>
                  <a:srgbClr val="00FF00"/>
                </a:solidFill>
                <a:hlinkClick r:id="" action="ppaction://noaction"/>
              </a:rPr>
              <a:t>ooklet</a:t>
            </a:r>
            <a:endParaRPr lang="en-US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TBolan\Desktop\FILES\Pics\Math animations\th_Matrix-Anim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2221" cy="6858000"/>
          </a:xfrm>
          <a:prstGeom prst="rect">
            <a:avLst/>
          </a:prstGeom>
          <a:noFill/>
        </p:spPr>
      </p:pic>
      <p:sp>
        <p:nvSpPr>
          <p:cNvPr id="5" name="Flowchart: Document 4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EXTRA PROBLEMS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752600"/>
            <a:ext cx="3949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hlinkClick r:id="rId5" action="ppaction://hlinksldjump"/>
              </a:rPr>
              <a:t>CHAPTER 4 DIGITAL STATIONS</a:t>
            </a:r>
            <a:endParaRPr lang="en-US" sz="2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owchart: Document 3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5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122884" name="Object 3"/>
          <p:cNvGraphicFramePr>
            <a:graphicFrameLocks noChangeAspect="1"/>
          </p:cNvGraphicFramePr>
          <p:nvPr/>
        </p:nvGraphicFramePr>
        <p:xfrm>
          <a:off x="5715000" y="1371600"/>
          <a:ext cx="3027363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64" name="Equation" r:id="rId6" imgW="1079280" imgH="736560" progId="">
                  <p:embed/>
                </p:oleObj>
              </mc:Choice>
              <mc:Fallback>
                <p:oleObj name="Equation" r:id="rId6" imgW="1079280" imgH="7365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371600"/>
                        <a:ext cx="3027363" cy="195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295400" y="1447800"/>
            <a:ext cx="2566985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What is entry 23?</a:t>
            </a:r>
          </a:p>
          <a:p>
            <a:r>
              <a:rPr lang="en-US" sz="2600" dirty="0" smtClean="0"/>
              <a:t>What is entry 32?</a:t>
            </a:r>
          </a:p>
          <a:p>
            <a:r>
              <a:rPr lang="en-US" sz="2600" dirty="0" smtClean="0"/>
              <a:t>What is entry 43?</a:t>
            </a:r>
          </a:p>
          <a:p>
            <a:r>
              <a:rPr lang="en-US" sz="2600" dirty="0" smtClean="0"/>
              <a:t>What is entry 34?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ocument 11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EXTRA PROBLEMS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3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794505"/>
              </p:ext>
            </p:extLst>
          </p:nvPr>
        </p:nvGraphicFramePr>
        <p:xfrm>
          <a:off x="2286000" y="171450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34" name="Presentation" r:id="rId5" imgW="4570378" imgH="3427437" progId="PowerPoint.Show.12">
                  <p:embed/>
                </p:oleObj>
              </mc:Choice>
              <mc:Fallback>
                <p:oleObj name="Presentation" r:id="rId5" imgW="4570378" imgH="342743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6000" y="1714500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900797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rgbClr val="4F81BD"/>
              </a:solidFill>
              <a:latin typeface="Arial" charset="0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143000" y="2231853"/>
          <a:ext cx="6215062" cy="1806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00" name="Equation" r:id="rId4" imgW="54423000" imgH="16695000" progId="">
                  <p:embed/>
                </p:oleObj>
              </mc:Choice>
              <mc:Fallback>
                <p:oleObj name="Equation" r:id="rId4" imgW="54423000" imgH="166950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31853"/>
                        <a:ext cx="6215062" cy="18067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81000" y="838200"/>
            <a:ext cx="8458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dirty="0">
                <a:solidFill>
                  <a:srgbClr val="4F81BD"/>
                </a:solidFill>
                <a:latin typeface="Arial" charset="0"/>
              </a:rPr>
              <a:t>If </a:t>
            </a:r>
            <a:r>
              <a:rPr lang="en-US" u="sng" dirty="0">
                <a:solidFill>
                  <a:prstClr val="black"/>
                </a:solidFill>
                <a:latin typeface="Arial" charset="0"/>
              </a:rPr>
              <a:t>A</a:t>
            </a:r>
            <a:r>
              <a:rPr lang="en-US" dirty="0">
                <a:solidFill>
                  <a:srgbClr val="4F81BD"/>
                </a:solidFill>
                <a:latin typeface="Arial" charset="0"/>
              </a:rPr>
              <a:t> and </a:t>
            </a:r>
            <a:r>
              <a:rPr lang="en-US" u="sng" dirty="0">
                <a:solidFill>
                  <a:prstClr val="black"/>
                </a:solidFill>
                <a:latin typeface="Arial" charset="0"/>
              </a:rPr>
              <a:t>B</a:t>
            </a:r>
            <a:r>
              <a:rPr lang="en-US" dirty="0">
                <a:solidFill>
                  <a:srgbClr val="4F81BD"/>
                </a:solidFill>
                <a:latin typeface="Arial" charset="0"/>
              </a:rPr>
              <a:t> are two 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matrices of the same 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size (same dimensions), 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Flowchart: Document 13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6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7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2133600" y="5105400"/>
          <a:ext cx="16779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01" name="Equation" r:id="rId8" imgW="14679000" imgH="4311000" progId="">
                  <p:embed/>
                </p:oleObj>
              </mc:Choice>
              <mc:Fallback>
                <p:oleObj name="Equation" r:id="rId8" imgW="14679000" imgH="43110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105400"/>
                        <a:ext cx="1677988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0" name="Object 5"/>
          <p:cNvGraphicFramePr>
            <a:graphicFrameLocks noChangeAspect="1"/>
          </p:cNvGraphicFramePr>
          <p:nvPr/>
        </p:nvGraphicFramePr>
        <p:xfrm>
          <a:off x="4800600" y="4419600"/>
          <a:ext cx="2632075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02" name="Equation" r:id="rId10" imgW="23031000" imgH="16695000" progId="">
                  <p:embed/>
                </p:oleObj>
              </mc:Choice>
              <mc:Fallback>
                <p:oleObj name="Equation" r:id="rId10" imgW="23031000" imgH="166950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419600"/>
                        <a:ext cx="2632075" cy="180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04800" y="1371600"/>
            <a:ext cx="84582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rgbClr val="4F81BD"/>
                </a:solidFill>
                <a:latin typeface="Arial" charset="0"/>
              </a:rPr>
              <a:t>then </a:t>
            </a:r>
            <a:r>
              <a:rPr lang="en-US" dirty="0">
                <a:solidFill>
                  <a:srgbClr val="4F81BD"/>
                </a:solidFill>
                <a:latin typeface="Arial" charset="0"/>
              </a:rPr>
              <a:t>the sum of the matrices is a matrix </a:t>
            </a:r>
            <a:r>
              <a:rPr lang="en-US" u="sng" dirty="0">
                <a:solidFill>
                  <a:prstClr val="black"/>
                </a:solidFill>
                <a:latin typeface="Arial" charset="0"/>
              </a:rPr>
              <a:t>C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=</a:t>
            </a:r>
            <a:r>
              <a:rPr lang="en-US" u="sng" dirty="0">
                <a:solidFill>
                  <a:prstClr val="black"/>
                </a:solidFill>
                <a:latin typeface="Arial" charset="0"/>
              </a:rPr>
              <a:t>A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+</a:t>
            </a:r>
            <a:r>
              <a:rPr lang="en-US" u="sng" dirty="0">
                <a:solidFill>
                  <a:prstClr val="black"/>
                </a:solidFill>
                <a:latin typeface="Arial" charset="0"/>
              </a:rPr>
              <a:t>B</a:t>
            </a:r>
            <a:r>
              <a:rPr lang="en-US" dirty="0">
                <a:solidFill>
                  <a:srgbClr val="4F81BD"/>
                </a:solidFill>
                <a:latin typeface="Arial" charset="0"/>
              </a:rPr>
              <a:t> whose</a:t>
            </a:r>
          </a:p>
          <a:p>
            <a:pPr lvl="1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dirty="0">
                <a:solidFill>
                  <a:srgbClr val="4F81BD"/>
                </a:solidFill>
                <a:latin typeface="Arial" charset="0"/>
              </a:rPr>
              <a:t>entries are the sums of the corresponding entries of </a:t>
            </a:r>
            <a:r>
              <a:rPr lang="en-US" u="sng" dirty="0">
                <a:solidFill>
                  <a:srgbClr val="4F81BD"/>
                </a:solidFill>
                <a:latin typeface="Arial" charset="0"/>
              </a:rPr>
              <a:t>A</a:t>
            </a:r>
            <a:r>
              <a:rPr lang="en-US" dirty="0">
                <a:solidFill>
                  <a:srgbClr val="4F81BD"/>
                </a:solidFill>
                <a:latin typeface="Arial" charset="0"/>
              </a:rPr>
              <a:t> and </a:t>
            </a:r>
            <a:r>
              <a:rPr lang="en-US" u="sng" dirty="0">
                <a:solidFill>
                  <a:srgbClr val="4F81BD"/>
                </a:solidFill>
                <a:latin typeface="Arial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86999640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81000" y="4343400"/>
            <a:ext cx="8153400" cy="1066800"/>
          </a:xfrm>
          <a:prstGeom prst="rect">
            <a:avLst/>
          </a:prstGeom>
          <a:solidFill>
            <a:srgbClr val="00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72400" cy="685800"/>
          </a:xfrm>
        </p:spPr>
        <p:txBody>
          <a:bodyPr/>
          <a:lstStyle/>
          <a:p>
            <a:r>
              <a:rPr lang="en-US" sz="2800" dirty="0"/>
              <a:t>Addition, </a:t>
            </a:r>
            <a:r>
              <a:rPr lang="en-US" sz="2800" dirty="0" smtClean="0"/>
              <a:t>Subtraction</a:t>
            </a:r>
            <a:endParaRPr lang="en-US" sz="2800" dirty="0"/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9750" y="2286000"/>
          <a:ext cx="450056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46" name="Equation" r:id="rId3" imgW="2146300" imgH="457200" progId="Equation.3">
                  <p:embed/>
                </p:oleObj>
              </mc:Choice>
              <mc:Fallback>
                <p:oleObj name="Equation" r:id="rId3" imgW="2146300" imgH="457200" progId="Equation.3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286000"/>
                        <a:ext cx="4500563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9750" y="3352800"/>
          <a:ext cx="450056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47" name="Equation" r:id="rId5" imgW="2146300" imgH="457200" progId="Equation.3">
                  <p:embed/>
                </p:oleObj>
              </mc:Choice>
              <mc:Fallback>
                <p:oleObj name="Equation" r:id="rId5" imgW="2146300" imgH="457200" progId="Equation.3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352800"/>
                        <a:ext cx="4500563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539750" y="4419600"/>
          <a:ext cx="479425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48" name="Equation" r:id="rId7" imgW="2286000" imgH="457200" progId="Equation.3">
                  <p:embed/>
                </p:oleObj>
              </mc:Choice>
              <mc:Fallback>
                <p:oleObj name="Equation" r:id="rId7" imgW="2286000" imgH="457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419600"/>
                        <a:ext cx="4794250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127750" y="2590800"/>
            <a:ext cx="217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Just add elements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867400" y="3581400"/>
            <a:ext cx="267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Just subtract elements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010275" y="4586288"/>
            <a:ext cx="2378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/>
              <a:t>Multiply each row by each column</a:t>
            </a:r>
          </a:p>
        </p:txBody>
      </p:sp>
      <p:sp>
        <p:nvSpPr>
          <p:cNvPr id="13" name="Flowchart: Document 12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9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1128782">
            <a:off x="3505200" y="5334000"/>
            <a:ext cx="1919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!?!?!?!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84715" y="2222863"/>
            <a:ext cx="23622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7200" y="3352800"/>
            <a:ext cx="80772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1000" y="4419600"/>
            <a:ext cx="80772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1" dur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6" dur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8458200" cy="560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800" b="1" dirty="0">
                <a:latin typeface="Arial" charset="0"/>
              </a:rPr>
              <a:t>Properties of matrix addition: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r>
              <a:rPr lang="en-US" sz="2800" b="1" dirty="0">
                <a:latin typeface="Arial" charset="0"/>
              </a:rPr>
              <a:t>Matrix addition is commutative (order of addition does not matter) 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 smtClean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r>
              <a:rPr lang="en-US" sz="2800" b="1" dirty="0">
                <a:latin typeface="Arial" charset="0"/>
              </a:rPr>
              <a:t>Matrix addition is associative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 smtClean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r>
              <a:rPr lang="en-US" sz="2800" b="1" dirty="0">
                <a:latin typeface="Arial" charset="0"/>
              </a:rPr>
              <a:t>Addition of the zero matrix </a:t>
            </a: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>
              <a:latin typeface="Arial" charset="0"/>
            </a:endParaRPr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152400" y="9144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3300">
              <a:solidFill>
                <a:schemeClr val="accent1"/>
              </a:solidFill>
              <a:latin typeface="Arial" charset="0"/>
            </a:endParaRPr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1524000" y="2519363"/>
          <a:ext cx="2636838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6" name="Equation" r:id="rId4" imgW="17847000" imgH="4311000" progId="Equation.3">
                  <p:embed/>
                </p:oleObj>
              </mc:Choice>
              <mc:Fallback>
                <p:oleObj name="Equation" r:id="rId4" imgW="17847000" imgH="43110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519363"/>
                        <a:ext cx="2636838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9"/>
          <p:cNvGraphicFramePr>
            <a:graphicFrameLocks noChangeAspect="1"/>
          </p:cNvGraphicFramePr>
          <p:nvPr/>
        </p:nvGraphicFramePr>
        <p:xfrm>
          <a:off x="1524000" y="3967163"/>
          <a:ext cx="4549775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7" name="Equation" r:id="rId6" imgW="30807000" imgH="4311000" progId="Equation.3">
                  <p:embed/>
                </p:oleObj>
              </mc:Choice>
              <mc:Fallback>
                <p:oleObj name="Equation" r:id="rId6" imgW="30807000" imgH="4311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967163"/>
                        <a:ext cx="4549775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10"/>
          <p:cNvGraphicFramePr>
            <a:graphicFrameLocks noChangeAspect="1"/>
          </p:cNvGraphicFramePr>
          <p:nvPr/>
        </p:nvGraphicFramePr>
        <p:xfrm>
          <a:off x="1600200" y="5638800"/>
          <a:ext cx="3316288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8" name="Equation" r:id="rId8" imgW="22455000" imgH="4311000" progId="Equation.3">
                  <p:embed/>
                </p:oleObj>
              </mc:Choice>
              <mc:Fallback>
                <p:oleObj name="Equation" r:id="rId8" imgW="22455000" imgH="43110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638800"/>
                        <a:ext cx="3316288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Flowchart: Document 27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0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11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lowchart: Document 27"/>
          <p:cNvSpPr/>
          <p:nvPr/>
        </p:nvSpPr>
        <p:spPr>
          <a:xfrm>
            <a:off x="0" y="0"/>
            <a:ext cx="9144000" cy="838200"/>
          </a:xfrm>
          <a:prstGeom prst="flowChartDocumen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00FF00"/>
                </a:solidFill>
              </a:rPr>
              <a:t>MATRICES: </a:t>
            </a:r>
            <a:r>
              <a:rPr lang="en-US" sz="2600" b="1" dirty="0" smtClean="0">
                <a:solidFill>
                  <a:srgbClr val="00FF00"/>
                </a:solidFill>
              </a:rPr>
              <a:t>BASIC OPERATIONS</a:t>
            </a:r>
            <a:endParaRPr lang="en-US" sz="2600" b="1" dirty="0">
              <a:solidFill>
                <a:srgbClr val="00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71270" y="0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4" action="ppaction://hlinksldjump"/>
              </a:rPr>
              <a:t>Menu</a:t>
            </a:r>
            <a:endParaRPr lang="en-US" dirty="0" smtClean="0">
              <a:solidFill>
                <a:srgbClr val="00FF00"/>
              </a:solidFill>
            </a:endParaRPr>
          </a:p>
          <a:p>
            <a:r>
              <a:rPr lang="en-US" dirty="0" smtClean="0">
                <a:solidFill>
                  <a:srgbClr val="00FF00"/>
                </a:solidFill>
                <a:hlinkClick r:id="rId5" action="ppaction://hlinksldjump"/>
              </a:rPr>
              <a:t>Appendix</a:t>
            </a:r>
            <a:endParaRPr lang="en-US" dirty="0">
              <a:solidFill>
                <a:srgbClr val="00FF00"/>
              </a:solidFill>
            </a:endParaRPr>
          </a:p>
        </p:txBody>
      </p:sp>
      <p:graphicFrame>
        <p:nvGraphicFramePr>
          <p:cNvPr id="168965" name="Object 3"/>
          <p:cNvGraphicFramePr>
            <a:graphicFrameLocks noChangeAspect="1"/>
          </p:cNvGraphicFramePr>
          <p:nvPr/>
        </p:nvGraphicFramePr>
        <p:xfrm>
          <a:off x="1295400" y="1524000"/>
          <a:ext cx="4167187" cy="516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78" name="Equation" r:id="rId6" imgW="33687000" imgH="44055000" progId="">
                  <p:embed/>
                </p:oleObj>
              </mc:Choice>
              <mc:Fallback>
                <p:oleObj name="Equation" r:id="rId6" imgW="33687000" imgH="4405500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524000"/>
                        <a:ext cx="4167187" cy="5160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81000" y="914400"/>
            <a:ext cx="8458200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None/>
            </a:pPr>
            <a:r>
              <a:rPr lang="en-US" sz="2800" b="1" dirty="0" smtClean="0">
                <a:latin typeface="Arial" charset="0"/>
              </a:rPr>
              <a:t>Add the following:</a:t>
            </a:r>
            <a:endParaRPr lang="en-US" sz="2800" b="1" dirty="0">
              <a:latin typeface="Arial" charset="0"/>
            </a:endParaRPr>
          </a:p>
          <a:p>
            <a:pPr marL="914400" lvl="1" indent="-457200" eaLnBrk="0" hangingPunct="0">
              <a:spcBef>
                <a:spcPct val="20000"/>
              </a:spcBef>
              <a:buFont typeface="Symbol" pitchFamily="18" charset="2"/>
              <a:buAutoNum type="arabicPeriod"/>
            </a:pPr>
            <a:endParaRPr lang="en-US" sz="2800" b="1" dirty="0">
              <a:latin typeface="Arial" charset="0"/>
            </a:endParaRPr>
          </a:p>
        </p:txBody>
      </p:sp>
      <p:graphicFrame>
        <p:nvGraphicFramePr>
          <p:cNvPr id="168966" name="Object 3"/>
          <p:cNvGraphicFramePr>
            <a:graphicFrameLocks noChangeAspect="1"/>
          </p:cNvGraphicFramePr>
          <p:nvPr/>
        </p:nvGraphicFramePr>
        <p:xfrm>
          <a:off x="5334000" y="1600200"/>
          <a:ext cx="1236662" cy="1201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79" name="Equation" r:id="rId8" imgW="11223000" imgH="11511000" progId="">
                  <p:embed/>
                </p:oleObj>
              </mc:Choice>
              <mc:Fallback>
                <p:oleObj name="Equation" r:id="rId8" imgW="11223000" imgH="1151100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00200"/>
                        <a:ext cx="1236662" cy="12013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8968" name="Object 3"/>
          <p:cNvGraphicFramePr>
            <a:graphicFrameLocks noChangeAspect="1"/>
          </p:cNvGraphicFramePr>
          <p:nvPr/>
        </p:nvGraphicFramePr>
        <p:xfrm>
          <a:off x="5359400" y="2971800"/>
          <a:ext cx="1727200" cy="1665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80" name="Equation" r:id="rId10" imgW="16407000" imgH="16695000" progId="">
                  <p:embed/>
                </p:oleObj>
              </mc:Choice>
              <mc:Fallback>
                <p:oleObj name="Equation" r:id="rId10" imgW="16407000" imgH="1669500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400" y="2971800"/>
                        <a:ext cx="1727200" cy="1665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8969" name="Object 3"/>
          <p:cNvGraphicFramePr>
            <a:graphicFrameLocks noChangeAspect="1"/>
          </p:cNvGraphicFramePr>
          <p:nvPr/>
        </p:nvGraphicFramePr>
        <p:xfrm>
          <a:off x="5791200" y="5486400"/>
          <a:ext cx="2332038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81" name="Equation" r:id="rId12" imgW="22167000" imgH="4311000" progId="">
                  <p:embed/>
                </p:oleObj>
              </mc:Choice>
              <mc:Fallback>
                <p:oleObj name="Equation" r:id="rId12" imgW="22167000" imgH="4311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486400"/>
                        <a:ext cx="2332038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89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FF00"/>
      </a:hlink>
      <a:folHlink>
        <a:srgbClr val="548DD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3392</TotalTime>
  <Words>1327</Words>
  <Application>Microsoft Office PowerPoint</Application>
  <PresentationFormat>On-screen Show (4:3)</PresentationFormat>
  <Paragraphs>388</Paragraphs>
  <Slides>50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3" baseType="lpstr">
      <vt:lpstr>Office Theme</vt:lpstr>
      <vt:lpstr>Equation</vt:lpstr>
      <vt:lpstr>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Determinant of a Matrix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USER</cp:lastModifiedBy>
  <cp:revision>57</cp:revision>
  <dcterms:created xsi:type="dcterms:W3CDTF">2006-08-16T00:00:00Z</dcterms:created>
  <dcterms:modified xsi:type="dcterms:W3CDTF">2011-11-10T20:22:19Z</dcterms:modified>
</cp:coreProperties>
</file>