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4" r:id="rId5"/>
    <p:sldId id="258" r:id="rId6"/>
    <p:sldId id="259" r:id="rId7"/>
    <p:sldId id="266" r:id="rId8"/>
    <p:sldId id="265" r:id="rId9"/>
    <p:sldId id="260" r:id="rId10"/>
    <p:sldId id="261" r:id="rId11"/>
    <p:sldId id="262" r:id="rId12"/>
    <p:sldId id="26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5" r:id="rId22"/>
    <p:sldId id="275" r:id="rId23"/>
    <p:sldId id="276" r:id="rId24"/>
    <p:sldId id="288" r:id="rId25"/>
    <p:sldId id="289" r:id="rId26"/>
    <p:sldId id="290" r:id="rId27"/>
    <p:sldId id="291" r:id="rId28"/>
    <p:sldId id="292" r:id="rId29"/>
    <p:sldId id="279" r:id="rId30"/>
    <p:sldId id="280" r:id="rId31"/>
    <p:sldId id="283" r:id="rId32"/>
    <p:sldId id="293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5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020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117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31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05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53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03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4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24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60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28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0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1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w&amp;url=http://jk4000.deviantart.com/favourites/45792611/Badass-Superman&amp;ei=e1K9VLfKC8izggSn7IGoDA&amp;bvm=bv.83829542,d.eXY&amp;psig=AFQjCNHFq0JpkmWGUOwQ4bLNz2Pfajmthg&amp;ust=142177996000810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google.com/url?sa=i&amp;rct=j&amp;q=&amp;esrc=s&amp;source=images&amp;cd=&amp;cad=rja&amp;uact=8&amp;ved=0ahUKEwjxwYHU5o3KAhXFJCYKHY-NByYQjRwIBw&amp;url=http://www.clipartpanda.com/categories/helicopter-clip-art-animation&amp;bvm=bv.110151844,d.eWE&amp;psig=AFQjCNE8bAUKVCyVqM8OxbZ3CAIeRRsNaA&amp;ust=145191597245774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ahUKEwjxwYHU5o3KAhXFJCYKHY-NByYQjRwIBw&amp;url=http://www.clipartpanda.com/categories/helicopter-clip-art-animation&amp;bvm=bv.110151844,d.eWE&amp;psig=AFQjCNE8bAUKVCyVqM8OxbZ3CAIeRRsNaA&amp;ust=1451915972457745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190" y="228600"/>
            <a:ext cx="6934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INTRODUCTION:</a:t>
            </a:r>
          </a:p>
          <a:p>
            <a:pPr algn="ctr"/>
            <a:endParaRPr lang="en-US" sz="5000" b="1" dirty="0" smtClean="0">
              <a:solidFill>
                <a:prstClr val="black"/>
              </a:solidFill>
            </a:endParaRPr>
          </a:p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Pythagorean </a:t>
            </a:r>
            <a:r>
              <a:rPr lang="en-US" sz="5000" b="1" dirty="0" smtClean="0">
                <a:solidFill>
                  <a:prstClr val="black"/>
                </a:solidFill>
              </a:rPr>
              <a:t>Theorem</a:t>
            </a:r>
          </a:p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Pythagorean Converse</a:t>
            </a:r>
          </a:p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Distance, Midpoint</a:t>
            </a:r>
          </a:p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&amp;</a:t>
            </a:r>
          </a:p>
          <a:p>
            <a:pPr algn="ctr"/>
            <a:r>
              <a:rPr lang="en-US" sz="5000" b="1" dirty="0" smtClean="0">
                <a:solidFill>
                  <a:prstClr val="black"/>
                </a:solidFill>
              </a:rPr>
              <a:t>Special Triangles</a:t>
            </a:r>
          </a:p>
          <a:p>
            <a:pPr algn="ctr"/>
            <a:endParaRPr lang="en-US" sz="5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1"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a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b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0800" y="228600"/>
            <a:ext cx="6172200" cy="2123658"/>
          </a:xfrm>
          <a:prstGeom prst="rect">
            <a:avLst/>
          </a:prstGeom>
          <a:solidFill>
            <a:srgbClr val="FF3399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3000" u="sng" dirty="0" smtClean="0">
                <a:solidFill>
                  <a:prstClr val="black"/>
                </a:solidFill>
                <a:latin typeface="Comic Sans MS" pitchFamily="66" charset="0"/>
              </a:rPr>
              <a:t>The PYTHAGOREAN THEOREM:</a:t>
            </a:r>
          </a:p>
          <a:p>
            <a:pPr marL="342900" indent="-342900"/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In a RIGHT triangle</a:t>
            </a:r>
          </a:p>
          <a:p>
            <a:pPr marL="342900" indent="-342900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	where a and b are LEGS</a:t>
            </a:r>
          </a:p>
          <a:p>
            <a:pPr marL="342900" indent="-342900"/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c is the HYPOTENUSE</a:t>
            </a:r>
            <a:r>
              <a:rPr lang="en-US" sz="30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endParaRPr lang="en-US" sz="3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48400" y="9144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9144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92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286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0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36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64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4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36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64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791200" y="17320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       100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732002"/>
                <a:ext cx="2362200" cy="553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5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6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8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100" y="2286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741402"/>
                <a:ext cx="2362200" cy="553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36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64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274802"/>
                <a:ext cx="2362200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791200" y="17320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       100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1732002"/>
                <a:ext cx="2362200" cy="553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791200" y="2189202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       10</m:t>
                      </m:r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000" b="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2189202"/>
                <a:ext cx="2362200" cy="5539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7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953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1371600"/>
            <a:ext cx="6324600" cy="381000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a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b</a:t>
            </a: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0800" y="228600"/>
            <a:ext cx="6172200" cy="2123658"/>
          </a:xfrm>
          <a:prstGeom prst="rect">
            <a:avLst/>
          </a:prstGeom>
          <a:solidFill>
            <a:srgbClr val="FF3399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3000" u="sng" dirty="0" smtClean="0">
                <a:solidFill>
                  <a:prstClr val="black"/>
                </a:solidFill>
                <a:latin typeface="Comic Sans MS" pitchFamily="66" charset="0"/>
              </a:rPr>
              <a:t>The PYTHAGOREAN THEOREM:</a:t>
            </a:r>
          </a:p>
          <a:p>
            <a:pPr marL="342900" indent="-342900"/>
            <a:endParaRPr lang="en-US" sz="24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In a RIGHT triangle</a:t>
            </a:r>
          </a:p>
          <a:p>
            <a:pPr marL="342900" indent="-342900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	where a and b are LEGS</a:t>
            </a:r>
          </a:p>
          <a:p>
            <a:pPr marL="342900" indent="-342900"/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c is the HYPOTENUSE</a:t>
            </a:r>
            <a:r>
              <a:rPr lang="en-US" sz="30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endParaRPr lang="en-US" sz="30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5733" y="243840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</a:rPr>
              <a:t>c</a:t>
            </a:r>
            <a:endParaRPr lang="en-US" sz="40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48400" y="914400"/>
                <a:ext cx="23622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3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914400"/>
                <a:ext cx="2362200" cy="553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1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9"/>
          <p:cNvSpPr>
            <a:spLocks noChangeArrowheads="1"/>
          </p:cNvSpPr>
          <p:nvPr/>
        </p:nvSpPr>
        <p:spPr bwMode="auto">
          <a:xfrm>
            <a:off x="394855" y="297180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solidFill>
                  <a:srgbClr val="FFFFFF"/>
                </a:solidFill>
              </a:rPr>
              <a:t>THIS ONLY WORKS IN A RIGHT TRIANGLE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4855" y="22860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solidFill>
                  <a:srgbClr val="FFFFFF"/>
                </a:solidFill>
              </a:rPr>
              <a:t>PYTHAGOREAN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solidFill>
                  <a:srgbClr val="FFFFFF"/>
                </a:solidFill>
              </a:rPr>
              <a:t>THEOREM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4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353291" y="15240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What is the value of x?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24588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589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590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24591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24592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x</a:t>
            </a: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/>
              <a:t>EXAMPLE: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888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877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60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6769335"/>
              </p:ext>
            </p:extLst>
          </p:nvPr>
        </p:nvGraphicFramePr>
        <p:xfrm>
          <a:off x="5380038" y="1579563"/>
          <a:ext cx="32305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3" imgW="863280" imgH="215640" progId="Equation.DSMT4">
                  <p:embed/>
                </p:oleObj>
              </mc:Choice>
              <mc:Fallback>
                <p:oleObj name="Equation" r:id="rId3" imgW="8632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0038" y="1579563"/>
                        <a:ext cx="3230562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353291" y="15240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What is the value of x?</a:t>
            </a:r>
            <a:endParaRPr lang="en-US" sz="2400" b="1">
              <a:solidFill>
                <a:srgbClr val="FF0000"/>
              </a:solidFill>
            </a:endParaRPr>
          </a:p>
        </p:txBody>
      </p:sp>
      <p:graphicFrame>
        <p:nvGraphicFramePr>
          <p:cNvPr id="1966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74512"/>
              </p:ext>
            </p:extLst>
          </p:nvPr>
        </p:nvGraphicFramePr>
        <p:xfrm>
          <a:off x="5510212" y="2265363"/>
          <a:ext cx="3100388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5" imgW="850680" imgH="215640" progId="Equation.DSMT4">
                  <p:embed/>
                </p:oleObj>
              </mc:Choice>
              <mc:Fallback>
                <p:oleObj name="Equation" r:id="rId5" imgW="8506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212" y="2265363"/>
                        <a:ext cx="3100388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921463"/>
              </p:ext>
            </p:extLst>
          </p:nvPr>
        </p:nvGraphicFramePr>
        <p:xfrm>
          <a:off x="5578475" y="2951163"/>
          <a:ext cx="310832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7" imgW="761760" imgH="215640" progId="Equation.DSMT4">
                  <p:embed/>
                </p:oleObj>
              </mc:Choice>
              <mc:Fallback>
                <p:oleObj name="Equation" r:id="rId7" imgW="7617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8475" y="2951163"/>
                        <a:ext cx="3108325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348822"/>
              </p:ext>
            </p:extLst>
          </p:nvPr>
        </p:nvGraphicFramePr>
        <p:xfrm>
          <a:off x="6575425" y="3636963"/>
          <a:ext cx="203517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9" imgW="545760" imgH="215640" progId="Equation.DSMT4">
                  <p:embed/>
                </p:oleObj>
              </mc:Choice>
              <mc:Fallback>
                <p:oleObj name="Equation" r:id="rId9" imgW="5457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5425" y="3636963"/>
                        <a:ext cx="2035175" cy="6953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266769"/>
              </p:ext>
            </p:extLst>
          </p:nvPr>
        </p:nvGraphicFramePr>
        <p:xfrm>
          <a:off x="6119813" y="4378325"/>
          <a:ext cx="29479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11" imgW="787320" imgH="266400" progId="Equation.DSMT4">
                  <p:embed/>
                </p:oleObj>
              </mc:Choice>
              <mc:Fallback>
                <p:oleObj name="Equation" r:id="rId11" imgW="78732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9813" y="4378325"/>
                        <a:ext cx="2947987" cy="8604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078762"/>
              </p:ext>
            </p:extLst>
          </p:nvPr>
        </p:nvGraphicFramePr>
        <p:xfrm>
          <a:off x="6915150" y="5448300"/>
          <a:ext cx="14668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13" imgW="393480" imgH="177480" progId="Equation.DSMT4">
                  <p:embed/>
                </p:oleObj>
              </mc:Choice>
              <mc:Fallback>
                <p:oleObj name="Equation" r:id="rId13" imgW="3934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150" y="5448300"/>
                        <a:ext cx="1466850" cy="5715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589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590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24591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24592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x</a:t>
            </a: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/>
              <a:t>EXAMPLE: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740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3124200" y="1066800"/>
            <a:ext cx="5715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FFFFFF"/>
                </a:solidFill>
              </a:rPr>
              <a:t>You have a right triangle.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3000" dirty="0">
              <a:solidFill>
                <a:srgbClr val="FFFFFF"/>
              </a:solidFill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FFFFFF"/>
                </a:solidFill>
              </a:rPr>
              <a:t>You know 2 of the sides and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000" dirty="0">
                <a:solidFill>
                  <a:srgbClr val="FFFFFF"/>
                </a:solidFill>
              </a:rPr>
              <a:t>	</a:t>
            </a:r>
            <a:r>
              <a:rPr lang="en-US" sz="3000" dirty="0" smtClean="0">
                <a:solidFill>
                  <a:srgbClr val="FFFFFF"/>
                </a:solidFill>
              </a:rPr>
              <a:t>want to know the third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When to use the PYTHAGOREAN THEOREM:</a:t>
            </a:r>
            <a:endParaRPr lang="en-US" sz="3000" b="1" dirty="0"/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7213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495800" y="18288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(the side by itself) is always the longest side.</a:t>
            </a:r>
          </a:p>
        </p:txBody>
      </p:sp>
      <p:sp>
        <p:nvSpPr>
          <p:cNvPr id="95249" name="Rectangle 17"/>
          <p:cNvSpPr>
            <a:spLocks noChangeArrowheads="1"/>
          </p:cNvSpPr>
          <p:nvPr/>
        </p:nvSpPr>
        <p:spPr bwMode="auto">
          <a:xfrm>
            <a:off x="4038600" y="1828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5250" name="AutoShape 18"/>
          <p:cNvSpPr>
            <a:spLocks noChangeArrowheads="1"/>
          </p:cNvSpPr>
          <p:nvPr/>
        </p:nvSpPr>
        <p:spPr bwMode="auto">
          <a:xfrm rot="8890183">
            <a:off x="4360508" y="1639318"/>
            <a:ext cx="762000" cy="152400"/>
          </a:xfrm>
          <a:prstGeom prst="rightArrow">
            <a:avLst>
              <a:gd name="adj1" fmla="val 50000"/>
              <a:gd name="adj2" fmla="val 125000"/>
            </a:avLst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5256" name="AutoShape 24"/>
          <p:cNvSpPr>
            <a:spLocks noChangeArrowheads="1"/>
          </p:cNvSpPr>
          <p:nvPr/>
        </p:nvSpPr>
        <p:spPr bwMode="auto">
          <a:xfrm rot="-8005822">
            <a:off x="1118700" y="3440350"/>
            <a:ext cx="152400" cy="9144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799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495800" y="18288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(the side by itself) is always the longest side.</a:t>
            </a:r>
          </a:p>
        </p:txBody>
      </p:sp>
      <p:sp>
        <p:nvSpPr>
          <p:cNvPr id="95249" name="Rectangle 17"/>
          <p:cNvSpPr>
            <a:spLocks noChangeArrowheads="1"/>
          </p:cNvSpPr>
          <p:nvPr/>
        </p:nvSpPr>
        <p:spPr bwMode="auto">
          <a:xfrm>
            <a:off x="4038600" y="1828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5250" name="AutoShape 18"/>
          <p:cNvSpPr>
            <a:spLocks noChangeArrowheads="1"/>
          </p:cNvSpPr>
          <p:nvPr/>
        </p:nvSpPr>
        <p:spPr bwMode="auto">
          <a:xfrm rot="8890183">
            <a:off x="4360508" y="1639318"/>
            <a:ext cx="762000" cy="152400"/>
          </a:xfrm>
          <a:prstGeom prst="rightArrow">
            <a:avLst>
              <a:gd name="adj1" fmla="val 50000"/>
              <a:gd name="adj2" fmla="val 125000"/>
            </a:avLst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5256" name="AutoShape 24"/>
          <p:cNvSpPr>
            <a:spLocks noChangeArrowheads="1"/>
          </p:cNvSpPr>
          <p:nvPr/>
        </p:nvSpPr>
        <p:spPr bwMode="auto">
          <a:xfrm rot="-8005822">
            <a:off x="1118700" y="3440350"/>
            <a:ext cx="152400" cy="9144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495800" y="32766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It is always opposite the right angle.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495800" y="18288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(the side by itself) is always the longest side.</a:t>
            </a:r>
          </a:p>
        </p:txBody>
      </p:sp>
      <p:sp>
        <p:nvSpPr>
          <p:cNvPr id="95249" name="Rectangle 17"/>
          <p:cNvSpPr>
            <a:spLocks noChangeArrowheads="1"/>
          </p:cNvSpPr>
          <p:nvPr/>
        </p:nvSpPr>
        <p:spPr bwMode="auto">
          <a:xfrm>
            <a:off x="4038600" y="1828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5250" name="AutoShape 18"/>
          <p:cNvSpPr>
            <a:spLocks noChangeArrowheads="1"/>
          </p:cNvSpPr>
          <p:nvPr/>
        </p:nvSpPr>
        <p:spPr bwMode="auto">
          <a:xfrm rot="8890183">
            <a:off x="4360508" y="1639318"/>
            <a:ext cx="762000" cy="152400"/>
          </a:xfrm>
          <a:prstGeom prst="rightArrow">
            <a:avLst>
              <a:gd name="adj1" fmla="val 50000"/>
              <a:gd name="adj2" fmla="val 125000"/>
            </a:avLst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5256" name="AutoShape 24"/>
          <p:cNvSpPr>
            <a:spLocks noChangeArrowheads="1"/>
          </p:cNvSpPr>
          <p:nvPr/>
        </p:nvSpPr>
        <p:spPr bwMode="auto">
          <a:xfrm rot="-8005822">
            <a:off x="1118700" y="3440350"/>
            <a:ext cx="152400" cy="914400"/>
          </a:xfrm>
          <a:prstGeom prst="down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bg1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495800" y="32766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It is always opposite the right angle.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95800" y="4724400"/>
            <a:ext cx="441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It is called the </a:t>
            </a:r>
            <a:r>
              <a:rPr lang="en-US" sz="2400" b="1" dirty="0" smtClean="0">
                <a:solidFill>
                  <a:srgbClr val="FF0000"/>
                </a:solidFill>
              </a:rPr>
              <a:t>HYPOTENUSE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038600" y="18669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FFFF"/>
                </a:solidFill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FFFFFF"/>
                </a:solidFill>
              </a:rPr>
              <a:t> are the other 2 sides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0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038600" y="18669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FFFF"/>
                </a:solidFill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FFFFFF"/>
                </a:solidFill>
              </a:rPr>
              <a:t> are the other 2 sides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038600" y="28194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</a:rPr>
              <a:t>They are called </a:t>
            </a:r>
            <a:r>
              <a:rPr lang="en-US" sz="2400" b="1" dirty="0" smtClean="0">
                <a:solidFill>
                  <a:srgbClr val="FF0000"/>
                </a:solidFill>
              </a:rPr>
              <a:t>LEGS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/>
              <a:t>HOW to use the PYTHAGOREAN THEOREM:</a:t>
            </a:r>
            <a:endParaRPr lang="en-US" sz="3000" b="1" dirty="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658091" y="2286000"/>
            <a:ext cx="1447800" cy="21336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658091" y="4114800"/>
            <a:ext cx="304800" cy="304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62891" y="4495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-27709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1420091" y="2895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946" y="796616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038600" y="18669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FFFF"/>
                </a:solidFill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FFFFFF"/>
                </a:solidFill>
              </a:rPr>
              <a:t> are the other 2 sides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038600" y="28194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</a:rPr>
              <a:t>They are called </a:t>
            </a:r>
            <a:r>
              <a:rPr lang="en-US" sz="2400" b="1" dirty="0" smtClean="0">
                <a:solidFill>
                  <a:srgbClr val="FF0000"/>
                </a:solidFill>
              </a:rPr>
              <a:t>LEGS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38600" y="4135582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</a:rPr>
              <a:t>It does not matter which is which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QUICK CHECK: 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in </a:t>
            </a:r>
            <a:r>
              <a:rPr lang="en-US" sz="2400" b="1" dirty="0">
                <a:solidFill>
                  <a:srgbClr val="FFFFFF"/>
                </a:solidFill>
              </a:rPr>
              <a:t>each of these, which side is </a:t>
            </a:r>
            <a:r>
              <a:rPr lang="en-US" sz="2400" b="1" dirty="0" smtClean="0">
                <a:solidFill>
                  <a:srgbClr val="FFFFFF"/>
                </a:solidFill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HYPOTENUSE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3190" name="AutoShape 6"/>
          <p:cNvSpPr>
            <a:spLocks noChangeArrowheads="1"/>
          </p:cNvSpPr>
          <p:nvPr/>
        </p:nvSpPr>
        <p:spPr bwMode="auto">
          <a:xfrm>
            <a:off x="517092" y="1333500"/>
            <a:ext cx="838200" cy="1600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517092" y="2705100"/>
            <a:ext cx="176213" cy="2286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669492" y="2933700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59892" y="2171700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898092" y="1866900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  <a:latin typeface="Comic Sans MS" pitchFamily="66" charset="0"/>
              </a:rPr>
              <a:t>t</a:t>
            </a:r>
          </a:p>
        </p:txBody>
      </p:sp>
      <p:sp>
        <p:nvSpPr>
          <p:cNvPr id="93195" name="AutoShape 11"/>
          <p:cNvSpPr>
            <a:spLocks noChangeArrowheads="1"/>
          </p:cNvSpPr>
          <p:nvPr/>
        </p:nvSpPr>
        <p:spPr bwMode="auto">
          <a:xfrm rot="-5537925">
            <a:off x="2590800" y="1320795"/>
            <a:ext cx="838200" cy="1600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6" name="AutoShape 12"/>
          <p:cNvSpPr>
            <a:spLocks noChangeArrowheads="1"/>
          </p:cNvSpPr>
          <p:nvPr/>
        </p:nvSpPr>
        <p:spPr bwMode="auto">
          <a:xfrm rot="5480999">
            <a:off x="5272393" y="1491928"/>
            <a:ext cx="838200" cy="1600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7" name="AutoShape 13"/>
          <p:cNvSpPr>
            <a:spLocks noChangeArrowheads="1"/>
          </p:cNvSpPr>
          <p:nvPr/>
        </p:nvSpPr>
        <p:spPr bwMode="auto">
          <a:xfrm flipH="1">
            <a:off x="6438900" y="1392382"/>
            <a:ext cx="2209800" cy="1600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8" name="AutoShape 14"/>
          <p:cNvSpPr>
            <a:spLocks noChangeArrowheads="1"/>
          </p:cNvSpPr>
          <p:nvPr/>
        </p:nvSpPr>
        <p:spPr bwMode="auto">
          <a:xfrm rot="10797192">
            <a:off x="380346" y="4457358"/>
            <a:ext cx="838200" cy="1600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 flipH="1">
            <a:off x="2556164" y="4381500"/>
            <a:ext cx="990600" cy="14478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0" name="AutoShape 16"/>
          <p:cNvSpPr>
            <a:spLocks noChangeArrowheads="1"/>
          </p:cNvSpPr>
          <p:nvPr/>
        </p:nvSpPr>
        <p:spPr bwMode="auto">
          <a:xfrm rot="10800000" flipH="1">
            <a:off x="5081893" y="4381500"/>
            <a:ext cx="685800" cy="18288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1" name="AutoShape 17"/>
          <p:cNvSpPr>
            <a:spLocks noChangeArrowheads="1"/>
          </p:cNvSpPr>
          <p:nvPr/>
        </p:nvSpPr>
        <p:spPr bwMode="auto">
          <a:xfrm flipV="1">
            <a:off x="7391400" y="4724400"/>
            <a:ext cx="914400" cy="8382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2514600" y="1625595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f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2819400" y="2539995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a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3886200" y="1981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g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4419600" y="2362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p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5348593" y="133952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n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5424793" y="225392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m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8" name="Rectangle 24"/>
          <p:cNvSpPr>
            <a:spLocks noChangeArrowheads="1"/>
          </p:cNvSpPr>
          <p:nvPr/>
        </p:nvSpPr>
        <p:spPr bwMode="auto">
          <a:xfrm>
            <a:off x="7048500" y="1925782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e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7467600" y="2992582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>
                <a:solidFill>
                  <a:srgbClr val="FFFFFF"/>
                </a:solidFill>
                <a:latin typeface="Comic Sans MS" pitchFamily="66" charset="0"/>
              </a:rPr>
              <a:t>k</a:t>
            </a:r>
            <a:endParaRPr lang="en-US" sz="22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8648700" y="1925782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j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1" name="Rectangle 27"/>
          <p:cNvSpPr>
            <a:spLocks noChangeArrowheads="1"/>
          </p:cNvSpPr>
          <p:nvPr/>
        </p:nvSpPr>
        <p:spPr bwMode="auto">
          <a:xfrm>
            <a:off x="532746" y="400015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g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1142346" y="491455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f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304146" y="491455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h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4" name="Rectangle 30"/>
          <p:cNvSpPr>
            <a:spLocks noChangeArrowheads="1"/>
          </p:cNvSpPr>
          <p:nvPr/>
        </p:nvSpPr>
        <p:spPr bwMode="auto">
          <a:xfrm>
            <a:off x="2479964" y="4838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q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3394364" y="4838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e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2784764" y="57531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w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7" name="Rectangle 33"/>
          <p:cNvSpPr>
            <a:spLocks noChangeArrowheads="1"/>
          </p:cNvSpPr>
          <p:nvPr/>
        </p:nvSpPr>
        <p:spPr bwMode="auto">
          <a:xfrm>
            <a:off x="4700893" y="4838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z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8" name="Rectangle 34"/>
          <p:cNvSpPr>
            <a:spLocks noChangeArrowheads="1"/>
          </p:cNvSpPr>
          <p:nvPr/>
        </p:nvSpPr>
        <p:spPr bwMode="auto">
          <a:xfrm>
            <a:off x="5158093" y="40005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x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19" name="Rectangle 35"/>
          <p:cNvSpPr>
            <a:spLocks noChangeArrowheads="1"/>
          </p:cNvSpPr>
          <p:nvPr/>
        </p:nvSpPr>
        <p:spPr bwMode="auto">
          <a:xfrm>
            <a:off x="5386693" y="50673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y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20" name="Rectangle 36"/>
          <p:cNvSpPr>
            <a:spLocks noChangeArrowheads="1"/>
          </p:cNvSpPr>
          <p:nvPr/>
        </p:nvSpPr>
        <p:spPr bwMode="auto">
          <a:xfrm>
            <a:off x="7010400" y="4800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d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21" name="Rectangle 37"/>
          <p:cNvSpPr>
            <a:spLocks noChangeArrowheads="1"/>
          </p:cNvSpPr>
          <p:nvPr/>
        </p:nvSpPr>
        <p:spPr bwMode="auto">
          <a:xfrm>
            <a:off x="7543800" y="4267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b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3222" name="Rectangle 38"/>
          <p:cNvSpPr>
            <a:spLocks noChangeArrowheads="1"/>
          </p:cNvSpPr>
          <p:nvPr/>
        </p:nvSpPr>
        <p:spPr bwMode="auto">
          <a:xfrm>
            <a:off x="7696200" y="5029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FFFFFF"/>
                </a:solidFill>
                <a:latin typeface="Comic Sans MS" pitchFamily="66" charset="0"/>
              </a:rPr>
              <a:t>c</a:t>
            </a:r>
            <a:endParaRPr lang="en-US" sz="2200" b="1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295" name="Oval 39"/>
          <p:cNvSpPr>
            <a:spLocks noChangeArrowheads="1"/>
          </p:cNvSpPr>
          <p:nvPr/>
        </p:nvSpPr>
        <p:spPr bwMode="auto">
          <a:xfrm>
            <a:off x="745692" y="1790700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296" name="Oval 40"/>
          <p:cNvSpPr>
            <a:spLocks noChangeArrowheads="1"/>
          </p:cNvSpPr>
          <p:nvPr/>
        </p:nvSpPr>
        <p:spPr bwMode="auto">
          <a:xfrm>
            <a:off x="2514600" y="1549395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297" name="Oval 41"/>
          <p:cNvSpPr>
            <a:spLocks noChangeArrowheads="1"/>
          </p:cNvSpPr>
          <p:nvPr/>
        </p:nvSpPr>
        <p:spPr bwMode="auto">
          <a:xfrm>
            <a:off x="5348593" y="2177728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298" name="Oval 42"/>
          <p:cNvSpPr>
            <a:spLocks noChangeArrowheads="1"/>
          </p:cNvSpPr>
          <p:nvPr/>
        </p:nvSpPr>
        <p:spPr bwMode="auto">
          <a:xfrm>
            <a:off x="7048500" y="1849582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299" name="Oval 43"/>
          <p:cNvSpPr>
            <a:spLocks noChangeArrowheads="1"/>
          </p:cNvSpPr>
          <p:nvPr/>
        </p:nvSpPr>
        <p:spPr bwMode="auto">
          <a:xfrm>
            <a:off x="227946" y="4914558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300" name="Oval 44"/>
          <p:cNvSpPr>
            <a:spLocks noChangeArrowheads="1"/>
          </p:cNvSpPr>
          <p:nvPr/>
        </p:nvSpPr>
        <p:spPr bwMode="auto">
          <a:xfrm>
            <a:off x="2479964" y="4838700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301" name="Oval 45"/>
          <p:cNvSpPr>
            <a:spLocks noChangeArrowheads="1"/>
          </p:cNvSpPr>
          <p:nvPr/>
        </p:nvSpPr>
        <p:spPr bwMode="auto">
          <a:xfrm>
            <a:off x="5310493" y="5067300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6302" name="Oval 46"/>
          <p:cNvSpPr>
            <a:spLocks noChangeArrowheads="1"/>
          </p:cNvSpPr>
          <p:nvPr/>
        </p:nvSpPr>
        <p:spPr bwMode="auto">
          <a:xfrm>
            <a:off x="7696200" y="5029200"/>
            <a:ext cx="6858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>
              <a:solidFill>
                <a:srgbClr val="FFFF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15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95" grpId="0" animBg="1"/>
      <p:bldP spid="96296" grpId="0" animBg="1"/>
      <p:bldP spid="96297" grpId="0" animBg="1"/>
      <p:bldP spid="96298" grpId="0" animBg="1"/>
      <p:bldP spid="96299" grpId="0" animBg="1"/>
      <p:bldP spid="96300" grpId="0" animBg="1"/>
      <p:bldP spid="96301" grpId="0" animBg="1"/>
      <p:bldP spid="9630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Rectangle 1029"/>
          <p:cNvSpPr>
            <a:spLocks noChangeArrowheads="1"/>
          </p:cNvSpPr>
          <p:nvPr/>
        </p:nvSpPr>
        <p:spPr bwMode="auto">
          <a:xfrm>
            <a:off x="0" y="26670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     A) 3, 4, 5, 		B)  15, 17, 8		C)  10, 26, 24</a:t>
            </a:r>
            <a:br>
              <a:rPr lang="en-US" sz="2400" b="1" dirty="0">
                <a:solidFill>
                  <a:srgbClr val="FFFFFF"/>
                </a:solidFill>
              </a:rPr>
            </a:br>
            <a:r>
              <a:rPr lang="en-US" sz="2400" b="1" dirty="0">
                <a:solidFill>
                  <a:srgbClr val="FFFFFF"/>
                </a:solidFill>
              </a:rPr>
              <a:t/>
            </a:r>
            <a:br>
              <a:rPr lang="en-US" sz="2400" b="1" dirty="0">
                <a:solidFill>
                  <a:srgbClr val="FFFFFF"/>
                </a:solidFill>
              </a:rPr>
            </a:br>
            <a:r>
              <a:rPr lang="en-US" sz="2400" b="1" dirty="0">
                <a:solidFill>
                  <a:srgbClr val="FFFFFF"/>
                </a:solidFill>
              </a:rPr>
              <a:t>     D)  25, 7, 24		E)  8, 6, 10	          F)   2.5, 1.5, 2 								</a:t>
            </a:r>
          </a:p>
        </p:txBody>
      </p:sp>
      <p:sp>
        <p:nvSpPr>
          <p:cNvPr id="97286" name="Oval 1030"/>
          <p:cNvSpPr>
            <a:spLocks noChangeArrowheads="1"/>
          </p:cNvSpPr>
          <p:nvPr/>
        </p:nvSpPr>
        <p:spPr bwMode="auto">
          <a:xfrm>
            <a:off x="1447800" y="30480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7287" name="Oval 1031"/>
          <p:cNvSpPr>
            <a:spLocks noChangeArrowheads="1"/>
          </p:cNvSpPr>
          <p:nvPr/>
        </p:nvSpPr>
        <p:spPr bwMode="auto">
          <a:xfrm>
            <a:off x="4648200" y="29718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7288" name="Oval 1032"/>
          <p:cNvSpPr>
            <a:spLocks noChangeArrowheads="1"/>
          </p:cNvSpPr>
          <p:nvPr/>
        </p:nvSpPr>
        <p:spPr bwMode="auto">
          <a:xfrm>
            <a:off x="7391400" y="29718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7289" name="Oval 1033"/>
          <p:cNvSpPr>
            <a:spLocks noChangeArrowheads="1"/>
          </p:cNvSpPr>
          <p:nvPr/>
        </p:nvSpPr>
        <p:spPr bwMode="auto">
          <a:xfrm>
            <a:off x="914400" y="38100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7290" name="Oval 1034"/>
          <p:cNvSpPr>
            <a:spLocks noChangeArrowheads="1"/>
          </p:cNvSpPr>
          <p:nvPr/>
        </p:nvSpPr>
        <p:spPr bwMode="auto">
          <a:xfrm>
            <a:off x="4800600" y="38100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7291" name="Oval 1035"/>
          <p:cNvSpPr>
            <a:spLocks noChangeArrowheads="1"/>
          </p:cNvSpPr>
          <p:nvPr/>
        </p:nvSpPr>
        <p:spPr bwMode="auto">
          <a:xfrm>
            <a:off x="6934200" y="3810000"/>
            <a:ext cx="533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</a:rPr>
              <a:t>QUICK CHECK: 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in </a:t>
            </a:r>
            <a:r>
              <a:rPr lang="en-US" sz="2400" b="1" dirty="0">
                <a:solidFill>
                  <a:srgbClr val="FFFFFF"/>
                </a:solidFill>
              </a:rPr>
              <a:t>each of these, which side is </a:t>
            </a:r>
            <a:r>
              <a:rPr lang="en-US" sz="2400" b="1" dirty="0" smtClean="0">
                <a:solidFill>
                  <a:srgbClr val="FFFFFF"/>
                </a:solidFill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HYPOTENUSE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24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animBg="1"/>
      <p:bldP spid="97287" grpId="0" animBg="1"/>
      <p:bldP spid="97288" grpId="0" animBg="1"/>
      <p:bldP spid="97289" grpId="0" animBg="1"/>
      <p:bldP spid="97290" grpId="0" animBg="1"/>
      <p:bldP spid="972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562600" y="3505200"/>
            <a:ext cx="1295400" cy="1143000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2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2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55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938016" y="3060853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HYPOTENUSE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7239000" y="2362200"/>
            <a:ext cx="152400" cy="698653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900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938016" y="3060853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HYPOTENUSE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7239000" y="2362200"/>
            <a:ext cx="152400" cy="698653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898957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X</a:t>
            </a:r>
            <a:endParaRPr lang="en-US" sz="36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7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19493" y="307370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LEGS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4111396" y="2299857"/>
            <a:ext cx="560324" cy="825804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953000" y="2358736"/>
            <a:ext cx="609600" cy="766925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898957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X</a:t>
            </a:r>
            <a:endParaRPr lang="en-US" sz="36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7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19493" y="307370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LEGS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4111396" y="2299857"/>
            <a:ext cx="560324" cy="825804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953000" y="2358736"/>
            <a:ext cx="609600" cy="766925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898957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X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6054" y="1639669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8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816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0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7" name="Group 7"/>
          <p:cNvGrpSpPr>
            <a:grpSpLocks/>
          </p:cNvGrpSpPr>
          <p:nvPr/>
        </p:nvGrpSpPr>
        <p:grpSpPr bwMode="auto">
          <a:xfrm>
            <a:off x="353291" y="1104900"/>
            <a:ext cx="1524000" cy="2667000"/>
            <a:chOff x="288" y="1248"/>
            <a:chExt cx="960" cy="1680"/>
          </a:xfrm>
        </p:grpSpPr>
        <p:sp>
          <p:nvSpPr>
            <p:cNvPr id="27670" name="AutoShape 5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671" name="Rectangle 6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810491" y="3771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1877291" y="24003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353291" y="2247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X: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783417" y="4310996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This would be OK too</a:t>
            </a:r>
            <a:endParaRPr lang="en-US" sz="2400" b="1" dirty="0">
              <a:solidFill>
                <a:srgbClr val="FF66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98957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X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6054" y="1639669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8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816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086100" y="49530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100" y="4953000"/>
                <a:ext cx="4953000" cy="8617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708457" y="5092243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X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509224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97654" y="5092243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8</a:t>
            </a:r>
            <a:endParaRPr lang="en-US" sz="36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447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17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035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504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2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57730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938016" y="3060853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HYPOTENUSE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7239000" y="2362200"/>
            <a:ext cx="152400" cy="698653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4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490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938016" y="3060853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HYPOTENUSE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7239000" y="2362200"/>
            <a:ext cx="152400" cy="698653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818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0283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19493" y="307370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LEGS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4111396" y="2299857"/>
            <a:ext cx="560324" cy="825804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953000" y="2358736"/>
            <a:ext cx="609600" cy="766925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7818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8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575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19493" y="307370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LEGS</a:t>
            </a:r>
            <a:endParaRPr lang="en-US" sz="2400" b="1" dirty="0">
              <a:solidFill>
                <a:srgbClr val="FF66CC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4111396" y="2299857"/>
            <a:ext cx="560324" cy="825804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953000" y="2358736"/>
            <a:ext cx="609600" cy="766925"/>
          </a:xfrm>
          <a:prstGeom prst="straightConnector1">
            <a:avLst/>
          </a:prstGeom>
          <a:noFill/>
          <a:ln w="38100" cap="flat" cmpd="sng" algn="ctr">
            <a:solidFill>
              <a:srgbClr val="FF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7818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6054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66CC"/>
                </a:solidFill>
              </a:rPr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50054" y="1639669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66CC"/>
                </a:solidFill>
              </a:rPr>
              <a:t>9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2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768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533400"/>
                <a:ext cx="4953000" cy="8617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5004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19493" y="3073706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CC"/>
                </a:solidFill>
              </a:rPr>
              <a:t>OR</a:t>
            </a:r>
            <a:endParaRPr lang="en-US" sz="2400" b="1" dirty="0">
              <a:solidFill>
                <a:srgbClr val="FF66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800" y="16396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26054" y="16396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66CC"/>
                </a:solidFill>
              </a:rPr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50054" y="1639669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66CC"/>
                </a:solidFill>
              </a:rPr>
              <a:t>9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34636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FIND </a:t>
            </a:r>
            <a:r>
              <a:rPr lang="en-US" sz="2400" b="1" dirty="0" smtClean="0">
                <a:solidFill>
                  <a:srgbClr val="FFFFFF"/>
                </a:solidFill>
              </a:rPr>
              <a:t>Y: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22" name="Group 5"/>
          <p:cNvGrpSpPr>
            <a:grpSpLocks/>
          </p:cNvGrpSpPr>
          <p:nvPr/>
        </p:nvGrpSpPr>
        <p:grpSpPr bwMode="auto">
          <a:xfrm flipH="1">
            <a:off x="1066800" y="952500"/>
            <a:ext cx="1524000" cy="2667000"/>
            <a:chOff x="288" y="1248"/>
            <a:chExt cx="960" cy="1680"/>
          </a:xfrm>
        </p:grpSpPr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 flipH="1">
              <a:off x="288" y="1248"/>
              <a:ext cx="960" cy="1680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1104" y="2784"/>
              <a:ext cx="144" cy="144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524000" y="3619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304800" y="20955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1828800" y="18669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3276600" y="4243626"/>
                <a:ext cx="49530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5000" i="1" smtClean="0">
                          <a:solidFill>
                            <a:srgbClr val="FFFFFF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__</m:t>
                          </m:r>
                        </m:e>
                        <m:sup>
                          <m:r>
                            <a:rPr lang="en-US" sz="50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50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4243626"/>
                <a:ext cx="4953000" cy="8617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6781800" y="43828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15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26054" y="4382869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9</a:t>
            </a:r>
            <a:endParaRPr lang="en-US" sz="3600" b="1" dirty="0">
              <a:solidFill>
                <a:srgbClr val="FF66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0054" y="4382869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66CC"/>
                </a:solidFill>
              </a:rPr>
              <a:t>Y</a:t>
            </a:r>
            <a:endParaRPr lang="en-US" sz="3600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679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47800" y="152400"/>
            <a:ext cx="6019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How far apart are these two locations if you had to walk on the sidewalk from one to the other?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4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6</a:t>
            </a:r>
            <a:endParaRPr lang="en-US" sz="4000" b="1" dirty="0">
              <a:solidFill>
                <a:srgbClr val="4F81B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5924" y="51816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8</a:t>
            </a:r>
            <a:endParaRPr lang="en-US" sz="4000" b="1" dirty="0">
              <a:solidFill>
                <a:srgbClr val="4F81B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7800" y="152400"/>
            <a:ext cx="6019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How far apart are these two locations if you had to walk on the sidewalk from one to the other?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6019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if you had a helicopter, and could fly directly from one to the other?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026" name="AutoShape 2" descr="data:image/jpeg;base64,/9j/4AAQSkZJRgABAQAAAQABAAD/2wCEAAkGBxMTEhUTEhQVFhQXGBcaFhgWFxcYGhsXGBgYGBgYGxYfHCghGBwlHRUZITEhJSkrLi4vGCAzODMuNygtLisBCgoKDg0OGxAQGzQkICYsLSwvLDQsLCwvLywsLCwsLCwsNCwsLCwsLCw0LCwsLCwsLCwtLywsLCwsLCwsLCwsLP/AABEIAPIA0AMBEQACEQEDEQH/xAAcAAEAAgMBAQEAAAAAAAAAAAAABgcDBAUIAgH/xAA/EAACAQIDBQUECAUDBQEAAAABAgADEQQSIQUGMUFRBxNhcYEiMpGhI0JSYnKCsfAUksHR4RUz8QgkU6LDg//EABsBAQADAQEBAQAAAAAAAAAAAAADBAUCBgEH/8QANxEAAgIBAgMECQQCAgIDAAAAAAECAxEEIRIxUQUTQfAiMmFxgZGhwdEUQrHhBiNS8TNTFSRD/9oADAMBAAIRAxEAPwC8YAgCAIAgCAIAgCAIAgCAIAgCAIAgCAIAgCAIAgEf29vRToXVCHqdBqB59T4SKy1R2XMmrpct3yIhV3pqsrqWYhjqCePwAsOoHH43rOybWMltVQTykS/czFBqJXW6m55gBr2A9VOknolmOCtqI4lnqSCTlcQBAEAQBAEAQBAEAQBAEAQBAEAQBAEAQDS2ttNMOgepzIVR1Ygm1+WgJv4Tmc1FZZ3CDm8IxJtyj3Rqs2VV94NxB5Cw435WvefFZFrJ9lVJS4SG7e3xqVAVpg0kOlz7xHnwHpK87m9kWYUKO8iKM19b6cz+/wBZCTn5+wP3+/6fQWluVQy4VbrYkk35t4nprcel+ct0r0Sje/TO9JSEQBAEAQBAEAQBAEAQBAEAQBAEAQBAEAQCKb/bSRaXclMz1BdSdAuU6N1vfl5+RhukksE9EW5ZXgRShqiFluVvbh5Dj10+Epl8+22gF99HXxIuPjwnzAyfG0MGrIXUC4FxbgYTDRubp7smuwq1dKQ9M3gOg6n9ixXXxbvkVrbeHZcyyVUAAAWA0AHSWykfsAQBAEAQBAEAQBAEAQBAEAQBAEAQBAEAQCpt6d58Pi8U1PDvnFBQrMPdZiWvkP1gLWvw6aamre8tF2iDjHfxMmAqXpWvrqB6n/MrPmWVyN2ogYEEXB4ifDoybC2U7t3QN0Gubmq+PU9P+ZLCHGyGyzu4/wAFg0qYVQqiwAsB4CXzNbyfcAQBAEAQBAEAQBAEAQBAEAQBAEAQBAEA18djadFDUquqIvFmNh/k+E6jFyeEtz42ksspDtQ7T2rocLg8yUmuKlQ6M4+wBxRTz5nhpqD1qaJ0pcXiT6Jwtk/Zgr3Yeak61QeWq9QeRP7tM2c/A9FVoO8gpSZPsLt7DMFZT3bjUq+v8rgWPra8jyV7dDbDks+7zksDZOx8RWszL3KHm+rEeCaW8zbyMmhQ3zM6epS5bkywGCSkuVB5k8SepMtRiorCKUpOTyzZnRyIAgCAIAgCAIAgCAIAgCAIAgCAIAgCAfhMA8177b3VMbXZs5NIM3dD6qpeykD7RFiTx1twAm9RUqoJJb+JQsk5S3IpWp5hac30q6HCzui51T4kb7IRodJ5fUaayh4sXx8Ge/0msp1Mc1Sz7PFe9eUSXs72L/F4+kjC6J9LU/ChFh5Fio8iZHTHikcdpX9zp21zey+P9HoyaB48QBAEAQBAEAQBAEAQBAEAQCvd9e1Ojg6jUKCd/WXR/ay00P2S1iWYcwBpwJB0gFft2y7Qckr/AAygHgKT/qahv5wCS7kdqeIrYmnSxiUhSqt3a1aaOlqhF0ViXYHMdLCx9ocoGC3YAgHD3k3rwuCH09SzEXWmozOfJeQ04mw8ZxOcY8yxp9Jbe8Vr4+BXu0+2NySMPhlA5NVYn4otrfzSB6nojXq7E/8AZP5L7v8ABH9pdqePqU3QmiodWU5EIIzC1wSxsdZJpbJWXRh7TnW9m0afTzsTeUtt1z5LwIABPUHkBAO2huAeok3NbnKeHlFt9jGyQlGriCLGq2RfwU+J9WZh+QTE1yhGzhhFLrhY5mhVbbOPpyb6Zbf8ljykSCAIAgCAIAgCAIAgCAIAgEA7Yt6a+BwtPuBY12NM1Rxp+zcBV+0wDWPLLwvawFC4rZtamoq1EZUqDQkG4sTqwPu3vpfjacqcW8I7dckstEz3O3Epo3fValOuhCmllvlI+0wPE8suo6+Fay58lsWqqF6z36Eo3m2L/E0O6QhGDB0NrAML9NVvmOo4XvIq58Msk1tfHHCJzujvMlbBJWruq1Epj+IzeyFdSUcm+gGdG4Hwl7iRn93LKWOZzd6+0TC0cO7YatTrVzpTVTmAJ+s1uQGtueg5yOd0UtmXtL2dbZYozi0vF4KJxmLqVahd2L1HN2ZjqT1JnOl0s9VNrPvZta3W1dn1LEfYly9/9+0yLhvHzmtHsWvO8mzDl/klzT4YJfFs18bUA9lR5macaq61w1pIw7b7bnxWybft+3T4GnPpEIBv4LEgLYnhwn2VsK4uU3hI6rpnbNQrWW/A7Gwt7MXhDehVIW9zTb2qZ1v7h4eYsfGeRt1U52yn1fL+D3cOyqFRGqS3S5rZ58fr1LT3X7VMPXsmKAw9T7V70ifxcU/Np4ySF8Xz2MrU9k21b1+kvr8vwWErAgEG4OoI6ScyT9gCAIAgCAIAgCAIAgCAQ7ta2CcZsysiLmqU7VaY55qZuwH3ihdR+KAQjdPGB8HR75kLlATmIFwRe+vnqesz5rEng065Zgsm1uzTppTamlRHOd3buzmVS7s2QH7osPS9hefLG28n2tJLCPs4apWYNVyCiGJWmLksVIKNUuALfWAHAjnoR0lFRznc5bnKWMbGPaux0rA0yWVWILZDb6zMeo95ixuJxnYsVWOqfFEqwnjbhyv+/KfD0SzjL6H3Q0zH7K6et/7T0PYy/wBU5e37I8h/kcv/ALEI+Cj/AC3+DFWxZIsNBbXqZrOR5/BrTk+iAZadAkXOgkOou7mt2MtaPSy1Vyqi8Z8eiRiw1azFGAB5Ec55nUWTufG38OnuPZaCENM+44cPr195uSqaggEp3P35xGBIUHvKHOkx0HijfUPy8OclrtcPcZ+s7Or1G62l1/PnJem7u36GNpCrQa4+sp0ZG+yy8j8jyJl2MlJZR5e+idE+Ca388jqTohEAQBAEAQBAEAQCO7870Ls/D97lD1GYJTQm12OpJ5hQAT8BpefJZUXJLOCfS0q62NbeM+dvaU9tLtbx+dSWpoh9lkppbTmwZizBtdLMBoNJWjbORsajQUUxwk2345OpsDC0anJSL5kHEMCS9vw+0dByMicmnkpKCawSSlRVAAoChRYaAWW5Nr+vPw6Tmc3J5Z3CCgsI+KWIU5spzAa6cLHW2bh159Jzg6yY6z3p5wCCQxF+PuG36CAtynhw+H9J8PTPxMicH/D/AHnoOxpf65x9ufp/R5P/ACSGLa59U18n/ZozWPOCAb+CwwIDHXoJJGPifGzLizwEx+2rMQjDq8/L/s9H/jdObZ29Fj5vP2+pxtpNZ1PT+hmHXumjb10uGyMun5OgJCaaP2AIB1N3NvVsFWFaideDKfddeasOnjyncJuLyivqdNDUQ4ZfB9D0Xu7tunjMOlekfZbiDxVh7ynxB+Oh5y/GSkso8dfTKmxwnzR0p0RCAIAgCAIAgEbx+/ez6LFHxAzKbHIlRwCOIzKpGnnLENJdJZUft/JHK6C5sqDtC3rpbQxQ7lT3VOmyKzaFyWBzZPqjTS+p524TR0un4YSjP9xBZdiUZw5p5RXm02OYX6f8zzcI8OU+aeD2Gss45RkuTSa+JYe7rg4egyngoBt1XT0Nx8/GRy5mc+ZLMJimqcGW4FipHHxvx9JxhLmdZb5G/mRfZSkdeLsVNvIWAB8bE+InfGkvRRH3cm/Sfw8D8YXNuVjf10/vIyUpd0sWXoSPhp/SD0kXxRz1Wfmj6pNx8Qf0mp2TZw3OH/JfVb/kxf8AIKePSqxftafwe384NGehPGCAbdLHZQBlvbxnTsUVuFByeFzZ9M5bUzyev1P6i3iXJbI9/wBlaJ6TT8EvWby/x8DWehmcE8FHxMrKWI4LE6e8uUnyS+psTgsiAIAgFs9hWNP/AHVEnT6Ooo8TmVz8k+EtaZ80ef7cguKE/evl/wBlsS0YIgCAIAgCAVV2i79Zs2FwjezqKtVTx6oh6dWHkOc1NHo//wBLF7l92VLrv2xKnx2IAGUevgJpTkVkjTw1TK4J4ThPDOnyPjadAEkj6vHyOvy4zzGrXd6ma6vPz3+57HTLv9FXP/isP3JtfTGTr7kY8pVOGcgCofYubDPwsD97gPEDrK8t1lENtbjLDJuLq3MOOf8Acfv5yIiOnT2jUayqgLdbm3nb/M+YR1lm5VrLSUvUbpcnmeQCjj4ATlncYtvCIlsvd3DrUattCqlMMzMlBnAexJINQA5hx90a9ehoXaqyXo0LPt/BelqbHBQpWcJLOM/L8/LqRrbuGoU6v/bVu9pHUXDAr90kqAw8R6y7pbrYtTksST+ZajGd1Mq7o4ysfPx8/wDXCQ3E9tCanFSXifn84OEnGXNH7OjkYpjSym2puSPD+8zO1G+CMOv2NfseSha7cZxt8+hnGIXLmvpPPcLzg9kr4OHHnYw/6gn3vh/mdd1Ig/XVLbfz8TNSxKtwOvTgZy4NcyevUV2bRZlnJMIAgE77GcWE2hkJ/wByk6gdSCr/AKI3zk+nfpGT2zDNCfR+fsXtLp5cQBAOPvDtdsOEKoCGNizGyjoL9T49JHZNwWcEtVam8NnLXeerrdE8OPz1kH6l9Cx+lXUgG/naHiHL4WlakoOWo6k5muBdQfqrrrzPgOPddveWRg9k2k/iy/VoI1US1D9JpNpeGUnz6+4r+tjABZdT8hPXuR49I5x1kR0Y6lQAayK26FSzMlqpna8QQwdW7+Y+YP8AYzA7QnGxqyPnHlHqexIyqcqpefO51MHsKtiiVoU2ZkAJK2GXpqSPhx0mZLURq3m8ZNTWRp4UpvHQleE3mCqqY2mxr0jlY08rBhb63tCzXtcai49B1xRksx5Mow0M5pSTWPj+D6xW+4F+4o2NrXc6eHsLx+M+FiHZz/c/kR2rtDE16oOao9TXKEBuOuRVFx6Tmbjj0uRb7imuO/L2/fz7jt7M7P8AF1NXC0V++bt/Kt/mRKdnaFUeW5BZ2lVHaO/0Xn4EkwvZxh0XNVq1KhAJNrIug6an5ypLtGyTxFJfUpz7TtfqpL6+fkVI6qHbu75L+zf528L8J77sxWKnM/HkeY10ouzbn4m7gMPf2j6f3mpFeJRbNbeEe5+b+kyu1l6j9/2NXsp+v8PuclDyJ0/Q9bTGfU2otcny87mR8Mw1AuOq6z4pollp7EspZXVbmEzohe3M3MNjyNG1Hz/zI5Vp8i5RrZQ2nuvqdLCv3jBad2Y8FAJY89F4mQ8EuhoLVUtZ4l8dv5N5dk4gmwoVifCm/wDaOGXQ+/qKV+9fNEl3P3c2jTxVGumErAU3UnOBTuvBwM5XipI9ZJXCakngo63V6adUq3Nbrw338OR6Al48qIAgHA2/ts0nFHuGqBluWKlksbjLYA5jpw04jrI5zcdksktdalu3gjdTZ2IUXXDVPauQBawueFsxKgclMquqbecFyN0EsZOZW7Kf4t+/xLmkzWui66CwBOtg1hy8L6yaFTSOJ6t+qt0SCh2U7LUAGg7kDi1etc+JyuB8po/q7sc/ovwZ3dw6EF7XMFs3AUVw+Gw6DFVdc2Z2NOmD73tMdWIyj8x5CRT1dq/cT6fSwm91sU8TfjKspOTzJ5ZqRjGKxFYRlo1LWPQ39OBnWOOprpv9n9j5Gzur4z+Hn4ZJx/r/AHWFXDYU5cwzYmoNGaow1pg8lUeySONjbTjjfp+Kx2WfBezr8TWoqWol309+i/JwpZNEyUCoYFwzLzCsFJHQMQbfAz4842OZ8WPR5k+2DvvgqC5Fwr0hzKFXJ8WY2Zpl3aK6by55+hk3aC+b4nJPz8iabJ27h8SPoaqsea8GH5Tr68Jn20WV+sjPtpsqeJrBG+0feLu6TYakfpHU94R9SmRw/E3Dyv1E2ewuy3qre8kvQj9WVrrVTXxvm9kvb19y+rwupUFuE/QcYwkYOc8zr4N7oPDSTR5HDNHeAeyp8T+n+Jmdqr0Iv2mn2U/TkvYcMzDNtn3TqFeBInxpPmdwslB5i8Gdce/Ox8xOO7RZWtt8cP4H2uPHNB+/SfO7fU7Wtj4wXn4GfDYxA6ut6bqwZWGhDA3BBHMET5iceR9c9LcsSWPp/H3PTW4W8ox+EWqbd6vsVQOGcAHMPusCCPMjlLdc+JZPP6zTfp7OHmuafsJHOyqIAgCAY69dUUu7KqqLszEAAdSToBAINtjtb2dRJVGqYhhp9Al1/nYqpHipM4c4osV6W2e6iRvFduGv0WAcjq9XL8hTP6znvolhdm3PwfyZx8d2ybQqaUaFCiDzYM5HiDcD/wBTOXekTV9lWSeGQHa7VMRVeviKpeo2rsQATYW0A0AAFgALC0h71t8jUXZ0K4+tsvYcWSmefonUWk9+RzNNrbmZqbshuOB+BnV+ncee6fJ+f4Puk1mHmOzXNefoyQbLwNaubU6Tlulv0J4zNsnCv1mbMNdTJZbwdCruvjVFzhqvoub5C5kK1VL/AHI7Wsof7jmV6DIcrqyt0YFT8DJ4yUllMsRlGSzF5PyizBgUJDA3BBIIPUEcJNRp5aifdxXP5Y9pW1mpq09Lnby6dX08+8bTxhctdizMbuxNyT5z1tFFenqVVa2R+fX3Svnxy+C6LovPtNCSEZv7M4N6SSByzn7cxF2CDgvHzMxO07+KarXh/Jtdm08MHY/H+DmGZhpsQBAEAQC1P+nvG1BjK1EXNN6OZvBkdQp+FRh6zuvmVdY/QSL9kpniAIByd594aOBoNXrnQaKo953PBFHMm3oASdBPjaSyzuuuVklGKyzz/vTvVice+au1kBulFScidPxt94+NrDSUbLXL3Hq9H2fXQsveXX8HEkRoCAAIGCddmW5SY5qlTEoWwyDKBmZc9Q6+8pBso1OvEjxliiGXxMxu19X3cVVF7vn7v788ysNr0aaV6yUmz0lqVFptcHMgYhGuNDcAH1krKUG3FNmpPh0ZsPU5HgZd0lyX+qe8WUdZQ2u9htJfVefwd/AbaqU7BruBwN7OPX636+Mi1fYucyp+RUq1qe09vb4f155EiftRrU0KIBUa2jVQQVPobv6/GYH/AMSuL09vZ55GjCPEsp7EFxO0q9aq1SpUZ6jHUsb/AC4ADoNBymtTpk8V1xLH6j9NHiTwjbSswFr8eJtPR6XTR08OGPN82ef1uts1c+Kb2XJdP7McsFQ/VUnz6Qgb4PdUmZuPH9AIts7mtzfgdVV97YoLxN/Y/ZltPEr3go5FbUGswQtf7nvDzIA1nmGpSeWegeorguFEf29u/icHV7nE0mpudV4EMOqsNGHlOWscyauas9U+aezftN8P7yB29DWh2f8A8n8jbp0VXgB+/GROTfMuwphD1USTd/cjF40ZqVICn/5KpyofLQlvMAjSSQrnLdFTVa7T1ejPd9MZ/ok2G7EKh/3a9FOuRHf9St5MqZ/8jKn2lp8+jV9cfwWRuZubh9nU2WiCXe3eVGtma3AeCi5sPHnJ4x4UZd9ztlnGPYiRzohEAx4mutNGd2CogLMxNgFUXJJ5AAQDzXvlvQ+0cU1Y3FFMyYdDyS+rkfaawJ6WA1tKd88vB6bsrScEe8fM40rmwIAgEl3L3NrY+poClBT9JVI0/Cn2m/TnyvLXU5v2FHW6+GnjjnLp+fO5Iu2TbQwVCjsrB/RI1PNVy6E0yWUJm+8wctzPPQm9uXorCPO05um7J7spiRlwQBANmjieR+M1NNr+UbPn+fyZOp0HOVfy/H4NlkB4iaVlULFiSyZtds63mDwflOmF4TmmiFK9E7u1E7nmR9yYhP1VJNhHPYHUwuGC6nU/vhJVHBw2Sjs+FM7SwyVEV7sxAaxAZabsr2PMMot468pS7Qsiq+Fvd8vgWtJVOTlOK2it379j0BMUtHm7tC3h/j8e9RTehRvToa6EA+3UHL2mvY9AvSVL5+CPR9k6XhXeS+BH5WNsm3ZxuQ2NqCtWBGFQ68u9YfUX7t/eb0GtyJ6quLd8jK7R7QVK7uHrP6f30+ZfNNAoCqAAAAABYADQADkJdPLN5PqAIAgCAUt2574EkbNoN9k4gjx1Sl+jH8viJHZLBd0lPHLPyK1ppYADlKDeWevhFRiorwPqfDo6Gxth4jFNlw9Jqh5kCyj8Tn2V9TOowlLkQX6mqlZslj+fkWjuv2SolqmOcVD/AOKncJ+Z9C3kLessw06W8jD1PbE5ejSsLr4/0WZh6C01CIqqiiyqoAAHQAaASyYrbbyykv8AqE2G/e0cYoJplO6cjgrKzMl/xB2H5PESOa8S5pJreJT8jLogACOYbwdQ7Kbu7/W425+XjNj9BL9Nj93P+vPiY/65fqcr1eX9+fAbJwzVQwUgstvZOhIN+Hlb5ypT2lGnELuXXnj2M71mk4pcVZkq0GT3lK+Y/rNerUVW/wDjkn8TLnXOPrIx6SbBxk2MBVUE36ac/PScPUVV+vJImr0113/jg38DaqYon3RbxP8AQf3mdqO2YralZfV8vPyNrSf49bN5vfCui3f4X1JF2XoTtTDdb1CSfClUP9JkQlZdY7Jb45v6Gxr4U6bRuqG2cYXV5Tf8cy4O07G1aOzMQ1AHOVCXHFVqMEd9NdFY68uPKTyeE2efogp2xi/FnnehSvlRASdAoAuT0AA4mZ3Nntko1x6JFmbldlz1CK2OBSnoRRvZ2/GR7g8Pe8pYro8ZGLre10vQo59fx+S4aFFUVURQqqAFVQAABoAAOAls88228syQfBAEAQDj73bdXBYStiW1yL7K/ac+yi+rEX6C55T43hHUI8UkkeVaVd61dqtRizsWd2PNmNyfiZVtex6LQ1rvF7CR7C2FiMW/d4emXOmY8FUHmzHQfqbaXkEYOXI09RqaqI5sf5Za+7PZNQpWfGN3z8ci3WkDp+Z9RzsOolqGnS9bcwNT2xZPar0V9f6+HzLDw2GSmoSmqog0CqAoA8ANBLHIyJScnl8zLB8EA19oYGnXptSrIHpuLMrC4I/et+UH1PG6KX3n7EagYvgKqsh17usSGXwDgEN628zI3DoW4avG0iJr2UbWLW/hbDqa1C3n/uX+U54GTfqqzmYbY/c1HDMjlGKhkJZLj3irEDNY3F+GhtcWM2tBo+D/AGT5+HsMrW63vPQhy8fab81TNOTtCi1NxWpaG+vn5dDMXtHQKWZxXvX3RraPVprurPgzt4PbdJ0zMyofrKTrfwHMTyk9PJSwlk0HFp4NTFbwUB7iZzyOUAfPX5SeFN3jLHxCpz4HJ2a91PM3N/XnJ5VylLEVn6m5o7q66XxtJJ+LwdBMOTx0mjp+yLZ72eivm/PnBR1f+QUV7UrifyX5fncnvZDs3Njg44UUdifvMO7APmGY/lmlqaq9PR3cFzfz87HmnqbdVd3lrz/C9iLuZQRYi4PEHpMomNLA7Hw9ElqNCjTJ4mnTRCfUAT4opckSTtnP1pN+95N6fSMQBAEAQBAKR/6hNuXehglOijvqnmbpTHoA5/MJHN+Bc0kN3I5PZf2b1MWP4jEXp4Y2y8nqj7v2V+9z5dRH3XFjPItrX9wpKG8n49C+tm7OpYemKVFFpovBVHzPU+J1MnSSWEZdlkrJcUnlm1PpwIAgCAIAgEO7VtsNh8Awpkq9d1oqw4qGDM5B5HIjAHkSJZ0lastSfhuR2y4YtlHqoAAHAcJ6Azj9gGvjx7B9P1nM+R9RxGwwJvM6ehqnLiZfr11sI8KPpcOo5TuOjpj+37nEtZfL932OhssWJsNLf8f1luuKjtFYRVnJyeW8s6MlOC4ux3ZuTCvXI1rPp+CndR/7GpMXtCzis4en38ou6eOI56k+lAsCAIAgCAIAgCAU3sbdD/VdqYrH4pf+1SuyU1PCsaP0Y/8AzGS56kkcmnGMvLLLs4K1GJcaqAAALAaADgB0nZWP2AIAgCAIAgCAV124If4Ogw+rikJ8jTrL+pEvdnvFvw/BDf6hUk2ygIBmwOBavUSggu1Rgg/MbXPgOJ8pxZJRg5PwOoptpIyb/wC6q7OrrSWv3uZc9iuVkW9lzakG9m1Fvd4Spp7nbHLWCayCg9iN00LEAc5YSyRHXpUwosJKlg4MtKkzMEUXZiFUdWY2A9SRDaSyxjOx6S2PgFw9ClRXhTRVv1sLE+ZNz6zzM5ucnJ+JqRXCsG5OT6IAgCAIAgCAIBhwmGSki06ahUUAKByA/XzgGaAIAgCAIAgCAIBB+2XL/pdTMwDZ6OS595u8W4HU5cx9DLOjz3yI7ccDyUspvrPQGcCbQC1uyvdBqdsbXFmKnuUI1AYa1D0JFwB0Jvx0x9bqVL/XHl4suUVY9JlX9oWPFfaWKqAkgVMg8qQFPTwuhPrLemjw1RXncjteZM0MDQyi54n5CW4rBA2bU6PhMeyvZHf40VCPYoDOfxm60x8czfklHX2cNXD1J9PHM89C75iF4QBAEAQBAEAQBAEAQBAEAQBAEAQBAKP7enq/xVBST3Pc3Qcu8zsKh8Tbu5p6Hh4X1yVr87EOAmsUz9zlSCuhBuD4jUac9bT40ns/EZxueiNrbcWjgXxbWAWjnAPNit0QeJYhR4mebjW5T4F1NRvCyeZsDQLHMxJ8TzPMnrrPQxiZrZ0ZIcn4TAL57OtgnCYRQ4tVqnvKgPEXHsp6La46lp5/V3d7Y2uS2RoUw4YkolYlEAQBAEAQBAEAQBAEAQBAEAQBAEAQCB9sW7bYrBd5SW9bD3dQBcshH0iD0Aa3MoBJK7ZVvMRwRntLkee8PtUqLfrrL9facP3LBzPs2a9Vp/Qs3s+3IqY3LXrq1PC6HXR6o6IPqoftc+XHMO7e0IqP+vd9SutK08TMvbhtlzXp4JfZo00WoQPrO2ZVuOiqug+8fC3GhrXC5+PI+3y8CC0K65QLgaDwmomsFRo+jiBcKgLsSAqoCxJPAADiT0E+OaR9UWy3Oz7s9NMricaB3osadHQrTPJnP1nHIcBx1NrZOp1rn6MOX8luuhR3ZZUzywIAgCAIAgCAIAgCAIAgCAIAgCAIAgCARvtC3iTA4GrVY+2ylKS/aqMCF9Bqx8FM+N4R3XDjkkeY9gbFqYqslGkLs7ZR+p9AASTyAMrt74XM2owSg5y2ivOF7T0bvBvZQ2ThqVF2NautJFSmDZnyqF7xzrkUlTqb87A2MvUUSseF4eJhXWrLk9stlG7d2vW2hiHr1cgYgCyghQo0UDiT5zappUI8MTPsnxPLPzYW7eJxdbucPTzMLFmOiIDwZ35DjpqTY2BtFtkalmR9hBz5F77j7g4fZ4z/AO7iCPaqsOF+K01+oPHieZtYDIv1ErfYuhbhWokvlckEAQBAEAQBAEAQBAEAQBAEAQBAEAQBAEA87dtOOrV9qNQbSnQVBTHK1REd38ySB+QdJBbLBrdnUd5y+J3OwumgxdUWGYUPY6gZ1DW+K6yPTvMm2W+2Y8FUIx5Zfn+SC9oW1jV2pi3NyBVamPKl9GLeHsX9ZoabVdzJ5WzMazSd7VHD3/JzsHWN/Y1v+/SblVimuKG5j2Vyg+GWzLv7E8JajiKp+vURP5Fzf/WZ/aMvTUfZ/P8A0T6ZbNlkzOLIgCAIAgCAIAgCAIAgCAIAgCAIAgCAIAgCAUv22bIYYujXRSe+QU7AEk1EbQacyHAA+6ZV1C3R6DsWyKhNPw3+H9fc7G62yk2Lgq2Pxg+nZQAnNQSMlIH7TNYseAsPskmSqHAssp6/VvVWKEPVX19pQeLxDVHeo3vOzM3mxJPzM5JIxwkiXdnm5uJxrFqQyUwbNVYHIOoH228B4XIvJKrLa55reBa9K6mrlxPwS5/PwPRu7+x6eEoJQp3KqDcnizE3Zj4kn04cpNOcpvik8sx8JeqsLodGcgQBAEAQBAEAQBAEAQBAEAQBAEAQBAEAQBAPipa12tZdbnlbn4QDydvdvTXx1epUqVahpFy1OmWORF1CAJewIU2J4nXrIZPJqU1KEc+JYXZ32RGqExO0Lqh1TD6hmHI1DxUfdGuupHCdRh1ILdT4Q+ZduFwyU0WnTVURRZVUBVAHAADQCSFIywBAEAQBAEAQBAEAQBAEAQBAEAQBAEAQBAEAQCoO1XtPRFrYHB3aoc1OtV4BOKuicy/EFuA5XPDiUsbFmihy9J8iG9jO7QxWOWpUW9KgO8seBYG1MH1ObxySODzLBd1UXClSfjsvuz0jJzJEAQBAEAQBAEAQBAEAQBAEAQBAEAQBAEAQBAEA09s4zucPWrf+OnUf+RS39IPqWXg8nYHAmowLZqlRzotizMzeHFib/OUZzbeEeq0+lhCCnb+Eehuyrdd8Hh3asuWtWIJXmqKCEU+OrH1A5SxTBxW/Mxe0tXG+xcHqrl9ybyYzhAEAQBAEAQBAEAQBAEAQBAEAQBAEAQBAEAQBANDb6BsLiAwBBo1QQdQQUa4I5iAivuwvC0/4apVyL3gfKHyjNltwzcbeEgoSxk1e1ZydijnbC2LQk5lCAIAgCAIAgCAIAgCAIAgCAIAg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100" y="-1790700"/>
            <a:ext cx="32099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24578" name="Picture 2" descr="http://images.clipartpanda.com/helicopter-clipart-helicopter4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59083"/>
            <a:ext cx="2371724" cy="8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6</a:t>
            </a:r>
            <a:endParaRPr lang="en-US" sz="4000" b="1" dirty="0">
              <a:solidFill>
                <a:srgbClr val="4F81B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25924" y="51816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8</a:t>
            </a:r>
            <a:endParaRPr lang="en-US" sz="4000" b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884" y="34290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6</a:t>
            </a:r>
            <a:endParaRPr lang="en-US" sz="4000" b="1" dirty="0">
              <a:solidFill>
                <a:srgbClr val="4F81B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25924" y="518160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4F81BD"/>
                </a:solidFill>
              </a:rPr>
              <a:t>8</a:t>
            </a:r>
            <a:endParaRPr lang="en-US" sz="4000" b="1" dirty="0">
              <a:solidFill>
                <a:srgbClr val="4F81BD"/>
              </a:solidFill>
            </a:endParaRPr>
          </a:p>
        </p:txBody>
      </p:sp>
      <p:pic>
        <p:nvPicPr>
          <p:cNvPr id="16" name="Picture 2" descr="http://images.clipartpanda.com/helicopter-clipart-helicopter4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59083"/>
            <a:ext cx="2371724" cy="8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47800" y="152400"/>
            <a:ext cx="6019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</a:t>
            </a: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if you had a helicopter, and could fly directly from one to the other?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53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1092</Words>
  <Application>Microsoft Office PowerPoint</Application>
  <PresentationFormat>On-screen Show (4:3)</PresentationFormat>
  <Paragraphs>310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Office Theme</vt:lpstr>
      <vt:lpstr>triangles 1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Bolan</dc:creator>
  <cp:lastModifiedBy>USER</cp:lastModifiedBy>
  <cp:revision>5</cp:revision>
  <dcterms:created xsi:type="dcterms:W3CDTF">2006-08-16T00:00:00Z</dcterms:created>
  <dcterms:modified xsi:type="dcterms:W3CDTF">2016-01-05T04:20:40Z</dcterms:modified>
</cp:coreProperties>
</file>