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" ContentType="application/vnd.ms-powerpoint"/>
  <Default Extension="pptx" ContentType="application/vnd.openxmlformats-officedocument.presentationml.presentation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62"/>
  </p:notesMasterIdLst>
  <p:sldIdLst>
    <p:sldId id="256" r:id="rId6"/>
    <p:sldId id="477" r:id="rId7"/>
    <p:sldId id="490" r:id="rId8"/>
    <p:sldId id="478" r:id="rId9"/>
    <p:sldId id="479" r:id="rId10"/>
    <p:sldId id="480" r:id="rId11"/>
    <p:sldId id="481" r:id="rId12"/>
    <p:sldId id="482" r:id="rId13"/>
    <p:sldId id="489" r:id="rId14"/>
    <p:sldId id="483" r:id="rId15"/>
    <p:sldId id="484" r:id="rId16"/>
    <p:sldId id="485" r:id="rId17"/>
    <p:sldId id="486" r:id="rId18"/>
    <p:sldId id="487" r:id="rId19"/>
    <p:sldId id="488" r:id="rId20"/>
    <p:sldId id="491" r:id="rId21"/>
    <p:sldId id="492" r:id="rId22"/>
    <p:sldId id="493" r:id="rId23"/>
    <p:sldId id="494" r:id="rId24"/>
    <p:sldId id="495" r:id="rId25"/>
    <p:sldId id="496" r:id="rId26"/>
    <p:sldId id="497" r:id="rId27"/>
    <p:sldId id="500" r:id="rId28"/>
    <p:sldId id="502" r:id="rId29"/>
    <p:sldId id="503" r:id="rId30"/>
    <p:sldId id="506" r:id="rId31"/>
    <p:sldId id="507" r:id="rId32"/>
    <p:sldId id="417" r:id="rId33"/>
    <p:sldId id="508" r:id="rId34"/>
    <p:sldId id="509" r:id="rId35"/>
    <p:sldId id="510" r:id="rId36"/>
    <p:sldId id="498" r:id="rId37"/>
    <p:sldId id="499" r:id="rId38"/>
    <p:sldId id="261" r:id="rId39"/>
    <p:sldId id="552" r:id="rId40"/>
    <p:sldId id="553" r:id="rId41"/>
    <p:sldId id="554" r:id="rId42"/>
    <p:sldId id="555" r:id="rId43"/>
    <p:sldId id="556" r:id="rId44"/>
    <p:sldId id="557" r:id="rId45"/>
    <p:sldId id="558" r:id="rId46"/>
    <p:sldId id="453" r:id="rId47"/>
    <p:sldId id="540" r:id="rId48"/>
    <p:sldId id="541" r:id="rId49"/>
    <p:sldId id="452" r:id="rId50"/>
    <p:sldId id="265" r:id="rId51"/>
    <p:sldId id="456" r:id="rId52"/>
    <p:sldId id="457" r:id="rId53"/>
    <p:sldId id="459" r:id="rId54"/>
    <p:sldId id="460" r:id="rId55"/>
    <p:sldId id="462" r:id="rId56"/>
    <p:sldId id="463" r:id="rId57"/>
    <p:sldId id="465" r:id="rId58"/>
    <p:sldId id="466" r:id="rId59"/>
    <p:sldId id="468" r:id="rId60"/>
    <p:sldId id="542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73" autoAdjust="0"/>
    <p:restoredTop sz="94624" autoAdjust="0"/>
  </p:normalViewPr>
  <p:slideViewPr>
    <p:cSldViewPr>
      <p:cViewPr varScale="1">
        <p:scale>
          <a:sx n="73" d="100"/>
          <a:sy n="73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7" Type="http://schemas.openxmlformats.org/officeDocument/2006/relationships/slide" Target="../slides/slide42.xml"/><Relationship Id="rId2" Type="http://schemas.openxmlformats.org/officeDocument/2006/relationships/slide" Target="../slides/slide17.xml"/><Relationship Id="rId1" Type="http://schemas.openxmlformats.org/officeDocument/2006/relationships/slide" Target="../slides/slide2.xml"/><Relationship Id="rId6" Type="http://schemas.openxmlformats.org/officeDocument/2006/relationships/slide" Target="../slides/slide34.xml"/><Relationship Id="rId5" Type="http://schemas.openxmlformats.org/officeDocument/2006/relationships/slide" Target="../slides/slide28.xml"/><Relationship Id="rId4" Type="http://schemas.openxmlformats.org/officeDocument/2006/relationships/slide" Target="../slides/slide3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F9DD5D-96A8-407A-B3A8-E8207D2136AD}" type="doc">
      <dgm:prSet loTypeId="urn:microsoft.com/office/officeart/2005/8/layout/vList2" loCatId="list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BC477CB-48C3-4CE5-B91B-AB5A5620F82B}">
      <dgm:prSet phldrT="[Text]" custT="1"/>
      <dgm:spPr>
        <a:scene3d>
          <a:camera prst="orthographicFront"/>
          <a:lightRig rig="chilly" dir="t"/>
        </a:scene3d>
      </dgm:spPr>
      <dgm:t>
        <a:bodyPr/>
        <a:lstStyle/>
        <a:p>
          <a:pPr algn="l"/>
          <a:r>
            <a:rPr lang="en-US" sz="2400" b="1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rId1" action="ppaction://hlinksldjump"/>
            </a:rPr>
            <a:t>Real Numbers and number operations</a:t>
          </a:r>
          <a:endParaRPr lang="en-US" sz="2400" b="1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9AD38F54-FC8A-462E-8168-CE3FF7F91629}" type="parTrans" cxnId="{49ACCF16-717A-446A-98B7-FD737685C7D7}">
      <dgm:prSet/>
      <dgm:spPr/>
      <dgm:t>
        <a:bodyPr/>
        <a:lstStyle/>
        <a:p>
          <a:pPr algn="l"/>
          <a:endParaRPr lang="en-US" sz="24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6052BE6-D9E9-4D92-8A82-BF6028CDE009}" type="sibTrans" cxnId="{49ACCF16-717A-446A-98B7-FD737685C7D7}">
      <dgm:prSet/>
      <dgm:spPr/>
      <dgm:t>
        <a:bodyPr/>
        <a:lstStyle/>
        <a:p>
          <a:pPr algn="l"/>
          <a:endParaRPr lang="en-US" sz="24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F338C7B-F5D8-44DF-92FB-C0627BF3917B}">
      <dgm:prSet phldrT="[Text]" custT="1"/>
      <dgm:spPr>
        <a:scene3d>
          <a:camera prst="orthographicFront"/>
          <a:lightRig rig="chilly" dir="t"/>
        </a:scene3d>
      </dgm:spPr>
      <dgm:t>
        <a:bodyPr/>
        <a:lstStyle/>
        <a:p>
          <a:pPr algn="l"/>
          <a:r>
            <a:rPr lang="en-US" sz="2400" b="1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rId2" action="ppaction://hlinksldjump"/>
            </a:rPr>
            <a:t>Algebraic expressions and models</a:t>
          </a:r>
          <a:endParaRPr lang="en-US" sz="2400" b="1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7FDB5B8-0895-4791-8C6B-B8C092293C10}" type="parTrans" cxnId="{0963C958-0110-4869-8D40-285E3F9CDE7F}">
      <dgm:prSet/>
      <dgm:spPr/>
      <dgm:t>
        <a:bodyPr/>
        <a:lstStyle/>
        <a:p>
          <a:pPr algn="l"/>
          <a:endParaRPr lang="en-US" sz="24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977CCA8A-C7A1-4ABF-BCBB-6803ACABBCD3}" type="sibTrans" cxnId="{0963C958-0110-4869-8D40-285E3F9CDE7F}">
      <dgm:prSet/>
      <dgm:spPr/>
      <dgm:t>
        <a:bodyPr/>
        <a:lstStyle/>
        <a:p>
          <a:pPr algn="l"/>
          <a:endParaRPr lang="en-US" sz="24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7A0ECC63-BA16-4D0F-9FAE-52CB424E5ECF}">
      <dgm:prSet phldrT="[Text]" custT="1"/>
      <dgm:spPr>
        <a:scene3d>
          <a:camera prst="orthographicFront"/>
          <a:lightRig rig="chilly" dir="t"/>
        </a:scene3d>
      </dgm:spPr>
      <dgm:t>
        <a:bodyPr/>
        <a:lstStyle/>
        <a:p>
          <a:pPr algn="l"/>
          <a:r>
            <a:rPr lang="en-US" sz="2400" b="1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rId3" action="ppaction://hlinksldjump"/>
            </a:rPr>
            <a:t>Solving Linear Equations</a:t>
          </a:r>
          <a:endParaRPr lang="en-US" sz="2400" b="1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245EA53-7735-44D3-8886-5396F4356D25}" type="parTrans" cxnId="{2E25D5C1-9717-41F2-BB69-E4B0685A908F}">
      <dgm:prSet/>
      <dgm:spPr/>
      <dgm:t>
        <a:bodyPr/>
        <a:lstStyle/>
        <a:p>
          <a:pPr algn="l"/>
          <a:endParaRPr lang="en-US" sz="24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9A964C6E-885F-4706-A9C9-8B130CBA4595}" type="sibTrans" cxnId="{2E25D5C1-9717-41F2-BB69-E4B0685A908F}">
      <dgm:prSet/>
      <dgm:spPr/>
      <dgm:t>
        <a:bodyPr/>
        <a:lstStyle/>
        <a:p>
          <a:pPr algn="l"/>
          <a:endParaRPr lang="en-US" sz="24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239B35A4-343E-4000-B194-1CD5CDD2ECF6}">
      <dgm:prSet phldrT="[Text]" custT="1"/>
      <dgm:spPr>
        <a:scene3d>
          <a:camera prst="orthographicFront"/>
          <a:lightRig rig="chilly" dir="t"/>
        </a:scene3d>
      </dgm:spPr>
      <dgm:t>
        <a:bodyPr/>
        <a:lstStyle/>
        <a:p>
          <a:pPr algn="l"/>
          <a:r>
            <a:rPr lang="en-US" sz="2400" b="1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rId4" action="ppaction://hlinksldjump"/>
            </a:rPr>
            <a:t>Problem solving</a:t>
          </a:r>
          <a:endParaRPr lang="en-US" sz="2400" b="1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93E81F9-9E0C-4895-B899-8D433843A7CC}" type="parTrans" cxnId="{2A0B1EB6-E5B0-4EB0-96DA-8073952915F3}">
      <dgm:prSet/>
      <dgm:spPr/>
      <dgm:t>
        <a:bodyPr/>
        <a:lstStyle/>
        <a:p>
          <a:pPr algn="l"/>
          <a:endParaRPr lang="en-US" sz="24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35BCC5A8-D565-4254-B6C5-3ECC6E161D2B}" type="sibTrans" cxnId="{2A0B1EB6-E5B0-4EB0-96DA-8073952915F3}">
      <dgm:prSet/>
      <dgm:spPr/>
      <dgm:t>
        <a:bodyPr/>
        <a:lstStyle/>
        <a:p>
          <a:pPr algn="l"/>
          <a:endParaRPr lang="en-US" sz="2400" b="1" cap="all" spc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6EAF2EC-277C-4165-8DCC-7FB85AD3B5C8}">
      <dgm:prSet phldrT="[Text]" custT="1"/>
      <dgm:spPr>
        <a:scene3d>
          <a:camera prst="orthographicFront"/>
          <a:lightRig rig="chilly" dir="t"/>
        </a:scene3d>
      </dgm:spPr>
      <dgm:t>
        <a:bodyPr/>
        <a:lstStyle/>
        <a:p>
          <a:pPr algn="l"/>
          <a:r>
            <a:rPr lang="en-US" sz="2400" b="1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rId5" action="ppaction://hlinksldjump"/>
            </a:rPr>
            <a:t>Rewriting equations and formulas</a:t>
          </a:r>
          <a:endParaRPr lang="en-US" sz="2400" b="1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EC73E6C7-71A3-43EF-97BB-0E8476E3FA48}" type="parTrans" cxnId="{C58CC844-060E-4CF6-9CD5-851E32F0B909}">
      <dgm:prSet/>
      <dgm:spPr/>
      <dgm:t>
        <a:bodyPr/>
        <a:lstStyle/>
        <a:p>
          <a:endParaRPr lang="en-US"/>
        </a:p>
      </dgm:t>
    </dgm:pt>
    <dgm:pt modelId="{7E6F7E68-5C19-4870-A0C0-6363BA98A313}" type="sibTrans" cxnId="{C58CC844-060E-4CF6-9CD5-851E32F0B909}">
      <dgm:prSet/>
      <dgm:spPr/>
      <dgm:t>
        <a:bodyPr/>
        <a:lstStyle/>
        <a:p>
          <a:endParaRPr lang="en-US"/>
        </a:p>
      </dgm:t>
    </dgm:pt>
    <dgm:pt modelId="{A3FD5AA5-7F5F-4866-9204-5FB3BCA878F9}">
      <dgm:prSet phldrT="[Text]" custT="1"/>
      <dgm:spPr>
        <a:scene3d>
          <a:camera prst="orthographicFront"/>
          <a:lightRig rig="chilly" dir="t"/>
        </a:scene3d>
      </dgm:spPr>
      <dgm:t>
        <a:bodyPr/>
        <a:lstStyle/>
        <a:p>
          <a:pPr algn="l"/>
          <a:r>
            <a:rPr lang="en-US" sz="2400" b="1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rId6" action="ppaction://hlinksldjump"/>
            </a:rPr>
            <a:t>Linear Inequalities</a:t>
          </a:r>
          <a:endParaRPr lang="en-US" sz="2400" b="1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B54EE5AF-9AC3-4FBD-867E-ECDAFF4BF60F}" type="parTrans" cxnId="{F756827E-5648-498B-B7F3-DB4F25D11180}">
      <dgm:prSet/>
      <dgm:spPr/>
      <dgm:t>
        <a:bodyPr/>
        <a:lstStyle/>
        <a:p>
          <a:endParaRPr lang="en-US"/>
        </a:p>
      </dgm:t>
    </dgm:pt>
    <dgm:pt modelId="{91C4A2B7-8E94-46D5-82BC-1E672DA7ECDA}" type="sibTrans" cxnId="{F756827E-5648-498B-B7F3-DB4F25D11180}">
      <dgm:prSet/>
      <dgm:spPr/>
      <dgm:t>
        <a:bodyPr/>
        <a:lstStyle/>
        <a:p>
          <a:endParaRPr lang="en-US"/>
        </a:p>
      </dgm:t>
    </dgm:pt>
    <dgm:pt modelId="{E8908BED-2E81-496E-B51F-E9844E6BEF11}">
      <dgm:prSet phldrT="[Text]" custT="1"/>
      <dgm:spPr>
        <a:scene3d>
          <a:camera prst="orthographicFront"/>
          <a:lightRig rig="chilly" dir="t"/>
        </a:scene3d>
      </dgm:spPr>
      <dgm:t>
        <a:bodyPr/>
        <a:lstStyle/>
        <a:p>
          <a:pPr algn="l"/>
          <a:r>
            <a:rPr lang="en-US" sz="2000" b="1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rId7" action="ppaction://hlinksldjump"/>
            </a:rPr>
            <a:t>Absolute Value  equations and inequalities</a:t>
          </a:r>
          <a:endParaRPr lang="en-US" sz="2000" b="1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5B73CA42-0139-499F-8551-1859A5B48BE0}" type="parTrans" cxnId="{12B3CDEF-870F-4549-8934-A4A2C5961B8B}">
      <dgm:prSet/>
      <dgm:spPr/>
      <dgm:t>
        <a:bodyPr/>
        <a:lstStyle/>
        <a:p>
          <a:endParaRPr lang="en-US"/>
        </a:p>
      </dgm:t>
    </dgm:pt>
    <dgm:pt modelId="{232E4F84-CB39-44E1-A103-9956FF8DF3A8}" type="sibTrans" cxnId="{12B3CDEF-870F-4549-8934-A4A2C5961B8B}">
      <dgm:prSet/>
      <dgm:spPr/>
      <dgm:t>
        <a:bodyPr/>
        <a:lstStyle/>
        <a:p>
          <a:endParaRPr lang="en-US"/>
        </a:p>
      </dgm:t>
    </dgm:pt>
    <dgm:pt modelId="{79B38F3A-20B2-4739-8A8C-F1A5D859982B}" type="pres">
      <dgm:prSet presAssocID="{F9F9DD5D-96A8-407A-B3A8-E8207D2136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46BAD7-2AEC-47DE-9A9E-DEA9C663DA38}" type="pres">
      <dgm:prSet presAssocID="{EBC477CB-48C3-4CE5-B91B-AB5A5620F82B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2F27C-8943-4C8A-A53D-6D69734E3DA9}" type="pres">
      <dgm:prSet presAssocID="{06052BE6-D9E9-4D92-8A82-BF6028CDE009}" presName="spacer" presStyleCnt="0"/>
      <dgm:spPr/>
      <dgm:t>
        <a:bodyPr/>
        <a:lstStyle/>
        <a:p>
          <a:endParaRPr lang="en-US"/>
        </a:p>
      </dgm:t>
    </dgm:pt>
    <dgm:pt modelId="{0EFECEE7-3D9E-4516-8DB9-EC259ECB24BA}" type="pres">
      <dgm:prSet presAssocID="{AF338C7B-F5D8-44DF-92FB-C0627BF3917B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A7C3BE-5E49-4EA9-973B-34226D5117B6}" type="pres">
      <dgm:prSet presAssocID="{977CCA8A-C7A1-4ABF-BCBB-6803ACABBCD3}" presName="spacer" presStyleCnt="0"/>
      <dgm:spPr/>
      <dgm:t>
        <a:bodyPr/>
        <a:lstStyle/>
        <a:p>
          <a:endParaRPr lang="en-US"/>
        </a:p>
      </dgm:t>
    </dgm:pt>
    <dgm:pt modelId="{F1854A7F-F7C8-46DF-A9F2-D7064580E485}" type="pres">
      <dgm:prSet presAssocID="{7A0ECC63-BA16-4D0F-9FAE-52CB424E5ECF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3BC4EB-8879-4006-B0BE-BD374D30EFCB}" type="pres">
      <dgm:prSet presAssocID="{9A964C6E-885F-4706-A9C9-8B130CBA4595}" presName="spacer" presStyleCnt="0"/>
      <dgm:spPr/>
      <dgm:t>
        <a:bodyPr/>
        <a:lstStyle/>
        <a:p>
          <a:endParaRPr lang="en-US"/>
        </a:p>
      </dgm:t>
    </dgm:pt>
    <dgm:pt modelId="{EA4A945B-12D9-4BC4-BDBB-629C62E946C2}" type="pres">
      <dgm:prSet presAssocID="{56EAF2EC-277C-4165-8DCC-7FB85AD3B5C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05965-B97B-4540-8E2E-5D8C74E1C704}" type="pres">
      <dgm:prSet presAssocID="{7E6F7E68-5C19-4870-A0C0-6363BA98A313}" presName="spacer" presStyleCnt="0"/>
      <dgm:spPr/>
      <dgm:t>
        <a:bodyPr/>
        <a:lstStyle/>
        <a:p>
          <a:endParaRPr lang="en-US"/>
        </a:p>
      </dgm:t>
    </dgm:pt>
    <dgm:pt modelId="{C4C9D5B2-3B4F-47BA-9124-FA730259B8E6}" type="pres">
      <dgm:prSet presAssocID="{239B35A4-343E-4000-B194-1CD5CDD2ECF6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44D4F8-4F7F-451C-A370-3E79B8D0D878}" type="pres">
      <dgm:prSet presAssocID="{35BCC5A8-D565-4254-B6C5-3ECC6E161D2B}" presName="spacer" presStyleCnt="0"/>
      <dgm:spPr/>
      <dgm:t>
        <a:bodyPr/>
        <a:lstStyle/>
        <a:p>
          <a:endParaRPr lang="en-US"/>
        </a:p>
      </dgm:t>
    </dgm:pt>
    <dgm:pt modelId="{EB293E3C-B088-4236-AE57-817C2210D777}" type="pres">
      <dgm:prSet presAssocID="{A3FD5AA5-7F5F-4866-9204-5FB3BCA878F9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2CB1F0-A3FA-4D5C-B028-E1FC6E4D7DD9}" type="pres">
      <dgm:prSet presAssocID="{91C4A2B7-8E94-46D5-82BC-1E672DA7ECDA}" presName="spacer" presStyleCnt="0"/>
      <dgm:spPr/>
      <dgm:t>
        <a:bodyPr/>
        <a:lstStyle/>
        <a:p>
          <a:endParaRPr lang="en-US"/>
        </a:p>
      </dgm:t>
    </dgm:pt>
    <dgm:pt modelId="{76D92D7F-581B-47AC-B661-2E28871988F7}" type="pres">
      <dgm:prSet presAssocID="{E8908BED-2E81-496E-B51F-E9844E6BEF11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175171-5D88-4AA7-BE2D-CF23DF0FE790}" type="presOf" srcId="{239B35A4-343E-4000-B194-1CD5CDD2ECF6}" destId="{C4C9D5B2-3B4F-47BA-9124-FA730259B8E6}" srcOrd="0" destOrd="0" presId="urn:microsoft.com/office/officeart/2005/8/layout/vList2"/>
    <dgm:cxn modelId="{E24A0A60-BCE3-4883-9F85-ED22306D86A8}" type="presOf" srcId="{7A0ECC63-BA16-4D0F-9FAE-52CB424E5ECF}" destId="{F1854A7F-F7C8-46DF-A9F2-D7064580E485}" srcOrd="0" destOrd="0" presId="urn:microsoft.com/office/officeart/2005/8/layout/vList2"/>
    <dgm:cxn modelId="{99FBC7A6-34D6-4AAF-A085-8724E931ACEE}" type="presOf" srcId="{F9F9DD5D-96A8-407A-B3A8-E8207D2136AD}" destId="{79B38F3A-20B2-4739-8A8C-F1A5D859982B}" srcOrd="0" destOrd="0" presId="urn:microsoft.com/office/officeart/2005/8/layout/vList2"/>
    <dgm:cxn modelId="{496CF69B-81D2-4F76-A9AF-4D05DD0BD025}" type="presOf" srcId="{EBC477CB-48C3-4CE5-B91B-AB5A5620F82B}" destId="{A346BAD7-2AEC-47DE-9A9E-DEA9C663DA38}" srcOrd="0" destOrd="0" presId="urn:microsoft.com/office/officeart/2005/8/layout/vList2"/>
    <dgm:cxn modelId="{F756827E-5648-498B-B7F3-DB4F25D11180}" srcId="{F9F9DD5D-96A8-407A-B3A8-E8207D2136AD}" destId="{A3FD5AA5-7F5F-4866-9204-5FB3BCA878F9}" srcOrd="5" destOrd="0" parTransId="{B54EE5AF-9AC3-4FBD-867E-ECDAFF4BF60F}" sibTransId="{91C4A2B7-8E94-46D5-82BC-1E672DA7ECDA}"/>
    <dgm:cxn modelId="{DF741EE2-F69E-4B62-B15C-4C5D2431498D}" type="presOf" srcId="{E8908BED-2E81-496E-B51F-E9844E6BEF11}" destId="{76D92D7F-581B-47AC-B661-2E28871988F7}" srcOrd="0" destOrd="0" presId="urn:microsoft.com/office/officeart/2005/8/layout/vList2"/>
    <dgm:cxn modelId="{C58CC844-060E-4CF6-9CD5-851E32F0B909}" srcId="{F9F9DD5D-96A8-407A-B3A8-E8207D2136AD}" destId="{56EAF2EC-277C-4165-8DCC-7FB85AD3B5C8}" srcOrd="3" destOrd="0" parTransId="{EC73E6C7-71A3-43EF-97BB-0E8476E3FA48}" sibTransId="{7E6F7E68-5C19-4870-A0C0-6363BA98A313}"/>
    <dgm:cxn modelId="{8B183C09-0545-4BCD-810E-3F60BAD601E6}" type="presOf" srcId="{A3FD5AA5-7F5F-4866-9204-5FB3BCA878F9}" destId="{EB293E3C-B088-4236-AE57-817C2210D777}" srcOrd="0" destOrd="0" presId="urn:microsoft.com/office/officeart/2005/8/layout/vList2"/>
    <dgm:cxn modelId="{2E25D5C1-9717-41F2-BB69-E4B0685A908F}" srcId="{F9F9DD5D-96A8-407A-B3A8-E8207D2136AD}" destId="{7A0ECC63-BA16-4D0F-9FAE-52CB424E5ECF}" srcOrd="2" destOrd="0" parTransId="{6245EA53-7735-44D3-8886-5396F4356D25}" sibTransId="{9A964C6E-885F-4706-A9C9-8B130CBA4595}"/>
    <dgm:cxn modelId="{2A0B1EB6-E5B0-4EB0-96DA-8073952915F3}" srcId="{F9F9DD5D-96A8-407A-B3A8-E8207D2136AD}" destId="{239B35A4-343E-4000-B194-1CD5CDD2ECF6}" srcOrd="4" destOrd="0" parTransId="{E93E81F9-9E0C-4895-B899-8D433843A7CC}" sibTransId="{35BCC5A8-D565-4254-B6C5-3ECC6E161D2B}"/>
    <dgm:cxn modelId="{12B3CDEF-870F-4549-8934-A4A2C5961B8B}" srcId="{F9F9DD5D-96A8-407A-B3A8-E8207D2136AD}" destId="{E8908BED-2E81-496E-B51F-E9844E6BEF11}" srcOrd="6" destOrd="0" parTransId="{5B73CA42-0139-499F-8551-1859A5B48BE0}" sibTransId="{232E4F84-CB39-44E1-A103-9956FF8DF3A8}"/>
    <dgm:cxn modelId="{49ACCF16-717A-446A-98B7-FD737685C7D7}" srcId="{F9F9DD5D-96A8-407A-B3A8-E8207D2136AD}" destId="{EBC477CB-48C3-4CE5-B91B-AB5A5620F82B}" srcOrd="0" destOrd="0" parTransId="{9AD38F54-FC8A-462E-8168-CE3FF7F91629}" sibTransId="{06052BE6-D9E9-4D92-8A82-BF6028CDE009}"/>
    <dgm:cxn modelId="{A28DA911-598B-42E5-96E8-0FF1BD64E0D7}" type="presOf" srcId="{AF338C7B-F5D8-44DF-92FB-C0627BF3917B}" destId="{0EFECEE7-3D9E-4516-8DB9-EC259ECB24BA}" srcOrd="0" destOrd="0" presId="urn:microsoft.com/office/officeart/2005/8/layout/vList2"/>
    <dgm:cxn modelId="{19207F17-FCB6-4926-9ED9-288BA0534293}" type="presOf" srcId="{56EAF2EC-277C-4165-8DCC-7FB85AD3B5C8}" destId="{EA4A945B-12D9-4BC4-BDBB-629C62E946C2}" srcOrd="0" destOrd="0" presId="urn:microsoft.com/office/officeart/2005/8/layout/vList2"/>
    <dgm:cxn modelId="{0963C958-0110-4869-8D40-285E3F9CDE7F}" srcId="{F9F9DD5D-96A8-407A-B3A8-E8207D2136AD}" destId="{AF338C7B-F5D8-44DF-92FB-C0627BF3917B}" srcOrd="1" destOrd="0" parTransId="{67FDB5B8-0895-4791-8C6B-B8C092293C10}" sibTransId="{977CCA8A-C7A1-4ABF-BCBB-6803ACABBCD3}"/>
    <dgm:cxn modelId="{F7746F15-9DAA-463F-B4DC-CA65F6EE448F}" type="presParOf" srcId="{79B38F3A-20B2-4739-8A8C-F1A5D859982B}" destId="{A346BAD7-2AEC-47DE-9A9E-DEA9C663DA38}" srcOrd="0" destOrd="0" presId="urn:microsoft.com/office/officeart/2005/8/layout/vList2"/>
    <dgm:cxn modelId="{87E2D925-B7F3-49EF-847C-B4FF92E144A7}" type="presParOf" srcId="{79B38F3A-20B2-4739-8A8C-F1A5D859982B}" destId="{7B72F27C-8943-4C8A-A53D-6D69734E3DA9}" srcOrd="1" destOrd="0" presId="urn:microsoft.com/office/officeart/2005/8/layout/vList2"/>
    <dgm:cxn modelId="{54B0C7E1-EFF6-457D-A225-092B45835661}" type="presParOf" srcId="{79B38F3A-20B2-4739-8A8C-F1A5D859982B}" destId="{0EFECEE7-3D9E-4516-8DB9-EC259ECB24BA}" srcOrd="2" destOrd="0" presId="urn:microsoft.com/office/officeart/2005/8/layout/vList2"/>
    <dgm:cxn modelId="{E9EB890A-BD30-45FF-875D-ACE06C8BFACA}" type="presParOf" srcId="{79B38F3A-20B2-4739-8A8C-F1A5D859982B}" destId="{CAA7C3BE-5E49-4EA9-973B-34226D5117B6}" srcOrd="3" destOrd="0" presId="urn:microsoft.com/office/officeart/2005/8/layout/vList2"/>
    <dgm:cxn modelId="{F1C63855-6751-4530-8682-2F5C371C4491}" type="presParOf" srcId="{79B38F3A-20B2-4739-8A8C-F1A5D859982B}" destId="{F1854A7F-F7C8-46DF-A9F2-D7064580E485}" srcOrd="4" destOrd="0" presId="urn:microsoft.com/office/officeart/2005/8/layout/vList2"/>
    <dgm:cxn modelId="{B5F1AC3B-51F9-4221-92C9-E2D53A1D885C}" type="presParOf" srcId="{79B38F3A-20B2-4739-8A8C-F1A5D859982B}" destId="{693BC4EB-8879-4006-B0BE-BD374D30EFCB}" srcOrd="5" destOrd="0" presId="urn:microsoft.com/office/officeart/2005/8/layout/vList2"/>
    <dgm:cxn modelId="{221325EA-ED82-4B0F-A289-52F858A21DA4}" type="presParOf" srcId="{79B38F3A-20B2-4739-8A8C-F1A5D859982B}" destId="{EA4A945B-12D9-4BC4-BDBB-629C62E946C2}" srcOrd="6" destOrd="0" presId="urn:microsoft.com/office/officeart/2005/8/layout/vList2"/>
    <dgm:cxn modelId="{B15F8637-FBBF-4E9C-AD85-B37727F742D6}" type="presParOf" srcId="{79B38F3A-20B2-4739-8A8C-F1A5D859982B}" destId="{80305965-B97B-4540-8E2E-5D8C74E1C704}" srcOrd="7" destOrd="0" presId="urn:microsoft.com/office/officeart/2005/8/layout/vList2"/>
    <dgm:cxn modelId="{D0BA1BC3-902F-4F96-90F3-15B615C306CF}" type="presParOf" srcId="{79B38F3A-20B2-4739-8A8C-F1A5D859982B}" destId="{C4C9D5B2-3B4F-47BA-9124-FA730259B8E6}" srcOrd="8" destOrd="0" presId="urn:microsoft.com/office/officeart/2005/8/layout/vList2"/>
    <dgm:cxn modelId="{B1D95184-B8B1-478B-A729-BFF5055C1819}" type="presParOf" srcId="{79B38F3A-20B2-4739-8A8C-F1A5D859982B}" destId="{9F44D4F8-4F7F-451C-A370-3E79B8D0D878}" srcOrd="9" destOrd="0" presId="urn:microsoft.com/office/officeart/2005/8/layout/vList2"/>
    <dgm:cxn modelId="{DCB2DD18-5C71-4417-9CC7-310F92E5F68C}" type="presParOf" srcId="{79B38F3A-20B2-4739-8A8C-F1A5D859982B}" destId="{EB293E3C-B088-4236-AE57-817C2210D777}" srcOrd="10" destOrd="0" presId="urn:microsoft.com/office/officeart/2005/8/layout/vList2"/>
    <dgm:cxn modelId="{24257A50-0CF6-40EF-A7FD-C356F4C14AE5}" type="presParOf" srcId="{79B38F3A-20B2-4739-8A8C-F1A5D859982B}" destId="{B22CB1F0-A3FA-4D5C-B028-E1FC6E4D7DD9}" srcOrd="11" destOrd="0" presId="urn:microsoft.com/office/officeart/2005/8/layout/vList2"/>
    <dgm:cxn modelId="{A6F2BBA8-634B-4CE6-B26F-9FE9A0D8BC0A}" type="presParOf" srcId="{79B38F3A-20B2-4739-8A8C-F1A5D859982B}" destId="{76D92D7F-581B-47AC-B661-2E28871988F7}" srcOrd="12" destOrd="0" presId="urn:microsoft.com/office/officeart/2005/8/layout/vList2"/>
  </dgm:cxnLst>
  <dgm:bg>
    <a:noFill/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6BAD7-2AEC-47DE-9A9E-DEA9C663DA38}">
      <dsp:nvSpPr>
        <dsp:cNvPr id="0" name=""/>
        <dsp:cNvSpPr/>
      </dsp:nvSpPr>
      <dsp:spPr>
        <a:xfrm>
          <a:off x="0" y="59"/>
          <a:ext cx="8686800" cy="5650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" action="ppaction://hlinksldjump"/>
            </a:rPr>
            <a:t>Real Numbers and number operations</a:t>
          </a:r>
          <a:endParaRPr lang="en-US" sz="2400" b="1" kern="1200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7581" y="27640"/>
        <a:ext cx="8631638" cy="509842"/>
      </dsp:txXfrm>
    </dsp:sp>
    <dsp:sp modelId="{0EFECEE7-3D9E-4516-8DB9-EC259ECB24BA}">
      <dsp:nvSpPr>
        <dsp:cNvPr id="0" name=""/>
        <dsp:cNvSpPr/>
      </dsp:nvSpPr>
      <dsp:spPr>
        <a:xfrm>
          <a:off x="0" y="578972"/>
          <a:ext cx="8686800" cy="5650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" action="ppaction://hlinksldjump"/>
            </a:rPr>
            <a:t>Algebraic expressions and models</a:t>
          </a:r>
          <a:endParaRPr lang="en-US" sz="2400" b="1" kern="1200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7581" y="606553"/>
        <a:ext cx="8631638" cy="509842"/>
      </dsp:txXfrm>
    </dsp:sp>
    <dsp:sp modelId="{F1854A7F-F7C8-46DF-A9F2-D7064580E485}">
      <dsp:nvSpPr>
        <dsp:cNvPr id="0" name=""/>
        <dsp:cNvSpPr/>
      </dsp:nvSpPr>
      <dsp:spPr>
        <a:xfrm>
          <a:off x="0" y="1157884"/>
          <a:ext cx="8686800" cy="5650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" action="ppaction://hlinksldjump"/>
            </a:rPr>
            <a:t>Solving Linear Equations</a:t>
          </a:r>
          <a:endParaRPr lang="en-US" sz="2400" b="1" kern="1200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7581" y="1185465"/>
        <a:ext cx="8631638" cy="509842"/>
      </dsp:txXfrm>
    </dsp:sp>
    <dsp:sp modelId="{EA4A945B-12D9-4BC4-BDBB-629C62E946C2}">
      <dsp:nvSpPr>
        <dsp:cNvPr id="0" name=""/>
        <dsp:cNvSpPr/>
      </dsp:nvSpPr>
      <dsp:spPr>
        <a:xfrm>
          <a:off x="0" y="1736797"/>
          <a:ext cx="8686800" cy="5650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" action="ppaction://hlinksldjump"/>
            </a:rPr>
            <a:t>Rewriting equations and formulas</a:t>
          </a:r>
          <a:endParaRPr lang="en-US" sz="2400" b="1" kern="1200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7581" y="1764378"/>
        <a:ext cx="8631638" cy="509842"/>
      </dsp:txXfrm>
    </dsp:sp>
    <dsp:sp modelId="{C4C9D5B2-3B4F-47BA-9124-FA730259B8E6}">
      <dsp:nvSpPr>
        <dsp:cNvPr id="0" name=""/>
        <dsp:cNvSpPr/>
      </dsp:nvSpPr>
      <dsp:spPr>
        <a:xfrm>
          <a:off x="0" y="2315710"/>
          <a:ext cx="8686800" cy="5650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" action="ppaction://hlinksldjump"/>
            </a:rPr>
            <a:t>Problem solving</a:t>
          </a:r>
          <a:endParaRPr lang="en-US" sz="2400" b="1" kern="1200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7581" y="2343291"/>
        <a:ext cx="8631638" cy="509842"/>
      </dsp:txXfrm>
    </dsp:sp>
    <dsp:sp modelId="{EB293E3C-B088-4236-AE57-817C2210D777}">
      <dsp:nvSpPr>
        <dsp:cNvPr id="0" name=""/>
        <dsp:cNvSpPr/>
      </dsp:nvSpPr>
      <dsp:spPr>
        <a:xfrm>
          <a:off x="0" y="2894622"/>
          <a:ext cx="8686800" cy="5650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" action="ppaction://hlinksldjump"/>
            </a:rPr>
            <a:t>Linear Inequalities</a:t>
          </a:r>
          <a:endParaRPr lang="en-US" sz="2400" b="1" kern="1200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7581" y="2922203"/>
        <a:ext cx="8631638" cy="509842"/>
      </dsp:txXfrm>
    </dsp:sp>
    <dsp:sp modelId="{76D92D7F-581B-47AC-B661-2E28871988F7}">
      <dsp:nvSpPr>
        <dsp:cNvPr id="0" name=""/>
        <dsp:cNvSpPr/>
      </dsp:nvSpPr>
      <dsp:spPr>
        <a:xfrm>
          <a:off x="0" y="3473535"/>
          <a:ext cx="8686800" cy="5650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all" spc="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hlinkClick xmlns:r="http://schemas.openxmlformats.org/officeDocument/2006/relationships" r:id="" action="ppaction://hlinksldjump"/>
            </a:rPr>
            <a:t>Absolute Value  equations and inequalities</a:t>
          </a:r>
          <a:endParaRPr lang="en-US" sz="2000" b="1" kern="1200" cap="all" spc="0" dirty="0">
            <a:ln w="9000" cmpd="sng">
              <a:prstDash val="solid"/>
            </a:ln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7581" y="3501116"/>
        <a:ext cx="8631638" cy="509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10" Type="http://schemas.openxmlformats.org/officeDocument/2006/relationships/image" Target="../media/image48.wmf"/><Relationship Id="rId4" Type="http://schemas.openxmlformats.org/officeDocument/2006/relationships/image" Target="../media/image42.wmf"/><Relationship Id="rId9" Type="http://schemas.openxmlformats.org/officeDocument/2006/relationships/image" Target="../media/image4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10" Type="http://schemas.openxmlformats.org/officeDocument/2006/relationships/image" Target="../media/image66.wmf"/><Relationship Id="rId4" Type="http://schemas.openxmlformats.org/officeDocument/2006/relationships/image" Target="../media/image60.wmf"/><Relationship Id="rId9" Type="http://schemas.openxmlformats.org/officeDocument/2006/relationships/image" Target="../media/image6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67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image" Target="../media/image78.wmf"/><Relationship Id="rId7" Type="http://schemas.openxmlformats.org/officeDocument/2006/relationships/image" Target="../media/image82.wmf"/><Relationship Id="rId2" Type="http://schemas.openxmlformats.org/officeDocument/2006/relationships/image" Target="../media/image77.wmf"/><Relationship Id="rId1" Type="http://schemas.openxmlformats.org/officeDocument/2006/relationships/image" Target="../media/image67.wmf"/><Relationship Id="rId6" Type="http://schemas.openxmlformats.org/officeDocument/2006/relationships/image" Target="../media/image81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image" Target="../media/image95.wmf"/><Relationship Id="rId3" Type="http://schemas.openxmlformats.org/officeDocument/2006/relationships/image" Target="../media/image85.wmf"/><Relationship Id="rId7" Type="http://schemas.openxmlformats.org/officeDocument/2006/relationships/image" Target="../media/image89.wmf"/><Relationship Id="rId12" Type="http://schemas.openxmlformats.org/officeDocument/2006/relationships/image" Target="../media/image94.wmf"/><Relationship Id="rId2" Type="http://schemas.openxmlformats.org/officeDocument/2006/relationships/image" Target="../media/image84.wmf"/><Relationship Id="rId1" Type="http://schemas.openxmlformats.org/officeDocument/2006/relationships/image" Target="../media/image67.wmf"/><Relationship Id="rId6" Type="http://schemas.openxmlformats.org/officeDocument/2006/relationships/image" Target="../media/image88.wmf"/><Relationship Id="rId11" Type="http://schemas.openxmlformats.org/officeDocument/2006/relationships/image" Target="../media/image93.wmf"/><Relationship Id="rId5" Type="http://schemas.openxmlformats.org/officeDocument/2006/relationships/image" Target="../media/image87.wmf"/><Relationship Id="rId15" Type="http://schemas.openxmlformats.org/officeDocument/2006/relationships/image" Target="../media/image97.wmf"/><Relationship Id="rId10" Type="http://schemas.openxmlformats.org/officeDocument/2006/relationships/image" Target="../media/image92.wmf"/><Relationship Id="rId4" Type="http://schemas.openxmlformats.org/officeDocument/2006/relationships/image" Target="../media/image86.wmf"/><Relationship Id="rId9" Type="http://schemas.openxmlformats.org/officeDocument/2006/relationships/image" Target="../media/image91.wmf"/><Relationship Id="rId14" Type="http://schemas.openxmlformats.org/officeDocument/2006/relationships/image" Target="../media/image9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0.wmf"/><Relationship Id="rId1" Type="http://schemas.openxmlformats.org/officeDocument/2006/relationships/image" Target="../media/image102.wmf"/><Relationship Id="rId4" Type="http://schemas.openxmlformats.org/officeDocument/2006/relationships/image" Target="../media/image10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0.wmf"/><Relationship Id="rId1" Type="http://schemas.openxmlformats.org/officeDocument/2006/relationships/image" Target="../media/image105.wmf"/><Relationship Id="rId4" Type="http://schemas.openxmlformats.org/officeDocument/2006/relationships/image" Target="../media/image10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100.wmf"/><Relationship Id="rId1" Type="http://schemas.openxmlformats.org/officeDocument/2006/relationships/image" Target="../media/image108.wmf"/><Relationship Id="rId4" Type="http://schemas.openxmlformats.org/officeDocument/2006/relationships/image" Target="../media/image110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wmf"/><Relationship Id="rId1" Type="http://schemas.openxmlformats.org/officeDocument/2006/relationships/image" Target="../media/image112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00.wmf"/><Relationship Id="rId1" Type="http://schemas.openxmlformats.org/officeDocument/2006/relationships/image" Target="../media/image113.wmf"/><Relationship Id="rId4" Type="http://schemas.openxmlformats.org/officeDocument/2006/relationships/image" Target="../media/image11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e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wmf"/><Relationship Id="rId1" Type="http://schemas.openxmlformats.org/officeDocument/2006/relationships/image" Target="../media/image117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wmf"/><Relationship Id="rId1" Type="http://schemas.openxmlformats.org/officeDocument/2006/relationships/image" Target="../media/image119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4.w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wmf"/><Relationship Id="rId3" Type="http://schemas.openxmlformats.org/officeDocument/2006/relationships/image" Target="../media/image127.wmf"/><Relationship Id="rId7" Type="http://schemas.openxmlformats.org/officeDocument/2006/relationships/image" Target="../media/image131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6" Type="http://schemas.openxmlformats.org/officeDocument/2006/relationships/image" Target="../media/image130.wmf"/><Relationship Id="rId11" Type="http://schemas.openxmlformats.org/officeDocument/2006/relationships/image" Target="../media/image135.wmf"/><Relationship Id="rId5" Type="http://schemas.openxmlformats.org/officeDocument/2006/relationships/image" Target="../media/image129.wmf"/><Relationship Id="rId10" Type="http://schemas.openxmlformats.org/officeDocument/2006/relationships/image" Target="../media/image134.wmf"/><Relationship Id="rId4" Type="http://schemas.openxmlformats.org/officeDocument/2006/relationships/image" Target="../media/image128.wmf"/><Relationship Id="rId9" Type="http://schemas.openxmlformats.org/officeDocument/2006/relationships/image" Target="../media/image1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emf"/><Relationship Id="rId13" Type="http://schemas.openxmlformats.org/officeDocument/2006/relationships/image" Target="../media/image148.emf"/><Relationship Id="rId3" Type="http://schemas.openxmlformats.org/officeDocument/2006/relationships/image" Target="../media/image138.emf"/><Relationship Id="rId7" Type="http://schemas.openxmlformats.org/officeDocument/2006/relationships/image" Target="../media/image142.emf"/><Relationship Id="rId12" Type="http://schemas.openxmlformats.org/officeDocument/2006/relationships/image" Target="../media/image147.emf"/><Relationship Id="rId2" Type="http://schemas.openxmlformats.org/officeDocument/2006/relationships/image" Target="../media/image137.emf"/><Relationship Id="rId16" Type="http://schemas.openxmlformats.org/officeDocument/2006/relationships/image" Target="../media/image151.emf"/><Relationship Id="rId1" Type="http://schemas.openxmlformats.org/officeDocument/2006/relationships/image" Target="../media/image136.emf"/><Relationship Id="rId6" Type="http://schemas.openxmlformats.org/officeDocument/2006/relationships/image" Target="../media/image141.emf"/><Relationship Id="rId11" Type="http://schemas.openxmlformats.org/officeDocument/2006/relationships/image" Target="../media/image146.emf"/><Relationship Id="rId5" Type="http://schemas.openxmlformats.org/officeDocument/2006/relationships/image" Target="../media/image140.emf"/><Relationship Id="rId15" Type="http://schemas.openxmlformats.org/officeDocument/2006/relationships/image" Target="../media/image150.emf"/><Relationship Id="rId10" Type="http://schemas.openxmlformats.org/officeDocument/2006/relationships/image" Target="../media/image145.emf"/><Relationship Id="rId4" Type="http://schemas.openxmlformats.org/officeDocument/2006/relationships/image" Target="../media/image139.emf"/><Relationship Id="rId9" Type="http://schemas.openxmlformats.org/officeDocument/2006/relationships/image" Target="../media/image144.emf"/><Relationship Id="rId14" Type="http://schemas.openxmlformats.org/officeDocument/2006/relationships/image" Target="../media/image149.e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emf"/><Relationship Id="rId3" Type="http://schemas.openxmlformats.org/officeDocument/2006/relationships/image" Target="../media/image154.emf"/><Relationship Id="rId7" Type="http://schemas.openxmlformats.org/officeDocument/2006/relationships/image" Target="../media/image158.emf"/><Relationship Id="rId12" Type="http://schemas.openxmlformats.org/officeDocument/2006/relationships/image" Target="../media/image163.emf"/><Relationship Id="rId2" Type="http://schemas.openxmlformats.org/officeDocument/2006/relationships/image" Target="../media/image153.emf"/><Relationship Id="rId1" Type="http://schemas.openxmlformats.org/officeDocument/2006/relationships/image" Target="../media/image152.emf"/><Relationship Id="rId6" Type="http://schemas.openxmlformats.org/officeDocument/2006/relationships/image" Target="../media/image157.emf"/><Relationship Id="rId11" Type="http://schemas.openxmlformats.org/officeDocument/2006/relationships/image" Target="../media/image162.emf"/><Relationship Id="rId5" Type="http://schemas.openxmlformats.org/officeDocument/2006/relationships/image" Target="../media/image156.emf"/><Relationship Id="rId10" Type="http://schemas.openxmlformats.org/officeDocument/2006/relationships/image" Target="../media/image161.emf"/><Relationship Id="rId4" Type="http://schemas.openxmlformats.org/officeDocument/2006/relationships/image" Target="../media/image155.emf"/><Relationship Id="rId9" Type="http://schemas.openxmlformats.org/officeDocument/2006/relationships/image" Target="../media/image160.e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emf"/><Relationship Id="rId3" Type="http://schemas.openxmlformats.org/officeDocument/2006/relationships/image" Target="../media/image166.emf"/><Relationship Id="rId7" Type="http://schemas.openxmlformats.org/officeDocument/2006/relationships/image" Target="../media/image170.emf"/><Relationship Id="rId2" Type="http://schemas.openxmlformats.org/officeDocument/2006/relationships/image" Target="../media/image165.emf"/><Relationship Id="rId1" Type="http://schemas.openxmlformats.org/officeDocument/2006/relationships/image" Target="../media/image164.emf"/><Relationship Id="rId6" Type="http://schemas.openxmlformats.org/officeDocument/2006/relationships/image" Target="../media/image169.emf"/><Relationship Id="rId11" Type="http://schemas.openxmlformats.org/officeDocument/2006/relationships/image" Target="../media/image174.emf"/><Relationship Id="rId5" Type="http://schemas.openxmlformats.org/officeDocument/2006/relationships/image" Target="../media/image168.emf"/><Relationship Id="rId10" Type="http://schemas.openxmlformats.org/officeDocument/2006/relationships/image" Target="../media/image173.emf"/><Relationship Id="rId4" Type="http://schemas.openxmlformats.org/officeDocument/2006/relationships/image" Target="../media/image167.emf"/><Relationship Id="rId9" Type="http://schemas.openxmlformats.org/officeDocument/2006/relationships/image" Target="../media/image172.e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emf"/><Relationship Id="rId2" Type="http://schemas.openxmlformats.org/officeDocument/2006/relationships/image" Target="../media/image176.emf"/><Relationship Id="rId1" Type="http://schemas.openxmlformats.org/officeDocument/2006/relationships/image" Target="../media/image175.emf"/><Relationship Id="rId5" Type="http://schemas.openxmlformats.org/officeDocument/2006/relationships/image" Target="../media/image179.emf"/><Relationship Id="rId4" Type="http://schemas.openxmlformats.org/officeDocument/2006/relationships/image" Target="../media/image178.emf"/></Relationships>
</file>

<file path=ppt/drawings/_rels/vmlDrawing3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emf"/><Relationship Id="rId3" Type="http://schemas.openxmlformats.org/officeDocument/2006/relationships/image" Target="../media/image182.emf"/><Relationship Id="rId7" Type="http://schemas.openxmlformats.org/officeDocument/2006/relationships/image" Target="../media/image186.emf"/><Relationship Id="rId2" Type="http://schemas.openxmlformats.org/officeDocument/2006/relationships/image" Target="../media/image181.emf"/><Relationship Id="rId1" Type="http://schemas.openxmlformats.org/officeDocument/2006/relationships/image" Target="../media/image180.emf"/><Relationship Id="rId6" Type="http://schemas.openxmlformats.org/officeDocument/2006/relationships/image" Target="../media/image185.emf"/><Relationship Id="rId5" Type="http://schemas.openxmlformats.org/officeDocument/2006/relationships/image" Target="../media/image184.emf"/><Relationship Id="rId4" Type="http://schemas.openxmlformats.org/officeDocument/2006/relationships/image" Target="../media/image183.emf"/><Relationship Id="rId9" Type="http://schemas.openxmlformats.org/officeDocument/2006/relationships/image" Target="../media/image188.emf"/></Relationships>
</file>

<file path=ppt/drawings/_rels/vmlDrawing3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emf"/><Relationship Id="rId13" Type="http://schemas.openxmlformats.org/officeDocument/2006/relationships/image" Target="../media/image201.emf"/><Relationship Id="rId3" Type="http://schemas.openxmlformats.org/officeDocument/2006/relationships/image" Target="../media/image191.emf"/><Relationship Id="rId7" Type="http://schemas.openxmlformats.org/officeDocument/2006/relationships/image" Target="../media/image195.emf"/><Relationship Id="rId12" Type="http://schemas.openxmlformats.org/officeDocument/2006/relationships/image" Target="../media/image200.emf"/><Relationship Id="rId2" Type="http://schemas.openxmlformats.org/officeDocument/2006/relationships/image" Target="../media/image190.emf"/><Relationship Id="rId1" Type="http://schemas.openxmlformats.org/officeDocument/2006/relationships/image" Target="../media/image189.emf"/><Relationship Id="rId6" Type="http://schemas.openxmlformats.org/officeDocument/2006/relationships/image" Target="../media/image194.emf"/><Relationship Id="rId11" Type="http://schemas.openxmlformats.org/officeDocument/2006/relationships/image" Target="../media/image199.emf"/><Relationship Id="rId5" Type="http://schemas.openxmlformats.org/officeDocument/2006/relationships/image" Target="../media/image193.emf"/><Relationship Id="rId10" Type="http://schemas.openxmlformats.org/officeDocument/2006/relationships/image" Target="../media/image198.emf"/><Relationship Id="rId4" Type="http://schemas.openxmlformats.org/officeDocument/2006/relationships/image" Target="../media/image192.emf"/><Relationship Id="rId9" Type="http://schemas.openxmlformats.org/officeDocument/2006/relationships/image" Target="../media/image197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2.e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4.emf"/><Relationship Id="rId1" Type="http://schemas.openxmlformats.org/officeDocument/2006/relationships/image" Target="../media/image20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11" Type="http://schemas.openxmlformats.org/officeDocument/2006/relationships/image" Target="../media/image29.wmf"/><Relationship Id="rId5" Type="http://schemas.openxmlformats.org/officeDocument/2006/relationships/image" Target="../media/image2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6A6B2-E337-426C-BED5-496736943AF6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296D4-5C09-4F37-844B-248D5449D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85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93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08BA81-324E-4F3A-AD9D-173F04D0CA49}" type="slidenum">
              <a:rPr lang="en-US" sz="1200">
                <a:latin typeface="Calibri" pitchFamily="34" charset="0"/>
              </a:rPr>
              <a:pPr algn="r"/>
              <a:t>3</a:t>
            </a:fld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08BA81-324E-4F3A-AD9D-173F04D0CA49}" type="slidenum">
              <a:rPr lang="en-US" sz="1200">
                <a:latin typeface="Calibri" pitchFamily="34" charset="0"/>
              </a:rPr>
              <a:pPr algn="r"/>
              <a:t>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1BB8350-F6B8-4166-B2B9-532461F06DA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9E2A87-7DA1-47DC-8E64-1C2D828A6C0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06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2AF3AF3-A9F0-4B27-B003-82214DC9B178}" type="slidenum">
              <a:rPr lang="en-US" sz="1200">
                <a:latin typeface="Calibri" pitchFamily="34" charset="0"/>
              </a:rPr>
              <a:pPr algn="r"/>
              <a:t>23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86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C2CB81B-10F2-4FA9-A55C-ABD79D7C0228}" type="slidenum">
              <a:rPr lang="en-US" sz="1200">
                <a:latin typeface="Calibri" pitchFamily="34" charset="0"/>
              </a:rPr>
              <a:pPr algn="r"/>
              <a:t>32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06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2AF3AF3-A9F0-4B27-B003-82214DC9B178}" type="slidenum">
              <a:rPr lang="en-US" sz="1200">
                <a:latin typeface="Calibri" pitchFamily="34" charset="0"/>
              </a:rPr>
              <a:pPr algn="r"/>
              <a:t>33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E0A3C4-57ED-4E6F-AA71-BA54B9B5B73B}" type="slidenum">
              <a:rPr lang="en-US" smtClean="0"/>
              <a:pPr/>
              <a:t>55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E0A3C4-57ED-4E6F-AA71-BA54B9B5B73B}" type="slidenum">
              <a:rPr lang="en-US" smtClean="0"/>
              <a:pPr/>
              <a:t>56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828B7-6596-4C14-95D1-1131AAD36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972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547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594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24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439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815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85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670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7969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2320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664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828B7-6596-4C14-95D1-1131AAD36B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725408"/>
      </p:ext>
    </p:extLst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4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37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2776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1650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00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96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6627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383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5674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0680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7623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828B7-6596-4C14-95D1-1131AAD36B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445605"/>
      </p:ext>
    </p:extLst>
  </p:cSld>
  <p:clrMapOvr>
    <a:masterClrMapping/>
  </p:clrMapOvr>
  <p:transition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375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27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1650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005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961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6627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383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5674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0680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7623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828B7-6596-4C14-95D1-1131AAD36B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445605"/>
      </p:ext>
    </p:extLst>
  </p:cSld>
  <p:clrMapOvr>
    <a:masterClrMapping/>
  </p:clrMapOvr>
  <p:transition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71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828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40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2130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9909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997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312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90098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4867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50870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1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828B7-6596-4C14-95D1-1131AAD36B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662584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5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5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5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16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45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9.wmf"/><Relationship Id="rId10" Type="http://schemas.openxmlformats.org/officeDocument/2006/relationships/slide" Target="slide1.xml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slide" Target="slide1.xml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2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23.wmf"/><Relationship Id="rId18" Type="http://schemas.openxmlformats.org/officeDocument/2006/relationships/oleObject" Target="../embeddings/oleObject29.bin"/><Relationship Id="rId26" Type="http://schemas.openxmlformats.org/officeDocument/2006/relationships/slide" Target="slide1.xml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27.wmf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26.bin"/><Relationship Id="rId17" Type="http://schemas.openxmlformats.org/officeDocument/2006/relationships/image" Target="../media/image25.wmf"/><Relationship Id="rId25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8.bin"/><Relationship Id="rId20" Type="http://schemas.openxmlformats.org/officeDocument/2006/relationships/oleObject" Target="../embeddings/oleObject30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2.wmf"/><Relationship Id="rId24" Type="http://schemas.openxmlformats.org/officeDocument/2006/relationships/oleObject" Target="../embeddings/oleObject32.bin"/><Relationship Id="rId5" Type="http://schemas.openxmlformats.org/officeDocument/2006/relationships/image" Target="../media/image19.wmf"/><Relationship Id="rId15" Type="http://schemas.openxmlformats.org/officeDocument/2006/relationships/image" Target="../media/image24.wmf"/><Relationship Id="rId23" Type="http://schemas.openxmlformats.org/officeDocument/2006/relationships/image" Target="../media/image28.wmf"/><Relationship Id="rId10" Type="http://schemas.openxmlformats.org/officeDocument/2006/relationships/oleObject" Target="../embeddings/oleObject25.bin"/><Relationship Id="rId19" Type="http://schemas.openxmlformats.org/officeDocument/2006/relationships/image" Target="../media/image26.w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27.bin"/><Relationship Id="rId22" Type="http://schemas.openxmlformats.org/officeDocument/2006/relationships/oleObject" Target="../embeddings/oleObject3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34.wmf"/><Relationship Id="rId18" Type="http://schemas.openxmlformats.org/officeDocument/2006/relationships/oleObject" Target="../embeddings/oleObject40.bin"/><Relationship Id="rId3" Type="http://schemas.openxmlformats.org/officeDocument/2006/relationships/image" Target="../media/image38.jpeg"/><Relationship Id="rId21" Type="http://schemas.openxmlformats.org/officeDocument/2006/relationships/slide" Target="slide1.xml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37.bin"/><Relationship Id="rId17" Type="http://schemas.openxmlformats.org/officeDocument/2006/relationships/image" Target="../media/image36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39.bin"/><Relationship Id="rId20" Type="http://schemas.openxmlformats.org/officeDocument/2006/relationships/image" Target="../media/image37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36.bin"/><Relationship Id="rId19" Type="http://schemas.openxmlformats.org/officeDocument/2006/relationships/oleObject" Target="../embeddings/oleObject41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38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47.bin"/><Relationship Id="rId18" Type="http://schemas.openxmlformats.org/officeDocument/2006/relationships/image" Target="../media/image46.wmf"/><Relationship Id="rId3" Type="http://schemas.openxmlformats.org/officeDocument/2006/relationships/oleObject" Target="../embeddings/oleObject42.bin"/><Relationship Id="rId21" Type="http://schemas.openxmlformats.org/officeDocument/2006/relationships/oleObject" Target="../embeddings/oleObject51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49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45.wmf"/><Relationship Id="rId20" Type="http://schemas.openxmlformats.org/officeDocument/2006/relationships/image" Target="../media/image47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8.bin"/><Relationship Id="rId23" Type="http://schemas.openxmlformats.org/officeDocument/2006/relationships/slide" Target="slide1.xml"/><Relationship Id="rId10" Type="http://schemas.openxmlformats.org/officeDocument/2006/relationships/image" Target="../media/image42.wmf"/><Relationship Id="rId19" Type="http://schemas.openxmlformats.org/officeDocument/2006/relationships/oleObject" Target="../embeddings/oleObject50.bin"/><Relationship Id="rId4" Type="http://schemas.openxmlformats.org/officeDocument/2006/relationships/image" Target="../media/image39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44.wmf"/><Relationship Id="rId22" Type="http://schemas.openxmlformats.org/officeDocument/2006/relationships/image" Target="../media/image48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13" Type="http://schemas.openxmlformats.org/officeDocument/2006/relationships/image" Target="../media/image53.wmf"/><Relationship Id="rId18" Type="http://schemas.openxmlformats.org/officeDocument/2006/relationships/oleObject" Target="../embeddings/oleObject59.bin"/><Relationship Id="rId3" Type="http://schemas.openxmlformats.org/officeDocument/2006/relationships/oleObject" Target="../embeddings/oleObject52.bin"/><Relationship Id="rId7" Type="http://schemas.openxmlformats.org/officeDocument/2006/relationships/slide" Target="slide1.xml"/><Relationship Id="rId12" Type="http://schemas.openxmlformats.org/officeDocument/2006/relationships/oleObject" Target="../embeddings/oleObject56.bin"/><Relationship Id="rId17" Type="http://schemas.openxmlformats.org/officeDocument/2006/relationships/image" Target="../media/image55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58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0.wmf"/><Relationship Id="rId11" Type="http://schemas.openxmlformats.org/officeDocument/2006/relationships/image" Target="../media/image52.wmf"/><Relationship Id="rId5" Type="http://schemas.openxmlformats.org/officeDocument/2006/relationships/oleObject" Target="../embeddings/oleObject53.bin"/><Relationship Id="rId15" Type="http://schemas.openxmlformats.org/officeDocument/2006/relationships/image" Target="../media/image54.wmf"/><Relationship Id="rId10" Type="http://schemas.openxmlformats.org/officeDocument/2006/relationships/oleObject" Target="../embeddings/oleObject55.bin"/><Relationship Id="rId19" Type="http://schemas.openxmlformats.org/officeDocument/2006/relationships/image" Target="../media/image56.wmf"/><Relationship Id="rId4" Type="http://schemas.openxmlformats.org/officeDocument/2006/relationships/image" Target="../media/image49.wmf"/><Relationship Id="rId9" Type="http://schemas.openxmlformats.org/officeDocument/2006/relationships/image" Target="../media/image51.wmf"/><Relationship Id="rId14" Type="http://schemas.openxmlformats.org/officeDocument/2006/relationships/oleObject" Target="../embeddings/oleObject57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61.wmf"/><Relationship Id="rId18" Type="http://schemas.openxmlformats.org/officeDocument/2006/relationships/oleObject" Target="../embeddings/oleObject67.bin"/><Relationship Id="rId3" Type="http://schemas.openxmlformats.org/officeDocument/2006/relationships/slide" Target="slide1.xml"/><Relationship Id="rId21" Type="http://schemas.openxmlformats.org/officeDocument/2006/relationships/image" Target="../media/image65.wmf"/><Relationship Id="rId7" Type="http://schemas.openxmlformats.org/officeDocument/2006/relationships/image" Target="../media/image58.wmf"/><Relationship Id="rId12" Type="http://schemas.openxmlformats.org/officeDocument/2006/relationships/oleObject" Target="../embeddings/oleObject64.bin"/><Relationship Id="rId17" Type="http://schemas.openxmlformats.org/officeDocument/2006/relationships/image" Target="../media/image63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66.bin"/><Relationship Id="rId20" Type="http://schemas.openxmlformats.org/officeDocument/2006/relationships/oleObject" Target="../embeddings/oleObject68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60.wmf"/><Relationship Id="rId5" Type="http://schemas.openxmlformats.org/officeDocument/2006/relationships/image" Target="../media/image57.wmf"/><Relationship Id="rId15" Type="http://schemas.openxmlformats.org/officeDocument/2006/relationships/image" Target="../media/image62.wmf"/><Relationship Id="rId23" Type="http://schemas.openxmlformats.org/officeDocument/2006/relationships/image" Target="../media/image66.wmf"/><Relationship Id="rId10" Type="http://schemas.openxmlformats.org/officeDocument/2006/relationships/oleObject" Target="../embeddings/oleObject63.bin"/><Relationship Id="rId19" Type="http://schemas.openxmlformats.org/officeDocument/2006/relationships/image" Target="../media/image64.wmf"/><Relationship Id="rId4" Type="http://schemas.openxmlformats.org/officeDocument/2006/relationships/oleObject" Target="../embeddings/oleObject60.bin"/><Relationship Id="rId9" Type="http://schemas.openxmlformats.org/officeDocument/2006/relationships/image" Target="../media/image59.wmf"/><Relationship Id="rId14" Type="http://schemas.openxmlformats.org/officeDocument/2006/relationships/oleObject" Target="../embeddings/oleObject65.bin"/><Relationship Id="rId22" Type="http://schemas.openxmlformats.org/officeDocument/2006/relationships/oleObject" Target="../embeddings/oleObject69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13" Type="http://schemas.openxmlformats.org/officeDocument/2006/relationships/image" Target="../media/image71.wmf"/><Relationship Id="rId3" Type="http://schemas.openxmlformats.org/officeDocument/2006/relationships/slide" Target="slide1.xml"/><Relationship Id="rId7" Type="http://schemas.openxmlformats.org/officeDocument/2006/relationships/image" Target="../media/image68.wmf"/><Relationship Id="rId12" Type="http://schemas.openxmlformats.org/officeDocument/2006/relationships/oleObject" Target="../embeddings/oleObject7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70.wmf"/><Relationship Id="rId5" Type="http://schemas.openxmlformats.org/officeDocument/2006/relationships/image" Target="../media/image67.wmf"/><Relationship Id="rId10" Type="http://schemas.openxmlformats.org/officeDocument/2006/relationships/oleObject" Target="../embeddings/oleObject73.bin"/><Relationship Id="rId4" Type="http://schemas.openxmlformats.org/officeDocument/2006/relationships/oleObject" Target="../embeddings/oleObject70.bin"/><Relationship Id="rId9" Type="http://schemas.openxmlformats.org/officeDocument/2006/relationships/image" Target="../media/image69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75.wmf"/><Relationship Id="rId3" Type="http://schemas.openxmlformats.org/officeDocument/2006/relationships/slide" Target="slide1.xml"/><Relationship Id="rId7" Type="http://schemas.openxmlformats.org/officeDocument/2006/relationships/image" Target="../media/image72.wmf"/><Relationship Id="rId12" Type="http://schemas.openxmlformats.org/officeDocument/2006/relationships/oleObject" Target="../embeddings/oleObject7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74.wmf"/><Relationship Id="rId5" Type="http://schemas.openxmlformats.org/officeDocument/2006/relationships/image" Target="../media/image67.wmf"/><Relationship Id="rId15" Type="http://schemas.openxmlformats.org/officeDocument/2006/relationships/image" Target="../media/image76.wmf"/><Relationship Id="rId10" Type="http://schemas.openxmlformats.org/officeDocument/2006/relationships/oleObject" Target="../embeddings/oleObject78.bin"/><Relationship Id="rId4" Type="http://schemas.openxmlformats.org/officeDocument/2006/relationships/oleObject" Target="../embeddings/oleObject75.bin"/><Relationship Id="rId9" Type="http://schemas.openxmlformats.org/officeDocument/2006/relationships/image" Target="../media/image73.wmf"/><Relationship Id="rId14" Type="http://schemas.openxmlformats.org/officeDocument/2006/relationships/oleObject" Target="../embeddings/oleObject80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13" Type="http://schemas.openxmlformats.org/officeDocument/2006/relationships/image" Target="../media/image80.wmf"/><Relationship Id="rId18" Type="http://schemas.openxmlformats.org/officeDocument/2006/relationships/oleObject" Target="../embeddings/oleObject88.bin"/><Relationship Id="rId3" Type="http://schemas.openxmlformats.org/officeDocument/2006/relationships/slide" Target="slide1.xml"/><Relationship Id="rId7" Type="http://schemas.openxmlformats.org/officeDocument/2006/relationships/image" Target="../media/image77.wmf"/><Relationship Id="rId12" Type="http://schemas.openxmlformats.org/officeDocument/2006/relationships/oleObject" Target="../embeddings/oleObject85.bin"/><Relationship Id="rId17" Type="http://schemas.openxmlformats.org/officeDocument/2006/relationships/image" Target="../media/image82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87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2.bin"/><Relationship Id="rId11" Type="http://schemas.openxmlformats.org/officeDocument/2006/relationships/image" Target="../media/image79.wmf"/><Relationship Id="rId5" Type="http://schemas.openxmlformats.org/officeDocument/2006/relationships/image" Target="../media/image67.wmf"/><Relationship Id="rId15" Type="http://schemas.openxmlformats.org/officeDocument/2006/relationships/image" Target="../media/image81.wmf"/><Relationship Id="rId10" Type="http://schemas.openxmlformats.org/officeDocument/2006/relationships/oleObject" Target="../embeddings/oleObject84.bin"/><Relationship Id="rId19" Type="http://schemas.openxmlformats.org/officeDocument/2006/relationships/image" Target="../media/image83.wmf"/><Relationship Id="rId4" Type="http://schemas.openxmlformats.org/officeDocument/2006/relationships/oleObject" Target="../embeddings/oleObject81.bin"/><Relationship Id="rId9" Type="http://schemas.openxmlformats.org/officeDocument/2006/relationships/image" Target="../media/image78.wmf"/><Relationship Id="rId14" Type="http://schemas.openxmlformats.org/officeDocument/2006/relationships/oleObject" Target="../embeddings/oleObject86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13" Type="http://schemas.openxmlformats.org/officeDocument/2006/relationships/image" Target="../media/image87.wmf"/><Relationship Id="rId18" Type="http://schemas.openxmlformats.org/officeDocument/2006/relationships/oleObject" Target="../embeddings/oleObject96.bin"/><Relationship Id="rId26" Type="http://schemas.openxmlformats.org/officeDocument/2006/relationships/oleObject" Target="../embeddings/oleObject100.bin"/><Relationship Id="rId3" Type="http://schemas.openxmlformats.org/officeDocument/2006/relationships/slide" Target="slide1.xml"/><Relationship Id="rId21" Type="http://schemas.openxmlformats.org/officeDocument/2006/relationships/image" Target="../media/image91.wmf"/><Relationship Id="rId7" Type="http://schemas.openxmlformats.org/officeDocument/2006/relationships/image" Target="../media/image84.wmf"/><Relationship Id="rId12" Type="http://schemas.openxmlformats.org/officeDocument/2006/relationships/oleObject" Target="../embeddings/oleObject93.bin"/><Relationship Id="rId17" Type="http://schemas.openxmlformats.org/officeDocument/2006/relationships/image" Target="../media/image89.wmf"/><Relationship Id="rId25" Type="http://schemas.openxmlformats.org/officeDocument/2006/relationships/image" Target="../media/image93.wmf"/><Relationship Id="rId33" Type="http://schemas.openxmlformats.org/officeDocument/2006/relationships/image" Target="../media/image97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95.bin"/><Relationship Id="rId20" Type="http://schemas.openxmlformats.org/officeDocument/2006/relationships/oleObject" Target="../embeddings/oleObject97.bin"/><Relationship Id="rId29" Type="http://schemas.openxmlformats.org/officeDocument/2006/relationships/image" Target="../media/image95.wmf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90.bin"/><Relationship Id="rId11" Type="http://schemas.openxmlformats.org/officeDocument/2006/relationships/image" Target="../media/image86.wmf"/><Relationship Id="rId24" Type="http://schemas.openxmlformats.org/officeDocument/2006/relationships/oleObject" Target="../embeddings/oleObject99.bin"/><Relationship Id="rId32" Type="http://schemas.openxmlformats.org/officeDocument/2006/relationships/oleObject" Target="../embeddings/oleObject103.bin"/><Relationship Id="rId5" Type="http://schemas.openxmlformats.org/officeDocument/2006/relationships/image" Target="../media/image67.wmf"/><Relationship Id="rId15" Type="http://schemas.openxmlformats.org/officeDocument/2006/relationships/image" Target="../media/image88.wmf"/><Relationship Id="rId23" Type="http://schemas.openxmlformats.org/officeDocument/2006/relationships/image" Target="../media/image92.wmf"/><Relationship Id="rId28" Type="http://schemas.openxmlformats.org/officeDocument/2006/relationships/oleObject" Target="../embeddings/oleObject101.bin"/><Relationship Id="rId10" Type="http://schemas.openxmlformats.org/officeDocument/2006/relationships/oleObject" Target="../embeddings/oleObject92.bin"/><Relationship Id="rId19" Type="http://schemas.openxmlformats.org/officeDocument/2006/relationships/image" Target="../media/image90.wmf"/><Relationship Id="rId31" Type="http://schemas.openxmlformats.org/officeDocument/2006/relationships/image" Target="../media/image96.wmf"/><Relationship Id="rId4" Type="http://schemas.openxmlformats.org/officeDocument/2006/relationships/oleObject" Target="../embeddings/oleObject89.bin"/><Relationship Id="rId9" Type="http://schemas.openxmlformats.org/officeDocument/2006/relationships/image" Target="../media/image85.wmf"/><Relationship Id="rId14" Type="http://schemas.openxmlformats.org/officeDocument/2006/relationships/oleObject" Target="../embeddings/oleObject94.bin"/><Relationship Id="rId22" Type="http://schemas.openxmlformats.org/officeDocument/2006/relationships/oleObject" Target="../embeddings/oleObject98.bin"/><Relationship Id="rId27" Type="http://schemas.openxmlformats.org/officeDocument/2006/relationships/image" Target="../media/image94.wmf"/><Relationship Id="rId30" Type="http://schemas.openxmlformats.org/officeDocument/2006/relationships/oleObject" Target="../embeddings/oleObject102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8.emf"/><Relationship Id="rId5" Type="http://schemas.openxmlformats.org/officeDocument/2006/relationships/package" Target="../embeddings/Microsoft_PowerPoint_Presentation1.pptx"/><Relationship Id="rId4" Type="http://schemas.openxmlformats.org/officeDocument/2006/relationships/slide" Target="slide45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slide" Target="slide1.xml"/><Relationship Id="rId7" Type="http://schemas.openxmlformats.org/officeDocument/2006/relationships/oleObject" Target="../embeddings/oleObject10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9.wmf"/><Relationship Id="rId5" Type="http://schemas.openxmlformats.org/officeDocument/2006/relationships/oleObject" Target="../embeddings/oleObject104.bin"/><Relationship Id="rId10" Type="http://schemas.openxmlformats.org/officeDocument/2006/relationships/image" Target="../media/image101.wmf"/><Relationship Id="rId4" Type="http://schemas.openxmlformats.org/officeDocument/2006/relationships/slide" Target="slide45.xml"/><Relationship Id="rId9" Type="http://schemas.openxmlformats.org/officeDocument/2006/relationships/oleObject" Target="../embeddings/oleObject106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slide" Target="slide1.xml"/><Relationship Id="rId7" Type="http://schemas.openxmlformats.org/officeDocument/2006/relationships/oleObject" Target="../embeddings/oleObject108.bin"/><Relationship Id="rId12" Type="http://schemas.openxmlformats.org/officeDocument/2006/relationships/image" Target="../media/image10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02.wmf"/><Relationship Id="rId11" Type="http://schemas.openxmlformats.org/officeDocument/2006/relationships/oleObject" Target="../embeddings/oleObject110.bin"/><Relationship Id="rId5" Type="http://schemas.openxmlformats.org/officeDocument/2006/relationships/oleObject" Target="../embeddings/oleObject107.bin"/><Relationship Id="rId10" Type="http://schemas.openxmlformats.org/officeDocument/2006/relationships/image" Target="../media/image103.wmf"/><Relationship Id="rId4" Type="http://schemas.openxmlformats.org/officeDocument/2006/relationships/slide" Target="slide45.xml"/><Relationship Id="rId9" Type="http://schemas.openxmlformats.org/officeDocument/2006/relationships/oleObject" Target="../embeddings/oleObject109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slide" Target="slide1.xml"/><Relationship Id="rId7" Type="http://schemas.openxmlformats.org/officeDocument/2006/relationships/oleObject" Target="../embeddings/oleObject112.bin"/><Relationship Id="rId12" Type="http://schemas.openxmlformats.org/officeDocument/2006/relationships/image" Target="../media/image107.wmf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5.wmf"/><Relationship Id="rId11" Type="http://schemas.openxmlformats.org/officeDocument/2006/relationships/oleObject" Target="../embeddings/oleObject114.bin"/><Relationship Id="rId5" Type="http://schemas.openxmlformats.org/officeDocument/2006/relationships/oleObject" Target="../embeddings/oleObject111.bin"/><Relationship Id="rId10" Type="http://schemas.openxmlformats.org/officeDocument/2006/relationships/image" Target="../media/image106.wmf"/><Relationship Id="rId4" Type="http://schemas.openxmlformats.org/officeDocument/2006/relationships/slide" Target="slide45.xml"/><Relationship Id="rId9" Type="http://schemas.openxmlformats.org/officeDocument/2006/relationships/oleObject" Target="../embeddings/oleObject113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slide" Target="slide1.xml"/><Relationship Id="rId7" Type="http://schemas.openxmlformats.org/officeDocument/2006/relationships/oleObject" Target="../embeddings/oleObject116.bin"/><Relationship Id="rId12" Type="http://schemas.openxmlformats.org/officeDocument/2006/relationships/image" Target="../media/image110.wmf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8.wmf"/><Relationship Id="rId11" Type="http://schemas.openxmlformats.org/officeDocument/2006/relationships/oleObject" Target="../embeddings/oleObject118.bin"/><Relationship Id="rId5" Type="http://schemas.openxmlformats.org/officeDocument/2006/relationships/oleObject" Target="../embeddings/oleObject115.bin"/><Relationship Id="rId10" Type="http://schemas.openxmlformats.org/officeDocument/2006/relationships/image" Target="../media/image109.wmf"/><Relationship Id="rId4" Type="http://schemas.openxmlformats.org/officeDocument/2006/relationships/slide" Target="slide45.xml"/><Relationship Id="rId9" Type="http://schemas.openxmlformats.org/officeDocument/2006/relationships/oleObject" Target="../embeddings/oleObject117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11.wmf"/><Relationship Id="rId5" Type="http://schemas.openxmlformats.org/officeDocument/2006/relationships/oleObject" Target="../embeddings/oleObject119.bin"/><Relationship Id="rId4" Type="http://schemas.openxmlformats.org/officeDocument/2006/relationships/slide" Target="slide4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7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slide" Target="slide1.xml"/><Relationship Id="rId7" Type="http://schemas.openxmlformats.org/officeDocument/2006/relationships/oleObject" Target="../embeddings/oleObject1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12.wmf"/><Relationship Id="rId5" Type="http://schemas.openxmlformats.org/officeDocument/2006/relationships/oleObject" Target="../embeddings/oleObject120.bin"/><Relationship Id="rId4" Type="http://schemas.openxmlformats.org/officeDocument/2006/relationships/slide" Target="slide45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slide" Target="slide1.xml"/><Relationship Id="rId7" Type="http://schemas.openxmlformats.org/officeDocument/2006/relationships/oleObject" Target="../embeddings/oleObject123.bin"/><Relationship Id="rId12" Type="http://schemas.openxmlformats.org/officeDocument/2006/relationships/image" Target="../media/image115.wmf"/><Relationship Id="rId2" Type="http://schemas.openxmlformats.org/officeDocument/2006/relationships/slideLayout" Target="../slideLayouts/slideLayout49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13.wmf"/><Relationship Id="rId11" Type="http://schemas.openxmlformats.org/officeDocument/2006/relationships/oleObject" Target="../embeddings/oleObject125.bin"/><Relationship Id="rId5" Type="http://schemas.openxmlformats.org/officeDocument/2006/relationships/oleObject" Target="../embeddings/oleObject122.bin"/><Relationship Id="rId10" Type="http://schemas.openxmlformats.org/officeDocument/2006/relationships/image" Target="../media/image114.wmf"/><Relationship Id="rId4" Type="http://schemas.openxmlformats.org/officeDocument/2006/relationships/slide" Target="slide45.xml"/><Relationship Id="rId9" Type="http://schemas.openxmlformats.org/officeDocument/2006/relationships/oleObject" Target="../embeddings/oleObject124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116.emf"/><Relationship Id="rId4" Type="http://schemas.openxmlformats.org/officeDocument/2006/relationships/oleObject" Target="../embeddings/Microsoft_PowerPoint_97-2003_Presentation1.ppt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27.bin"/><Relationship Id="rId5" Type="http://schemas.openxmlformats.org/officeDocument/2006/relationships/image" Target="../media/image117.wmf"/><Relationship Id="rId4" Type="http://schemas.openxmlformats.org/officeDocument/2006/relationships/oleObject" Target="../embeddings/oleObject126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2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29.bin"/><Relationship Id="rId5" Type="http://schemas.openxmlformats.org/officeDocument/2006/relationships/image" Target="../media/image119.wmf"/><Relationship Id="rId4" Type="http://schemas.openxmlformats.org/officeDocument/2006/relationships/oleObject" Target="../embeddings/oleObject128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1.gif"/><Relationship Id="rId1" Type="http://schemas.openxmlformats.org/officeDocument/2006/relationships/slideLayout" Target="../slideLayouts/slideLayout1.xml"/><Relationship Id="rId6" Type="http://schemas.openxmlformats.org/officeDocument/2006/relationships/slide" Target="slide45.xml"/><Relationship Id="rId5" Type="http://schemas.openxmlformats.org/officeDocument/2006/relationships/slide" Target="slide46.xml"/><Relationship Id="rId4" Type="http://schemas.openxmlformats.org/officeDocument/2006/relationships/slide" Target="slide5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slide" Target="slide54.xml"/><Relationship Id="rId3" Type="http://schemas.openxmlformats.org/officeDocument/2006/relationships/slide" Target="slide1.xml"/><Relationship Id="rId7" Type="http://schemas.openxmlformats.org/officeDocument/2006/relationships/slide" Target="slide48.xml"/><Relationship Id="rId12" Type="http://schemas.openxmlformats.org/officeDocument/2006/relationships/slide" Target="slide53.xml"/><Relationship Id="rId2" Type="http://schemas.openxmlformats.org/officeDocument/2006/relationships/image" Target="../media/image12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47.xml"/><Relationship Id="rId11" Type="http://schemas.openxmlformats.org/officeDocument/2006/relationships/slide" Target="slide52.xml"/><Relationship Id="rId5" Type="http://schemas.openxmlformats.org/officeDocument/2006/relationships/image" Target="../media/image123.gif"/><Relationship Id="rId10" Type="http://schemas.openxmlformats.org/officeDocument/2006/relationships/slide" Target="slide51.xml"/><Relationship Id="rId4" Type="http://schemas.openxmlformats.org/officeDocument/2006/relationships/slide" Target="slide45.xml"/><Relationship Id="rId9" Type="http://schemas.openxmlformats.org/officeDocument/2006/relationships/slide" Target="slide50.xml"/><Relationship Id="rId14" Type="http://schemas.openxmlformats.org/officeDocument/2006/relationships/slide" Target="slide5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6" Type="http://schemas.openxmlformats.org/officeDocument/2006/relationships/slide" Target="slide45.xml"/><Relationship Id="rId5" Type="http://schemas.openxmlformats.org/officeDocument/2006/relationships/slide" Target="slide1.xml"/><Relationship Id="rId4" Type="http://schemas.openxmlformats.org/officeDocument/2006/relationships/image" Target="../media/image124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4.bin"/><Relationship Id="rId13" Type="http://schemas.openxmlformats.org/officeDocument/2006/relationships/image" Target="../media/image129.wmf"/><Relationship Id="rId18" Type="http://schemas.openxmlformats.org/officeDocument/2006/relationships/oleObject" Target="../embeddings/oleObject139.bin"/><Relationship Id="rId26" Type="http://schemas.openxmlformats.org/officeDocument/2006/relationships/slide" Target="slide1.xml"/><Relationship Id="rId3" Type="http://schemas.openxmlformats.org/officeDocument/2006/relationships/oleObject" Target="../embeddings/oleObject131.bin"/><Relationship Id="rId21" Type="http://schemas.openxmlformats.org/officeDocument/2006/relationships/image" Target="../media/image133.wmf"/><Relationship Id="rId7" Type="http://schemas.openxmlformats.org/officeDocument/2006/relationships/oleObject" Target="../embeddings/oleObject133.bin"/><Relationship Id="rId12" Type="http://schemas.openxmlformats.org/officeDocument/2006/relationships/oleObject" Target="../embeddings/oleObject136.bin"/><Relationship Id="rId17" Type="http://schemas.openxmlformats.org/officeDocument/2006/relationships/image" Target="../media/image131.wmf"/><Relationship Id="rId25" Type="http://schemas.openxmlformats.org/officeDocument/2006/relationships/image" Target="../media/image135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38.bin"/><Relationship Id="rId20" Type="http://schemas.openxmlformats.org/officeDocument/2006/relationships/oleObject" Target="../embeddings/oleObject140.bin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26.wmf"/><Relationship Id="rId11" Type="http://schemas.openxmlformats.org/officeDocument/2006/relationships/image" Target="../media/image128.wmf"/><Relationship Id="rId24" Type="http://schemas.openxmlformats.org/officeDocument/2006/relationships/oleObject" Target="../embeddings/oleObject142.bin"/><Relationship Id="rId5" Type="http://schemas.openxmlformats.org/officeDocument/2006/relationships/oleObject" Target="../embeddings/oleObject132.bin"/><Relationship Id="rId15" Type="http://schemas.openxmlformats.org/officeDocument/2006/relationships/image" Target="../media/image130.wmf"/><Relationship Id="rId23" Type="http://schemas.openxmlformats.org/officeDocument/2006/relationships/image" Target="../media/image134.wmf"/><Relationship Id="rId10" Type="http://schemas.openxmlformats.org/officeDocument/2006/relationships/oleObject" Target="../embeddings/oleObject135.bin"/><Relationship Id="rId19" Type="http://schemas.openxmlformats.org/officeDocument/2006/relationships/image" Target="../media/image132.wmf"/><Relationship Id="rId4" Type="http://schemas.openxmlformats.org/officeDocument/2006/relationships/image" Target="../media/image125.wmf"/><Relationship Id="rId9" Type="http://schemas.openxmlformats.org/officeDocument/2006/relationships/image" Target="../media/image127.wmf"/><Relationship Id="rId14" Type="http://schemas.openxmlformats.org/officeDocument/2006/relationships/oleObject" Target="../embeddings/oleObject137.bin"/><Relationship Id="rId22" Type="http://schemas.openxmlformats.org/officeDocument/2006/relationships/oleObject" Target="../embeddings/oleObject141.bin"/><Relationship Id="rId27" Type="http://schemas.openxmlformats.org/officeDocument/2006/relationships/slide" Target="slide45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emf"/><Relationship Id="rId13" Type="http://schemas.openxmlformats.org/officeDocument/2006/relationships/oleObject" Target="../embeddings/oleObject148.bin"/><Relationship Id="rId18" Type="http://schemas.openxmlformats.org/officeDocument/2006/relationships/image" Target="../media/image143.emf"/><Relationship Id="rId26" Type="http://schemas.openxmlformats.org/officeDocument/2006/relationships/oleObject" Target="../embeddings/oleObject154.bin"/><Relationship Id="rId3" Type="http://schemas.openxmlformats.org/officeDocument/2006/relationships/oleObject" Target="../embeddings/oleObject143.bin"/><Relationship Id="rId21" Type="http://schemas.openxmlformats.org/officeDocument/2006/relationships/image" Target="../media/image144.emf"/><Relationship Id="rId34" Type="http://schemas.openxmlformats.org/officeDocument/2006/relationships/oleObject" Target="../embeddings/oleObject158.bin"/><Relationship Id="rId7" Type="http://schemas.openxmlformats.org/officeDocument/2006/relationships/oleObject" Target="../embeddings/oleObject145.bin"/><Relationship Id="rId12" Type="http://schemas.openxmlformats.org/officeDocument/2006/relationships/image" Target="../media/image140.emf"/><Relationship Id="rId17" Type="http://schemas.openxmlformats.org/officeDocument/2006/relationships/oleObject" Target="../embeddings/oleObject150.bin"/><Relationship Id="rId25" Type="http://schemas.openxmlformats.org/officeDocument/2006/relationships/image" Target="../media/image146.emf"/><Relationship Id="rId33" Type="http://schemas.openxmlformats.org/officeDocument/2006/relationships/image" Target="../media/image150.e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42.emf"/><Relationship Id="rId20" Type="http://schemas.openxmlformats.org/officeDocument/2006/relationships/oleObject" Target="../embeddings/oleObject151.bin"/><Relationship Id="rId29" Type="http://schemas.openxmlformats.org/officeDocument/2006/relationships/image" Target="../media/image148.emf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37.emf"/><Relationship Id="rId11" Type="http://schemas.openxmlformats.org/officeDocument/2006/relationships/oleObject" Target="../embeddings/oleObject147.bin"/><Relationship Id="rId24" Type="http://schemas.openxmlformats.org/officeDocument/2006/relationships/oleObject" Target="../embeddings/oleObject153.bin"/><Relationship Id="rId32" Type="http://schemas.openxmlformats.org/officeDocument/2006/relationships/oleObject" Target="../embeddings/oleObject157.bin"/><Relationship Id="rId5" Type="http://schemas.openxmlformats.org/officeDocument/2006/relationships/oleObject" Target="../embeddings/oleObject144.bin"/><Relationship Id="rId15" Type="http://schemas.openxmlformats.org/officeDocument/2006/relationships/oleObject" Target="../embeddings/oleObject149.bin"/><Relationship Id="rId23" Type="http://schemas.openxmlformats.org/officeDocument/2006/relationships/image" Target="../media/image145.emf"/><Relationship Id="rId28" Type="http://schemas.openxmlformats.org/officeDocument/2006/relationships/oleObject" Target="../embeddings/oleObject155.bin"/><Relationship Id="rId36" Type="http://schemas.openxmlformats.org/officeDocument/2006/relationships/slide" Target="slide45.xml"/><Relationship Id="rId10" Type="http://schemas.openxmlformats.org/officeDocument/2006/relationships/image" Target="../media/image139.emf"/><Relationship Id="rId19" Type="http://schemas.openxmlformats.org/officeDocument/2006/relationships/slide" Target="slide1.xml"/><Relationship Id="rId31" Type="http://schemas.openxmlformats.org/officeDocument/2006/relationships/image" Target="../media/image149.emf"/><Relationship Id="rId4" Type="http://schemas.openxmlformats.org/officeDocument/2006/relationships/image" Target="../media/image136.emf"/><Relationship Id="rId9" Type="http://schemas.openxmlformats.org/officeDocument/2006/relationships/oleObject" Target="../embeddings/oleObject146.bin"/><Relationship Id="rId14" Type="http://schemas.openxmlformats.org/officeDocument/2006/relationships/image" Target="../media/image141.emf"/><Relationship Id="rId22" Type="http://schemas.openxmlformats.org/officeDocument/2006/relationships/oleObject" Target="../embeddings/oleObject152.bin"/><Relationship Id="rId27" Type="http://schemas.openxmlformats.org/officeDocument/2006/relationships/image" Target="../media/image147.emf"/><Relationship Id="rId30" Type="http://schemas.openxmlformats.org/officeDocument/2006/relationships/oleObject" Target="../embeddings/oleObject156.bin"/><Relationship Id="rId35" Type="http://schemas.openxmlformats.org/officeDocument/2006/relationships/image" Target="../media/image15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emf"/><Relationship Id="rId13" Type="http://schemas.openxmlformats.org/officeDocument/2006/relationships/oleObject" Target="../embeddings/oleObject164.bin"/><Relationship Id="rId18" Type="http://schemas.openxmlformats.org/officeDocument/2006/relationships/image" Target="../media/image159.emf"/><Relationship Id="rId26" Type="http://schemas.openxmlformats.org/officeDocument/2006/relationships/image" Target="../media/image163.emf"/><Relationship Id="rId3" Type="http://schemas.openxmlformats.org/officeDocument/2006/relationships/oleObject" Target="../embeddings/oleObject159.bin"/><Relationship Id="rId21" Type="http://schemas.openxmlformats.org/officeDocument/2006/relationships/oleObject" Target="../embeddings/oleObject168.bin"/><Relationship Id="rId7" Type="http://schemas.openxmlformats.org/officeDocument/2006/relationships/oleObject" Target="../embeddings/oleObject161.bin"/><Relationship Id="rId12" Type="http://schemas.openxmlformats.org/officeDocument/2006/relationships/image" Target="../media/image156.emf"/><Relationship Id="rId17" Type="http://schemas.openxmlformats.org/officeDocument/2006/relationships/oleObject" Target="../embeddings/oleObject166.bin"/><Relationship Id="rId25" Type="http://schemas.openxmlformats.org/officeDocument/2006/relationships/oleObject" Target="../embeddings/oleObject170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58.emf"/><Relationship Id="rId20" Type="http://schemas.openxmlformats.org/officeDocument/2006/relationships/image" Target="../media/image160.emf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53.emf"/><Relationship Id="rId11" Type="http://schemas.openxmlformats.org/officeDocument/2006/relationships/oleObject" Target="../embeddings/oleObject163.bin"/><Relationship Id="rId24" Type="http://schemas.openxmlformats.org/officeDocument/2006/relationships/image" Target="../media/image162.emf"/><Relationship Id="rId5" Type="http://schemas.openxmlformats.org/officeDocument/2006/relationships/oleObject" Target="../embeddings/oleObject160.bin"/><Relationship Id="rId15" Type="http://schemas.openxmlformats.org/officeDocument/2006/relationships/oleObject" Target="../embeddings/oleObject165.bin"/><Relationship Id="rId23" Type="http://schemas.openxmlformats.org/officeDocument/2006/relationships/oleObject" Target="../embeddings/oleObject169.bin"/><Relationship Id="rId28" Type="http://schemas.openxmlformats.org/officeDocument/2006/relationships/slide" Target="slide45.xml"/><Relationship Id="rId10" Type="http://schemas.openxmlformats.org/officeDocument/2006/relationships/image" Target="../media/image155.emf"/><Relationship Id="rId19" Type="http://schemas.openxmlformats.org/officeDocument/2006/relationships/oleObject" Target="../embeddings/oleObject167.bin"/><Relationship Id="rId4" Type="http://schemas.openxmlformats.org/officeDocument/2006/relationships/image" Target="../media/image152.emf"/><Relationship Id="rId9" Type="http://schemas.openxmlformats.org/officeDocument/2006/relationships/oleObject" Target="../embeddings/oleObject162.bin"/><Relationship Id="rId14" Type="http://schemas.openxmlformats.org/officeDocument/2006/relationships/image" Target="../media/image157.emf"/><Relationship Id="rId22" Type="http://schemas.openxmlformats.org/officeDocument/2006/relationships/image" Target="../media/image161.emf"/><Relationship Id="rId27" Type="http://schemas.openxmlformats.org/officeDocument/2006/relationships/slide" Target="slide1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emf"/><Relationship Id="rId13" Type="http://schemas.openxmlformats.org/officeDocument/2006/relationships/oleObject" Target="../embeddings/oleObject176.bin"/><Relationship Id="rId18" Type="http://schemas.openxmlformats.org/officeDocument/2006/relationships/image" Target="../media/image171.emf"/><Relationship Id="rId26" Type="http://schemas.openxmlformats.org/officeDocument/2006/relationships/slide" Target="slide45.xml"/><Relationship Id="rId3" Type="http://schemas.openxmlformats.org/officeDocument/2006/relationships/oleObject" Target="../embeddings/oleObject171.bin"/><Relationship Id="rId21" Type="http://schemas.openxmlformats.org/officeDocument/2006/relationships/oleObject" Target="../embeddings/oleObject180.bin"/><Relationship Id="rId7" Type="http://schemas.openxmlformats.org/officeDocument/2006/relationships/oleObject" Target="../embeddings/oleObject173.bin"/><Relationship Id="rId12" Type="http://schemas.openxmlformats.org/officeDocument/2006/relationships/image" Target="../media/image168.emf"/><Relationship Id="rId17" Type="http://schemas.openxmlformats.org/officeDocument/2006/relationships/oleObject" Target="../embeddings/oleObject178.bin"/><Relationship Id="rId25" Type="http://schemas.openxmlformats.org/officeDocument/2006/relationships/slide" Target="slide1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70.emf"/><Relationship Id="rId20" Type="http://schemas.openxmlformats.org/officeDocument/2006/relationships/image" Target="../media/image172.emf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65.emf"/><Relationship Id="rId11" Type="http://schemas.openxmlformats.org/officeDocument/2006/relationships/oleObject" Target="../embeddings/oleObject175.bin"/><Relationship Id="rId24" Type="http://schemas.openxmlformats.org/officeDocument/2006/relationships/image" Target="../media/image174.emf"/><Relationship Id="rId5" Type="http://schemas.openxmlformats.org/officeDocument/2006/relationships/oleObject" Target="../embeddings/oleObject172.bin"/><Relationship Id="rId15" Type="http://schemas.openxmlformats.org/officeDocument/2006/relationships/oleObject" Target="../embeddings/oleObject177.bin"/><Relationship Id="rId23" Type="http://schemas.openxmlformats.org/officeDocument/2006/relationships/oleObject" Target="../embeddings/oleObject181.bin"/><Relationship Id="rId10" Type="http://schemas.openxmlformats.org/officeDocument/2006/relationships/image" Target="../media/image167.emf"/><Relationship Id="rId19" Type="http://schemas.openxmlformats.org/officeDocument/2006/relationships/oleObject" Target="../embeddings/oleObject179.bin"/><Relationship Id="rId4" Type="http://schemas.openxmlformats.org/officeDocument/2006/relationships/image" Target="../media/image164.emf"/><Relationship Id="rId9" Type="http://schemas.openxmlformats.org/officeDocument/2006/relationships/oleObject" Target="../embeddings/oleObject174.bin"/><Relationship Id="rId14" Type="http://schemas.openxmlformats.org/officeDocument/2006/relationships/image" Target="../media/image169.emf"/><Relationship Id="rId22" Type="http://schemas.openxmlformats.org/officeDocument/2006/relationships/image" Target="../media/image173.e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emf"/><Relationship Id="rId13" Type="http://schemas.openxmlformats.org/officeDocument/2006/relationships/slide" Target="slide1.xml"/><Relationship Id="rId3" Type="http://schemas.openxmlformats.org/officeDocument/2006/relationships/oleObject" Target="../embeddings/oleObject182.bin"/><Relationship Id="rId7" Type="http://schemas.openxmlformats.org/officeDocument/2006/relationships/oleObject" Target="../embeddings/oleObject184.bin"/><Relationship Id="rId12" Type="http://schemas.openxmlformats.org/officeDocument/2006/relationships/image" Target="../media/image179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76.emf"/><Relationship Id="rId11" Type="http://schemas.openxmlformats.org/officeDocument/2006/relationships/oleObject" Target="../embeddings/oleObject186.bin"/><Relationship Id="rId5" Type="http://schemas.openxmlformats.org/officeDocument/2006/relationships/oleObject" Target="../embeddings/oleObject183.bin"/><Relationship Id="rId10" Type="http://schemas.openxmlformats.org/officeDocument/2006/relationships/image" Target="../media/image178.emf"/><Relationship Id="rId4" Type="http://schemas.openxmlformats.org/officeDocument/2006/relationships/image" Target="../media/image175.emf"/><Relationship Id="rId9" Type="http://schemas.openxmlformats.org/officeDocument/2006/relationships/oleObject" Target="../embeddings/oleObject185.bin"/><Relationship Id="rId14" Type="http://schemas.openxmlformats.org/officeDocument/2006/relationships/slide" Target="slide45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emf"/><Relationship Id="rId13" Type="http://schemas.openxmlformats.org/officeDocument/2006/relationships/oleObject" Target="../embeddings/oleObject192.bin"/><Relationship Id="rId18" Type="http://schemas.openxmlformats.org/officeDocument/2006/relationships/image" Target="../media/image187.emf"/><Relationship Id="rId3" Type="http://schemas.openxmlformats.org/officeDocument/2006/relationships/oleObject" Target="../embeddings/oleObject187.bin"/><Relationship Id="rId21" Type="http://schemas.openxmlformats.org/officeDocument/2006/relationships/slide" Target="slide1.xml"/><Relationship Id="rId7" Type="http://schemas.openxmlformats.org/officeDocument/2006/relationships/oleObject" Target="../embeddings/oleObject189.bin"/><Relationship Id="rId12" Type="http://schemas.openxmlformats.org/officeDocument/2006/relationships/image" Target="../media/image184.emf"/><Relationship Id="rId17" Type="http://schemas.openxmlformats.org/officeDocument/2006/relationships/oleObject" Target="../embeddings/oleObject194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86.emf"/><Relationship Id="rId20" Type="http://schemas.openxmlformats.org/officeDocument/2006/relationships/image" Target="../media/image188.emf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81.emf"/><Relationship Id="rId11" Type="http://schemas.openxmlformats.org/officeDocument/2006/relationships/oleObject" Target="../embeddings/oleObject191.bin"/><Relationship Id="rId5" Type="http://schemas.openxmlformats.org/officeDocument/2006/relationships/oleObject" Target="../embeddings/oleObject188.bin"/><Relationship Id="rId15" Type="http://schemas.openxmlformats.org/officeDocument/2006/relationships/oleObject" Target="../embeddings/oleObject193.bin"/><Relationship Id="rId10" Type="http://schemas.openxmlformats.org/officeDocument/2006/relationships/image" Target="../media/image183.emf"/><Relationship Id="rId19" Type="http://schemas.openxmlformats.org/officeDocument/2006/relationships/oleObject" Target="../embeddings/oleObject195.bin"/><Relationship Id="rId4" Type="http://schemas.openxmlformats.org/officeDocument/2006/relationships/image" Target="../media/image180.emf"/><Relationship Id="rId9" Type="http://schemas.openxmlformats.org/officeDocument/2006/relationships/oleObject" Target="../embeddings/oleObject190.bin"/><Relationship Id="rId14" Type="http://schemas.openxmlformats.org/officeDocument/2006/relationships/image" Target="../media/image185.emf"/><Relationship Id="rId22" Type="http://schemas.openxmlformats.org/officeDocument/2006/relationships/slide" Target="slide45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emf"/><Relationship Id="rId13" Type="http://schemas.openxmlformats.org/officeDocument/2006/relationships/oleObject" Target="../embeddings/oleObject201.bin"/><Relationship Id="rId18" Type="http://schemas.openxmlformats.org/officeDocument/2006/relationships/image" Target="../media/image196.emf"/><Relationship Id="rId26" Type="http://schemas.openxmlformats.org/officeDocument/2006/relationships/image" Target="../media/image200.emf"/><Relationship Id="rId3" Type="http://schemas.openxmlformats.org/officeDocument/2006/relationships/oleObject" Target="../embeddings/oleObject196.bin"/><Relationship Id="rId21" Type="http://schemas.openxmlformats.org/officeDocument/2006/relationships/oleObject" Target="../embeddings/oleObject205.bin"/><Relationship Id="rId7" Type="http://schemas.openxmlformats.org/officeDocument/2006/relationships/oleObject" Target="../embeddings/oleObject198.bin"/><Relationship Id="rId12" Type="http://schemas.openxmlformats.org/officeDocument/2006/relationships/image" Target="../media/image193.emf"/><Relationship Id="rId17" Type="http://schemas.openxmlformats.org/officeDocument/2006/relationships/oleObject" Target="../embeddings/oleObject203.bin"/><Relationship Id="rId25" Type="http://schemas.openxmlformats.org/officeDocument/2006/relationships/oleObject" Target="../embeddings/oleObject207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95.emf"/><Relationship Id="rId20" Type="http://schemas.openxmlformats.org/officeDocument/2006/relationships/image" Target="../media/image197.emf"/><Relationship Id="rId29" Type="http://schemas.openxmlformats.org/officeDocument/2006/relationships/slide" Target="slide1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90.emf"/><Relationship Id="rId11" Type="http://schemas.openxmlformats.org/officeDocument/2006/relationships/oleObject" Target="../embeddings/oleObject200.bin"/><Relationship Id="rId24" Type="http://schemas.openxmlformats.org/officeDocument/2006/relationships/image" Target="../media/image199.emf"/><Relationship Id="rId5" Type="http://schemas.openxmlformats.org/officeDocument/2006/relationships/oleObject" Target="../embeddings/oleObject197.bin"/><Relationship Id="rId15" Type="http://schemas.openxmlformats.org/officeDocument/2006/relationships/oleObject" Target="../embeddings/oleObject202.bin"/><Relationship Id="rId23" Type="http://schemas.openxmlformats.org/officeDocument/2006/relationships/oleObject" Target="../embeddings/oleObject206.bin"/><Relationship Id="rId28" Type="http://schemas.openxmlformats.org/officeDocument/2006/relationships/image" Target="../media/image201.emf"/><Relationship Id="rId10" Type="http://schemas.openxmlformats.org/officeDocument/2006/relationships/image" Target="../media/image192.emf"/><Relationship Id="rId19" Type="http://schemas.openxmlformats.org/officeDocument/2006/relationships/oleObject" Target="../embeddings/oleObject204.bin"/><Relationship Id="rId4" Type="http://schemas.openxmlformats.org/officeDocument/2006/relationships/image" Target="../media/image189.emf"/><Relationship Id="rId9" Type="http://schemas.openxmlformats.org/officeDocument/2006/relationships/oleObject" Target="../embeddings/oleObject199.bin"/><Relationship Id="rId14" Type="http://schemas.openxmlformats.org/officeDocument/2006/relationships/image" Target="../media/image194.emf"/><Relationship Id="rId22" Type="http://schemas.openxmlformats.org/officeDocument/2006/relationships/image" Target="../media/image198.emf"/><Relationship Id="rId27" Type="http://schemas.openxmlformats.org/officeDocument/2006/relationships/oleObject" Target="../embeddings/oleObject208.bin"/><Relationship Id="rId30" Type="http://schemas.openxmlformats.org/officeDocument/2006/relationships/slide" Target="slide4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slide" Target="slide4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6.vml"/><Relationship Id="rId6" Type="http://schemas.openxmlformats.org/officeDocument/2006/relationships/slide" Target="slide1.xml"/><Relationship Id="rId5" Type="http://schemas.openxmlformats.org/officeDocument/2006/relationships/image" Target="../media/image202.emf"/><Relationship Id="rId4" Type="http://schemas.openxmlformats.org/officeDocument/2006/relationships/oleObject" Target="../embeddings/oleObject209.bin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1.bin"/><Relationship Id="rId3" Type="http://schemas.openxmlformats.org/officeDocument/2006/relationships/notesSlide" Target="../notesSlides/notesSlide9.xml"/><Relationship Id="rId7" Type="http://schemas.openxmlformats.org/officeDocument/2006/relationships/slide" Target="slide4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7.vml"/><Relationship Id="rId6" Type="http://schemas.openxmlformats.org/officeDocument/2006/relationships/slide" Target="slide1.xml"/><Relationship Id="rId5" Type="http://schemas.openxmlformats.org/officeDocument/2006/relationships/image" Target="../media/image203.emf"/><Relationship Id="rId4" Type="http://schemas.openxmlformats.org/officeDocument/2006/relationships/oleObject" Target="../embeddings/oleObject210.bin"/><Relationship Id="rId9" Type="http://schemas.openxmlformats.org/officeDocument/2006/relationships/image" Target="../media/image20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slide" Target="slide1.x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latin typeface="Comic Sans MS" pitchFamily="66" charset="0"/>
              </a:rPr>
              <a:t>EQUATIONS AND INEQUALITIES</a:t>
            </a:r>
            <a:endParaRPr lang="en-US" sz="3000" dirty="0" smtClean="0">
              <a:latin typeface="Comic Sans MS" pitchFamily="66" charset="0"/>
            </a:endParaRPr>
          </a:p>
          <a:p>
            <a:endParaRPr lang="en-US" sz="3000" dirty="0" smtClean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Comic Sans MS" pitchFamily="66" charset="0"/>
              </a:rPr>
              <a:t>A2H CH 1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99951699"/>
              </p:ext>
            </p:extLst>
          </p:nvPr>
        </p:nvGraphicFramePr>
        <p:xfrm>
          <a:off x="0" y="1219200"/>
          <a:ext cx="86868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7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10"/>
          </p:nvPr>
        </p:nvSpPr>
        <p:spPr>
          <a:xfrm>
            <a:off x="0" y="533400"/>
            <a:ext cx="9144000" cy="12192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40" tIns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Definitions</a:t>
            </a:r>
            <a:br>
              <a:rPr lang="en-US" sz="4000" b="1" dirty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4000" b="1" dirty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1"/>
          </p:nvPr>
        </p:nvSpPr>
        <p:spPr bwMode="auto">
          <a:xfrm>
            <a:off x="-76200" y="990600"/>
            <a:ext cx="9144000" cy="4876800"/>
          </a:xfrm>
          <a:noFill/>
          <a:ln>
            <a:miter lim="800000"/>
            <a:headEnd/>
            <a:tailEnd/>
          </a:ln>
        </p:spPr>
        <p:txBody>
          <a:bodyPr wrap="square" lIns="118872" tIns="0" numCol="1" anchor="ctr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	The </a:t>
            </a:r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</a:rPr>
              <a:t>opposite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 (</a:t>
            </a:r>
            <a:r>
              <a:rPr lang="en-US" sz="2200" i="1" dirty="0" smtClean="0">
                <a:solidFill>
                  <a:schemeClr val="tx1"/>
                </a:solidFill>
                <a:latin typeface="Comic Sans MS" pitchFamily="66" charset="0"/>
              </a:rPr>
              <a:t>or additive inverse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) of any number a is –a.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 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2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	The </a:t>
            </a:r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</a:rPr>
              <a:t>reciprocal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 (</a:t>
            </a:r>
            <a:r>
              <a:rPr lang="en-US" sz="2200" i="1" dirty="0" smtClean="0">
                <a:solidFill>
                  <a:schemeClr val="tx1"/>
                </a:solidFill>
                <a:latin typeface="Comic Sans MS" pitchFamily="66" charset="0"/>
              </a:rPr>
              <a:t>or multiplicative inverse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) of any 	nonzero 		number a is  1/a.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	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2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</a:rPr>
              <a:t>	Subtraction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 is defined as </a:t>
            </a:r>
            <a:r>
              <a:rPr lang="en-US" sz="2200" i="1" dirty="0" smtClean="0">
                <a:solidFill>
                  <a:schemeClr val="tx1"/>
                </a:solidFill>
                <a:latin typeface="Comic Sans MS" pitchFamily="66" charset="0"/>
              </a:rPr>
              <a:t>adding the opposite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2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2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</a:rPr>
              <a:t>Division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 is defined as </a:t>
            </a:r>
            <a:r>
              <a:rPr lang="en-US" sz="2200" i="1" dirty="0" smtClean="0">
                <a:solidFill>
                  <a:schemeClr val="tx1"/>
                </a:solidFill>
                <a:latin typeface="Comic Sans MS" pitchFamily="66" charset="0"/>
              </a:rPr>
              <a:t>multiplying by the reciprocal</a:t>
            </a: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6" name="Rectangle 26"/>
          <p:cNvSpPr>
            <a:spLocks noChangeArrowheads="1"/>
          </p:cNvSpPr>
          <p:nvPr/>
        </p:nvSpPr>
        <p:spPr bwMode="auto">
          <a:xfrm>
            <a:off x="2209800" y="2743200"/>
            <a:ext cx="2438400" cy="914400"/>
          </a:xfrm>
          <a:prstGeom prst="rect">
            <a:avLst/>
          </a:prstGeom>
          <a:solidFill>
            <a:srgbClr val="FF0000">
              <a:alpha val="3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2" name="Rectangle 16"/>
          <p:cNvSpPr>
            <a:spLocks noChangeArrowheads="1"/>
          </p:cNvSpPr>
          <p:nvPr/>
        </p:nvSpPr>
        <p:spPr bwMode="auto">
          <a:xfrm>
            <a:off x="685800" y="-1524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</a:pPr>
            <a:r>
              <a:rPr lang="en-US" sz="4400">
                <a:solidFill>
                  <a:srgbClr val="00B0F0"/>
                </a:solidFill>
                <a:latin typeface="Broadway" pitchFamily="82" charset="0"/>
              </a:rPr>
              <a:t>VOCABULARY</a:t>
            </a:r>
          </a:p>
        </p:txBody>
      </p:sp>
      <p:sp>
        <p:nvSpPr>
          <p:cNvPr id="71687" name="TextBox 12"/>
          <p:cNvSpPr txBox="1">
            <a:spLocks noChangeArrowheads="1"/>
          </p:cNvSpPr>
          <p:nvPr/>
        </p:nvSpPr>
        <p:spPr bwMode="auto">
          <a:xfrm>
            <a:off x="344488" y="5338763"/>
            <a:ext cx="146685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 Rounded MT Bold" pitchFamily="34" charset="0"/>
              </a:rPr>
              <a:t>ADDITION</a:t>
            </a:r>
          </a:p>
          <a:p>
            <a:pPr algn="ctr"/>
            <a:r>
              <a:rPr lang="en-US" sz="4800">
                <a:solidFill>
                  <a:schemeClr val="bg1"/>
                </a:solidFill>
                <a:latin typeface="Arial Rounded MT Bold" pitchFamily="34" charset="0"/>
              </a:rPr>
              <a:t>+</a:t>
            </a:r>
          </a:p>
        </p:txBody>
      </p:sp>
      <p:sp>
        <p:nvSpPr>
          <p:cNvPr id="71688" name="TextBox 13"/>
          <p:cNvSpPr txBox="1">
            <a:spLocks noChangeArrowheads="1"/>
          </p:cNvSpPr>
          <p:nvPr/>
        </p:nvSpPr>
        <p:spPr bwMode="auto">
          <a:xfrm>
            <a:off x="2103438" y="5338763"/>
            <a:ext cx="2087562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 Rounded MT Bold" pitchFamily="34" charset="0"/>
              </a:rPr>
              <a:t>SUBTRACTION</a:t>
            </a:r>
          </a:p>
          <a:p>
            <a:pPr algn="ctr"/>
            <a:r>
              <a:rPr lang="en-US" sz="4800">
                <a:solidFill>
                  <a:schemeClr val="bg1"/>
                </a:solidFill>
                <a:latin typeface="Arial Rounded MT Bold" pitchFamily="34" charset="0"/>
              </a:rPr>
              <a:t>-</a:t>
            </a:r>
          </a:p>
        </p:txBody>
      </p:sp>
      <p:sp>
        <p:nvSpPr>
          <p:cNvPr id="71689" name="TextBox 14"/>
          <p:cNvSpPr txBox="1">
            <a:spLocks noChangeArrowheads="1"/>
          </p:cNvSpPr>
          <p:nvPr/>
        </p:nvSpPr>
        <p:spPr bwMode="auto">
          <a:xfrm>
            <a:off x="4848225" y="5338763"/>
            <a:ext cx="2354263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 Rounded MT Bold" pitchFamily="34" charset="0"/>
              </a:rPr>
              <a:t>MULTIPLICATION</a:t>
            </a:r>
          </a:p>
          <a:p>
            <a:pPr algn="ctr"/>
            <a:r>
              <a:rPr lang="en-US" sz="4800">
                <a:solidFill>
                  <a:schemeClr val="bg1"/>
                </a:solidFill>
                <a:latin typeface="Arial Rounded MT Bold" pitchFamily="34" charset="0"/>
              </a:rPr>
              <a:t>X</a:t>
            </a:r>
          </a:p>
        </p:txBody>
      </p:sp>
      <p:sp>
        <p:nvSpPr>
          <p:cNvPr id="71690" name="TextBox 15"/>
          <p:cNvSpPr txBox="1">
            <a:spLocks noChangeArrowheads="1"/>
          </p:cNvSpPr>
          <p:nvPr/>
        </p:nvSpPr>
        <p:spPr bwMode="auto">
          <a:xfrm>
            <a:off x="7402513" y="5338763"/>
            <a:ext cx="1360487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 Rounded MT Bold" pitchFamily="34" charset="0"/>
              </a:rPr>
              <a:t>DIVISION</a:t>
            </a:r>
          </a:p>
          <a:p>
            <a:pPr algn="ctr"/>
            <a:r>
              <a:rPr lang="en-US" sz="4800">
                <a:solidFill>
                  <a:schemeClr val="bg1"/>
                </a:solidFill>
                <a:latin typeface="Arial Rounded MT Bold" pitchFamily="34" charset="0"/>
              </a:rPr>
              <a:t>÷</a:t>
            </a:r>
          </a:p>
        </p:txBody>
      </p:sp>
      <p:cxnSp>
        <p:nvCxnSpPr>
          <p:cNvPr id="18" name="Straight Connector 17"/>
          <p:cNvCxnSpPr/>
          <p:nvPr/>
        </p:nvCxnSpPr>
        <p:spPr>
          <a:xfrm rot="5400000" flipH="1" flipV="1">
            <a:off x="114300" y="4838700"/>
            <a:ext cx="4038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2705100" y="4838700"/>
            <a:ext cx="4038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 flipH="1" flipV="1">
            <a:off x="5143500" y="4838700"/>
            <a:ext cx="4038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94" name="TextBox 20"/>
          <p:cNvSpPr txBox="1">
            <a:spLocks noChangeArrowheads="1"/>
          </p:cNvSpPr>
          <p:nvPr/>
        </p:nvSpPr>
        <p:spPr bwMode="auto">
          <a:xfrm>
            <a:off x="609600" y="4953000"/>
            <a:ext cx="881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66FF33"/>
                </a:solidFill>
                <a:latin typeface="Arial Rounded MT Bold" pitchFamily="34" charset="0"/>
              </a:rPr>
              <a:t>SUM</a:t>
            </a:r>
          </a:p>
        </p:txBody>
      </p:sp>
      <p:sp>
        <p:nvSpPr>
          <p:cNvPr id="71695" name="TextBox 22"/>
          <p:cNvSpPr txBox="1">
            <a:spLocks noChangeArrowheads="1"/>
          </p:cNvSpPr>
          <p:nvPr/>
        </p:nvSpPr>
        <p:spPr bwMode="auto">
          <a:xfrm>
            <a:off x="2133600" y="4953000"/>
            <a:ext cx="2178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DE2"/>
                </a:solidFill>
                <a:latin typeface="Arial Rounded MT Bold" pitchFamily="34" charset="0"/>
              </a:rPr>
              <a:t>DIFFERENCE</a:t>
            </a:r>
          </a:p>
        </p:txBody>
      </p:sp>
      <p:sp>
        <p:nvSpPr>
          <p:cNvPr id="71696" name="TextBox 23"/>
          <p:cNvSpPr txBox="1">
            <a:spLocks noChangeArrowheads="1"/>
          </p:cNvSpPr>
          <p:nvPr/>
        </p:nvSpPr>
        <p:spPr bwMode="auto">
          <a:xfrm>
            <a:off x="5105400" y="4953000"/>
            <a:ext cx="173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C000"/>
                </a:solidFill>
                <a:latin typeface="Arial Rounded MT Bold" pitchFamily="34" charset="0"/>
              </a:rPr>
              <a:t>PRODUCT</a:t>
            </a:r>
          </a:p>
        </p:txBody>
      </p:sp>
      <p:sp>
        <p:nvSpPr>
          <p:cNvPr id="71697" name="TextBox 24"/>
          <p:cNvSpPr txBox="1">
            <a:spLocks noChangeArrowheads="1"/>
          </p:cNvSpPr>
          <p:nvPr/>
        </p:nvSpPr>
        <p:spPr bwMode="auto">
          <a:xfrm>
            <a:off x="7239000" y="4953000"/>
            <a:ext cx="1814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FF00"/>
                </a:solidFill>
                <a:latin typeface="Arial Rounded MT Bold" pitchFamily="34" charset="0"/>
              </a:rPr>
              <a:t>QUOTIENT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066800" y="1062038"/>
            <a:ext cx="2244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FBFF"/>
                </a:solidFill>
                <a:latin typeface="Arial Rounded MT Bold" pitchFamily="34" charset="0"/>
              </a:rPr>
              <a:t>Decreased by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217738" y="1519238"/>
            <a:ext cx="1744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57B55B"/>
                </a:solidFill>
                <a:latin typeface="Arial Rounded MT Bold" pitchFamily="34" charset="0"/>
              </a:rPr>
              <a:t>Divided by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498975" y="1524000"/>
            <a:ext cx="530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DE2"/>
                </a:solidFill>
                <a:latin typeface="Arial Rounded MT Bold" pitchFamily="34" charset="0"/>
              </a:rPr>
              <a:t>Of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066800" y="1981200"/>
            <a:ext cx="1706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CC00CC"/>
                </a:solidFill>
                <a:latin typeface="Arial Rounded MT Bold" pitchFamily="34" charset="0"/>
              </a:rPr>
              <a:t>Less Than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38600" y="1066800"/>
            <a:ext cx="17573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More Than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865938" y="1066800"/>
            <a:ext cx="1058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2EE725"/>
                </a:solidFill>
                <a:latin typeface="Arial Rounded MT Bold" pitchFamily="34" charset="0"/>
              </a:rPr>
              <a:t>Minus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791200" y="1524000"/>
            <a:ext cx="1077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66"/>
                </a:solidFill>
                <a:latin typeface="Arial Rounded MT Bold" pitchFamily="34" charset="0"/>
              </a:rPr>
              <a:t>Times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122863" y="1981200"/>
            <a:ext cx="2116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CCFF"/>
                </a:solidFill>
                <a:latin typeface="Arial Rounded MT Bold" pitchFamily="34" charset="0"/>
              </a:rPr>
              <a:t>Increased by</a:t>
            </a:r>
          </a:p>
        </p:txBody>
      </p:sp>
      <p:sp>
        <p:nvSpPr>
          <p:cNvPr id="71707" name="Text Box 27"/>
          <p:cNvSpPr txBox="1">
            <a:spLocks noChangeArrowheads="1"/>
          </p:cNvSpPr>
          <p:nvPr/>
        </p:nvSpPr>
        <p:spPr bwMode="auto">
          <a:xfrm>
            <a:off x="4781550" y="1600200"/>
            <a:ext cx="4210050" cy="9159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/>
              <a:t>For each of these operations, use the numbers in the same order they appear in the problem  </a:t>
            </a:r>
          </a:p>
        </p:txBody>
      </p:sp>
      <p:sp>
        <p:nvSpPr>
          <p:cNvPr id="71708" name="Text Box 28"/>
          <p:cNvSpPr txBox="1">
            <a:spLocks noChangeArrowheads="1"/>
          </p:cNvSpPr>
          <p:nvPr/>
        </p:nvSpPr>
        <p:spPr bwMode="auto">
          <a:xfrm>
            <a:off x="4781550" y="2819400"/>
            <a:ext cx="4210050" cy="11906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/>
              <a:t>The only exception is LESS THAN.  When writing a mathematical expression using LESS THAN, use the numbers in reverse order. 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87 0.01713 0.0007 0.03449 0.00278 0.05139 C 0.00486 0.06852 0.00886 0.07014 0.01563 0.08194 C 0.03594 0.11736 0.05973 0.14583 0.09271 0.1581 C 0.11754 0.15625 0.14236 0.15671 0.16702 0.15232 C 0.17361 0.15116 0.1882 0.1338 0.19271 0.12963 C 0.19966 0.12338 0.20434 0.12269 0.2099 0.11435 C 0.22309 0.09491 0.23125 0.06551 0.24705 0.04954 C 0.25434 0.03056 0.26667 0.02616 0.28143 0.02292 C 0.2967 0.02361 0.31216 0.02107 0.32709 0.02477 C 0.33143 0.02593 0.33403 0.03218 0.33716 0.03634 C 0.34375 0.04537 0.34948 0.05532 0.35573 0.06482 C 0.36059 0.07245 0.36493 0.07917 0.36858 0.08773 C 0.37136 0.09421 0.37709 0.10671 0.37709 0.10671 C 0.3783 0.12454 0.38073 0.15185 0.37709 0.16759 C 0.37327 0.1838 0.35365 0.20069 0.34427 0.20949 C 0.3257 0.22685 0.30764 0.23657 0.28559 0.24375 C 0.19115 0.2375 0.22761 0.24815 0.18716 0.23056 C 0.18212 0.22384 0.17761 0.21944 0.17136 0.21528 C 0.16476 0.20648 0.16111 0.20718 0.15139 0.20394 C 0.14323 0.20463 0.13507 0.2037 0.12709 0.20579 C 0.11945 0.20764 0.11111 0.22894 0.10573 0.23634 C 0.10174 0.25023 0.10747 0.23357 0.1 0.24583 C 0.09914 0.24745 0.09914 0.24977 0.09844 0.25139 C 0.0967 0.25532 0.09271 0.26296 0.09271 0.26296 C 0.08473 0.30648 0.08907 0.27685 0.09271 0.36759 C 0.09271 0.36944 0.09323 0.38657 0.09566 0.39236 C 0.09931 0.40116 0.10486 0.40833 0.10851 0.41713 C 0.11025 0.4213 0.11059 0.42685 0.11285 0.43056 C 0.11528 0.43449 0.1224 0.43727 0.12275 0.44375 C 0.12361 0.45903 0.12275 0.47431 0.12275 0.48958 " pathEditMode="relative" ptsTypes="ffffffffffffffffffffffffffffff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35 -0.02477 -0.01684 -0.10532 0.01719 -0.11991 C 0.04045 -0.11875 0.06389 -0.11782 0.08716 -0.1162 C 0.09254 -0.11574 0.10278 -0.11042 0.10278 -0.11042 C 0.10886 -0.09491 0.10191 -0.10995 0.11146 -0.09722 C 0.1132 -0.09491 0.11389 -0.09167 0.11563 -0.08958 C 0.11962 -0.08472 0.12865 -0.07616 0.12865 -0.07616 C 0.1349 -0.06343 0.12691 -0.07778 0.13854 -0.06482 C 0.14479 -0.05787 0.15122 -0.05093 0.15573 -0.0419 C 0.16111 -0.03102 0.16979 -0.00995 0.17865 -0.00185 C 0.18108 0.00255 0.18351 0.00671 0.18577 0.01134 C 0.18768 0.01528 0.1915 0.02292 0.1915 0.02292 C 0.18924 0.08634 0.19306 0.15023 0.16858 0.20579 C 0.16146 0.22199 0.15643 0.24352 0.14427 0.25347 C 0.14028 0.26157 0.13716 0.26088 0.13004 0.26296 C 0.11146 0.26042 0.09271 0.25903 0.07431 0.25532 C 0.04879 0.25023 0.03455 0.22685 0.01424 0.21134 C 0.00712 0.20023 -0.00156 0.19213 -0.0085 0.18102 C -0.01944 0.16343 -0.00468 0.17893 -0.02135 0.16389 C -0.02847 0.14954 -0.03593 0.13634 -0.04288 0.12199 C -0.04843 0.09606 -0.05277 0.07569 -0.06007 0.05139 C -0.0618 0.04005 -0.06545 0.03426 -0.06996 0.02477 C -0.07135 0.02176 -0.0809 -0.00486 -0.08437 -0.00949 C -0.08628 -0.01204 -0.08941 -0.01296 -0.09149 -0.01528 C -0.09514 -0.01921 -0.09757 -0.02477 -0.10139 -0.02847 C -0.11458 -0.04097 -0.13125 -0.05232 -0.14566 -0.06273 C -0.15399 -0.06875 -0.16406 -0.07222 -0.17291 -0.07616 C -0.17812 -0.07847 -0.18854 -0.08195 -0.18854 -0.08195 C -0.20677 -0.09745 -0.23194 -0.08403 -0.25139 -0.08195 C -0.26354 -0.06574 -0.28298 -0.04028 -0.29149 -0.02477 C -0.30382 -0.00232 -0.30764 0.02384 -0.31718 0.04768 C -0.32257 0.06134 -0.32656 0.06227 -0.33437 0.0743 C -0.33732 0.07893 -0.33854 0.08495 -0.34149 0.08958 C -0.34566 0.09606 -0.35121 0.10069 -0.35573 0.10671 C -0.36215 0.12361 -0.36649 0.14097 -0.37291 0.1581 C -0.3743 0.16759 -0.37604 0.17708 -0.37708 0.1868 C -0.38021 0.21458 -0.38576 0.2706 -0.38576 0.2706 C -0.38698 0.43218 -0.34774 0.45833 -0.4085 0.43819 C -0.41475 0.43889 -0.42118 0.43727 -0.42708 0.43981 C -0.42899 0.44097 -0.42864 0.44514 -0.42864 0.44768 C -0.42864 0.47731 -0.4335 0.47315 -0.42291 0.47801 C -0.41823 0.48426 -0.41996 0.48009 -0.41996 0.49143 " pathEditMode="relative" ptsTypes="fffffffffffffffffffffffffffffffffffffffffA">
                                      <p:cBhvr>
                                        <p:cTn id="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934 0.02431 -0.05504 0.05949 -0.08142 0.08958 C -0.09653 0.10671 -0.11007 0.14306 -0.13004 0.15255 C -0.13802 0.16111 -0.13993 0.16343 -0.15 0.16574 C -0.15191 0.16713 -0.15417 0.16783 -0.15573 0.16968 C -0.15695 0.17107 -0.15712 0.17408 -0.15851 0.17523 C -0.16198 0.17801 -0.16632 0.17847 -0.16997 0.18102 C -0.17795 0.18681 -0.18542 0.19329 -0.19288 0.2 C -0.20972 0.21528 -0.22396 0.23148 -0.24288 0.2419 C -0.26024 0.26644 -0.29896 0.2669 -0.32153 0.27431 C -0.33976 0.29074 -0.33195 0.28681 -0.34288 0.29144 C -0.35799 0.31273 -0.38212 0.32917 -0.40295 0.33727 C -0.41267 0.34583 -0.42222 0.34375 -0.43438 0.34491 C -0.43698 0.35023 -0.43767 0.35625 -0.44149 0.36019 C -0.44549 0.36435 -0.44931 0.36366 -0.45139 0.36968 " pathEditMode="relative" ptsTypes="ffffffffffffffA">
                                      <p:cBhvr>
                                        <p:cTn id="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34 -0.0176 0.03264 -0.02732 0.04427 -0.03241 C 0.08108 -0.04885 0.12031 -0.0551 0.15868 -0.06088 C 0.16667 -0.06204 0.17483 -0.0632 0.18281 -0.06482 C 0.1934 -0.0669 0.21424 -0.07223 0.21424 -0.07223 C 0.39445 -0.06389 0.29254 -0.08287 0.35139 -0.05718 C 0.35643 -0.05209 0.36302 -0.04838 0.36719 -0.0419 C 0.3724 -0.03357 0.37709 -0.025 0.38281 -0.01713 C 0.38386 -0.01204 0.3849 -0.00695 0.38577 -0.00185 C 0.38681 0.00509 0.3875 0.01203 0.38854 0.01898 C 0.38906 0.02222 0.38837 0.02639 0.39011 0.0287 C 0.39219 0.03148 0.39566 0.03148 0.39861 0.0324 C 0.40903 0.03541 0.41962 0.0375 0.43004 0.04004 C 0.44549 0.04861 0.45972 0.05833 0.4757 0.06481 C 0.49584 0.08148 0.52413 0.08588 0.53715 0.11435 C 0.54219 0.14259 0.54479 0.17268 0.55573 0.19815 C 0.57934 0.25301 0.55955 0.21527 0.57292 0.23055 C 0.575 0.23287 0.57639 0.23611 0.57865 0.23819 C 0.58212 0.24143 0.59011 0.24583 0.59011 0.24583 C 0.61337 0.29236 0.6158 0.36875 0.5757 0.38102 C 0.56979 0.38611 0.56354 0.38935 0.55868 0.39629 C 0.55695 0.40231 0.55417 0.40717 0.55295 0.41342 C 0.55243 0.41666 0.55261 0.42014 0.55139 0.42291 C 0.55087 0.42407 0.54948 0.42291 0.54861 0.42291 " pathEditMode="relative" ptsTypes="fffffffffffffffffffffffA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12 0.04907 -0.00312 0.05949 -0.00712 0.10092 C -0.00799 0.10995 -0.00868 0.11898 -0.0099 0.12777 C -0.01059 0.13287 -0.01285 0.14282 -0.01285 0.14282 C -0.01441 0.15926 -0.01528 0.17592 -0.01701 0.19236 C -0.01823 0.22986 -0.01771 0.26759 -0.02135 0.30486 C -0.02274 0.31852 -0.03073 0.33194 -0.0342 0.3449 C -0.03733 0.35648 -0.03854 0.36805 -0.04271 0.37916 C -0.04462 0.41203 -0.04427 0.39699 -0.04427 0.42477 " pathEditMode="relative" ptsTypes="ffffffffA">
                                      <p:cBhvr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33 -0.00208 0.01649 -0.00463 0.0243 -0.00949 C 0.02882 -0.01227 0.03264 -0.01667 0.03715 -0.01921 C 0.05225 -0.02731 0.0684 -0.03241 0.08437 -0.03634 C 0.15347 -0.03403 0.13177 -0.04838 0.16441 -0.01343 C 0.16527 -0.01088 0.16597 -0.0081 0.16718 -0.00579 C 0.1684 -0.00347 0.17135 -0.00278 0.17152 0 C 0.17222 0.02176 0.17656 0.0831 0.15868 0.10856 C 0.15694 0.1206 0.15607 0.11667 0.15295 0.12569 " pathEditMode="relative" ptsTypes="ffffffffA">
                                      <p:cBhvr>
                                        <p:cTn id="5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81 -0.01505 -0.0092 -0.03125 -0.01145 -0.04931 C -0.01284 -0.06111 -0.01354 -0.07824 -0.01996 -0.0875 C -0.025 -0.10556 -0.03454 -0.11782 -0.04427 -0.13125 C -0.05677 -0.11991 -0.05815 -0.0963 -0.06145 -0.07778 C -0.06684 -0.00972 -0.0677 0.05486 -0.06857 0.12407 C -0.07621 0.12014 -0.08524 0.11968 -0.09149 0.1125 C -0.11562 0.08472 -0.12447 0.00694 -0.12864 -0.03241 C -0.13055 -0.04977 -0.13055 -0.10695 -0.14149 -0.12732 C -0.15121 -0.11898 -0.14826 -0.12361 -0.14861 -0.09514 C -0.14982 -0.00116 -0.14947 0.09282 -0.15 0.1868 C -0.18819 0.13588 -0.2276 0.07014 -0.24583 0.00208 C -0.25416 -0.0294 -0.2625 -0.09074 -0.26718 -0.12176 C -0.2677 -0.13958 -0.26822 -0.15718 -0.26857 -0.175 C -0.26909 -0.20116 -0.26354 -0.2287 -0.26996 -0.25324 C -0.27309 -0.26482 -0.27621 -0.22986 -0.28003 -0.21875 C -0.28732 -0.19769 -0.29947 -0.17037 -0.30868 -0.15023 C -0.31597 -0.13426 -0.32621 -0.12107 -0.33281 -0.10463 C -0.3493 -0.06273 -0.35711 -0.01528 -0.36284 0.03079 C -0.36093 0.07338 -0.3618 0.1162 -0.35711 0.15833 C -0.3526 0.19838 -0.325 0.24861 -0.29722 0.26875 C -0.28871 0.275 -0.27795 0.27523 -0.26857 0.27824 C -0.2677 0.27639 -0.26493 0.27454 -0.26579 0.27268 C -0.26718 0.26968 -0.271 0.27083 -0.27291 0.26875 C -0.27864 0.2625 -0.28368 0.25532 -0.28854 0.24792 C -0.29895 0.23241 -0.3085 0.2162 -0.31857 0.20023 C -0.34947 0.15116 -0.35781 0.08912 -0.36857 0.0287 C -0.36996 -0.00232 -0.37239 -0.03333 -0.37291 -0.06458 C -0.3743 -0.1625 -0.37343 -0.26019 -0.3743 -0.35787 C -0.3743 -0.36574 -0.37986 -0.36736 -0.38437 -0.36921 C -0.38906 -0.36852 -0.39461 -0.37107 -0.39861 -0.36736 C -0.41006 -0.35695 -0.43125 -0.32778 -0.44149 -0.30833 C -0.44652 -0.29884 -0.44826 -0.29005 -0.45434 -0.28171 C -0.45659 -0.2662 -0.46006 -0.25116 -0.46284 -0.23588 C -0.46649 -0.19005 -0.47135 -0.14491 -0.47569 -0.09884 C -0.48107 -0.0419 -0.47899 -0.06505 -0.48142 -0.02269 C -0.48177 -0.01505 -0.48055 -0.00671 -0.48281 0 C -0.4842 0.0044 -0.48906 0.00463 -0.49149 0.00787 C -0.5019 0.0213 -0.5125 0.03449 -0.52152 0.04954 C -0.52847 0.06111 -0.53645 0.07245 -0.54149 0.08588 C -0.54583 0.09745 -0.5519 0.12106 -0.55868 0.12963 C -0.56059 0.13773 -0.56701 0.14583 -0.56718 0.1544 C -0.56753 0.18055 -0.56718 0.20648 -0.56718 0.23264 " pathEditMode="relative" ptsTypes="ffffffffffffffffffffffffffffffffffffffffffA">
                                      <p:cBhvr>
                                        <p:cTn id="5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39 0.02546 0.00052 0.05115 0.00416 0.07615 C 0.00469 0.07916 0.02604 0.10764 0.02708 0.10856 C 0.06458 0.14861 0.11163 0.14977 0.15712 0.1581 C 0.18281 0.15486 0.20903 0.15648 0.2342 0.14861 C 0.23958 0.14699 0.28403 0.10879 0.28993 0.10092 C 0.29913 0.08865 0.30677 0.07662 0.31857 0.06852 C 0.32326 0.07037 0.32864 0.07083 0.33281 0.0743 C 0.33975 0.08032 0.33923 0.0919 0.33993 0.10092 C 0.34114 0.11504 0.34357 0.12731 0.34566 0.14097 C 0.34427 0.16065 0.34409 0.18055 0.34132 0.2 C 0.34028 0.20694 0.33159 0.21643 0.32847 0.22106 C 0.31962 0.23379 0.30868 0.24815 0.29566 0.25347 C 0.28281 0.25879 0.26736 0.25787 0.25416 0.26111 C 0.20885 0.25972 0.16632 0.25532 0.12135 0.25347 C 0.1092 0.25046 0.09791 0.24444 0.08559 0.2419 C 0.07448 0.23703 0.06441 0.23125 0.05278 0.2287 C 0.03559 0.21921 0.01805 0.2199 0 0.21527 C -0.02917 0.20787 -0.05781 0.2 -0.08716 0.19444 C -0.1092 0.18588 -0.13004 0.17639 -0.15295 0.17338 C -0.18542 0.16296 -0.19948 0.16643 -0.24011 0.16759 C -0.2382 0.1912 -0.24028 0.21597 -0.23438 0.23819 C -0.23021 0.25393 -0.21285 0.25995 -0.20295 0.26666 C -0.14202 0.30879 -0.09636 0.3169 -0.02865 0.32014 C 0.01719 0.32477 0.06389 0.3287 0.1085 0.31435 C 0.1151 0.30995 0.12135 0.30902 0.12847 0.30671 C 0.13212 0.30208 0.13368 0.2993 0.13854 0.29722 C 0.13941 0.29583 0.1401 0.29398 0.14132 0.29328 C 0.14357 0.2919 0.14861 0.29143 0.14861 0.29143 " pathEditMode="relative" ptsTypes="ffffffffffffffffffffffffffffA">
                                      <p:cBhvr>
                                        <p:cTn id="6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71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717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717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6" grpId="0" animBg="1"/>
      <p:bldP spid="22" grpId="0"/>
      <p:bldP spid="22" grpId="1"/>
      <p:bldP spid="26" grpId="0"/>
      <p:bldP spid="26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71707" grpId="0" animBg="1"/>
      <p:bldP spid="7170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4648200"/>
          </a:xfrm>
        </p:spPr>
        <p:txBody>
          <a:bodyPr>
            <a:normAutofit fontScale="92500" lnSpcReduction="10000"/>
          </a:bodyPr>
          <a:lstStyle/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Verdana" pitchFamily="34" charset="0"/>
              </a:rPr>
              <a:t> 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Verdana" pitchFamily="34" charset="0"/>
              </a:rPr>
              <a:t>		a.	The difference of -3 and -15 is:</a:t>
            </a:r>
          </a:p>
          <a:p>
            <a:pPr>
              <a:buFont typeface="Wingdings 2" pitchFamily="18" charset="2"/>
              <a:buNone/>
            </a:pPr>
            <a:endParaRPr lang="en-US" sz="28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Verdana" pitchFamily="34" charset="0"/>
              </a:rPr>
              <a:t> 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Verdana" pitchFamily="34" charset="0"/>
              </a:rPr>
              <a:t>		b.	The quotient of -18 and 2 is -9: </a:t>
            </a:r>
          </a:p>
          <a:p>
            <a:pPr>
              <a:buFont typeface="Wingdings 2" pitchFamily="18" charset="2"/>
              <a:buNone/>
            </a:pPr>
            <a:endParaRPr lang="en-US" sz="28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endParaRPr lang="en-US" sz="28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Verdana" pitchFamily="34" charset="0"/>
              </a:rPr>
              <a:t>		c.  	Eight less than a number is twelve.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Verdana" pitchFamily="34" charset="0"/>
              </a:rPr>
              <a:t> 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Verdana" pitchFamily="34" charset="0"/>
              </a:rPr>
              <a:t>		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43200" y="1752600"/>
            <a:ext cx="3505200" cy="54768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-3 + 15 = 12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43200" y="2897188"/>
            <a:ext cx="3505200" cy="54768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Verdana" pitchFamily="34" charset="0"/>
                <a:sym typeface="Symbol" pitchFamily="18" charset="2"/>
              </a:rPr>
              <a:t>= </a:t>
            </a:r>
            <a:r>
              <a:rPr lang="en-US" sz="2800" dirty="0">
                <a:latin typeface="Verdana" pitchFamily="34" charset="0"/>
              </a:rPr>
              <a:t>-9</a:t>
            </a:r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3048000" y="4192588"/>
          <a:ext cx="28194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78" name="Equation" r:id="rId3" imgW="685502" imgH="177723" progId="Equation.3">
                  <p:embed/>
                </p:oleObj>
              </mc:Choice>
              <mc:Fallback>
                <p:oleObj name="Equation" r:id="rId3" imgW="685502" imgH="177723" progId="Equation.3">
                  <p:embed/>
                  <p:pic>
                    <p:nvPicPr>
                      <p:cNvPr id="0" name="Picture 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192588"/>
                        <a:ext cx="2819400" cy="4984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3276600" y="2895600"/>
          <a:ext cx="4619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79" name="Equation" r:id="rId5" imgW="330057" imgH="380835" progId="Equation.3">
                  <p:embed/>
                </p:oleObj>
              </mc:Choice>
              <mc:Fallback>
                <p:oleObj name="Equation" r:id="rId5" imgW="330057" imgH="380835" progId="Equation.3">
                  <p:embed/>
                  <p:pic>
                    <p:nvPicPr>
                      <p:cNvPr id="0" name="Picture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895600"/>
                        <a:ext cx="461963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7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81200" y="2590800"/>
            <a:ext cx="19050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10"/>
          </p:nvPr>
        </p:nvSpPr>
        <p:spPr>
          <a:xfrm>
            <a:off x="1905000" y="685800"/>
            <a:ext cx="5334000" cy="9144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40" tIns="0" anchor="t">
            <a:prstTxWarp prst="textTriangleInverted">
              <a:avLst/>
            </a:prstTxWarp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000" b="1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Definitions</a:t>
            </a:r>
            <a:endParaRPr lang="en-US" sz="4000" b="1" dirty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1"/>
          </p:nvPr>
        </p:nvSpPr>
        <p:spPr bwMode="auto">
          <a:xfrm>
            <a:off x="304800" y="2133600"/>
            <a:ext cx="8686800" cy="1600200"/>
          </a:xfrm>
          <a:noFill/>
          <a:ln>
            <a:miter lim="800000"/>
            <a:headEnd/>
            <a:tailEnd/>
          </a:ln>
        </p:spPr>
        <p:txBody>
          <a:bodyPr wrap="square" lIns="118872" tIns="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</a:rPr>
              <a:t>Writing the units of each variable in a real-life problem is called </a:t>
            </a:r>
            <a:r>
              <a:rPr lang="en-US" sz="2400" b="1" u="sng" dirty="0" smtClean="0">
                <a:solidFill>
                  <a:schemeClr val="tx1"/>
                </a:solidFill>
                <a:latin typeface="Comic Sans MS" pitchFamily="66" charset="0"/>
              </a:rPr>
              <a:t>unit analysis</a:t>
            </a: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</a:rPr>
              <a:t>.  It helps you to determine the units for the answer.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400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4800600"/>
          </a:xfrm>
        </p:spPr>
        <p:txBody>
          <a:bodyPr rtlCol="0">
            <a:normAutofit fontScale="70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Give the answer with the appropriate unit of measure.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a.		685 feet + 225 feet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b.	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c.	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d.	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2133600" y="2438400"/>
          <a:ext cx="35607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54" name="Equation" r:id="rId4" imgW="1574800" imgH="457200" progId="">
                  <p:embed/>
                </p:oleObj>
              </mc:Choice>
              <mc:Fallback>
                <p:oleObj name="Equation" r:id="rId4" imgW="1574800" imgH="457200" progId="">
                  <p:embed/>
                  <p:pic>
                    <p:nvPicPr>
                      <p:cNvPr id="0" name="Picture 1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438400"/>
                        <a:ext cx="3560763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5105400" y="1549400"/>
            <a:ext cx="1676400" cy="430213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910 feet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419600" y="3581400"/>
            <a:ext cx="3810000" cy="430213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2.25 dollars per pound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67400" y="2590800"/>
            <a:ext cx="1524000" cy="430213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135 km</a:t>
            </a:r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2209800" y="3505200"/>
          <a:ext cx="1855788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55" name="Equation" r:id="rId6" imgW="736600" imgH="431800" progId="">
                  <p:embed/>
                </p:oleObj>
              </mc:Choice>
              <mc:Fallback>
                <p:oleObj name="Equation" r:id="rId6" imgW="736600" imgH="431800" progId="">
                  <p:embed/>
                  <p:pic>
                    <p:nvPicPr>
                      <p:cNvPr id="0" name="Picture 1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505200"/>
                        <a:ext cx="1855788" cy="722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2133600" y="4572000"/>
          <a:ext cx="68580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56" name="Equation" r:id="rId8" imgW="2959100" imgH="457200" progId="">
                  <p:embed/>
                </p:oleObj>
              </mc:Choice>
              <mc:Fallback>
                <p:oleObj name="Equation" r:id="rId8" imgW="2959100" imgH="457200" progId="">
                  <p:embed/>
                  <p:pic>
                    <p:nvPicPr>
                      <p:cNvPr id="0" name="Picture 1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572000"/>
                        <a:ext cx="6858000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00400" y="5486400"/>
            <a:ext cx="3200400" cy="430213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45 miles per hour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0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0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334000"/>
          </a:xfrm>
        </p:spPr>
        <p:txBody>
          <a:bodyPr/>
          <a:lstStyle/>
          <a:p>
            <a:r>
              <a:rPr lang="en-US" sz="2400" smtClean="0"/>
              <a:t>You are exchanging $500 for French francs.  The exchange rate is 6 francs per dollar.  Assume that you use other money to pay the exchange fee.</a:t>
            </a: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Verdana" pitchFamily="34" charset="0"/>
              </a:rPr>
              <a:t> </a:t>
            </a:r>
          </a:p>
          <a:p>
            <a:pPr>
              <a:buFont typeface="Wingdings 2" pitchFamily="18" charset="2"/>
              <a:buNone/>
            </a:pPr>
            <a:r>
              <a:rPr lang="en-US" sz="2400" smtClean="0"/>
              <a:t>	a.	How much will you receive in francs?</a:t>
            </a:r>
          </a:p>
          <a:p>
            <a:pPr>
              <a:buFont typeface="Wingdings 2" pitchFamily="18" charset="2"/>
              <a:buNone/>
            </a:pPr>
            <a:endParaRPr lang="en-US" sz="2400" smtClean="0"/>
          </a:p>
          <a:p>
            <a:pPr>
              <a:buFont typeface="Wingdings 2" pitchFamily="18" charset="2"/>
              <a:buNone/>
            </a:pPr>
            <a:r>
              <a:rPr lang="en-US" sz="2400" smtClean="0"/>
              <a:t>	</a:t>
            </a:r>
          </a:p>
          <a:p>
            <a:pPr>
              <a:buFont typeface="Wingdings 2" pitchFamily="18" charset="2"/>
              <a:buNone/>
            </a:pPr>
            <a:r>
              <a:rPr lang="en-US" sz="2400" smtClean="0"/>
              <a:t> </a:t>
            </a:r>
          </a:p>
          <a:p>
            <a:pPr>
              <a:buFont typeface="Wingdings 2" pitchFamily="18" charset="2"/>
              <a:buNone/>
            </a:pPr>
            <a:r>
              <a:rPr lang="en-US" sz="2400" smtClean="0"/>
              <a:t> 	b.	When you return you have 270 francs left.  How much can you get in dollars?  Assume that you 	use other money to pay the exchange fee.	</a:t>
            </a:r>
          </a:p>
          <a:p>
            <a:pPr>
              <a:buFont typeface="Wingdings 2" pitchFamily="18" charset="2"/>
              <a:buNone/>
            </a:pPr>
            <a:endParaRPr lang="en-US" sz="2400" smtClean="0">
              <a:latin typeface="Verdana" pitchFamily="34" charset="0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133600" y="2971800"/>
            <a:ext cx="5257800" cy="809625"/>
            <a:chOff x="2133600" y="3581400"/>
            <a:chExt cx="5257800" cy="809714"/>
          </a:xfrm>
          <a:solidFill>
            <a:srgbClr val="FFFF00"/>
          </a:solidFill>
        </p:grpSpPr>
        <p:sp>
          <p:nvSpPr>
            <p:cNvPr id="43" name="TextBox 42"/>
            <p:cNvSpPr txBox="1"/>
            <p:nvPr/>
          </p:nvSpPr>
          <p:spPr>
            <a:xfrm>
              <a:off x="2133600" y="3597277"/>
              <a:ext cx="5257800" cy="770023"/>
            </a:xfrm>
            <a:prstGeom prst="rect">
              <a:avLst/>
            </a:prstGeom>
            <a:grp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2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graphicFrame>
          <p:nvGraphicFramePr>
            <p:cNvPr id="23557" name="Object 5"/>
            <p:cNvGraphicFramePr>
              <a:graphicFrameLocks noChangeAspect="1"/>
            </p:cNvGraphicFramePr>
            <p:nvPr/>
          </p:nvGraphicFramePr>
          <p:xfrm>
            <a:off x="2385012" y="3581400"/>
            <a:ext cx="4813300" cy="8097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426" name="Equation" r:id="rId4" imgW="2717800" imgH="457200" progId="">
                    <p:embed/>
                  </p:oleObj>
                </mc:Choice>
                <mc:Fallback>
                  <p:oleObj name="Equation" r:id="rId4" imgW="2717800" imgH="457200" progId="">
                    <p:embed/>
                    <p:pic>
                      <p:nvPicPr>
                        <p:cNvPr id="0" name="Picture 10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5012" y="3581400"/>
                          <a:ext cx="4813300" cy="80971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133600" y="5029200"/>
            <a:ext cx="5257800" cy="809625"/>
            <a:chOff x="2133600" y="5638800"/>
            <a:chExt cx="5257800" cy="809625"/>
          </a:xfrm>
          <a:solidFill>
            <a:srgbClr val="FFFF00"/>
          </a:solidFill>
        </p:grpSpPr>
        <p:sp>
          <p:nvSpPr>
            <p:cNvPr id="13" name="TextBox 12"/>
            <p:cNvSpPr txBox="1"/>
            <p:nvPr/>
          </p:nvSpPr>
          <p:spPr>
            <a:xfrm>
              <a:off x="2133600" y="5654675"/>
              <a:ext cx="5257800" cy="769938"/>
            </a:xfrm>
            <a:prstGeom prst="rect">
              <a:avLst/>
            </a:prstGeom>
            <a:grp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2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graphicFrame>
          <p:nvGraphicFramePr>
            <p:cNvPr id="23558" name="Object 6"/>
            <p:cNvGraphicFramePr>
              <a:graphicFrameLocks noChangeAspect="1"/>
            </p:cNvGraphicFramePr>
            <p:nvPr/>
          </p:nvGraphicFramePr>
          <p:xfrm>
            <a:off x="2552700" y="5638800"/>
            <a:ext cx="4475163" cy="809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427" name="Equation" r:id="rId6" imgW="2527300" imgH="457200" progId="">
                    <p:embed/>
                  </p:oleObj>
                </mc:Choice>
                <mc:Fallback>
                  <p:oleObj name="Equation" r:id="rId6" imgW="2527300" imgH="457200" progId="">
                    <p:embed/>
                    <p:pic>
                      <p:nvPicPr>
                        <p:cNvPr id="0" name="Picture 10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2700" y="5638800"/>
                          <a:ext cx="4475163" cy="809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Rectangle 10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8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143000"/>
            <a:ext cx="9144000" cy="3733800"/>
          </a:xfrm>
        </p:spPr>
        <p:txBody>
          <a:bodyPr lIns="118872" tIns="0" rIns="45720" bIns="0" anchor="ctr">
            <a:normAutofit fontScale="92500"/>
          </a:bodyPr>
          <a:lstStyle/>
          <a:p>
            <a:pPr marL="0" indent="0">
              <a:buFont typeface="Wingdings 2" pitchFamily="18" charset="2"/>
              <a:buNone/>
            </a:pPr>
            <a:r>
              <a:rPr lang="en-US" sz="2400" dirty="0" smtClean="0">
                <a:latin typeface="Comic Sans MS" pitchFamily="66" charset="0"/>
              </a:rPr>
              <a:t>Exponents can be used to represent repeated multiplication.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>
                <a:latin typeface="Comic Sans MS" pitchFamily="66" charset="0"/>
              </a:rPr>
              <a:t> 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>
                <a:latin typeface="Comic Sans MS" pitchFamily="66" charset="0"/>
              </a:rPr>
              <a:t>		     </a:t>
            </a:r>
            <a:r>
              <a:rPr lang="en-US" sz="2000" dirty="0" smtClean="0">
                <a:latin typeface="Comic Sans MS" pitchFamily="66" charset="0"/>
              </a:rPr>
              <a:t>EXPONENT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>
                <a:latin typeface="Comic Sans MS" pitchFamily="66" charset="0"/>
              </a:rPr>
              <a:t/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>		2</a:t>
            </a:r>
            <a:r>
              <a:rPr lang="en-US" sz="2400" baseline="30000" dirty="0" smtClean="0">
                <a:latin typeface="Comic Sans MS" pitchFamily="66" charset="0"/>
              </a:rPr>
              <a:t>5</a:t>
            </a:r>
            <a:r>
              <a:rPr lang="en-US" sz="2400" dirty="0" smtClean="0">
                <a:latin typeface="Comic Sans MS" pitchFamily="66" charset="0"/>
              </a:rPr>
              <a:t> = 2 </a:t>
            </a:r>
            <a:r>
              <a:rPr lang="en-US" sz="2400" dirty="0" smtClean="0">
                <a:latin typeface="Comic Sans MS" pitchFamily="66" charset="0"/>
                <a:sym typeface="Symbol" pitchFamily="18" charset="2"/>
              </a:rPr>
              <a:t></a:t>
            </a:r>
            <a:r>
              <a:rPr lang="en-US" sz="2400" dirty="0" smtClean="0">
                <a:latin typeface="Comic Sans MS" pitchFamily="66" charset="0"/>
              </a:rPr>
              <a:t> 2 </a:t>
            </a:r>
            <a:r>
              <a:rPr lang="en-US" sz="2400" dirty="0" smtClean="0">
                <a:latin typeface="Comic Sans MS" pitchFamily="66" charset="0"/>
                <a:sym typeface="Symbol" pitchFamily="18" charset="2"/>
              </a:rPr>
              <a:t></a:t>
            </a:r>
            <a:r>
              <a:rPr lang="en-US" sz="2400" dirty="0" smtClean="0">
                <a:latin typeface="Comic Sans MS" pitchFamily="66" charset="0"/>
              </a:rPr>
              <a:t> 2 </a:t>
            </a:r>
            <a:r>
              <a:rPr lang="en-US" sz="2400" dirty="0" smtClean="0">
                <a:latin typeface="Comic Sans MS" pitchFamily="66" charset="0"/>
                <a:sym typeface="Symbol" pitchFamily="18" charset="2"/>
              </a:rPr>
              <a:t></a:t>
            </a:r>
            <a:r>
              <a:rPr lang="en-US" sz="2400" dirty="0" smtClean="0">
                <a:latin typeface="Comic Sans MS" pitchFamily="66" charset="0"/>
              </a:rPr>
              <a:t> 2 </a:t>
            </a:r>
            <a:r>
              <a:rPr lang="en-US" sz="2400" dirty="0" smtClean="0">
                <a:latin typeface="Comic Sans MS" pitchFamily="66" charset="0"/>
                <a:sym typeface="Symbol" pitchFamily="18" charset="2"/>
              </a:rPr>
              <a:t></a:t>
            </a:r>
            <a:r>
              <a:rPr lang="en-US" sz="2400" dirty="0" smtClean="0">
                <a:latin typeface="Comic Sans MS" pitchFamily="66" charset="0"/>
              </a:rPr>
              <a:t> 2 = </a:t>
            </a:r>
          </a:p>
          <a:p>
            <a:pPr marL="0" indent="0">
              <a:buFont typeface="Wingdings 2" pitchFamily="18" charset="2"/>
              <a:buNone/>
            </a:pPr>
            <a:endParaRPr lang="en-US" sz="2400" dirty="0" smtClean="0">
              <a:latin typeface="Comic Sans MS" pitchFamily="66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sz="2000" dirty="0" smtClean="0">
                <a:latin typeface="Comic Sans MS" pitchFamily="66" charset="0"/>
              </a:rPr>
              <a:t>	  BASE		    FACTORS</a:t>
            </a:r>
          </a:p>
          <a:p>
            <a:pPr marL="0" indent="0">
              <a:buFont typeface="Wingdings 2" pitchFamily="18" charset="2"/>
              <a:buNone/>
            </a:pPr>
            <a:endParaRPr lang="en-US" sz="2400" dirty="0" smtClean="0">
              <a:latin typeface="Comic Sans MS" pitchFamily="66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>
                <a:latin typeface="Comic Sans MS" pitchFamily="66" charset="0"/>
              </a:rPr>
              <a:t>An exponent tells you how many times the base is used as a factor.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1447800" y="2438398"/>
            <a:ext cx="2895599" cy="1143002"/>
            <a:chOff x="1447792" y="2361852"/>
            <a:chExt cx="2895899" cy="1143292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1447792" y="3124047"/>
              <a:ext cx="457247" cy="381097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rot="5400000">
              <a:off x="2206668" y="2399983"/>
              <a:ext cx="363629" cy="287368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ight Brace 9"/>
            <p:cNvSpPr>
              <a:spLocks/>
            </p:cNvSpPr>
            <p:nvPr/>
          </p:nvSpPr>
          <p:spPr bwMode="auto">
            <a:xfrm rot="5400000">
              <a:off x="3200544" y="2285778"/>
              <a:ext cx="381098" cy="1905197"/>
            </a:xfrm>
            <a:prstGeom prst="rightBrace">
              <a:avLst>
                <a:gd name="adj1" fmla="val 8344"/>
                <a:gd name="adj2" fmla="val 50000"/>
              </a:avLst>
            </a:prstGeom>
            <a:noFill/>
            <a:ln w="25400" cap="rnd" algn="ctr">
              <a:solidFill>
                <a:srgbClr val="FFFF00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Algebraic Expressions &amp; Models</a:t>
            </a:r>
            <a:endParaRPr lang="en-US" sz="3000" dirty="0" smtClean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Content Placeholder 2"/>
          <p:cNvSpPr>
            <a:spLocks noGrp="1"/>
          </p:cNvSpPr>
          <p:nvPr>
            <p:ph idx="4294967295"/>
          </p:nvPr>
        </p:nvSpPr>
        <p:spPr>
          <a:xfrm>
            <a:off x="76200" y="914400"/>
            <a:ext cx="9067800" cy="1196975"/>
          </a:xfrm>
        </p:spPr>
        <p:txBody>
          <a:bodyPr/>
          <a:lstStyle/>
          <a:p>
            <a:r>
              <a:rPr lang="en-US" sz="2800" smtClean="0"/>
              <a:t>Evaluate the power.</a:t>
            </a:r>
            <a:endParaRPr lang="en-US" sz="2800" smtClean="0">
              <a:latin typeface="Verdana" pitchFamily="34" charset="0"/>
            </a:endParaRPr>
          </a:p>
        </p:txBody>
      </p:sp>
      <p:sp>
        <p:nvSpPr>
          <p:cNvPr id="61444" name="TextBox 17"/>
          <p:cNvSpPr txBox="1">
            <a:spLocks noChangeArrowheads="1"/>
          </p:cNvSpPr>
          <p:nvPr/>
        </p:nvSpPr>
        <p:spPr bwMode="auto">
          <a:xfrm>
            <a:off x="1219200" y="3810000"/>
            <a:ext cx="28289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Verdana" pitchFamily="34" charset="0"/>
              </a:rPr>
              <a:t>b.	</a:t>
            </a:r>
            <a:r>
              <a:rPr lang="en-US" sz="2800">
                <a:latin typeface="Corbel" pitchFamily="34" charset="0"/>
              </a:rPr>
              <a:t>-3</a:t>
            </a:r>
            <a:r>
              <a:rPr lang="en-US" sz="2800" baseline="30000">
                <a:latin typeface="Corbel" pitchFamily="34" charset="0"/>
              </a:rPr>
              <a:t>4</a:t>
            </a:r>
            <a:endParaRPr lang="en-US" sz="2800">
              <a:latin typeface="Corbel" pitchFamily="34" charset="0"/>
            </a:endParaRPr>
          </a:p>
          <a:p>
            <a:endParaRPr lang="en-US" sz="2800">
              <a:latin typeface="Verdana" pitchFamily="34" charset="0"/>
            </a:endParaRPr>
          </a:p>
        </p:txBody>
      </p:sp>
      <p:sp>
        <p:nvSpPr>
          <p:cNvPr id="61445" name="TextBox 20"/>
          <p:cNvSpPr txBox="1">
            <a:spLocks noChangeArrowheads="1"/>
          </p:cNvSpPr>
          <p:nvPr/>
        </p:nvSpPr>
        <p:spPr bwMode="auto">
          <a:xfrm>
            <a:off x="1219200" y="1970088"/>
            <a:ext cx="2667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Verdana" pitchFamily="34" charset="0"/>
              </a:rPr>
              <a:t>a.	</a:t>
            </a:r>
            <a:r>
              <a:rPr lang="en-US" sz="2800">
                <a:latin typeface="Corbel" pitchFamily="34" charset="0"/>
              </a:rPr>
              <a:t>(-3)</a:t>
            </a:r>
            <a:r>
              <a:rPr lang="en-US" sz="2800" baseline="30000">
                <a:latin typeface="Corbel" pitchFamily="34" charset="0"/>
              </a:rPr>
              <a:t>4</a:t>
            </a:r>
            <a:r>
              <a:rPr lang="en-US" sz="2800">
                <a:latin typeface="Corbel" pitchFamily="34" charset="0"/>
              </a:rPr>
              <a:t> </a:t>
            </a:r>
            <a:endParaRPr lang="en-US" sz="2800">
              <a:latin typeface="Verdana" pitchFamily="34" charset="0"/>
            </a:endParaRPr>
          </a:p>
          <a:p>
            <a:endParaRPr lang="en-US" sz="2800"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67000" y="2590800"/>
            <a:ext cx="4114800" cy="5238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(-3)(-3)(-3)(-3) = 81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90800" y="4495800"/>
            <a:ext cx="4572000" cy="5238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-3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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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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3 = -81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Algebraic Expressions &amp; Models</a:t>
            </a:r>
            <a:endParaRPr lang="en-US" sz="3000" dirty="0" smtClean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685800"/>
            <a:ext cx="9144000" cy="12192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tIns="0" bIns="0" anchor="t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 smtClean="0">
                <a:latin typeface="Comic Sans MS" pitchFamily="66" charset="0"/>
              </a:rPr>
              <a:t>An order of operations helps avoid confusion when evaluating expressions.</a:t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36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6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</a:br>
            <a:endParaRPr lang="en-US" sz="36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467" name="Subtitle 2"/>
          <p:cNvSpPr txBox="1">
            <a:spLocks/>
          </p:cNvSpPr>
          <p:nvPr/>
        </p:nvSpPr>
        <p:spPr bwMode="auto">
          <a:xfrm>
            <a:off x="0" y="2286000"/>
            <a:ext cx="9144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8872" tIns="0" rIns="45720" bIns="0" anchor="ctr"/>
          <a:lstStyle/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	</a:t>
            </a: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P	</a:t>
            </a:r>
            <a:endParaRPr lang="en-US" sz="24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36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E	</a:t>
            </a:r>
            <a:endParaRPr lang="en-US" sz="24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36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MD	</a:t>
            </a: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36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AS	</a:t>
            </a:r>
            <a:endParaRPr lang="en-US" sz="24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4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400" b="1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0" y="2286000"/>
            <a:ext cx="9144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8872" tIns="0" rIns="45720" bIns="0" anchor="ctr"/>
          <a:lstStyle/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	</a:t>
            </a: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P	</a:t>
            </a:r>
            <a:r>
              <a:rPr lang="en-US" sz="2400" b="1" dirty="0">
                <a:solidFill>
                  <a:srgbClr val="FF0000"/>
                </a:solidFill>
                <a:latin typeface="Corbel" pitchFamily="34" charset="0"/>
              </a:rPr>
              <a:t>Parenthesis.  Compute everything inside the parenthesis.</a:t>
            </a: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36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E	</a:t>
            </a:r>
            <a:r>
              <a:rPr lang="en-US" sz="2400" b="1" dirty="0">
                <a:solidFill>
                  <a:srgbClr val="FF0000"/>
                </a:solidFill>
                <a:latin typeface="Corbel" pitchFamily="34" charset="0"/>
              </a:rPr>
              <a:t>Exponents. Evaluate powers.</a:t>
            </a: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36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MD	</a:t>
            </a:r>
            <a:r>
              <a:rPr lang="en-US" sz="2400" b="1" dirty="0">
                <a:solidFill>
                  <a:srgbClr val="FF0000"/>
                </a:solidFill>
                <a:latin typeface="Corbel" pitchFamily="34" charset="0"/>
              </a:rPr>
              <a:t>Multiplication/Division.  Multiply and divide from left to right</a:t>
            </a:r>
            <a:endParaRPr lang="en-US" sz="36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36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orbel" pitchFamily="34" charset="0"/>
              </a:rPr>
              <a:t>AS	</a:t>
            </a:r>
            <a:r>
              <a:rPr lang="en-US" sz="2400" b="1" dirty="0">
                <a:solidFill>
                  <a:srgbClr val="FF0000"/>
                </a:solidFill>
                <a:latin typeface="Corbel" pitchFamily="34" charset="0"/>
              </a:rPr>
              <a:t>Addition/Subtraction.  Add and subtract from left to right.</a:t>
            </a: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400" b="1" dirty="0">
              <a:solidFill>
                <a:srgbClr val="FF0000"/>
              </a:solidFill>
              <a:latin typeface="Corbel" pitchFamily="34" charset="0"/>
            </a:endParaRP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400" b="1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Algebraic Expressions &amp; Models</a:t>
            </a:r>
            <a:endParaRPr lang="en-US" sz="3000" dirty="0" smtClean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Content Placeholder 2"/>
          <p:cNvSpPr>
            <a:spLocks noGrp="1"/>
          </p:cNvSpPr>
          <p:nvPr>
            <p:ph idx="4294967295"/>
          </p:nvPr>
        </p:nvSpPr>
        <p:spPr>
          <a:xfrm>
            <a:off x="304800" y="1066800"/>
            <a:ext cx="9067800" cy="1196975"/>
          </a:xfrm>
        </p:spPr>
        <p:txBody>
          <a:bodyPr/>
          <a:lstStyle/>
          <a:p>
            <a:r>
              <a:rPr lang="en-US" sz="2800" smtClean="0">
                <a:latin typeface="Verdana" pitchFamily="34" charset="0"/>
              </a:rPr>
              <a:t>Evaluate using order of operations.</a:t>
            </a:r>
          </a:p>
        </p:txBody>
      </p:sp>
      <p:sp>
        <p:nvSpPr>
          <p:cNvPr id="63492" name="TextBox 20"/>
          <p:cNvSpPr txBox="1">
            <a:spLocks noChangeArrowheads="1"/>
          </p:cNvSpPr>
          <p:nvPr/>
        </p:nvSpPr>
        <p:spPr bwMode="auto">
          <a:xfrm>
            <a:off x="76200" y="1752600"/>
            <a:ext cx="891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orbel" pitchFamily="34" charset="0"/>
              </a:rPr>
              <a:t>a.	 		     b.				c.		</a:t>
            </a:r>
            <a:endParaRPr lang="en-US" sz="2800">
              <a:latin typeface="Verdana" pitchFamily="34" charset="0"/>
            </a:endParaRPr>
          </a:p>
        </p:txBody>
      </p:sp>
      <p:graphicFrame>
        <p:nvGraphicFramePr>
          <p:cNvPr id="63493" name="Object 5"/>
          <p:cNvGraphicFramePr>
            <a:graphicFrameLocks noChangeAspect="1"/>
          </p:cNvGraphicFramePr>
          <p:nvPr/>
        </p:nvGraphicFramePr>
        <p:xfrm>
          <a:off x="762000" y="1828800"/>
          <a:ext cx="188436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30" name="Equation" r:id="rId3" imgW="1193800" imgH="241300" progId="">
                  <p:embed/>
                </p:oleObj>
              </mc:Choice>
              <mc:Fallback>
                <p:oleObj name="Equation" r:id="rId3" imgW="1193800" imgH="241300" progId="">
                  <p:embed/>
                  <p:pic>
                    <p:nvPicPr>
                      <p:cNvPr id="0" name="Picture 2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828800"/>
                        <a:ext cx="1884363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4" name="Object 6"/>
          <p:cNvGraphicFramePr>
            <a:graphicFrameLocks noChangeAspect="1"/>
          </p:cNvGraphicFramePr>
          <p:nvPr/>
        </p:nvGraphicFramePr>
        <p:xfrm>
          <a:off x="7162800" y="1676400"/>
          <a:ext cx="10668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31" name="Equation" r:id="rId5" imgW="622030" imgH="431613" progId="">
                  <p:embed/>
                </p:oleObj>
              </mc:Choice>
              <mc:Fallback>
                <p:oleObj name="Equation" r:id="rId5" imgW="622030" imgH="431613" progId="">
                  <p:embed/>
                  <p:pic>
                    <p:nvPicPr>
                      <p:cNvPr id="0" name="Picture 2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1676400"/>
                        <a:ext cx="10668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5" name="Object 7"/>
          <p:cNvGraphicFramePr>
            <a:graphicFrameLocks noChangeAspect="1"/>
          </p:cNvGraphicFramePr>
          <p:nvPr/>
        </p:nvGraphicFramePr>
        <p:xfrm>
          <a:off x="3962400" y="1828800"/>
          <a:ext cx="1905000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32" name="Equation" r:id="rId7" imgW="1193800" imgH="241300" progId="">
                  <p:embed/>
                </p:oleObj>
              </mc:Choice>
              <mc:Fallback>
                <p:oleObj name="Equation" r:id="rId7" imgW="1193800" imgH="241300" progId="">
                  <p:embed/>
                  <p:pic>
                    <p:nvPicPr>
                      <p:cNvPr id="0" name="Picture 2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828800"/>
                        <a:ext cx="1905000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6" name="TextBox 12"/>
          <p:cNvSpPr txBox="1">
            <a:spLocks noChangeArrowheads="1"/>
          </p:cNvSpPr>
          <p:nvPr/>
        </p:nvSpPr>
        <p:spPr bwMode="auto">
          <a:xfrm>
            <a:off x="76200" y="3756025"/>
            <a:ext cx="89154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orbel" pitchFamily="34" charset="0"/>
              </a:rPr>
              <a:t>d.	 				e.				</a:t>
            </a:r>
            <a:endParaRPr lang="en-US" sz="2800">
              <a:latin typeface="Verdana" pitchFamily="34" charset="0"/>
            </a:endParaRPr>
          </a:p>
        </p:txBody>
      </p:sp>
      <p:graphicFrame>
        <p:nvGraphicFramePr>
          <p:cNvPr id="63497" name="Object 9"/>
          <p:cNvGraphicFramePr>
            <a:graphicFrameLocks noChangeAspect="1"/>
          </p:cNvGraphicFramePr>
          <p:nvPr/>
        </p:nvGraphicFramePr>
        <p:xfrm>
          <a:off x="5486400" y="3636963"/>
          <a:ext cx="2105025" cy="78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33" name="Equation" r:id="rId9" imgW="1295400" imgH="482600" progId="">
                  <p:embed/>
                </p:oleObj>
              </mc:Choice>
              <mc:Fallback>
                <p:oleObj name="Equation" r:id="rId9" imgW="1295400" imgH="482600" progId="">
                  <p:embed/>
                  <p:pic>
                    <p:nvPicPr>
                      <p:cNvPr id="0" name="Picture 2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636963"/>
                        <a:ext cx="2105025" cy="782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8" name="Object 10"/>
          <p:cNvGraphicFramePr>
            <a:graphicFrameLocks noChangeAspect="1"/>
          </p:cNvGraphicFramePr>
          <p:nvPr/>
        </p:nvGraphicFramePr>
        <p:xfrm>
          <a:off x="838200" y="3657600"/>
          <a:ext cx="266700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34" name="Equation" r:id="rId11" imgW="1739900" imgH="406400" progId="">
                  <p:embed/>
                </p:oleObj>
              </mc:Choice>
              <mc:Fallback>
                <p:oleObj name="Equation" r:id="rId11" imgW="1739900" imgH="406400" progId="">
                  <p:embed/>
                  <p:pic>
                    <p:nvPicPr>
                      <p:cNvPr id="0" name="Picture 2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657600"/>
                        <a:ext cx="2667000" cy="62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6350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Algebraic Expressions &amp; Models</a:t>
            </a:r>
            <a:endParaRPr lang="en-US" sz="3000" dirty="0" smtClean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3" action="ppaction://hlinksldjump"/>
              </a:rPr>
              <a:t>MENU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19200" y="2286000"/>
            <a:ext cx="9144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312</a:t>
            </a:r>
            <a:endParaRPr lang="en-US" sz="20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95800" y="2362200"/>
            <a:ext cx="9144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19</a:t>
            </a:r>
            <a:endParaRPr lang="en-US" sz="20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9000" y="2438400"/>
            <a:ext cx="9144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2</a:t>
            </a:r>
            <a:endParaRPr lang="en-US" sz="20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200" y="4495800"/>
            <a:ext cx="9144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125</a:t>
            </a:r>
            <a:endParaRPr lang="en-US" sz="20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43600" y="4648200"/>
            <a:ext cx="9144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-7.5</a:t>
            </a:r>
            <a:endParaRPr lang="en-US" sz="20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10"/>
          </p:nvPr>
        </p:nvSpPr>
        <p:spPr>
          <a:xfrm>
            <a:off x="838200" y="685800"/>
            <a:ext cx="7772400" cy="7620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40" tIns="0" anchor="t">
            <a:prstTxWarp prst="textStop">
              <a:avLst/>
            </a:prstTxWarp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Subsets of Real Numbers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1"/>
          </p:nvPr>
        </p:nvSpPr>
        <p:spPr bwMode="auto">
          <a:xfrm>
            <a:off x="0" y="1676400"/>
            <a:ext cx="9144000" cy="4572000"/>
          </a:xfrm>
          <a:noFill/>
          <a:ln>
            <a:miter lim="800000"/>
            <a:headEnd/>
            <a:tailEnd/>
          </a:ln>
        </p:spPr>
        <p:txBody>
          <a:bodyPr wrap="square" lIns="118872" tIns="0" numCol="1" anchor="ctr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Whole: 			0, 1, 2, 3…..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Integers:  			Whole numbers negative and 					positive. … -2, -1, 0, 1, 2, 3…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Rational Numbers:  	Can be written as a fraction.  					Either  terminates or repeats.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Irrational Numbers:  	Can not be written as a fraction.  				Goes on forever without 						repeating.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9067800" cy="762000"/>
          </a:xfrm>
        </p:spPr>
        <p:txBody>
          <a:bodyPr/>
          <a:lstStyle/>
          <a:p>
            <a:r>
              <a:rPr lang="en-US" sz="2800" smtClean="0">
                <a:latin typeface="Verdana" pitchFamily="34" charset="0"/>
              </a:rPr>
              <a:t>Evaluate using order of operations.</a:t>
            </a:r>
          </a:p>
        </p:txBody>
      </p:sp>
      <p:sp>
        <p:nvSpPr>
          <p:cNvPr id="64516" name="TextBox 20"/>
          <p:cNvSpPr txBox="1">
            <a:spLocks noChangeArrowheads="1"/>
          </p:cNvSpPr>
          <p:nvPr/>
        </p:nvSpPr>
        <p:spPr bwMode="auto">
          <a:xfrm>
            <a:off x="76200" y="3743325"/>
            <a:ext cx="8915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Verdana" pitchFamily="34" charset="0"/>
              </a:rPr>
              <a:t>e.  Evaluate 2x</a:t>
            </a:r>
            <a:r>
              <a:rPr lang="en-US" sz="2800" baseline="30000">
                <a:latin typeface="Verdana" pitchFamily="34" charset="0"/>
              </a:rPr>
              <a:t>3</a:t>
            </a:r>
            <a:r>
              <a:rPr lang="en-US" sz="2800">
                <a:latin typeface="Verdana" pitchFamily="34" charset="0"/>
              </a:rPr>
              <a:t> + 3x</a:t>
            </a:r>
            <a:r>
              <a:rPr lang="en-US" sz="2800" baseline="30000">
                <a:latin typeface="Verdana" pitchFamily="34" charset="0"/>
              </a:rPr>
              <a:t>2</a:t>
            </a:r>
            <a:r>
              <a:rPr lang="en-US" sz="2800">
                <a:latin typeface="Verdana" pitchFamily="34" charset="0"/>
              </a:rPr>
              <a:t> – x + 27 when x = -4</a:t>
            </a:r>
            <a:r>
              <a:rPr lang="en-US" sz="2800">
                <a:latin typeface="Corbel" pitchFamily="34" charset="0"/>
              </a:rPr>
              <a:t>			</a:t>
            </a:r>
            <a:endParaRPr lang="en-US" sz="2800"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00200" y="4429125"/>
            <a:ext cx="6019800" cy="5238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2(-4)</a:t>
            </a:r>
            <a:r>
              <a:rPr lang="en-US" sz="2800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+ 3(-4)</a:t>
            </a:r>
            <a:r>
              <a:rPr lang="en-US" sz="2800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-4 + 27 =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-49</a:t>
            </a: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00200" y="2447925"/>
            <a:ext cx="5410200" cy="5238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-4(-3)</a:t>
            </a:r>
            <a:r>
              <a:rPr lang="en-US" sz="2800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+ 6(-3) – 5 = -59 </a:t>
            </a:r>
          </a:p>
        </p:txBody>
      </p:sp>
      <p:sp>
        <p:nvSpPr>
          <p:cNvPr id="64519" name="TextBox 10"/>
          <p:cNvSpPr txBox="1">
            <a:spLocks noChangeArrowheads="1"/>
          </p:cNvSpPr>
          <p:nvPr/>
        </p:nvSpPr>
        <p:spPr bwMode="auto">
          <a:xfrm>
            <a:off x="76200" y="1600200"/>
            <a:ext cx="8915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Verdana" pitchFamily="34" charset="0"/>
              </a:rPr>
              <a:t>d.  Evaluate -4x</a:t>
            </a:r>
            <a:r>
              <a:rPr lang="en-US" sz="2800" baseline="30000">
                <a:latin typeface="Verdana" pitchFamily="34" charset="0"/>
              </a:rPr>
              <a:t>2</a:t>
            </a:r>
            <a:r>
              <a:rPr lang="en-US" sz="2800">
                <a:latin typeface="Verdana" pitchFamily="34" charset="0"/>
              </a:rPr>
              <a:t> + 6x – 5 when x = -3</a:t>
            </a:r>
            <a:r>
              <a:rPr lang="en-US" sz="2800">
                <a:latin typeface="Corbel" pitchFamily="34" charset="0"/>
              </a:rPr>
              <a:t>			</a:t>
            </a:r>
            <a:endParaRPr lang="en-US" sz="2800">
              <a:latin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Algebraic Expressions &amp; Models</a:t>
            </a:r>
            <a:endParaRPr lang="en-US" sz="3000" dirty="0" smtClean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Algebraic Expressions &amp; Models</a:t>
            </a:r>
            <a:endParaRPr lang="en-US" sz="3000" dirty="0" smtClean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8200" y="1676400"/>
            <a:ext cx="1066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239000" y="2362200"/>
            <a:ext cx="16002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86400" y="3200400"/>
            <a:ext cx="12192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62400" y="3886200"/>
            <a:ext cx="1447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" y="5029200"/>
            <a:ext cx="26670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762000"/>
            <a:ext cx="9144000" cy="4876800"/>
          </a:xfrm>
        </p:spPr>
        <p:txBody>
          <a:bodyPr lIns="118872" tIns="0" rIns="45720" bIns="0" anchor="ctr">
            <a:normAutofit fontScale="92500" lnSpcReduction="10000"/>
          </a:bodyPr>
          <a:lstStyle/>
          <a:p>
            <a:pPr marL="0" indent="0"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Consider the expression 5x</a:t>
            </a:r>
            <a:r>
              <a:rPr lang="en-US" sz="2000" baseline="30000" dirty="0" smtClean="0">
                <a:latin typeface="Verdana" pitchFamily="34" charset="0"/>
              </a:rPr>
              <a:t>3</a:t>
            </a:r>
            <a:r>
              <a:rPr lang="en-US" sz="2000" dirty="0" smtClean="0">
                <a:latin typeface="Verdana" pitchFamily="34" charset="0"/>
              </a:rPr>
              <a:t> – 2x + 9.</a:t>
            </a: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Verdana" pitchFamily="34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The parts that are added or subtracted together (5x</a:t>
            </a:r>
            <a:r>
              <a:rPr lang="en-US" sz="2000" baseline="30000" dirty="0" smtClean="0">
                <a:latin typeface="Verdana" pitchFamily="34" charset="0"/>
              </a:rPr>
              <a:t>3</a:t>
            </a:r>
            <a:r>
              <a:rPr lang="en-US" sz="2000" dirty="0" smtClean="0">
                <a:latin typeface="Verdana" pitchFamily="34" charset="0"/>
              </a:rPr>
              <a:t>, -2x, and 9) are called </a:t>
            </a:r>
            <a:r>
              <a:rPr lang="en-US" sz="2000" b="1" u="sng" dirty="0" smtClean="0">
                <a:latin typeface="Verdana" pitchFamily="34" charset="0"/>
              </a:rPr>
              <a:t>terms</a:t>
            </a:r>
            <a:r>
              <a:rPr lang="en-US" sz="2000" dirty="0" smtClean="0">
                <a:latin typeface="Verdana" pitchFamily="34" charset="0"/>
              </a:rPr>
              <a:t>.  </a:t>
            </a: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Verdana" pitchFamily="34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The numbers if front of the variables (5 and -2) are called </a:t>
            </a:r>
            <a:r>
              <a:rPr lang="en-US" sz="2000" b="1" u="sng" dirty="0" smtClean="0">
                <a:latin typeface="Verdana" pitchFamily="34" charset="0"/>
              </a:rPr>
              <a:t>coefficients</a:t>
            </a:r>
            <a:r>
              <a:rPr lang="en-US" sz="2000" dirty="0" smtClean="0">
                <a:latin typeface="Verdana" pitchFamily="34" charset="0"/>
              </a:rPr>
              <a:t> of the variables.  </a:t>
            </a: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Verdana" pitchFamily="34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When a term is only a number, it is called a </a:t>
            </a:r>
            <a:r>
              <a:rPr lang="en-US" sz="2000" b="1" u="sng" dirty="0" smtClean="0">
                <a:latin typeface="Verdana" pitchFamily="34" charset="0"/>
              </a:rPr>
              <a:t>constant</a:t>
            </a:r>
            <a:r>
              <a:rPr lang="en-US" sz="2000" b="1" dirty="0" smtClean="0">
                <a:latin typeface="Verdana" pitchFamily="34" charset="0"/>
              </a:rPr>
              <a:t> </a:t>
            </a:r>
            <a:r>
              <a:rPr lang="en-US" sz="2000" dirty="0" smtClean="0">
                <a:latin typeface="Verdana" pitchFamily="34" charset="0"/>
              </a:rPr>
              <a:t>(9). 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 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Terms such as 5x</a:t>
            </a:r>
            <a:r>
              <a:rPr lang="en-US" sz="2000" baseline="30000" dirty="0" smtClean="0">
                <a:latin typeface="Verdana" pitchFamily="34" charset="0"/>
              </a:rPr>
              <a:t>3</a:t>
            </a:r>
            <a:r>
              <a:rPr lang="en-US" sz="2000" dirty="0" smtClean="0">
                <a:latin typeface="Verdana" pitchFamily="34" charset="0"/>
              </a:rPr>
              <a:t> and -7x</a:t>
            </a:r>
            <a:r>
              <a:rPr lang="en-US" sz="2000" baseline="30000" dirty="0" smtClean="0">
                <a:latin typeface="Verdana" pitchFamily="34" charset="0"/>
              </a:rPr>
              <a:t>3</a:t>
            </a:r>
            <a:r>
              <a:rPr lang="en-US" sz="2000" dirty="0" smtClean="0">
                <a:latin typeface="Verdana" pitchFamily="34" charset="0"/>
              </a:rPr>
              <a:t> are </a:t>
            </a:r>
            <a:r>
              <a:rPr lang="en-US" sz="2000" b="1" u="sng" dirty="0" smtClean="0">
                <a:latin typeface="Verdana" pitchFamily="34" charset="0"/>
              </a:rPr>
              <a:t>like terms</a:t>
            </a:r>
            <a:r>
              <a:rPr lang="en-US" sz="2000" dirty="0" smtClean="0">
                <a:latin typeface="Verdana" pitchFamily="34" charset="0"/>
              </a:rPr>
              <a:t> because they have the same variable part.  Constant terms such as -6 and 4 are also like terms.  You can only </a:t>
            </a:r>
            <a:r>
              <a:rPr lang="en-US" sz="2000" i="1" dirty="0" smtClean="0">
                <a:latin typeface="Verdana" pitchFamily="34" charset="0"/>
              </a:rPr>
              <a:t>combine</a:t>
            </a:r>
            <a:r>
              <a:rPr lang="en-US" sz="2000" dirty="0" smtClean="0">
                <a:latin typeface="Verdana" pitchFamily="34" charset="0"/>
              </a:rPr>
              <a:t> (add or subtract) like terms.  </a:t>
            </a:r>
          </a:p>
          <a:p>
            <a:pPr marL="0" indent="0">
              <a:buFont typeface="Wingdings 2" pitchFamily="18" charset="2"/>
              <a:buNone/>
            </a:pPr>
            <a:endParaRPr lang="en-US" sz="2000" dirty="0" smtClean="0">
              <a:latin typeface="Verdana" pitchFamily="34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To </a:t>
            </a:r>
            <a:r>
              <a:rPr lang="en-US" sz="2000" b="1" u="sng" dirty="0" smtClean="0">
                <a:latin typeface="Verdana" pitchFamily="34" charset="0"/>
              </a:rPr>
              <a:t>combine like terms</a:t>
            </a:r>
            <a:r>
              <a:rPr lang="en-US" sz="2000" dirty="0" smtClean="0">
                <a:latin typeface="Verdana" pitchFamily="34" charset="0"/>
              </a:rPr>
              <a:t>, </a:t>
            </a:r>
            <a:r>
              <a:rPr lang="en-US" sz="2000" i="1" dirty="0" smtClean="0">
                <a:latin typeface="Verdana" pitchFamily="34" charset="0"/>
              </a:rPr>
              <a:t>add or subtract the coefficient</a:t>
            </a:r>
            <a:r>
              <a:rPr lang="en-US" sz="2000" dirty="0" smtClean="0">
                <a:latin typeface="Verdana" pitchFamily="34" charset="0"/>
              </a:rPr>
              <a:t>s and </a:t>
            </a:r>
            <a:r>
              <a:rPr lang="en-US" sz="2000" i="1" dirty="0" smtClean="0">
                <a:latin typeface="Verdana" pitchFamily="34" charset="0"/>
              </a:rPr>
              <a:t>leave the variable and its exponent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i="1" dirty="0" smtClean="0">
                <a:latin typeface="Verdana" pitchFamily="34" charset="0"/>
              </a:rPr>
              <a:t>the same</a:t>
            </a:r>
            <a:r>
              <a:rPr lang="en-US" sz="2000" dirty="0" smtClean="0">
                <a:latin typeface="Verdana" pitchFamily="34" charset="0"/>
              </a:rPr>
              <a:t>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Content Placeholder 2"/>
          <p:cNvSpPr>
            <a:spLocks noGrp="1"/>
          </p:cNvSpPr>
          <p:nvPr>
            <p:ph idx="4294967295"/>
          </p:nvPr>
        </p:nvSpPr>
        <p:spPr>
          <a:xfrm>
            <a:off x="76200" y="914400"/>
            <a:ext cx="8763000" cy="5105400"/>
          </a:xfrm>
        </p:spPr>
        <p:txBody>
          <a:bodyPr/>
          <a:lstStyle/>
          <a:p>
            <a:r>
              <a:rPr lang="en-US" sz="2400" dirty="0" smtClean="0">
                <a:latin typeface="Comic Sans MS" pitchFamily="66" charset="0"/>
              </a:rPr>
              <a:t>Simplify the expression.  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latin typeface="Comic Sans MS" pitchFamily="66" charset="0"/>
              </a:rPr>
              <a:t>a.	 -10(8 – y) – (4 – 15y)		b.  4 – 3(x – 9) – (x + 1)</a:t>
            </a: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latin typeface="Comic Sans MS" pitchFamily="66" charset="0"/>
              </a:rPr>
              <a:t> </a:t>
            </a:r>
          </a:p>
          <a:p>
            <a:pPr>
              <a:buFont typeface="Wingdings 2" pitchFamily="18" charset="2"/>
              <a:buNone/>
            </a:pPr>
            <a:endParaRPr lang="en-US" sz="2400" dirty="0" smtClean="0">
              <a:latin typeface="Comic Sans MS" pitchFamily="66" charset="0"/>
            </a:endParaRPr>
          </a:p>
          <a:p>
            <a:pPr>
              <a:buFont typeface="Wingdings 2" pitchFamily="18" charset="2"/>
              <a:buNone/>
            </a:pPr>
            <a:endParaRPr lang="en-US" sz="2400" dirty="0" smtClean="0">
              <a:latin typeface="Comic Sans MS" pitchFamily="66" charset="0"/>
            </a:endParaRPr>
          </a:p>
          <a:p>
            <a:pPr>
              <a:buFont typeface="Wingdings 2" pitchFamily="18" charset="2"/>
              <a:buNone/>
            </a:pPr>
            <a:endParaRPr lang="en-US" sz="2400" dirty="0" smtClean="0">
              <a:latin typeface="Comic Sans MS" pitchFamily="66" charset="0"/>
            </a:endParaRPr>
          </a:p>
          <a:p>
            <a:pPr>
              <a:buFont typeface="Wingdings 2" pitchFamily="18" charset="2"/>
              <a:buNone/>
            </a:pPr>
            <a:endParaRPr lang="en-US" sz="2400" dirty="0" smtClean="0">
              <a:latin typeface="Comic Sans MS" pitchFamily="66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latin typeface="Comic Sans MS" pitchFamily="66" charset="0"/>
              </a:rPr>
              <a:t>c.	 3x + 10 – 12x – (-4)	 	d.  3(x – 2) – 5x(x – 8)</a:t>
            </a:r>
          </a:p>
          <a:p>
            <a:pPr>
              <a:buFont typeface="Wingdings 2" pitchFamily="18" charset="2"/>
              <a:buNone/>
            </a:pPr>
            <a:endParaRPr lang="en-US" sz="2800" dirty="0" smtClean="0">
              <a:latin typeface="Comic Sans MS" pitchFamily="66" charset="0"/>
            </a:endParaRPr>
          </a:p>
          <a:p>
            <a:endParaRPr lang="en-US" sz="2800" dirty="0" smtClean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Algebraic Expressions &amp; Models</a:t>
            </a:r>
            <a:endParaRPr lang="en-US" sz="3000" dirty="0" smtClean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1905000"/>
            <a:ext cx="12954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25 - 84y</a:t>
            </a:r>
            <a:endParaRPr lang="en-US" sz="20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2200" y="1905000"/>
            <a:ext cx="12192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-4x + 30</a:t>
            </a:r>
            <a:endParaRPr lang="en-US" sz="20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4495800"/>
            <a:ext cx="16002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-9x + 14</a:t>
            </a:r>
            <a:endParaRPr lang="en-US" sz="20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4648200"/>
            <a:ext cx="20574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5x</a:t>
            </a:r>
            <a:r>
              <a:rPr lang="en-US" sz="2000" baseline="30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2 </a:t>
            </a:r>
            <a:r>
              <a:rPr lang="en-US" sz="2000" dirty="0" smtClean="0">
                <a:latin typeface="Comic Sans MS" pitchFamily="66" charset="0"/>
                <a:ea typeface="Verdana" pitchFamily="34" charset="0"/>
                <a:cs typeface="Verdana" pitchFamily="34" charset="0"/>
              </a:rPr>
              <a:t> + 43x - 6</a:t>
            </a:r>
            <a:endParaRPr lang="en-US" sz="2000" dirty="0"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28600" y="6858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Evaluate the following expression for the given values:</a:t>
            </a:r>
            <a:endParaRPr lang="en-US" sz="2400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321733" y="1295400"/>
          <a:ext cx="592666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66" name="Equation" r:id="rId4" imgW="2540000" imgH="457200" progId="">
                  <p:embed/>
                </p:oleObj>
              </mc:Choice>
              <mc:Fallback>
                <p:oleObj name="Equation" r:id="rId4" imgW="2540000" imgH="457200" progId="">
                  <p:embed/>
                  <p:pic>
                    <p:nvPicPr>
                      <p:cNvPr id="0" name="Picture 5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733" y="1295400"/>
                        <a:ext cx="592666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304800" y="2286000"/>
          <a:ext cx="592666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67" name="Equation" r:id="rId6" imgW="2540000" imgH="457200" progId="">
                  <p:embed/>
                </p:oleObj>
              </mc:Choice>
              <mc:Fallback>
                <p:oleObj name="Equation" r:id="rId6" imgW="2540000" imgH="457200" progId="">
                  <p:embed/>
                  <p:pic>
                    <p:nvPicPr>
                      <p:cNvPr id="0" name="Picture 5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286000"/>
                        <a:ext cx="5926667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595745" y="2362200"/>
          <a:ext cx="305235" cy="341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68" name="Equation" r:id="rId8" imgW="126725" imgH="177415" progId="">
                  <p:embed/>
                </p:oleObj>
              </mc:Choice>
              <mc:Fallback>
                <p:oleObj name="Equation" r:id="rId8" imgW="126725" imgH="177415" progId="">
                  <p:embed/>
                  <p:pic>
                    <p:nvPicPr>
                      <p:cNvPr id="0" name="Picture 5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745" y="2362200"/>
                        <a:ext cx="305235" cy="34133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1981200" y="2514600"/>
          <a:ext cx="286653" cy="320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69" name="Equation" r:id="rId10" imgW="126725" imgH="177415" progId="">
                  <p:embed/>
                </p:oleObj>
              </mc:Choice>
              <mc:Fallback>
                <p:oleObj name="Equation" r:id="rId10" imgW="126725" imgH="177415" progId="">
                  <p:embed/>
                  <p:pic>
                    <p:nvPicPr>
                      <p:cNvPr id="0" name="Picture 5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514600"/>
                        <a:ext cx="286653" cy="32055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2971800" y="2653145"/>
          <a:ext cx="387405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70" name="Equation" r:id="rId12" imgW="330057" imgH="215806" progId="">
                  <p:embed/>
                </p:oleObj>
              </mc:Choice>
              <mc:Fallback>
                <p:oleObj name="Equation" r:id="rId12" imgW="330057" imgH="215806" progId="">
                  <p:embed/>
                  <p:pic>
                    <p:nvPicPr>
                      <p:cNvPr id="0" name="Picture 5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653145"/>
                        <a:ext cx="387405" cy="320675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381000" y="2819400"/>
          <a:ext cx="9207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71" name="Equation" r:id="rId14" imgW="330057" imgH="215806" progId="">
                  <p:embed/>
                </p:oleObj>
              </mc:Choice>
              <mc:Fallback>
                <p:oleObj name="Equation" r:id="rId14" imgW="330057" imgH="215806" progId="">
                  <p:embed/>
                  <p:pic>
                    <p:nvPicPr>
                      <p:cNvPr id="0" name="Picture 5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19400"/>
                        <a:ext cx="920750" cy="4826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/>
        </p:nvGraphicFramePr>
        <p:xfrm>
          <a:off x="304800" y="3581400"/>
          <a:ext cx="225266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72" name="Equation" r:id="rId16" imgW="965200" imgH="419100" progId="">
                  <p:embed/>
                </p:oleObj>
              </mc:Choice>
              <mc:Fallback>
                <p:oleObj name="Equation" r:id="rId16" imgW="965200" imgH="419100" progId="">
                  <p:embed/>
                  <p:pic>
                    <p:nvPicPr>
                      <p:cNvPr id="0" name="Picture 5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581400"/>
                        <a:ext cx="2252662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2286000" y="2514600"/>
          <a:ext cx="339224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73" name="Equation" r:id="rId18" imgW="330057" imgH="215806" progId="">
                  <p:embed/>
                </p:oleObj>
              </mc:Choice>
              <mc:Fallback>
                <p:oleObj name="Equation" r:id="rId18" imgW="330057" imgH="215806" progId="">
                  <p:embed/>
                  <p:pic>
                    <p:nvPicPr>
                      <p:cNvPr id="0" name="Picture 5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514600"/>
                        <a:ext cx="339224" cy="3302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304800" y="4724400"/>
          <a:ext cx="225266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74" name="Equation" r:id="rId20" imgW="965200" imgH="419100" progId="">
                  <p:embed/>
                </p:oleObj>
              </mc:Choice>
              <mc:Fallback>
                <p:oleObj name="Equation" r:id="rId20" imgW="965200" imgH="419100" progId="">
                  <p:embed/>
                  <p:pic>
                    <p:nvPicPr>
                      <p:cNvPr id="0" name="Picture 5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724400"/>
                        <a:ext cx="2252662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/>
        </p:nvGraphicFramePr>
        <p:xfrm>
          <a:off x="4108450" y="4724400"/>
          <a:ext cx="74136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75" name="Equation" r:id="rId22" imgW="317362" imgH="418918" progId="">
                  <p:embed/>
                </p:oleObj>
              </mc:Choice>
              <mc:Fallback>
                <p:oleObj name="Equation" r:id="rId22" imgW="317362" imgH="418918" progId="">
                  <p:embed/>
                  <p:pic>
                    <p:nvPicPr>
                      <p:cNvPr id="0" name="Picture 5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8450" y="4724400"/>
                        <a:ext cx="741363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5121275" y="4876800"/>
          <a:ext cx="11271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76" name="Equation" r:id="rId24" imgW="482391" imgH="228501" progId="">
                  <p:embed/>
                </p:oleObj>
              </mc:Choice>
              <mc:Fallback>
                <p:oleObj name="Equation" r:id="rId24" imgW="482391" imgH="228501" progId="">
                  <p:embed/>
                  <p:pic>
                    <p:nvPicPr>
                      <p:cNvPr id="0" name="Picture 5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1275" y="4876800"/>
                        <a:ext cx="11271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Algebraic Expressions &amp; Models</a:t>
            </a:r>
            <a:endParaRPr lang="en-US" sz="3000" dirty="0" smtClean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6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927" name="Picture 119" descr="C:\Documents and Settings\TBolan\Desktop\Pictur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381000"/>
            <a:ext cx="4114800" cy="298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Solving Linear Equations</a:t>
            </a:r>
            <a:endParaRPr lang="en-US" sz="3000" dirty="0" smtClean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3074" name="Object 8"/>
          <p:cNvGraphicFramePr>
            <a:graphicFrameLocks noGrp="1" noChangeAspect="1"/>
          </p:cNvGraphicFramePr>
          <p:nvPr>
            <p:ph/>
          </p:nvPr>
        </p:nvGraphicFramePr>
        <p:xfrm>
          <a:off x="3962400" y="909638"/>
          <a:ext cx="495300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79" name="Equation" r:id="rId4" imgW="1548728" imgH="215806" progId="Equation.3">
                  <p:embed/>
                </p:oleObj>
              </mc:Choice>
              <mc:Fallback>
                <p:oleObj name="Equation" r:id="rId4" imgW="1548728" imgH="215806" progId="Equation.3">
                  <p:embed/>
                  <p:pic>
                    <p:nvPicPr>
                      <p:cNvPr id="0" name="Picture 45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909638"/>
                        <a:ext cx="4953000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6" name="Object 14"/>
          <p:cNvGraphicFramePr>
            <a:graphicFrameLocks noChangeAspect="1"/>
          </p:cNvGraphicFramePr>
          <p:nvPr/>
        </p:nvGraphicFramePr>
        <p:xfrm>
          <a:off x="6324600" y="3124200"/>
          <a:ext cx="512763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80" name="Equation" r:id="rId6" imgW="304404" imgH="177569" progId="Equation.3">
                  <p:embed/>
                </p:oleObj>
              </mc:Choice>
              <mc:Fallback>
                <p:oleObj name="Equation" r:id="rId6" imgW="304404" imgH="177569" progId="Equation.3">
                  <p:embed/>
                  <p:pic>
                    <p:nvPicPr>
                      <p:cNvPr id="0" name="Picture 4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124200"/>
                        <a:ext cx="512763" cy="2984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5029200" y="21336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0" name="AutoShape 28"/>
          <p:cNvSpPr>
            <a:spLocks noChangeArrowheads="1"/>
          </p:cNvSpPr>
          <p:nvPr/>
        </p:nvSpPr>
        <p:spPr bwMode="auto">
          <a:xfrm>
            <a:off x="5105400" y="533400"/>
            <a:ext cx="857250" cy="457200"/>
          </a:xfrm>
          <a:prstGeom prst="curvedDownArrow">
            <a:avLst>
              <a:gd name="adj1" fmla="val 13542"/>
              <a:gd name="adj2" fmla="val 75000"/>
              <a:gd name="adj3" fmla="val 3333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1" name="AutoShape 29"/>
          <p:cNvSpPr>
            <a:spLocks noChangeArrowheads="1"/>
          </p:cNvSpPr>
          <p:nvPr/>
        </p:nvSpPr>
        <p:spPr bwMode="auto">
          <a:xfrm>
            <a:off x="5105400" y="533400"/>
            <a:ext cx="1905000" cy="457200"/>
          </a:xfrm>
          <a:prstGeom prst="curvedDownArrow">
            <a:avLst>
              <a:gd name="adj1" fmla="val 42554"/>
              <a:gd name="adj2" fmla="val 178819"/>
              <a:gd name="adj3" fmla="val 38194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462" name="Object 30"/>
          <p:cNvGraphicFramePr>
            <a:graphicFrameLocks noChangeAspect="1"/>
          </p:cNvGraphicFramePr>
          <p:nvPr/>
        </p:nvGraphicFramePr>
        <p:xfrm>
          <a:off x="3962400" y="1565275"/>
          <a:ext cx="4587875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81" name="Equation" r:id="rId8" imgW="1434477" imgH="177723" progId="Equation.3">
                  <p:embed/>
                </p:oleObj>
              </mc:Choice>
              <mc:Fallback>
                <p:oleObj name="Equation" r:id="rId8" imgW="1434477" imgH="177723" progId="Equation.3">
                  <p:embed/>
                  <p:pic>
                    <p:nvPicPr>
                      <p:cNvPr id="0" name="Picture 4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565275"/>
                        <a:ext cx="4587875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7162800" y="21336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9" name="Line 37"/>
          <p:cNvSpPr>
            <a:spLocks noChangeShapeType="1"/>
          </p:cNvSpPr>
          <p:nvPr/>
        </p:nvSpPr>
        <p:spPr bwMode="auto">
          <a:xfrm>
            <a:off x="6096000" y="21336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0" name="Line 38"/>
          <p:cNvSpPr>
            <a:spLocks noChangeShapeType="1"/>
          </p:cNvSpPr>
          <p:nvPr/>
        </p:nvSpPr>
        <p:spPr bwMode="auto">
          <a:xfrm>
            <a:off x="6096000" y="2286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1" name="Line 39"/>
          <p:cNvSpPr>
            <a:spLocks noChangeShapeType="1"/>
          </p:cNvSpPr>
          <p:nvPr/>
        </p:nvSpPr>
        <p:spPr bwMode="auto">
          <a:xfrm>
            <a:off x="8077200" y="21336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2" name="Line 40"/>
          <p:cNvSpPr>
            <a:spLocks noChangeShapeType="1"/>
          </p:cNvSpPr>
          <p:nvPr/>
        </p:nvSpPr>
        <p:spPr bwMode="auto">
          <a:xfrm>
            <a:off x="8077200" y="2286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8473" name="Object 41"/>
          <p:cNvGraphicFramePr>
            <a:graphicFrameLocks noChangeAspect="1"/>
          </p:cNvGraphicFramePr>
          <p:nvPr/>
        </p:nvGraphicFramePr>
        <p:xfrm>
          <a:off x="3962400" y="2590800"/>
          <a:ext cx="2924175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82" name="Equation" r:id="rId10" imgW="914003" imgH="177723" progId="Equation.3">
                  <p:embed/>
                </p:oleObj>
              </mc:Choice>
              <mc:Fallback>
                <p:oleObj name="Equation" r:id="rId10" imgW="914003" imgH="177723" progId="Equation.3">
                  <p:embed/>
                  <p:pic>
                    <p:nvPicPr>
                      <p:cNvPr id="0" name="Picture 4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590800"/>
                        <a:ext cx="2924175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4" name="Object 42"/>
          <p:cNvGraphicFramePr>
            <a:graphicFrameLocks noChangeAspect="1"/>
          </p:cNvGraphicFramePr>
          <p:nvPr/>
        </p:nvGraphicFramePr>
        <p:xfrm>
          <a:off x="3962400" y="3124200"/>
          <a:ext cx="512763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83" name="Equation" r:id="rId12" imgW="304404" imgH="177569" progId="Equation.3">
                  <p:embed/>
                </p:oleObj>
              </mc:Choice>
              <mc:Fallback>
                <p:oleObj name="Equation" r:id="rId12" imgW="304404" imgH="177569" progId="Equation.3">
                  <p:embed/>
                  <p:pic>
                    <p:nvPicPr>
                      <p:cNvPr id="0" name="Picture 4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124200"/>
                        <a:ext cx="512763" cy="2984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5" name="Object 43"/>
          <p:cNvGraphicFramePr>
            <a:graphicFrameLocks noChangeAspect="1"/>
          </p:cNvGraphicFramePr>
          <p:nvPr/>
        </p:nvGraphicFramePr>
        <p:xfrm>
          <a:off x="4030663" y="3581400"/>
          <a:ext cx="1989137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84" name="Equation" r:id="rId14" imgW="621760" imgH="177646" progId="Equation.3">
                  <p:embed/>
                </p:oleObj>
              </mc:Choice>
              <mc:Fallback>
                <p:oleObj name="Equation" r:id="rId14" imgW="621760" imgH="177646" progId="Equation.3">
                  <p:embed/>
                  <p:pic>
                    <p:nvPicPr>
                      <p:cNvPr id="0" name="Picture 4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0663" y="3581400"/>
                        <a:ext cx="1989137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6" name="Object 44"/>
          <p:cNvGraphicFramePr>
            <a:graphicFrameLocks noChangeAspect="1"/>
          </p:cNvGraphicFramePr>
          <p:nvPr/>
        </p:nvGraphicFramePr>
        <p:xfrm>
          <a:off x="3879850" y="4114800"/>
          <a:ext cx="9271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85" name="Equation" r:id="rId16" imgW="355446" imgH="241195" progId="Equation.3">
                  <p:embed/>
                </p:oleObj>
              </mc:Choice>
              <mc:Fallback>
                <p:oleObj name="Equation" r:id="rId16" imgW="355446" imgH="241195" progId="Equation.3">
                  <p:embed/>
                  <p:pic>
                    <p:nvPicPr>
                      <p:cNvPr id="0" name="Picture 4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9850" y="4114800"/>
                        <a:ext cx="927100" cy="4826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7" name="Object 45"/>
          <p:cNvGraphicFramePr>
            <a:graphicFrameLocks noChangeAspect="1"/>
          </p:cNvGraphicFramePr>
          <p:nvPr/>
        </p:nvGraphicFramePr>
        <p:xfrm>
          <a:off x="5105400" y="4114800"/>
          <a:ext cx="9271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86" name="Equation" r:id="rId18" imgW="355446" imgH="241195" progId="Equation.3">
                  <p:embed/>
                </p:oleObj>
              </mc:Choice>
              <mc:Fallback>
                <p:oleObj name="Equation" r:id="rId18" imgW="355446" imgH="241195" progId="Equation.3">
                  <p:embed/>
                  <p:pic>
                    <p:nvPicPr>
                      <p:cNvPr id="0" name="Picture 4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114800"/>
                        <a:ext cx="927100" cy="4826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8" name="Object 46"/>
          <p:cNvGraphicFramePr>
            <a:graphicFrameLocks noChangeAspect="1"/>
          </p:cNvGraphicFramePr>
          <p:nvPr/>
        </p:nvGraphicFramePr>
        <p:xfrm>
          <a:off x="4267200" y="4800600"/>
          <a:ext cx="1300163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87" name="Equation" r:id="rId19" imgW="405872" imgH="177569" progId="Equation.3">
                  <p:embed/>
                </p:oleObj>
              </mc:Choice>
              <mc:Fallback>
                <p:oleObj name="Equation" r:id="rId19" imgW="405872" imgH="177569" progId="Equation.3">
                  <p:embed/>
                  <p:pic>
                    <p:nvPicPr>
                      <p:cNvPr id="0" name="Picture 4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800600"/>
                        <a:ext cx="1300163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1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" dur="1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8" grpId="0" animBg="1"/>
      <p:bldP spid="18460" grpId="0" animBg="1"/>
      <p:bldP spid="18461" grpId="0" animBg="1"/>
      <p:bldP spid="18467" grpId="0" animBg="1"/>
      <p:bldP spid="18469" grpId="0" animBg="1"/>
      <p:bldP spid="18470" grpId="0" animBg="1"/>
      <p:bldP spid="18471" grpId="0" animBg="1"/>
      <p:bldP spid="1847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9"/>
          <p:cNvGraphicFramePr>
            <a:graphicFrameLocks noGrp="1" noChangeAspect="1"/>
          </p:cNvGraphicFramePr>
          <p:nvPr>
            <p:ph/>
          </p:nvPr>
        </p:nvGraphicFramePr>
        <p:xfrm>
          <a:off x="5029200" y="877888"/>
          <a:ext cx="3906838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54" name="Equation" r:id="rId3" imgW="1269449" imgH="177723" progId="Equation.3">
                  <p:embed/>
                </p:oleObj>
              </mc:Choice>
              <mc:Fallback>
                <p:oleObj name="Equation" r:id="rId3" imgW="1269449" imgH="177723" progId="Equation.3">
                  <p:embed/>
                  <p:pic>
                    <p:nvPicPr>
                      <p:cNvPr id="0" name="Picture 50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877888"/>
                        <a:ext cx="3906838" cy="54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5138738" y="1371600"/>
          <a:ext cx="598487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55" name="Equation" r:id="rId5" imgW="355138" imgH="177569" progId="Equation.3">
                  <p:embed/>
                </p:oleObj>
              </mc:Choice>
              <mc:Fallback>
                <p:oleObj name="Equation" r:id="rId5" imgW="355138" imgH="177569" progId="Equation.3">
                  <p:embed/>
                  <p:pic>
                    <p:nvPicPr>
                      <p:cNvPr id="0" name="Picture 5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8738" y="1371600"/>
                        <a:ext cx="598487" cy="2984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6880225" y="3200400"/>
          <a:ext cx="60801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56" name="Equation" r:id="rId7" imgW="355446" imgH="241195" progId="Equation.3">
                  <p:embed/>
                </p:oleObj>
              </mc:Choice>
              <mc:Fallback>
                <p:oleObj name="Equation" r:id="rId7" imgW="355446" imgH="241195" progId="Equation.3">
                  <p:embed/>
                  <p:pic>
                    <p:nvPicPr>
                      <p:cNvPr id="0" name="Picture 5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0225" y="3200400"/>
                        <a:ext cx="608013" cy="4826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7315200" y="1371600"/>
          <a:ext cx="598488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57" name="Equation" r:id="rId9" imgW="355138" imgH="177569" progId="Equation.3">
                  <p:embed/>
                </p:oleObj>
              </mc:Choice>
              <mc:Fallback>
                <p:oleObj name="Equation" r:id="rId9" imgW="355138" imgH="177569" progId="Equation.3">
                  <p:embed/>
                  <p:pic>
                    <p:nvPicPr>
                      <p:cNvPr id="0" name="Picture 5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1371600"/>
                        <a:ext cx="598488" cy="2984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>
          <a:off x="4876800" y="1828800"/>
          <a:ext cx="274320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58" name="Equation" r:id="rId11" imgW="850531" imgH="177723" progId="Equation.3">
                  <p:embed/>
                </p:oleObj>
              </mc:Choice>
              <mc:Fallback>
                <p:oleObj name="Equation" r:id="rId11" imgW="850531" imgH="177723" progId="Equation.3">
                  <p:embed/>
                  <p:pic>
                    <p:nvPicPr>
                      <p:cNvPr id="0" name="Picture 5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828800"/>
                        <a:ext cx="2743200" cy="573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8" name="Object 14"/>
          <p:cNvGraphicFramePr>
            <a:graphicFrameLocks noChangeAspect="1"/>
          </p:cNvGraphicFramePr>
          <p:nvPr/>
        </p:nvGraphicFramePr>
        <p:xfrm>
          <a:off x="7138988" y="2362200"/>
          <a:ext cx="406400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59" name="Equation" r:id="rId13" imgW="241091" imgH="164957" progId="Equation.3">
                  <p:embed/>
                </p:oleObj>
              </mc:Choice>
              <mc:Fallback>
                <p:oleObj name="Equation" r:id="rId13" imgW="241091" imgH="164957" progId="Equation.3">
                  <p:embed/>
                  <p:pic>
                    <p:nvPicPr>
                      <p:cNvPr id="0" name="Picture 5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8988" y="2362200"/>
                        <a:ext cx="406400" cy="277813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6183313" y="2352675"/>
          <a:ext cx="404812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60" name="Equation" r:id="rId15" imgW="241091" imgH="164957" progId="Equation.3">
                  <p:embed/>
                </p:oleObj>
              </mc:Choice>
              <mc:Fallback>
                <p:oleObj name="Equation" r:id="rId15" imgW="241091" imgH="164957" progId="Equation.3">
                  <p:embed/>
                  <p:pic>
                    <p:nvPicPr>
                      <p:cNvPr id="0" name="Picture 5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3313" y="2352675"/>
                        <a:ext cx="404812" cy="277813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5678488" y="2743200"/>
          <a:ext cx="18653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61" name="Equation" r:id="rId17" imgW="621760" imgH="177646" progId="Equation.3">
                  <p:embed/>
                </p:oleObj>
              </mc:Choice>
              <mc:Fallback>
                <p:oleObj name="Equation" r:id="rId17" imgW="621760" imgH="177646" progId="Equation.3">
                  <p:embed/>
                  <p:pic>
                    <p:nvPicPr>
                      <p:cNvPr id="0" name="Picture 5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8488" y="2743200"/>
                        <a:ext cx="1865312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1" name="Object 17"/>
          <p:cNvGraphicFramePr>
            <a:graphicFrameLocks noChangeAspect="1"/>
          </p:cNvGraphicFramePr>
          <p:nvPr/>
        </p:nvGraphicFramePr>
        <p:xfrm>
          <a:off x="5737225" y="3200400"/>
          <a:ext cx="609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62" name="Equation" r:id="rId19" imgW="355446" imgH="241195" progId="Equation.3">
                  <p:embed/>
                </p:oleObj>
              </mc:Choice>
              <mc:Fallback>
                <p:oleObj name="Equation" r:id="rId19" imgW="355446" imgH="241195" progId="Equation.3">
                  <p:embed/>
                  <p:pic>
                    <p:nvPicPr>
                      <p:cNvPr id="0" name="Picture 5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7225" y="3200400"/>
                        <a:ext cx="609600" cy="4826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2" name="Object 18"/>
          <p:cNvGraphicFramePr>
            <a:graphicFrameLocks noChangeAspect="1"/>
          </p:cNvGraphicFramePr>
          <p:nvPr/>
        </p:nvGraphicFramePr>
        <p:xfrm>
          <a:off x="6096000" y="3962400"/>
          <a:ext cx="1260475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63" name="Equation" r:id="rId21" imgW="405872" imgH="177569" progId="Equation.3">
                  <p:embed/>
                </p:oleObj>
              </mc:Choice>
              <mc:Fallback>
                <p:oleObj name="Equation" r:id="rId21" imgW="405872" imgH="177569" progId="Equation.3">
                  <p:embed/>
                  <p:pic>
                    <p:nvPicPr>
                      <p:cNvPr id="0" name="Picture 5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962400"/>
                        <a:ext cx="1260475" cy="550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Solving Linear Equations</a:t>
            </a:r>
            <a:endParaRPr lang="en-US" sz="3000" dirty="0" smtClean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3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0942" name="Object 17"/>
          <p:cNvGraphicFramePr>
            <a:graphicFrameLocks noChangeAspect="1"/>
          </p:cNvGraphicFramePr>
          <p:nvPr/>
        </p:nvGraphicFramePr>
        <p:xfrm>
          <a:off x="228600" y="2057400"/>
          <a:ext cx="5410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56" name="Equation" r:id="rId3" imgW="1562100" imgH="215900" progId="Equation.3">
                  <p:embed/>
                </p:oleObj>
              </mc:Choice>
              <mc:Fallback>
                <p:oleObj name="Equation" r:id="rId3" imgW="1562100" imgH="215900" progId="Equation.3">
                  <p:embed/>
                  <p:pic>
                    <p:nvPicPr>
                      <p:cNvPr id="0" name="Picture 4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057400"/>
                        <a:ext cx="5410200" cy="8382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17"/>
          <p:cNvGraphicFramePr>
            <a:graphicFrameLocks noGrp="1" noChangeAspect="1"/>
          </p:cNvGraphicFramePr>
          <p:nvPr>
            <p:ph/>
          </p:nvPr>
        </p:nvGraphicFramePr>
        <p:xfrm>
          <a:off x="1600200" y="762000"/>
          <a:ext cx="39624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57" name="Equation" r:id="rId5" imgW="1562100" imgH="431800" progId="Equation.3">
                  <p:embed/>
                </p:oleObj>
              </mc:Choice>
              <mc:Fallback>
                <p:oleObj name="Equation" r:id="rId5" imgW="1562100" imgH="431800" progId="Equation.3">
                  <p:embed/>
                  <p:pic>
                    <p:nvPicPr>
                      <p:cNvPr id="0" name="Picture 41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762000"/>
                        <a:ext cx="39624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Solving Linear Equations</a:t>
            </a:r>
            <a:endParaRPr lang="en-US" sz="3000" dirty="0" smtClean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7" action="ppaction://hlinksldjump"/>
              </a:rPr>
              <a:t>MENU</a:t>
            </a:r>
            <a:endParaRPr lang="en-US" dirty="0"/>
          </a:p>
        </p:txBody>
      </p:sp>
      <p:sp>
        <p:nvSpPr>
          <p:cNvPr id="15" name="AutoShape 28"/>
          <p:cNvSpPr>
            <a:spLocks noChangeArrowheads="1"/>
          </p:cNvSpPr>
          <p:nvPr/>
        </p:nvSpPr>
        <p:spPr bwMode="auto">
          <a:xfrm>
            <a:off x="1752600" y="381000"/>
            <a:ext cx="762000" cy="457200"/>
          </a:xfrm>
          <a:prstGeom prst="curvedDownArrow">
            <a:avLst>
              <a:gd name="adj1" fmla="val 13542"/>
              <a:gd name="adj2" fmla="val 75000"/>
              <a:gd name="adj3" fmla="val 3333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AutoShape 29"/>
          <p:cNvSpPr>
            <a:spLocks noChangeArrowheads="1"/>
          </p:cNvSpPr>
          <p:nvPr/>
        </p:nvSpPr>
        <p:spPr bwMode="auto">
          <a:xfrm>
            <a:off x="1752600" y="381000"/>
            <a:ext cx="1371600" cy="457200"/>
          </a:xfrm>
          <a:prstGeom prst="curvedDownArrow">
            <a:avLst>
              <a:gd name="adj1" fmla="val 42554"/>
              <a:gd name="adj2" fmla="val 178819"/>
              <a:gd name="adj3" fmla="val 38194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utoShape 28"/>
          <p:cNvSpPr>
            <a:spLocks noChangeArrowheads="1"/>
          </p:cNvSpPr>
          <p:nvPr/>
        </p:nvSpPr>
        <p:spPr bwMode="auto">
          <a:xfrm>
            <a:off x="4114800" y="381000"/>
            <a:ext cx="685800" cy="457200"/>
          </a:xfrm>
          <a:prstGeom prst="curvedDownArrow">
            <a:avLst>
              <a:gd name="adj1" fmla="val 13542"/>
              <a:gd name="adj2" fmla="val 75000"/>
              <a:gd name="adj3" fmla="val 3333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AutoShape 29"/>
          <p:cNvSpPr>
            <a:spLocks noChangeArrowheads="1"/>
          </p:cNvSpPr>
          <p:nvPr/>
        </p:nvSpPr>
        <p:spPr bwMode="auto">
          <a:xfrm>
            <a:off x="4114800" y="381000"/>
            <a:ext cx="1447800" cy="457200"/>
          </a:xfrm>
          <a:prstGeom prst="curvedDownArrow">
            <a:avLst>
              <a:gd name="adj1" fmla="val 42554"/>
              <a:gd name="adj2" fmla="val 178819"/>
              <a:gd name="adj3" fmla="val 38194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3" name="Object 17"/>
          <p:cNvGraphicFramePr>
            <a:graphicFrameLocks noChangeAspect="1"/>
          </p:cNvGraphicFramePr>
          <p:nvPr/>
        </p:nvGraphicFramePr>
        <p:xfrm>
          <a:off x="1676400" y="1951038"/>
          <a:ext cx="3657600" cy="9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58" name="Equation" r:id="rId8" imgW="1333500" imgH="393700" progId="Equation.3">
                  <p:embed/>
                </p:oleObj>
              </mc:Choice>
              <mc:Fallback>
                <p:oleObj name="Equation" r:id="rId8" imgW="1333500" imgH="393700" progId="Equation.3">
                  <p:embed/>
                  <p:pic>
                    <p:nvPicPr>
                      <p:cNvPr id="0" name="Picture 4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951038"/>
                        <a:ext cx="3657600" cy="973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7"/>
          <p:cNvGraphicFramePr>
            <a:graphicFrameLocks noChangeAspect="1"/>
          </p:cNvGraphicFramePr>
          <p:nvPr/>
        </p:nvGraphicFramePr>
        <p:xfrm>
          <a:off x="1500188" y="3200400"/>
          <a:ext cx="4214812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59" name="Equation" r:id="rId10" imgW="1536033" imgH="177723" progId="Equation.3">
                  <p:embed/>
                </p:oleObj>
              </mc:Choice>
              <mc:Fallback>
                <p:oleObj name="Equation" r:id="rId10" imgW="1536033" imgH="177723" progId="Equation.3">
                  <p:embed/>
                  <p:pic>
                    <p:nvPicPr>
                      <p:cNvPr id="0" name="Picture 4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88" y="3200400"/>
                        <a:ext cx="4214812" cy="439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0944" name="Object 13"/>
          <p:cNvGraphicFramePr>
            <a:graphicFrameLocks noChangeAspect="1"/>
          </p:cNvGraphicFramePr>
          <p:nvPr/>
        </p:nvGraphicFramePr>
        <p:xfrm>
          <a:off x="2057400" y="3886200"/>
          <a:ext cx="365760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60" name="Equation" r:id="rId12" imgW="1332921" imgH="177723" progId="Equation.3">
                  <p:embed/>
                </p:oleObj>
              </mc:Choice>
              <mc:Fallback>
                <p:oleObj name="Equation" r:id="rId12" imgW="1332921" imgH="177723" progId="Equation.3">
                  <p:embed/>
                  <p:pic>
                    <p:nvPicPr>
                      <p:cNvPr id="0" name="Picture 4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886200"/>
                        <a:ext cx="3657600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0945" name="Object 13"/>
          <p:cNvGraphicFramePr>
            <a:graphicFrameLocks noChangeAspect="1"/>
          </p:cNvGraphicFramePr>
          <p:nvPr/>
        </p:nvGraphicFramePr>
        <p:xfrm>
          <a:off x="2979738" y="4572000"/>
          <a:ext cx="1811337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61" name="Equation" r:id="rId14" imgW="660113" imgH="177723" progId="Equation.3">
                  <p:embed/>
                </p:oleObj>
              </mc:Choice>
              <mc:Fallback>
                <p:oleObj name="Equation" r:id="rId14" imgW="660113" imgH="177723" progId="Equation.3">
                  <p:embed/>
                  <p:pic>
                    <p:nvPicPr>
                      <p:cNvPr id="0" name="Picture 4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9738" y="4572000"/>
                        <a:ext cx="1811337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0946" name="Object 13"/>
          <p:cNvGraphicFramePr>
            <a:graphicFrameLocks noChangeAspect="1"/>
          </p:cNvGraphicFramePr>
          <p:nvPr/>
        </p:nvGraphicFramePr>
        <p:xfrm>
          <a:off x="2895600" y="5275263"/>
          <a:ext cx="1463675" cy="9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62" name="Equation" r:id="rId16" imgW="533169" imgH="393529" progId="Equation.3">
                  <p:embed/>
                </p:oleObj>
              </mc:Choice>
              <mc:Fallback>
                <p:oleObj name="Equation" r:id="rId16" imgW="533169" imgH="393529" progId="Equation.3">
                  <p:embed/>
                  <p:pic>
                    <p:nvPicPr>
                      <p:cNvPr id="0" name="Picture 4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275263"/>
                        <a:ext cx="1463675" cy="973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0947" name="Object 13"/>
          <p:cNvGraphicFramePr>
            <a:graphicFrameLocks noChangeAspect="1"/>
          </p:cNvGraphicFramePr>
          <p:nvPr/>
        </p:nvGraphicFramePr>
        <p:xfrm>
          <a:off x="4572000" y="5257800"/>
          <a:ext cx="731838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63" name="Equation" r:id="rId18" imgW="266469" imgH="393359" progId="Equation.3">
                  <p:embed/>
                </p:oleObj>
              </mc:Choice>
              <mc:Fallback>
                <p:oleObj name="Equation" r:id="rId18" imgW="266469" imgH="393359" progId="Equation.3">
                  <p:embed/>
                  <p:pic>
                    <p:nvPicPr>
                      <p:cNvPr id="0" name="Picture 4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257800"/>
                        <a:ext cx="731838" cy="97313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80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80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80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80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80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Solving Linear Equations</a:t>
            </a:r>
            <a:endParaRPr lang="en-US" sz="3000" dirty="0" smtClean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6" name="Isosceles Triangle 25"/>
          <p:cNvSpPr/>
          <p:nvPr/>
        </p:nvSpPr>
        <p:spPr>
          <a:xfrm>
            <a:off x="1219200" y="990600"/>
            <a:ext cx="2133600" cy="2514600"/>
          </a:xfrm>
          <a:prstGeom prst="triangle">
            <a:avLst>
              <a:gd name="adj" fmla="val 26429"/>
            </a:avLst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81962" name="Object 17"/>
          <p:cNvGraphicFramePr>
            <a:graphicFrameLocks noChangeAspect="1"/>
          </p:cNvGraphicFramePr>
          <p:nvPr/>
        </p:nvGraphicFramePr>
        <p:xfrm>
          <a:off x="2667000" y="1676400"/>
          <a:ext cx="10302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82" name="Equation" r:id="rId4" imgW="405872" imgH="177569" progId="Equation.3">
                  <p:embed/>
                </p:oleObj>
              </mc:Choice>
              <mc:Fallback>
                <p:oleObj name="Equation" r:id="rId4" imgW="405872" imgH="177569" progId="Equation.3">
                  <p:embed/>
                  <p:pic>
                    <p:nvPicPr>
                      <p:cNvPr id="0" name="Picture 5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676400"/>
                        <a:ext cx="1030287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7"/>
          <p:cNvGraphicFramePr>
            <a:graphicFrameLocks noChangeAspect="1"/>
          </p:cNvGraphicFramePr>
          <p:nvPr/>
        </p:nvGraphicFramePr>
        <p:xfrm>
          <a:off x="244475" y="1676400"/>
          <a:ext cx="99695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83" name="Equation" r:id="rId6" imgW="393359" imgH="177646" progId="Equation.3">
                  <p:embed/>
                </p:oleObj>
              </mc:Choice>
              <mc:Fallback>
                <p:oleObj name="Equation" r:id="rId6" imgW="393359" imgH="177646" progId="Equation.3">
                  <p:embed/>
                  <p:pic>
                    <p:nvPicPr>
                      <p:cNvPr id="0" name="Picture 5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475" y="1676400"/>
                        <a:ext cx="996950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7"/>
          <p:cNvGraphicFramePr>
            <a:graphicFrameLocks noChangeAspect="1"/>
          </p:cNvGraphicFramePr>
          <p:nvPr/>
        </p:nvGraphicFramePr>
        <p:xfrm>
          <a:off x="1993900" y="3505200"/>
          <a:ext cx="51435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84" name="Equation" r:id="rId8" imgW="202936" imgH="177569" progId="Equation.3">
                  <p:embed/>
                </p:oleObj>
              </mc:Choice>
              <mc:Fallback>
                <p:oleObj name="Equation" r:id="rId8" imgW="202936" imgH="177569" progId="Equation.3">
                  <p:embed/>
                  <p:pic>
                    <p:nvPicPr>
                      <p:cNvPr id="0" name="Picture 5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3505200"/>
                        <a:ext cx="514350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267200" y="7620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If the perimeter is 153, find the length of each side 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30" name="Object 17"/>
          <p:cNvGraphicFramePr>
            <a:graphicFrameLocks noChangeAspect="1"/>
          </p:cNvGraphicFramePr>
          <p:nvPr/>
        </p:nvGraphicFramePr>
        <p:xfrm>
          <a:off x="4419600" y="1600200"/>
          <a:ext cx="39243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85" name="Equation" r:id="rId10" imgW="1548728" imgH="177723" progId="Equation.3">
                  <p:embed/>
                </p:oleObj>
              </mc:Choice>
              <mc:Fallback>
                <p:oleObj name="Equation" r:id="rId10" imgW="1548728" imgH="177723" progId="Equation.3">
                  <p:embed/>
                  <p:pic>
                    <p:nvPicPr>
                      <p:cNvPr id="0" name="Picture 5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600200"/>
                        <a:ext cx="3924300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1966" name="Object 17"/>
          <p:cNvGraphicFramePr>
            <a:graphicFrameLocks noChangeAspect="1"/>
          </p:cNvGraphicFramePr>
          <p:nvPr/>
        </p:nvGraphicFramePr>
        <p:xfrm>
          <a:off x="6483350" y="2057400"/>
          <a:ext cx="189865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86" name="Equation" r:id="rId12" imgW="748975" imgH="177723" progId="Equation.3">
                  <p:embed/>
                </p:oleObj>
              </mc:Choice>
              <mc:Fallback>
                <p:oleObj name="Equation" r:id="rId12" imgW="748975" imgH="177723" progId="Equation.3">
                  <p:embed/>
                  <p:pic>
                    <p:nvPicPr>
                      <p:cNvPr id="0" name="Picture 5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3350" y="2057400"/>
                        <a:ext cx="1898650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1967" name="Object 17"/>
          <p:cNvGraphicFramePr>
            <a:graphicFrameLocks noChangeAspect="1"/>
          </p:cNvGraphicFramePr>
          <p:nvPr/>
        </p:nvGraphicFramePr>
        <p:xfrm>
          <a:off x="6934200" y="2609850"/>
          <a:ext cx="14478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87" name="Equation" r:id="rId14" imgW="571004" imgH="177646" progId="Equation.3">
                  <p:embed/>
                </p:oleObj>
              </mc:Choice>
              <mc:Fallback>
                <p:oleObj name="Equation" r:id="rId14" imgW="571004" imgH="177646" progId="Equation.3">
                  <p:embed/>
                  <p:pic>
                    <p:nvPicPr>
                      <p:cNvPr id="0" name="Picture 5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609850"/>
                        <a:ext cx="1447800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1968" name="Object 17"/>
          <p:cNvGraphicFramePr>
            <a:graphicFrameLocks noChangeAspect="1"/>
          </p:cNvGraphicFramePr>
          <p:nvPr/>
        </p:nvGraphicFramePr>
        <p:xfrm>
          <a:off x="7212013" y="3143250"/>
          <a:ext cx="1093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88" name="Equation" r:id="rId16" imgW="431425" imgH="177646" progId="Equation.3">
                  <p:embed/>
                </p:oleObj>
              </mc:Choice>
              <mc:Fallback>
                <p:oleObj name="Equation" r:id="rId16" imgW="431425" imgH="177646" progId="Equation.3">
                  <p:embed/>
                  <p:pic>
                    <p:nvPicPr>
                      <p:cNvPr id="0" name="Picture 5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2013" y="3143250"/>
                        <a:ext cx="1093787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1969" name="Object 17"/>
          <p:cNvGraphicFramePr>
            <a:graphicFrameLocks noChangeAspect="1"/>
          </p:cNvGraphicFramePr>
          <p:nvPr/>
        </p:nvGraphicFramePr>
        <p:xfrm>
          <a:off x="1981200" y="3581400"/>
          <a:ext cx="514350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89" name="Equation" r:id="rId18" imgW="203024" imgH="164957" progId="Equation.3">
                  <p:embed/>
                </p:oleObj>
              </mc:Choice>
              <mc:Fallback>
                <p:oleObj name="Equation" r:id="rId18" imgW="203024" imgH="164957" progId="Equation.3">
                  <p:embed/>
                  <p:pic>
                    <p:nvPicPr>
                      <p:cNvPr id="0" name="Picture 5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581400"/>
                        <a:ext cx="514350" cy="40798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7"/>
          <p:cNvGraphicFramePr>
            <a:graphicFrameLocks noChangeAspect="1"/>
          </p:cNvGraphicFramePr>
          <p:nvPr/>
        </p:nvGraphicFramePr>
        <p:xfrm>
          <a:off x="304800" y="1660525"/>
          <a:ext cx="914400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90" name="Equation" r:id="rId20" imgW="202936" imgH="177569" progId="Equation.3">
                  <p:embed/>
                </p:oleObj>
              </mc:Choice>
              <mc:Fallback>
                <p:oleObj name="Equation" r:id="rId20" imgW="202936" imgH="177569" progId="Equation.3">
                  <p:embed/>
                  <p:pic>
                    <p:nvPicPr>
                      <p:cNvPr id="0" name="Picture 5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660525"/>
                        <a:ext cx="914400" cy="43973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7"/>
          <p:cNvGraphicFramePr>
            <a:graphicFrameLocks noChangeAspect="1"/>
          </p:cNvGraphicFramePr>
          <p:nvPr/>
        </p:nvGraphicFramePr>
        <p:xfrm>
          <a:off x="2701925" y="1660525"/>
          <a:ext cx="1071563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91" name="Equation" r:id="rId22" imgW="190335" imgH="177646" progId="Equation.3">
                  <p:embed/>
                </p:oleObj>
              </mc:Choice>
              <mc:Fallback>
                <p:oleObj name="Equation" r:id="rId22" imgW="190335" imgH="177646" progId="Equation.3">
                  <p:embed/>
                  <p:pic>
                    <p:nvPicPr>
                      <p:cNvPr id="0" name="Picture 5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1925" y="1660525"/>
                        <a:ext cx="1071563" cy="43973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1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1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1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1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Rewriting Equations &amp; Formulas</a:t>
            </a:r>
            <a:endParaRPr lang="en-US" sz="3000" dirty="0" smtClean="0">
              <a:solidFill>
                <a:schemeClr val="accent5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685800"/>
            <a:ext cx="3969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Solving Literal Equations: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402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2437" name="Object 5"/>
          <p:cNvGraphicFramePr>
            <a:graphicFrameLocks noChangeAspect="1"/>
          </p:cNvGraphicFramePr>
          <p:nvPr/>
        </p:nvGraphicFramePr>
        <p:xfrm>
          <a:off x="0" y="0"/>
          <a:ext cx="447675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698" name="Equation" r:id="rId4" imgW="444307" imgH="203112" progId="Equation.3">
                  <p:embed/>
                </p:oleObj>
              </mc:Choice>
              <mc:Fallback>
                <p:oleObj name="Equation" r:id="rId4" imgW="444307" imgH="203112" progId="Equation.3">
                  <p:embed/>
                  <p:pic>
                    <p:nvPicPr>
                      <p:cNvPr id="0" name="Picture 2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47675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838200" y="2438400"/>
          <a:ext cx="18002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699" name="Equation" r:id="rId6" imgW="799753" imgH="203112" progId="Equation.3">
                  <p:embed/>
                </p:oleObj>
              </mc:Choice>
              <mc:Fallback>
                <p:oleObj name="Equation" r:id="rId6" imgW="799753" imgH="203112" progId="Equation.3">
                  <p:embed/>
                  <p:pic>
                    <p:nvPicPr>
                      <p:cNvPr id="0" name="Picture 2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438400"/>
                        <a:ext cx="18002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04800" y="1524000"/>
            <a:ext cx="7133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A Literal Equation is an equation with more than 1 variable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3406914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We frequently manipulate literal equations when working with formulas, or changing an equations “form”.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762000" y="1981200"/>
            <a:ext cx="1524000" cy="3810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/>
            <a:r>
              <a:rPr lang="en-US" sz="2400" b="1" dirty="0" smtClean="0"/>
              <a:t>Examples</a:t>
            </a:r>
            <a:endParaRPr lang="en-US" sz="2400" b="1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3200400" y="2438400"/>
          <a:ext cx="12858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00" name="Equation" r:id="rId8" imgW="571004" imgH="177646" progId="Equation.3">
                  <p:embed/>
                </p:oleObj>
              </mc:Choice>
              <mc:Fallback>
                <p:oleObj name="Equation" r:id="rId8" imgW="571004" imgH="177646" progId="Equation.3">
                  <p:embed/>
                  <p:pic>
                    <p:nvPicPr>
                      <p:cNvPr id="0" name="Picture 2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438400"/>
                        <a:ext cx="1285875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5105400" y="2209800"/>
          <a:ext cx="14859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01" name="Equation" r:id="rId10" imgW="660113" imgH="393529" progId="Equation.3">
                  <p:embed/>
                </p:oleObj>
              </mc:Choice>
              <mc:Fallback>
                <p:oleObj name="Equation" r:id="rId10" imgW="660113" imgH="393529" progId="Equation.3">
                  <p:embed/>
                  <p:pic>
                    <p:nvPicPr>
                      <p:cNvPr id="0" name="Picture 2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209800"/>
                        <a:ext cx="1485900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2442" name="Object 7"/>
          <p:cNvGraphicFramePr>
            <a:graphicFrameLocks noChangeAspect="1"/>
          </p:cNvGraphicFramePr>
          <p:nvPr/>
        </p:nvGraphicFramePr>
        <p:xfrm>
          <a:off x="7077075" y="2209800"/>
          <a:ext cx="191452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02" name="Equation" r:id="rId12" imgW="850531" imgH="393529" progId="Equation.3">
                  <p:embed/>
                </p:oleObj>
              </mc:Choice>
              <mc:Fallback>
                <p:oleObj name="Equation" r:id="rId12" imgW="850531" imgH="393529" progId="Equation.3">
                  <p:embed/>
                  <p:pic>
                    <p:nvPicPr>
                      <p:cNvPr id="0" name="Picture 2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7075" y="2209800"/>
                        <a:ext cx="1914525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2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2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2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Rewriting Equations &amp; Formulas</a:t>
            </a:r>
            <a:endParaRPr lang="en-US" sz="3000" dirty="0" smtClean="0">
              <a:solidFill>
                <a:schemeClr val="accent5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85800"/>
            <a:ext cx="883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Find the value for y in this equation when x is 3.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02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2437" name="Object 5"/>
          <p:cNvGraphicFramePr>
            <a:graphicFrameLocks noChangeAspect="1"/>
          </p:cNvGraphicFramePr>
          <p:nvPr/>
        </p:nvGraphicFramePr>
        <p:xfrm>
          <a:off x="0" y="0"/>
          <a:ext cx="447675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797" name="Equation" r:id="rId4" imgW="444307" imgH="203112" progId="Equation.3">
                  <p:embed/>
                </p:oleObj>
              </mc:Choice>
              <mc:Fallback>
                <p:oleObj name="Equation" r:id="rId4" imgW="444307" imgH="203112" progId="Equation.3">
                  <p:embed/>
                  <p:pic>
                    <p:nvPicPr>
                      <p:cNvPr id="0" name="Picture 3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47675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143000" y="1219200"/>
          <a:ext cx="17145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798" name="Equation" r:id="rId6" imgW="761669" imgH="393529" progId="Equation.3">
                  <p:embed/>
                </p:oleObj>
              </mc:Choice>
              <mc:Fallback>
                <p:oleObj name="Equation" r:id="rId6" imgW="761669" imgH="393529" progId="Equation.3">
                  <p:embed/>
                  <p:pic>
                    <p:nvPicPr>
                      <p:cNvPr id="0" name="Picture 3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219200"/>
                        <a:ext cx="1714500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4487" name="Object 7"/>
          <p:cNvGraphicFramePr>
            <a:graphicFrameLocks noChangeAspect="1"/>
          </p:cNvGraphicFramePr>
          <p:nvPr/>
        </p:nvGraphicFramePr>
        <p:xfrm>
          <a:off x="1375954" y="1539240"/>
          <a:ext cx="229961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799" name="Equation" r:id="rId8" imgW="164814" imgH="177492" progId="Equation.3">
                  <p:embed/>
                </p:oleObj>
              </mc:Choice>
              <mc:Fallback>
                <p:oleObj name="Equation" r:id="rId8" imgW="164814" imgH="177492" progId="Equation.3">
                  <p:embed/>
                  <p:pic>
                    <p:nvPicPr>
                      <p:cNvPr id="0" name="Picture 3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5954" y="1539240"/>
                        <a:ext cx="229961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4488" name="Object 8"/>
          <p:cNvGraphicFramePr>
            <a:graphicFrameLocks noChangeAspect="1"/>
          </p:cNvGraphicFramePr>
          <p:nvPr/>
        </p:nvGraphicFramePr>
        <p:xfrm>
          <a:off x="1295400" y="2209800"/>
          <a:ext cx="151447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800" name="Equation" r:id="rId10" imgW="672808" imgH="393529" progId="Equation.3">
                  <p:embed/>
                </p:oleObj>
              </mc:Choice>
              <mc:Fallback>
                <p:oleObj name="Equation" r:id="rId10" imgW="672808" imgH="393529" progId="Equation.3">
                  <p:embed/>
                  <p:pic>
                    <p:nvPicPr>
                      <p:cNvPr id="0" name="Picture 3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209800"/>
                        <a:ext cx="1514475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4489" name="Object 9"/>
          <p:cNvGraphicFramePr>
            <a:graphicFrameLocks noChangeAspect="1"/>
          </p:cNvGraphicFramePr>
          <p:nvPr/>
        </p:nvGraphicFramePr>
        <p:xfrm>
          <a:off x="1743075" y="3305175"/>
          <a:ext cx="100012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801" name="Equation" r:id="rId12" imgW="444307" imgH="393529" progId="Equation.3">
                  <p:embed/>
                </p:oleObj>
              </mc:Choice>
              <mc:Fallback>
                <p:oleObj name="Equation" r:id="rId12" imgW="444307" imgH="393529" progId="Equation.3">
                  <p:embed/>
                  <p:pic>
                    <p:nvPicPr>
                      <p:cNvPr id="0" name="Picture 3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075" y="3305175"/>
                        <a:ext cx="1000125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4490" name="Object 10"/>
          <p:cNvGraphicFramePr>
            <a:graphicFrameLocks noChangeAspect="1"/>
          </p:cNvGraphicFramePr>
          <p:nvPr/>
        </p:nvGraphicFramePr>
        <p:xfrm>
          <a:off x="1828800" y="4495800"/>
          <a:ext cx="9715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802" name="Equation" r:id="rId14" imgW="431613" imgH="203112" progId="Equation.3">
                  <p:embed/>
                </p:oleObj>
              </mc:Choice>
              <mc:Fallback>
                <p:oleObj name="Equation" r:id="rId14" imgW="431613" imgH="203112" progId="Equation.3">
                  <p:embed/>
                  <p:pic>
                    <p:nvPicPr>
                      <p:cNvPr id="0" name="Picture 3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495800"/>
                        <a:ext cx="9715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5257800" y="1143000"/>
            <a:ext cx="3581400" cy="4343400"/>
            <a:chOff x="5257800" y="1371600"/>
            <a:chExt cx="3581400" cy="4343400"/>
          </a:xfrm>
        </p:grpSpPr>
        <p:sp>
          <p:nvSpPr>
            <p:cNvPr id="36" name="Rectangle 35"/>
            <p:cNvSpPr/>
            <p:nvPr/>
          </p:nvSpPr>
          <p:spPr>
            <a:xfrm>
              <a:off x="5257800" y="1371600"/>
              <a:ext cx="3352800" cy="43434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57800" y="1371600"/>
              <a:ext cx="3581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 pitchFamily="66" charset="0"/>
                </a:rPr>
                <a:t>Now, complete this table:</a:t>
              </a:r>
              <a:endParaRPr lang="en-US" sz="2000" dirty="0">
                <a:latin typeface="Comic Sans MS" pitchFamily="66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486400" y="1905000"/>
              <a:ext cx="2819400" cy="3429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>
              <a:stCxn id="20" idx="0"/>
              <a:endCxn id="20" idx="2"/>
            </p:cNvCxnSpPr>
            <p:nvPr/>
          </p:nvCxnSpPr>
          <p:spPr>
            <a:xfrm rot="16200000" flipH="1">
              <a:off x="5181600" y="3619500"/>
              <a:ext cx="3429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486400" y="24384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486400" y="29718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486400" y="35052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486400" y="40386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486400" y="46482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943600" y="198120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X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15200" y="1981200"/>
              <a:ext cx="3802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Y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43600" y="2514600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9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943600" y="3119735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12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43600" y="3657600"/>
              <a:ext cx="500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-4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3600" y="4267200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61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943600" y="4800600"/>
              <a:ext cx="764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-3.8</a:t>
              </a:r>
              <a:endParaRPr lang="en-US" sz="2400" dirty="0">
                <a:latin typeface="Comic Sans MS" pitchFamily="66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495800" y="5562600"/>
            <a:ext cx="4495799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When you are asked to do something like this, it is usually easier to change the equation.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44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4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4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4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8763000" cy="4800600"/>
          </a:xfrm>
        </p:spPr>
        <p:txBody>
          <a:bodyPr rtlCol="0">
            <a:norm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Classify each of the following.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e.	-5				f.	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g.	 -4.8				h.	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5334000" y="3733800"/>
          <a:ext cx="4953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51" name="Equation" r:id="rId4" imgW="330200" imgH="228600" progId="">
                  <p:embed/>
                </p:oleObj>
              </mc:Choice>
              <mc:Fallback>
                <p:oleObj name="Equation" r:id="rId4" imgW="330200" imgH="228600" progId="">
                  <p:embed/>
                  <p:pic>
                    <p:nvPicPr>
                      <p:cNvPr id="0" name="Picture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733800"/>
                        <a:ext cx="4953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981200" y="1447800"/>
            <a:ext cx="1219200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INTEGER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29400" y="1524000"/>
            <a:ext cx="1600200" cy="3810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RATIONAL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62200" y="3657600"/>
            <a:ext cx="1600200" cy="3810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RATIONAL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53200" y="3657600"/>
            <a:ext cx="1752600" cy="36988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IRRATIONAL</a:t>
            </a:r>
          </a:p>
        </p:txBody>
      </p:sp>
      <p:graphicFrame>
        <p:nvGraphicFramePr>
          <p:cNvPr id="58383" name="Object 15"/>
          <p:cNvGraphicFramePr>
            <a:graphicFrameLocks noChangeAspect="1"/>
          </p:cNvGraphicFramePr>
          <p:nvPr/>
        </p:nvGraphicFramePr>
        <p:xfrm>
          <a:off x="5181600" y="1371600"/>
          <a:ext cx="5524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52" name="Equation" r:id="rId6" imgW="368140" imgH="406224" progId="">
                  <p:embed/>
                </p:oleObj>
              </mc:Choice>
              <mc:Fallback>
                <p:oleObj name="Equation" r:id="rId6" imgW="368140" imgH="406224" progId="">
                  <p:embed/>
                  <p:pic>
                    <p:nvPicPr>
                      <p:cNvPr id="0" name="Picture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1371600"/>
                        <a:ext cx="55245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8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Rewriting Equations &amp; Formulas</a:t>
            </a:r>
            <a:endParaRPr lang="en-US" sz="3000" dirty="0" smtClean="0">
              <a:solidFill>
                <a:schemeClr val="accent5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533400"/>
            <a:ext cx="883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This equation is written in standard form.  Rewrite it in slope-intercept form.  (solve for y)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02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2437" name="Object 5"/>
          <p:cNvGraphicFramePr>
            <a:graphicFrameLocks noChangeAspect="1"/>
          </p:cNvGraphicFramePr>
          <p:nvPr/>
        </p:nvGraphicFramePr>
        <p:xfrm>
          <a:off x="0" y="0"/>
          <a:ext cx="447675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923" name="Equation" r:id="rId4" imgW="444307" imgH="203112" progId="Equation.3">
                  <p:embed/>
                </p:oleObj>
              </mc:Choice>
              <mc:Fallback>
                <p:oleObj name="Equation" r:id="rId4" imgW="444307" imgH="203112" progId="Equation.3">
                  <p:embed/>
                  <p:pic>
                    <p:nvPicPr>
                      <p:cNvPr id="0" name="Picture 4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47675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5508" name="Object 4"/>
          <p:cNvGraphicFramePr>
            <a:graphicFrameLocks noChangeAspect="1"/>
          </p:cNvGraphicFramePr>
          <p:nvPr/>
        </p:nvGraphicFramePr>
        <p:xfrm>
          <a:off x="1143000" y="1219200"/>
          <a:ext cx="17145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924" name="Equation" r:id="rId6" imgW="761669" imgH="393529" progId="Equation.3">
                  <p:embed/>
                </p:oleObj>
              </mc:Choice>
              <mc:Fallback>
                <p:oleObj name="Equation" r:id="rId6" imgW="761669" imgH="393529" progId="Equation.3">
                  <p:embed/>
                  <p:pic>
                    <p:nvPicPr>
                      <p:cNvPr id="0" name="Picture 4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219200"/>
                        <a:ext cx="1714500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257800" y="1143000"/>
            <a:ext cx="3581400" cy="4343400"/>
            <a:chOff x="5257800" y="1371600"/>
            <a:chExt cx="3581400" cy="4343400"/>
          </a:xfrm>
        </p:grpSpPr>
        <p:sp>
          <p:nvSpPr>
            <p:cNvPr id="11" name="Rectangle 10"/>
            <p:cNvSpPr/>
            <p:nvPr/>
          </p:nvSpPr>
          <p:spPr>
            <a:xfrm>
              <a:off x="5257800" y="1371600"/>
              <a:ext cx="3352800" cy="43434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57800" y="1371600"/>
              <a:ext cx="3581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mic Sans MS" pitchFamily="66" charset="0"/>
                </a:rPr>
                <a:t>Now, complete this table:</a:t>
              </a:r>
              <a:endParaRPr lang="en-US" sz="2000" dirty="0">
                <a:latin typeface="Comic Sans MS" pitchFamily="66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86400" y="1905000"/>
              <a:ext cx="2819400" cy="3429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>
              <a:stCxn id="14" idx="0"/>
              <a:endCxn id="14" idx="2"/>
            </p:cNvCxnSpPr>
            <p:nvPr/>
          </p:nvCxnSpPr>
          <p:spPr>
            <a:xfrm rot="16200000" flipH="1">
              <a:off x="5181600" y="3619500"/>
              <a:ext cx="3429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486400" y="24384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486400" y="29718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486400" y="35052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486400" y="40386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486400" y="4648200"/>
              <a:ext cx="2819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943600" y="198120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X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15200" y="1981200"/>
              <a:ext cx="3802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Y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43600" y="2514600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9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43600" y="3119735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12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943600" y="3657600"/>
              <a:ext cx="500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-4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43600" y="4267200"/>
              <a:ext cx="510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61</a:t>
              </a:r>
              <a:endParaRPr lang="en-US" sz="2400" dirty="0">
                <a:latin typeface="Comic Sans MS" pitchFamily="66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943600" y="4800600"/>
              <a:ext cx="764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omic Sans MS" pitchFamily="66" charset="0"/>
                </a:rPr>
                <a:t>-3.8</a:t>
              </a:r>
              <a:endParaRPr lang="en-US" sz="2400" dirty="0">
                <a:latin typeface="Comic Sans MS" pitchFamily="66" charset="0"/>
              </a:endParaRPr>
            </a:p>
          </p:txBody>
        </p:sp>
      </p:grpSp>
      <p:graphicFrame>
        <p:nvGraphicFramePr>
          <p:cNvPr id="405509" name="Object 5"/>
          <p:cNvGraphicFramePr>
            <a:graphicFrameLocks noChangeAspect="1"/>
          </p:cNvGraphicFramePr>
          <p:nvPr/>
        </p:nvGraphicFramePr>
        <p:xfrm>
          <a:off x="1143000" y="2057400"/>
          <a:ext cx="442912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925" name="Equation" r:id="rId8" imgW="317087" imgH="177569" progId="Equation.3">
                  <p:embed/>
                </p:oleObj>
              </mc:Choice>
              <mc:Fallback>
                <p:oleObj name="Equation" r:id="rId8" imgW="317087" imgH="177569" progId="Equation.3">
                  <p:embed/>
                  <p:pic>
                    <p:nvPicPr>
                      <p:cNvPr id="0" name="Picture 4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057400"/>
                        <a:ext cx="442912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5"/>
          <p:cNvGraphicFramePr>
            <a:graphicFrameLocks noChangeAspect="1"/>
          </p:cNvGraphicFramePr>
          <p:nvPr/>
        </p:nvGraphicFramePr>
        <p:xfrm>
          <a:off x="2514600" y="2057400"/>
          <a:ext cx="442912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926" name="Equation" r:id="rId10" imgW="317087" imgH="177569" progId="Equation.3">
                  <p:embed/>
                </p:oleObj>
              </mc:Choice>
              <mc:Fallback>
                <p:oleObj name="Equation" r:id="rId10" imgW="317087" imgH="177569" progId="Equation.3">
                  <p:embed/>
                  <p:pic>
                    <p:nvPicPr>
                      <p:cNvPr id="0" name="Picture 4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057400"/>
                        <a:ext cx="442912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Connector 29"/>
          <p:cNvCxnSpPr/>
          <p:nvPr/>
        </p:nvCxnSpPr>
        <p:spPr>
          <a:xfrm>
            <a:off x="1066800" y="2438400"/>
            <a:ext cx="1828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1790700" y="2514600"/>
          <a:ext cx="17145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927" name="Equation" r:id="rId12" imgW="761669" imgH="393529" progId="Equation.3">
                  <p:embed/>
                </p:oleObj>
              </mc:Choice>
              <mc:Fallback>
                <p:oleObj name="Equation" r:id="rId12" imgW="761669" imgH="393529" progId="Equation.3">
                  <p:embed/>
                  <p:pic>
                    <p:nvPicPr>
                      <p:cNvPr id="0" name="Picture 4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0700" y="2514600"/>
                        <a:ext cx="1714500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5"/>
          <p:cNvGraphicFramePr>
            <a:graphicFrameLocks noChangeAspect="1"/>
          </p:cNvGraphicFramePr>
          <p:nvPr/>
        </p:nvGraphicFramePr>
        <p:xfrm>
          <a:off x="1325563" y="2819400"/>
          <a:ext cx="230187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928" name="Equation" r:id="rId14" imgW="164814" imgH="177492" progId="Equation.3">
                  <p:embed/>
                </p:oleObj>
              </mc:Choice>
              <mc:Fallback>
                <p:oleObj name="Equation" r:id="rId14" imgW="164814" imgH="177492" progId="Equation.3">
                  <p:embed/>
                  <p:pic>
                    <p:nvPicPr>
                      <p:cNvPr id="0" name="Picture 4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5563" y="2819400"/>
                        <a:ext cx="230187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5"/>
          <p:cNvGraphicFramePr>
            <a:graphicFrameLocks noChangeAspect="1"/>
          </p:cNvGraphicFramePr>
          <p:nvPr/>
        </p:nvGraphicFramePr>
        <p:xfrm>
          <a:off x="3611563" y="2819400"/>
          <a:ext cx="230187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929" name="Equation" r:id="rId16" imgW="164814" imgH="177492" progId="Equation.3">
                  <p:embed/>
                </p:oleObj>
              </mc:Choice>
              <mc:Fallback>
                <p:oleObj name="Equation" r:id="rId16" imgW="164814" imgH="177492" progId="Equation.3">
                  <p:embed/>
                  <p:pic>
                    <p:nvPicPr>
                      <p:cNvPr id="0" name="Picture 4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1563" y="2819400"/>
                        <a:ext cx="230187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Double Bracket 33"/>
          <p:cNvSpPr/>
          <p:nvPr/>
        </p:nvSpPr>
        <p:spPr>
          <a:xfrm>
            <a:off x="2438400" y="2667000"/>
            <a:ext cx="990600" cy="609600"/>
          </a:xfrm>
          <a:prstGeom prst="bracketPair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05514" name="Object 4"/>
          <p:cNvGraphicFramePr>
            <a:graphicFrameLocks noChangeAspect="1"/>
          </p:cNvGraphicFramePr>
          <p:nvPr/>
        </p:nvGraphicFramePr>
        <p:xfrm>
          <a:off x="1871663" y="3748088"/>
          <a:ext cx="16287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930" name="Equation" r:id="rId18" imgW="723586" imgH="203112" progId="Equation.3">
                  <p:embed/>
                </p:oleObj>
              </mc:Choice>
              <mc:Fallback>
                <p:oleObj name="Equation" r:id="rId18" imgW="723586" imgH="203112" progId="Equation.3">
                  <p:embed/>
                  <p:pic>
                    <p:nvPicPr>
                      <p:cNvPr id="0" name="Picture 4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1663" y="3748088"/>
                        <a:ext cx="162877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7315200" y="22860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18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15200" y="2819400"/>
            <a:ext cx="380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0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315200" y="33528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96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15200" y="39624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-294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5200" y="45720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94.8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55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05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/>
      <p:bldP spid="37" grpId="0"/>
      <p:bldP spid="38" grpId="0"/>
      <p:bldP spid="39" grpId="0"/>
      <p:bldP spid="4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Rewriting Equations &amp; Formulas</a:t>
            </a:r>
            <a:endParaRPr lang="en-US" sz="3000" dirty="0" smtClean="0">
              <a:solidFill>
                <a:schemeClr val="accent5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533400"/>
            <a:ext cx="883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Solve the equation for the indicated variable.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02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2437" name="Object 5"/>
          <p:cNvGraphicFramePr>
            <a:graphicFrameLocks noChangeAspect="1"/>
          </p:cNvGraphicFramePr>
          <p:nvPr/>
        </p:nvGraphicFramePr>
        <p:xfrm>
          <a:off x="0" y="0"/>
          <a:ext cx="447675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17" name="Equation" r:id="rId4" imgW="444307" imgH="203112" progId="Equation.3">
                  <p:embed/>
                </p:oleObj>
              </mc:Choice>
              <mc:Fallback>
                <p:oleObj name="Equation" r:id="rId4" imgW="444307" imgH="203112" progId="Equation.3">
                  <p:embed/>
                  <p:pic>
                    <p:nvPicPr>
                      <p:cNvPr id="0" name="Picture 7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47675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5508" name="Object 4"/>
          <p:cNvGraphicFramePr>
            <a:graphicFrameLocks noChangeAspect="1"/>
          </p:cNvGraphicFramePr>
          <p:nvPr/>
        </p:nvGraphicFramePr>
        <p:xfrm>
          <a:off x="457200" y="1143000"/>
          <a:ext cx="23431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18" name="Equation" r:id="rId6" imgW="1040948" imgH="203112" progId="Equation.3">
                  <p:embed/>
                </p:oleObj>
              </mc:Choice>
              <mc:Fallback>
                <p:oleObj name="Equation" r:id="rId6" imgW="1040948" imgH="203112" progId="Equation.3">
                  <p:embed/>
                  <p:pic>
                    <p:nvPicPr>
                      <p:cNvPr id="0" name="Picture 7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43000"/>
                        <a:ext cx="23431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"/>
          <p:cNvGraphicFramePr>
            <a:graphicFrameLocks noChangeAspect="1"/>
          </p:cNvGraphicFramePr>
          <p:nvPr/>
        </p:nvGraphicFramePr>
        <p:xfrm>
          <a:off x="5334000" y="1143000"/>
          <a:ext cx="23145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19" name="Equation" r:id="rId8" imgW="1028254" imgH="203112" progId="Equation.3">
                  <p:embed/>
                </p:oleObj>
              </mc:Choice>
              <mc:Fallback>
                <p:oleObj name="Equation" r:id="rId8" imgW="1028254" imgH="203112" progId="Equation.3">
                  <p:embed/>
                  <p:pic>
                    <p:nvPicPr>
                      <p:cNvPr id="0" name="Picture 7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143000"/>
                        <a:ext cx="231457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6539" name="Object 11"/>
          <p:cNvGraphicFramePr>
            <a:graphicFrameLocks noChangeAspect="1"/>
          </p:cNvGraphicFramePr>
          <p:nvPr/>
        </p:nvGraphicFramePr>
        <p:xfrm>
          <a:off x="438150" y="2085975"/>
          <a:ext cx="131445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0" name="Equation" r:id="rId10" imgW="583947" imgH="393529" progId="Equation.3">
                  <p:embed/>
                </p:oleObj>
              </mc:Choice>
              <mc:Fallback>
                <p:oleObj name="Equation" r:id="rId10" imgW="583947" imgH="393529" progId="Equation.3">
                  <p:embed/>
                  <p:pic>
                    <p:nvPicPr>
                      <p:cNvPr id="0" name="Picture 7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" y="2085975"/>
                        <a:ext cx="1314450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6540" name="Object 12"/>
          <p:cNvGraphicFramePr>
            <a:graphicFrameLocks noChangeAspect="1"/>
          </p:cNvGraphicFramePr>
          <p:nvPr/>
        </p:nvGraphicFramePr>
        <p:xfrm>
          <a:off x="457200" y="3609975"/>
          <a:ext cx="10287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1" name="Equation" r:id="rId12" imgW="457002" imgH="393529" progId="Equation.3">
                  <p:embed/>
                </p:oleObj>
              </mc:Choice>
              <mc:Fallback>
                <p:oleObj name="Equation" r:id="rId12" imgW="457002" imgH="393529" progId="Equation.3">
                  <p:embed/>
                  <p:pic>
                    <p:nvPicPr>
                      <p:cNvPr id="0" name="Picture 7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609975"/>
                        <a:ext cx="1028700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6541" name="Object 3"/>
          <p:cNvGraphicFramePr>
            <a:graphicFrameLocks noChangeAspect="1"/>
          </p:cNvGraphicFramePr>
          <p:nvPr/>
        </p:nvGraphicFramePr>
        <p:xfrm>
          <a:off x="4800600" y="2209800"/>
          <a:ext cx="17716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2" name="Equation" r:id="rId14" imgW="787058" imgH="203112" progId="Equation.3">
                  <p:embed/>
                </p:oleObj>
              </mc:Choice>
              <mc:Fallback>
                <p:oleObj name="Equation" r:id="rId14" imgW="787058" imgH="203112" progId="Equation.3">
                  <p:embed/>
                  <p:pic>
                    <p:nvPicPr>
                      <p:cNvPr id="0" name="Picture 7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209800"/>
                        <a:ext cx="17716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6542" name="Object 3"/>
          <p:cNvGraphicFramePr>
            <a:graphicFrameLocks noChangeAspect="1"/>
          </p:cNvGraphicFramePr>
          <p:nvPr/>
        </p:nvGraphicFramePr>
        <p:xfrm>
          <a:off x="4724400" y="3600450"/>
          <a:ext cx="1400175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3" name="Equation" r:id="rId16" imgW="622030" imgH="431613" progId="Equation.3">
                  <p:embed/>
                </p:oleObj>
              </mc:Choice>
              <mc:Fallback>
                <p:oleObj name="Equation" r:id="rId16" imgW="622030" imgH="431613" progId="Equation.3">
                  <p:embed/>
                  <p:pic>
                    <p:nvPicPr>
                      <p:cNvPr id="0" name="Picture 7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600450"/>
                        <a:ext cx="1400175" cy="97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6543" name="Object 15"/>
          <p:cNvGraphicFramePr>
            <a:graphicFrameLocks noChangeAspect="1"/>
          </p:cNvGraphicFramePr>
          <p:nvPr/>
        </p:nvGraphicFramePr>
        <p:xfrm>
          <a:off x="965200" y="1524000"/>
          <a:ext cx="282575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4" name="Equation" r:id="rId18" imgW="202936" imgH="177569" progId="Equation.3">
                  <p:embed/>
                </p:oleObj>
              </mc:Choice>
              <mc:Fallback>
                <p:oleObj name="Equation" r:id="rId18" imgW="202936" imgH="177569" progId="Equation.3">
                  <p:embed/>
                  <p:pic>
                    <p:nvPicPr>
                      <p:cNvPr id="0" name="Picture 7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5200" y="1524000"/>
                        <a:ext cx="282575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15"/>
          <p:cNvGraphicFramePr>
            <a:graphicFrameLocks noChangeAspect="1"/>
          </p:cNvGraphicFramePr>
          <p:nvPr/>
        </p:nvGraphicFramePr>
        <p:xfrm>
          <a:off x="381000" y="1524000"/>
          <a:ext cx="282575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5" name="Equation" r:id="rId20" imgW="202936" imgH="177569" progId="Equation.3">
                  <p:embed/>
                </p:oleObj>
              </mc:Choice>
              <mc:Fallback>
                <p:oleObj name="Equation" r:id="rId20" imgW="202936" imgH="177569" progId="Equation.3">
                  <p:embed/>
                  <p:pic>
                    <p:nvPicPr>
                      <p:cNvPr id="0" name="Picture 7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24000"/>
                        <a:ext cx="282575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15"/>
          <p:cNvGraphicFramePr>
            <a:graphicFrameLocks noChangeAspect="1"/>
          </p:cNvGraphicFramePr>
          <p:nvPr/>
        </p:nvGraphicFramePr>
        <p:xfrm>
          <a:off x="439738" y="2971800"/>
          <a:ext cx="3175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6" name="Equation" r:id="rId22" imgW="228402" imgH="177646" progId="Equation.3">
                  <p:embed/>
                </p:oleObj>
              </mc:Choice>
              <mc:Fallback>
                <p:oleObj name="Equation" r:id="rId22" imgW="228402" imgH="177646" progId="Equation.3">
                  <p:embed/>
                  <p:pic>
                    <p:nvPicPr>
                      <p:cNvPr id="0" name="Picture 7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38" y="2971800"/>
                        <a:ext cx="317500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15"/>
          <p:cNvGraphicFramePr>
            <a:graphicFrameLocks noChangeAspect="1"/>
          </p:cNvGraphicFramePr>
          <p:nvPr/>
        </p:nvGraphicFramePr>
        <p:xfrm>
          <a:off x="1447800" y="2971800"/>
          <a:ext cx="3175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7" name="Equation" r:id="rId24" imgW="228402" imgH="177646" progId="Equation.3">
                  <p:embed/>
                </p:oleObj>
              </mc:Choice>
              <mc:Fallback>
                <p:oleObj name="Equation" r:id="rId24" imgW="228402" imgH="177646" progId="Equation.3">
                  <p:embed/>
                  <p:pic>
                    <p:nvPicPr>
                      <p:cNvPr id="0" name="Picture 7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971800"/>
                        <a:ext cx="317500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15"/>
          <p:cNvGraphicFramePr>
            <a:graphicFrameLocks noChangeAspect="1"/>
          </p:cNvGraphicFramePr>
          <p:nvPr/>
        </p:nvGraphicFramePr>
        <p:xfrm>
          <a:off x="5316538" y="1608138"/>
          <a:ext cx="354012" cy="23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8" name="Equation" r:id="rId26" imgW="253780" imgH="164957" progId="Equation.3">
                  <p:embed/>
                </p:oleObj>
              </mc:Choice>
              <mc:Fallback>
                <p:oleObj name="Equation" r:id="rId26" imgW="253780" imgH="164957" progId="Equation.3">
                  <p:embed/>
                  <p:pic>
                    <p:nvPicPr>
                      <p:cNvPr id="0" name="Picture 7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538" y="1608138"/>
                        <a:ext cx="354012" cy="23018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15"/>
          <p:cNvGraphicFramePr>
            <a:graphicFrameLocks noChangeAspect="1"/>
          </p:cNvGraphicFramePr>
          <p:nvPr/>
        </p:nvGraphicFramePr>
        <p:xfrm>
          <a:off x="5926138" y="1608138"/>
          <a:ext cx="352425" cy="23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9" name="Equation" r:id="rId28" imgW="253780" imgH="164957" progId="Equation.3">
                  <p:embed/>
                </p:oleObj>
              </mc:Choice>
              <mc:Fallback>
                <p:oleObj name="Equation" r:id="rId28" imgW="253780" imgH="164957" progId="Equation.3">
                  <p:embed/>
                  <p:pic>
                    <p:nvPicPr>
                      <p:cNvPr id="0" name="Picture 7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6138" y="1608138"/>
                        <a:ext cx="352425" cy="23018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5"/>
          <p:cNvGraphicFramePr>
            <a:graphicFrameLocks noChangeAspect="1"/>
          </p:cNvGraphicFramePr>
          <p:nvPr/>
        </p:nvGraphicFramePr>
        <p:xfrm>
          <a:off x="5899150" y="2667000"/>
          <a:ext cx="441325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30" name="Equation" r:id="rId30" imgW="317225" imgH="203024" progId="Equation.3">
                  <p:embed/>
                </p:oleObj>
              </mc:Choice>
              <mc:Fallback>
                <p:oleObj name="Equation" r:id="rId30" imgW="317225" imgH="203024" progId="Equation.3">
                  <p:embed/>
                  <p:pic>
                    <p:nvPicPr>
                      <p:cNvPr id="0" name="Picture 7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9150" y="2667000"/>
                        <a:ext cx="441325" cy="282575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5"/>
          <p:cNvGraphicFramePr>
            <a:graphicFrameLocks noChangeAspect="1"/>
          </p:cNvGraphicFramePr>
          <p:nvPr/>
        </p:nvGraphicFramePr>
        <p:xfrm>
          <a:off x="5029200" y="2667000"/>
          <a:ext cx="441325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31" name="Equation" r:id="rId32" imgW="317225" imgH="203024" progId="Equation.3">
                  <p:embed/>
                </p:oleObj>
              </mc:Choice>
              <mc:Fallback>
                <p:oleObj name="Equation" r:id="rId32" imgW="317225" imgH="203024" progId="Equation.3">
                  <p:embed/>
                  <p:pic>
                    <p:nvPicPr>
                      <p:cNvPr id="0" name="Picture 7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667000"/>
                        <a:ext cx="441325" cy="282575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065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06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06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06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06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685800"/>
            <a:ext cx="8763000" cy="5029200"/>
          </a:xfrm>
        </p:spPr>
        <p:txBody>
          <a:bodyPr rtlCol="0">
            <a:normAutofit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dirty="0" smtClean="0"/>
              <a:t>a. You have $55 to buy digital video discs (DVDs) that cost $12 each.  Write an expression for    how much money you have left after buying n discs.  Evaluate the expression when n = 3 and n = 4.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 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	VERBAL </a:t>
            </a:r>
            <a:endParaRPr lang="en-US" sz="24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	MODEL</a:t>
            </a:r>
            <a:endParaRPr lang="en-US" sz="24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 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 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	LABELS</a:t>
            </a:r>
            <a:endParaRPr lang="en-US" sz="24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 </a:t>
            </a:r>
            <a:endParaRPr lang="en-US" sz="24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 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	ALGEBRAIC</a:t>
            </a:r>
            <a:endParaRPr lang="en-US" sz="24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	MODEL</a:t>
            </a:r>
            <a:endParaRPr lang="en-US" sz="24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2667000" y="2168525"/>
            <a:ext cx="6019800" cy="1108075"/>
            <a:chOff x="2895600" y="3124199"/>
            <a:chExt cx="6019800" cy="1239304"/>
          </a:xfrm>
        </p:grpSpPr>
        <p:sp>
          <p:nvSpPr>
            <p:cNvPr id="43" name="TextBox 42"/>
            <p:cNvSpPr txBox="1"/>
            <p:nvPr/>
          </p:nvSpPr>
          <p:spPr>
            <a:xfrm>
              <a:off x="2895600" y="3124199"/>
              <a:ext cx="6019800" cy="1239304"/>
            </a:xfrm>
            <a:prstGeom prst="rect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2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	        – 		</a:t>
              </a:r>
              <a:r>
                <a:rPr lang="en-US" sz="2200" b="1" dirty="0">
                  <a:latin typeface="Verdana" pitchFamily="34" charset="0"/>
                  <a:ea typeface="Verdana" pitchFamily="34" charset="0"/>
                  <a:cs typeface="Verdana" pitchFamily="34" charset="0"/>
                  <a:sym typeface="Symbol"/>
                </a:rPr>
                <a:t>                             </a:t>
              </a:r>
              <a:endParaRPr lang="en-US" sz="22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29200" y="3353240"/>
              <a:ext cx="1524000" cy="706652"/>
            </a:xfrm>
            <a:prstGeom prst="rect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Price per DVD</a:t>
              </a: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71800" y="3353240"/>
              <a:ext cx="1524000" cy="706652"/>
            </a:xfrm>
            <a:prstGeom prst="rect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Amount to Spend</a:t>
              </a: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81800" y="3353240"/>
              <a:ext cx="2057400" cy="706652"/>
            </a:xfrm>
            <a:prstGeom prst="rect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Verdana" pitchFamily="34" charset="0"/>
                  <a:ea typeface="Verdana" pitchFamily="34" charset="0"/>
                  <a:cs typeface="Verdana" pitchFamily="34" charset="0"/>
                  <a:sym typeface="Symbol"/>
                </a:rPr>
                <a:t>Number of DVDs bought</a:t>
              </a: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2667000" y="3033713"/>
            <a:ext cx="6019800" cy="1371600"/>
            <a:chOff x="2743200" y="3892379"/>
            <a:chExt cx="6019800" cy="1482817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 flipH="1" flipV="1">
              <a:off x="3258858" y="4138721"/>
              <a:ext cx="494272" cy="1588"/>
            </a:xfrm>
            <a:prstGeom prst="straightConnector1">
              <a:avLst/>
            </a:prstGeom>
            <a:ln w="254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 flipH="1" flipV="1">
              <a:off x="5392458" y="4138721"/>
              <a:ext cx="494272" cy="1588"/>
            </a:xfrm>
            <a:prstGeom prst="straightConnector1">
              <a:avLst/>
            </a:prstGeom>
            <a:ln w="254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7373658" y="4138721"/>
              <a:ext cx="494272" cy="1588"/>
            </a:xfrm>
            <a:prstGeom prst="straightConnector1">
              <a:avLst/>
            </a:prstGeom>
            <a:ln w="254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2743200" y="4267200"/>
              <a:ext cx="6019800" cy="1107996"/>
              <a:chOff x="2895600" y="3124200"/>
              <a:chExt cx="6019800" cy="1107996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895600" y="3123516"/>
                <a:ext cx="6019800" cy="1108680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200" b="1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200" b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	       – 		</a:t>
                </a:r>
                <a:r>
                  <a:rPr lang="en-US" sz="2200" b="1" dirty="0">
                    <a:latin typeface="Verdana" pitchFamily="34" charset="0"/>
                    <a:ea typeface="Verdana" pitchFamily="34" charset="0"/>
                    <a:cs typeface="Verdana" pitchFamily="34" charset="0"/>
                    <a:sym typeface="Symbol"/>
                  </a:rPr>
                  <a:t>                             </a:t>
                </a:r>
                <a:endParaRPr lang="en-US" sz="2200" b="1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20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876800" y="3351773"/>
                <a:ext cx="1676400" cy="708801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12 dollars per DVD</a:t>
                </a:r>
                <a:endParaRPr lang="en-US" sz="220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971800" y="3351773"/>
                <a:ext cx="1524000" cy="708801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55 dollars</a:t>
                </a:r>
                <a:endParaRPr lang="en-US" sz="220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781800" y="3485638"/>
                <a:ext cx="2057400" cy="399881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>
                    <a:latin typeface="Verdana" pitchFamily="34" charset="0"/>
                    <a:ea typeface="Verdana" pitchFamily="34" charset="0"/>
                    <a:cs typeface="Verdana" pitchFamily="34" charset="0"/>
                    <a:sym typeface="Symbol"/>
                  </a:rPr>
                  <a:t>n DVDs</a:t>
                </a:r>
                <a:endParaRPr lang="en-US" sz="220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4038600" y="4724400"/>
            <a:ext cx="2819400" cy="40005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55 – 12n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Problem Solving</a:t>
            </a:r>
            <a:endParaRPr lang="en-US" sz="3000" b="1" dirty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Content Placeholder 2"/>
          <p:cNvSpPr>
            <a:spLocks noGrp="1"/>
          </p:cNvSpPr>
          <p:nvPr>
            <p:ph idx="4294967295"/>
          </p:nvPr>
        </p:nvSpPr>
        <p:spPr>
          <a:xfrm>
            <a:off x="152400" y="685800"/>
            <a:ext cx="8763000" cy="50292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latin typeface="Verdana" pitchFamily="34" charset="0"/>
              </a:rPr>
              <a:t>a. Write an expression for the total monthly cost of phone service if you pay a $5 fee and 8¢ per minute.  Find the cost if you talk 6 hours during the month.</a:t>
            </a:r>
          </a:p>
          <a:p>
            <a:pPr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 </a:t>
            </a:r>
          </a:p>
          <a:p>
            <a:pPr>
              <a:buFont typeface="Wingdings 2" pitchFamily="18" charset="2"/>
              <a:buNone/>
            </a:pPr>
            <a:r>
              <a:rPr lang="en-US" sz="2000" b="1" dirty="0" smtClean="0">
                <a:latin typeface="Verdana" pitchFamily="34" charset="0"/>
              </a:rPr>
              <a:t>	VERBAL </a:t>
            </a:r>
            <a:endParaRPr lang="en-US" sz="20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2000" b="1" dirty="0" smtClean="0">
                <a:latin typeface="Verdana" pitchFamily="34" charset="0"/>
              </a:rPr>
              <a:t>	MODEL</a:t>
            </a:r>
            <a:endParaRPr lang="en-US" sz="20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 </a:t>
            </a:r>
          </a:p>
          <a:p>
            <a:pPr>
              <a:buFont typeface="Wingdings 2" pitchFamily="18" charset="2"/>
              <a:buNone/>
            </a:pPr>
            <a:r>
              <a:rPr lang="en-US" sz="2000" dirty="0" smtClean="0">
                <a:latin typeface="Verdana" pitchFamily="34" charset="0"/>
              </a:rPr>
              <a:t> </a:t>
            </a:r>
          </a:p>
          <a:p>
            <a:pPr>
              <a:buFont typeface="Wingdings 2" pitchFamily="18" charset="2"/>
              <a:buNone/>
            </a:pPr>
            <a:endParaRPr lang="en-US" sz="20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2000" b="1" dirty="0" smtClean="0">
                <a:latin typeface="Verdana" pitchFamily="34" charset="0"/>
              </a:rPr>
              <a:t>	LABELS</a:t>
            </a:r>
            <a:endParaRPr lang="en-US" sz="20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2000" b="1" dirty="0" smtClean="0">
                <a:latin typeface="Verdana" pitchFamily="34" charset="0"/>
              </a:rPr>
              <a:t> </a:t>
            </a:r>
            <a:endParaRPr lang="en-US" sz="20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2000" b="1" dirty="0" smtClean="0">
                <a:latin typeface="Verdana" pitchFamily="34" charset="0"/>
              </a:rPr>
              <a:t> </a:t>
            </a:r>
          </a:p>
          <a:p>
            <a:pPr>
              <a:buFont typeface="Wingdings 2" pitchFamily="18" charset="2"/>
              <a:buNone/>
            </a:pPr>
            <a:endParaRPr lang="en-US" sz="2000" b="1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2000" b="1" dirty="0" smtClean="0">
                <a:latin typeface="Verdana" pitchFamily="34" charset="0"/>
              </a:rPr>
              <a:t>	ALGEBRAIC</a:t>
            </a:r>
            <a:endParaRPr lang="en-US" sz="20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en-US" sz="2000" b="1" dirty="0" smtClean="0">
                <a:latin typeface="Verdana" pitchFamily="34" charset="0"/>
              </a:rPr>
              <a:t>	MODEL</a:t>
            </a:r>
            <a:endParaRPr lang="en-US" sz="2000" dirty="0" smtClean="0">
              <a:latin typeface="Verdana" pitchFamily="34" charset="0"/>
            </a:endParaRPr>
          </a:p>
          <a:p>
            <a:pPr>
              <a:buFont typeface="Wingdings 2" pitchFamily="18" charset="2"/>
              <a:buNone/>
            </a:pPr>
            <a:endParaRPr lang="en-US" sz="2400" dirty="0" smtClean="0">
              <a:latin typeface="Verdana" pitchFamily="34" charset="0"/>
            </a:endParaRP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667000" y="1905000"/>
            <a:ext cx="6019800" cy="1108075"/>
            <a:chOff x="2895600" y="3124199"/>
            <a:chExt cx="6019800" cy="1239304"/>
          </a:xfrm>
        </p:grpSpPr>
        <p:sp>
          <p:nvSpPr>
            <p:cNvPr id="43" name="TextBox 42"/>
            <p:cNvSpPr txBox="1"/>
            <p:nvPr/>
          </p:nvSpPr>
          <p:spPr>
            <a:xfrm>
              <a:off x="2895600" y="3124199"/>
              <a:ext cx="6019800" cy="1239304"/>
            </a:xfrm>
            <a:prstGeom prst="rect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2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	        + 		</a:t>
              </a:r>
              <a:r>
                <a:rPr lang="en-US" sz="2200" b="1" dirty="0">
                  <a:latin typeface="Verdana" pitchFamily="34" charset="0"/>
                  <a:ea typeface="Verdana" pitchFamily="34" charset="0"/>
                  <a:cs typeface="Verdana" pitchFamily="34" charset="0"/>
                  <a:sym typeface="Symbol"/>
                </a:rPr>
                <a:t>                             </a:t>
              </a:r>
              <a:endParaRPr lang="en-US" sz="2200" b="1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29200" y="3353240"/>
              <a:ext cx="1524000" cy="791876"/>
            </a:xfrm>
            <a:prstGeom prst="rect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Price per minute</a:t>
              </a: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71800" y="3353240"/>
              <a:ext cx="1524000" cy="791876"/>
            </a:xfrm>
            <a:prstGeom prst="rect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Initial Fee</a:t>
              </a: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81800" y="3353240"/>
              <a:ext cx="2057400" cy="791876"/>
            </a:xfrm>
            <a:prstGeom prst="rect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Verdana" pitchFamily="34" charset="0"/>
                  <a:ea typeface="Verdana" pitchFamily="34" charset="0"/>
                  <a:cs typeface="Verdana" pitchFamily="34" charset="0"/>
                  <a:sym typeface="Symbol"/>
                </a:rPr>
                <a:t>Number of Minutes</a:t>
              </a:r>
              <a:endParaRPr lang="en-US" sz="22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667000" y="2971800"/>
            <a:ext cx="6019800" cy="1516063"/>
            <a:chOff x="2743200" y="3825195"/>
            <a:chExt cx="6019800" cy="1639844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 flipH="1" flipV="1">
              <a:off x="3258730" y="4071665"/>
              <a:ext cx="494529" cy="1588"/>
            </a:xfrm>
            <a:prstGeom prst="straightConnector1">
              <a:avLst/>
            </a:prstGeom>
            <a:ln w="254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 flipH="1" flipV="1">
              <a:off x="5392330" y="4071665"/>
              <a:ext cx="494529" cy="1588"/>
            </a:xfrm>
            <a:prstGeom prst="straightConnector1">
              <a:avLst/>
            </a:prstGeom>
            <a:ln w="254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7373530" y="4071665"/>
              <a:ext cx="494529" cy="1588"/>
            </a:xfrm>
            <a:prstGeom prst="straightConnector1">
              <a:avLst/>
            </a:prstGeom>
            <a:ln w="254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22"/>
            <p:cNvGrpSpPr>
              <a:grpSpLocks/>
            </p:cNvGrpSpPr>
            <p:nvPr/>
          </p:nvGrpSpPr>
          <p:grpSpPr bwMode="auto">
            <a:xfrm>
              <a:off x="2743200" y="4267200"/>
              <a:ext cx="6019800" cy="1197839"/>
              <a:chOff x="2895600" y="3124200"/>
              <a:chExt cx="6019800" cy="1197839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895600" y="3123494"/>
                <a:ext cx="6019800" cy="119854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200" b="1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200" b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	       + 		 </a:t>
                </a:r>
                <a:r>
                  <a:rPr lang="en-US" sz="2200" b="1" dirty="0">
                    <a:latin typeface="Verdana" pitchFamily="34" charset="0"/>
                    <a:ea typeface="Verdana" pitchFamily="34" charset="0"/>
                    <a:cs typeface="Verdana" pitchFamily="34" charset="0"/>
                    <a:sym typeface="Symbol"/>
                  </a:rPr>
                  <a:t>                             </a:t>
                </a:r>
                <a:endParaRPr lang="en-US" sz="2200" b="1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20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827588" y="3351869"/>
                <a:ext cx="1828800" cy="765833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.08 dollars per minute</a:t>
                </a:r>
                <a:endParaRPr lang="en-US" sz="220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971800" y="3484088"/>
                <a:ext cx="1524000" cy="432713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5 dollars</a:t>
                </a:r>
                <a:endParaRPr lang="en-US" sz="220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858000" y="3485804"/>
                <a:ext cx="1905000" cy="432713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>
                    <a:latin typeface="Verdana" pitchFamily="34" charset="0"/>
                    <a:ea typeface="Verdana" pitchFamily="34" charset="0"/>
                    <a:cs typeface="Verdana" pitchFamily="34" charset="0"/>
                    <a:sym typeface="Symbol"/>
                  </a:rPr>
                  <a:t>n Minutes</a:t>
                </a:r>
                <a:endParaRPr lang="en-US" sz="2200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4038600" y="4857750"/>
            <a:ext cx="2819400" cy="40005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5 + .08n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Problem Solving</a:t>
            </a:r>
            <a:endParaRPr lang="en-US" sz="3000" b="1" dirty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3000" b="1" dirty="0" smtClean="0">
                <a:solidFill>
                  <a:schemeClr val="bg1">
                    <a:lumMod val="85000"/>
                  </a:schemeClr>
                </a:solidFill>
                <a:latin typeface="Comic Sans MS" pitchFamily="66" charset="0"/>
              </a:rPr>
              <a:t>Linear Inequalities</a:t>
            </a:r>
            <a:endParaRPr lang="en-US" sz="3000" b="1" dirty="0">
              <a:solidFill>
                <a:schemeClr val="bg1">
                  <a:lumMod val="8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APPENDIX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1676400"/>
            <a:ext cx="2778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Comic Sans MS" pitchFamily="66" charset="0"/>
              </a:rPr>
              <a:t>ABRIDGED  </a:t>
            </a:r>
          </a:p>
          <a:p>
            <a:pPr algn="ctr"/>
            <a:r>
              <a:rPr lang="en-US" b="1" dirty="0" smtClean="0">
                <a:latin typeface="Comic Sans MS" pitchFamily="66" charset="0"/>
              </a:rPr>
              <a:t>ALGEBRA I </a:t>
            </a:r>
          </a:p>
          <a:p>
            <a:pPr algn="ctr"/>
            <a:r>
              <a:rPr lang="en-US" b="1" dirty="0" smtClean="0">
                <a:latin typeface="Comic Sans MS" pitchFamily="66" charset="0"/>
              </a:rPr>
              <a:t>INEQUALITY NOTES:</a:t>
            </a:r>
          </a:p>
          <a:p>
            <a:pPr algn="ctr"/>
            <a:endParaRPr lang="en-US" b="1" dirty="0">
              <a:latin typeface="Comic Sans MS" pitchFamily="66" charset="0"/>
            </a:endParaRPr>
          </a:p>
        </p:txBody>
      </p:sp>
      <p:graphicFrame>
        <p:nvGraphicFramePr>
          <p:cNvPr id="396290" name="Object 2"/>
          <p:cNvGraphicFramePr>
            <a:graphicFrameLocks noChangeAspect="1"/>
          </p:cNvGraphicFramePr>
          <p:nvPr/>
        </p:nvGraphicFramePr>
        <p:xfrm>
          <a:off x="3352800" y="2667000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42" name="Presentation" r:id="rId5" imgW="4570544" imgH="3427404" progId="PowerPoint.Show.12">
                  <p:embed/>
                </p:oleObj>
              </mc:Choice>
              <mc:Fallback>
                <p:oleObj name="Presentation" r:id="rId5" imgW="4570544" imgH="3427404" progId="PowerPoint.Show.12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667000"/>
                        <a:ext cx="4570413" cy="342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6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3962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6290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Linear Inequalities</a:t>
            </a:r>
            <a:endParaRPr lang="en-US" sz="3000" b="1" dirty="0">
              <a:solidFill>
                <a:prstClr val="white">
                  <a:lumMod val="85000"/>
                </a:prst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Tougher inequality problems: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785669"/>
              </p:ext>
            </p:extLst>
          </p:nvPr>
        </p:nvGraphicFramePr>
        <p:xfrm>
          <a:off x="838200" y="1905000"/>
          <a:ext cx="2436668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496" name="Equation" r:id="rId5" imgW="799920" imgH="419040" progId="">
                  <p:embed/>
                </p:oleObj>
              </mc:Choice>
              <mc:Fallback>
                <p:oleObj name="Equation" r:id="rId5" imgW="799920" imgH="41904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905000"/>
                        <a:ext cx="2436668" cy="1276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295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Solve and graph: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838200" y="4953000"/>
            <a:ext cx="7309050" cy="0"/>
          </a:xfrm>
          <a:prstGeom prst="line">
            <a:avLst/>
          </a:prstGeom>
          <a:ln w="508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183849" y="4800600"/>
            <a:ext cx="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533892"/>
              </p:ext>
            </p:extLst>
          </p:nvPr>
        </p:nvGraphicFramePr>
        <p:xfrm>
          <a:off x="3970338" y="4335463"/>
          <a:ext cx="425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497" name="Equation" r:id="rId7" imgW="139680" imgH="177480" progId="">
                  <p:embed/>
                </p:oleObj>
              </mc:Choice>
              <mc:Fallback>
                <p:oleObj name="Equation" r:id="rId7" imgW="139680" imgH="17748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0338" y="4335463"/>
                        <a:ext cx="425450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6019800" y="4842804"/>
            <a:ext cx="228600" cy="22636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3" idx="2"/>
          </p:cNvCxnSpPr>
          <p:nvPr/>
        </p:nvCxnSpPr>
        <p:spPr>
          <a:xfrm flipH="1" flipV="1">
            <a:off x="838200" y="4953000"/>
            <a:ext cx="5181600" cy="2988"/>
          </a:xfrm>
          <a:prstGeom prst="straightConnector1">
            <a:avLst/>
          </a:prstGeom>
          <a:ln w="1270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456482"/>
              </p:ext>
            </p:extLst>
          </p:nvPr>
        </p:nvGraphicFramePr>
        <p:xfrm>
          <a:off x="5921375" y="4301467"/>
          <a:ext cx="425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498" name="Equation" r:id="rId9" imgW="139680" imgH="177480" progId="">
                  <p:embed/>
                </p:oleObj>
              </mc:Choice>
              <mc:Fallback>
                <p:oleObj name="Equation" r:id="rId9" imgW="139680" imgH="177480" progId="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1375" y="4301467"/>
                        <a:ext cx="425450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864434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Linear Inequalities</a:t>
            </a:r>
            <a:endParaRPr lang="en-US" sz="3000" b="1" dirty="0">
              <a:solidFill>
                <a:prstClr val="white">
                  <a:lumMod val="85000"/>
                </a:prst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Tougher inequality problems: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5430201"/>
              </p:ext>
            </p:extLst>
          </p:nvPr>
        </p:nvGraphicFramePr>
        <p:xfrm>
          <a:off x="550863" y="1754188"/>
          <a:ext cx="7542212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46" name="Equation" r:id="rId5" imgW="2476440" imgH="228600" progId="">
                  <p:embed/>
                </p:oleObj>
              </mc:Choice>
              <mc:Fallback>
                <p:oleObj name="Equation" r:id="rId5" imgW="2476440" imgH="228600" progId="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3" y="1754188"/>
                        <a:ext cx="7542212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295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Solve and graph: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838200" y="4953000"/>
            <a:ext cx="7309050" cy="0"/>
          </a:xfrm>
          <a:prstGeom prst="line">
            <a:avLst/>
          </a:prstGeom>
          <a:ln w="508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183849" y="4800600"/>
            <a:ext cx="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282069"/>
              </p:ext>
            </p:extLst>
          </p:nvPr>
        </p:nvGraphicFramePr>
        <p:xfrm>
          <a:off x="3970338" y="4335463"/>
          <a:ext cx="425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47" name="Equation" r:id="rId7" imgW="139680" imgH="177480" progId="">
                  <p:embed/>
                </p:oleObj>
              </mc:Choice>
              <mc:Fallback>
                <p:oleObj name="Equation" r:id="rId7" imgW="139680" imgH="177480" progId="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0338" y="4335463"/>
                        <a:ext cx="425450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6826348" y="4842804"/>
            <a:ext cx="228600" cy="226368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7" name="Straight Arrow Connector 16"/>
          <p:cNvCxnSpPr>
            <a:stCxn id="13" idx="2"/>
          </p:cNvCxnSpPr>
          <p:nvPr/>
        </p:nvCxnSpPr>
        <p:spPr>
          <a:xfrm flipH="1" flipV="1">
            <a:off x="5029200" y="4953000"/>
            <a:ext cx="1797148" cy="2988"/>
          </a:xfrm>
          <a:prstGeom prst="straightConnector1">
            <a:avLst/>
          </a:prstGeom>
          <a:ln w="1270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749539"/>
              </p:ext>
            </p:extLst>
          </p:nvPr>
        </p:nvGraphicFramePr>
        <p:xfrm>
          <a:off x="4800600" y="4259262"/>
          <a:ext cx="385763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48" name="Equation" r:id="rId9" imgW="126720" imgH="177480" progId="">
                  <p:embed/>
                </p:oleObj>
              </mc:Choice>
              <mc:Fallback>
                <p:oleObj name="Equation" r:id="rId9" imgW="126720" imgH="177480" progId="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259262"/>
                        <a:ext cx="385763" cy="541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27690"/>
              </p:ext>
            </p:extLst>
          </p:nvPr>
        </p:nvGraphicFramePr>
        <p:xfrm>
          <a:off x="6727923" y="4259263"/>
          <a:ext cx="425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49" name="Equation" r:id="rId11" imgW="139680" imgH="177480" progId="">
                  <p:embed/>
                </p:oleObj>
              </mc:Choice>
              <mc:Fallback>
                <p:oleObj name="Equation" r:id="rId11" imgW="139680" imgH="177480" progId="">
                  <p:embed/>
                  <p:pic>
                    <p:nvPicPr>
                      <p:cNvPr id="0" name="Picture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7923" y="4259263"/>
                        <a:ext cx="425450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4800600" y="4839816"/>
            <a:ext cx="228600" cy="22636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76631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Linear Inequalities</a:t>
            </a:r>
            <a:endParaRPr lang="en-US" sz="3000" b="1" dirty="0">
              <a:solidFill>
                <a:prstClr val="white">
                  <a:lumMod val="85000"/>
                </a:prst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Tougher inequality problems: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428451"/>
              </p:ext>
            </p:extLst>
          </p:nvPr>
        </p:nvGraphicFramePr>
        <p:xfrm>
          <a:off x="1303338" y="1754188"/>
          <a:ext cx="6034087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70" name="Equation" r:id="rId5" imgW="1981080" imgH="228600" progId="">
                  <p:embed/>
                </p:oleObj>
              </mc:Choice>
              <mc:Fallback>
                <p:oleObj name="Equation" r:id="rId5" imgW="1981080" imgH="228600" progId="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8" y="1754188"/>
                        <a:ext cx="6034087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295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Solve and graph: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838200" y="4953000"/>
            <a:ext cx="7309050" cy="0"/>
          </a:xfrm>
          <a:prstGeom prst="line">
            <a:avLst/>
          </a:prstGeom>
          <a:ln w="508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183849" y="4800600"/>
            <a:ext cx="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301213"/>
              </p:ext>
            </p:extLst>
          </p:nvPr>
        </p:nvGraphicFramePr>
        <p:xfrm>
          <a:off x="3970338" y="4335463"/>
          <a:ext cx="425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71" name="Equation" r:id="rId7" imgW="139680" imgH="177480" progId="">
                  <p:embed/>
                </p:oleObj>
              </mc:Choice>
              <mc:Fallback>
                <p:oleObj name="Equation" r:id="rId7" imgW="139680" imgH="177480" progId="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0338" y="4335463"/>
                        <a:ext cx="425450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4724400" y="4869125"/>
            <a:ext cx="228600" cy="226368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838200" y="4953000"/>
            <a:ext cx="1828800" cy="2988"/>
          </a:xfrm>
          <a:prstGeom prst="straightConnector1">
            <a:avLst/>
          </a:prstGeom>
          <a:ln w="1270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6443783"/>
              </p:ext>
            </p:extLst>
          </p:nvPr>
        </p:nvGraphicFramePr>
        <p:xfrm>
          <a:off x="2452688" y="4227513"/>
          <a:ext cx="655637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72" name="Equation" r:id="rId9" imgW="215640" imgH="177480" progId="">
                  <p:embed/>
                </p:oleObj>
              </mc:Choice>
              <mc:Fallback>
                <p:oleObj name="Equation" r:id="rId9" imgW="215640" imgH="177480" progId="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2688" y="4227513"/>
                        <a:ext cx="655637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6677947"/>
              </p:ext>
            </p:extLst>
          </p:nvPr>
        </p:nvGraphicFramePr>
        <p:xfrm>
          <a:off x="4724400" y="4339567"/>
          <a:ext cx="30956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73" name="Equation" r:id="rId11" imgW="101520" imgH="164880" progId="">
                  <p:embed/>
                </p:oleObj>
              </mc:Choice>
              <mc:Fallback>
                <p:oleObj name="Equation" r:id="rId11" imgW="101520" imgH="164880" progId="">
                  <p:embed/>
                  <p:pic>
                    <p:nvPicPr>
                      <p:cNvPr id="0" name="Picture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339567"/>
                        <a:ext cx="30956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2667000" y="4800600"/>
            <a:ext cx="228600" cy="22636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953000" y="4955988"/>
            <a:ext cx="3194250" cy="27815"/>
          </a:xfrm>
          <a:prstGeom prst="straightConnector1">
            <a:avLst/>
          </a:prstGeom>
          <a:ln w="1270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42713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Linear Inequalities</a:t>
            </a:r>
            <a:endParaRPr lang="en-US" sz="3000" b="1" dirty="0">
              <a:solidFill>
                <a:prstClr val="white">
                  <a:lumMod val="85000"/>
                </a:prst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Tougher inequality problems: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841746"/>
              </p:ext>
            </p:extLst>
          </p:nvPr>
        </p:nvGraphicFramePr>
        <p:xfrm>
          <a:off x="2676525" y="1830388"/>
          <a:ext cx="3287713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594" name="Equation" r:id="rId5" imgW="1079280" imgH="177480" progId="">
                  <p:embed/>
                </p:oleObj>
              </mc:Choice>
              <mc:Fallback>
                <p:oleObj name="Equation" r:id="rId5" imgW="1079280" imgH="177480" progId="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6525" y="1830388"/>
                        <a:ext cx="3287713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295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Solve and graph: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838200" y="4953000"/>
            <a:ext cx="7309050" cy="0"/>
          </a:xfrm>
          <a:prstGeom prst="line">
            <a:avLst/>
          </a:prstGeom>
          <a:ln w="508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183849" y="4800600"/>
            <a:ext cx="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301213"/>
              </p:ext>
            </p:extLst>
          </p:nvPr>
        </p:nvGraphicFramePr>
        <p:xfrm>
          <a:off x="3970338" y="4335463"/>
          <a:ext cx="425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595" name="Equation" r:id="rId7" imgW="139680" imgH="177480" progId="">
                  <p:embed/>
                </p:oleObj>
              </mc:Choice>
              <mc:Fallback>
                <p:oleObj name="Equation" r:id="rId7" imgW="139680" imgH="177480" progId="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0338" y="4335463"/>
                        <a:ext cx="425450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2"/>
          <p:cNvSpPr/>
          <p:nvPr/>
        </p:nvSpPr>
        <p:spPr>
          <a:xfrm>
            <a:off x="6826348" y="4842804"/>
            <a:ext cx="228600" cy="226368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7" name="Straight Arrow Connector 16"/>
          <p:cNvCxnSpPr>
            <a:stCxn id="13" idx="2"/>
          </p:cNvCxnSpPr>
          <p:nvPr/>
        </p:nvCxnSpPr>
        <p:spPr>
          <a:xfrm flipH="1" flipV="1">
            <a:off x="5029200" y="4953000"/>
            <a:ext cx="1797148" cy="2988"/>
          </a:xfrm>
          <a:prstGeom prst="straightConnector1">
            <a:avLst/>
          </a:prstGeom>
          <a:ln w="1270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024764"/>
              </p:ext>
            </p:extLst>
          </p:nvPr>
        </p:nvGraphicFramePr>
        <p:xfrm>
          <a:off x="4800600" y="4278313"/>
          <a:ext cx="38576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596" name="Equation" r:id="rId9" imgW="126720" imgH="164880" progId="">
                  <p:embed/>
                </p:oleObj>
              </mc:Choice>
              <mc:Fallback>
                <p:oleObj name="Equation" r:id="rId9" imgW="126720" imgH="164880" progId="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278313"/>
                        <a:ext cx="385763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014185"/>
              </p:ext>
            </p:extLst>
          </p:nvPr>
        </p:nvGraphicFramePr>
        <p:xfrm>
          <a:off x="6727825" y="4240213"/>
          <a:ext cx="423863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597" name="Equation" r:id="rId11" imgW="139680" imgH="190440" progId="">
                  <p:embed/>
                </p:oleObj>
              </mc:Choice>
              <mc:Fallback>
                <p:oleObj name="Equation" r:id="rId11" imgW="139680" imgH="190440" progId="">
                  <p:embed/>
                  <p:pic>
                    <p:nvPicPr>
                      <p:cNvPr id="0" name="Picture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7825" y="4240213"/>
                        <a:ext cx="423863" cy="579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4800600" y="4839816"/>
            <a:ext cx="228600" cy="226368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5300" y="3096399"/>
            <a:ext cx="54706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3-part inequalities must be “AND”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42713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Linear Inequalities</a:t>
            </a:r>
            <a:endParaRPr lang="en-US" sz="3000" b="1" dirty="0">
              <a:solidFill>
                <a:prstClr val="white">
                  <a:lumMod val="85000"/>
                </a:prst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Tougher inequality problems: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03161"/>
              </p:ext>
            </p:extLst>
          </p:nvPr>
        </p:nvGraphicFramePr>
        <p:xfrm>
          <a:off x="4038600" y="2286000"/>
          <a:ext cx="2011363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540" name="Equation" r:id="rId5" imgW="660240" imgH="177480" progId="">
                  <p:embed/>
                </p:oleObj>
              </mc:Choice>
              <mc:Fallback>
                <p:oleObj name="Equation" r:id="rId5" imgW="660240" imgH="177480" progId="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286000"/>
                        <a:ext cx="2011363" cy="541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1371600"/>
            <a:ext cx="389170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What’s wrong with this: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85545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Content Placeholder 2"/>
          <p:cNvSpPr>
            <a:spLocks noGrp="1"/>
          </p:cNvSpPr>
          <p:nvPr>
            <p:ph idx="1"/>
          </p:nvPr>
        </p:nvSpPr>
        <p:spPr>
          <a:xfrm>
            <a:off x="457200" y="1089025"/>
            <a:ext cx="8229600" cy="1196975"/>
          </a:xfrm>
        </p:spPr>
        <p:txBody>
          <a:bodyPr/>
          <a:lstStyle/>
          <a:p>
            <a:r>
              <a:rPr lang="en-US" sz="2400" dirty="0" smtClean="0">
                <a:latin typeface="Verdana" pitchFamily="34" charset="0"/>
              </a:rPr>
              <a:t>Graph the real numbers      , -1.8,      , and -.25 and then order them from least to greatest.</a:t>
            </a:r>
          </a:p>
          <a:p>
            <a:endParaRPr lang="en-US" sz="2400" dirty="0" smtClean="0">
              <a:latin typeface="Verdana" pitchFamily="34" charset="0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4800600" y="838200"/>
          <a:ext cx="3429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38" name="Equation" r:id="rId3" imgW="152334" imgH="393529" progId="">
                  <p:embed/>
                </p:oleObj>
              </mc:Choice>
              <mc:Fallback>
                <p:oleObj name="Equation" r:id="rId3" imgW="152334" imgH="393529" progId="">
                  <p:embed/>
                  <p:pic>
                    <p:nvPicPr>
                      <p:cNvPr id="0" name="Picture 3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838200"/>
                        <a:ext cx="3429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6248400" y="1066800"/>
          <a:ext cx="533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39" name="Equation" r:id="rId5" imgW="228600" imgH="228600" progId="">
                  <p:embed/>
                </p:oleObj>
              </mc:Choice>
              <mc:Fallback>
                <p:oleObj name="Equation" r:id="rId5" imgW="228600" imgH="228600" progId="">
                  <p:embed/>
                  <p:pic>
                    <p:nvPicPr>
                      <p:cNvPr id="0" name="Picture 3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066800"/>
                        <a:ext cx="5334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838200" y="4114800"/>
            <a:ext cx="7467600" cy="720725"/>
            <a:chOff x="838200" y="4114800"/>
            <a:chExt cx="7467600" cy="720745"/>
          </a:xfrm>
        </p:grpSpPr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838200" y="4114800"/>
              <a:ext cx="7467600" cy="304800"/>
              <a:chOff x="838200" y="4114800"/>
              <a:chExt cx="7467600" cy="304800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838200" y="4267204"/>
                <a:ext cx="7467600" cy="0"/>
              </a:xfrm>
              <a:prstGeom prst="line">
                <a:avLst/>
              </a:prstGeom>
              <a:ln w="38100">
                <a:headEnd type="stealth"/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4419596" y="4267204"/>
                <a:ext cx="304808" cy="0"/>
              </a:xfrm>
              <a:prstGeom prst="line">
                <a:avLst/>
              </a:prstGeom>
              <a:ln w="222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5537196" y="4267204"/>
                <a:ext cx="304808" cy="0"/>
              </a:xfrm>
              <a:prstGeom prst="line">
                <a:avLst/>
              </a:prstGeom>
              <a:ln w="222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6654796" y="4267204"/>
                <a:ext cx="304808" cy="0"/>
              </a:xfrm>
              <a:prstGeom prst="line">
                <a:avLst/>
              </a:prstGeom>
              <a:ln w="222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7772396" y="4267204"/>
                <a:ext cx="304808" cy="0"/>
              </a:xfrm>
              <a:prstGeom prst="line">
                <a:avLst/>
              </a:prstGeom>
              <a:ln w="222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1066796" y="4267204"/>
                <a:ext cx="304808" cy="0"/>
              </a:xfrm>
              <a:prstGeom prst="line">
                <a:avLst/>
              </a:prstGeom>
              <a:ln w="222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2184396" y="4267204"/>
                <a:ext cx="304808" cy="0"/>
              </a:xfrm>
              <a:prstGeom prst="line">
                <a:avLst/>
              </a:prstGeom>
              <a:ln w="222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3301996" y="4267204"/>
                <a:ext cx="304808" cy="0"/>
              </a:xfrm>
              <a:prstGeom prst="line">
                <a:avLst/>
              </a:prstGeom>
              <a:ln w="222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362" name="TextBox 17"/>
            <p:cNvSpPr txBox="1">
              <a:spLocks noChangeArrowheads="1"/>
            </p:cNvSpPr>
            <p:nvPr/>
          </p:nvSpPr>
          <p:spPr bwMode="auto">
            <a:xfrm>
              <a:off x="2048256" y="4373880"/>
              <a:ext cx="533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Verdana" pitchFamily="34" charset="0"/>
                </a:rPr>
                <a:t>-2</a:t>
              </a:r>
            </a:p>
          </p:txBody>
        </p:sp>
        <p:sp>
          <p:nvSpPr>
            <p:cNvPr id="14363" name="TextBox 18"/>
            <p:cNvSpPr txBox="1">
              <a:spLocks noChangeArrowheads="1"/>
            </p:cNvSpPr>
            <p:nvPr/>
          </p:nvSpPr>
          <p:spPr bwMode="auto">
            <a:xfrm>
              <a:off x="7763256" y="4373880"/>
              <a:ext cx="533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Verdana" pitchFamily="34" charset="0"/>
                </a:rPr>
                <a:t>3</a:t>
              </a:r>
            </a:p>
          </p:txBody>
        </p:sp>
        <p:sp>
          <p:nvSpPr>
            <p:cNvPr id="14364" name="TextBox 19"/>
            <p:cNvSpPr txBox="1">
              <a:spLocks noChangeArrowheads="1"/>
            </p:cNvSpPr>
            <p:nvPr/>
          </p:nvSpPr>
          <p:spPr bwMode="auto">
            <a:xfrm>
              <a:off x="3191256" y="4373880"/>
              <a:ext cx="533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Verdana" pitchFamily="34" charset="0"/>
                </a:rPr>
                <a:t>-1</a:t>
              </a:r>
            </a:p>
          </p:txBody>
        </p:sp>
        <p:sp>
          <p:nvSpPr>
            <p:cNvPr id="14365" name="TextBox 20"/>
            <p:cNvSpPr txBox="1">
              <a:spLocks noChangeArrowheads="1"/>
            </p:cNvSpPr>
            <p:nvPr/>
          </p:nvSpPr>
          <p:spPr bwMode="auto">
            <a:xfrm>
              <a:off x="905256" y="4370034"/>
              <a:ext cx="533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Verdana" pitchFamily="34" charset="0"/>
                </a:rPr>
                <a:t>-3</a:t>
              </a:r>
            </a:p>
          </p:txBody>
        </p:sp>
        <p:sp>
          <p:nvSpPr>
            <p:cNvPr id="14366" name="TextBox 21"/>
            <p:cNvSpPr txBox="1">
              <a:spLocks noChangeArrowheads="1"/>
            </p:cNvSpPr>
            <p:nvPr/>
          </p:nvSpPr>
          <p:spPr bwMode="auto">
            <a:xfrm>
              <a:off x="4389120" y="4373880"/>
              <a:ext cx="533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Verdana" pitchFamily="34" charset="0"/>
                </a:rPr>
                <a:t>0</a:t>
              </a:r>
            </a:p>
          </p:txBody>
        </p:sp>
        <p:sp>
          <p:nvSpPr>
            <p:cNvPr id="14367" name="TextBox 22"/>
            <p:cNvSpPr txBox="1">
              <a:spLocks noChangeArrowheads="1"/>
            </p:cNvSpPr>
            <p:nvPr/>
          </p:nvSpPr>
          <p:spPr bwMode="auto">
            <a:xfrm>
              <a:off x="5477256" y="4373880"/>
              <a:ext cx="533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Verdana" pitchFamily="34" charset="0"/>
                </a:rPr>
                <a:t>1</a:t>
              </a:r>
            </a:p>
          </p:txBody>
        </p:sp>
        <p:sp>
          <p:nvSpPr>
            <p:cNvPr id="14368" name="TextBox 23"/>
            <p:cNvSpPr txBox="1">
              <a:spLocks noChangeArrowheads="1"/>
            </p:cNvSpPr>
            <p:nvPr/>
          </p:nvSpPr>
          <p:spPr bwMode="auto">
            <a:xfrm>
              <a:off x="6620256" y="4373880"/>
              <a:ext cx="533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Verdana" pitchFamily="34" charset="0"/>
                </a:rPr>
                <a:t>2</a:t>
              </a:r>
            </a:p>
          </p:txBody>
        </p:sp>
      </p:grp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3733800" y="3657600"/>
            <a:ext cx="990600" cy="646113"/>
            <a:chOff x="3733800" y="3657600"/>
            <a:chExt cx="990600" cy="646176"/>
          </a:xfrm>
        </p:grpSpPr>
        <p:sp>
          <p:nvSpPr>
            <p:cNvPr id="28" name="Oval 27"/>
            <p:cNvSpPr/>
            <p:nvPr/>
          </p:nvSpPr>
          <p:spPr>
            <a:xfrm>
              <a:off x="4200525" y="4227569"/>
              <a:ext cx="76200" cy="7620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4360" name="TextBox 29"/>
            <p:cNvSpPr txBox="1">
              <a:spLocks noChangeArrowheads="1"/>
            </p:cNvSpPr>
            <p:nvPr/>
          </p:nvSpPr>
          <p:spPr bwMode="auto">
            <a:xfrm>
              <a:off x="3733800" y="3657600"/>
              <a:ext cx="990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Verdana" pitchFamily="34" charset="0"/>
                </a:rPr>
                <a:t>-.25</a:t>
              </a:r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2124075" y="3683000"/>
            <a:ext cx="990600" cy="630238"/>
            <a:chOff x="2124456" y="3682425"/>
            <a:chExt cx="990600" cy="630495"/>
          </a:xfrm>
        </p:grpSpPr>
        <p:sp>
          <p:nvSpPr>
            <p:cNvPr id="27" name="Oval 26"/>
            <p:cNvSpPr/>
            <p:nvPr/>
          </p:nvSpPr>
          <p:spPr>
            <a:xfrm>
              <a:off x="2492756" y="4236689"/>
              <a:ext cx="76200" cy="76231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4358" name="TextBox 31"/>
            <p:cNvSpPr txBox="1">
              <a:spLocks noChangeArrowheads="1"/>
            </p:cNvSpPr>
            <p:nvPr/>
          </p:nvSpPr>
          <p:spPr bwMode="auto">
            <a:xfrm>
              <a:off x="2124456" y="3682425"/>
              <a:ext cx="990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Verdana" pitchFamily="34" charset="0"/>
                </a:rPr>
                <a:t>-1.8</a:t>
              </a:r>
            </a:p>
          </p:txBody>
        </p: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7212013" y="3478213"/>
            <a:ext cx="381000" cy="835025"/>
            <a:chOff x="7211568" y="3477769"/>
            <a:chExt cx="381000" cy="835151"/>
          </a:xfrm>
        </p:grpSpPr>
        <p:sp>
          <p:nvSpPr>
            <p:cNvPr id="25" name="Oval 24"/>
            <p:cNvSpPr/>
            <p:nvPr/>
          </p:nvSpPr>
          <p:spPr>
            <a:xfrm>
              <a:off x="7324280" y="4236709"/>
              <a:ext cx="76200" cy="76211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graphicFrame>
          <p:nvGraphicFramePr>
            <p:cNvPr id="14340" name="Object 4"/>
            <p:cNvGraphicFramePr>
              <a:graphicFrameLocks noChangeAspect="1"/>
            </p:cNvGraphicFramePr>
            <p:nvPr/>
          </p:nvGraphicFramePr>
          <p:xfrm>
            <a:off x="7211568" y="3477769"/>
            <a:ext cx="381000" cy="6857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40" name="Equation" r:id="rId7" imgW="152334" imgH="393529" progId="">
                    <p:embed/>
                  </p:oleObj>
                </mc:Choice>
                <mc:Fallback>
                  <p:oleObj name="Equation" r:id="rId7" imgW="152334" imgH="393529" progId="">
                    <p:embed/>
                    <p:pic>
                      <p:nvPicPr>
                        <p:cNvPr id="0" name="Picture 30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11568" y="3477769"/>
                          <a:ext cx="381000" cy="68579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36"/>
          <p:cNvGrpSpPr>
            <a:grpSpLocks/>
          </p:cNvGrpSpPr>
          <p:nvPr/>
        </p:nvGrpSpPr>
        <p:grpSpPr bwMode="auto">
          <a:xfrm>
            <a:off x="6172200" y="3657600"/>
            <a:ext cx="533400" cy="655638"/>
            <a:chOff x="6172200" y="3657600"/>
            <a:chExt cx="533400" cy="655320"/>
          </a:xfrm>
        </p:grpSpPr>
        <p:sp>
          <p:nvSpPr>
            <p:cNvPr id="26" name="Oval 25"/>
            <p:cNvSpPr/>
            <p:nvPr/>
          </p:nvSpPr>
          <p:spPr>
            <a:xfrm>
              <a:off x="6400800" y="4236757"/>
              <a:ext cx="76200" cy="761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graphicFrame>
          <p:nvGraphicFramePr>
            <p:cNvPr id="14341" name="Object 5"/>
            <p:cNvGraphicFramePr>
              <a:graphicFrameLocks noChangeAspect="1"/>
            </p:cNvGraphicFramePr>
            <p:nvPr/>
          </p:nvGraphicFramePr>
          <p:xfrm>
            <a:off x="6172200" y="3657600"/>
            <a:ext cx="53340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41" name="Equation" r:id="rId9" imgW="228600" imgH="228600" progId="">
                    <p:embed/>
                  </p:oleObj>
                </mc:Choice>
                <mc:Fallback>
                  <p:oleObj name="Equation" r:id="rId9" imgW="228600" imgH="228600" progId="">
                    <p:embed/>
                    <p:pic>
                      <p:nvPicPr>
                        <p:cNvPr id="0" name="Picture 30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72200" y="3657600"/>
                          <a:ext cx="533400" cy="533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" name="Group 38"/>
          <p:cNvGrpSpPr>
            <a:grpSpLocks/>
          </p:cNvGrpSpPr>
          <p:nvPr/>
        </p:nvGrpSpPr>
        <p:grpSpPr bwMode="auto">
          <a:xfrm>
            <a:off x="2667000" y="5472113"/>
            <a:ext cx="3581400" cy="547687"/>
            <a:chOff x="2667000" y="5472279"/>
            <a:chExt cx="3581400" cy="547521"/>
          </a:xfrm>
          <a:solidFill>
            <a:srgbClr val="FFFF00"/>
          </a:solidFill>
        </p:grpSpPr>
        <p:sp>
          <p:nvSpPr>
            <p:cNvPr id="51" name="Rectangle 50"/>
            <p:cNvSpPr/>
            <p:nvPr/>
          </p:nvSpPr>
          <p:spPr>
            <a:xfrm>
              <a:off x="2667000" y="5486562"/>
              <a:ext cx="3581400" cy="476106"/>
            </a:xfrm>
            <a:prstGeom prst="rect">
              <a:avLst/>
            </a:prstGeom>
            <a:grpFill/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50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-1.8, -.25,    , and   .</a:t>
              </a:r>
            </a:p>
          </p:txBody>
        </p:sp>
        <p:graphicFrame>
          <p:nvGraphicFramePr>
            <p:cNvPr id="14344" name="Object 8"/>
            <p:cNvGraphicFramePr>
              <a:graphicFrameLocks noChangeAspect="1"/>
            </p:cNvGraphicFramePr>
            <p:nvPr/>
          </p:nvGraphicFramePr>
          <p:xfrm>
            <a:off x="4419600" y="5472279"/>
            <a:ext cx="426098" cy="5475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42" name="Equation" r:id="rId10" imgW="228600" imgH="228600" progId="">
                    <p:embed/>
                  </p:oleObj>
                </mc:Choice>
                <mc:Fallback>
                  <p:oleObj name="Equation" r:id="rId10" imgW="228600" imgH="228600" progId="">
                    <p:embed/>
                    <p:pic>
                      <p:nvPicPr>
                        <p:cNvPr id="0" name="Picture 30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9600" y="5472279"/>
                          <a:ext cx="426098" cy="5475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9"/>
            <p:cNvGraphicFramePr>
              <a:graphicFrameLocks noChangeAspect="1"/>
            </p:cNvGraphicFramePr>
            <p:nvPr/>
          </p:nvGraphicFramePr>
          <p:xfrm>
            <a:off x="5791200" y="5486400"/>
            <a:ext cx="304800" cy="5080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43" name="Equation" r:id="rId11" imgW="152334" imgH="393529" progId="">
                    <p:embed/>
                  </p:oleObj>
                </mc:Choice>
                <mc:Fallback>
                  <p:oleObj name="Equation" r:id="rId11" imgW="152334" imgH="393529" progId="">
                    <p:embed/>
                    <p:pic>
                      <p:nvPicPr>
                        <p:cNvPr id="0" name="Picture 30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1200" y="5486400"/>
                          <a:ext cx="304800" cy="5080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" name="Rectangle 38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2" action="ppaction://hlinksldjump"/>
              </a:rPr>
              <a:t>MENU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2438400" y="5334000"/>
            <a:ext cx="4114800" cy="914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Linear Inequalities</a:t>
            </a:r>
            <a:endParaRPr lang="en-US" sz="3000" b="1" dirty="0">
              <a:solidFill>
                <a:prstClr val="white">
                  <a:lumMod val="85000"/>
                </a:prst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Tougher inequality problems: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542995"/>
              </p:ext>
            </p:extLst>
          </p:nvPr>
        </p:nvGraphicFramePr>
        <p:xfrm>
          <a:off x="698500" y="1979613"/>
          <a:ext cx="4525963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590" name="Equation" r:id="rId5" imgW="1485720" imgH="228600" progId="">
                  <p:embed/>
                </p:oleObj>
              </mc:Choice>
              <mc:Fallback>
                <p:oleObj name="Equation" r:id="rId5" imgW="1485720" imgH="228600" progId="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1979613"/>
                        <a:ext cx="4525963" cy="696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295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Solve and graph: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65300" y="3096399"/>
            <a:ext cx="19896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No solution</a:t>
            </a:r>
            <a:endParaRPr lang="en-US" sz="3000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838200" y="4953000"/>
            <a:ext cx="7309050" cy="0"/>
          </a:xfrm>
          <a:prstGeom prst="line">
            <a:avLst/>
          </a:prstGeom>
          <a:ln w="508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183849" y="4800600"/>
            <a:ext cx="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320645"/>
              </p:ext>
            </p:extLst>
          </p:nvPr>
        </p:nvGraphicFramePr>
        <p:xfrm>
          <a:off x="3970338" y="4335463"/>
          <a:ext cx="425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591" name="Equation" r:id="rId7" imgW="139680" imgH="177480" progId="">
                  <p:embed/>
                </p:oleObj>
              </mc:Choice>
              <mc:Fallback>
                <p:oleObj name="Equation" r:id="rId7" imgW="139680" imgH="177480" progId="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0338" y="4335463"/>
                        <a:ext cx="425450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928410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Linear Inequalities</a:t>
            </a:r>
            <a:endParaRPr lang="en-US" sz="3000" b="1" dirty="0">
              <a:solidFill>
                <a:prstClr val="white">
                  <a:lumMod val="85000"/>
                </a:prst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white">
                    <a:lumMod val="85000"/>
                  </a:prstClr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Tougher inequality problems: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8665053"/>
              </p:ext>
            </p:extLst>
          </p:nvPr>
        </p:nvGraphicFramePr>
        <p:xfrm>
          <a:off x="871538" y="1979613"/>
          <a:ext cx="4178300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666" name="Equation" r:id="rId5" imgW="1371600" imgH="228600" progId="">
                  <p:embed/>
                </p:oleObj>
              </mc:Choice>
              <mc:Fallback>
                <p:oleObj name="Equation" r:id="rId5" imgW="1371600" imgH="228600" progId="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538" y="1979613"/>
                        <a:ext cx="4178300" cy="696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295400"/>
            <a:ext cx="836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Solve and graph: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65300" y="3096399"/>
            <a:ext cx="32821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ALL REAL NUMBERS</a:t>
            </a:r>
            <a:endParaRPr lang="en-US" sz="3000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838200" y="4953000"/>
            <a:ext cx="7309050" cy="0"/>
          </a:xfrm>
          <a:prstGeom prst="line">
            <a:avLst/>
          </a:prstGeom>
          <a:ln w="508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183849" y="4800600"/>
            <a:ext cx="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8283354"/>
              </p:ext>
            </p:extLst>
          </p:nvPr>
        </p:nvGraphicFramePr>
        <p:xfrm>
          <a:off x="3970338" y="4335463"/>
          <a:ext cx="4254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667" name="Equation" r:id="rId7" imgW="139680" imgH="177480" progId="">
                  <p:embed/>
                </p:oleObj>
              </mc:Choice>
              <mc:Fallback>
                <p:oleObj name="Equation" r:id="rId7" imgW="139680" imgH="177480" progId="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0338" y="4335463"/>
                        <a:ext cx="425450" cy="541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H="1">
            <a:off x="838200" y="4953000"/>
            <a:ext cx="7162800" cy="0"/>
          </a:xfrm>
          <a:prstGeom prst="straightConnector1">
            <a:avLst/>
          </a:prstGeom>
          <a:ln w="1270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776041"/>
              </p:ext>
            </p:extLst>
          </p:nvPr>
        </p:nvGraphicFramePr>
        <p:xfrm>
          <a:off x="5268913" y="4227513"/>
          <a:ext cx="423862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668" name="Equation" r:id="rId9" imgW="139680" imgH="190440" progId="">
                  <p:embed/>
                </p:oleObj>
              </mc:Choice>
              <mc:Fallback>
                <p:oleObj name="Equation" r:id="rId9" imgW="139680" imgH="190440" progId="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8913" y="4227513"/>
                        <a:ext cx="423862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Oval 14"/>
          <p:cNvSpPr/>
          <p:nvPr/>
        </p:nvSpPr>
        <p:spPr>
          <a:xfrm>
            <a:off x="5366760" y="4800600"/>
            <a:ext cx="228600" cy="226368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705600" y="4800600"/>
            <a:ext cx="228600" cy="226368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616285"/>
              </p:ext>
            </p:extLst>
          </p:nvPr>
        </p:nvGraphicFramePr>
        <p:xfrm>
          <a:off x="6607175" y="4260850"/>
          <a:ext cx="42545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669" name="Equation" r:id="rId11" imgW="139680" imgH="177480" progId="">
                  <p:embed/>
                </p:oleObj>
              </mc:Choice>
              <mc:Fallback>
                <p:oleObj name="Equation" r:id="rId11" imgW="139680" imgH="177480" progId="">
                  <p:embed/>
                  <p:pic>
                    <p:nvPicPr>
                      <p:cNvPr id="0" name="Picture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7175" y="4260850"/>
                        <a:ext cx="425450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172761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5" grpId="0" animBg="1"/>
      <p:bldP spid="1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itchFamily="66" charset="0"/>
              </a:rPr>
              <a:t>Absolute Value Equations &amp; Inequalities</a:t>
            </a:r>
            <a:endParaRPr lang="en-US" sz="3000" dirty="0" smtClean="0">
              <a:solidFill>
                <a:schemeClr val="accent3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graphicFrame>
        <p:nvGraphicFramePr>
          <p:cNvPr id="395265" name="Object 1"/>
          <p:cNvGraphicFramePr>
            <a:graphicFrameLocks noChangeAspect="1"/>
          </p:cNvGraphicFramePr>
          <p:nvPr/>
        </p:nvGraphicFramePr>
        <p:xfrm>
          <a:off x="4724400" y="3200400"/>
          <a:ext cx="2436813" cy="1827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317" name="Presentation" r:id="rId4" imgW="4570544" imgH="3427404" progId="PowerPoint.Show.8">
                  <p:embed/>
                </p:oleObj>
              </mc:Choice>
              <mc:Fallback>
                <p:oleObj name="Presentation" r:id="rId4" imgW="4570544" imgH="3427404" progId="PowerPoint.Show.8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200400"/>
                        <a:ext cx="2436813" cy="18273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67200" y="1828800"/>
            <a:ext cx="28761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Comic Sans MS" pitchFamily="66" charset="0"/>
              </a:rPr>
              <a:t>ABRIDGED  </a:t>
            </a:r>
          </a:p>
          <a:p>
            <a:pPr algn="ctr"/>
            <a:r>
              <a:rPr lang="en-US" b="1" dirty="0" smtClean="0">
                <a:latin typeface="Comic Sans MS" pitchFamily="66" charset="0"/>
              </a:rPr>
              <a:t>ALGEBRA I </a:t>
            </a:r>
          </a:p>
          <a:p>
            <a:pPr algn="ctr"/>
            <a:r>
              <a:rPr lang="en-US" b="1" dirty="0" smtClean="0">
                <a:latin typeface="Comic Sans MS" pitchFamily="66" charset="0"/>
              </a:rPr>
              <a:t>Absolute Value NOTES:</a:t>
            </a:r>
          </a:p>
          <a:p>
            <a:pPr algn="ctr"/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52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3952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5265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itchFamily="66" charset="0"/>
              </a:rPr>
              <a:t>Absolute Value Equations &amp; Inequalities</a:t>
            </a:r>
            <a:endParaRPr lang="en-US" sz="3000" dirty="0" smtClean="0">
              <a:solidFill>
                <a:schemeClr val="accent3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Solve this absolute value inequality:</a:t>
            </a:r>
          </a:p>
          <a:p>
            <a:endParaRPr lang="en-US" b="1" dirty="0">
              <a:latin typeface="Comic Sans MS" pitchFamily="66" charset="0"/>
            </a:endParaRPr>
          </a:p>
        </p:txBody>
      </p:sp>
      <p:graphicFrame>
        <p:nvGraphicFramePr>
          <p:cNvPr id="531459" name="Object 3"/>
          <p:cNvGraphicFramePr>
            <a:graphicFrameLocks noChangeAspect="1"/>
          </p:cNvGraphicFramePr>
          <p:nvPr/>
        </p:nvGraphicFramePr>
        <p:xfrm>
          <a:off x="2286000" y="1295400"/>
          <a:ext cx="24574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563" name="Equation" r:id="rId4" imgW="1091726" imgH="279279" progId="">
                  <p:embed/>
                </p:oleObj>
              </mc:Choice>
              <mc:Fallback>
                <p:oleObj name="Equation" r:id="rId4" imgW="1091726" imgH="279279" progId="">
                  <p:embed/>
                  <p:pic>
                    <p:nvPicPr>
                      <p:cNvPr id="0" name="Picture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295400"/>
                        <a:ext cx="24574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2946737"/>
            <a:ext cx="8839200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omic Sans MS" pitchFamily="66" charset="0"/>
              </a:rPr>
              <a:t>NO SOLUTION</a:t>
            </a:r>
            <a:endParaRPr lang="en-US" sz="6000" b="1" dirty="0">
              <a:latin typeface="Comic Sans MS" pitchFamily="66" charset="0"/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743200" y="2057400"/>
          <a:ext cx="20002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564" name="Equation" r:id="rId6" imgW="889000" imgH="279400" progId="">
                  <p:embed/>
                </p:oleObj>
              </mc:Choice>
              <mc:Fallback>
                <p:oleObj name="Equation" r:id="rId6" imgW="889000" imgH="279400" progId="">
                  <p:embed/>
                  <p:pic>
                    <p:nvPicPr>
                      <p:cNvPr id="0" name="Picture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057400"/>
                        <a:ext cx="20002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itchFamily="66" charset="0"/>
              </a:rPr>
              <a:t>Absolute Value Equations &amp; Inequalities</a:t>
            </a:r>
            <a:endParaRPr lang="en-US" sz="3000" dirty="0" smtClean="0">
              <a:solidFill>
                <a:schemeClr val="accent3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6096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Solve this absolute value inequality:</a:t>
            </a:r>
          </a:p>
          <a:p>
            <a:endParaRPr lang="en-US" b="1" dirty="0">
              <a:latin typeface="Comic Sans MS" pitchFamily="66" charset="0"/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286000" y="1295400"/>
          <a:ext cx="24574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87" name="Equation" r:id="rId4" imgW="1091726" imgH="279279" progId="">
                  <p:embed/>
                </p:oleObj>
              </mc:Choice>
              <mc:Fallback>
                <p:oleObj name="Equation" r:id="rId4" imgW="1091726" imgH="279279" progId="">
                  <p:embed/>
                  <p:pic>
                    <p:nvPicPr>
                      <p:cNvPr id="0" name="Picture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295400"/>
                        <a:ext cx="24574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400" y="3022937"/>
            <a:ext cx="8839200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omic Sans MS" pitchFamily="66" charset="0"/>
              </a:rPr>
              <a:t>ALL REAL NUMBERS</a:t>
            </a:r>
            <a:endParaRPr lang="en-US" sz="6000" b="1" dirty="0">
              <a:latin typeface="Comic Sans MS" pitchFamily="66" charset="0"/>
            </a:endParaRPr>
          </a:p>
        </p:txBody>
      </p:sp>
      <p:graphicFrame>
        <p:nvGraphicFramePr>
          <p:cNvPr id="532484" name="Object 3"/>
          <p:cNvGraphicFramePr>
            <a:graphicFrameLocks noChangeAspect="1"/>
          </p:cNvGraphicFramePr>
          <p:nvPr/>
        </p:nvGraphicFramePr>
        <p:xfrm>
          <a:off x="2743200" y="2057400"/>
          <a:ext cx="20002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88" name="Equation" r:id="rId6" imgW="889000" imgH="279400" progId="">
                  <p:embed/>
                </p:oleObj>
              </mc:Choice>
              <mc:Fallback>
                <p:oleObj name="Equation" r:id="rId6" imgW="889000" imgH="279400" progId="">
                  <p:embed/>
                  <p:pic>
                    <p:nvPicPr>
                      <p:cNvPr id="0" name="Picture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057400"/>
                        <a:ext cx="20002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746" name="Picture 2" descr="C:\FILES\pictures (fun)\Moving Backgrounds\Wallpaper_FALA_S-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9144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APPENDIX</a:t>
            </a:r>
            <a:endParaRPr lang="en-US" sz="3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28600" y="1600200"/>
            <a:ext cx="8534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b="1" dirty="0" smtClean="0">
                <a:latin typeface="Comic Sans MS" pitchFamily="66" charset="0"/>
                <a:hlinkClick r:id="rId4" action="ppaction://hlinksldjump"/>
              </a:rPr>
              <a:t>OPENERS</a:t>
            </a:r>
            <a:endParaRPr lang="en-US" sz="2800" b="1" dirty="0" smtClean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dirty="0" smtClean="0">
                <a:latin typeface="Comic Sans MS" pitchFamily="66" charset="0"/>
                <a:hlinkClick r:id="" action="ppaction://noaction"/>
              </a:rPr>
              <a:t>ASSIGNMENTS</a:t>
            </a:r>
            <a:endParaRPr lang="en-US" sz="2800" b="1" dirty="0" smtClean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dirty="0" smtClean="0">
                <a:latin typeface="Comic Sans MS" pitchFamily="66" charset="0"/>
                <a:hlinkClick r:id="rId5" action="ppaction://hlinksldjump"/>
              </a:rPr>
              <a:t>EXTRA PROBLEMS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5" name="Picture 1" descr="C:\FILES\pictures (fun)\Moving Backgrounds\Wallpaper_FALA-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62484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APPENDIX</a:t>
            </a:r>
            <a:endParaRPr lang="en-US" dirty="0"/>
          </a:p>
        </p:txBody>
      </p:sp>
      <p:pic>
        <p:nvPicPr>
          <p:cNvPr id="265217" name="Picture 1" descr="C:\FILES\pictures (fun)\CUEs\MathStudentAnimation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181600"/>
            <a:ext cx="1428750" cy="14287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04800" y="1295400"/>
            <a:ext cx="294664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hlinkClick r:id="rId6" action="ppaction://hlinksldjump"/>
              </a:rPr>
              <a:t>Properties of equality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  <a:hlinkClick r:id="rId7" action="ppaction://hlinksldjump"/>
              </a:rPr>
              <a:t>Evaluate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  <a:hlinkClick r:id="rId8" action="ppaction://hlinksldjump"/>
              </a:rPr>
              <a:t>Absolute Value Inequality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  <a:hlinkClick r:id="rId9" action="ppaction://hlinksldjump"/>
              </a:rPr>
              <a:t>Literal Equations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  <a:hlinkClick r:id="rId10" action="ppaction://hlinksldjump"/>
              </a:rPr>
              <a:t>Ordering Numbers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  <a:hlinkClick r:id="rId11" action="ppaction://hlinksldjump"/>
              </a:rPr>
              <a:t>Simplify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  <a:hlinkClick r:id="rId12" action="ppaction://hlinksldjump"/>
              </a:rPr>
              <a:t>Solve (with fractions)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  <a:hlinkClick r:id="rId13" action="ppaction://hlinksldjump"/>
              </a:rPr>
              <a:t>Solve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  <a:hlinkClick r:id="rId14" action="ppaction://hlinksldjump"/>
              </a:rPr>
              <a:t>Absolute Value Inequality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0" y="533400"/>
            <a:ext cx="9144000" cy="646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Comic Sans MS" pitchFamily="66" charset="0"/>
              </a:rPr>
              <a:t>Properties of addition and multiplication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0" y="106680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Comic Sans MS" pitchFamily="66" charset="0"/>
              </a:rPr>
              <a:t>Identify the property illustrated: </a:t>
            </a:r>
          </a:p>
        </p:txBody>
      </p:sp>
      <p:graphicFrame>
        <p:nvGraphicFramePr>
          <p:cNvPr id="1026" name="Object 9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1002440585"/>
              </p:ext>
            </p:extLst>
          </p:nvPr>
        </p:nvGraphicFramePr>
        <p:xfrm>
          <a:off x="414338" y="1828800"/>
          <a:ext cx="4213225" cy="390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62" name="Equation" r:id="rId3" imgW="1917360" imgH="1777680" progId="">
                  <p:embed/>
                </p:oleObj>
              </mc:Choice>
              <mc:Fallback>
                <p:oleObj name="Equation" r:id="rId3" imgW="1917360" imgH="1777680" progId="">
                  <p:embed/>
                  <p:pic>
                    <p:nvPicPr>
                      <p:cNvPr id="0" name="Picture 5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1828800"/>
                        <a:ext cx="4213225" cy="39068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667000" y="1752600"/>
            <a:ext cx="3657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Inverse Property </a:t>
            </a:r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(addition)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572000" y="2286000"/>
            <a:ext cx="42672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Associative property </a:t>
            </a:r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(addition)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209800" y="2819400"/>
            <a:ext cx="3886200" cy="5191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Identity property </a:t>
            </a:r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(addition)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133600" y="3352800"/>
            <a:ext cx="4038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Identity property </a:t>
            </a:r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(multiplication)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209800" y="4038600"/>
            <a:ext cx="4038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Inverse property </a:t>
            </a:r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(multiplication)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657600" y="4648200"/>
            <a:ext cx="34290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Distributive Property</a:t>
            </a:r>
            <a:endParaRPr lang="en-US" sz="1400" b="1" dirty="0">
              <a:solidFill>
                <a:schemeClr val="accent5">
                  <a:lumMod val="60000"/>
                  <a:lumOff val="4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 action="ppaction://hlinksldjump"/>
              </a:rPr>
              <a:t>MENU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 action="ppaction://hlinksldjump"/>
              </a:rPr>
              <a:t>APPENDIX</a:t>
            </a:r>
            <a:endParaRPr lang="en-US" dirty="0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4572000" y="5185851"/>
            <a:ext cx="3429000" cy="52322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Closure property </a:t>
            </a:r>
            <a:r>
              <a:rPr lang="en-US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(addition)</a:t>
            </a:r>
            <a:endParaRPr lang="en-US" sz="1200" b="1" dirty="0">
              <a:solidFill>
                <a:schemeClr val="accent5">
                  <a:lumMod val="60000"/>
                  <a:lumOff val="40000"/>
                </a:schemeClr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Text Box 3"/>
          <p:cNvSpPr txBox="1">
            <a:spLocks noChangeArrowheads="1"/>
          </p:cNvSpPr>
          <p:nvPr/>
        </p:nvSpPr>
        <p:spPr bwMode="auto">
          <a:xfrm>
            <a:off x="304800" y="1371600"/>
            <a:ext cx="4343400" cy="255454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Franklin Gothic Medium" pitchFamily="34" charset="0"/>
              </a:rPr>
              <a:t>Evaluate the following for the values 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Franklin Gothic Medium" pitchFamily="34" charset="0"/>
              </a:rPr>
              <a:t>x=4  and y=9</a:t>
            </a:r>
          </a:p>
        </p:txBody>
      </p:sp>
      <p:graphicFrame>
        <p:nvGraphicFramePr>
          <p:cNvPr id="2050" name="Object 16"/>
          <p:cNvGraphicFramePr>
            <a:graphicFrameLocks noGrp="1" noChangeAspect="1"/>
          </p:cNvGraphicFramePr>
          <p:nvPr>
            <p:ph/>
          </p:nvPr>
        </p:nvGraphicFramePr>
        <p:xfrm>
          <a:off x="4953000" y="1295400"/>
          <a:ext cx="3733800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58" name="Equation" r:id="rId3" imgW="1600200" imgH="508000" progId="">
                  <p:embed/>
                </p:oleObj>
              </mc:Choice>
              <mc:Fallback>
                <p:oleObj name="Equation" r:id="rId3" imgW="1600200" imgH="508000" progId="">
                  <p:embed/>
                  <p:pic>
                    <p:nvPicPr>
                      <p:cNvPr id="0" name="Picture 60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295400"/>
                        <a:ext cx="3733800" cy="1185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6"/>
          <p:cNvGraphicFramePr>
            <a:graphicFrameLocks noChangeAspect="1"/>
          </p:cNvGraphicFramePr>
          <p:nvPr/>
        </p:nvGraphicFramePr>
        <p:xfrm>
          <a:off x="6230938" y="1447800"/>
          <a:ext cx="322262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59" name="Equation" r:id="rId5" imgW="139639" imgH="190417" progId="">
                  <p:embed/>
                </p:oleObj>
              </mc:Choice>
              <mc:Fallback>
                <p:oleObj name="Equation" r:id="rId5" imgW="139639" imgH="190417" progId="">
                  <p:embed/>
                  <p:pic>
                    <p:nvPicPr>
                      <p:cNvPr id="0" name="Picture 6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0938" y="1447800"/>
                        <a:ext cx="322262" cy="392113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6"/>
          <p:cNvGraphicFramePr>
            <a:graphicFrameLocks noChangeAspect="1"/>
          </p:cNvGraphicFramePr>
          <p:nvPr/>
        </p:nvGraphicFramePr>
        <p:xfrm>
          <a:off x="7543800" y="1652588"/>
          <a:ext cx="287338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0" name="Equation" r:id="rId7" imgW="139639" imgH="190417" progId="">
                  <p:embed/>
                </p:oleObj>
              </mc:Choice>
              <mc:Fallback>
                <p:oleObj name="Equation" r:id="rId7" imgW="139639" imgH="190417" progId="">
                  <p:embed/>
                  <p:pic>
                    <p:nvPicPr>
                      <p:cNvPr id="0" name="Picture 6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1652588"/>
                        <a:ext cx="287338" cy="392112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6"/>
          <p:cNvGraphicFramePr>
            <a:graphicFrameLocks noChangeAspect="1"/>
          </p:cNvGraphicFramePr>
          <p:nvPr/>
        </p:nvGraphicFramePr>
        <p:xfrm>
          <a:off x="8094663" y="1676400"/>
          <a:ext cx="28733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1" name="Equation" r:id="rId8" imgW="139579" imgH="177646" progId="">
                  <p:embed/>
                </p:oleObj>
              </mc:Choice>
              <mc:Fallback>
                <p:oleObj name="Equation" r:id="rId8" imgW="139579" imgH="177646" progId="">
                  <p:embed/>
                  <p:pic>
                    <p:nvPicPr>
                      <p:cNvPr id="0" name="Picture 6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4663" y="1676400"/>
                        <a:ext cx="287337" cy="366713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6"/>
          <p:cNvGraphicFramePr>
            <a:graphicFrameLocks noChangeAspect="1"/>
          </p:cNvGraphicFramePr>
          <p:nvPr/>
        </p:nvGraphicFramePr>
        <p:xfrm>
          <a:off x="6096000" y="1981200"/>
          <a:ext cx="287338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2" name="Equation" r:id="rId10" imgW="139579" imgH="177646" progId="">
                  <p:embed/>
                </p:oleObj>
              </mc:Choice>
              <mc:Fallback>
                <p:oleObj name="Equation" r:id="rId10" imgW="139579" imgH="177646" progId="">
                  <p:embed/>
                  <p:pic>
                    <p:nvPicPr>
                      <p:cNvPr id="0" name="Picture 6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981200"/>
                        <a:ext cx="287338" cy="366713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6"/>
          <p:cNvGraphicFramePr>
            <a:graphicFrameLocks noChangeAspect="1"/>
          </p:cNvGraphicFramePr>
          <p:nvPr/>
        </p:nvGraphicFramePr>
        <p:xfrm>
          <a:off x="4935538" y="2514600"/>
          <a:ext cx="3614737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3" name="Equation" r:id="rId12" imgW="1549400" imgH="508000" progId="">
                  <p:embed/>
                </p:oleObj>
              </mc:Choice>
              <mc:Fallback>
                <p:oleObj name="Equation" r:id="rId12" imgW="1549400" imgH="508000" progId="">
                  <p:embed/>
                  <p:pic>
                    <p:nvPicPr>
                      <p:cNvPr id="0" name="Picture 6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5538" y="2514600"/>
                        <a:ext cx="3614737" cy="1185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6"/>
          <p:cNvGraphicFramePr>
            <a:graphicFrameLocks noChangeAspect="1"/>
          </p:cNvGraphicFramePr>
          <p:nvPr/>
        </p:nvGraphicFramePr>
        <p:xfrm>
          <a:off x="6186488" y="2605088"/>
          <a:ext cx="519112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4" name="Equation" r:id="rId14" imgW="190335" imgH="177646" progId="">
                  <p:embed/>
                </p:oleObj>
              </mc:Choice>
              <mc:Fallback>
                <p:oleObj name="Equation" r:id="rId14" imgW="190335" imgH="177646" progId="">
                  <p:embed/>
                  <p:pic>
                    <p:nvPicPr>
                      <p:cNvPr id="0" name="Picture 6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6488" y="2605088"/>
                        <a:ext cx="519112" cy="433387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6019800" y="3143250"/>
          <a:ext cx="838200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5" name="Equation" r:id="rId16" imgW="304536" imgH="215713" progId="">
                  <p:embed/>
                </p:oleObj>
              </mc:Choice>
              <mc:Fallback>
                <p:oleObj name="Equation" r:id="rId16" imgW="304536" imgH="215713" progId="">
                  <p:embed/>
                  <p:pic>
                    <p:nvPicPr>
                      <p:cNvPr id="0" name="Picture 6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143250"/>
                        <a:ext cx="838200" cy="525463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6"/>
          <p:cNvGraphicFramePr>
            <a:graphicFrameLocks noChangeAspect="1"/>
          </p:cNvGraphicFramePr>
          <p:nvPr/>
        </p:nvGraphicFramePr>
        <p:xfrm>
          <a:off x="7467600" y="2865438"/>
          <a:ext cx="7334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6" name="Equation" r:id="rId18" imgW="228402" imgH="177646" progId="">
                  <p:embed/>
                </p:oleObj>
              </mc:Choice>
              <mc:Fallback>
                <p:oleObj name="Equation" r:id="rId18" imgW="228402" imgH="177646" progId="">
                  <p:embed/>
                  <p:pic>
                    <p:nvPicPr>
                      <p:cNvPr id="0" name="Picture 6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2865438"/>
                        <a:ext cx="733425" cy="4318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6"/>
          <p:cNvGraphicFramePr>
            <a:graphicFrameLocks noChangeAspect="1"/>
          </p:cNvGraphicFramePr>
          <p:nvPr/>
        </p:nvGraphicFramePr>
        <p:xfrm>
          <a:off x="6048375" y="4076700"/>
          <a:ext cx="1571625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7" name="Equation" r:id="rId20" imgW="672808" imgH="279279" progId="">
                  <p:embed/>
                </p:oleObj>
              </mc:Choice>
              <mc:Fallback>
                <p:oleObj name="Equation" r:id="rId20" imgW="672808" imgH="279279" progId="">
                  <p:embed/>
                  <p:pic>
                    <p:nvPicPr>
                      <p:cNvPr id="0" name="Picture 6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8375" y="4076700"/>
                        <a:ext cx="1571625" cy="652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6"/>
          <p:cNvGraphicFramePr>
            <a:graphicFrameLocks noChangeAspect="1"/>
          </p:cNvGraphicFramePr>
          <p:nvPr/>
        </p:nvGraphicFramePr>
        <p:xfrm>
          <a:off x="6553200" y="4800600"/>
          <a:ext cx="1096963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8" name="Equation" r:id="rId22" imgW="469696" imgH="177723" progId="">
                  <p:embed/>
                </p:oleObj>
              </mc:Choice>
              <mc:Fallback>
                <p:oleObj name="Equation" r:id="rId22" imgW="469696" imgH="177723" progId="">
                  <p:embed/>
                  <p:pic>
                    <p:nvPicPr>
                      <p:cNvPr id="0" name="Picture 6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800600"/>
                        <a:ext cx="1096963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6"/>
          <p:cNvGraphicFramePr>
            <a:graphicFrameLocks noChangeAspect="1"/>
          </p:cNvGraphicFramePr>
          <p:nvPr/>
        </p:nvGraphicFramePr>
        <p:xfrm>
          <a:off x="6765925" y="5410200"/>
          <a:ext cx="473075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69" name="Equation" r:id="rId24" imgW="202936" imgH="177569" progId="">
                  <p:embed/>
                </p:oleObj>
              </mc:Choice>
              <mc:Fallback>
                <p:oleObj name="Equation" r:id="rId24" imgW="202936" imgH="177569" progId="">
                  <p:embed/>
                  <p:pic>
                    <p:nvPicPr>
                      <p:cNvPr id="0" name="Picture 6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5925" y="5410200"/>
                        <a:ext cx="473075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6" action="ppaction://hlinksldjump"/>
              </a:rPr>
              <a:t>MENU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7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544888" y="4383088"/>
            <a:ext cx="381000" cy="381000"/>
          </a:xfrm>
          <a:prstGeom prst="rect">
            <a:avLst/>
          </a:prstGeom>
          <a:solidFill>
            <a:srgbClr val="FF33CC"/>
          </a:solidFill>
          <a:ln w="63500" algn="ctr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324600" y="4419600"/>
            <a:ext cx="381000" cy="304800"/>
          </a:xfrm>
          <a:prstGeom prst="rect">
            <a:avLst/>
          </a:prstGeom>
          <a:solidFill>
            <a:srgbClr val="FF33CC"/>
          </a:solidFill>
          <a:ln w="63500" algn="ctr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3" name="Text Box 3"/>
          <p:cNvSpPr txBox="1">
            <a:spLocks noChangeArrowheads="1"/>
          </p:cNvSpPr>
          <p:nvPr/>
        </p:nvSpPr>
        <p:spPr bwMode="auto">
          <a:xfrm>
            <a:off x="0" y="533400"/>
            <a:ext cx="9144000" cy="7080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36DBFC"/>
                </a:solidFill>
                <a:latin typeface="Georgia" pitchFamily="18" charset="0"/>
              </a:rPr>
              <a:t>SOLVE FOR X</a:t>
            </a:r>
          </a:p>
        </p:txBody>
      </p:sp>
      <p:graphicFrame>
        <p:nvGraphicFramePr>
          <p:cNvPr id="3074" name="Object 8"/>
          <p:cNvGraphicFramePr>
            <a:graphicFrameLocks noChangeAspect="1"/>
          </p:cNvGraphicFramePr>
          <p:nvPr/>
        </p:nvGraphicFramePr>
        <p:xfrm>
          <a:off x="2903538" y="1374775"/>
          <a:ext cx="29210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0" name="Equation" r:id="rId3" imgW="23031000" imgH="6327000" progId="">
                  <p:embed/>
                </p:oleObj>
              </mc:Choice>
              <mc:Fallback>
                <p:oleObj name="Equation" r:id="rId3" imgW="23031000" imgH="6327000" progId="">
                  <p:embed/>
                  <p:pic>
                    <p:nvPicPr>
                      <p:cNvPr id="0" name="Picture 8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3538" y="1374775"/>
                        <a:ext cx="2921000" cy="8032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2209800" y="2909888"/>
          <a:ext cx="4965700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1" name="Equation" r:id="rId5" imgW="39159000" imgH="4887000" progId="">
                  <p:embed/>
                </p:oleObj>
              </mc:Choice>
              <mc:Fallback>
                <p:oleObj name="Equation" r:id="rId5" imgW="39159000" imgH="4887000" progId="">
                  <p:embed/>
                  <p:pic>
                    <p:nvPicPr>
                      <p:cNvPr id="0" name="Picture 8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909888"/>
                        <a:ext cx="4965700" cy="6207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own Arrow 10"/>
          <p:cNvSpPr>
            <a:spLocks noChangeArrowheads="1"/>
          </p:cNvSpPr>
          <p:nvPr/>
        </p:nvSpPr>
        <p:spPr bwMode="auto">
          <a:xfrm rot="2033173">
            <a:off x="3652838" y="1916113"/>
            <a:ext cx="387350" cy="1146175"/>
          </a:xfrm>
          <a:prstGeom prst="downArrow">
            <a:avLst>
              <a:gd name="adj1" fmla="val 50000"/>
              <a:gd name="adj2" fmla="val 50016"/>
            </a:avLst>
          </a:prstGeom>
          <a:solidFill>
            <a:schemeClr val="bg1"/>
          </a:solidFill>
          <a:ln w="63500" algn="ctr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endParaRPr lang="en-US"/>
          </a:p>
        </p:txBody>
      </p:sp>
      <p:sp>
        <p:nvSpPr>
          <p:cNvPr id="12" name="Down Arrow 11"/>
          <p:cNvSpPr>
            <a:spLocks noChangeArrowheads="1"/>
          </p:cNvSpPr>
          <p:nvPr/>
        </p:nvSpPr>
        <p:spPr bwMode="auto">
          <a:xfrm rot="-2252566">
            <a:off x="5322888" y="1924050"/>
            <a:ext cx="387350" cy="1146175"/>
          </a:xfrm>
          <a:prstGeom prst="downArrow">
            <a:avLst>
              <a:gd name="adj1" fmla="val 50000"/>
              <a:gd name="adj2" fmla="val 50016"/>
            </a:avLst>
          </a:prstGeom>
          <a:solidFill>
            <a:schemeClr val="bg1"/>
          </a:solidFill>
          <a:ln w="63500" algn="ctr">
            <a:noFill/>
            <a:round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endParaRPr lang="en-US"/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 rot="5400000">
            <a:off x="3384550" y="4070350"/>
            <a:ext cx="2514600" cy="12700"/>
          </a:xfrm>
          <a:prstGeom prst="line">
            <a:avLst/>
          </a:prstGeom>
          <a:noFill/>
          <a:ln w="6350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2600325" y="3581400"/>
          <a:ext cx="197167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2" name="Equation" r:id="rId7" imgW="15543000" imgH="4023000" progId="">
                  <p:embed/>
                </p:oleObj>
              </mc:Choice>
              <mc:Fallback>
                <p:oleObj name="Equation" r:id="rId7" imgW="15543000" imgH="4023000" progId="">
                  <p:embed/>
                  <p:pic>
                    <p:nvPicPr>
                      <p:cNvPr id="0" name="Picture 8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0325" y="3581400"/>
                        <a:ext cx="1971675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"/>
          <p:cNvGraphicFramePr>
            <a:graphicFrameLocks noChangeAspect="1"/>
          </p:cNvGraphicFramePr>
          <p:nvPr/>
        </p:nvGraphicFramePr>
        <p:xfrm>
          <a:off x="3082925" y="4281488"/>
          <a:ext cx="116840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3" name="Equation" r:id="rId9" imgW="9207000" imgH="4023000" progId="">
                  <p:embed/>
                </p:oleObj>
              </mc:Choice>
              <mc:Fallback>
                <p:oleObj name="Equation" r:id="rId9" imgW="9207000" imgH="4023000" progId="">
                  <p:embed/>
                  <p:pic>
                    <p:nvPicPr>
                      <p:cNvPr id="0" name="Picture 8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2925" y="4281488"/>
                        <a:ext cx="1168400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5313363" y="3581400"/>
          <a:ext cx="2154237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4" name="Equation" r:id="rId11" imgW="16983000" imgH="4023000" progId="">
                  <p:embed/>
                </p:oleObj>
              </mc:Choice>
              <mc:Fallback>
                <p:oleObj name="Equation" r:id="rId11" imgW="16983000" imgH="4023000" progId="">
                  <p:embed/>
                  <p:pic>
                    <p:nvPicPr>
                      <p:cNvPr id="0" name="Picture 8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3363" y="3581400"/>
                        <a:ext cx="2154237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8"/>
          <p:cNvGraphicFramePr>
            <a:graphicFrameLocks noChangeAspect="1"/>
          </p:cNvGraphicFramePr>
          <p:nvPr/>
        </p:nvGraphicFramePr>
        <p:xfrm>
          <a:off x="5894388" y="4294188"/>
          <a:ext cx="120491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5" name="Equation" r:id="rId13" imgW="9495000" imgH="4023000" progId="">
                  <p:embed/>
                </p:oleObj>
              </mc:Choice>
              <mc:Fallback>
                <p:oleObj name="Equation" r:id="rId13" imgW="9495000" imgH="4023000" progId="">
                  <p:embed/>
                  <p:pic>
                    <p:nvPicPr>
                      <p:cNvPr id="0" name="Picture 8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4388" y="4294188"/>
                        <a:ext cx="1204912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>
            <a:off x="1905000" y="5867400"/>
            <a:ext cx="5486400" cy="1588"/>
          </a:xfrm>
          <a:prstGeom prst="straightConnector1">
            <a:avLst/>
          </a:prstGeom>
          <a:noFill/>
          <a:ln w="63500" algn="ctr">
            <a:solidFill>
              <a:schemeClr val="tx1"/>
            </a:solidFill>
            <a:round/>
            <a:headEnd type="triangle" w="med" len="med"/>
            <a:tailEnd type="arrow" w="med" len="med"/>
          </a:ln>
        </p:spPr>
      </p:cxnSp>
      <p:cxnSp>
        <p:nvCxnSpPr>
          <p:cNvPr id="26" name="Straight Connector 25"/>
          <p:cNvCxnSpPr>
            <a:cxnSpLocks noChangeShapeType="1"/>
          </p:cNvCxnSpPr>
          <p:nvPr/>
        </p:nvCxnSpPr>
        <p:spPr bwMode="auto">
          <a:xfrm rot="5400000">
            <a:off x="4419600" y="5878513"/>
            <a:ext cx="457200" cy="0"/>
          </a:xfrm>
          <a:prstGeom prst="line">
            <a:avLst/>
          </a:prstGeom>
          <a:noFill/>
          <a:ln w="635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5105400" y="5740400"/>
            <a:ext cx="228600" cy="228600"/>
          </a:xfrm>
          <a:prstGeom prst="ellipse">
            <a:avLst/>
          </a:prstGeom>
          <a:noFill/>
          <a:ln w="63500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6400800" y="5751513"/>
            <a:ext cx="228600" cy="228600"/>
          </a:xfrm>
          <a:prstGeom prst="ellipse">
            <a:avLst/>
          </a:prstGeom>
          <a:noFill/>
          <a:ln w="63500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9" name="Object 8"/>
          <p:cNvGraphicFramePr>
            <a:graphicFrameLocks noChangeAspect="1"/>
          </p:cNvGraphicFramePr>
          <p:nvPr/>
        </p:nvGraphicFramePr>
        <p:xfrm>
          <a:off x="5053013" y="5297488"/>
          <a:ext cx="36512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6" name="Equation" r:id="rId15" imgW="2871000" imgH="4023000" progId="">
                  <p:embed/>
                </p:oleObj>
              </mc:Choice>
              <mc:Fallback>
                <p:oleObj name="Equation" r:id="rId15" imgW="2871000" imgH="4023000" progId="">
                  <p:embed/>
                  <p:pic>
                    <p:nvPicPr>
                      <p:cNvPr id="0" name="Picture 8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3013" y="5297488"/>
                        <a:ext cx="365125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8"/>
          <p:cNvGraphicFramePr>
            <a:graphicFrameLocks noChangeAspect="1"/>
          </p:cNvGraphicFramePr>
          <p:nvPr/>
        </p:nvGraphicFramePr>
        <p:xfrm>
          <a:off x="6456363" y="5272088"/>
          <a:ext cx="27781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7" name="Equation" r:id="rId17" imgW="2871000" imgH="4023000" progId="">
                  <p:embed/>
                </p:oleObj>
              </mc:Choice>
              <mc:Fallback>
                <p:oleObj name="Equation" r:id="rId17" imgW="2871000" imgH="4023000" progId="">
                  <p:embed/>
                  <p:pic>
                    <p:nvPicPr>
                      <p:cNvPr id="0" name="Picture 8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3" y="5272088"/>
                        <a:ext cx="277812" cy="3873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Straight Connector 31"/>
          <p:cNvCxnSpPr>
            <a:cxnSpLocks noChangeShapeType="1"/>
          </p:cNvCxnSpPr>
          <p:nvPr/>
        </p:nvCxnSpPr>
        <p:spPr bwMode="auto">
          <a:xfrm>
            <a:off x="6629400" y="5867400"/>
            <a:ext cx="838200" cy="0"/>
          </a:xfrm>
          <a:prstGeom prst="line">
            <a:avLst/>
          </a:prstGeom>
          <a:noFill/>
          <a:ln w="127000" algn="ctr">
            <a:solidFill>
              <a:srgbClr val="FF00FF"/>
            </a:solidFill>
            <a:round/>
            <a:headEnd/>
            <a:tailEnd type="triangle" w="med" len="med"/>
          </a:ln>
        </p:spPr>
      </p:cxnSp>
      <p:cxnSp>
        <p:nvCxnSpPr>
          <p:cNvPr id="34" name="Straight Connector 33"/>
          <p:cNvCxnSpPr>
            <a:cxnSpLocks noChangeShapeType="1"/>
            <a:stCxn id="27" idx="2"/>
          </p:cNvCxnSpPr>
          <p:nvPr/>
        </p:nvCxnSpPr>
        <p:spPr bwMode="auto">
          <a:xfrm rot="10800000" flipV="1">
            <a:off x="1828800" y="5854700"/>
            <a:ext cx="3276600" cy="12700"/>
          </a:xfrm>
          <a:prstGeom prst="line">
            <a:avLst/>
          </a:prstGeom>
          <a:noFill/>
          <a:ln w="127000" algn="ctr">
            <a:solidFill>
              <a:srgbClr val="FF00FF"/>
            </a:solidFill>
            <a:round/>
            <a:headEnd/>
            <a:tailEnd type="triangle" w="med" len="med"/>
          </a:ln>
        </p:spPr>
      </p:cxnSp>
      <p:sp>
        <p:nvSpPr>
          <p:cNvPr id="3103" name="TextBox 21"/>
          <p:cNvSpPr txBox="1">
            <a:spLocks noChangeArrowheads="1"/>
          </p:cNvSpPr>
          <p:nvPr/>
        </p:nvSpPr>
        <p:spPr bwMode="auto">
          <a:xfrm>
            <a:off x="0" y="6488113"/>
            <a:ext cx="877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19" action="ppaction://hlinksldjump"/>
              </a:rPr>
              <a:t>HOME</a:t>
            </a:r>
            <a:endParaRPr lang="en-US"/>
          </a:p>
        </p:txBody>
      </p:sp>
      <p:graphicFrame>
        <p:nvGraphicFramePr>
          <p:cNvPr id="3095" name="Object 9"/>
          <p:cNvGraphicFramePr>
            <a:graphicFrameLocks noChangeAspect="1"/>
          </p:cNvGraphicFramePr>
          <p:nvPr/>
        </p:nvGraphicFramePr>
        <p:xfrm>
          <a:off x="3962400" y="3335338"/>
          <a:ext cx="414338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8" name="Equation" r:id="rId20" imgW="5175000" imgH="4023000" progId="">
                  <p:embed/>
                </p:oleObj>
              </mc:Choice>
              <mc:Fallback>
                <p:oleObj name="Equation" r:id="rId20" imgW="5175000" imgH="4023000" progId="">
                  <p:embed/>
                  <p:pic>
                    <p:nvPicPr>
                      <p:cNvPr id="0" name="Picture 8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335338"/>
                        <a:ext cx="414338" cy="3222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7" name="Object 9"/>
          <p:cNvGraphicFramePr>
            <a:graphicFrameLocks noChangeAspect="1"/>
          </p:cNvGraphicFramePr>
          <p:nvPr/>
        </p:nvGraphicFramePr>
        <p:xfrm>
          <a:off x="2133600" y="3352800"/>
          <a:ext cx="37147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99" name="Equation" r:id="rId22" imgW="207000" imgH="162000" progId="">
                  <p:embed/>
                </p:oleObj>
              </mc:Choice>
              <mc:Fallback>
                <p:oleObj name="Equation" r:id="rId22" imgW="207000" imgH="162000" progId="">
                  <p:embed/>
                  <p:pic>
                    <p:nvPicPr>
                      <p:cNvPr id="0" name="Picture 8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352800"/>
                        <a:ext cx="371475" cy="2889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8" name="Object 9"/>
          <p:cNvGraphicFramePr>
            <a:graphicFrameLocks noChangeAspect="1"/>
          </p:cNvGraphicFramePr>
          <p:nvPr/>
        </p:nvGraphicFramePr>
        <p:xfrm>
          <a:off x="6770688" y="3335338"/>
          <a:ext cx="414337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900" name="Equation" r:id="rId24" imgW="207000" imgH="162000" progId="">
                  <p:embed/>
                </p:oleObj>
              </mc:Choice>
              <mc:Fallback>
                <p:oleObj name="Equation" r:id="rId24" imgW="207000" imgH="162000" progId="">
                  <p:embed/>
                  <p:pic>
                    <p:nvPicPr>
                      <p:cNvPr id="0" name="Picture 8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0688" y="3335338"/>
                        <a:ext cx="414337" cy="3222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9" name="Object 9"/>
          <p:cNvGraphicFramePr>
            <a:graphicFrameLocks noChangeAspect="1"/>
          </p:cNvGraphicFramePr>
          <p:nvPr/>
        </p:nvGraphicFramePr>
        <p:xfrm>
          <a:off x="4724400" y="3335338"/>
          <a:ext cx="4000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901" name="Equation" r:id="rId26" imgW="207000" imgH="162000" progId="">
                  <p:embed/>
                </p:oleObj>
              </mc:Choice>
              <mc:Fallback>
                <p:oleObj name="Equation" r:id="rId26" imgW="207000" imgH="162000" progId="">
                  <p:embed/>
                  <p:pic>
                    <p:nvPicPr>
                      <p:cNvPr id="0" name="Picture 8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335338"/>
                        <a:ext cx="400050" cy="3111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00" name="Object 9"/>
          <p:cNvGraphicFramePr>
            <a:graphicFrameLocks noChangeAspect="1"/>
          </p:cNvGraphicFramePr>
          <p:nvPr/>
        </p:nvGraphicFramePr>
        <p:xfrm>
          <a:off x="4114800" y="3962400"/>
          <a:ext cx="36036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902" name="Equation" r:id="rId28" imgW="4887000" imgH="4887000" progId="">
                  <p:embed/>
                </p:oleObj>
              </mc:Choice>
              <mc:Fallback>
                <p:oleObj name="Equation" r:id="rId28" imgW="4887000" imgH="4887000" progId="">
                  <p:embed/>
                  <p:pic>
                    <p:nvPicPr>
                      <p:cNvPr id="0" name="Picture 8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962400"/>
                        <a:ext cx="360363" cy="3603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01" name="Object 9"/>
          <p:cNvGraphicFramePr>
            <a:graphicFrameLocks noChangeAspect="1"/>
          </p:cNvGraphicFramePr>
          <p:nvPr/>
        </p:nvGraphicFramePr>
        <p:xfrm>
          <a:off x="3048000" y="3962400"/>
          <a:ext cx="36036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903" name="Equation" r:id="rId30" imgW="198000" imgH="198000" progId="">
                  <p:embed/>
                </p:oleObj>
              </mc:Choice>
              <mc:Fallback>
                <p:oleObj name="Equation" r:id="rId30" imgW="198000" imgH="198000" progId="">
                  <p:embed/>
                  <p:pic>
                    <p:nvPicPr>
                      <p:cNvPr id="0" name="Picture 8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962400"/>
                        <a:ext cx="360363" cy="3603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02" name="Object 9"/>
          <p:cNvGraphicFramePr>
            <a:graphicFrameLocks noChangeAspect="1"/>
          </p:cNvGraphicFramePr>
          <p:nvPr/>
        </p:nvGraphicFramePr>
        <p:xfrm>
          <a:off x="7010400" y="3962400"/>
          <a:ext cx="36036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904" name="Equation" r:id="rId32" imgW="198000" imgH="198000" progId="">
                  <p:embed/>
                </p:oleObj>
              </mc:Choice>
              <mc:Fallback>
                <p:oleObj name="Equation" r:id="rId32" imgW="198000" imgH="198000" progId="">
                  <p:embed/>
                  <p:pic>
                    <p:nvPicPr>
                      <p:cNvPr id="0" name="Picture 8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962400"/>
                        <a:ext cx="360363" cy="3603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5715000" y="3976688"/>
          <a:ext cx="360363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905" name="Equation" r:id="rId34" imgW="198000" imgH="198000" progId="">
                  <p:embed/>
                </p:oleObj>
              </mc:Choice>
              <mc:Fallback>
                <p:oleObj name="Equation" r:id="rId34" imgW="198000" imgH="198000" progId="">
                  <p:embed/>
                  <p:pic>
                    <p:nvPicPr>
                      <p:cNvPr id="0" name="Picture 8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976688"/>
                        <a:ext cx="360363" cy="3603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9" action="ppaction://hlinksldjump"/>
              </a:rPr>
              <a:t>MENU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6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11" grpId="0" animBg="1"/>
      <p:bldP spid="11" grpId="1" animBg="1"/>
      <p:bldP spid="12" grpId="0" animBg="1"/>
      <p:bldP spid="12" grpId="1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9067800" cy="1196975"/>
          </a:xfrm>
        </p:spPr>
        <p:txBody>
          <a:bodyPr/>
          <a:lstStyle/>
          <a:p>
            <a:r>
              <a:rPr lang="en-US" sz="2800" dirty="0" smtClean="0">
                <a:latin typeface="Verdana" pitchFamily="34" charset="0"/>
              </a:rPr>
              <a:t>Use the symbol &lt; or &gt; to show the relationship.</a:t>
            </a:r>
          </a:p>
        </p:txBody>
      </p:sp>
      <p:sp>
        <p:nvSpPr>
          <p:cNvPr id="17411" name="TextBox 17"/>
          <p:cNvSpPr txBox="1">
            <a:spLocks noChangeArrowheads="1"/>
          </p:cNvSpPr>
          <p:nvPr/>
        </p:nvSpPr>
        <p:spPr bwMode="auto">
          <a:xfrm>
            <a:off x="1447800" y="4038600"/>
            <a:ext cx="2828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Verdana" pitchFamily="34" charset="0"/>
              </a:rPr>
              <a:t>b.	-5 and -7</a:t>
            </a:r>
          </a:p>
        </p:txBody>
      </p:sp>
      <p:sp>
        <p:nvSpPr>
          <p:cNvPr id="17412" name="TextBox 20"/>
          <p:cNvSpPr txBox="1">
            <a:spLocks noChangeArrowheads="1"/>
          </p:cNvSpPr>
          <p:nvPr/>
        </p:nvSpPr>
        <p:spPr bwMode="auto">
          <a:xfrm>
            <a:off x="1447800" y="2198688"/>
            <a:ext cx="2667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Verdana" pitchFamily="34" charset="0"/>
              </a:rPr>
              <a:t>a.	-4 and 1</a:t>
            </a:r>
          </a:p>
          <a:p>
            <a:endParaRPr lang="en-US" sz="2800" dirty="0"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95600" y="2819400"/>
            <a:ext cx="4343400" cy="54768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-4 &lt;  1     or    1 &gt; -4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819400" y="4724400"/>
            <a:ext cx="4572000" cy="5238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-7 &lt;  -5     or    -5 &gt; -7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Text Box 4"/>
          <p:cNvSpPr txBox="1">
            <a:spLocks noChangeArrowheads="1"/>
          </p:cNvSpPr>
          <p:nvPr/>
        </p:nvSpPr>
        <p:spPr bwMode="auto">
          <a:xfrm>
            <a:off x="0" y="542925"/>
            <a:ext cx="9144000" cy="523875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Georgia" pitchFamily="18" charset="0"/>
              </a:rPr>
              <a:t>Write this equation in function form (solve for y)</a:t>
            </a:r>
          </a:p>
        </p:txBody>
      </p:sp>
      <p:graphicFrame>
        <p:nvGraphicFramePr>
          <p:cNvPr id="4098" name="Object 5"/>
          <p:cNvGraphicFramePr>
            <a:graphicFrameLocks noGrp="1" noChangeAspect="1"/>
          </p:cNvGraphicFramePr>
          <p:nvPr>
            <p:ph/>
          </p:nvPr>
        </p:nvGraphicFramePr>
        <p:xfrm>
          <a:off x="-152400" y="1373527"/>
          <a:ext cx="3018036" cy="560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06" name="Equation" r:id="rId3" imgW="27927000" imgH="5175000" progId="">
                  <p:embed/>
                </p:oleObj>
              </mc:Choice>
              <mc:Fallback>
                <p:oleObj name="Equation" r:id="rId3" imgW="27927000" imgH="5175000" progId="">
                  <p:embed/>
                  <p:pic>
                    <p:nvPicPr>
                      <p:cNvPr id="0" name="Picture 60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1373527"/>
                        <a:ext cx="3018036" cy="56004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9"/>
          <p:cNvGraphicFramePr>
            <a:graphicFrameLocks noChangeAspect="1"/>
          </p:cNvGraphicFramePr>
          <p:nvPr/>
        </p:nvGraphicFramePr>
        <p:xfrm>
          <a:off x="5257800" y="1015913"/>
          <a:ext cx="3422650" cy="113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07" name="Equation" r:id="rId5" imgW="29367000" imgH="9783000" progId="">
                  <p:embed/>
                </p:oleObj>
              </mc:Choice>
              <mc:Fallback>
                <p:oleObj name="Equation" r:id="rId5" imgW="29367000" imgH="9783000" progId="">
                  <p:embed/>
                  <p:pic>
                    <p:nvPicPr>
                      <p:cNvPr id="0" name="Picture 6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1015913"/>
                        <a:ext cx="3422650" cy="11399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10"/>
          <p:cNvGraphicFramePr>
            <a:graphicFrameLocks noChangeAspect="1"/>
          </p:cNvGraphicFramePr>
          <p:nvPr/>
        </p:nvGraphicFramePr>
        <p:xfrm>
          <a:off x="742949" y="1831831"/>
          <a:ext cx="2286000" cy="414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08" name="Equation" r:id="rId7" imgW="21591000" imgH="5175000" progId="">
                  <p:embed/>
                </p:oleObj>
              </mc:Choice>
              <mc:Fallback>
                <p:oleObj name="Equation" r:id="rId7" imgW="21591000" imgH="5175000" progId="">
                  <p:embed/>
                  <p:pic>
                    <p:nvPicPr>
                      <p:cNvPr id="0" name="Picture 6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49" y="1831831"/>
                        <a:ext cx="2286000" cy="4144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232" name="Straight Connector 11"/>
          <p:cNvCxnSpPr>
            <a:cxnSpLocks noChangeShapeType="1"/>
          </p:cNvCxnSpPr>
          <p:nvPr/>
        </p:nvCxnSpPr>
        <p:spPr bwMode="auto">
          <a:xfrm rot="10800000">
            <a:off x="438149" y="2209800"/>
            <a:ext cx="3733800" cy="0"/>
          </a:xfrm>
          <a:prstGeom prst="line">
            <a:avLst/>
          </a:prstGeom>
          <a:noFill/>
          <a:ln w="63500" algn="ctr">
            <a:solidFill>
              <a:schemeClr val="bg1"/>
            </a:solidFill>
            <a:round/>
            <a:headEnd/>
            <a:tailEnd/>
          </a:ln>
        </p:spPr>
      </p:cxnSp>
      <p:graphicFrame>
        <p:nvGraphicFramePr>
          <p:cNvPr id="9221" name="Object 12"/>
          <p:cNvGraphicFramePr>
            <a:graphicFrameLocks noChangeAspect="1"/>
          </p:cNvGraphicFramePr>
          <p:nvPr/>
        </p:nvGraphicFramePr>
        <p:xfrm>
          <a:off x="1552574" y="2306977"/>
          <a:ext cx="2491807" cy="560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09" name="Equation" r:id="rId9" imgW="23031000" imgH="5175000" progId="">
                  <p:embed/>
                </p:oleObj>
              </mc:Choice>
              <mc:Fallback>
                <p:oleObj name="Equation" r:id="rId9" imgW="23031000" imgH="5175000" progId="">
                  <p:embed/>
                  <p:pic>
                    <p:nvPicPr>
                      <p:cNvPr id="0" name="Picture 6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4" y="2306977"/>
                        <a:ext cx="2491807" cy="56004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14"/>
          <p:cNvGraphicFramePr>
            <a:graphicFrameLocks noChangeAspect="1"/>
          </p:cNvGraphicFramePr>
          <p:nvPr/>
        </p:nvGraphicFramePr>
        <p:xfrm>
          <a:off x="1428750" y="2889972"/>
          <a:ext cx="2209800" cy="391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10" name="Equation" r:id="rId11" imgW="24471000" imgH="4887000" progId="">
                  <p:embed/>
                </p:oleObj>
              </mc:Choice>
              <mc:Fallback>
                <p:oleObj name="Equation" r:id="rId11" imgW="24471000" imgH="4887000" progId="">
                  <p:embed/>
                  <p:pic>
                    <p:nvPicPr>
                      <p:cNvPr id="0" name="Picture 6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2889972"/>
                        <a:ext cx="2209800" cy="3913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15"/>
          <p:cNvGraphicFramePr>
            <a:graphicFrameLocks noChangeAspect="1"/>
          </p:cNvGraphicFramePr>
          <p:nvPr/>
        </p:nvGraphicFramePr>
        <p:xfrm>
          <a:off x="2038349" y="3362683"/>
          <a:ext cx="2117089" cy="1026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11" name="Equation" r:id="rId13" imgW="19575000" imgH="9495000" progId="">
                  <p:embed/>
                </p:oleObj>
              </mc:Choice>
              <mc:Fallback>
                <p:oleObj name="Equation" r:id="rId13" imgW="19575000" imgH="9495000" progId="">
                  <p:embed/>
                  <p:pic>
                    <p:nvPicPr>
                      <p:cNvPr id="0" name="Picture 6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8349" y="3362683"/>
                        <a:ext cx="2117089" cy="102675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4" name="Object 16"/>
          <p:cNvGraphicFramePr>
            <a:graphicFrameLocks noChangeAspect="1"/>
          </p:cNvGraphicFramePr>
          <p:nvPr/>
        </p:nvGraphicFramePr>
        <p:xfrm>
          <a:off x="2009774" y="4816179"/>
          <a:ext cx="2085975" cy="528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12" name="Equation" r:id="rId15" imgW="19287000" imgH="4887000" progId="">
                  <p:embed/>
                </p:oleObj>
              </mc:Choice>
              <mc:Fallback>
                <p:oleObj name="Equation" r:id="rId15" imgW="19287000" imgH="4887000" progId="">
                  <p:embed/>
                  <p:pic>
                    <p:nvPicPr>
                      <p:cNvPr id="0" name="Picture 6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9774" y="4816179"/>
                        <a:ext cx="2085975" cy="528934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5" name="Object 17"/>
          <p:cNvGraphicFramePr>
            <a:graphicFrameLocks noChangeAspect="1"/>
          </p:cNvGraphicFramePr>
          <p:nvPr/>
        </p:nvGraphicFramePr>
        <p:xfrm>
          <a:off x="7010467" y="2021597"/>
          <a:ext cx="1673157" cy="434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13" name="Equation" r:id="rId17" imgW="16695000" imgH="4311000" progId="">
                  <p:embed/>
                </p:oleObj>
              </mc:Choice>
              <mc:Fallback>
                <p:oleObj name="Equation" r:id="rId17" imgW="16695000" imgH="4311000" progId="">
                  <p:embed/>
                  <p:pic>
                    <p:nvPicPr>
                      <p:cNvPr id="0" name="Picture 6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67" y="2021597"/>
                        <a:ext cx="1673157" cy="4342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233" name="Straight Connector 19"/>
          <p:cNvCxnSpPr>
            <a:cxnSpLocks noChangeShapeType="1"/>
          </p:cNvCxnSpPr>
          <p:nvPr/>
        </p:nvCxnSpPr>
        <p:spPr bwMode="auto">
          <a:xfrm rot="10800000">
            <a:off x="5102225" y="2438400"/>
            <a:ext cx="3733800" cy="0"/>
          </a:xfrm>
          <a:prstGeom prst="line">
            <a:avLst/>
          </a:prstGeom>
          <a:noFill/>
          <a:ln w="63500" algn="ctr">
            <a:solidFill>
              <a:schemeClr val="bg1"/>
            </a:solidFill>
            <a:round/>
            <a:headEnd/>
            <a:tailEnd/>
          </a:ln>
        </p:spPr>
      </p:cxnSp>
      <p:graphicFrame>
        <p:nvGraphicFramePr>
          <p:cNvPr id="9226" name="Object 18"/>
          <p:cNvGraphicFramePr>
            <a:graphicFrameLocks noChangeAspect="1"/>
          </p:cNvGraphicFramePr>
          <p:nvPr/>
        </p:nvGraphicFramePr>
        <p:xfrm>
          <a:off x="6019800" y="2746289"/>
          <a:ext cx="2584480" cy="1139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14" name="Equation" r:id="rId19" imgW="22167000" imgH="9783000" progId="">
                  <p:embed/>
                </p:oleObj>
              </mc:Choice>
              <mc:Fallback>
                <p:oleObj name="Equation" r:id="rId19" imgW="22167000" imgH="9783000" progId="">
                  <p:embed/>
                  <p:pic>
                    <p:nvPicPr>
                      <p:cNvPr id="0" name="Picture 6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746289"/>
                        <a:ext cx="2584480" cy="1139911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7" name="Object 20"/>
          <p:cNvGraphicFramePr>
            <a:graphicFrameLocks noChangeAspect="1"/>
          </p:cNvGraphicFramePr>
          <p:nvPr/>
        </p:nvGraphicFramePr>
        <p:xfrm>
          <a:off x="5562600" y="2938225"/>
          <a:ext cx="3581400" cy="697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15" name="Equation" r:id="rId21" imgW="38871000" imgH="9495000" progId="">
                  <p:embed/>
                </p:oleObj>
              </mc:Choice>
              <mc:Fallback>
                <p:oleObj name="Equation" r:id="rId21" imgW="38871000" imgH="9495000" progId="">
                  <p:embed/>
                  <p:pic>
                    <p:nvPicPr>
                      <p:cNvPr id="0" name="Picture 6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938225"/>
                        <a:ext cx="3581400" cy="6971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8" name="Object 22"/>
          <p:cNvGraphicFramePr>
            <a:graphicFrameLocks noChangeAspect="1"/>
          </p:cNvGraphicFramePr>
          <p:nvPr/>
        </p:nvGraphicFramePr>
        <p:xfrm>
          <a:off x="5925426" y="3805400"/>
          <a:ext cx="3218574" cy="107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16" name="Equation" r:id="rId23" imgW="28503000" imgH="9495000" progId="">
                  <p:embed/>
                </p:oleObj>
              </mc:Choice>
              <mc:Fallback>
                <p:oleObj name="Equation" r:id="rId23" imgW="28503000" imgH="9495000" progId="">
                  <p:embed/>
                  <p:pic>
                    <p:nvPicPr>
                      <p:cNvPr id="0" name="Picture 6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5426" y="3805400"/>
                        <a:ext cx="3218574" cy="1071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9" name="Object 23"/>
          <p:cNvGraphicFramePr>
            <a:graphicFrameLocks noChangeAspect="1"/>
          </p:cNvGraphicFramePr>
          <p:nvPr/>
        </p:nvGraphicFramePr>
        <p:xfrm>
          <a:off x="5943600" y="5181600"/>
          <a:ext cx="3043238" cy="106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717" name="Equation" r:id="rId25" imgW="29655000" imgH="10359000" progId="">
                  <p:embed/>
                </p:oleObj>
              </mc:Choice>
              <mc:Fallback>
                <p:oleObj name="Equation" r:id="rId25" imgW="29655000" imgH="10359000" progId="">
                  <p:embed/>
                  <p:pic>
                    <p:nvPicPr>
                      <p:cNvPr id="0" name="Picture 6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181600"/>
                        <a:ext cx="3043238" cy="10625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7" action="ppaction://hlinksldjump"/>
              </a:rPr>
              <a:t>MENU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8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Text Box 3"/>
          <p:cNvSpPr txBox="1">
            <a:spLocks noChangeArrowheads="1"/>
          </p:cNvSpPr>
          <p:nvPr/>
        </p:nvSpPr>
        <p:spPr bwMode="auto">
          <a:xfrm>
            <a:off x="0" y="911225"/>
            <a:ext cx="91440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Franklin Gothic Medium" pitchFamily="34" charset="0"/>
              </a:rPr>
              <a:t>11.  Write the following numbers in increasing order:</a:t>
            </a:r>
          </a:p>
        </p:txBody>
      </p:sp>
      <p:graphicFrame>
        <p:nvGraphicFramePr>
          <p:cNvPr id="5122" name="Object 8"/>
          <p:cNvGraphicFramePr>
            <a:graphicFrameLocks noChangeAspect="1"/>
          </p:cNvGraphicFramePr>
          <p:nvPr/>
        </p:nvGraphicFramePr>
        <p:xfrm>
          <a:off x="657225" y="1463675"/>
          <a:ext cx="6856413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78" name="Equation" r:id="rId3" imgW="41175000" imgH="9495000" progId="">
                  <p:embed/>
                </p:oleObj>
              </mc:Choice>
              <mc:Fallback>
                <p:oleObj name="Equation" r:id="rId3" imgW="41175000" imgH="9495000" progId="">
                  <p:embed/>
                  <p:pic>
                    <p:nvPicPr>
                      <p:cNvPr id="0" name="Picture 5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" y="1463675"/>
                        <a:ext cx="6856413" cy="15811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1" name="Object 8"/>
          <p:cNvGraphicFramePr>
            <a:graphicFrameLocks noChangeAspect="1"/>
          </p:cNvGraphicFramePr>
          <p:nvPr/>
        </p:nvGraphicFramePr>
        <p:xfrm>
          <a:off x="1371600" y="2587625"/>
          <a:ext cx="1212850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79" name="Equation" r:id="rId5" imgW="13239000" imgH="4311000" progId="">
                  <p:embed/>
                </p:oleObj>
              </mc:Choice>
              <mc:Fallback>
                <p:oleObj name="Equation" r:id="rId5" imgW="13239000" imgH="4311000" progId="">
                  <p:embed/>
                  <p:pic>
                    <p:nvPicPr>
                      <p:cNvPr id="0" name="Picture 5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587625"/>
                        <a:ext cx="1212850" cy="39528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2782888" y="2892425"/>
          <a:ext cx="1133475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80" name="Equation" r:id="rId7" imgW="12375000" imgH="4311000" progId="">
                  <p:embed/>
                </p:oleObj>
              </mc:Choice>
              <mc:Fallback>
                <p:oleObj name="Equation" r:id="rId7" imgW="12375000" imgH="4311000" progId="">
                  <p:embed/>
                  <p:pic>
                    <p:nvPicPr>
                      <p:cNvPr id="0" name="Picture 5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2888" y="2892425"/>
                        <a:ext cx="1133475" cy="39528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/>
        </p:nvGraphicFramePr>
        <p:xfrm>
          <a:off x="4191000" y="2676525"/>
          <a:ext cx="1133475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81" name="Equation" r:id="rId9" imgW="12375000" imgH="4023000" progId="">
                  <p:embed/>
                </p:oleObj>
              </mc:Choice>
              <mc:Fallback>
                <p:oleObj name="Equation" r:id="rId9" imgW="12375000" imgH="4023000" progId="">
                  <p:embed/>
                  <p:pic>
                    <p:nvPicPr>
                      <p:cNvPr id="0" name="Picture 5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676525"/>
                        <a:ext cx="1133475" cy="36988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5473700" y="3108325"/>
          <a:ext cx="1160463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82" name="Equation" r:id="rId11" imgW="12663000" imgH="4311000" progId="">
                  <p:embed/>
                </p:oleObj>
              </mc:Choice>
              <mc:Fallback>
                <p:oleObj name="Equation" r:id="rId11" imgW="12663000" imgH="4311000" progId="">
                  <p:embed/>
                  <p:pic>
                    <p:nvPicPr>
                      <p:cNvPr id="0" name="Picture 5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3700" y="3108325"/>
                        <a:ext cx="1160463" cy="396875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1371600" y="4087813"/>
          <a:ext cx="1008063" cy="124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83" name="Equation" r:id="rId13" imgW="6039000" imgH="7479000" progId="">
                  <p:embed/>
                </p:oleObj>
              </mc:Choice>
              <mc:Fallback>
                <p:oleObj name="Equation" r:id="rId13" imgW="6039000" imgH="7479000" progId="">
                  <p:embed/>
                  <p:pic>
                    <p:nvPicPr>
                      <p:cNvPr id="0" name="Picture 5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087813"/>
                        <a:ext cx="1008063" cy="12461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8"/>
          <p:cNvGraphicFramePr>
            <a:graphicFrameLocks noChangeAspect="1"/>
          </p:cNvGraphicFramePr>
          <p:nvPr/>
        </p:nvGraphicFramePr>
        <p:xfrm>
          <a:off x="2816225" y="4425950"/>
          <a:ext cx="384175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84" name="Equation" r:id="rId15" imgW="2295000" imgH="3735000" progId="">
                  <p:embed/>
                </p:oleObj>
              </mc:Choice>
              <mc:Fallback>
                <p:oleObj name="Equation" r:id="rId15" imgW="2295000" imgH="3735000" progId="">
                  <p:embed/>
                  <p:pic>
                    <p:nvPicPr>
                      <p:cNvPr id="0" name="Picture 5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225" y="4425950"/>
                        <a:ext cx="384175" cy="6238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8"/>
          <p:cNvGraphicFramePr>
            <a:graphicFrameLocks noChangeAspect="1"/>
          </p:cNvGraphicFramePr>
          <p:nvPr/>
        </p:nvGraphicFramePr>
        <p:xfrm>
          <a:off x="3446463" y="4251325"/>
          <a:ext cx="960437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85" name="Equation" r:id="rId17" imgW="5751000" imgH="5751000" progId="">
                  <p:embed/>
                </p:oleObj>
              </mc:Choice>
              <mc:Fallback>
                <p:oleObj name="Equation" r:id="rId17" imgW="5751000" imgH="5751000" progId="">
                  <p:embed/>
                  <p:pic>
                    <p:nvPicPr>
                      <p:cNvPr id="0" name="Picture 5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6463" y="4251325"/>
                        <a:ext cx="960437" cy="9604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4864100" y="4483100"/>
          <a:ext cx="528638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86" name="Equation" r:id="rId19" imgW="3159000" imgH="3159000" progId="">
                  <p:embed/>
                </p:oleObj>
              </mc:Choice>
              <mc:Fallback>
                <p:oleObj name="Equation" r:id="rId19" imgW="3159000" imgH="3159000" progId="">
                  <p:embed/>
                  <p:pic>
                    <p:nvPicPr>
                      <p:cNvPr id="0" name="Picture 5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100" y="4483100"/>
                        <a:ext cx="528638" cy="5286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"/>
          <p:cNvGraphicFramePr>
            <a:graphicFrameLocks noChangeAspect="1"/>
          </p:cNvGraphicFramePr>
          <p:nvPr/>
        </p:nvGraphicFramePr>
        <p:xfrm>
          <a:off x="5764213" y="3967163"/>
          <a:ext cx="865187" cy="158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87" name="Equation" r:id="rId21" imgW="5175000" imgH="9495000" progId="">
                  <p:embed/>
                </p:oleObj>
              </mc:Choice>
              <mc:Fallback>
                <p:oleObj name="Equation" r:id="rId21" imgW="5175000" imgH="9495000" progId="">
                  <p:embed/>
                  <p:pic>
                    <p:nvPicPr>
                      <p:cNvPr id="0" name="Picture 5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4213" y="3967163"/>
                        <a:ext cx="865187" cy="15859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7151688" y="4418013"/>
          <a:ext cx="528637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688" name="Equation" r:id="rId23" imgW="3159000" imgH="4023000" progId="">
                  <p:embed/>
                </p:oleObj>
              </mc:Choice>
              <mc:Fallback>
                <p:oleObj name="Equation" r:id="rId23" imgW="3159000" imgH="4023000" progId="">
                  <p:embed/>
                  <p:pic>
                    <p:nvPicPr>
                      <p:cNvPr id="0" name="Picture 5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1688" y="4418013"/>
                        <a:ext cx="528637" cy="6731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4" name="TextBox 18"/>
          <p:cNvSpPr txBox="1">
            <a:spLocks noChangeArrowheads="1"/>
          </p:cNvSpPr>
          <p:nvPr/>
        </p:nvSpPr>
        <p:spPr bwMode="auto">
          <a:xfrm>
            <a:off x="0" y="6488113"/>
            <a:ext cx="877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25" action="ppaction://hlinksldjump"/>
              </a:rPr>
              <a:t>HOME</a:t>
            </a: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5" action="ppaction://hlinksldjump"/>
              </a:rPr>
              <a:t>MENU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6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>
            <a:spLocks noChangeArrowheads="1"/>
          </p:cNvSpPr>
          <p:nvPr/>
        </p:nvSpPr>
        <p:spPr bwMode="auto">
          <a:xfrm>
            <a:off x="2819400" y="2260600"/>
            <a:ext cx="533400" cy="457200"/>
          </a:xfrm>
          <a:prstGeom prst="ellipse">
            <a:avLst/>
          </a:prstGeom>
          <a:noFill/>
          <a:ln w="63500" algn="ctr">
            <a:solidFill>
              <a:srgbClr val="FF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3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549275"/>
          </a:xfrm>
          <a:prstGeom prst="rect">
            <a:avLst/>
          </a:prstGeom>
          <a:solidFill>
            <a:srgbClr val="36DBF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Bookman Old Style" pitchFamily="18" charset="0"/>
              </a:rPr>
              <a:t>Simplify the following.</a:t>
            </a:r>
          </a:p>
        </p:txBody>
      </p:sp>
      <p:graphicFrame>
        <p:nvGraphicFramePr>
          <p:cNvPr id="6146" name="Object 29"/>
          <p:cNvGraphicFramePr>
            <a:graphicFrameLocks noChangeAspect="1"/>
          </p:cNvGraphicFramePr>
          <p:nvPr/>
        </p:nvGraphicFramePr>
        <p:xfrm>
          <a:off x="0" y="2209800"/>
          <a:ext cx="4773613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390" name="Equation" r:id="rId3" imgW="43479000" imgH="5751000" progId="">
                  <p:embed/>
                </p:oleObj>
              </mc:Choice>
              <mc:Fallback>
                <p:oleObj name="Equation" r:id="rId3" imgW="43479000" imgH="5751000" progId="">
                  <p:embed/>
                  <p:pic>
                    <p:nvPicPr>
                      <p:cNvPr id="0" name="Picture 2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09800"/>
                        <a:ext cx="4773613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Curved Down Arrow 26"/>
          <p:cNvSpPr>
            <a:spLocks noChangeArrowheads="1"/>
          </p:cNvSpPr>
          <p:nvPr/>
        </p:nvSpPr>
        <p:spPr bwMode="auto">
          <a:xfrm>
            <a:off x="762000" y="1600200"/>
            <a:ext cx="914400" cy="6858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33CC"/>
          </a:solidFill>
          <a:ln w="63500" algn="ctr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Curved Down Arrow 27"/>
          <p:cNvSpPr>
            <a:spLocks noChangeArrowheads="1"/>
          </p:cNvSpPr>
          <p:nvPr/>
        </p:nvSpPr>
        <p:spPr bwMode="auto">
          <a:xfrm>
            <a:off x="762000" y="1600200"/>
            <a:ext cx="1752600" cy="685800"/>
          </a:xfrm>
          <a:prstGeom prst="curvedDownArrow">
            <a:avLst>
              <a:gd name="adj1" fmla="val 25011"/>
              <a:gd name="adj2" fmla="val 49999"/>
              <a:gd name="adj3" fmla="val 25000"/>
            </a:avLst>
          </a:prstGeom>
          <a:solidFill>
            <a:srgbClr val="FF33CC"/>
          </a:solidFill>
          <a:ln w="63500" algn="ctr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" name="Curved Down Arrow 28"/>
          <p:cNvSpPr>
            <a:spLocks noChangeArrowheads="1"/>
          </p:cNvSpPr>
          <p:nvPr/>
        </p:nvSpPr>
        <p:spPr bwMode="auto">
          <a:xfrm>
            <a:off x="3048000" y="1600200"/>
            <a:ext cx="762000" cy="6858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33CC"/>
          </a:solidFill>
          <a:ln w="63500" algn="ctr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Curved Down Arrow 29"/>
          <p:cNvSpPr>
            <a:spLocks noChangeArrowheads="1"/>
          </p:cNvSpPr>
          <p:nvPr/>
        </p:nvSpPr>
        <p:spPr bwMode="auto">
          <a:xfrm>
            <a:off x="3048000" y="1600200"/>
            <a:ext cx="1524000" cy="6858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33CC"/>
          </a:solidFill>
          <a:ln w="63500" algn="ctr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7203" name="Object 35"/>
          <p:cNvGraphicFramePr>
            <a:graphicFrameLocks noChangeAspect="1"/>
          </p:cNvGraphicFramePr>
          <p:nvPr/>
        </p:nvGraphicFramePr>
        <p:xfrm>
          <a:off x="762000" y="2890838"/>
          <a:ext cx="3668713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391" name="Equation" r:id="rId5" imgW="33399000" imgH="4887000" progId="">
                  <p:embed/>
                </p:oleObj>
              </mc:Choice>
              <mc:Fallback>
                <p:oleObj name="Equation" r:id="rId5" imgW="33399000" imgH="4887000" progId="">
                  <p:embed/>
                  <p:pic>
                    <p:nvPicPr>
                      <p:cNvPr id="0" name="Picture 2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890838"/>
                        <a:ext cx="3668713" cy="538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05" name="Object 37"/>
          <p:cNvGraphicFramePr>
            <a:graphicFrameLocks noChangeAspect="1"/>
          </p:cNvGraphicFramePr>
          <p:nvPr/>
        </p:nvGraphicFramePr>
        <p:xfrm>
          <a:off x="762000" y="3576638"/>
          <a:ext cx="981075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392" name="Equation" r:id="rId7" imgW="8919000" imgH="4887000" progId="">
                  <p:embed/>
                </p:oleObj>
              </mc:Choice>
              <mc:Fallback>
                <p:oleObj name="Equation" r:id="rId7" imgW="8919000" imgH="4887000" progId="">
                  <p:embed/>
                  <p:pic>
                    <p:nvPicPr>
                      <p:cNvPr id="0" name="Picture 2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576638"/>
                        <a:ext cx="981075" cy="538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07" name="Object 39"/>
          <p:cNvGraphicFramePr>
            <a:graphicFrameLocks noChangeAspect="1"/>
          </p:cNvGraphicFramePr>
          <p:nvPr/>
        </p:nvGraphicFramePr>
        <p:xfrm>
          <a:off x="1752600" y="3581400"/>
          <a:ext cx="85407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393" name="Equation" r:id="rId9" imgW="7767000" imgH="4023000" progId="">
                  <p:embed/>
                </p:oleObj>
              </mc:Choice>
              <mc:Fallback>
                <p:oleObj name="Equation" r:id="rId9" imgW="7767000" imgH="4023000" progId="">
                  <p:embed/>
                  <p:pic>
                    <p:nvPicPr>
                      <p:cNvPr id="0" name="Picture 2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581400"/>
                        <a:ext cx="854075" cy="442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08" name="Object 40"/>
          <p:cNvGraphicFramePr>
            <a:graphicFrameLocks noChangeAspect="1"/>
          </p:cNvGraphicFramePr>
          <p:nvPr/>
        </p:nvGraphicFramePr>
        <p:xfrm>
          <a:off x="2667000" y="3657600"/>
          <a:ext cx="728663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394" name="Equation" r:id="rId11" imgW="6615000" imgH="4023000" progId="">
                  <p:embed/>
                </p:oleObj>
              </mc:Choice>
              <mc:Fallback>
                <p:oleObj name="Equation" r:id="rId11" imgW="6615000" imgH="4023000" progId="">
                  <p:embed/>
                  <p:pic>
                    <p:nvPicPr>
                      <p:cNvPr id="0" name="Picture 2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657600"/>
                        <a:ext cx="728663" cy="442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3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4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331913" y="3768725"/>
          <a:ext cx="511175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622" name="Equation" r:id="rId3" imgW="40311000" imgH="6327000" progId="">
                  <p:embed/>
                </p:oleObj>
              </mc:Choice>
              <mc:Fallback>
                <p:oleObj name="Equation" r:id="rId3" imgW="40311000" imgH="6327000" progId="">
                  <p:embed/>
                  <p:pic>
                    <p:nvPicPr>
                      <p:cNvPr id="0" name="Picture 4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768725"/>
                        <a:ext cx="5111750" cy="11557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331913" y="2701925"/>
          <a:ext cx="511175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623" name="Equation" r:id="rId5" imgW="40311000" imgH="6327000" progId="">
                  <p:embed/>
                </p:oleObj>
              </mc:Choice>
              <mc:Fallback>
                <p:oleObj name="Equation" r:id="rId5" imgW="40311000" imgH="6327000" progId="">
                  <p:embed/>
                  <p:pic>
                    <p:nvPicPr>
                      <p:cNvPr id="0" name="Picture 4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701925"/>
                        <a:ext cx="5111750" cy="11557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0" name="Text Box 3"/>
          <p:cNvSpPr txBox="1">
            <a:spLocks noChangeArrowheads="1"/>
          </p:cNvSpPr>
          <p:nvPr/>
        </p:nvSpPr>
        <p:spPr bwMode="auto">
          <a:xfrm>
            <a:off x="0" y="533400"/>
            <a:ext cx="9144000" cy="7080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00FF00"/>
                </a:solidFill>
                <a:latin typeface="Franklin Gothic Medium" pitchFamily="34" charset="0"/>
              </a:rPr>
              <a:t>SOLVE FOR X.</a:t>
            </a:r>
          </a:p>
        </p:txBody>
      </p:sp>
      <p:graphicFrame>
        <p:nvGraphicFramePr>
          <p:cNvPr id="7172" name="Object 2"/>
          <p:cNvGraphicFramePr>
            <a:graphicFrameLocks noChangeAspect="1"/>
          </p:cNvGraphicFramePr>
          <p:nvPr/>
        </p:nvGraphicFramePr>
        <p:xfrm>
          <a:off x="76200" y="1314450"/>
          <a:ext cx="5622925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624" name="Equation" r:id="rId7" imgW="44343000" imgH="10935000" progId="">
                  <p:embed/>
                </p:oleObj>
              </mc:Choice>
              <mc:Fallback>
                <p:oleObj name="Equation" r:id="rId7" imgW="44343000" imgH="10935000" progId="">
                  <p:embed/>
                  <p:pic>
                    <p:nvPicPr>
                      <p:cNvPr id="0" name="Picture 4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1314450"/>
                        <a:ext cx="5622925" cy="1387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497013" y="2563813"/>
          <a:ext cx="3760787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625" name="Equation" r:id="rId9" imgW="29655000" imgH="9495000" progId="">
                  <p:embed/>
                </p:oleObj>
              </mc:Choice>
              <mc:Fallback>
                <p:oleObj name="Equation" r:id="rId9" imgW="29655000" imgH="9495000" progId="">
                  <p:embed/>
                  <p:pic>
                    <p:nvPicPr>
                      <p:cNvPr id="0" name="Picture 4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7013" y="2563813"/>
                        <a:ext cx="3760787" cy="12049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770063" y="3768725"/>
          <a:ext cx="3411537" cy="110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626" name="Equation" r:id="rId11" imgW="29367000" imgH="9495000" progId="">
                  <p:embed/>
                </p:oleObj>
              </mc:Choice>
              <mc:Fallback>
                <p:oleObj name="Equation" r:id="rId11" imgW="29367000" imgH="9495000" progId="">
                  <p:embed/>
                  <p:pic>
                    <p:nvPicPr>
                      <p:cNvPr id="0" name="Picture 4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0063" y="3768725"/>
                        <a:ext cx="3411537" cy="11033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947863" y="4970463"/>
          <a:ext cx="337820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627" name="Equation" r:id="rId13" imgW="29079000" imgH="4311000" progId="">
                  <p:embed/>
                </p:oleObj>
              </mc:Choice>
              <mc:Fallback>
                <p:oleObj name="Equation" r:id="rId13" imgW="29079000" imgH="4311000" progId="">
                  <p:embed/>
                  <p:pic>
                    <p:nvPicPr>
                      <p:cNvPr id="0" name="Picture 4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863" y="4970463"/>
                        <a:ext cx="3378200" cy="5032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2940050" y="5503863"/>
          <a:ext cx="224155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628" name="Equation" r:id="rId15" imgW="19287000" imgH="4311000" progId="">
                  <p:embed/>
                </p:oleObj>
              </mc:Choice>
              <mc:Fallback>
                <p:oleObj name="Equation" r:id="rId15" imgW="19287000" imgH="4311000" progId="">
                  <p:embed/>
                  <p:pic>
                    <p:nvPicPr>
                      <p:cNvPr id="0" name="Picture 4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0050" y="5503863"/>
                        <a:ext cx="2241550" cy="5032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2965450" y="5962650"/>
          <a:ext cx="16065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629" name="Equation" r:id="rId17" imgW="13815000" imgH="4311000" progId="">
                  <p:embed/>
                </p:oleObj>
              </mc:Choice>
              <mc:Fallback>
                <p:oleObj name="Equation" r:id="rId17" imgW="13815000" imgH="4311000" progId="">
                  <p:embed/>
                  <p:pic>
                    <p:nvPicPr>
                      <p:cNvPr id="0" name="Picture 4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5450" y="5962650"/>
                        <a:ext cx="1606550" cy="5016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6904038" y="5521325"/>
          <a:ext cx="1249362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630" name="Equation" r:id="rId19" imgW="12375000" imgH="9495000" progId="">
                  <p:embed/>
                </p:oleObj>
              </mc:Choice>
              <mc:Fallback>
                <p:oleObj name="Equation" r:id="rId19" imgW="12375000" imgH="9495000" progId="">
                  <p:embed/>
                  <p:pic>
                    <p:nvPicPr>
                      <p:cNvPr id="0" name="Picture 4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4038" y="5521325"/>
                        <a:ext cx="1249362" cy="9556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1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2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 bwMode="auto">
          <a:xfrm>
            <a:off x="3505200" y="1752600"/>
            <a:ext cx="762000" cy="609600"/>
          </a:xfrm>
          <a:prstGeom prst="ellipse">
            <a:avLst/>
          </a:prstGeom>
          <a:solidFill>
            <a:srgbClr val="FFFF00"/>
          </a:solidFill>
          <a:ln w="635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09" name="Text Box 3"/>
          <p:cNvSpPr txBox="1">
            <a:spLocks noChangeArrowheads="1"/>
          </p:cNvSpPr>
          <p:nvPr/>
        </p:nvSpPr>
        <p:spPr bwMode="auto">
          <a:xfrm>
            <a:off x="0" y="533400"/>
            <a:ext cx="9144000" cy="40011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FF00"/>
                </a:solidFill>
                <a:latin typeface="Franklin Gothic Medium" pitchFamily="34" charset="0"/>
              </a:rPr>
              <a:t>SOLVE FOR X.</a:t>
            </a:r>
          </a:p>
        </p:txBody>
      </p:sp>
      <p:graphicFrame>
        <p:nvGraphicFramePr>
          <p:cNvPr id="8194" name="Object 13"/>
          <p:cNvGraphicFramePr>
            <a:graphicFrameLocks noChangeAspect="1"/>
          </p:cNvGraphicFramePr>
          <p:nvPr/>
        </p:nvGraphicFramePr>
        <p:xfrm>
          <a:off x="366713" y="1752600"/>
          <a:ext cx="649922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54" name="Equation" r:id="rId3" imgW="51255000" imgH="5175000" progId="">
                  <p:embed/>
                </p:oleObj>
              </mc:Choice>
              <mc:Fallback>
                <p:oleObj name="Equation" r:id="rId3" imgW="51255000" imgH="5175000" progId="">
                  <p:embed/>
                  <p:pic>
                    <p:nvPicPr>
                      <p:cNvPr id="0" name="Picture 6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1752600"/>
                        <a:ext cx="6499225" cy="6572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urved Down Arrow 9"/>
          <p:cNvSpPr/>
          <p:nvPr/>
        </p:nvSpPr>
        <p:spPr bwMode="auto">
          <a:xfrm>
            <a:off x="1295400" y="1143000"/>
            <a:ext cx="914400" cy="685800"/>
          </a:xfrm>
          <a:prstGeom prst="curvedDownArrow">
            <a:avLst/>
          </a:prstGeom>
          <a:solidFill>
            <a:srgbClr val="FFFF00"/>
          </a:solidFill>
          <a:ln w="635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Curved Down Arrow 10"/>
          <p:cNvSpPr/>
          <p:nvPr/>
        </p:nvSpPr>
        <p:spPr bwMode="auto">
          <a:xfrm>
            <a:off x="1295400" y="1143000"/>
            <a:ext cx="1600200" cy="685800"/>
          </a:xfrm>
          <a:prstGeom prst="curvedDownArrow">
            <a:avLst/>
          </a:prstGeom>
          <a:solidFill>
            <a:srgbClr val="FFFF00"/>
          </a:solidFill>
          <a:ln w="635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Curved Down Arrow 11"/>
          <p:cNvSpPr/>
          <p:nvPr/>
        </p:nvSpPr>
        <p:spPr bwMode="auto">
          <a:xfrm>
            <a:off x="3810000" y="1143000"/>
            <a:ext cx="914400" cy="685800"/>
          </a:xfrm>
          <a:prstGeom prst="curvedDownArrow">
            <a:avLst/>
          </a:prstGeom>
          <a:solidFill>
            <a:srgbClr val="FFFF00"/>
          </a:solidFill>
          <a:ln w="635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Curved Down Arrow 12"/>
          <p:cNvSpPr/>
          <p:nvPr/>
        </p:nvSpPr>
        <p:spPr bwMode="auto">
          <a:xfrm>
            <a:off x="3810000" y="1143000"/>
            <a:ext cx="1905000" cy="685800"/>
          </a:xfrm>
          <a:prstGeom prst="curvedDownArrow">
            <a:avLst/>
          </a:prstGeom>
          <a:solidFill>
            <a:srgbClr val="FFFF00"/>
          </a:solidFill>
          <a:ln w="635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15" name="Object 13"/>
          <p:cNvGraphicFramePr>
            <a:graphicFrameLocks noChangeAspect="1"/>
          </p:cNvGraphicFramePr>
          <p:nvPr/>
        </p:nvGraphicFramePr>
        <p:xfrm>
          <a:off x="1447800" y="2536825"/>
          <a:ext cx="1570038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55" name="Equation" r:id="rId5" imgW="12375000" imgH="4023000" progId="">
                  <p:embed/>
                </p:oleObj>
              </mc:Choice>
              <mc:Fallback>
                <p:oleObj name="Equation" r:id="rId5" imgW="12375000" imgH="4023000" progId="">
                  <p:embed/>
                  <p:pic>
                    <p:nvPicPr>
                      <p:cNvPr id="0" name="Picture 6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536825"/>
                        <a:ext cx="1570038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3"/>
          <p:cNvGraphicFramePr>
            <a:graphicFrameLocks noChangeAspect="1"/>
          </p:cNvGraphicFramePr>
          <p:nvPr/>
        </p:nvGraphicFramePr>
        <p:xfrm>
          <a:off x="3208338" y="2536825"/>
          <a:ext cx="28114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56" name="Equation" r:id="rId7" imgW="22167000" imgH="4023000" progId="">
                  <p:embed/>
                </p:oleObj>
              </mc:Choice>
              <mc:Fallback>
                <p:oleObj name="Equation" r:id="rId7" imgW="22167000" imgH="4023000" progId="">
                  <p:embed/>
                  <p:pic>
                    <p:nvPicPr>
                      <p:cNvPr id="0" name="Picture 6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338" y="2536825"/>
                        <a:ext cx="2811462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3"/>
          <p:cNvGraphicFramePr>
            <a:graphicFrameLocks noChangeAspect="1"/>
          </p:cNvGraphicFramePr>
          <p:nvPr/>
        </p:nvGraphicFramePr>
        <p:xfrm>
          <a:off x="1603375" y="3276600"/>
          <a:ext cx="357822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57" name="Equation" r:id="rId9" imgW="28215000" imgH="4023000" progId="">
                  <p:embed/>
                </p:oleObj>
              </mc:Choice>
              <mc:Fallback>
                <p:oleObj name="Equation" r:id="rId9" imgW="28215000" imgH="4023000" progId="">
                  <p:embed/>
                  <p:pic>
                    <p:nvPicPr>
                      <p:cNvPr id="0" name="Picture 6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75" y="3276600"/>
                        <a:ext cx="3578225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3"/>
          <p:cNvGraphicFramePr>
            <a:graphicFrameLocks noChangeAspect="1"/>
          </p:cNvGraphicFramePr>
          <p:nvPr/>
        </p:nvGraphicFramePr>
        <p:xfrm>
          <a:off x="2476500" y="3984625"/>
          <a:ext cx="262890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58" name="Equation" r:id="rId11" imgW="20727000" imgH="4023000" progId="">
                  <p:embed/>
                </p:oleObj>
              </mc:Choice>
              <mc:Fallback>
                <p:oleObj name="Equation" r:id="rId11" imgW="20727000" imgH="4023000" progId="">
                  <p:embed/>
                  <p:pic>
                    <p:nvPicPr>
                      <p:cNvPr id="0" name="Picture 6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0" y="3984625"/>
                        <a:ext cx="2628900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3"/>
          <p:cNvGraphicFramePr>
            <a:graphicFrameLocks noChangeAspect="1"/>
          </p:cNvGraphicFramePr>
          <p:nvPr/>
        </p:nvGraphicFramePr>
        <p:xfrm>
          <a:off x="2447925" y="4670425"/>
          <a:ext cx="197167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59" name="Equation" r:id="rId13" imgW="15543000" imgH="4023000" progId="">
                  <p:embed/>
                </p:oleObj>
              </mc:Choice>
              <mc:Fallback>
                <p:oleObj name="Equation" r:id="rId13" imgW="15543000" imgH="4023000" progId="">
                  <p:embed/>
                  <p:pic>
                    <p:nvPicPr>
                      <p:cNvPr id="0" name="Picture 6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7925" y="4670425"/>
                        <a:ext cx="1971675" cy="5111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3"/>
          <p:cNvGraphicFramePr>
            <a:graphicFrameLocks noChangeAspect="1"/>
          </p:cNvGraphicFramePr>
          <p:nvPr/>
        </p:nvGraphicFramePr>
        <p:xfrm>
          <a:off x="2401888" y="5424488"/>
          <a:ext cx="1789112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60" name="Equation" r:id="rId15" imgW="14103000" imgH="9495000" progId="">
                  <p:embed/>
                </p:oleObj>
              </mc:Choice>
              <mc:Fallback>
                <p:oleObj name="Equation" r:id="rId15" imgW="14103000" imgH="9495000" progId="">
                  <p:embed/>
                  <p:pic>
                    <p:nvPicPr>
                      <p:cNvPr id="0" name="Picture 6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1888" y="5424488"/>
                        <a:ext cx="1789112" cy="12049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07" name="Object 39"/>
          <p:cNvGraphicFramePr>
            <a:graphicFrameLocks noChangeAspect="1"/>
          </p:cNvGraphicFramePr>
          <p:nvPr/>
        </p:nvGraphicFramePr>
        <p:xfrm>
          <a:off x="1600200" y="3714750"/>
          <a:ext cx="6254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61" name="Equation" r:id="rId17" imgW="7767000" imgH="4023000" progId="">
                  <p:embed/>
                </p:oleObj>
              </mc:Choice>
              <mc:Fallback>
                <p:oleObj name="Equation" r:id="rId17" imgW="7767000" imgH="4023000" progId="">
                  <p:embed/>
                  <p:pic>
                    <p:nvPicPr>
                      <p:cNvPr id="0" name="Picture 6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714750"/>
                        <a:ext cx="625475" cy="3238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9"/>
          <p:cNvGraphicFramePr>
            <a:graphicFrameLocks noChangeAspect="1"/>
          </p:cNvGraphicFramePr>
          <p:nvPr/>
        </p:nvGraphicFramePr>
        <p:xfrm>
          <a:off x="3581400" y="3714750"/>
          <a:ext cx="6254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62" name="Equation" r:id="rId19" imgW="315000" imgH="162000" progId="">
                  <p:embed/>
                </p:oleObj>
              </mc:Choice>
              <mc:Fallback>
                <p:oleObj name="Equation" r:id="rId19" imgW="315000" imgH="162000" progId="">
                  <p:embed/>
                  <p:pic>
                    <p:nvPicPr>
                      <p:cNvPr id="0" name="Picture 6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714750"/>
                        <a:ext cx="625475" cy="3238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39"/>
          <p:cNvGraphicFramePr>
            <a:graphicFrameLocks noChangeAspect="1"/>
          </p:cNvGraphicFramePr>
          <p:nvPr/>
        </p:nvGraphicFramePr>
        <p:xfrm>
          <a:off x="4648200" y="4383088"/>
          <a:ext cx="341313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63" name="Equation" r:id="rId21" imgW="5175000" imgH="4023000" progId="">
                  <p:embed/>
                </p:oleObj>
              </mc:Choice>
              <mc:Fallback>
                <p:oleObj name="Equation" r:id="rId21" imgW="5175000" imgH="4023000" progId="">
                  <p:embed/>
                  <p:pic>
                    <p:nvPicPr>
                      <p:cNvPr id="0" name="Picture 6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383088"/>
                        <a:ext cx="341313" cy="2651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9"/>
          <p:cNvGraphicFramePr>
            <a:graphicFrameLocks noChangeAspect="1"/>
          </p:cNvGraphicFramePr>
          <p:nvPr/>
        </p:nvGraphicFramePr>
        <p:xfrm>
          <a:off x="2819400" y="4383088"/>
          <a:ext cx="341313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64" name="Equation" r:id="rId23" imgW="207000" imgH="162000" progId="">
                  <p:embed/>
                </p:oleObj>
              </mc:Choice>
              <mc:Fallback>
                <p:oleObj name="Equation" r:id="rId23" imgW="207000" imgH="162000" progId="">
                  <p:embed/>
                  <p:pic>
                    <p:nvPicPr>
                      <p:cNvPr id="0" name="Picture 6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383088"/>
                        <a:ext cx="341313" cy="2651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9"/>
          <p:cNvGraphicFramePr>
            <a:graphicFrameLocks noChangeAspect="1"/>
          </p:cNvGraphicFramePr>
          <p:nvPr/>
        </p:nvGraphicFramePr>
        <p:xfrm>
          <a:off x="2819400" y="5105400"/>
          <a:ext cx="417513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65" name="Equation" r:id="rId25" imgW="5175000" imgH="4023000" progId="">
                  <p:embed/>
                </p:oleObj>
              </mc:Choice>
              <mc:Fallback>
                <p:oleObj name="Equation" r:id="rId25" imgW="5175000" imgH="4023000" progId="">
                  <p:embed/>
                  <p:pic>
                    <p:nvPicPr>
                      <p:cNvPr id="0" name="Picture 6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105400"/>
                        <a:ext cx="417513" cy="3238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9"/>
          <p:cNvGraphicFramePr>
            <a:graphicFrameLocks noChangeAspect="1"/>
          </p:cNvGraphicFramePr>
          <p:nvPr/>
        </p:nvGraphicFramePr>
        <p:xfrm>
          <a:off x="3733800" y="5105400"/>
          <a:ext cx="417513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866" name="Equation" r:id="rId27" imgW="207000" imgH="162000" progId="">
                  <p:embed/>
                </p:oleObj>
              </mc:Choice>
              <mc:Fallback>
                <p:oleObj name="Equation" r:id="rId27" imgW="207000" imgH="162000" progId="">
                  <p:embed/>
                  <p:pic>
                    <p:nvPicPr>
                      <p:cNvPr id="0" name="Picture 6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5105400"/>
                        <a:ext cx="417513" cy="3238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9" action="ppaction://hlinksldjump"/>
              </a:rPr>
              <a:t>MENU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0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0" y="828675"/>
            <a:ext cx="9144000" cy="954088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Franklin Gothic Medium" pitchFamily="34" charset="0"/>
              </a:rPr>
              <a:t>Write an absolute value inequality to describe the following scenario:</a:t>
            </a:r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0" y="2047875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2400" b="1" dirty="0">
                <a:latin typeface="Comic Sans MS" pitchFamily="66" charset="0"/>
              </a:rPr>
              <a:t>15.  On the Eisenhower expressway (I-290), you must</a:t>
            </a:r>
          </a:p>
          <a:p>
            <a:pPr marL="457200" indent="-457200"/>
            <a:r>
              <a:rPr lang="en-US" sz="2400" b="1" dirty="0">
                <a:latin typeface="Comic Sans MS" pitchFamily="66" charset="0"/>
              </a:rPr>
              <a:t>		drive at least 45 mph but less than 65 mph. </a:t>
            </a:r>
          </a:p>
        </p:txBody>
      </p:sp>
      <p:graphicFrame>
        <p:nvGraphicFramePr>
          <p:cNvPr id="1025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729954"/>
              </p:ext>
            </p:extLst>
          </p:nvPr>
        </p:nvGraphicFramePr>
        <p:xfrm>
          <a:off x="3030538" y="3067050"/>
          <a:ext cx="2151062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54" name="Equation" r:id="rId4" imgW="19575000" imgH="6327000" progId="">
                  <p:embed/>
                </p:oleObj>
              </mc:Choice>
              <mc:Fallback>
                <p:oleObj name="Equation" r:id="rId4" imgW="19575000" imgH="6327000" progId="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0538" y="3067050"/>
                        <a:ext cx="2151062" cy="6953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93750" y="4257675"/>
            <a:ext cx="2963863" cy="64611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The average of the extremes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24400" y="4257675"/>
            <a:ext cx="3048000" cy="923925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The tolerance </a:t>
            </a:r>
          </a:p>
          <a:p>
            <a:pPr algn="ctr"/>
            <a:r>
              <a:rPr lang="en-US" b="1"/>
              <a:t>(difference between the average and extremes)</a:t>
            </a:r>
          </a:p>
        </p:txBody>
      </p: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rot="5400000" flipH="1" flipV="1">
            <a:off x="2667000" y="3648075"/>
            <a:ext cx="762000" cy="609600"/>
          </a:xfrm>
          <a:prstGeom prst="straightConnector1">
            <a:avLst/>
          </a:prstGeom>
          <a:noFill/>
          <a:ln w="63500" algn="ctr">
            <a:solidFill>
              <a:srgbClr val="00FF00"/>
            </a:solidFill>
            <a:round/>
            <a:headEnd/>
            <a:tailEnd type="arrow" w="med" len="med"/>
          </a:ln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rot="16200000" flipV="1">
            <a:off x="4762500" y="3686175"/>
            <a:ext cx="838200" cy="457200"/>
          </a:xfrm>
          <a:prstGeom prst="straightConnector1">
            <a:avLst/>
          </a:prstGeom>
          <a:noFill/>
          <a:ln w="63500" algn="ctr">
            <a:solidFill>
              <a:srgbClr val="00FF00"/>
            </a:solidFill>
            <a:round/>
            <a:headEnd/>
            <a:tailEnd type="arrow" w="med" len="med"/>
          </a:ln>
        </p:spPr>
      </p:cxnSp>
      <p:sp>
        <p:nvSpPr>
          <p:cNvPr id="9226" name="TextBox 8"/>
          <p:cNvSpPr txBox="1">
            <a:spLocks noChangeArrowheads="1"/>
          </p:cNvSpPr>
          <p:nvPr/>
        </p:nvSpPr>
        <p:spPr bwMode="auto">
          <a:xfrm>
            <a:off x="0" y="6488113"/>
            <a:ext cx="877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6" action="ppaction://hlinksldjump"/>
              </a:rPr>
              <a:t>HOME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 action="ppaction://hlinksldjump"/>
              </a:rPr>
              <a:t>MENU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7" action="ppaction://hlinksldjump"/>
              </a:rPr>
              <a:t>APPENDIX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0" y="828675"/>
            <a:ext cx="9144000" cy="954107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latin typeface="Franklin Gothic Medium" pitchFamily="34" charset="0"/>
              </a:rPr>
              <a:t>One of these inequalities is NO SOLUTION, the other is ALL REAL NUMBERS, can you identify which one is which?</a:t>
            </a:r>
            <a:endParaRPr lang="en-US" sz="2800" b="1" dirty="0">
              <a:latin typeface="Franklin Gothic Medium" pitchFamily="34" charset="0"/>
            </a:endParaRPr>
          </a:p>
        </p:txBody>
      </p:sp>
      <p:graphicFrame>
        <p:nvGraphicFramePr>
          <p:cNvPr id="10254" name="Object 14"/>
          <p:cNvGraphicFramePr>
            <a:graphicFrameLocks noChangeAspect="1"/>
          </p:cNvGraphicFramePr>
          <p:nvPr/>
        </p:nvGraphicFramePr>
        <p:xfrm>
          <a:off x="990600" y="2133600"/>
          <a:ext cx="2182813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450" name="Equation" r:id="rId4" imgW="19863000" imgH="6327000" progId="">
                  <p:embed/>
                </p:oleObj>
              </mc:Choice>
              <mc:Fallback>
                <p:oleObj name="Equation" r:id="rId4" imgW="19863000" imgH="6327000" progId="">
                  <p:embed/>
                  <p:pic>
                    <p:nvPicPr>
                      <p:cNvPr id="0" name="Picture 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133600"/>
                        <a:ext cx="2182813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6" name="TextBox 8"/>
          <p:cNvSpPr txBox="1">
            <a:spLocks noChangeArrowheads="1"/>
          </p:cNvSpPr>
          <p:nvPr/>
        </p:nvSpPr>
        <p:spPr bwMode="auto">
          <a:xfrm>
            <a:off x="0" y="6488113"/>
            <a:ext cx="877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6" action="ppaction://hlinksldjump"/>
              </a:rPr>
              <a:t>HOME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en-US" sz="30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REVIEW</a:t>
            </a:r>
            <a:endParaRPr lang="en-US" sz="30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A2H CH 1 	Equations and Inequalities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 action="ppaction://hlinksldjump"/>
              </a:rPr>
              <a:t>MENU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010400" y="6488668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7" action="ppaction://hlinksldjump"/>
              </a:rPr>
              <a:t>APPENDIX</a:t>
            </a:r>
            <a:endParaRPr lang="en-US" dirty="0"/>
          </a:p>
        </p:txBody>
      </p:sp>
      <p:graphicFrame>
        <p:nvGraphicFramePr>
          <p:cNvPr id="14" name="Object 14"/>
          <p:cNvGraphicFramePr>
            <a:graphicFrameLocks noChangeAspect="1"/>
          </p:cNvGraphicFramePr>
          <p:nvPr/>
        </p:nvGraphicFramePr>
        <p:xfrm>
          <a:off x="5181600" y="2124075"/>
          <a:ext cx="2182813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451" name="Equation" r:id="rId8" imgW="19863000" imgH="6327000" progId="">
                  <p:embed/>
                </p:oleObj>
              </mc:Choice>
              <mc:Fallback>
                <p:oleObj name="Equation" r:id="rId8" imgW="19863000" imgH="6327000" progId="">
                  <p:embed/>
                  <p:pic>
                    <p:nvPicPr>
                      <p:cNvPr id="0" name="Picture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124075"/>
                        <a:ext cx="2182813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762000" y="3055937"/>
            <a:ext cx="2667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ALL REAL NUMBERS</a:t>
            </a:r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029200" y="3048000"/>
            <a:ext cx="266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NO SOLUTION</a:t>
            </a:r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Example 3:</a:t>
            </a:r>
            <a:endParaRPr lang="en-US" dirty="0">
              <a:solidFill>
                <a:schemeClr val="accent1">
                  <a:satMod val="1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9067800" cy="1196975"/>
          </a:xfrm>
        </p:spPr>
        <p:txBody>
          <a:bodyPr/>
          <a:lstStyle/>
          <a:p>
            <a:r>
              <a:rPr lang="en-US" sz="2800" dirty="0" smtClean="0"/>
              <a:t>Here are the record low temperatures for five Northeastern states.</a:t>
            </a:r>
            <a:endParaRPr lang="en-US" sz="2800" dirty="0" smtClean="0">
              <a:latin typeface="Verdana" pitchFamily="34" charset="0"/>
            </a:endParaRPr>
          </a:p>
        </p:txBody>
      </p:sp>
      <p:sp>
        <p:nvSpPr>
          <p:cNvPr id="24579" name="TextBox 20"/>
          <p:cNvSpPr txBox="1">
            <a:spLocks noChangeArrowheads="1"/>
          </p:cNvSpPr>
          <p:nvPr/>
        </p:nvSpPr>
        <p:spPr bwMode="auto">
          <a:xfrm>
            <a:off x="228600" y="2514600"/>
            <a:ext cx="87630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Corbel" pitchFamily="34" charset="0"/>
              </a:rPr>
              <a:t>				 Write the temperatures in increasing order.</a:t>
            </a:r>
          </a:p>
          <a:p>
            <a:r>
              <a:rPr lang="en-US" sz="2000" dirty="0">
                <a:latin typeface="Corbel" pitchFamily="34" charset="0"/>
              </a:rPr>
              <a:t>Connecticut	-32</a:t>
            </a:r>
            <a:r>
              <a:rPr lang="en-US" sz="2000" dirty="0">
                <a:latin typeface="Corbel" pitchFamily="34" charset="0"/>
                <a:sym typeface="Symbol" pitchFamily="18" charset="2"/>
              </a:rPr>
              <a:t></a:t>
            </a:r>
            <a:r>
              <a:rPr lang="en-US" sz="2000" dirty="0">
                <a:latin typeface="Corbel" pitchFamily="34" charset="0"/>
              </a:rPr>
              <a:t>F	</a:t>
            </a:r>
          </a:p>
          <a:p>
            <a:r>
              <a:rPr lang="en-US" sz="2000" dirty="0">
                <a:latin typeface="Corbel" pitchFamily="34" charset="0"/>
              </a:rPr>
              <a:t>				</a:t>
            </a:r>
          </a:p>
          <a:p>
            <a:r>
              <a:rPr lang="en-US" sz="2000" dirty="0">
                <a:latin typeface="Corbel" pitchFamily="34" charset="0"/>
              </a:rPr>
              <a:t>Maine		-48</a:t>
            </a:r>
            <a:r>
              <a:rPr lang="en-US" sz="2000" dirty="0">
                <a:latin typeface="Corbel" pitchFamily="34" charset="0"/>
                <a:sym typeface="Symbol" pitchFamily="18" charset="2"/>
              </a:rPr>
              <a:t></a:t>
            </a:r>
            <a:r>
              <a:rPr lang="en-US" sz="2000" dirty="0">
                <a:latin typeface="Corbel" pitchFamily="34" charset="0"/>
              </a:rPr>
              <a:t>F</a:t>
            </a:r>
          </a:p>
          <a:p>
            <a:endParaRPr lang="en-US" sz="2000" dirty="0">
              <a:latin typeface="Corbel" pitchFamily="34" charset="0"/>
            </a:endParaRPr>
          </a:p>
          <a:p>
            <a:r>
              <a:rPr lang="en-US" sz="2000" dirty="0">
                <a:latin typeface="Corbel" pitchFamily="34" charset="0"/>
              </a:rPr>
              <a:t>Maryland	-40</a:t>
            </a:r>
            <a:r>
              <a:rPr lang="en-US" sz="2000" dirty="0">
                <a:latin typeface="Corbel" pitchFamily="34" charset="0"/>
                <a:sym typeface="Symbol" pitchFamily="18" charset="2"/>
              </a:rPr>
              <a:t></a:t>
            </a:r>
            <a:r>
              <a:rPr lang="en-US" sz="2000" dirty="0">
                <a:latin typeface="Corbel" pitchFamily="34" charset="0"/>
              </a:rPr>
              <a:t>F</a:t>
            </a:r>
          </a:p>
          <a:p>
            <a:r>
              <a:rPr lang="en-US" sz="2000" dirty="0">
                <a:latin typeface="Corbel" pitchFamily="34" charset="0"/>
              </a:rPr>
              <a:t>				 Which states have record lows below -40</a:t>
            </a:r>
            <a:r>
              <a:rPr lang="en-US" sz="2000" dirty="0">
                <a:latin typeface="Corbel" pitchFamily="34" charset="0"/>
                <a:sym typeface="Symbol" pitchFamily="18" charset="2"/>
              </a:rPr>
              <a:t></a:t>
            </a:r>
            <a:r>
              <a:rPr lang="en-US" sz="2000" dirty="0">
                <a:latin typeface="Corbel" pitchFamily="34" charset="0"/>
              </a:rPr>
              <a:t>F?</a:t>
            </a:r>
          </a:p>
          <a:p>
            <a:r>
              <a:rPr lang="en-US" sz="2000" dirty="0">
                <a:latin typeface="Corbel" pitchFamily="34" charset="0"/>
              </a:rPr>
              <a:t>New Jersey	-34</a:t>
            </a:r>
            <a:r>
              <a:rPr lang="en-US" sz="2000" dirty="0">
                <a:latin typeface="Corbel" pitchFamily="34" charset="0"/>
                <a:sym typeface="Symbol" pitchFamily="18" charset="2"/>
              </a:rPr>
              <a:t></a:t>
            </a:r>
            <a:r>
              <a:rPr lang="en-US" sz="2000" dirty="0">
                <a:latin typeface="Corbel" pitchFamily="34" charset="0"/>
              </a:rPr>
              <a:t>F	</a:t>
            </a:r>
          </a:p>
          <a:p>
            <a:r>
              <a:rPr lang="en-US" sz="2000" dirty="0">
                <a:latin typeface="Corbel" pitchFamily="34" charset="0"/>
              </a:rPr>
              <a:t>				</a:t>
            </a:r>
          </a:p>
          <a:p>
            <a:r>
              <a:rPr lang="en-US" sz="2000" dirty="0">
                <a:latin typeface="Corbel" pitchFamily="34" charset="0"/>
              </a:rPr>
              <a:t>Vermont	-50</a:t>
            </a:r>
            <a:r>
              <a:rPr lang="en-US" sz="2000" dirty="0">
                <a:latin typeface="Corbel" pitchFamily="34" charset="0"/>
                <a:sym typeface="Symbol" pitchFamily="18" charset="2"/>
              </a:rPr>
              <a:t></a:t>
            </a:r>
            <a:r>
              <a:rPr lang="en-US" sz="2000" dirty="0">
                <a:latin typeface="Corbel" pitchFamily="34" charset="0"/>
              </a:rPr>
              <a:t>F</a:t>
            </a:r>
          </a:p>
          <a:p>
            <a:r>
              <a:rPr lang="en-US" sz="2000" dirty="0">
                <a:latin typeface="Corbel" pitchFamily="34" charset="0"/>
              </a:rPr>
              <a:t> 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14800" y="4876800"/>
            <a:ext cx="4302125" cy="40005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Maine and Vermont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86200" y="3048000"/>
            <a:ext cx="4779963" cy="708025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Vermont, Maine, Maryland, New Jersey, and Connecticut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10"/>
          </p:nvPr>
        </p:nvSpPr>
        <p:spPr>
          <a:xfrm>
            <a:off x="609600" y="685800"/>
            <a:ext cx="7696200" cy="9906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lIns="91440" tIns="0" anchor="t">
            <a:prstTxWarp prst="textInflateBottom">
              <a:avLst/>
            </a:prstTxWarp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000" b="1" dirty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PROPERTIES OF ADDTION AND MULTIPLICATION</a:t>
            </a:r>
            <a:br>
              <a:rPr lang="en-US" sz="2000" b="1" dirty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2000" b="1" dirty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1"/>
          </p:nvPr>
        </p:nvSpPr>
        <p:spPr bwMode="auto">
          <a:xfrm>
            <a:off x="0" y="762000"/>
            <a:ext cx="9144000" cy="5638800"/>
          </a:xfrm>
          <a:noFill/>
          <a:ln>
            <a:miter lim="800000"/>
            <a:headEnd/>
            <a:tailEnd/>
          </a:ln>
        </p:spPr>
        <p:txBody>
          <a:bodyPr wrap="square" lIns="118872" tIns="0" numCol="1" anchor="ctr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Let a, b, and c be real numbers.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Property		Addition				Multiplication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 </a:t>
            </a:r>
            <a:endParaRPr lang="en-US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CLOSURE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		a + b is a real number		</a:t>
            </a:r>
            <a:r>
              <a:rPr lang="en-US" sz="1800" dirty="0" err="1" smtClean="0">
                <a:solidFill>
                  <a:schemeClr val="tx1"/>
                </a:solidFill>
                <a:latin typeface="Comic Sans MS" pitchFamily="66" charset="0"/>
              </a:rPr>
              <a:t>ab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 is a real number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  </a:t>
            </a:r>
            <a:endParaRPr lang="en-US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COMMUTATIVE		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a + b = b + a			</a:t>
            </a:r>
            <a:r>
              <a:rPr lang="en-US" sz="1800" dirty="0" err="1" smtClean="0">
                <a:solidFill>
                  <a:schemeClr val="tx1"/>
                </a:solidFill>
                <a:latin typeface="Comic Sans MS" pitchFamily="66" charset="0"/>
              </a:rPr>
              <a:t>ab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 = </a:t>
            </a:r>
            <a:r>
              <a:rPr lang="en-US" sz="1800" dirty="0" err="1" smtClean="0">
                <a:solidFill>
                  <a:schemeClr val="tx1"/>
                </a:solidFill>
                <a:latin typeface="Comic Sans MS" pitchFamily="66" charset="0"/>
              </a:rPr>
              <a:t>ba</a:t>
            </a:r>
            <a:endParaRPr lang="en-US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  </a:t>
            </a:r>
            <a:endParaRPr lang="en-US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ASSOCIATIVE		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(a + b) + c = a + (b + c)		(</a:t>
            </a:r>
            <a:r>
              <a:rPr lang="en-US" sz="1800" dirty="0" err="1" smtClean="0">
                <a:solidFill>
                  <a:schemeClr val="tx1"/>
                </a:solidFill>
                <a:latin typeface="Comic Sans MS" pitchFamily="66" charset="0"/>
              </a:rPr>
              <a:t>ab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)c = a(</a:t>
            </a:r>
            <a:r>
              <a:rPr lang="en-US" sz="1800" dirty="0" err="1" smtClean="0">
                <a:solidFill>
                  <a:schemeClr val="tx1"/>
                </a:solidFill>
                <a:latin typeface="Comic Sans MS" pitchFamily="66" charset="0"/>
              </a:rPr>
              <a:t>bc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)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  </a:t>
            </a:r>
            <a:endParaRPr lang="en-US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IDENTITY		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a + 0 = a, 0 + a = a		a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  <a:sym typeface="Wingdings 2" pitchFamily="18" charset="2"/>
              </a:rPr>
              <a:t>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1 = a, 1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  <a:sym typeface="Wingdings 2" pitchFamily="18" charset="2"/>
              </a:rPr>
              <a:t>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a = a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 </a:t>
            </a:r>
            <a:endParaRPr lang="en-US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INVERSE		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a + (-a) = 0			a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  <a:sym typeface="Wingdings 2" pitchFamily="18" charset="2"/>
              </a:rPr>
              <a:t>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 (1/a) = 1     (a ≠0)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 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The following property involves both addition and multiplication.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 </a:t>
            </a:r>
            <a:r>
              <a:rPr lang="en-US" sz="1800" b="1" dirty="0" smtClean="0">
                <a:solidFill>
                  <a:schemeClr val="tx1"/>
                </a:solidFill>
                <a:latin typeface="Comic Sans MS" pitchFamily="66" charset="0"/>
              </a:rPr>
              <a:t>DISTRIBUTIVE	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a(b+ c) = </a:t>
            </a:r>
            <a:r>
              <a:rPr lang="en-US" sz="1800" dirty="0" err="1" smtClean="0">
                <a:solidFill>
                  <a:schemeClr val="tx1"/>
                </a:solidFill>
                <a:latin typeface="Comic Sans MS" pitchFamily="66" charset="0"/>
              </a:rPr>
              <a:t>ab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 + ac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609600" y="609600"/>
            <a:ext cx="42246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prstTxWarp prst="textTriangleInverted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Identify the property illustrated</a:t>
            </a:r>
          </a:p>
        </p:txBody>
      </p:sp>
      <p:graphicFrame>
        <p:nvGraphicFramePr>
          <p:cNvPr id="16401" name="Object 17"/>
          <p:cNvGraphicFramePr>
            <a:graphicFrameLocks noChangeAspect="1"/>
          </p:cNvGraphicFramePr>
          <p:nvPr/>
        </p:nvGraphicFramePr>
        <p:xfrm>
          <a:off x="457200" y="1371600"/>
          <a:ext cx="4651375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02" name="Equation" r:id="rId3" imgW="1663700" imgH="1333500" progId="Equation.3">
                  <p:embed/>
                </p:oleObj>
              </mc:Choice>
              <mc:Fallback>
                <p:oleObj name="Equation" r:id="rId3" imgW="1663700" imgH="1333500" progId="Equation.3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371600"/>
                        <a:ext cx="4651375" cy="373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3124200" y="1447800"/>
            <a:ext cx="4425950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 Black" pitchFamily="34" charset="0"/>
              </a:rPr>
              <a:t>INVERSE PROPERTY of ADDITION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3276600" y="2133600"/>
            <a:ext cx="5226050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 Black" pitchFamily="34" charset="0"/>
              </a:rPr>
              <a:t>COMMUTATIVE PROPERTY of ADDITION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2819400" y="2971800"/>
            <a:ext cx="5378450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 Black" pitchFamily="34" charset="0"/>
              </a:rPr>
              <a:t>INVERSE PROPERTY of MULTIPLICATION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5181600" y="3733800"/>
            <a:ext cx="3460750" cy="6413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>
                <a:latin typeface="Arial Black" pitchFamily="34" charset="0"/>
              </a:rPr>
              <a:t>ASSOCIATIVE PROPERTY </a:t>
            </a:r>
          </a:p>
          <a:p>
            <a:pPr algn="ctr"/>
            <a:r>
              <a:rPr lang="en-US" b="1">
                <a:latin typeface="Arial Black" pitchFamily="34" charset="0"/>
              </a:rPr>
              <a:t>of ADDITION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2590800" y="4572000"/>
            <a:ext cx="5467350" cy="3667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 Black" pitchFamily="34" charset="0"/>
              </a:rPr>
              <a:t>IDENTITY PROPERTY of MULTIPLICATION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 animBg="1"/>
      <p:bldP spid="16403" grpId="0" animBg="1"/>
      <p:bldP spid="16405" grpId="0" animBg="1"/>
      <p:bldP spid="16406" grpId="0" animBg="1"/>
      <p:bldP spid="1640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" y="990600"/>
            <a:ext cx="8915400" cy="4800600"/>
          </a:xfrm>
        </p:spPr>
        <p:txBody>
          <a:bodyPr rtlCol="0">
            <a:norm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State the property.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	  	8 + -8 = 0		b.	 9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1 = 9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c.	 	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ba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d.	 8 + (2 + 6) = (8 + 2) + 6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6800" y="2373313"/>
            <a:ext cx="1295400" cy="646331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INVERSE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addition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6800" y="4114800"/>
            <a:ext cx="1828800" cy="646331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ASSOCIATIVE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addition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6800" y="4114800"/>
            <a:ext cx="1905000" cy="646331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COMMUTATIVE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multiplication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76800" y="2297113"/>
            <a:ext cx="1905000" cy="646331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multiplication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Real Numbers &amp; Number Operations</a:t>
            </a:r>
            <a:endParaRPr lang="en-US" sz="3000" dirty="0" smtClean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A2H CH 1 	Equations and Inequalities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53399" y="648866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14731</TotalTime>
  <Words>1564</Words>
  <Application>Microsoft Office PowerPoint</Application>
  <PresentationFormat>On-screen Show (4:3)</PresentationFormat>
  <Paragraphs>583</Paragraphs>
  <Slides>56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Office Theme</vt:lpstr>
      <vt:lpstr>1_Office Theme</vt:lpstr>
      <vt:lpstr>2_Office Theme</vt:lpstr>
      <vt:lpstr>3_Office Theme</vt:lpstr>
      <vt:lpstr>4_Office Theme</vt:lpstr>
      <vt:lpstr>Equation</vt:lpstr>
      <vt:lpstr>Presentation</vt:lpstr>
      <vt:lpstr>PowerPoint Presentation</vt:lpstr>
      <vt:lpstr>Subsets of Real Numbers</vt:lpstr>
      <vt:lpstr>PowerPoint Presentation</vt:lpstr>
      <vt:lpstr>PowerPoint Presentation</vt:lpstr>
      <vt:lpstr>PowerPoint Presentation</vt:lpstr>
      <vt:lpstr>Example 3:</vt:lpstr>
      <vt:lpstr>PROPERTIES OF ADDTION AND MULTIPLICATION </vt:lpstr>
      <vt:lpstr>PowerPoint Presentation</vt:lpstr>
      <vt:lpstr>PowerPoint Presentation</vt:lpstr>
      <vt:lpstr>Definitions </vt:lpstr>
      <vt:lpstr>PowerPoint Presentation</vt:lpstr>
      <vt:lpstr>PowerPoint Presentation</vt:lpstr>
      <vt:lpstr>Definitions</vt:lpstr>
      <vt:lpstr>PowerPoint Presentation</vt:lpstr>
      <vt:lpstr>PowerPoint Presentation</vt:lpstr>
      <vt:lpstr>PowerPoint Presentation</vt:lpstr>
      <vt:lpstr>PowerPoint Presentation</vt:lpstr>
      <vt:lpstr>An order of operations helps avoid confusion when evaluating expressions.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Bolan</dc:creator>
  <cp:lastModifiedBy>USER</cp:lastModifiedBy>
  <cp:revision>337</cp:revision>
  <dcterms:created xsi:type="dcterms:W3CDTF">2006-08-16T00:00:00Z</dcterms:created>
  <dcterms:modified xsi:type="dcterms:W3CDTF">2012-04-24T19:00:51Z</dcterms:modified>
</cp:coreProperties>
</file>